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1" r:id="rId2"/>
    <p:sldId id="259" r:id="rId3"/>
    <p:sldId id="292" r:id="rId4"/>
    <p:sldId id="270" r:id="rId5"/>
    <p:sldId id="271" r:id="rId6"/>
    <p:sldId id="272" r:id="rId7"/>
    <p:sldId id="274" r:id="rId8"/>
    <p:sldId id="275" r:id="rId9"/>
    <p:sldId id="298" r:id="rId10"/>
    <p:sldId id="263" r:id="rId11"/>
    <p:sldId id="290" r:id="rId12"/>
    <p:sldId id="288" r:id="rId13"/>
    <p:sldId id="289" r:id="rId14"/>
    <p:sldId id="276" r:id="rId15"/>
    <p:sldId id="287" r:id="rId16"/>
    <p:sldId id="277" r:id="rId17"/>
    <p:sldId id="280" r:id="rId18"/>
    <p:sldId id="281" r:id="rId19"/>
    <p:sldId id="282" r:id="rId20"/>
    <p:sldId id="286" r:id="rId2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05FED-2697-4F5A-887C-D71F9A3E725C}" type="datetimeFigureOut">
              <a:rPr lang="it-IT" smtClean="0"/>
              <a:pPr/>
              <a:t>13/11/2010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2F912-E18C-48B4-A2C6-2E8FDB22274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6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2F912-E18C-48B4-A2C6-2E8FDB222749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F22B-D5B4-4C6D-A5AF-DAE97F35C66E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D957B-4A48-4C43-819B-6EFCD13D9E3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920C1-4545-4F42-9072-78D61922358F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B0B3-443E-4000-9830-DFF04042C7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B47B-29B9-40D5-BE4F-C2920F2D8C4D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990A-A7D6-479D-A9C4-5E17BB6D2B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9B566-2DE0-4605-AF02-657029E6ED49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32B0-823E-4BBE-8BB9-89ED9F87AC9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03422-B799-48A1-BA26-A837AD10CAC8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E1307-0564-4CD9-A8DC-E3605901490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BAC2-FFD2-4914-A878-3B16AA017619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458C-040C-4F6B-811B-4B4C08C1FC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19DAE-89AB-4098-AB38-361D1C2D0148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9AA81-88BC-46AA-97BE-A93F6B0FE4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63801-0AF8-4EB8-85C4-D28A1C690E0A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DB7A1-A99E-4FFF-A4E8-B50F85B797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B75D-4527-44C0-95D6-6E86B2529632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B2AA-A19C-4255-B91C-E0310C53DBD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6801E-8638-496B-89C4-026C7B16B0C0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6293-0139-4EB0-9B5B-6854AC1A2FC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DC9C7-9CFB-44B4-8312-E85C8714F60B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321C4-2BCC-4950-9CA2-4FC011F4BDB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997BB1-C08F-4774-BE4E-A8E6AD5E1444}" type="datetimeFigureOut">
              <a:rPr lang="it-IT"/>
              <a:pPr>
                <a:defRPr/>
              </a:pPr>
              <a:t>13/11/2010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E5C15C-12FE-4A5B-B3A2-71BCA884B8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3960440"/>
          </a:xfrm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it-IT" b="1" dirty="0" smtClean="0"/>
              <a:t>RADIOCHIRURGIA STEREOTASSICA CON ACCELERATORE LINEARE NEGLI SCHWANNOMI VESTIBOLARI</a:t>
            </a:r>
            <a:br>
              <a:rPr lang="it-IT" b="1" dirty="0" smtClean="0"/>
            </a:b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1752600"/>
          </a:xfrm>
        </p:spPr>
        <p:txBody>
          <a:bodyPr/>
          <a:lstStyle/>
          <a:p>
            <a:r>
              <a:rPr lang="it-IT" b="1" i="1" u="sng" dirty="0" smtClean="0">
                <a:solidFill>
                  <a:schemeClr val="tx1"/>
                </a:solidFill>
              </a:rPr>
              <a:t>L. Amara</a:t>
            </a:r>
            <a:r>
              <a:rPr lang="it-IT" b="1" i="1" dirty="0" smtClean="0">
                <a:solidFill>
                  <a:schemeClr val="tx1"/>
                </a:solidFill>
              </a:rPr>
              <a:t>, F. </a:t>
            </a:r>
            <a:r>
              <a:rPr lang="it-IT" b="1" i="1" dirty="0" err="1" smtClean="0">
                <a:solidFill>
                  <a:schemeClr val="tx1"/>
                </a:solidFill>
              </a:rPr>
              <a:t>Grillo-Ruggieri</a:t>
            </a:r>
            <a:r>
              <a:rPr lang="it-IT" b="1" i="1" dirty="0" smtClean="0">
                <a:solidFill>
                  <a:schemeClr val="tx1"/>
                </a:solidFill>
              </a:rPr>
              <a:t>, P. Ricci, D. </a:t>
            </a:r>
            <a:r>
              <a:rPr lang="it-IT" b="1" i="1" dirty="0" err="1" smtClean="0">
                <a:solidFill>
                  <a:schemeClr val="tx1"/>
                </a:solidFill>
              </a:rPr>
              <a:t>Doino</a:t>
            </a:r>
            <a:r>
              <a:rPr lang="it-IT" b="1" i="1" dirty="0" smtClean="0">
                <a:solidFill>
                  <a:schemeClr val="tx1"/>
                </a:solidFill>
              </a:rPr>
              <a:t>, G. Coscia, P. </a:t>
            </a:r>
            <a:r>
              <a:rPr lang="it-IT" b="1" i="1" dirty="0" err="1" smtClean="0">
                <a:solidFill>
                  <a:schemeClr val="tx1"/>
                </a:solidFill>
              </a:rPr>
              <a:t>Cavazzani</a:t>
            </a:r>
            <a:endParaRPr lang="it-IT" b="1" i="1" dirty="0" smtClean="0">
              <a:solidFill>
                <a:schemeClr val="tx1"/>
              </a:solidFill>
            </a:endParaRPr>
          </a:p>
          <a:p>
            <a:endParaRPr lang="it-IT" b="1" i="1" dirty="0" smtClean="0">
              <a:solidFill>
                <a:schemeClr val="tx1"/>
              </a:solidFill>
            </a:endParaRPr>
          </a:p>
          <a:p>
            <a:r>
              <a:rPr lang="it-IT" sz="2800" b="1" i="1" dirty="0" smtClean="0">
                <a:solidFill>
                  <a:schemeClr val="tx1"/>
                </a:solidFill>
              </a:rPr>
              <a:t>S. C. Radioterapia</a:t>
            </a:r>
          </a:p>
          <a:p>
            <a:r>
              <a:rPr lang="it-IT" sz="2800" b="1" i="1" dirty="0" smtClean="0">
                <a:solidFill>
                  <a:schemeClr val="tx1"/>
                </a:solidFill>
              </a:rPr>
              <a:t> E.O. Ospedali </a:t>
            </a:r>
            <a:r>
              <a:rPr lang="it-IT" sz="2800" b="1" i="1" dirty="0" err="1" smtClean="0">
                <a:solidFill>
                  <a:schemeClr val="tx1"/>
                </a:solidFill>
              </a:rPr>
              <a:t>Galliera</a:t>
            </a:r>
            <a:r>
              <a:rPr lang="it-IT" sz="2800" b="1" i="1" dirty="0" smtClean="0">
                <a:solidFill>
                  <a:schemeClr val="tx1"/>
                </a:solidFill>
              </a:rPr>
              <a:t>, Genova</a:t>
            </a:r>
            <a:endParaRPr lang="it-IT" sz="2800" dirty="0">
              <a:solidFill>
                <a:schemeClr val="tx1"/>
              </a:solidFill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73216"/>
            <a:ext cx="17016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AutoShape 5" descr="data:image/jpg;base64,/9j/4AAQSkZJRgABAQAAAQABAAD/2wCEAAkGBhQSERQRERIWEhUWFB4VFhUVFRoYGBkaHxsXIB8XHhcYHiceGBkjGRgVHzsgIyc1LCw4GB49NzAsNzIvLCkBCQoKDgsOGg8PGjEkHiQsNSk1KSwqLCw1LzAsKSwsLCw1KSwpLCwsLCopLCkyLCksKSwsKSwpKTYsLCk2KjQsKf/AABEIAEIAXQMBIgACEQEDEQH/xAAbAAABBQEBAAAAAAAAAAAAAAAAAQMEBQYHAv/EADYQAAIBAgQEBgECAgsAAAAAAAECEQADBBIhMQUiQVEGEzJhcYGRI9FS8AcUM0JDU2OCocHh/8QAGQEAAwEBAQAAAAAAAAAAAAAAAAIDBAEF/8QAHhEAAwACAwEBAQAAAAAAAAAAAAECAxESITFRQQT/2gAMAwEAAhEDEQA/AO40UUlAC0Uk1Fxxux+jkn/UzR8cv3XAJRpM1ZHiniO55RtXGGExEloVhcIykFTBADI4BWek/is4nx7zr9m4Lty2tlywCICrDLGsnfmKx9ioX/TjjpsosdM6EDS1hMP47t+cHuXwgKBPLIKoCSS1zNqSQAqgaTrWj4XicTc57qW7SSYSSzldYaZAUkRpFUnLN+CuXPpcUUk0TVBRaKKKACo+LxIRSxIAG8mB+TT81zH+mLiTxbsW8xBBa4E3HRRMyJ1HfbvSXXFbGlbeiX4p8W4nDAYlcrWSwRFUhkY83qbcHftGWpvC/wCk+xeGYIyoq5rrN/hk7JoOYk7d/wA1y+8MZcsWkuYe8yf3SVc5zHqNv+KAJeYnWOhsPCHCi4vXmaLKYd3YEiGbKwQkbhlJbcaajrFZJuk9bLuFo1viPxLgMS1prnnSqtDKpVh0AKkcwOpkGKzJ4zakQrBASFzCSYEyx2kjtUIYUTDLmCgFhrOU7GY0O/SvD2gWRMuXnPL7ZXET8zWHJU5X2jTE8S14c+E823dfzmAcMVDfpgT6oIZ+XeAfuugt48tG01y3buPkPOsZWC/5kHddviRNcqGAI8tmzFTJcAiQIjP7gaadRNX2DwLXOHXChh0vSVzZc9t7aAqSdYMK3+0VfDkaXGSWSF6y4XxpexuIFnCZrSwSDoGMblp2GwAHetxwzGlxldkLgcwRp1671xrhVq8zg4ZWuuD64YJ7hboKqzEiYB6DWrPw+2JscQW5eDIzH9Vcu4OmZjJAAEQAY0+aeM1TXJiXjTXR2IUs14R5EgyDsRXqvSRlGb6kjQ5R1PX6nSslgOAqcQ+LdSUmLSGSWI0zsDuTBia2F2yGEHUdqj8REW2bqozL01A0/b7qWSFXb/BpejGca4qzFYV3N1WYGz6lQR1acmh9UTMwKfucOs3OFs1qylnLbYDXN15ufd83c7k96t+D4IW7eZCCxUZlYRoBOUdQASenWvGP4QtzDuMOcuYSLebkJBBiDtqNxpWSMTlN+tlXS2jA4jDFCXdA1sGXQtGZesycq99Trp7CkXhHPbUw1soXUgxmGR4YkbSsyvcHWr+9wss+ZhcGUzlNs9xI3IgkD5gV4wOHt23QOVWQ8KQRAyPoFI5gJ2Xua82IremjW7RXpw21KJlckgaaxBMTPx22071pfCXCraPeYDMCtsgMJI0fWD7aRRcwAby2UurIsKQjASd505lgHlO//IsOGcJBLu2dVZVQAkhmC5pJA1AJbatmDC5reiGTJtaM6OJBb6W7VkpYd8pMny0LSRGnISYGUaSZrQ38GMSgVhFxZCuQQGgwfqf3qQ2Gt3LTIALdmYIAgk/exn7pzgyRnkliGOUt6spg6jvM1WcC5afafpN38E4FbGQRKESHTpI6gH0z7Vbim/JGbN12+fnvTgrfE8Voi3t7Fpq9ZDCD89tadopjhFuYIZQBoV9J6j9xUPEZlUSIKnQqOhEaRt/3VrXl7YOhpHPw7srGggKXnmkZhJA7H+etQsXiE/tSMyWiwusAAIAB2Ikj4q+/q6/wj8U1c4cjTK6EgkdCRtIpHDY2yJauLIbMNVIBCwfvp209qLbHNyhmgaSOp9ztVgLC9h+KVLIGwimUsXYxYwp9TGW6e3/vvTlvCqpJAif5+taepafig2FFFFdOBRRRQAUUUUAFFFFABRRRQAUUUUAFFFFAH//Z"/>
          <p:cNvSpPr>
            <a:spLocks noChangeAspect="1" noChangeArrowheads="1"/>
          </p:cNvSpPr>
          <p:nvPr/>
        </p:nvSpPr>
        <p:spPr bwMode="auto">
          <a:xfrm>
            <a:off x="144463" y="-296863"/>
            <a:ext cx="885825" cy="628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9159" name="Picture 7" descr="http://profilo.forumpa.it/forumpa2009/img/espositori/966616.1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589240"/>
            <a:ext cx="1333500" cy="952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neurino1"/>
          <p:cNvPicPr>
            <a:picLocks noChangeAspect="1" noChangeArrowheads="1"/>
          </p:cNvPicPr>
          <p:nvPr/>
        </p:nvPicPr>
        <p:blipFill>
          <a:blip r:embed="rId3" cstate="print">
            <a:lum bright="-12000" contrast="36000"/>
          </a:blip>
          <a:srcRect l="7323"/>
          <a:stretch>
            <a:fillRect/>
          </a:stretch>
        </p:blipFill>
        <p:spPr bwMode="auto">
          <a:xfrm>
            <a:off x="757238" y="119063"/>
            <a:ext cx="2970212" cy="29575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4995" name="Picture 3" descr="neurino2"/>
          <p:cNvPicPr>
            <a:picLocks noChangeAspect="1" noChangeArrowheads="1"/>
          </p:cNvPicPr>
          <p:nvPr/>
        </p:nvPicPr>
        <p:blipFill>
          <a:blip r:embed="rId4" cstate="print">
            <a:lum bright="-12000" contrast="30000"/>
          </a:blip>
          <a:srcRect l="8203"/>
          <a:stretch>
            <a:fillRect/>
          </a:stretch>
        </p:blipFill>
        <p:spPr bwMode="auto">
          <a:xfrm>
            <a:off x="5367338" y="188913"/>
            <a:ext cx="2936875" cy="2952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4996" name="Picture 4" descr="neurino3"/>
          <p:cNvPicPr>
            <a:picLocks noChangeAspect="1" noChangeArrowheads="1"/>
          </p:cNvPicPr>
          <p:nvPr/>
        </p:nvPicPr>
        <p:blipFill>
          <a:blip r:embed="rId5" cstate="print">
            <a:lum bright="-18000" contrast="36000"/>
          </a:blip>
          <a:srcRect l="11908"/>
          <a:stretch>
            <a:fillRect/>
          </a:stretch>
        </p:blipFill>
        <p:spPr bwMode="auto">
          <a:xfrm>
            <a:off x="755650" y="3429000"/>
            <a:ext cx="3092450" cy="32400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4997" name="Picture 5" descr="neurino4"/>
          <p:cNvPicPr>
            <a:picLocks noChangeAspect="1" noChangeArrowheads="1"/>
          </p:cNvPicPr>
          <p:nvPr/>
        </p:nvPicPr>
        <p:blipFill>
          <a:blip r:embed="rId6" cstate="print">
            <a:lum bright="-24000" contrast="30000"/>
          </a:blip>
          <a:srcRect l="10803"/>
          <a:stretch>
            <a:fillRect/>
          </a:stretch>
        </p:blipFill>
        <p:spPr bwMode="auto">
          <a:xfrm>
            <a:off x="5364163" y="3429000"/>
            <a:ext cx="3049587" cy="32400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1547812" y="2781300"/>
            <a:ext cx="18000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dirty="0" err="1">
                <a:solidFill>
                  <a:srgbClr val="FFFF00"/>
                </a:solidFill>
                <a:latin typeface="Times New Roman" pitchFamily="18" charset="0"/>
              </a:rPr>
              <a:t>pre</a:t>
            </a:r>
            <a:r>
              <a:rPr lang="it-IT" sz="1600" b="1" dirty="0">
                <a:solidFill>
                  <a:srgbClr val="FFFF00"/>
                </a:solidFill>
                <a:latin typeface="Times New Roman" pitchFamily="18" charset="0"/>
              </a:rPr>
              <a:t> trattamento</a:t>
            </a: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6300788" y="2852738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dirty="0">
                <a:solidFill>
                  <a:srgbClr val="FFFF00"/>
                </a:solidFill>
                <a:latin typeface="Times New Roman" pitchFamily="18" charset="0"/>
              </a:rPr>
              <a:t>a 6 mesi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1692275" y="638175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dirty="0">
                <a:solidFill>
                  <a:srgbClr val="FFFF00"/>
                </a:solidFill>
                <a:latin typeface="Times New Roman" pitchFamily="18" charset="0"/>
              </a:rPr>
              <a:t>a 12 mesi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6443663" y="638175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b="1" dirty="0">
                <a:solidFill>
                  <a:srgbClr val="FFFF00"/>
                </a:solidFill>
                <a:latin typeface="Times New Roman" pitchFamily="18" charset="0"/>
              </a:rPr>
              <a:t>a 72 mesi</a:t>
            </a:r>
          </a:p>
        </p:txBody>
      </p:sp>
      <p:sp>
        <p:nvSpPr>
          <p:cNvPr id="85002" name="Oval 14"/>
          <p:cNvSpPr>
            <a:spLocks noChangeArrowheads="1"/>
          </p:cNvSpPr>
          <p:nvPr/>
        </p:nvSpPr>
        <p:spPr bwMode="auto">
          <a:xfrm>
            <a:off x="1331913" y="1341438"/>
            <a:ext cx="865187" cy="863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5003" name="Oval 15"/>
          <p:cNvSpPr>
            <a:spLocks noChangeArrowheads="1"/>
          </p:cNvSpPr>
          <p:nvPr/>
        </p:nvSpPr>
        <p:spPr bwMode="auto">
          <a:xfrm>
            <a:off x="5940425" y="1484313"/>
            <a:ext cx="863600" cy="7921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5004" name="Oval 16"/>
          <p:cNvSpPr>
            <a:spLocks noChangeArrowheads="1"/>
          </p:cNvSpPr>
          <p:nvPr/>
        </p:nvSpPr>
        <p:spPr bwMode="auto">
          <a:xfrm>
            <a:off x="1187450" y="4724400"/>
            <a:ext cx="1009650" cy="93662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5005" name="Oval 17"/>
          <p:cNvSpPr>
            <a:spLocks noChangeArrowheads="1"/>
          </p:cNvSpPr>
          <p:nvPr/>
        </p:nvSpPr>
        <p:spPr bwMode="auto">
          <a:xfrm>
            <a:off x="5940425" y="4868863"/>
            <a:ext cx="792163" cy="574675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28938" y="642938"/>
            <a:ext cx="3214687" cy="642937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  <a:endParaRPr lang="it-IT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3139" y="2469243"/>
            <a:ext cx="8229600" cy="3408029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udito “utile”, presente in 16/45 pazienti prima del trattamento, è stato conservato in 9 pazienti (56,3%)</a:t>
            </a:r>
          </a:p>
          <a:p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pazienti con udito “utile”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trattamento sono andati persi al FU</a:t>
            </a:r>
          </a:p>
          <a:p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nessun caso si è verificato un miglioramento dell’udito dopo il trattamento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491880" y="1484784"/>
            <a:ext cx="21602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Deficit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625" y="1857375"/>
            <a:ext cx="8229600" cy="4071938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pazienti (7,1%) con grado III di HB</a:t>
            </a:r>
          </a:p>
          <a:p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pazienti hanno mostrato un miglioramento e quindi scomparsa del deficit</a:t>
            </a:r>
          </a:p>
          <a:p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paziente con un deficit che persisteva dopo con grado III dopo 14 mesi dal trattamento</a:t>
            </a:r>
          </a:p>
          <a:p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Nei 5 pazienti con un deficit preesistente non si sono verificati peggioramenti. </a:t>
            </a:r>
          </a:p>
          <a:p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3214687" cy="642937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  <a:endParaRPr lang="it-IT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915816" y="1196752"/>
            <a:ext cx="31814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Deficit n. </a:t>
            </a:r>
            <a:r>
              <a:rPr lang="it-IT" sz="28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faciale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2160239"/>
          </a:xfrm>
          <a:ln>
            <a:solidFill>
              <a:srgbClr val="FFFF00"/>
            </a:solidFill>
          </a:ln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Deficit sensitivo:  2 casi (4,8%) permanente</a:t>
            </a:r>
          </a:p>
          <a:p>
            <a:pPr algn="just">
              <a:lnSpc>
                <a:spcPct val="150000"/>
              </a:lnSpc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si sono avute modificazioni del quadro nei 5 pazienti con deficit preesistente</a:t>
            </a:r>
            <a:r>
              <a:rPr lang="it-IT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928938" y="642938"/>
            <a:ext cx="3214687" cy="642937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  <a:endParaRPr lang="it-IT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987824" y="148478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Deficit trigemino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987824" y="4437112"/>
            <a:ext cx="30963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Altro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23528" y="5013176"/>
            <a:ext cx="8208912" cy="95410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Deficit 6° n. c.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omolaterale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in un caso di post – operatoria.  </a:t>
            </a:r>
            <a:endParaRPr lang="it-IT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3214687" cy="642937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  <a:endParaRPr lang="it-IT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91880" y="112474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Letteratura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251520" y="1700808"/>
          <a:ext cx="8424936" cy="4480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5394"/>
                <a:gridCol w="4269542"/>
              </a:tblGrid>
              <a:tr h="396044">
                <a:tc>
                  <a:txBody>
                    <a:bodyPr/>
                    <a:lstStyle/>
                    <a:p>
                      <a:r>
                        <a:rPr lang="it-IT" sz="24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Autore</a:t>
                      </a:r>
                      <a:endParaRPr lang="it-IT" sz="24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Conclusioni</a:t>
                      </a:r>
                      <a:endParaRPr lang="it-IT" sz="24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Noren</a:t>
                      </a:r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(1988)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15% deficit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nervo </a:t>
                      </a:r>
                      <a:r>
                        <a:rPr lang="it-IT" sz="2400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faciale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con dose periferica di 18- 25 </a:t>
                      </a:r>
                      <a:r>
                        <a:rPr lang="it-IT" sz="2400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Gy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Flickinger</a:t>
                      </a:r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(1996)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Neuropatia </a:t>
                      </a:r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faciale</a:t>
                      </a:r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33%, trigeminale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37% con GK, preservazione udito 46%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Mendenhall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(1996)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Risultati sovrapponibili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con trattamento LINAC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Spiegelmann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(2001)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Deficit 30% </a:t>
                      </a:r>
                      <a:r>
                        <a:rPr lang="it-IT" sz="24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faciale</a:t>
                      </a:r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 trigemino con dose media di 15,86 periferica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2" y="1785926"/>
          <a:ext cx="8643999" cy="40233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195576"/>
                <a:gridCol w="804688"/>
                <a:gridCol w="1021877"/>
                <a:gridCol w="764073"/>
                <a:gridCol w="1052136"/>
                <a:gridCol w="976703"/>
                <a:gridCol w="1202747"/>
                <a:gridCol w="16261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Autore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N. </a:t>
                      </a:r>
                      <a:r>
                        <a:rPr lang="it-IT" sz="1400" dirty="0" err="1" smtClean="0"/>
                        <a:t>paz</a:t>
                      </a:r>
                      <a:r>
                        <a:rPr lang="it-IT" sz="1400" dirty="0" smtClean="0"/>
                        <a:t>.</a:t>
                      </a:r>
                    </a:p>
                    <a:p>
                      <a:pPr algn="ctr"/>
                      <a:r>
                        <a:rPr lang="it-IT" sz="1400" dirty="0" smtClean="0"/>
                        <a:t>App.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Volume</a:t>
                      </a:r>
                      <a:endParaRPr lang="it-IT" sz="1600" dirty="0" smtClean="0"/>
                    </a:p>
                    <a:p>
                      <a:pPr algn="ctr"/>
                      <a:r>
                        <a:rPr lang="it-IT" sz="1400" dirty="0" smtClean="0"/>
                        <a:t>ml</a:t>
                      </a:r>
                      <a:r>
                        <a:rPr lang="it-IT" sz="1600" dirty="0" smtClean="0"/>
                        <a:t> 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Dose</a:t>
                      </a:r>
                    </a:p>
                    <a:p>
                      <a:pPr algn="ctr"/>
                      <a:r>
                        <a:rPr lang="it-IT" sz="1400" dirty="0" err="1" smtClean="0"/>
                        <a:t>Gy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Controllo</a:t>
                      </a:r>
                    </a:p>
                    <a:p>
                      <a:pPr algn="ctr"/>
                      <a:r>
                        <a:rPr lang="it-IT" sz="1400" dirty="0" smtClean="0"/>
                        <a:t>locale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Conservazudito</a:t>
                      </a:r>
                      <a:r>
                        <a:rPr lang="it-IT" sz="1400" dirty="0" smtClean="0"/>
                        <a:t> 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Deficit</a:t>
                      </a:r>
                    </a:p>
                    <a:p>
                      <a:pPr algn="ctr"/>
                      <a:r>
                        <a:rPr lang="it-IT" sz="1400" dirty="0" err="1" smtClean="0"/>
                        <a:t>N.faciale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Deficit </a:t>
                      </a:r>
                    </a:p>
                    <a:p>
                      <a:pPr algn="ctr"/>
                      <a:r>
                        <a:rPr lang="it-IT" sz="1400" dirty="0" smtClean="0"/>
                        <a:t>N.</a:t>
                      </a:r>
                      <a:r>
                        <a:rPr lang="it-IT" sz="1400" baseline="0" dirty="0" smtClean="0"/>
                        <a:t> trigemino</a:t>
                      </a:r>
                      <a:endParaRPr lang="it-IT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Flickinger</a:t>
                      </a:r>
                      <a:r>
                        <a:rPr lang="it-IT" sz="1600" dirty="0" smtClean="0"/>
                        <a:t> 2004 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330</a:t>
                      </a:r>
                    </a:p>
                    <a:p>
                      <a:pPr algn="ctr"/>
                      <a:r>
                        <a:rPr lang="it-IT" sz="1600" dirty="0" smtClean="0"/>
                        <a:t>GK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0,04-21,4</a:t>
                      </a:r>
                    </a:p>
                    <a:p>
                      <a:pPr algn="ctr"/>
                      <a:r>
                        <a:rPr lang="it-IT" sz="1600" dirty="0" smtClean="0"/>
                        <a:t>(1,1)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12-13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98,6%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78,6%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4,4%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Muacevic</a:t>
                      </a:r>
                      <a:r>
                        <a:rPr lang="it-IT" sz="1600" dirty="0" smtClean="0"/>
                        <a:t> 2004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219</a:t>
                      </a:r>
                    </a:p>
                    <a:p>
                      <a:pPr algn="ctr"/>
                      <a:r>
                        <a:rPr lang="it-IT" sz="1600" dirty="0" smtClean="0"/>
                        <a:t>GK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0,1-10,1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10-15</a:t>
                      </a:r>
                    </a:p>
                    <a:p>
                      <a:pPr algn="ctr"/>
                      <a:r>
                        <a:rPr lang="it-IT" sz="1600" dirty="0" smtClean="0"/>
                        <a:t>(13)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97,0%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90,0%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0,5%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Lunsford</a:t>
                      </a:r>
                      <a:r>
                        <a:rPr lang="it-IT" sz="1600" dirty="0" smtClean="0"/>
                        <a:t> 2005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252</a:t>
                      </a:r>
                    </a:p>
                    <a:p>
                      <a:pPr algn="ctr"/>
                      <a:r>
                        <a:rPr lang="it-IT" sz="1600" dirty="0" smtClean="0"/>
                        <a:t>GK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(2,5)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10-20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98,0%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90,0%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3,1%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Hasegawa</a:t>
                      </a:r>
                      <a:r>
                        <a:rPr lang="it-IT" sz="1600" dirty="0" smtClean="0"/>
                        <a:t> 2005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80</a:t>
                      </a:r>
                    </a:p>
                    <a:p>
                      <a:pPr algn="ctr"/>
                      <a:r>
                        <a:rPr lang="it-IT" sz="1600" dirty="0" smtClean="0"/>
                        <a:t>GK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02-36,7</a:t>
                      </a:r>
                    </a:p>
                    <a:p>
                      <a:pPr algn="ctr"/>
                      <a:r>
                        <a:rPr lang="it-IT" sz="1600" dirty="0" smtClean="0"/>
                        <a:t>(6,3)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10-18</a:t>
                      </a:r>
                    </a:p>
                    <a:p>
                      <a:pPr algn="ctr"/>
                      <a:r>
                        <a:rPr lang="it-IT" sz="1600" dirty="0" smtClean="0"/>
                        <a:t>(14,6)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87,0%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68,0%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11%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Inoue</a:t>
                      </a:r>
                      <a:r>
                        <a:rPr lang="it-IT" sz="1600" dirty="0" smtClean="0"/>
                        <a:t> </a:t>
                      </a:r>
                    </a:p>
                    <a:p>
                      <a:pPr algn="ctr"/>
                      <a:r>
                        <a:rPr lang="it-IT" sz="1600" dirty="0" smtClean="0"/>
                        <a:t>2005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</a:t>
                      </a:r>
                    </a:p>
                    <a:p>
                      <a:pPr algn="ctr"/>
                      <a:r>
                        <a:rPr lang="it-IT" sz="1600" dirty="0" smtClean="0"/>
                        <a:t>GK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5,3-28,5</a:t>
                      </a:r>
                    </a:p>
                    <a:p>
                      <a:pPr algn="ctr"/>
                      <a:r>
                        <a:rPr lang="it-IT" sz="1600" dirty="0" smtClean="0"/>
                        <a:t>(15,2)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10-12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93,3%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80,0%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Combs</a:t>
                      </a:r>
                      <a:r>
                        <a:rPr lang="it-IT" sz="1600" baseline="0" dirty="0" smtClean="0"/>
                        <a:t> 2006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26</a:t>
                      </a:r>
                    </a:p>
                    <a:p>
                      <a:pPr algn="ctr"/>
                      <a:r>
                        <a:rPr lang="it-IT" sz="1600" dirty="0" smtClean="0"/>
                        <a:t>LINAC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0,2-2,8</a:t>
                      </a:r>
                    </a:p>
                    <a:p>
                      <a:pPr algn="ctr"/>
                      <a:r>
                        <a:rPr lang="it-IT" sz="1600" dirty="0" smtClean="0"/>
                        <a:t>(1,5)cm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600" dirty="0" smtClean="0"/>
                    </a:p>
                    <a:p>
                      <a:pPr algn="ctr"/>
                      <a:r>
                        <a:rPr lang="it-IT" sz="1600" dirty="0" smtClean="0"/>
                        <a:t>(13)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91,0%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55,0%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8,0%</a:t>
                      </a:r>
                      <a:endParaRPr lang="it-IT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1500188" y="785813"/>
            <a:ext cx="6072187" cy="6429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Riduzione della dose: risultati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692696"/>
            <a:ext cx="5668664" cy="654050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Radiochirurgia e chirurgia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383680" y="160426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Myrseth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al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Neurosurgery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2009 64(4): 654 – 663 </a:t>
            </a:r>
            <a:endParaRPr lang="it-IT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83568" y="2612380"/>
            <a:ext cx="7704856" cy="332398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Confronto RCH – chirurgia;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Miglior conservazione dell’udito con RCH;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Miglior preservazione del nervo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faciale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 RCH;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Differenza non significativa per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tinnitus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vertigini ed instabilità della marcia.</a:t>
            </a:r>
            <a:endParaRPr lang="it-IT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14625" y="428625"/>
            <a:ext cx="3829050" cy="868363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Qualità di vita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331640" y="162880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Myrseth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al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Neurosurgery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2005 56(4): 927 – 935 </a:t>
            </a:r>
            <a:endParaRPr lang="it-IT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755576" y="2492896"/>
            <a:ext cx="7560840" cy="390350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Valutazione della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QoL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dopo microchirurgia e radiochirurgia.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Utilizzo di 2 questionari (Glasgow Benefit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Inventory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 Short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Form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36).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Miglioramento della </a:t>
            </a:r>
            <a:r>
              <a:rPr lang="it-IT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QoL</a:t>
            </a:r>
            <a:r>
              <a:rPr lang="it-IT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con radiochirurgia, oltre che nella tossicità tardiva.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43313" y="470123"/>
            <a:ext cx="1900237" cy="582613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FF00"/>
                </a:solidFill>
                <a:latin typeface="+mn-lt"/>
              </a:rPr>
              <a:t>Costi</a:t>
            </a:r>
            <a:r>
              <a:rPr lang="it-IT" b="1" dirty="0" smtClean="0">
                <a:latin typeface="+mn-lt"/>
              </a:rPr>
              <a:t> </a:t>
            </a:r>
            <a:endParaRPr lang="it-IT" b="1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331640" y="141277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Banerjeen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al </a:t>
            </a:r>
            <a:r>
              <a:rPr lang="it-IT" sz="2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Neurosurg</a:t>
            </a:r>
            <a:r>
              <a:rPr lang="it-IT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2008 108: 1220 – 1224 </a:t>
            </a:r>
            <a:endParaRPr lang="it-IT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83568" y="2204864"/>
            <a:ext cx="7704856" cy="444801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Analisi dei costi RCH vs CH.</a:t>
            </a:r>
          </a:p>
          <a:p>
            <a:pPr algn="just">
              <a:lnSpc>
                <a:spcPct val="15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Costi microchirurgia più elevati per ospedalizzazione.</a:t>
            </a:r>
          </a:p>
          <a:p>
            <a:pPr algn="just">
              <a:lnSpc>
                <a:spcPct val="15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Costi FU RCH più elevati in merito a durata.</a:t>
            </a:r>
          </a:p>
          <a:p>
            <a:pPr algn="just">
              <a:lnSpc>
                <a:spcPct val="150000"/>
              </a:lnSpc>
              <a:buClr>
                <a:srgbClr val="FFFF00"/>
              </a:buClr>
              <a:buFont typeface="Arial" pitchFamily="34" charset="0"/>
              <a:buChar char="•"/>
            </a:pPr>
            <a:r>
              <a:rPr lang="it-IT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Possibile futura riduzione durata FU con miglioramento ulteriore costi RCH.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4608512" cy="725488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925144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Relativamente al controllo locale non ci sono state differenze tra i casi trattati con dosi maggiori rispetto a quelli trattati con 12,5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Gy</a:t>
            </a: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periferia.</a:t>
            </a:r>
          </a:p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Udito utile è stato conservato nel 56%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pts</a:t>
            </a:r>
            <a:endParaRPr lang="it-IT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solo caso di deficit permanente del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VII°</a:t>
            </a: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n.c.</a:t>
            </a:r>
            <a:endParaRPr lang="it-IT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casi di deficit del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V°</a:t>
            </a: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n.c.</a:t>
            </a:r>
            <a:endParaRPr lang="it-IT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1285875"/>
            <a:ext cx="6600825" cy="801688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Scopo della RCH nei neurinomi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188" y="2852738"/>
            <a:ext cx="7666037" cy="2664494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buClr>
                <a:srgbClr val="FFFF00"/>
              </a:buClr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Prevenire la crescita nel lungo periodo</a:t>
            </a:r>
          </a:p>
          <a:p>
            <a:pPr>
              <a:buClr>
                <a:srgbClr val="FFFF00"/>
              </a:buClr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Mantenere le funzioni neurologiche</a:t>
            </a:r>
          </a:p>
          <a:p>
            <a:pPr>
              <a:buClr>
                <a:srgbClr val="FFFF00"/>
              </a:buClr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Evitare  deficit neurologici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71800" y="428625"/>
            <a:ext cx="3257550" cy="571500"/>
          </a:xfrm>
          <a:ln>
            <a:solidFill>
              <a:srgbClr val="FFFF00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b="1" dirty="0" smtClean="0">
                <a:solidFill>
                  <a:srgbClr val="FFFF00"/>
                </a:solidFill>
              </a:rPr>
              <a:t>Conclusioni</a:t>
            </a:r>
            <a:endParaRPr lang="it-IT" sz="3600" b="1" dirty="0">
              <a:solidFill>
                <a:srgbClr val="FFFF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700808"/>
            <a:ext cx="8406705" cy="4807421"/>
          </a:xfrm>
          <a:ln>
            <a:solidFill>
              <a:srgbClr val="FFFF00"/>
            </a:solidFill>
          </a:ln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Trattamento di prima scelta per i neurinomi di piccole e medie dimensioni.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Risultati ottenuti con LINAC accessoriato con un </a:t>
            </a:r>
            <a:r>
              <a:rPr lang="it-IT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mMLC</a:t>
            </a: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sovrapponibili a quelli ottenuti con GK sia dal punto di vista del controllo locale che della tossicità neurologica.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Trattamento efficace e sicuro.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it-IT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692696"/>
            <a:ext cx="6600825" cy="801688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Materiali e metodi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187624" y="2564904"/>
            <a:ext cx="4752528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747 pazienti sottoposti a RCH</a:t>
            </a:r>
            <a:endParaRPr lang="it-IT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347864" y="1700808"/>
            <a:ext cx="2520280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2002 - 2008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Freccia a destra 6"/>
          <p:cNvSpPr/>
          <p:nvPr/>
        </p:nvSpPr>
        <p:spPr>
          <a:xfrm rot="1546308">
            <a:off x="3678444" y="3378910"/>
            <a:ext cx="503156" cy="310826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716016" y="3645024"/>
            <a:ext cx="3240360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45 neurinomi dell’acustico</a:t>
            </a:r>
            <a:endParaRPr lang="it-IT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/>
        </p:nvGraphicFramePr>
        <p:xfrm>
          <a:off x="899592" y="4437112"/>
          <a:ext cx="741682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6261"/>
                <a:gridCol w="3530563"/>
              </a:tblGrid>
              <a:tr h="149736"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Sesso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27 maschi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18 femmine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Età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 – 84 (media 67,3 anni)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827584" y="5805264"/>
            <a:ext cx="7560840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 paziente con neurofibromatosi 2 con malattia bilaterale</a:t>
            </a:r>
            <a:endParaRPr lang="it-IT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500313" y="571500"/>
            <a:ext cx="4186237" cy="714375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Materiali e metodi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043608" y="2276872"/>
          <a:ext cx="6912768" cy="1058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37830"/>
                <a:gridCol w="3074938"/>
              </a:tblGrid>
              <a:tr h="529208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Dimensioni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Volume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9208"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Inferiori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ai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3,5 cm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0,18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– 17,06 cc (6,2 cc)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1475656" y="4509120"/>
          <a:ext cx="6096000" cy="982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0"/>
                <a:gridCol w="3048000"/>
              </a:tblGrid>
              <a:tr h="525016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Radicale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Post</a:t>
                      </a:r>
                      <a:r>
                        <a:rPr lang="it-IT" sz="24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- operatoria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it-IT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2339752" y="148478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Caratteristiche delle lesioni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756942" y="361419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Intento di trattamento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2500313" y="571500"/>
            <a:ext cx="4186237" cy="714375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Materiali e metodi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187624" y="162880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Udito utile: discriminazione della parola ≥ 50% oppure </a:t>
            </a:r>
            <a:r>
              <a:rPr lang="it-IT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&gt; 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0 – 50 </a:t>
            </a:r>
            <a:r>
              <a:rPr lang="it-IT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dB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all’audiogramma.</a:t>
            </a:r>
          </a:p>
          <a:p>
            <a:pPr algn="just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Scala di valutazione House/</a:t>
            </a:r>
            <a:r>
              <a:rPr lang="it-IT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Brackmann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per funzionalità nervo </a:t>
            </a:r>
            <a:r>
              <a:rPr lang="it-IT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faciale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</a:p>
          <a:p>
            <a:pPr algn="just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Valutazione del trigemino con metodo clinico.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331640" y="3861048"/>
          <a:ext cx="6552728" cy="1483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2368"/>
                <a:gridCol w="324036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Udito  utile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35,5% (2/16 chirurgia)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Deficit nervo</a:t>
                      </a:r>
                      <a:r>
                        <a:rPr lang="it-IT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it-IT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faciale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11,1% (5/</a:t>
                      </a:r>
                      <a:r>
                        <a:rPr lang="it-IT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r>
                        <a:rPr lang="it-IT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chirurgia)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Deficit della deambulazione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15,5% (7 </a:t>
                      </a:r>
                      <a:r>
                        <a:rPr lang="it-IT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pts</a:t>
                      </a:r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Deficit trigemino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11,1% (4/5</a:t>
                      </a:r>
                      <a:r>
                        <a:rPr lang="it-IT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chirurgia)</a:t>
                      </a:r>
                      <a:endParaRPr lang="it-IT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1403648" y="5661248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 pazienti sottoposti a intervento di derivazione per idrocefalo </a:t>
            </a:r>
            <a:r>
              <a:rPr lang="it-IT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</a:t>
            </a:r>
            <a:r>
              <a:rPr lang="it-IT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– trattamento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500313" y="571500"/>
            <a:ext cx="4186237" cy="714375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</a:rPr>
              <a:t>Materiali e metodi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9512" y="1916832"/>
          <a:ext cx="8892480" cy="457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6240"/>
                <a:gridCol w="444624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Definizione</a:t>
                      </a:r>
                      <a:r>
                        <a:rPr lang="it-IT" sz="28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bersaglio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Fusione TC –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RM 3D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Software di pianificazione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BrainLab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Brainscan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5.21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Apparecchiatura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Varian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600C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micromultileaf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Controllo precisione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di </a:t>
                      </a:r>
                      <a:r>
                        <a:rPr lang="it-IT" sz="2800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Luts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it-IT" sz="2800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-Winston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Prescrizione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13 – 20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Gy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(media 15,7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Gy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Isodose periferia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80% (12,56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Gy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Tecnica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Archi non </a:t>
                      </a:r>
                      <a:r>
                        <a:rPr lang="it-IT" sz="2800" b="1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coplanari</a:t>
                      </a:r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90 – 120°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Dose al tronco</a:t>
                      </a:r>
                      <a:r>
                        <a:rPr lang="it-IT" sz="28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encefalico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&lt;0,1cc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&lt;14 </a:t>
                      </a:r>
                      <a:r>
                        <a:rPr lang="it-IT" sz="2800" b="1" baseline="0" dirty="0" err="1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Gy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843808" y="134076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Planning</a:t>
            </a:r>
            <a:endParaRPr lang="it-IT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4032448"/>
          </a:xfrm>
          <a:ln>
            <a:solidFill>
              <a:srgbClr val="FFFF00"/>
            </a:solidFill>
          </a:ln>
        </p:spPr>
        <p:txBody>
          <a:bodyPr/>
          <a:lstStyle/>
          <a:p>
            <a:pPr>
              <a:lnSpc>
                <a:spcPct val="150000"/>
              </a:lnSpc>
              <a:buClr>
                <a:srgbClr val="FFFF00"/>
              </a:buClr>
            </a:pPr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FU è stato condotto mediante valutazione clinica, esame audiometrico e RM encefalica anche con </a:t>
            </a:r>
            <a:r>
              <a:rPr lang="it-IT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mdc</a:t>
            </a:r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ogni sei mesi per i primi due anni e una volta all’anno successivamente</a:t>
            </a:r>
          </a:p>
          <a:p>
            <a:pPr>
              <a:lnSpc>
                <a:spcPct val="150000"/>
              </a:lnSpc>
              <a:buClr>
                <a:srgbClr val="FFFF00"/>
              </a:buClr>
            </a:pPr>
            <a:r>
              <a:rPr lang="it-IT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pazienti sono stati persi al FU.</a:t>
            </a:r>
          </a:p>
          <a:p>
            <a:pPr>
              <a:lnSpc>
                <a:spcPct val="150000"/>
              </a:lnSpc>
            </a:pPr>
            <a:endParaRPr lang="it-IT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2699792" y="548680"/>
            <a:ext cx="4186238" cy="714375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Materiali e metodi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306913" cy="696119"/>
          </a:xfrm>
          <a:ln>
            <a:solidFill>
              <a:srgbClr val="FFFF00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  <a:endParaRPr lang="it-IT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051720" y="1196752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Controllo locale</a:t>
            </a:r>
          </a:p>
          <a:p>
            <a:pPr algn="ctr"/>
            <a:r>
              <a:rPr lang="it-IT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97,6%</a:t>
            </a:r>
            <a:endParaRPr lang="it-IT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323528" y="2204864"/>
          <a:ext cx="8424936" cy="4320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81739"/>
                <a:gridCol w="3543197"/>
              </a:tblGrid>
              <a:tr h="1185264">
                <a:tc>
                  <a:txBody>
                    <a:bodyPr/>
                    <a:lstStyle/>
                    <a:p>
                      <a:pPr algn="just"/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Incremento volumetrico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casi (9,5%)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 6 mesi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9984">
                <a:tc>
                  <a:txBody>
                    <a:bodyPr/>
                    <a:lstStyle/>
                    <a:p>
                      <a:pPr algn="just"/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Involuzione centrale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 lesioni (40,5%)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9984">
                <a:tc>
                  <a:txBody>
                    <a:bodyPr/>
                    <a:lstStyle/>
                    <a:p>
                      <a:pPr algn="just"/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Diminuzione</a:t>
                      </a:r>
                      <a:r>
                        <a:rPr lang="it-IT" sz="28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volumetrica 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 lesioni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(52,5%)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9984">
                <a:tc>
                  <a:txBody>
                    <a:bodyPr/>
                    <a:lstStyle/>
                    <a:p>
                      <a:pPr algn="just"/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Invariate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 lesioni (45,2%)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85264">
                <a:tc>
                  <a:txBody>
                    <a:bodyPr/>
                    <a:lstStyle/>
                    <a:p>
                      <a:pPr algn="just"/>
                      <a:r>
                        <a:rPr lang="it-IT" sz="28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Ingrandimento</a:t>
                      </a:r>
                      <a:r>
                        <a:rPr lang="it-IT" sz="2800" b="1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con involuzione centrale</a:t>
                      </a:r>
                      <a:endParaRPr lang="it-IT" sz="2800" b="1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2800" b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lesione</a:t>
                      </a:r>
                      <a:r>
                        <a:rPr lang="it-IT" sz="2800" b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(2,4%)</a:t>
                      </a:r>
                      <a:endParaRPr lang="it-IT" sz="28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000">
              <a:schemeClr val="tx2">
                <a:lumMod val="75000"/>
              </a:schemeClr>
            </a:gs>
            <a:gs pos="25000">
              <a:schemeClr val="accent1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neu1a"/>
          <p:cNvPicPr>
            <a:picLocks noChangeAspect="1" noChangeArrowheads="1"/>
          </p:cNvPicPr>
          <p:nvPr/>
        </p:nvPicPr>
        <p:blipFill>
          <a:blip r:embed="rId3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6096000" y="762000"/>
            <a:ext cx="2667000" cy="21859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3971" name="Picture 3" descr="neupre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57188" y="785813"/>
            <a:ext cx="2667000" cy="2209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3972" name="Picture 4" descr="neu6m"/>
          <p:cNvPicPr>
            <a:picLocks noChangeAspect="1" noChangeArrowheads="1"/>
          </p:cNvPicPr>
          <p:nvPr/>
        </p:nvPicPr>
        <p:blipFill>
          <a:blip r:embed="rId5" cstate="print">
            <a:lum bright="-12000" contrast="36000"/>
          </a:blip>
          <a:srcRect/>
          <a:stretch>
            <a:fillRect/>
          </a:stretch>
        </p:blipFill>
        <p:spPr bwMode="auto">
          <a:xfrm>
            <a:off x="3200400" y="765175"/>
            <a:ext cx="2743200" cy="2209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3973" name="Picture 5" descr="neu4a"/>
          <p:cNvPicPr>
            <a:picLocks noChangeAspect="1" noChangeArrowheads="1"/>
          </p:cNvPicPr>
          <p:nvPr/>
        </p:nvPicPr>
        <p:blipFill>
          <a:blip r:embed="rId6" cstate="print">
            <a:lum bright="-6000" contrast="36000"/>
          </a:blip>
          <a:srcRect/>
          <a:stretch>
            <a:fillRect/>
          </a:stretch>
        </p:blipFill>
        <p:spPr bwMode="auto">
          <a:xfrm>
            <a:off x="1447800" y="3810000"/>
            <a:ext cx="2530475" cy="22748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3974" name="Picture 6" descr="neu6a"/>
          <p:cNvPicPr>
            <a:picLocks noChangeAspect="1" noChangeArrowheads="1"/>
          </p:cNvPicPr>
          <p:nvPr/>
        </p:nvPicPr>
        <p:blipFill>
          <a:blip r:embed="rId7" cstate="print">
            <a:lum bright="-6000" contrast="30000"/>
          </a:blip>
          <a:srcRect/>
          <a:stretch>
            <a:fillRect/>
          </a:stretch>
        </p:blipFill>
        <p:spPr bwMode="auto">
          <a:xfrm>
            <a:off x="5219700" y="3860800"/>
            <a:ext cx="2514600" cy="2286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857250" y="3000375"/>
            <a:ext cx="17383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 dirty="0">
                <a:solidFill>
                  <a:srgbClr val="FFFF00"/>
                </a:solidFill>
                <a:latin typeface="Calibri" pitchFamily="34" charset="0"/>
              </a:rPr>
              <a:t>pretrattamento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3857625" y="3000375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 dirty="0">
                <a:solidFill>
                  <a:srgbClr val="FFFF00"/>
                </a:solidFill>
                <a:latin typeface="Calibri" pitchFamily="34" charset="0"/>
              </a:rPr>
              <a:t>a 6 mesi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6858000" y="3071813"/>
            <a:ext cx="1217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 dirty="0">
                <a:solidFill>
                  <a:srgbClr val="FFFF00"/>
                </a:solidFill>
                <a:latin typeface="Calibri" pitchFamily="34" charset="0"/>
              </a:rPr>
              <a:t>a 1 anno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2209800" y="6096000"/>
            <a:ext cx="1042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 dirty="0">
                <a:solidFill>
                  <a:srgbClr val="FFFF00"/>
                </a:solidFill>
                <a:latin typeface="Calibri" pitchFamily="34" charset="0"/>
              </a:rPr>
              <a:t>a 4 anni</a:t>
            </a:r>
          </a:p>
        </p:txBody>
      </p:sp>
      <p:sp>
        <p:nvSpPr>
          <p:cNvPr id="83979" name="Text Box 11"/>
          <p:cNvSpPr txBox="1">
            <a:spLocks noChangeArrowheads="1"/>
          </p:cNvSpPr>
          <p:nvPr/>
        </p:nvSpPr>
        <p:spPr bwMode="auto">
          <a:xfrm>
            <a:off x="5857875" y="6143625"/>
            <a:ext cx="1303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b="1" dirty="0">
                <a:solidFill>
                  <a:srgbClr val="FFFF00"/>
                </a:solidFill>
                <a:latin typeface="Calibri" pitchFamily="34" charset="0"/>
              </a:rPr>
              <a:t>a 6 anni</a:t>
            </a:r>
          </a:p>
        </p:txBody>
      </p:sp>
      <p:sp>
        <p:nvSpPr>
          <p:cNvPr id="83984" name="Oval 17"/>
          <p:cNvSpPr>
            <a:spLocks noChangeArrowheads="1"/>
          </p:cNvSpPr>
          <p:nvPr/>
        </p:nvSpPr>
        <p:spPr bwMode="auto">
          <a:xfrm>
            <a:off x="971550" y="1700213"/>
            <a:ext cx="863600" cy="7921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3985" name="Oval 18"/>
          <p:cNvSpPr>
            <a:spLocks noChangeArrowheads="1"/>
          </p:cNvSpPr>
          <p:nvPr/>
        </p:nvSpPr>
        <p:spPr bwMode="auto">
          <a:xfrm>
            <a:off x="3924300" y="1557338"/>
            <a:ext cx="863600" cy="7921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3986" name="Oval 19"/>
          <p:cNvSpPr>
            <a:spLocks noChangeArrowheads="1"/>
          </p:cNvSpPr>
          <p:nvPr/>
        </p:nvSpPr>
        <p:spPr bwMode="auto">
          <a:xfrm>
            <a:off x="6659563" y="1484313"/>
            <a:ext cx="790575" cy="7921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3987" name="Oval 20"/>
          <p:cNvSpPr>
            <a:spLocks noChangeArrowheads="1"/>
          </p:cNvSpPr>
          <p:nvPr/>
        </p:nvSpPr>
        <p:spPr bwMode="auto">
          <a:xfrm>
            <a:off x="2124075" y="4724400"/>
            <a:ext cx="576263" cy="5762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83988" name="Oval 21"/>
          <p:cNvSpPr>
            <a:spLocks noChangeArrowheads="1"/>
          </p:cNvSpPr>
          <p:nvPr/>
        </p:nvSpPr>
        <p:spPr bwMode="auto">
          <a:xfrm>
            <a:off x="5795963" y="5013325"/>
            <a:ext cx="504825" cy="5032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2114</TotalTime>
  <Words>980</Words>
  <Application>Microsoft Office PowerPoint</Application>
  <PresentationFormat>Presentazione su schermo (4:3)</PresentationFormat>
  <Paragraphs>237</Paragraphs>
  <Slides>20</Slides>
  <Notes>20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RADIOCHIRURGIA STEREOTASSICA CON ACCELERATORE LINEARE NEGLI SCHWANNOMI VESTIBOLARI </vt:lpstr>
      <vt:lpstr>Scopo della RCH nei neurinomi</vt:lpstr>
      <vt:lpstr>Materiali e metodi</vt:lpstr>
      <vt:lpstr>Materiali e metodi</vt:lpstr>
      <vt:lpstr>Materiali e metodi</vt:lpstr>
      <vt:lpstr>Materiali e metodi</vt:lpstr>
      <vt:lpstr>Materiali e metodi</vt:lpstr>
      <vt:lpstr>Risultati</vt:lpstr>
      <vt:lpstr>Presentazione standard di PowerPoint</vt:lpstr>
      <vt:lpstr>Presentazione standard di PowerPoint</vt:lpstr>
      <vt:lpstr>Risultati</vt:lpstr>
      <vt:lpstr>Risultati</vt:lpstr>
      <vt:lpstr>Risultati</vt:lpstr>
      <vt:lpstr>Risultati</vt:lpstr>
      <vt:lpstr>Presentazione standard di PowerPoint</vt:lpstr>
      <vt:lpstr>Radiochirurgia e chirurgia</vt:lpstr>
      <vt:lpstr>Qualità di vita</vt:lpstr>
      <vt:lpstr>Costi </vt:lpstr>
      <vt:lpstr>Conclusioni</vt:lpstr>
      <vt:lpstr>Conclusioni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Neurinomi dell’acustico</dc:title>
  <dc:creator>Paolo Cavazzani</dc:creator>
  <cp:lastModifiedBy>tecno</cp:lastModifiedBy>
  <cp:revision>74</cp:revision>
  <dcterms:created xsi:type="dcterms:W3CDTF">2009-04-28T14:39:25Z</dcterms:created>
  <dcterms:modified xsi:type="dcterms:W3CDTF">2010-11-13T09:02:09Z</dcterms:modified>
</cp:coreProperties>
</file>