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notesMasterIdLst>
    <p:notesMasterId r:id="rId54"/>
  </p:notesMasterIdLst>
  <p:sldIdLst>
    <p:sldId id="257" r:id="rId7"/>
    <p:sldId id="259" r:id="rId8"/>
    <p:sldId id="308" r:id="rId9"/>
    <p:sldId id="256" r:id="rId10"/>
    <p:sldId id="260" r:id="rId11"/>
    <p:sldId id="263" r:id="rId12"/>
    <p:sldId id="265" r:id="rId13"/>
    <p:sldId id="264" r:id="rId14"/>
    <p:sldId id="266" r:id="rId15"/>
    <p:sldId id="288" r:id="rId16"/>
    <p:sldId id="278" r:id="rId17"/>
    <p:sldId id="287" r:id="rId18"/>
    <p:sldId id="294" r:id="rId19"/>
    <p:sldId id="277" r:id="rId20"/>
    <p:sldId id="258" r:id="rId21"/>
    <p:sldId id="276" r:id="rId22"/>
    <p:sldId id="269" r:id="rId23"/>
    <p:sldId id="289" r:id="rId24"/>
    <p:sldId id="275" r:id="rId25"/>
    <p:sldId id="295" r:id="rId26"/>
    <p:sldId id="296" r:id="rId27"/>
    <p:sldId id="297" r:id="rId28"/>
    <p:sldId id="290" r:id="rId29"/>
    <p:sldId id="273" r:id="rId30"/>
    <p:sldId id="274" r:id="rId31"/>
    <p:sldId id="270" r:id="rId32"/>
    <p:sldId id="271" r:id="rId33"/>
    <p:sldId id="291" r:id="rId34"/>
    <p:sldId id="281" r:id="rId35"/>
    <p:sldId id="298" r:id="rId36"/>
    <p:sldId id="262" r:id="rId37"/>
    <p:sldId id="268" r:id="rId38"/>
    <p:sldId id="301" r:id="rId39"/>
    <p:sldId id="306" r:id="rId40"/>
    <p:sldId id="302" r:id="rId41"/>
    <p:sldId id="299" r:id="rId42"/>
    <p:sldId id="303" r:id="rId43"/>
    <p:sldId id="304" r:id="rId44"/>
    <p:sldId id="300" r:id="rId45"/>
    <p:sldId id="305" r:id="rId46"/>
    <p:sldId id="309" r:id="rId47"/>
    <p:sldId id="283" r:id="rId48"/>
    <p:sldId id="284" r:id="rId49"/>
    <p:sldId id="285" r:id="rId50"/>
    <p:sldId id="311" r:id="rId51"/>
    <p:sldId id="272" r:id="rId52"/>
    <p:sldId id="282" r:id="rId53"/>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2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88C90D-EE51-47A3-9E27-31C8C801F886}" type="datetimeFigureOut">
              <a:rPr lang="it-IT" smtClean="0"/>
              <a:pPr/>
              <a:t>15/11/2010</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F744FC-B32A-4A18-B28C-DA40D650840A}" type="slidenum">
              <a:rPr lang="it-IT" smtClean="0"/>
              <a:pPr/>
              <a:t>‹N›</a:t>
            </a:fld>
            <a:endParaRPr lang="it-IT"/>
          </a:p>
        </p:txBody>
      </p:sp>
    </p:spTree>
    <p:extLst>
      <p:ext uri="{BB962C8B-B14F-4D97-AF65-F5344CB8AC3E}">
        <p14:creationId xmlns:p14="http://schemas.microsoft.com/office/powerpoint/2010/main" val="3855414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370014B8-6718-494E-86E2-C9430E04BA7E}" type="slidenum">
              <a:rPr lang="fr-FR">
                <a:solidFill>
                  <a:prstClr val="black"/>
                </a:solidFill>
              </a:rPr>
              <a:pPr/>
              <a:t>1</a:t>
            </a:fld>
            <a:endParaRPr lang="fr-FR">
              <a:solidFill>
                <a:prstClr val="black"/>
              </a:solidFill>
            </a:endParaRPr>
          </a:p>
        </p:txBody>
      </p:sp>
      <p:sp>
        <p:nvSpPr>
          <p:cNvPr id="7782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fontAlgn="base">
              <a:spcBef>
                <a:spcPct val="0"/>
              </a:spcBef>
              <a:spcAft>
                <a:spcPct val="0"/>
              </a:spcAft>
            </a:pPr>
            <a:fld id="{3C562600-85D8-421C-A403-35A71F491403}" type="slidenum">
              <a:rPr lang="it-IT" sz="1200">
                <a:solidFill>
                  <a:prstClr val="black"/>
                </a:solidFill>
                <a:latin typeface="Arial" pitchFamily="34" charset="0"/>
              </a:rPr>
              <a:pPr algn="r" fontAlgn="base">
                <a:spcBef>
                  <a:spcPct val="0"/>
                </a:spcBef>
                <a:spcAft>
                  <a:spcPct val="0"/>
                </a:spcAft>
              </a:pPr>
              <a:t>1</a:t>
            </a:fld>
            <a:endParaRPr lang="it-IT" sz="1200">
              <a:solidFill>
                <a:prstClr val="black"/>
              </a:solidFill>
              <a:latin typeface="Arial" pitchFamily="34" charset="0"/>
            </a:endParaRPr>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xfrm>
            <a:off x="914400" y="4343400"/>
            <a:ext cx="5029200" cy="4114800"/>
          </a:xfrm>
          <a:noFill/>
          <a:ln/>
        </p:spPr>
        <p:txBody>
          <a:bodyPr/>
          <a:lstStyle/>
          <a:p>
            <a:pPr eaLnBrk="1" hangingPunct="1"/>
            <a:endParaRPr lang="it-IT"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0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
        <p:nvSpPr>
          <p:cNvPr id="4100"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fld id="{C78F3D49-AB63-4F09-8819-4D685B827B4E}" type="slidenum">
              <a:rPr lang="fr-FR" sz="1200" smtClean="0">
                <a:solidFill>
                  <a:prstClr val="black"/>
                </a:solidFill>
                <a:cs typeface="Arial" charset="0"/>
              </a:rPr>
              <a:pPr algn="r" fontAlgn="base">
                <a:spcBef>
                  <a:spcPct val="0"/>
                </a:spcBef>
                <a:spcAft>
                  <a:spcPct val="0"/>
                </a:spcAft>
              </a:pPr>
              <a:t>14</a:t>
            </a:fld>
            <a:endParaRPr lang="fr-FR" sz="1200" smtClean="0">
              <a:solidFill>
                <a:prstClr val="black"/>
              </a:solidFill>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9E6E200-8F64-441D-9F3A-0D1A6DD0AB67}" type="slidenum">
              <a:rPr lang="it-IT">
                <a:solidFill>
                  <a:srgbClr val="000000"/>
                </a:solidFill>
              </a:rPr>
              <a:pPr/>
              <a:t>15</a:t>
            </a:fld>
            <a:endParaRPr lang="it-IT">
              <a:solidFill>
                <a:srgbClr val="000000"/>
              </a:solidFill>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endParaRPr lang="it-IT"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9E6E200-8F64-441D-9F3A-0D1A6DD0AB67}" type="slidenum">
              <a:rPr lang="it-IT">
                <a:solidFill>
                  <a:srgbClr val="000000"/>
                </a:solidFill>
              </a:rPr>
              <a:pPr/>
              <a:t>31</a:t>
            </a:fld>
            <a:endParaRPr lang="it-IT">
              <a:solidFill>
                <a:srgbClr val="000000"/>
              </a:solidFill>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endParaRPr lang="it-IT"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990600" y="1601788"/>
            <a:ext cx="3810000" cy="4494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953000" y="1601788"/>
            <a:ext cx="3810000" cy="4494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819900" y="736600"/>
            <a:ext cx="1943100" cy="53594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990600" y="736600"/>
            <a:ext cx="5676900" cy="53594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990600" y="1601788"/>
            <a:ext cx="3810000" cy="4494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953000" y="1601788"/>
            <a:ext cx="3810000" cy="4494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819900" y="298450"/>
            <a:ext cx="1943100" cy="579755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990600" y="298450"/>
            <a:ext cx="5676900" cy="579755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F23E745B-D145-43C7-9A81-647AD65859D7}" type="datetimeFigureOut">
              <a:rPr lang="fr-FR">
                <a:solidFill>
                  <a:prstClr val="black">
                    <a:tint val="75000"/>
                  </a:prstClr>
                </a:solidFill>
              </a:rPr>
              <a:pPr>
                <a:defRPr/>
              </a:pPr>
              <a:t>15/11/2010</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E61326ED-4DEC-4BE0-8691-62C9C54B374D}"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60F788F4-1273-41BE-BC36-6E55CC9D02F5}" type="datetimeFigureOut">
              <a:rPr lang="fr-FR">
                <a:solidFill>
                  <a:prstClr val="black">
                    <a:tint val="75000"/>
                  </a:prstClr>
                </a:solidFill>
              </a:rPr>
              <a:pPr>
                <a:defRPr/>
              </a:pPr>
              <a:t>15/11/2010</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3BB799C-807C-4FB1-847B-61B9F65C9C06}"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77ABB8F6-EB73-44D9-97B2-5CF29E2AFFD0}" type="datetimeFigureOut">
              <a:rPr lang="fr-FR">
                <a:solidFill>
                  <a:prstClr val="black">
                    <a:tint val="75000"/>
                  </a:prstClr>
                </a:solidFill>
              </a:rPr>
              <a:pPr>
                <a:defRPr/>
              </a:pPr>
              <a:t>15/11/2010</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CECE56EF-B5D8-40DB-9C0A-45BFAF7CFA77}"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3375AB86-E9AA-45DB-B829-91AFD98258C8}" type="datetimeFigureOut">
              <a:rPr lang="fr-FR">
                <a:solidFill>
                  <a:prstClr val="black">
                    <a:tint val="75000"/>
                  </a:prstClr>
                </a:solidFill>
              </a:rPr>
              <a:pPr>
                <a:defRPr/>
              </a:pPr>
              <a:t>15/11/2010</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C3658A7B-86A1-47E8-B3E3-48A4002363F7}"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0BC1F887-A973-4BF1-81DE-AC65FF510861}" type="datetimeFigureOut">
              <a:rPr lang="fr-FR">
                <a:solidFill>
                  <a:prstClr val="black">
                    <a:tint val="75000"/>
                  </a:prstClr>
                </a:solidFill>
              </a:rPr>
              <a:pPr>
                <a:defRPr/>
              </a:pPr>
              <a:t>15/11/2010</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3084E98E-588F-4163-B8B4-29EE8035B16E}"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B01A6163-5E1E-4E05-8348-90ED816C1AB0}" type="datetimeFigureOut">
              <a:rPr lang="fr-FR">
                <a:solidFill>
                  <a:prstClr val="black">
                    <a:tint val="75000"/>
                  </a:prstClr>
                </a:solidFill>
              </a:rPr>
              <a:pPr>
                <a:defRPr/>
              </a:pPr>
              <a:t>15/11/2010</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0A52E1CC-E289-4CD0-AC3E-76D223D69D05}"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50021D9-98D8-480B-8D36-29378545E844}" type="datetimeFigureOut">
              <a:rPr lang="fr-FR">
                <a:solidFill>
                  <a:prstClr val="black">
                    <a:tint val="75000"/>
                  </a:prstClr>
                </a:solidFill>
              </a:rPr>
              <a:pPr>
                <a:defRPr/>
              </a:pPr>
              <a:t>15/11/2010</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2006185E-399B-45B7-8FE8-58796D932D8D}"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15034BF8-FD8C-446D-A083-7BAAF8ABE125}" type="datetimeFigureOut">
              <a:rPr lang="fr-FR">
                <a:solidFill>
                  <a:prstClr val="black">
                    <a:tint val="75000"/>
                  </a:prstClr>
                </a:solidFill>
              </a:rPr>
              <a:pPr>
                <a:defRPr/>
              </a:pPr>
              <a:t>15/11/2010</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8202A14C-A940-425F-ACCC-48C19B9173E8}"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A66E17C-A3D7-4028-B05B-F6324761AAAF}" type="datetimeFigureOut">
              <a:rPr lang="fr-FR">
                <a:solidFill>
                  <a:prstClr val="black">
                    <a:tint val="75000"/>
                  </a:prstClr>
                </a:solidFill>
              </a:rPr>
              <a:pPr>
                <a:defRPr/>
              </a:pPr>
              <a:t>15/11/2010</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9A10F321-3387-4BFE-8520-EE347BCED9E1}"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3E0FB814-F957-4C7C-B039-744C5952212F}" type="datetimeFigureOut">
              <a:rPr lang="fr-FR">
                <a:solidFill>
                  <a:prstClr val="black">
                    <a:tint val="75000"/>
                  </a:prstClr>
                </a:solidFill>
              </a:rPr>
              <a:pPr>
                <a:defRPr/>
              </a:pPr>
              <a:t>15/11/2010</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5EBBB90E-4318-43ED-BB96-3E9A815C83B5}"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31405313-1550-4C5D-B6C5-DAC6A28E57D7}" type="datetimeFigureOut">
              <a:rPr lang="fr-FR">
                <a:solidFill>
                  <a:prstClr val="black">
                    <a:tint val="75000"/>
                  </a:prstClr>
                </a:solidFill>
              </a:rPr>
              <a:pPr>
                <a:defRPr/>
              </a:pPr>
              <a:t>15/11/2010</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32B368F3-1D69-4E55-A682-DB99DE34E595}" type="slidenum">
              <a:rPr lang="fr-FR">
                <a:solidFill>
                  <a:prstClr val="black">
                    <a:tint val="75000"/>
                  </a:prstClr>
                </a:solidFill>
              </a:rPr>
              <a:pPr>
                <a:defRPr/>
              </a:pPr>
              <a:t>‹N›</a:t>
            </a:fld>
            <a:endParaRPr lang="fr-FR">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fontAlgn="base">
              <a:spcBef>
                <a:spcPct val="0"/>
              </a:spcBef>
              <a:spcAft>
                <a:spcPct val="0"/>
              </a:spcAft>
              <a:defRPr/>
            </a:pPr>
            <a:endParaRPr lang="it-IT" sz="2400">
              <a:solidFill>
                <a:srgbClr val="000000"/>
              </a:solidFill>
              <a:latin typeface="Times New Roman" pitchFamily="18" charset="0"/>
            </a:endParaRPr>
          </a:p>
        </p:txBody>
      </p:sp>
      <p:sp>
        <p:nvSpPr>
          <p:cNvPr id="7170" name="Rectangle 2"/>
          <p:cNvSpPr>
            <a:spLocks noGrp="1" noChangeArrowheads="1"/>
          </p:cNvSpPr>
          <p:nvPr>
            <p:ph type="ctrTitle"/>
          </p:nvPr>
        </p:nvSpPr>
        <p:spPr>
          <a:xfrm>
            <a:off x="685800" y="990600"/>
            <a:ext cx="7772400" cy="1371600"/>
          </a:xfrm>
        </p:spPr>
        <p:txBody>
          <a:bodyPr/>
          <a:lstStyle>
            <a:lvl1pPr>
              <a:defRPr sz="4000"/>
            </a:lvl1pPr>
          </a:lstStyle>
          <a:p>
            <a:r>
              <a:rPr lang="fr-FR"/>
              <a:t>Cliquez pour modifier le style du titre</a:t>
            </a:r>
          </a:p>
        </p:txBody>
      </p:sp>
      <p:sp>
        <p:nvSpPr>
          <p:cNvPr id="7171"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fr-FR"/>
              <a:t>Cliquez pour modifier le style des sous-titres du masque</a:t>
            </a:r>
          </a:p>
        </p:txBody>
      </p:sp>
      <p:sp>
        <p:nvSpPr>
          <p:cNvPr id="5" name="Rectangle 4"/>
          <p:cNvSpPr>
            <a:spLocks noGrp="1" noChangeArrowheads="1"/>
          </p:cNvSpPr>
          <p:nvPr>
            <p:ph type="dt" sz="half" idx="10"/>
          </p:nvPr>
        </p:nvSpPr>
        <p:spPr>
          <a:xfrm>
            <a:off x="685800" y="6248400"/>
            <a:ext cx="1905000" cy="457200"/>
          </a:xfrm>
        </p:spPr>
        <p:txBody>
          <a:bodyPr/>
          <a:lstStyle>
            <a:lvl1pPr>
              <a:defRPr smtClean="0"/>
            </a:lvl1pPr>
          </a:lstStyle>
          <a:p>
            <a:pPr>
              <a:defRPr/>
            </a:pPr>
            <a:r>
              <a:rPr lang="fr-FR">
                <a:solidFill>
                  <a:srgbClr val="000000"/>
                </a:solidFill>
              </a:rPr>
              <a:t>NAS – janvier 2010</a:t>
            </a:r>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r>
              <a:rPr lang="fr-FR">
                <a:solidFill>
                  <a:srgbClr val="000000"/>
                </a:solidFill>
              </a:rPr>
              <a:t>covIGiR</a:t>
            </a:r>
          </a:p>
        </p:txBody>
      </p:sp>
      <p:sp>
        <p:nvSpPr>
          <p:cNvPr id="7" name="Rectangle 6"/>
          <p:cNvSpPr>
            <a:spLocks noGrp="1" noChangeArrowheads="1"/>
          </p:cNvSpPr>
          <p:nvPr>
            <p:ph type="sldNum" sz="quarter" idx="12"/>
          </p:nvPr>
        </p:nvSpPr>
        <p:spPr>
          <a:xfrm>
            <a:off x="6553200" y="6248400"/>
            <a:ext cx="1905000" cy="457200"/>
          </a:xfrm>
        </p:spPr>
        <p:txBody>
          <a:bodyPr/>
          <a:lstStyle>
            <a:lvl1pPr>
              <a:defRPr smtClean="0"/>
            </a:lvl1pPr>
          </a:lstStyle>
          <a:p>
            <a:pPr>
              <a:defRPr/>
            </a:pPr>
            <a:fld id="{3CB24274-BD91-49D3-8701-1430E7E7546C}"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9B5CF1DB-446B-4886-8D39-E4F09752E9C0}"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7E3702CD-3658-4B49-9039-01FEC35546E2}"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6"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7" name="Rectangle 8"/>
          <p:cNvSpPr>
            <a:spLocks noGrp="1" noChangeArrowheads="1"/>
          </p:cNvSpPr>
          <p:nvPr>
            <p:ph type="sldNum" sz="quarter" idx="12"/>
          </p:nvPr>
        </p:nvSpPr>
        <p:spPr>
          <a:ln/>
        </p:spPr>
        <p:txBody>
          <a:bodyPr/>
          <a:lstStyle>
            <a:lvl1pPr>
              <a:defRPr/>
            </a:lvl1pPr>
          </a:lstStyle>
          <a:p>
            <a:pPr>
              <a:defRPr/>
            </a:pPr>
            <a:fld id="{8CF2D70B-96F3-427E-B810-8F9D5ADB20E1}"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8"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9" name="Rectangle 8"/>
          <p:cNvSpPr>
            <a:spLocks noGrp="1" noChangeArrowheads="1"/>
          </p:cNvSpPr>
          <p:nvPr>
            <p:ph type="sldNum" sz="quarter" idx="12"/>
          </p:nvPr>
        </p:nvSpPr>
        <p:spPr>
          <a:ln/>
        </p:spPr>
        <p:txBody>
          <a:bodyPr/>
          <a:lstStyle>
            <a:lvl1pPr>
              <a:defRPr/>
            </a:lvl1pPr>
          </a:lstStyle>
          <a:p>
            <a:pPr>
              <a:defRPr/>
            </a:pPr>
            <a:fld id="{B9DE5571-FAB5-4F2A-A6FB-8A53E16BA0CA}"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4"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5" name="Rectangle 8"/>
          <p:cNvSpPr>
            <a:spLocks noGrp="1" noChangeArrowheads="1"/>
          </p:cNvSpPr>
          <p:nvPr>
            <p:ph type="sldNum" sz="quarter" idx="12"/>
          </p:nvPr>
        </p:nvSpPr>
        <p:spPr>
          <a:ln/>
        </p:spPr>
        <p:txBody>
          <a:bodyPr/>
          <a:lstStyle>
            <a:lvl1pPr>
              <a:defRPr/>
            </a:lvl1pPr>
          </a:lstStyle>
          <a:p>
            <a:pPr>
              <a:defRPr/>
            </a:pPr>
            <a:fld id="{65B43183-BE39-4FA7-874B-CB08A1CA043B}"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3"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4" name="Rectangle 8"/>
          <p:cNvSpPr>
            <a:spLocks noGrp="1" noChangeArrowheads="1"/>
          </p:cNvSpPr>
          <p:nvPr>
            <p:ph type="sldNum" sz="quarter" idx="12"/>
          </p:nvPr>
        </p:nvSpPr>
        <p:spPr>
          <a:ln/>
        </p:spPr>
        <p:txBody>
          <a:bodyPr/>
          <a:lstStyle>
            <a:lvl1pPr>
              <a:defRPr/>
            </a:lvl1pPr>
          </a:lstStyle>
          <a:p>
            <a:pPr>
              <a:defRPr/>
            </a:pPr>
            <a:fld id="{F7630CF0-D089-4C42-B010-8E335D5715D0}"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6"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7" name="Rectangle 8"/>
          <p:cNvSpPr>
            <a:spLocks noGrp="1" noChangeArrowheads="1"/>
          </p:cNvSpPr>
          <p:nvPr>
            <p:ph type="sldNum" sz="quarter" idx="12"/>
          </p:nvPr>
        </p:nvSpPr>
        <p:spPr>
          <a:ln/>
        </p:spPr>
        <p:txBody>
          <a:bodyPr/>
          <a:lstStyle>
            <a:lvl1pPr>
              <a:defRPr/>
            </a:lvl1pPr>
          </a:lstStyle>
          <a:p>
            <a:pPr>
              <a:defRPr/>
            </a:pPr>
            <a:fld id="{14DC89E1-110D-4860-B22B-9E4DADD64BA6}"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6"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7" name="Rectangle 8"/>
          <p:cNvSpPr>
            <a:spLocks noGrp="1" noChangeArrowheads="1"/>
          </p:cNvSpPr>
          <p:nvPr>
            <p:ph type="sldNum" sz="quarter" idx="12"/>
          </p:nvPr>
        </p:nvSpPr>
        <p:spPr>
          <a:ln/>
        </p:spPr>
        <p:txBody>
          <a:bodyPr/>
          <a:lstStyle>
            <a:lvl1pPr>
              <a:defRPr/>
            </a:lvl1pPr>
          </a:lstStyle>
          <a:p>
            <a:pPr>
              <a:defRPr/>
            </a:pPr>
            <a:fld id="{F9D734AC-BA84-428F-A6FB-A61BFD1D3026}"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AC0DA96D-3DD1-4E56-9D56-67BAC5640899}"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73838" y="304800"/>
            <a:ext cx="2001837" cy="57150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566738" y="304800"/>
            <a:ext cx="5854700" cy="57150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59BBF858-B985-4E7D-871A-64EC9368FC0E}"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fontAlgn="base">
              <a:spcBef>
                <a:spcPct val="0"/>
              </a:spcBef>
              <a:spcAft>
                <a:spcPct val="0"/>
              </a:spcAft>
              <a:defRPr/>
            </a:pPr>
            <a:endParaRPr lang="it-IT" sz="2400">
              <a:solidFill>
                <a:srgbClr val="000000"/>
              </a:solidFill>
              <a:latin typeface="Times New Roman" pitchFamily="18" charset="0"/>
            </a:endParaRPr>
          </a:p>
        </p:txBody>
      </p:sp>
      <p:sp>
        <p:nvSpPr>
          <p:cNvPr id="7170" name="Rectangle 2"/>
          <p:cNvSpPr>
            <a:spLocks noGrp="1" noChangeArrowheads="1"/>
          </p:cNvSpPr>
          <p:nvPr>
            <p:ph type="ctrTitle"/>
          </p:nvPr>
        </p:nvSpPr>
        <p:spPr>
          <a:xfrm>
            <a:off x="685800" y="990600"/>
            <a:ext cx="7772400" cy="1371600"/>
          </a:xfrm>
        </p:spPr>
        <p:txBody>
          <a:bodyPr/>
          <a:lstStyle>
            <a:lvl1pPr>
              <a:defRPr sz="4000"/>
            </a:lvl1pPr>
          </a:lstStyle>
          <a:p>
            <a:r>
              <a:rPr lang="fr-FR"/>
              <a:t>Cliquez pour modifier le style du titre</a:t>
            </a:r>
          </a:p>
        </p:txBody>
      </p:sp>
      <p:sp>
        <p:nvSpPr>
          <p:cNvPr id="7171"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fr-FR"/>
              <a:t>Cliquez pour modifier le style des sous-titres du masque</a:t>
            </a:r>
          </a:p>
        </p:txBody>
      </p:sp>
      <p:sp>
        <p:nvSpPr>
          <p:cNvPr id="5" name="Rectangle 4"/>
          <p:cNvSpPr>
            <a:spLocks noGrp="1" noChangeArrowheads="1"/>
          </p:cNvSpPr>
          <p:nvPr>
            <p:ph type="dt" sz="half" idx="10"/>
          </p:nvPr>
        </p:nvSpPr>
        <p:spPr>
          <a:xfrm>
            <a:off x="685800" y="6248400"/>
            <a:ext cx="1905000" cy="457200"/>
          </a:xfrm>
        </p:spPr>
        <p:txBody>
          <a:bodyPr/>
          <a:lstStyle>
            <a:lvl1pPr>
              <a:defRPr smtClean="0"/>
            </a:lvl1pPr>
          </a:lstStyle>
          <a:p>
            <a:pPr>
              <a:defRPr/>
            </a:pPr>
            <a:r>
              <a:rPr lang="fr-FR">
                <a:solidFill>
                  <a:srgbClr val="000000"/>
                </a:solidFill>
              </a:rPr>
              <a:t>NAS – janvier 2010</a:t>
            </a:r>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r>
              <a:rPr lang="fr-FR">
                <a:solidFill>
                  <a:srgbClr val="000000"/>
                </a:solidFill>
              </a:rPr>
              <a:t>covIGiR</a:t>
            </a:r>
          </a:p>
        </p:txBody>
      </p:sp>
      <p:sp>
        <p:nvSpPr>
          <p:cNvPr id="7" name="Rectangle 6"/>
          <p:cNvSpPr>
            <a:spLocks noGrp="1" noChangeArrowheads="1"/>
          </p:cNvSpPr>
          <p:nvPr>
            <p:ph type="sldNum" sz="quarter" idx="12"/>
          </p:nvPr>
        </p:nvSpPr>
        <p:spPr>
          <a:xfrm>
            <a:off x="6553200" y="6248400"/>
            <a:ext cx="1905000" cy="457200"/>
          </a:xfrm>
        </p:spPr>
        <p:txBody>
          <a:bodyPr/>
          <a:lstStyle>
            <a:lvl1pPr>
              <a:defRPr smtClean="0"/>
            </a:lvl1pPr>
          </a:lstStyle>
          <a:p>
            <a:pPr>
              <a:defRPr/>
            </a:pPr>
            <a:fld id="{3CB24274-BD91-49D3-8701-1430E7E7546C}"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9B5CF1DB-446B-4886-8D39-E4F09752E9C0}"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7E3702CD-3658-4B49-9039-01FEC35546E2}"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6"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7" name="Rectangle 8"/>
          <p:cNvSpPr>
            <a:spLocks noGrp="1" noChangeArrowheads="1"/>
          </p:cNvSpPr>
          <p:nvPr>
            <p:ph type="sldNum" sz="quarter" idx="12"/>
          </p:nvPr>
        </p:nvSpPr>
        <p:spPr>
          <a:ln/>
        </p:spPr>
        <p:txBody>
          <a:bodyPr/>
          <a:lstStyle>
            <a:lvl1pPr>
              <a:defRPr/>
            </a:lvl1pPr>
          </a:lstStyle>
          <a:p>
            <a:pPr>
              <a:defRPr/>
            </a:pPr>
            <a:fld id="{8CF2D70B-96F3-427E-B810-8F9D5ADB20E1}"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8"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9" name="Rectangle 8"/>
          <p:cNvSpPr>
            <a:spLocks noGrp="1" noChangeArrowheads="1"/>
          </p:cNvSpPr>
          <p:nvPr>
            <p:ph type="sldNum" sz="quarter" idx="12"/>
          </p:nvPr>
        </p:nvSpPr>
        <p:spPr>
          <a:ln/>
        </p:spPr>
        <p:txBody>
          <a:bodyPr/>
          <a:lstStyle>
            <a:lvl1pPr>
              <a:defRPr/>
            </a:lvl1pPr>
          </a:lstStyle>
          <a:p>
            <a:pPr>
              <a:defRPr/>
            </a:pPr>
            <a:fld id="{B9DE5571-FAB5-4F2A-A6FB-8A53E16BA0CA}"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4"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5" name="Rectangle 8"/>
          <p:cNvSpPr>
            <a:spLocks noGrp="1" noChangeArrowheads="1"/>
          </p:cNvSpPr>
          <p:nvPr>
            <p:ph type="sldNum" sz="quarter" idx="12"/>
          </p:nvPr>
        </p:nvSpPr>
        <p:spPr>
          <a:ln/>
        </p:spPr>
        <p:txBody>
          <a:bodyPr/>
          <a:lstStyle>
            <a:lvl1pPr>
              <a:defRPr/>
            </a:lvl1pPr>
          </a:lstStyle>
          <a:p>
            <a:pPr>
              <a:defRPr/>
            </a:pPr>
            <a:fld id="{65B43183-BE39-4FA7-874B-CB08A1CA043B}"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3"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4" name="Rectangle 8"/>
          <p:cNvSpPr>
            <a:spLocks noGrp="1" noChangeArrowheads="1"/>
          </p:cNvSpPr>
          <p:nvPr>
            <p:ph type="sldNum" sz="quarter" idx="12"/>
          </p:nvPr>
        </p:nvSpPr>
        <p:spPr>
          <a:ln/>
        </p:spPr>
        <p:txBody>
          <a:bodyPr/>
          <a:lstStyle>
            <a:lvl1pPr>
              <a:defRPr/>
            </a:lvl1pPr>
          </a:lstStyle>
          <a:p>
            <a:pPr>
              <a:defRPr/>
            </a:pPr>
            <a:fld id="{F7630CF0-D089-4C42-B010-8E335D5715D0}"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6"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7" name="Rectangle 8"/>
          <p:cNvSpPr>
            <a:spLocks noGrp="1" noChangeArrowheads="1"/>
          </p:cNvSpPr>
          <p:nvPr>
            <p:ph type="sldNum" sz="quarter" idx="12"/>
          </p:nvPr>
        </p:nvSpPr>
        <p:spPr>
          <a:ln/>
        </p:spPr>
        <p:txBody>
          <a:bodyPr/>
          <a:lstStyle>
            <a:lvl1pPr>
              <a:defRPr/>
            </a:lvl1pPr>
          </a:lstStyle>
          <a:p>
            <a:pPr>
              <a:defRPr/>
            </a:pPr>
            <a:fld id="{14DC89E1-110D-4860-B22B-9E4DADD64BA6}"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6"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7" name="Rectangle 8"/>
          <p:cNvSpPr>
            <a:spLocks noGrp="1" noChangeArrowheads="1"/>
          </p:cNvSpPr>
          <p:nvPr>
            <p:ph type="sldNum" sz="quarter" idx="12"/>
          </p:nvPr>
        </p:nvSpPr>
        <p:spPr>
          <a:ln/>
        </p:spPr>
        <p:txBody>
          <a:bodyPr/>
          <a:lstStyle>
            <a:lvl1pPr>
              <a:defRPr/>
            </a:lvl1pPr>
          </a:lstStyle>
          <a:p>
            <a:pPr>
              <a:defRPr/>
            </a:pPr>
            <a:fld id="{F9D734AC-BA84-428F-A6FB-A61BFD1D3026}"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AC0DA96D-3DD1-4E56-9D56-67BAC5640899}"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73838" y="304800"/>
            <a:ext cx="2001837" cy="5715000"/>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566738" y="304800"/>
            <a:ext cx="5854700" cy="5715000"/>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6"/>
          <p:cNvSpPr>
            <a:spLocks noGrp="1" noChangeArrowheads="1"/>
          </p:cNvSpPr>
          <p:nvPr>
            <p:ph type="dt" sz="half" idx="10"/>
          </p:nvPr>
        </p:nvSpPr>
        <p:spPr>
          <a:ln/>
        </p:spPr>
        <p:txBody>
          <a:bodyPr/>
          <a:lstStyle>
            <a:lvl1pPr>
              <a:defRPr/>
            </a:lvl1pPr>
          </a:lstStyle>
          <a:p>
            <a:pPr>
              <a:defRPr/>
            </a:pPr>
            <a:r>
              <a:rPr lang="fr-FR">
                <a:solidFill>
                  <a:srgbClr val="000000"/>
                </a:solidFill>
              </a:rPr>
              <a:t>NAS – janvier 2010</a:t>
            </a:r>
          </a:p>
        </p:txBody>
      </p:sp>
      <p:sp>
        <p:nvSpPr>
          <p:cNvPr id="5" name="Rectangle 7"/>
          <p:cNvSpPr>
            <a:spLocks noGrp="1" noChangeArrowheads="1"/>
          </p:cNvSpPr>
          <p:nvPr>
            <p:ph type="ftr" sz="quarter" idx="11"/>
          </p:nvPr>
        </p:nvSpPr>
        <p:spPr>
          <a:ln/>
        </p:spPr>
        <p:txBody>
          <a:bodyPr/>
          <a:lstStyle>
            <a:lvl1pPr>
              <a:defRPr/>
            </a:lvl1pPr>
          </a:lstStyle>
          <a:p>
            <a:pPr>
              <a:defRPr/>
            </a:pPr>
            <a:r>
              <a:rPr lang="fr-FR">
                <a:solidFill>
                  <a:srgbClr val="000000"/>
                </a:solidFill>
              </a:rPr>
              <a:t>covIGiR</a:t>
            </a:r>
          </a:p>
        </p:txBody>
      </p:sp>
      <p:sp>
        <p:nvSpPr>
          <p:cNvPr id="6" name="Rectangle 8"/>
          <p:cNvSpPr>
            <a:spLocks noGrp="1" noChangeArrowheads="1"/>
          </p:cNvSpPr>
          <p:nvPr>
            <p:ph type="sldNum" sz="quarter" idx="12"/>
          </p:nvPr>
        </p:nvSpPr>
        <p:spPr>
          <a:ln/>
        </p:spPr>
        <p:txBody>
          <a:bodyPr/>
          <a:lstStyle>
            <a:lvl1pPr>
              <a:defRPr/>
            </a:lvl1pPr>
          </a:lstStyle>
          <a:p>
            <a:pPr>
              <a:defRPr/>
            </a:pPr>
            <a:fld id="{59BBF858-B985-4E7D-871A-64EC9368FC0E}" type="slidenum">
              <a:rPr lang="fr-FR">
                <a:solidFill>
                  <a:srgbClr val="000000"/>
                </a:solidFill>
              </a:rPr>
              <a:pPr>
                <a:defRPr/>
              </a:pPr>
              <a:t>‹N›</a:t>
            </a:fld>
            <a:endParaRPr lang="fr-FR">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6188399-66FF-442F-AC4D-F37B1AD27A81}" type="datetimeFigureOut">
              <a:rPr lang="it-IT" smtClean="0"/>
              <a:pPr/>
              <a:t>15/11/2010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3C2AD2C-B44E-4595-B238-6CE7CB9BA92D}"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w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188399-66FF-442F-AC4D-F37B1AD27A81}" type="datetimeFigureOut">
              <a:rPr lang="it-IT" smtClean="0"/>
              <a:pPr/>
              <a:t>15/11/2010</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2AD2C-B44E-4595-B238-6CE7CB9BA92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0946" name="Text Box 2"/>
          <p:cNvSpPr txBox="1">
            <a:spLocks noChangeArrowheads="1"/>
          </p:cNvSpPr>
          <p:nvPr userDrawn="1"/>
        </p:nvSpPr>
        <p:spPr bwMode="auto">
          <a:xfrm>
            <a:off x="2270125" y="-15875"/>
            <a:ext cx="184150"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endParaRPr lang="fr-FR" sz="2400">
              <a:solidFill>
                <a:srgbClr val="333399"/>
              </a:solidFill>
              <a:latin typeface="Times" pitchFamily="18" charset="0"/>
            </a:endParaRPr>
          </a:p>
        </p:txBody>
      </p:sp>
      <p:sp>
        <p:nvSpPr>
          <p:cNvPr id="210947" name="Text Box 3"/>
          <p:cNvSpPr txBox="1">
            <a:spLocks noChangeArrowheads="1"/>
          </p:cNvSpPr>
          <p:nvPr userDrawn="1"/>
        </p:nvSpPr>
        <p:spPr bwMode="auto">
          <a:xfrm>
            <a:off x="6894513" y="0"/>
            <a:ext cx="2114550" cy="360363"/>
          </a:xfrm>
          <a:prstGeom prst="rect">
            <a:avLst/>
          </a:prstGeom>
          <a:noFill/>
          <a:ln w="9525">
            <a:noFill/>
            <a:miter lim="800000"/>
            <a:headEnd/>
            <a:tailEnd/>
          </a:ln>
          <a:effectLst/>
        </p:spPr>
        <p:txBody>
          <a:bodyPr wrap="none" lIns="36000" tIns="0" rIns="36000" bIns="0" anchor="b"/>
          <a:lstStyle/>
          <a:p>
            <a:pPr eaLnBrk="0" fontAlgn="base" hangingPunct="0">
              <a:spcBef>
                <a:spcPct val="0"/>
              </a:spcBef>
              <a:spcAft>
                <a:spcPct val="0"/>
              </a:spcAft>
              <a:tabLst>
                <a:tab pos="1435100" algn="l"/>
                <a:tab pos="2387600" algn="l"/>
              </a:tabLst>
              <a:defRPr/>
            </a:pPr>
            <a:r>
              <a:rPr lang="fr-FR" sz="1600" b="1">
                <a:solidFill>
                  <a:srgbClr val="333399"/>
                </a:solidFill>
                <a:latin typeface="Gill Sans MT Condensed" pitchFamily="34" charset="0"/>
              </a:rPr>
              <a:t>	</a:t>
            </a:r>
            <a:fld id="{DEB7DF33-BF11-4FF1-9ED9-52DD042DD85F}" type="slidenum">
              <a:rPr lang="fr-FR" sz="2000" b="1">
                <a:solidFill>
                  <a:srgbClr val="333399"/>
                </a:solidFill>
              </a:rPr>
              <a:pPr eaLnBrk="0" fontAlgn="base" hangingPunct="0">
                <a:spcBef>
                  <a:spcPct val="0"/>
                </a:spcBef>
                <a:spcAft>
                  <a:spcPct val="0"/>
                </a:spcAft>
                <a:tabLst>
                  <a:tab pos="1435100" algn="l"/>
                  <a:tab pos="2387600" algn="l"/>
                </a:tabLst>
                <a:defRPr/>
              </a:pPr>
              <a:t>‹N›</a:t>
            </a:fld>
            <a:endParaRPr lang="fr-FR" sz="2000" b="1">
              <a:solidFill>
                <a:srgbClr val="333399"/>
              </a:solidFill>
            </a:endParaRPr>
          </a:p>
        </p:txBody>
      </p:sp>
      <p:sp>
        <p:nvSpPr>
          <p:cNvPr id="2052" name="Rectangle 4"/>
          <p:cNvSpPr>
            <a:spLocks noGrp="1" noChangeArrowheads="1"/>
          </p:cNvSpPr>
          <p:nvPr>
            <p:ph type="title"/>
          </p:nvPr>
        </p:nvSpPr>
        <p:spPr bwMode="auto">
          <a:xfrm>
            <a:off x="990600" y="736600"/>
            <a:ext cx="7772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ajouter titre</a:t>
            </a:r>
          </a:p>
        </p:txBody>
      </p:sp>
      <p:sp>
        <p:nvSpPr>
          <p:cNvPr id="2053" name="Rectangle 5"/>
          <p:cNvSpPr>
            <a:spLocks noGrp="1" noChangeArrowheads="1"/>
          </p:cNvSpPr>
          <p:nvPr>
            <p:ph type="body" idx="1"/>
          </p:nvPr>
        </p:nvSpPr>
        <p:spPr bwMode="auto">
          <a:xfrm>
            <a:off x="990600" y="1601788"/>
            <a:ext cx="7772400" cy="4494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0"/>
            <a:r>
              <a:rPr lang="fr-FR" smtClean="0"/>
              <a:t>12 000 nouveaux patients traités / an</a:t>
            </a:r>
          </a:p>
          <a:p>
            <a:pPr lvl="0"/>
            <a:r>
              <a:rPr lang="fr-FR" smtClean="0"/>
              <a:t>150 000 consultations / an</a:t>
            </a:r>
          </a:p>
          <a:p>
            <a:pPr lvl="0"/>
            <a:r>
              <a:rPr lang="fr-FR" smtClean="0"/>
              <a:t>400 lits d’hospitalisation (pédiatrie, adultes, douleurs …)</a:t>
            </a:r>
          </a:p>
          <a:p>
            <a:pPr lvl="0"/>
            <a:r>
              <a:rPr lang="fr-FR" smtClean="0"/>
              <a:t>2500 salariés, 200 bénévoles, 30 associations</a:t>
            </a:r>
          </a:p>
          <a:p>
            <a:pPr lvl="1"/>
            <a:r>
              <a:rPr lang="fr-FR" smtClean="0"/>
              <a:t>Deuxième niveau</a:t>
            </a:r>
          </a:p>
          <a:p>
            <a:pPr lvl="1"/>
            <a:r>
              <a:rPr lang="fr-FR" smtClean="0"/>
              <a:t>400 chercheurs, Inserm, CNRS, IFR, Méditech</a:t>
            </a:r>
          </a:p>
          <a:p>
            <a:pPr lvl="1"/>
            <a:r>
              <a:rPr lang="fr-FR" smtClean="0"/>
              <a:t>300 médecins, 800 soignants, un réseau médical relais de xx</a:t>
            </a:r>
          </a:p>
          <a:p>
            <a:pPr lvl="0"/>
            <a:endParaRPr lang="fr-FR" smtClean="0"/>
          </a:p>
          <a:p>
            <a:pPr lvl="2"/>
            <a:r>
              <a:rPr lang="fr-FR" smtClean="0"/>
              <a:t>Troisième niveau</a:t>
            </a:r>
          </a:p>
        </p:txBody>
      </p:sp>
      <p:sp>
        <p:nvSpPr>
          <p:cNvPr id="210950" name="Line 6"/>
          <p:cNvSpPr>
            <a:spLocks noChangeShapeType="1"/>
          </p:cNvSpPr>
          <p:nvPr userDrawn="1"/>
        </p:nvSpPr>
        <p:spPr bwMode="auto">
          <a:xfrm>
            <a:off x="2438400" y="406400"/>
            <a:ext cx="6705600" cy="0"/>
          </a:xfrm>
          <a:prstGeom prst="line">
            <a:avLst/>
          </a:prstGeom>
          <a:noFill/>
          <a:ln w="38100">
            <a:solidFill>
              <a:schemeClr val="tx1"/>
            </a:solidFill>
            <a:round/>
            <a:headEnd/>
            <a:tailEnd/>
          </a:ln>
          <a:effectLst/>
        </p:spPr>
        <p:txBody>
          <a:bodyPr wrap="none"/>
          <a:lstStyle/>
          <a:p>
            <a:pPr fontAlgn="base">
              <a:spcBef>
                <a:spcPct val="0"/>
              </a:spcBef>
              <a:spcAft>
                <a:spcPct val="0"/>
              </a:spcAft>
              <a:defRPr/>
            </a:pPr>
            <a:endParaRPr lang="it-IT" sz="1400">
              <a:solidFill>
                <a:srgbClr val="333399"/>
              </a:solidFill>
              <a:latin typeface="Verdana" pitchFamily="34" charset="0"/>
            </a:endParaRPr>
          </a:p>
        </p:txBody>
      </p:sp>
      <p:pic>
        <p:nvPicPr>
          <p:cNvPr id="2055" name="Picture 7" descr="logo_couleur"/>
          <p:cNvPicPr>
            <a:picLocks noChangeAspect="1" noChangeArrowheads="1"/>
          </p:cNvPicPr>
          <p:nvPr userDrawn="1"/>
        </p:nvPicPr>
        <p:blipFill>
          <a:blip r:embed="rId13" cstate="print"/>
          <a:srcRect/>
          <a:stretch>
            <a:fillRect/>
          </a:stretch>
        </p:blipFill>
        <p:spPr bwMode="auto">
          <a:xfrm>
            <a:off x="184150" y="112713"/>
            <a:ext cx="2159000" cy="4746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Gill Sans MT Condensed" pitchFamily="34" charset="0"/>
        </a:defRPr>
      </a:lvl2pPr>
      <a:lvl3pPr algn="ctr" rtl="0" eaLnBrk="0" fontAlgn="base" hangingPunct="0">
        <a:spcBef>
          <a:spcPct val="0"/>
        </a:spcBef>
        <a:spcAft>
          <a:spcPct val="0"/>
        </a:spcAft>
        <a:defRPr sz="4400">
          <a:solidFill>
            <a:schemeClr val="tx1"/>
          </a:solidFill>
          <a:latin typeface="Gill Sans MT Condensed" pitchFamily="34" charset="0"/>
        </a:defRPr>
      </a:lvl3pPr>
      <a:lvl4pPr algn="ctr" rtl="0" eaLnBrk="0" fontAlgn="base" hangingPunct="0">
        <a:spcBef>
          <a:spcPct val="0"/>
        </a:spcBef>
        <a:spcAft>
          <a:spcPct val="0"/>
        </a:spcAft>
        <a:defRPr sz="4400">
          <a:solidFill>
            <a:schemeClr val="tx1"/>
          </a:solidFill>
          <a:latin typeface="Gill Sans MT Condensed" pitchFamily="34" charset="0"/>
        </a:defRPr>
      </a:lvl4pPr>
      <a:lvl5pPr algn="ctr" rtl="0" eaLnBrk="0" fontAlgn="base" hangingPunct="0">
        <a:spcBef>
          <a:spcPct val="0"/>
        </a:spcBef>
        <a:spcAft>
          <a:spcPct val="0"/>
        </a:spcAft>
        <a:defRPr sz="4400">
          <a:solidFill>
            <a:schemeClr val="tx1"/>
          </a:solidFill>
          <a:latin typeface="Gill Sans MT Condensed" pitchFamily="34" charset="0"/>
        </a:defRPr>
      </a:lvl5pPr>
      <a:lvl6pPr marL="457200" algn="ctr" rtl="0" fontAlgn="base">
        <a:spcBef>
          <a:spcPct val="0"/>
        </a:spcBef>
        <a:spcAft>
          <a:spcPct val="0"/>
        </a:spcAft>
        <a:defRPr sz="4400">
          <a:solidFill>
            <a:schemeClr val="tx1"/>
          </a:solidFill>
          <a:latin typeface="Gill Sans MT Condensed" pitchFamily="34" charset="0"/>
        </a:defRPr>
      </a:lvl6pPr>
      <a:lvl7pPr marL="914400" algn="ctr" rtl="0" fontAlgn="base">
        <a:spcBef>
          <a:spcPct val="0"/>
        </a:spcBef>
        <a:spcAft>
          <a:spcPct val="0"/>
        </a:spcAft>
        <a:defRPr sz="4400">
          <a:solidFill>
            <a:schemeClr val="tx1"/>
          </a:solidFill>
          <a:latin typeface="Gill Sans MT Condensed" pitchFamily="34" charset="0"/>
        </a:defRPr>
      </a:lvl7pPr>
      <a:lvl8pPr marL="1371600" algn="ctr" rtl="0" fontAlgn="base">
        <a:spcBef>
          <a:spcPct val="0"/>
        </a:spcBef>
        <a:spcAft>
          <a:spcPct val="0"/>
        </a:spcAft>
        <a:defRPr sz="4400">
          <a:solidFill>
            <a:schemeClr val="tx1"/>
          </a:solidFill>
          <a:latin typeface="Gill Sans MT Condensed" pitchFamily="34" charset="0"/>
        </a:defRPr>
      </a:lvl8pPr>
      <a:lvl9pPr marL="1828800" algn="ctr" rtl="0" fontAlgn="base">
        <a:spcBef>
          <a:spcPct val="0"/>
        </a:spcBef>
        <a:spcAft>
          <a:spcPct val="0"/>
        </a:spcAft>
        <a:defRPr sz="4400">
          <a:solidFill>
            <a:schemeClr val="tx1"/>
          </a:solidFill>
          <a:latin typeface="Gill Sans MT Condensed" pitchFamily="34" charset="0"/>
        </a:defRPr>
      </a:lvl9pPr>
    </p:titleStyle>
    <p:bodyStyle>
      <a:lvl1pPr marL="342900" indent="-342900" algn="l" rtl="0" eaLnBrk="0" fontAlgn="base" hangingPunct="0">
        <a:spcBef>
          <a:spcPct val="30000"/>
        </a:spcBef>
        <a:spcAft>
          <a:spcPct val="0"/>
        </a:spcAft>
        <a:buClr>
          <a:srgbClr val="4DAC26"/>
        </a:buClr>
        <a:buSzPct val="90000"/>
        <a:buFont typeface="Wingdings" pitchFamily="2" charset="2"/>
        <a:buChar char="v"/>
        <a:defRPr sz="2200">
          <a:solidFill>
            <a:schemeClr val="tx1"/>
          </a:solidFill>
          <a:latin typeface="+mn-lt"/>
          <a:ea typeface="+mn-ea"/>
          <a:cs typeface="+mn-cs"/>
        </a:defRPr>
      </a:lvl1pPr>
      <a:lvl2pPr marL="742950" indent="-285750" algn="l" rtl="0" eaLnBrk="0" fontAlgn="base" hangingPunct="0">
        <a:spcBef>
          <a:spcPct val="20000"/>
        </a:spcBef>
        <a:spcAft>
          <a:spcPct val="0"/>
        </a:spcAft>
        <a:buSzPct val="90000"/>
        <a:buFont typeface="Wingdings" pitchFamily="2" charset="2"/>
        <a:buChar char="à"/>
        <a:defRPr>
          <a:solidFill>
            <a:srgbClr val="4DAC26"/>
          </a:solidFill>
          <a:latin typeface="+mn-lt"/>
        </a:defRPr>
      </a:lvl2pPr>
      <a:lvl3pPr marL="1143000" indent="-228600" algn="l" rtl="0" eaLnBrk="0" fontAlgn="base" hangingPunct="0">
        <a:spcBef>
          <a:spcPct val="20000"/>
        </a:spcBef>
        <a:spcAft>
          <a:spcPct val="0"/>
        </a:spcAft>
        <a:buChar char="•"/>
        <a:defRPr sz="1600">
          <a:solidFill>
            <a:srgbClr val="4DAC26"/>
          </a:solidFill>
          <a:latin typeface="+mn-lt"/>
        </a:defRPr>
      </a:lvl3pPr>
      <a:lvl4pPr marL="1600200" indent="-228600" algn="l" rtl="0" eaLnBrk="0" fontAlgn="base" hangingPunct="0">
        <a:spcBef>
          <a:spcPct val="20000"/>
        </a:spcBef>
        <a:spcAft>
          <a:spcPct val="0"/>
        </a:spcAft>
        <a:buChar char="–"/>
        <a:defRPr sz="2000">
          <a:solidFill>
            <a:srgbClr val="4DAC26"/>
          </a:solidFill>
          <a:latin typeface="+mn-lt"/>
        </a:defRPr>
      </a:lvl4pPr>
      <a:lvl5pPr marL="2057400" indent="-228600" algn="l" rtl="0" eaLnBrk="0" fontAlgn="base" hangingPunct="0">
        <a:spcBef>
          <a:spcPct val="20000"/>
        </a:spcBef>
        <a:spcAft>
          <a:spcPct val="0"/>
        </a:spcAft>
        <a:buChar char="»"/>
        <a:defRPr sz="2000">
          <a:solidFill>
            <a:srgbClr val="4DAC26"/>
          </a:solidFill>
          <a:latin typeface="+mn-lt"/>
        </a:defRPr>
      </a:lvl5pPr>
      <a:lvl6pPr marL="2514600" indent="-228600" algn="l" rtl="0" fontAlgn="base">
        <a:spcBef>
          <a:spcPct val="20000"/>
        </a:spcBef>
        <a:spcAft>
          <a:spcPct val="0"/>
        </a:spcAft>
        <a:buChar char="»"/>
        <a:defRPr sz="2000">
          <a:solidFill>
            <a:srgbClr val="4DAC26"/>
          </a:solidFill>
          <a:latin typeface="+mn-lt"/>
        </a:defRPr>
      </a:lvl6pPr>
      <a:lvl7pPr marL="2971800" indent="-228600" algn="l" rtl="0" fontAlgn="base">
        <a:spcBef>
          <a:spcPct val="20000"/>
        </a:spcBef>
        <a:spcAft>
          <a:spcPct val="0"/>
        </a:spcAft>
        <a:buChar char="»"/>
        <a:defRPr sz="2000">
          <a:solidFill>
            <a:srgbClr val="4DAC26"/>
          </a:solidFill>
          <a:latin typeface="+mn-lt"/>
        </a:defRPr>
      </a:lvl7pPr>
      <a:lvl8pPr marL="3429000" indent="-228600" algn="l" rtl="0" fontAlgn="base">
        <a:spcBef>
          <a:spcPct val="20000"/>
        </a:spcBef>
        <a:spcAft>
          <a:spcPct val="0"/>
        </a:spcAft>
        <a:buChar char="»"/>
        <a:defRPr sz="2000">
          <a:solidFill>
            <a:srgbClr val="4DAC26"/>
          </a:solidFill>
          <a:latin typeface="+mn-lt"/>
        </a:defRPr>
      </a:lvl8pPr>
      <a:lvl9pPr marL="3886200" indent="-228600" algn="l" rtl="0" fontAlgn="base">
        <a:spcBef>
          <a:spcPct val="20000"/>
        </a:spcBef>
        <a:spcAft>
          <a:spcPct val="0"/>
        </a:spcAft>
        <a:buChar char="»"/>
        <a:defRPr sz="2000">
          <a:solidFill>
            <a:srgbClr val="4DAC26"/>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Picto_jaune02"/>
          <p:cNvPicPr>
            <a:picLocks noChangeAspect="1" noChangeArrowheads="1"/>
          </p:cNvPicPr>
          <p:nvPr userDrawn="1"/>
        </p:nvPicPr>
        <p:blipFill>
          <a:blip r:embed="rId13" cstate="print"/>
          <a:srcRect l="28139" t="20706" r="15933" b="36089"/>
          <a:stretch>
            <a:fillRect/>
          </a:stretch>
        </p:blipFill>
        <p:spPr bwMode="auto">
          <a:xfrm>
            <a:off x="0" y="26988"/>
            <a:ext cx="9144000" cy="6818312"/>
          </a:xfrm>
          <a:prstGeom prst="rect">
            <a:avLst/>
          </a:prstGeom>
          <a:noFill/>
          <a:ln w="9525">
            <a:noFill/>
            <a:miter lim="800000"/>
            <a:headEnd/>
            <a:tailEnd/>
          </a:ln>
        </p:spPr>
      </p:pic>
      <p:sp>
        <p:nvSpPr>
          <p:cNvPr id="498691" name="Text Box 3"/>
          <p:cNvSpPr txBox="1">
            <a:spLocks noChangeArrowheads="1"/>
          </p:cNvSpPr>
          <p:nvPr userDrawn="1"/>
        </p:nvSpPr>
        <p:spPr bwMode="auto">
          <a:xfrm>
            <a:off x="2270125" y="-15875"/>
            <a:ext cx="184150"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endParaRPr lang="fr-FR" sz="2400">
              <a:solidFill>
                <a:srgbClr val="333399"/>
              </a:solidFill>
              <a:latin typeface="Times" pitchFamily="18" charset="0"/>
            </a:endParaRPr>
          </a:p>
        </p:txBody>
      </p:sp>
      <p:sp>
        <p:nvSpPr>
          <p:cNvPr id="3076" name="Rectangle 4"/>
          <p:cNvSpPr>
            <a:spLocks noGrp="1" noChangeArrowheads="1"/>
          </p:cNvSpPr>
          <p:nvPr>
            <p:ph type="title"/>
          </p:nvPr>
        </p:nvSpPr>
        <p:spPr bwMode="auto">
          <a:xfrm>
            <a:off x="990600" y="298450"/>
            <a:ext cx="7772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Cliquez pour ajouter titre</a:t>
            </a:r>
          </a:p>
        </p:txBody>
      </p:sp>
      <p:sp>
        <p:nvSpPr>
          <p:cNvPr id="3077" name="Rectangle 5"/>
          <p:cNvSpPr>
            <a:spLocks noGrp="1" noChangeArrowheads="1"/>
          </p:cNvSpPr>
          <p:nvPr>
            <p:ph type="body" idx="1"/>
          </p:nvPr>
        </p:nvSpPr>
        <p:spPr bwMode="auto">
          <a:xfrm>
            <a:off x="990600" y="1601788"/>
            <a:ext cx="7772400" cy="4494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Cliquez pour modifier les styles du texte du masque</a:t>
            </a:r>
          </a:p>
          <a:p>
            <a:pPr lvl="0"/>
            <a:r>
              <a:rPr lang="en-US" smtClean="0"/>
              <a:t>12 000 nouveaux patients traités / an</a:t>
            </a:r>
          </a:p>
          <a:p>
            <a:pPr lvl="0"/>
            <a:r>
              <a:rPr lang="en-US" smtClean="0"/>
              <a:t>150 000 consultations / an</a:t>
            </a:r>
          </a:p>
          <a:p>
            <a:pPr lvl="0"/>
            <a:r>
              <a:rPr lang="en-US" smtClean="0"/>
              <a:t>400 lits d’hospitalisation (pédiatrie, adultes, douleurs …)</a:t>
            </a:r>
          </a:p>
          <a:p>
            <a:pPr lvl="0"/>
            <a:r>
              <a:rPr lang="en-US" smtClean="0"/>
              <a:t>2500 salariés, 200 bénévoles, 30 associations</a:t>
            </a:r>
          </a:p>
          <a:p>
            <a:pPr lvl="1"/>
            <a:r>
              <a:rPr lang="en-US" smtClean="0"/>
              <a:t>Deuxième niveau</a:t>
            </a:r>
          </a:p>
          <a:p>
            <a:pPr lvl="1"/>
            <a:r>
              <a:rPr lang="en-US" smtClean="0"/>
              <a:t>400 chercheurs, Inserm, CNRS, IFR, Méditech</a:t>
            </a:r>
          </a:p>
          <a:p>
            <a:pPr lvl="1"/>
            <a:r>
              <a:rPr lang="en-US" smtClean="0"/>
              <a:t>300 médecins, 800 soignants, un réseau médical relais de xx</a:t>
            </a:r>
          </a:p>
          <a:p>
            <a:pPr lvl="0"/>
            <a:endParaRPr lang="en-US" smtClean="0"/>
          </a:p>
          <a:p>
            <a:pPr lvl="2"/>
            <a:r>
              <a:rPr lang="en-US" smtClean="0"/>
              <a:t>Troisième niveau</a:t>
            </a:r>
          </a:p>
        </p:txBody>
      </p:sp>
      <p:sp>
        <p:nvSpPr>
          <p:cNvPr id="498694" name="Line 6"/>
          <p:cNvSpPr>
            <a:spLocks noChangeShapeType="1"/>
          </p:cNvSpPr>
          <p:nvPr userDrawn="1"/>
        </p:nvSpPr>
        <p:spPr bwMode="auto">
          <a:xfrm>
            <a:off x="2438400" y="406400"/>
            <a:ext cx="6705600" cy="0"/>
          </a:xfrm>
          <a:prstGeom prst="line">
            <a:avLst/>
          </a:prstGeom>
          <a:noFill/>
          <a:ln w="38100">
            <a:solidFill>
              <a:schemeClr val="tx1"/>
            </a:solidFill>
            <a:round/>
            <a:headEnd/>
            <a:tailEnd/>
          </a:ln>
          <a:effectLst/>
        </p:spPr>
        <p:txBody>
          <a:bodyPr wrap="none"/>
          <a:lstStyle/>
          <a:p>
            <a:pPr fontAlgn="base">
              <a:spcBef>
                <a:spcPct val="0"/>
              </a:spcBef>
              <a:spcAft>
                <a:spcPct val="0"/>
              </a:spcAft>
              <a:defRPr/>
            </a:pPr>
            <a:endParaRPr lang="it-IT" sz="1600">
              <a:solidFill>
                <a:srgbClr val="333399"/>
              </a:solidFill>
              <a:latin typeface="Verdana" pitchFamily="34" charset="0"/>
            </a:endParaRPr>
          </a:p>
        </p:txBody>
      </p:sp>
      <p:pic>
        <p:nvPicPr>
          <p:cNvPr id="3079" name="Picture 7" descr="logo_couleur"/>
          <p:cNvPicPr>
            <a:picLocks noChangeAspect="1" noChangeArrowheads="1"/>
          </p:cNvPicPr>
          <p:nvPr userDrawn="1"/>
        </p:nvPicPr>
        <p:blipFill>
          <a:blip r:embed="rId14" cstate="print"/>
          <a:srcRect/>
          <a:stretch>
            <a:fillRect/>
          </a:stretch>
        </p:blipFill>
        <p:spPr bwMode="auto">
          <a:xfrm>
            <a:off x="184150" y="112713"/>
            <a:ext cx="2159000" cy="4746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Tahoma" pitchFamily="34" charset="0"/>
        </a:defRPr>
      </a:lvl2pPr>
      <a:lvl3pPr algn="ctr" rtl="0" eaLnBrk="0" fontAlgn="base" hangingPunct="0">
        <a:spcBef>
          <a:spcPct val="0"/>
        </a:spcBef>
        <a:spcAft>
          <a:spcPct val="0"/>
        </a:spcAft>
        <a:defRPr sz="4000" b="1">
          <a:solidFill>
            <a:schemeClr val="tx1"/>
          </a:solidFill>
          <a:latin typeface="Tahoma" pitchFamily="34" charset="0"/>
        </a:defRPr>
      </a:lvl3pPr>
      <a:lvl4pPr algn="ctr" rtl="0" eaLnBrk="0" fontAlgn="base" hangingPunct="0">
        <a:spcBef>
          <a:spcPct val="0"/>
        </a:spcBef>
        <a:spcAft>
          <a:spcPct val="0"/>
        </a:spcAft>
        <a:defRPr sz="4000" b="1">
          <a:solidFill>
            <a:schemeClr val="tx1"/>
          </a:solidFill>
          <a:latin typeface="Tahoma" pitchFamily="34" charset="0"/>
        </a:defRPr>
      </a:lvl4pPr>
      <a:lvl5pPr algn="ctr" rtl="0" eaLnBrk="0" fontAlgn="base" hangingPunct="0">
        <a:spcBef>
          <a:spcPct val="0"/>
        </a:spcBef>
        <a:spcAft>
          <a:spcPct val="0"/>
        </a:spcAft>
        <a:defRPr sz="4000" b="1">
          <a:solidFill>
            <a:schemeClr val="tx1"/>
          </a:solidFill>
          <a:latin typeface="Tahoma" pitchFamily="34" charset="0"/>
        </a:defRPr>
      </a:lvl5pPr>
      <a:lvl6pPr marL="457200" algn="ctr" rtl="0" fontAlgn="base">
        <a:spcBef>
          <a:spcPct val="0"/>
        </a:spcBef>
        <a:spcAft>
          <a:spcPct val="0"/>
        </a:spcAft>
        <a:defRPr sz="4000" b="1">
          <a:solidFill>
            <a:schemeClr val="tx1"/>
          </a:solidFill>
          <a:latin typeface="Tahoma" pitchFamily="34" charset="0"/>
        </a:defRPr>
      </a:lvl6pPr>
      <a:lvl7pPr marL="914400" algn="ctr" rtl="0" fontAlgn="base">
        <a:spcBef>
          <a:spcPct val="0"/>
        </a:spcBef>
        <a:spcAft>
          <a:spcPct val="0"/>
        </a:spcAft>
        <a:defRPr sz="4000" b="1">
          <a:solidFill>
            <a:schemeClr val="tx1"/>
          </a:solidFill>
          <a:latin typeface="Tahoma" pitchFamily="34" charset="0"/>
        </a:defRPr>
      </a:lvl7pPr>
      <a:lvl8pPr marL="1371600" algn="ctr" rtl="0" fontAlgn="base">
        <a:spcBef>
          <a:spcPct val="0"/>
        </a:spcBef>
        <a:spcAft>
          <a:spcPct val="0"/>
        </a:spcAft>
        <a:defRPr sz="4000" b="1">
          <a:solidFill>
            <a:schemeClr val="tx1"/>
          </a:solidFill>
          <a:latin typeface="Tahoma" pitchFamily="34" charset="0"/>
        </a:defRPr>
      </a:lvl8pPr>
      <a:lvl9pPr marL="1828800" algn="ctr" rtl="0" fontAlgn="base">
        <a:spcBef>
          <a:spcPct val="0"/>
        </a:spcBef>
        <a:spcAft>
          <a:spcPct val="0"/>
        </a:spcAft>
        <a:defRPr sz="4000" b="1">
          <a:solidFill>
            <a:schemeClr val="tx1"/>
          </a:solidFill>
          <a:latin typeface="Tahoma" pitchFamily="34" charset="0"/>
        </a:defRPr>
      </a:lvl9pPr>
    </p:titleStyle>
    <p:bodyStyle>
      <a:lvl1pPr marL="342900" indent="-342900" algn="l" rtl="0" eaLnBrk="0" fontAlgn="base" hangingPunct="0">
        <a:spcBef>
          <a:spcPct val="30000"/>
        </a:spcBef>
        <a:spcAft>
          <a:spcPct val="0"/>
        </a:spcAft>
        <a:buClr>
          <a:srgbClr val="4DAC26"/>
        </a:buClr>
        <a:buSzPct val="90000"/>
        <a:buFont typeface="Wingdings" pitchFamily="2" charset="2"/>
        <a:buChar char="v"/>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90000"/>
        <a:buFont typeface="Wingdings" pitchFamily="2" charset="2"/>
        <a:buChar char="à"/>
        <a:defRPr sz="2000">
          <a:solidFill>
            <a:srgbClr val="4DAC26"/>
          </a:solidFill>
          <a:latin typeface="+mn-lt"/>
        </a:defRPr>
      </a:lvl2pPr>
      <a:lvl3pPr marL="1143000" indent="-228600" algn="l" rtl="0" eaLnBrk="0" fontAlgn="base" hangingPunct="0">
        <a:spcBef>
          <a:spcPct val="20000"/>
        </a:spcBef>
        <a:spcAft>
          <a:spcPct val="0"/>
        </a:spcAft>
        <a:buChar char="•"/>
        <a:defRPr sz="1600">
          <a:solidFill>
            <a:srgbClr val="4DAC26"/>
          </a:solidFill>
          <a:latin typeface="+mn-lt"/>
        </a:defRPr>
      </a:lvl3pPr>
      <a:lvl4pPr marL="1600200" indent="-228600" algn="l" rtl="0" eaLnBrk="0" fontAlgn="base" hangingPunct="0">
        <a:spcBef>
          <a:spcPct val="20000"/>
        </a:spcBef>
        <a:spcAft>
          <a:spcPct val="0"/>
        </a:spcAft>
        <a:buChar char="–"/>
        <a:defRPr sz="2000">
          <a:solidFill>
            <a:srgbClr val="4DAC26"/>
          </a:solidFill>
          <a:latin typeface="Gill Sans MT" pitchFamily="34" charset="0"/>
        </a:defRPr>
      </a:lvl4pPr>
      <a:lvl5pPr marL="2057400" indent="-228600" algn="l" rtl="0" eaLnBrk="0" fontAlgn="base" hangingPunct="0">
        <a:spcBef>
          <a:spcPct val="20000"/>
        </a:spcBef>
        <a:spcAft>
          <a:spcPct val="0"/>
        </a:spcAft>
        <a:buChar char="»"/>
        <a:defRPr sz="2000">
          <a:solidFill>
            <a:srgbClr val="4DAC26"/>
          </a:solidFill>
          <a:latin typeface="Gill Sans MT" pitchFamily="34" charset="0"/>
        </a:defRPr>
      </a:lvl5pPr>
      <a:lvl6pPr marL="2514600" indent="-228600" algn="l" rtl="0" fontAlgn="base">
        <a:spcBef>
          <a:spcPct val="20000"/>
        </a:spcBef>
        <a:spcAft>
          <a:spcPct val="0"/>
        </a:spcAft>
        <a:buChar char="»"/>
        <a:defRPr sz="2000">
          <a:solidFill>
            <a:srgbClr val="4DAC26"/>
          </a:solidFill>
          <a:latin typeface="Gill Sans MT" pitchFamily="34" charset="0"/>
        </a:defRPr>
      </a:lvl6pPr>
      <a:lvl7pPr marL="2971800" indent="-228600" algn="l" rtl="0" fontAlgn="base">
        <a:spcBef>
          <a:spcPct val="20000"/>
        </a:spcBef>
        <a:spcAft>
          <a:spcPct val="0"/>
        </a:spcAft>
        <a:buChar char="»"/>
        <a:defRPr sz="2000">
          <a:solidFill>
            <a:srgbClr val="4DAC26"/>
          </a:solidFill>
          <a:latin typeface="Gill Sans MT" pitchFamily="34" charset="0"/>
        </a:defRPr>
      </a:lvl7pPr>
      <a:lvl8pPr marL="3429000" indent="-228600" algn="l" rtl="0" fontAlgn="base">
        <a:spcBef>
          <a:spcPct val="20000"/>
        </a:spcBef>
        <a:spcAft>
          <a:spcPct val="0"/>
        </a:spcAft>
        <a:buChar char="»"/>
        <a:defRPr sz="2000">
          <a:solidFill>
            <a:srgbClr val="4DAC26"/>
          </a:solidFill>
          <a:latin typeface="Gill Sans MT" pitchFamily="34" charset="0"/>
        </a:defRPr>
      </a:lvl8pPr>
      <a:lvl9pPr marL="3886200" indent="-228600" algn="l" rtl="0" fontAlgn="base">
        <a:spcBef>
          <a:spcPct val="20000"/>
        </a:spcBef>
        <a:spcAft>
          <a:spcPct val="0"/>
        </a:spcAft>
        <a:buChar char="»"/>
        <a:defRPr sz="2000">
          <a:solidFill>
            <a:srgbClr val="4DAC26"/>
          </a:solidFill>
          <a:latin typeface="Gill Sans MT" pitchFamily="34" charset="0"/>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968244C7-C0AB-4AAE-9DEA-D73E0DA7E924}" type="datetimeFigureOut">
              <a:rPr lang="fr-FR">
                <a:solidFill>
                  <a:prstClr val="black">
                    <a:tint val="75000"/>
                  </a:prstClr>
                </a:solidFill>
              </a:rPr>
              <a:pPr>
                <a:defRPr/>
              </a:pPr>
              <a:t>15/11/2010</a:t>
            </a:fld>
            <a:endParaRPr lang="fr-FR">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E707F0B-0428-49EA-8B76-45F544D3ABEE}" type="slidenum">
              <a:rPr lang="fr-FR">
                <a:solidFill>
                  <a:prstClr val="black">
                    <a:tint val="75000"/>
                  </a:prstClr>
                </a:solidFill>
              </a:rPr>
              <a:pPr>
                <a:defRPr/>
              </a:pPr>
              <a:t>‹N›</a:t>
            </a:fld>
            <a:endParaRPr lang="fr-F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574675" y="304800"/>
            <a:ext cx="8001000" cy="12160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8195" name="Rectangle 3"/>
          <p:cNvSpPr>
            <a:spLocks noGrp="1" noChangeArrowheads="1"/>
          </p:cNvSpPr>
          <p:nvPr>
            <p:ph type="body" idx="1"/>
          </p:nvPr>
        </p:nvSpPr>
        <p:spPr bwMode="auto">
          <a:xfrm>
            <a:off x="566738" y="1752600"/>
            <a:ext cx="80010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6148" name="AutoShape 4"/>
          <p:cNvSpPr>
            <a:spLocks noChangeArrowheads="1"/>
          </p:cNvSpPr>
          <p:nvPr/>
        </p:nvSpPr>
        <p:spPr bwMode="auto">
          <a:xfrm>
            <a:off x="609600" y="1566863"/>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fontAlgn="base">
              <a:spcBef>
                <a:spcPct val="0"/>
              </a:spcBef>
              <a:spcAft>
                <a:spcPct val="0"/>
              </a:spcAft>
              <a:defRPr/>
            </a:pPr>
            <a:endParaRPr lang="it-IT" sz="2400">
              <a:solidFill>
                <a:srgbClr val="000000"/>
              </a:solidFill>
              <a:latin typeface="Times New Roman" pitchFamily="18" charset="0"/>
            </a:endParaRPr>
          </a:p>
        </p:txBody>
      </p:sp>
      <p:sp>
        <p:nvSpPr>
          <p:cNvPr id="614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fontAlgn="base">
              <a:spcBef>
                <a:spcPct val="0"/>
              </a:spcBef>
              <a:spcAft>
                <a:spcPct val="0"/>
              </a:spcAft>
              <a:defRPr/>
            </a:pPr>
            <a:endParaRPr lang="it-IT">
              <a:solidFill>
                <a:srgbClr val="000000"/>
              </a:solidFill>
            </a:endParaRPr>
          </a:p>
        </p:txBody>
      </p:sp>
      <p:sp>
        <p:nvSpPr>
          <p:cNvPr id="6150"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fontAlgn="base">
              <a:spcBef>
                <a:spcPct val="0"/>
              </a:spcBef>
              <a:spcAft>
                <a:spcPct val="0"/>
              </a:spcAft>
              <a:defRPr/>
            </a:pPr>
            <a:r>
              <a:rPr lang="fr-FR">
                <a:solidFill>
                  <a:srgbClr val="000000"/>
                </a:solidFill>
              </a:rPr>
              <a:t>NAS – janvier 2010</a:t>
            </a:r>
          </a:p>
        </p:txBody>
      </p:sp>
      <p:sp>
        <p:nvSpPr>
          <p:cNvPr id="6151"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smtClean="0"/>
            </a:lvl1pPr>
          </a:lstStyle>
          <a:p>
            <a:pPr fontAlgn="base">
              <a:spcBef>
                <a:spcPct val="0"/>
              </a:spcBef>
              <a:spcAft>
                <a:spcPct val="0"/>
              </a:spcAft>
              <a:defRPr/>
            </a:pPr>
            <a:r>
              <a:rPr lang="fr-FR">
                <a:solidFill>
                  <a:srgbClr val="000000"/>
                </a:solidFill>
              </a:rPr>
              <a:t>covIGiR</a:t>
            </a:r>
          </a:p>
        </p:txBody>
      </p:sp>
      <p:sp>
        <p:nvSpPr>
          <p:cNvPr id="6152"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fontAlgn="base">
              <a:spcBef>
                <a:spcPct val="0"/>
              </a:spcBef>
              <a:spcAft>
                <a:spcPct val="0"/>
              </a:spcAft>
              <a:defRPr/>
            </a:pPr>
            <a:fld id="{59CCB03E-7593-48B2-926C-D4BCEBF0CDC7}" type="slidenum">
              <a:rPr lang="fr-FR">
                <a:solidFill>
                  <a:srgbClr val="000000"/>
                </a:solidFill>
              </a:rPr>
              <a:pPr fontAlgn="base">
                <a:spcBef>
                  <a:spcPct val="0"/>
                </a:spcBef>
                <a:spcAft>
                  <a:spcPct val="0"/>
                </a:spcAft>
                <a:defRPr/>
              </a:pPr>
              <a:t>‹N›</a:t>
            </a:fld>
            <a:endParaRPr lang="fr-FR">
              <a:solidFill>
                <a:srgbClr val="000000"/>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2600">
          <a:solidFill>
            <a:schemeClr val="tx1"/>
          </a:solidFill>
          <a:latin typeface="+mn-lt"/>
        </a:defRPr>
      </a:lvl2pPr>
      <a:lvl3pPr marL="1304925" indent="-395288" algn="l" rtl="0" eaLnBrk="0" fontAlgn="base" hangingPunct="0">
        <a:spcBef>
          <a:spcPct val="20000"/>
        </a:spcBef>
        <a:spcAft>
          <a:spcPct val="0"/>
        </a:spcAft>
        <a:buClr>
          <a:schemeClr val="accent2"/>
        </a:buClr>
        <a:buFont typeface="Wingdings" pitchFamily="2" charset="2"/>
        <a:buChar char="o"/>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574675" y="304800"/>
            <a:ext cx="8001000" cy="12160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smtClean="0"/>
              <a:t>Cliquez pour modifier le style du titre</a:t>
            </a:r>
          </a:p>
        </p:txBody>
      </p:sp>
      <p:sp>
        <p:nvSpPr>
          <p:cNvPr id="8195" name="Rectangle 3"/>
          <p:cNvSpPr>
            <a:spLocks noGrp="1" noChangeArrowheads="1"/>
          </p:cNvSpPr>
          <p:nvPr>
            <p:ph type="body" idx="1"/>
          </p:nvPr>
        </p:nvSpPr>
        <p:spPr bwMode="auto">
          <a:xfrm>
            <a:off x="566738" y="1752600"/>
            <a:ext cx="80010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6148" name="AutoShape 4"/>
          <p:cNvSpPr>
            <a:spLocks noChangeArrowheads="1"/>
          </p:cNvSpPr>
          <p:nvPr/>
        </p:nvSpPr>
        <p:spPr bwMode="auto">
          <a:xfrm>
            <a:off x="609600" y="1566863"/>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a:lstStyle/>
          <a:p>
            <a:pPr fontAlgn="base">
              <a:spcBef>
                <a:spcPct val="0"/>
              </a:spcBef>
              <a:spcAft>
                <a:spcPct val="0"/>
              </a:spcAft>
              <a:defRPr/>
            </a:pPr>
            <a:endParaRPr lang="it-IT" sz="2400">
              <a:solidFill>
                <a:srgbClr val="000000"/>
              </a:solidFill>
              <a:latin typeface="Times New Roman" pitchFamily="18" charset="0"/>
            </a:endParaRPr>
          </a:p>
        </p:txBody>
      </p:sp>
      <p:sp>
        <p:nvSpPr>
          <p:cNvPr id="6149" name="Line 5"/>
          <p:cNvSpPr>
            <a:spLocks noChangeShapeType="1"/>
          </p:cNvSpPr>
          <p:nvPr/>
        </p:nvSpPr>
        <p:spPr bwMode="auto">
          <a:xfrm flipV="1">
            <a:off x="609600" y="6172200"/>
            <a:ext cx="7924800" cy="0"/>
          </a:xfrm>
          <a:prstGeom prst="line">
            <a:avLst/>
          </a:prstGeom>
          <a:noFill/>
          <a:ln w="3175">
            <a:solidFill>
              <a:schemeClr val="accent2"/>
            </a:solidFill>
            <a:round/>
            <a:headEnd/>
            <a:tailEnd/>
          </a:ln>
          <a:effectLst/>
        </p:spPr>
        <p:txBody>
          <a:bodyPr/>
          <a:lstStyle/>
          <a:p>
            <a:pPr fontAlgn="base">
              <a:spcBef>
                <a:spcPct val="0"/>
              </a:spcBef>
              <a:spcAft>
                <a:spcPct val="0"/>
              </a:spcAft>
              <a:defRPr/>
            </a:pPr>
            <a:endParaRPr lang="it-IT">
              <a:solidFill>
                <a:srgbClr val="000000"/>
              </a:solidFill>
            </a:endParaRPr>
          </a:p>
        </p:txBody>
      </p:sp>
      <p:sp>
        <p:nvSpPr>
          <p:cNvPr id="6150"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fontAlgn="base">
              <a:spcBef>
                <a:spcPct val="0"/>
              </a:spcBef>
              <a:spcAft>
                <a:spcPct val="0"/>
              </a:spcAft>
              <a:defRPr/>
            </a:pPr>
            <a:r>
              <a:rPr lang="fr-FR">
                <a:solidFill>
                  <a:srgbClr val="000000"/>
                </a:solidFill>
              </a:rPr>
              <a:t>NAS – janvier 2010</a:t>
            </a:r>
          </a:p>
        </p:txBody>
      </p:sp>
      <p:sp>
        <p:nvSpPr>
          <p:cNvPr id="6151"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smtClean="0"/>
            </a:lvl1pPr>
          </a:lstStyle>
          <a:p>
            <a:pPr fontAlgn="base">
              <a:spcBef>
                <a:spcPct val="0"/>
              </a:spcBef>
              <a:spcAft>
                <a:spcPct val="0"/>
              </a:spcAft>
              <a:defRPr/>
            </a:pPr>
            <a:r>
              <a:rPr lang="fr-FR">
                <a:solidFill>
                  <a:srgbClr val="000000"/>
                </a:solidFill>
              </a:rPr>
              <a:t>covIGiR</a:t>
            </a:r>
          </a:p>
        </p:txBody>
      </p:sp>
      <p:sp>
        <p:nvSpPr>
          <p:cNvPr id="6152"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fontAlgn="base">
              <a:spcBef>
                <a:spcPct val="0"/>
              </a:spcBef>
              <a:spcAft>
                <a:spcPct val="0"/>
              </a:spcAft>
              <a:defRPr/>
            </a:pPr>
            <a:fld id="{59CCB03E-7593-48B2-926C-D4BCEBF0CDC7}" type="slidenum">
              <a:rPr lang="fr-FR">
                <a:solidFill>
                  <a:srgbClr val="000000"/>
                </a:solidFill>
              </a:rPr>
              <a:pPr fontAlgn="base">
                <a:spcBef>
                  <a:spcPct val="0"/>
                </a:spcBef>
                <a:spcAft>
                  <a:spcPct val="0"/>
                </a:spcAft>
                <a:defRPr/>
              </a:pPr>
              <a:t>‹N›</a:t>
            </a:fld>
            <a:endParaRPr lang="fr-FR">
              <a:solidFill>
                <a:srgbClr val="000000"/>
              </a:solidFill>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hf hdr="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defRPr>
      </a:lvl2pPr>
      <a:lvl3pPr algn="l" rtl="0" eaLnBrk="0" fontAlgn="base" hangingPunct="0">
        <a:spcBef>
          <a:spcPct val="0"/>
        </a:spcBef>
        <a:spcAft>
          <a:spcPct val="0"/>
        </a:spcAft>
        <a:defRPr sz="3800">
          <a:solidFill>
            <a:schemeClr val="tx2"/>
          </a:solidFill>
          <a:latin typeface="Verdana" pitchFamily="34" charset="0"/>
        </a:defRPr>
      </a:lvl3pPr>
      <a:lvl4pPr algn="l" rtl="0" eaLnBrk="0" fontAlgn="base" hangingPunct="0">
        <a:spcBef>
          <a:spcPct val="0"/>
        </a:spcBef>
        <a:spcAft>
          <a:spcPct val="0"/>
        </a:spcAft>
        <a:defRPr sz="3800">
          <a:solidFill>
            <a:schemeClr val="tx2"/>
          </a:solidFill>
          <a:latin typeface="Verdana" pitchFamily="34" charset="0"/>
        </a:defRPr>
      </a:lvl4pPr>
      <a:lvl5pPr algn="l" rtl="0" eaLnBrk="0" fontAlgn="base" hangingPunct="0">
        <a:spcBef>
          <a:spcPct val="0"/>
        </a:spcBef>
        <a:spcAft>
          <a:spcPct val="0"/>
        </a:spcAft>
        <a:defRPr sz="3800">
          <a:solidFill>
            <a:schemeClr val="tx2"/>
          </a:solidFill>
          <a:latin typeface="Verdana" pitchFamily="34" charset="0"/>
        </a:defRPr>
      </a:lvl5pPr>
      <a:lvl6pPr marL="457200" algn="l" rtl="0" fontAlgn="base">
        <a:spcBef>
          <a:spcPct val="0"/>
        </a:spcBef>
        <a:spcAft>
          <a:spcPct val="0"/>
        </a:spcAft>
        <a:defRPr sz="3800">
          <a:solidFill>
            <a:schemeClr val="tx2"/>
          </a:solidFill>
          <a:latin typeface="Verdana" pitchFamily="34" charset="0"/>
        </a:defRPr>
      </a:lvl6pPr>
      <a:lvl7pPr marL="914400" algn="l" rtl="0" fontAlgn="base">
        <a:spcBef>
          <a:spcPct val="0"/>
        </a:spcBef>
        <a:spcAft>
          <a:spcPct val="0"/>
        </a:spcAft>
        <a:defRPr sz="3800">
          <a:solidFill>
            <a:schemeClr val="tx2"/>
          </a:solidFill>
          <a:latin typeface="Verdana" pitchFamily="34" charset="0"/>
        </a:defRPr>
      </a:lvl7pPr>
      <a:lvl8pPr marL="1371600" algn="l" rtl="0" fontAlgn="base">
        <a:spcBef>
          <a:spcPct val="0"/>
        </a:spcBef>
        <a:spcAft>
          <a:spcPct val="0"/>
        </a:spcAft>
        <a:defRPr sz="3800">
          <a:solidFill>
            <a:schemeClr val="tx2"/>
          </a:solidFill>
          <a:latin typeface="Verdana" pitchFamily="34" charset="0"/>
        </a:defRPr>
      </a:lvl8pPr>
      <a:lvl9pPr marL="1828800" algn="l" rtl="0" fontAlgn="base">
        <a:spcBef>
          <a:spcPct val="0"/>
        </a:spcBef>
        <a:spcAft>
          <a:spcPct val="0"/>
        </a:spcAft>
        <a:defRPr sz="3800">
          <a:solidFill>
            <a:schemeClr val="tx2"/>
          </a:solidFill>
          <a:latin typeface="Verdana" pitchFamily="34"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2600">
          <a:solidFill>
            <a:schemeClr val="tx1"/>
          </a:solidFill>
          <a:latin typeface="+mn-lt"/>
        </a:defRPr>
      </a:lvl2pPr>
      <a:lvl3pPr marL="1304925" indent="-395288" algn="l" rtl="0" eaLnBrk="0" fontAlgn="base" hangingPunct="0">
        <a:spcBef>
          <a:spcPct val="20000"/>
        </a:spcBef>
        <a:spcAft>
          <a:spcPct val="0"/>
        </a:spcAft>
        <a:buClr>
          <a:schemeClr val="accent2"/>
        </a:buClr>
        <a:buFont typeface="Wingdings" pitchFamily="2" charset="2"/>
        <a:buChar char="o"/>
        <a:defRPr sz="2300">
          <a:solidFill>
            <a:schemeClr val="tx1"/>
          </a:solidFill>
          <a:latin typeface="+mn-lt"/>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6.xml"/><Relationship Id="rId1" Type="http://schemas.openxmlformats.org/officeDocument/2006/relationships/vmlDrawing" Target="../drawings/vmlDrawing1.vml"/><Relationship Id="rId5" Type="http://schemas.openxmlformats.org/officeDocument/2006/relationships/image" Target="../media/image31.emf"/><Relationship Id="rId4" Type="http://schemas.openxmlformats.org/officeDocument/2006/relationships/oleObject" Target="../embeddings/Foglio_di_lavoro_di_Microsoft_Excel_97-20031.xls"/></Relationships>
</file>

<file path=ppt/slides/_rels/slide35.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oleObject" Target="../embeddings/oleObject2.bin"/><Relationship Id="rId7" Type="http://schemas.openxmlformats.org/officeDocument/2006/relationships/oleObject" Target="../embeddings/Foglio_di_lavoro_di_Microsoft_Excel_97-20033.xls"/><Relationship Id="rId2" Type="http://schemas.openxmlformats.org/officeDocument/2006/relationships/slideLayout" Target="../slideLayouts/slideLayout59.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2.emf"/><Relationship Id="rId4" Type="http://schemas.openxmlformats.org/officeDocument/2006/relationships/oleObject" Target="../embeddings/Foglio_di_lavoro_di_Microsoft_Excel_97-20032.xls"/><Relationship Id="rId9" Type="http://schemas.openxmlformats.org/officeDocument/2006/relationships/image" Target="../media/image34.emf"/></Relationships>
</file>

<file path=ppt/slides/_rels/slide3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slideLayout" Target="../slideLayouts/slideLayout46.xml"/><Relationship Id="rId1" Type="http://schemas.openxmlformats.org/officeDocument/2006/relationships/vmlDrawing" Target="../drawings/vmlDrawing3.vml"/><Relationship Id="rId6" Type="http://schemas.openxmlformats.org/officeDocument/2006/relationships/image" Target="../media/image35.emf"/><Relationship Id="rId5" Type="http://schemas.openxmlformats.org/officeDocument/2006/relationships/oleObject" Target="../embeddings/Foglio_di_lavoro_di_Microsoft_Excel_97-20034.xls"/><Relationship Id="rId4" Type="http://schemas.openxmlformats.org/officeDocument/2006/relationships/oleObject" Target="../embeddings/oleObject4.bin"/></Relationships>
</file>

<file path=ppt/slides/_rels/slide3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slideLayout" Target="../slideLayouts/slideLayout46.xml"/><Relationship Id="rId1" Type="http://schemas.openxmlformats.org/officeDocument/2006/relationships/vmlDrawing" Target="../drawings/vmlDrawing4.vml"/><Relationship Id="rId6" Type="http://schemas.openxmlformats.org/officeDocument/2006/relationships/image" Target="../media/image37.emf"/><Relationship Id="rId5" Type="http://schemas.openxmlformats.org/officeDocument/2006/relationships/oleObject" Target="../embeddings/Foglio_di_lavoro_di_Microsoft_Excel_97-20035.xls"/><Relationship Id="rId4" Type="http://schemas.openxmlformats.org/officeDocument/2006/relationships/oleObject" Target="../embeddings/oleObject5.bin"/></Relationships>
</file>

<file path=ppt/slides/_rels/slide3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slideLayout" Target="../slideLayouts/slideLayout46.xml"/><Relationship Id="rId1" Type="http://schemas.openxmlformats.org/officeDocument/2006/relationships/vmlDrawing" Target="../drawings/vmlDrawing5.vml"/><Relationship Id="rId6" Type="http://schemas.openxmlformats.org/officeDocument/2006/relationships/image" Target="../media/image41.emf"/><Relationship Id="rId5" Type="http://schemas.openxmlformats.org/officeDocument/2006/relationships/oleObject" Target="../embeddings/Foglio_di_lavoro_di_Microsoft_Excel_97-20036.xls"/><Relationship Id="rId4" Type="http://schemas.openxmlformats.org/officeDocument/2006/relationships/oleObject" Target="../embeddings/oleObject6.bin"/></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slideLayout" Target="../slideLayouts/slideLayout46.xml"/><Relationship Id="rId1" Type="http://schemas.openxmlformats.org/officeDocument/2006/relationships/vmlDrawing" Target="../drawings/vmlDrawing6.vml"/><Relationship Id="rId6" Type="http://schemas.openxmlformats.org/officeDocument/2006/relationships/image" Target="../media/image43.emf"/><Relationship Id="rId5" Type="http://schemas.openxmlformats.org/officeDocument/2006/relationships/oleObject" Target="../embeddings/Foglio_di_lavoro_di_Microsoft_Excel_97-20037.xls"/><Relationship Id="rId4" Type="http://schemas.openxmlformats.org/officeDocument/2006/relationships/oleObject" Target="../embeddings/oleObject7.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2" descr="logo_couleur"/>
          <p:cNvPicPr>
            <a:picLocks noChangeAspect="1" noChangeArrowheads="1"/>
          </p:cNvPicPr>
          <p:nvPr/>
        </p:nvPicPr>
        <p:blipFill>
          <a:blip r:embed="rId3" cstate="print"/>
          <a:srcRect/>
          <a:stretch>
            <a:fillRect/>
          </a:stretch>
        </p:blipFill>
        <p:spPr bwMode="auto">
          <a:xfrm>
            <a:off x="3587750" y="5268913"/>
            <a:ext cx="3598863" cy="790575"/>
          </a:xfrm>
          <a:prstGeom prst="rect">
            <a:avLst/>
          </a:prstGeom>
          <a:noFill/>
          <a:ln w="9525">
            <a:noFill/>
            <a:miter lim="800000"/>
            <a:headEnd/>
            <a:tailEnd/>
          </a:ln>
        </p:spPr>
      </p:pic>
      <p:pic>
        <p:nvPicPr>
          <p:cNvPr id="32772" name="Picture 4" descr="Bat_new_mono_vert"/>
          <p:cNvPicPr>
            <a:picLocks noChangeAspect="1" noChangeArrowheads="1"/>
          </p:cNvPicPr>
          <p:nvPr/>
        </p:nvPicPr>
        <p:blipFill>
          <a:blip r:embed="rId4" cstate="print"/>
          <a:srcRect l="20177" r="19290"/>
          <a:stretch>
            <a:fillRect/>
          </a:stretch>
        </p:blipFill>
        <p:spPr bwMode="auto">
          <a:xfrm>
            <a:off x="0" y="0"/>
            <a:ext cx="2181225" cy="6858000"/>
          </a:xfrm>
          <a:prstGeom prst="rect">
            <a:avLst/>
          </a:prstGeom>
          <a:noFill/>
          <a:ln w="9525">
            <a:noFill/>
            <a:miter lim="800000"/>
            <a:headEnd/>
            <a:tailEnd/>
          </a:ln>
        </p:spPr>
      </p:pic>
      <p:sp>
        <p:nvSpPr>
          <p:cNvPr id="32773" name="Rectangle 5"/>
          <p:cNvSpPr>
            <a:spLocks noChangeArrowheads="1"/>
          </p:cNvSpPr>
          <p:nvPr/>
        </p:nvSpPr>
        <p:spPr bwMode="auto">
          <a:xfrm>
            <a:off x="914400" y="800100"/>
            <a:ext cx="7696200" cy="5600700"/>
          </a:xfrm>
          <a:prstGeom prst="rect">
            <a:avLst/>
          </a:prstGeom>
          <a:noFill/>
          <a:ln w="9525">
            <a:solidFill>
              <a:schemeClr val="accent1"/>
            </a:solidFill>
            <a:miter lim="800000"/>
            <a:headEnd/>
            <a:tailEnd/>
          </a:ln>
        </p:spPr>
        <p:txBody>
          <a:bodyPr wrap="none" anchor="ctr"/>
          <a:lstStyle/>
          <a:p>
            <a:pPr algn="ctr" eaLnBrk="0" fontAlgn="base" hangingPunct="0">
              <a:spcBef>
                <a:spcPct val="0"/>
              </a:spcBef>
              <a:spcAft>
                <a:spcPct val="0"/>
              </a:spcAft>
            </a:pPr>
            <a:endParaRPr lang="it-IT" sz="2400">
              <a:solidFill>
                <a:srgbClr val="333399"/>
              </a:solidFill>
              <a:latin typeface="Times" pitchFamily="18" charset="0"/>
            </a:endParaRPr>
          </a:p>
        </p:txBody>
      </p:sp>
      <p:sp>
        <p:nvSpPr>
          <p:cNvPr id="32774" name="Text Box 6"/>
          <p:cNvSpPr txBox="1">
            <a:spLocks noChangeArrowheads="1"/>
          </p:cNvSpPr>
          <p:nvPr/>
        </p:nvSpPr>
        <p:spPr bwMode="auto">
          <a:xfrm>
            <a:off x="2124075" y="1677988"/>
            <a:ext cx="6551613" cy="3354765"/>
          </a:xfrm>
          <a:prstGeom prst="rect">
            <a:avLst/>
          </a:prstGeom>
          <a:noFill/>
          <a:ln w="9525">
            <a:noFill/>
            <a:miter lim="800000"/>
            <a:headEnd/>
            <a:tailEnd/>
          </a:ln>
        </p:spPr>
        <p:txBody>
          <a:bodyPr>
            <a:spAutoFit/>
          </a:bodyPr>
          <a:lstStyle/>
          <a:p>
            <a:pPr algn="ctr" fontAlgn="base">
              <a:spcBef>
                <a:spcPct val="0"/>
              </a:spcBef>
              <a:spcAft>
                <a:spcPct val="0"/>
              </a:spcAft>
            </a:pPr>
            <a:endParaRPr lang="it-IT" sz="2000" b="1" dirty="0">
              <a:solidFill>
                <a:srgbClr val="333399"/>
              </a:solidFill>
              <a:latin typeface="Verdana" pitchFamily="34" charset="0"/>
            </a:endParaRPr>
          </a:p>
          <a:p>
            <a:pPr algn="ctr" fontAlgn="base">
              <a:lnSpc>
                <a:spcPct val="150000"/>
              </a:lnSpc>
              <a:spcBef>
                <a:spcPct val="0"/>
              </a:spcBef>
              <a:spcAft>
                <a:spcPct val="0"/>
              </a:spcAft>
            </a:pPr>
            <a:r>
              <a:rPr lang="en-US" sz="2400" b="1" dirty="0" smtClean="0">
                <a:solidFill>
                  <a:srgbClr val="333399"/>
                </a:solidFill>
                <a:latin typeface="Verdana" pitchFamily="34" charset="0"/>
                <a:ea typeface="Verdana" pitchFamily="34" charset="0"/>
                <a:cs typeface="Verdana" pitchFamily="34" charset="0"/>
              </a:rPr>
              <a:t>LA GESTIONE del RISCHIO CLINICO </a:t>
            </a:r>
          </a:p>
          <a:p>
            <a:pPr algn="ctr" fontAlgn="base">
              <a:lnSpc>
                <a:spcPct val="150000"/>
              </a:lnSpc>
              <a:spcBef>
                <a:spcPct val="0"/>
              </a:spcBef>
              <a:spcAft>
                <a:spcPct val="0"/>
              </a:spcAft>
            </a:pPr>
            <a:r>
              <a:rPr lang="en-US" sz="2400" b="1" dirty="0" err="1" smtClean="0">
                <a:solidFill>
                  <a:srgbClr val="333399"/>
                </a:solidFill>
                <a:latin typeface="Verdana" pitchFamily="34" charset="0"/>
                <a:ea typeface="Verdana" pitchFamily="34" charset="0"/>
                <a:cs typeface="Verdana" pitchFamily="34" charset="0"/>
              </a:rPr>
              <a:t>nella</a:t>
            </a:r>
            <a:r>
              <a:rPr lang="en-US" sz="2400" b="1" dirty="0" smtClean="0">
                <a:solidFill>
                  <a:srgbClr val="333399"/>
                </a:solidFill>
                <a:latin typeface="Verdana" pitchFamily="34" charset="0"/>
                <a:ea typeface="Verdana" pitchFamily="34" charset="0"/>
                <a:cs typeface="Verdana" pitchFamily="34" charset="0"/>
              </a:rPr>
              <a:t> MODERNA RADIOTERAPIA</a:t>
            </a:r>
            <a:endParaRPr lang="en-US" sz="2400" b="1" dirty="0">
              <a:solidFill>
                <a:srgbClr val="333399"/>
              </a:solidFill>
              <a:latin typeface="Verdana" pitchFamily="34" charset="0"/>
              <a:ea typeface="Verdana" pitchFamily="34" charset="0"/>
              <a:cs typeface="Verdana" pitchFamily="34" charset="0"/>
            </a:endParaRPr>
          </a:p>
          <a:p>
            <a:pPr algn="ctr" fontAlgn="base">
              <a:spcBef>
                <a:spcPct val="0"/>
              </a:spcBef>
              <a:spcAft>
                <a:spcPct val="0"/>
              </a:spcAft>
            </a:pPr>
            <a:endParaRPr lang="en-US" sz="2000" b="1" dirty="0">
              <a:solidFill>
                <a:srgbClr val="333399"/>
              </a:solidFill>
              <a:latin typeface="Verdana" pitchFamily="34" charset="0"/>
            </a:endParaRPr>
          </a:p>
          <a:p>
            <a:pPr algn="ctr" fontAlgn="base">
              <a:spcBef>
                <a:spcPct val="0"/>
              </a:spcBef>
              <a:spcAft>
                <a:spcPct val="0"/>
              </a:spcAft>
            </a:pPr>
            <a:endParaRPr lang="en-US" sz="2000" b="1" dirty="0">
              <a:solidFill>
                <a:srgbClr val="333399"/>
              </a:solidFill>
              <a:latin typeface="Verdana" pitchFamily="34" charset="0"/>
            </a:endParaRPr>
          </a:p>
          <a:p>
            <a:pPr algn="ctr" fontAlgn="base">
              <a:spcBef>
                <a:spcPct val="0"/>
              </a:spcBef>
              <a:spcAft>
                <a:spcPct val="0"/>
              </a:spcAft>
            </a:pPr>
            <a:endParaRPr lang="en-US" sz="2000" b="1" dirty="0">
              <a:solidFill>
                <a:srgbClr val="333399"/>
              </a:solidFill>
              <a:latin typeface="Verdana" pitchFamily="34" charset="0"/>
            </a:endParaRPr>
          </a:p>
          <a:p>
            <a:pPr algn="ctr" fontAlgn="base">
              <a:spcBef>
                <a:spcPct val="0"/>
              </a:spcBef>
              <a:spcAft>
                <a:spcPct val="0"/>
              </a:spcAft>
            </a:pPr>
            <a:r>
              <a:rPr lang="it-IT" sz="2000" b="1" dirty="0">
                <a:solidFill>
                  <a:srgbClr val="333399"/>
                </a:solidFill>
                <a:latin typeface="Verdana" pitchFamily="34" charset="0"/>
              </a:rPr>
              <a:t>Alberto </a:t>
            </a:r>
            <a:r>
              <a:rPr lang="it-IT" sz="2000" b="1" dirty="0" smtClean="0">
                <a:solidFill>
                  <a:srgbClr val="333399"/>
                </a:solidFill>
                <a:latin typeface="Verdana" pitchFamily="34" charset="0"/>
              </a:rPr>
              <a:t>Bossi</a:t>
            </a:r>
          </a:p>
          <a:p>
            <a:pPr algn="ctr" fontAlgn="base">
              <a:spcBef>
                <a:spcPct val="0"/>
              </a:spcBef>
              <a:spcAft>
                <a:spcPct val="0"/>
              </a:spcAft>
            </a:pPr>
            <a:endParaRPr lang="it-IT" sz="2000" b="1" dirty="0">
              <a:solidFill>
                <a:srgbClr val="333399"/>
              </a:solidFill>
              <a:latin typeface="Verdana" pitchFamily="34" charset="0"/>
            </a:endParaRPr>
          </a:p>
          <a:p>
            <a:pPr algn="ctr" fontAlgn="base">
              <a:spcBef>
                <a:spcPct val="0"/>
              </a:spcBef>
              <a:spcAft>
                <a:spcPct val="0"/>
              </a:spcAft>
            </a:pPr>
            <a:r>
              <a:rPr lang="it-IT" sz="2000" b="1" dirty="0" err="1">
                <a:solidFill>
                  <a:srgbClr val="333399"/>
                </a:solidFill>
                <a:latin typeface="Verdana" pitchFamily="34" charset="0"/>
              </a:rPr>
              <a:t>Dept</a:t>
            </a:r>
            <a:r>
              <a:rPr lang="it-IT" sz="2000" b="1" dirty="0">
                <a:solidFill>
                  <a:srgbClr val="333399"/>
                </a:solidFill>
                <a:latin typeface="Verdana" pitchFamily="34" charset="0"/>
              </a:rPr>
              <a:t> </a:t>
            </a:r>
            <a:r>
              <a:rPr lang="it-IT" sz="2000" b="1" dirty="0" err="1">
                <a:solidFill>
                  <a:srgbClr val="333399"/>
                </a:solidFill>
                <a:latin typeface="Verdana" pitchFamily="34" charset="0"/>
              </a:rPr>
              <a:t>of</a:t>
            </a:r>
            <a:r>
              <a:rPr lang="it-IT" sz="2000" b="1" dirty="0">
                <a:solidFill>
                  <a:srgbClr val="333399"/>
                </a:solidFill>
                <a:latin typeface="Verdana" pitchFamily="34" charset="0"/>
              </a:rPr>
              <a:t> </a:t>
            </a:r>
            <a:r>
              <a:rPr lang="it-IT" sz="2000" b="1" dirty="0" err="1">
                <a:solidFill>
                  <a:srgbClr val="333399"/>
                </a:solidFill>
                <a:latin typeface="Verdana" pitchFamily="34" charset="0"/>
              </a:rPr>
              <a:t>Radiation</a:t>
            </a:r>
            <a:r>
              <a:rPr lang="it-IT" sz="2000" b="1" dirty="0">
                <a:solidFill>
                  <a:srgbClr val="333399"/>
                </a:solidFill>
                <a:latin typeface="Verdana" pitchFamily="34" charset="0"/>
              </a:rPr>
              <a:t> </a:t>
            </a:r>
            <a:r>
              <a:rPr lang="it-IT" sz="2000" b="1" dirty="0" err="1">
                <a:solidFill>
                  <a:srgbClr val="333399"/>
                </a:solidFill>
                <a:latin typeface="Verdana" pitchFamily="34" charset="0"/>
              </a:rPr>
              <a:t>Oncology</a:t>
            </a:r>
            <a:endParaRPr lang="it-IT" sz="2000" b="1" dirty="0">
              <a:solidFill>
                <a:srgbClr val="333399"/>
              </a:solidFill>
              <a:latin typeface="Verdana" pitchFamily="34" charset="0"/>
            </a:endParaRPr>
          </a:p>
        </p:txBody>
      </p:sp>
      <p:sp>
        <p:nvSpPr>
          <p:cNvPr id="32775" name="Text Box 7"/>
          <p:cNvSpPr txBox="1">
            <a:spLocks noChangeArrowheads="1"/>
          </p:cNvSpPr>
          <p:nvPr/>
        </p:nvSpPr>
        <p:spPr bwMode="auto">
          <a:xfrm>
            <a:off x="2000250" y="898525"/>
            <a:ext cx="6786563" cy="646331"/>
          </a:xfrm>
          <a:prstGeom prst="rect">
            <a:avLst/>
          </a:prstGeom>
          <a:noFill/>
          <a:ln w="9525">
            <a:noFill/>
            <a:miter lim="800000"/>
            <a:headEnd/>
            <a:tailEnd/>
          </a:ln>
        </p:spPr>
        <p:txBody>
          <a:bodyPr>
            <a:spAutoFit/>
          </a:bodyPr>
          <a:lstStyle/>
          <a:p>
            <a:pPr algn="ctr" eaLnBrk="0" fontAlgn="base" hangingPunct="0">
              <a:spcBef>
                <a:spcPct val="0"/>
              </a:spcBef>
              <a:spcAft>
                <a:spcPct val="0"/>
              </a:spcAft>
            </a:pPr>
            <a:r>
              <a:rPr lang="en-GB" dirty="0" err="1" smtClean="0">
                <a:solidFill>
                  <a:srgbClr val="333399"/>
                </a:solidFill>
                <a:latin typeface="Verdana" pitchFamily="34" charset="0"/>
              </a:rPr>
              <a:t>Congresso</a:t>
            </a:r>
            <a:r>
              <a:rPr lang="en-GB" dirty="0" smtClean="0">
                <a:solidFill>
                  <a:srgbClr val="333399"/>
                </a:solidFill>
                <a:latin typeface="Verdana" pitchFamily="34" charset="0"/>
              </a:rPr>
              <a:t> AIRO, Napoli, 15 </a:t>
            </a:r>
            <a:r>
              <a:rPr lang="en-GB" dirty="0" err="1" smtClean="0">
                <a:solidFill>
                  <a:srgbClr val="333399"/>
                </a:solidFill>
                <a:latin typeface="Verdana" pitchFamily="34" charset="0"/>
              </a:rPr>
              <a:t>novembre</a:t>
            </a:r>
            <a:r>
              <a:rPr lang="en-GB" dirty="0" smtClean="0">
                <a:solidFill>
                  <a:srgbClr val="333399"/>
                </a:solidFill>
                <a:latin typeface="Verdana" pitchFamily="34" charset="0"/>
              </a:rPr>
              <a:t> 2010 </a:t>
            </a:r>
            <a:endParaRPr lang="en-GB" dirty="0">
              <a:solidFill>
                <a:srgbClr val="333399"/>
              </a:solidFill>
              <a:latin typeface="Verdana" pitchFamily="34" charset="0"/>
            </a:endParaRPr>
          </a:p>
          <a:p>
            <a:pPr algn="ctr" eaLnBrk="0" fontAlgn="base" hangingPunct="0">
              <a:spcBef>
                <a:spcPct val="0"/>
              </a:spcBef>
              <a:spcAft>
                <a:spcPct val="0"/>
              </a:spcAft>
            </a:pPr>
            <a:r>
              <a:rPr lang="en-GB" dirty="0" smtClean="0">
                <a:solidFill>
                  <a:srgbClr val="333399"/>
                </a:solidFill>
                <a:latin typeface="Verdana" pitchFamily="34" charset="0"/>
              </a:rPr>
              <a:t>ASTELLAS sponsored lecture</a:t>
            </a:r>
            <a:endParaRPr lang="en-GB" dirty="0">
              <a:solidFill>
                <a:srgbClr val="333399"/>
              </a:solidFill>
              <a:latin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AIRO2010\FOTO\BARRA.jpg"/>
          <p:cNvPicPr>
            <a:picLocks noChangeAspect="1" noChangeArrowheads="1"/>
          </p:cNvPicPr>
          <p:nvPr/>
        </p:nvPicPr>
        <p:blipFill>
          <a:blip r:embed="rId2" cstate="print"/>
          <a:srcRect/>
          <a:stretch>
            <a:fillRect/>
          </a:stretch>
        </p:blipFill>
        <p:spPr bwMode="auto">
          <a:xfrm>
            <a:off x="107504" y="188640"/>
            <a:ext cx="5068524" cy="3600400"/>
          </a:xfrm>
          <a:prstGeom prst="rect">
            <a:avLst/>
          </a:prstGeom>
          <a:noFill/>
        </p:spPr>
      </p:pic>
      <p:sp>
        <p:nvSpPr>
          <p:cNvPr id="3" name="CasellaDiTesto 2"/>
          <p:cNvSpPr txBox="1"/>
          <p:nvPr/>
        </p:nvSpPr>
        <p:spPr>
          <a:xfrm>
            <a:off x="161816" y="4797152"/>
            <a:ext cx="4334520" cy="1938992"/>
          </a:xfrm>
          <a:prstGeom prst="rect">
            <a:avLst/>
          </a:prstGeom>
          <a:noFill/>
        </p:spPr>
        <p:txBody>
          <a:bodyPr wrap="none" rtlCol="0">
            <a:spAutoFit/>
          </a:bodyPr>
          <a:lstStyle/>
          <a:p>
            <a:r>
              <a:rPr lang="it-IT" sz="4000" dirty="0" err="1" smtClean="0">
                <a:solidFill>
                  <a:schemeClr val="tx2"/>
                </a:solidFill>
              </a:rPr>
              <a:t>…tre</a:t>
            </a:r>
            <a:r>
              <a:rPr lang="it-IT" sz="4000" dirty="0" smtClean="0">
                <a:solidFill>
                  <a:schemeClr val="tx2"/>
                </a:solidFill>
              </a:rPr>
              <a:t> minuti </a:t>
            </a:r>
            <a:r>
              <a:rPr lang="it-IT" sz="4000" dirty="0" err="1" smtClean="0">
                <a:solidFill>
                  <a:schemeClr val="tx2"/>
                </a:solidFill>
              </a:rPr>
              <a:t>prima…</a:t>
            </a:r>
            <a:endParaRPr lang="it-IT" sz="4000" dirty="0" smtClean="0">
              <a:solidFill>
                <a:schemeClr val="tx2"/>
              </a:solidFill>
            </a:endParaRPr>
          </a:p>
          <a:p>
            <a:r>
              <a:rPr lang="it-IT" sz="4000" dirty="0" smtClean="0">
                <a:solidFill>
                  <a:schemeClr val="tx2"/>
                </a:solidFill>
              </a:rPr>
              <a:t>DC – 10 </a:t>
            </a:r>
          </a:p>
          <a:p>
            <a:r>
              <a:rPr lang="it-IT" sz="4000" dirty="0" smtClean="0">
                <a:solidFill>
                  <a:schemeClr val="tx2"/>
                </a:solidFill>
              </a:rPr>
              <a:t>Continental Airlines</a:t>
            </a:r>
            <a:endParaRPr lang="it-IT" sz="4000" dirty="0">
              <a:solidFill>
                <a:schemeClr val="tx2"/>
              </a:solidFill>
            </a:endParaRPr>
          </a:p>
        </p:txBody>
      </p:sp>
      <p:pic>
        <p:nvPicPr>
          <p:cNvPr id="6147" name="Picture 3" descr="F:\AIRO2010\FOTO\wearstrip.jpg"/>
          <p:cNvPicPr>
            <a:picLocks noChangeAspect="1" noChangeArrowheads="1"/>
          </p:cNvPicPr>
          <p:nvPr/>
        </p:nvPicPr>
        <p:blipFill>
          <a:blip r:embed="rId3" cstate="print"/>
          <a:srcRect/>
          <a:stretch>
            <a:fillRect/>
          </a:stretch>
        </p:blipFill>
        <p:spPr bwMode="auto">
          <a:xfrm>
            <a:off x="5508104" y="2111311"/>
            <a:ext cx="3456384" cy="4630057"/>
          </a:xfrm>
          <a:prstGeom prst="rect">
            <a:avLst/>
          </a:prstGeom>
          <a:noFill/>
        </p:spPr>
      </p:pic>
      <p:sp>
        <p:nvSpPr>
          <p:cNvPr id="5" name="CasellaDiTesto 4"/>
          <p:cNvSpPr txBox="1"/>
          <p:nvPr/>
        </p:nvSpPr>
        <p:spPr>
          <a:xfrm rot="20553703">
            <a:off x="923377" y="2350100"/>
            <a:ext cx="7237076" cy="1569660"/>
          </a:xfrm>
          <a:prstGeom prst="rect">
            <a:avLst/>
          </a:prstGeom>
          <a:solidFill>
            <a:schemeClr val="bg1"/>
          </a:solidFill>
          <a:ln w="38100">
            <a:solidFill>
              <a:srgbClr val="FF0000"/>
            </a:solidFill>
          </a:ln>
        </p:spPr>
        <p:txBody>
          <a:bodyPr wrap="square" rtlCol="0">
            <a:spAutoFit/>
          </a:bodyPr>
          <a:lstStyle/>
          <a:p>
            <a:r>
              <a:rPr lang="it-IT" sz="9600" dirty="0" smtClean="0">
                <a:solidFill>
                  <a:srgbClr val="FF0000"/>
                </a:solidFill>
                <a:latin typeface="Verdana" pitchFamily="34" charset="0"/>
                <a:ea typeface="Verdana" pitchFamily="34" charset="0"/>
                <a:cs typeface="Verdana" pitchFamily="34" charset="0"/>
              </a:rPr>
              <a:t>113 vittime</a:t>
            </a:r>
            <a:endParaRPr lang="it-IT" sz="9600" dirty="0">
              <a:solidFill>
                <a:srgbClr val="FF0000"/>
              </a:solidFill>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144016" y="584272"/>
            <a:ext cx="8892480" cy="1620592"/>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14288" y="6227018"/>
            <a:ext cx="9115425" cy="514350"/>
          </a:xfrm>
          <a:prstGeom prst="rect">
            <a:avLst/>
          </a:prstGeom>
          <a:noFill/>
          <a:ln w="9525">
            <a:noFill/>
            <a:miter lim="800000"/>
            <a:headEnd/>
            <a:tailEnd/>
          </a:ln>
        </p:spPr>
      </p:pic>
      <p:sp>
        <p:nvSpPr>
          <p:cNvPr id="4" name="CasellaDiTesto 3"/>
          <p:cNvSpPr txBox="1"/>
          <p:nvPr/>
        </p:nvSpPr>
        <p:spPr>
          <a:xfrm>
            <a:off x="107504" y="2636912"/>
            <a:ext cx="9053697" cy="2554545"/>
          </a:xfrm>
          <a:prstGeom prst="rect">
            <a:avLst/>
          </a:prstGeom>
          <a:noFill/>
        </p:spPr>
        <p:txBody>
          <a:bodyPr wrap="none" rtlCol="0">
            <a:spAutoFit/>
          </a:bodyPr>
          <a:lstStyle/>
          <a:p>
            <a:r>
              <a:rPr lang="it-IT" sz="3200" dirty="0" err="1" smtClean="0">
                <a:solidFill>
                  <a:schemeClr val="tx2"/>
                </a:solidFill>
              </a:rPr>
              <a:t>…scoppio</a:t>
            </a:r>
            <a:r>
              <a:rPr lang="it-IT" sz="3200" dirty="0" smtClean="0">
                <a:solidFill>
                  <a:schemeClr val="tx2"/>
                </a:solidFill>
              </a:rPr>
              <a:t> di un pneumatico </a:t>
            </a:r>
          </a:p>
          <a:p>
            <a:r>
              <a:rPr lang="it-IT" sz="3200" dirty="0" smtClean="0">
                <a:solidFill>
                  <a:schemeClr val="tx2"/>
                </a:solidFill>
              </a:rPr>
              <a:t>				in fase di decollo :  57 </a:t>
            </a:r>
            <a:r>
              <a:rPr lang="it-IT" sz="3200" dirty="0" err="1" smtClean="0">
                <a:solidFill>
                  <a:schemeClr val="tx2"/>
                </a:solidFill>
              </a:rPr>
              <a:t>volte…</a:t>
            </a:r>
            <a:endParaRPr lang="it-IT" sz="3200" dirty="0" smtClean="0">
              <a:solidFill>
                <a:schemeClr val="tx2"/>
              </a:solidFill>
            </a:endParaRPr>
          </a:p>
          <a:p>
            <a:endParaRPr lang="it-IT" sz="3200" dirty="0" smtClean="0">
              <a:solidFill>
                <a:schemeClr val="tx2"/>
              </a:solidFill>
            </a:endParaRPr>
          </a:p>
          <a:p>
            <a:r>
              <a:rPr lang="it-IT" sz="3200" dirty="0" err="1" smtClean="0">
                <a:solidFill>
                  <a:schemeClr val="tx2"/>
                </a:solidFill>
              </a:rPr>
              <a:t>…con</a:t>
            </a:r>
            <a:r>
              <a:rPr lang="it-IT" sz="3200" dirty="0" smtClean="0">
                <a:solidFill>
                  <a:schemeClr val="tx2"/>
                </a:solidFill>
              </a:rPr>
              <a:t> conseguente perforazione dell’ala</a:t>
            </a:r>
          </a:p>
          <a:p>
            <a:r>
              <a:rPr lang="it-IT" sz="3200" dirty="0" smtClean="0">
                <a:solidFill>
                  <a:schemeClr val="tx2"/>
                </a:solidFill>
              </a:rPr>
              <a:t>			 e fuoriuscita di kerosene : 5 </a:t>
            </a:r>
            <a:r>
              <a:rPr lang="it-IT" sz="3200" dirty="0" err="1" smtClean="0">
                <a:solidFill>
                  <a:schemeClr val="tx2"/>
                </a:solidFill>
              </a:rPr>
              <a:t>volte…</a:t>
            </a:r>
            <a:r>
              <a:rPr lang="it-IT" sz="3200" dirty="0" smtClean="0">
                <a:solidFill>
                  <a:schemeClr val="tx2"/>
                </a:solidFill>
              </a:rPr>
              <a:t> </a:t>
            </a:r>
            <a:endParaRPr lang="it-IT" sz="3200" dirty="0">
              <a:solidFill>
                <a:schemeClr val="tx2"/>
              </a:solidFill>
            </a:endParaRPr>
          </a:p>
        </p:txBody>
      </p:sp>
      <p:pic>
        <p:nvPicPr>
          <p:cNvPr id="7" name="Picture 2"/>
          <p:cNvPicPr>
            <a:picLocks noChangeAspect="1" noChangeArrowheads="1"/>
          </p:cNvPicPr>
          <p:nvPr/>
        </p:nvPicPr>
        <p:blipFill>
          <a:blip r:embed="rId4" cstate="print"/>
          <a:srcRect/>
          <a:stretch>
            <a:fillRect/>
          </a:stretch>
        </p:blipFill>
        <p:spPr bwMode="auto">
          <a:xfrm>
            <a:off x="107504" y="5778734"/>
            <a:ext cx="3024336" cy="386570"/>
          </a:xfrm>
          <a:prstGeom prst="rect">
            <a:avLst/>
          </a:prstGeom>
          <a:noFill/>
          <a:ln w="9525">
            <a:noFill/>
            <a:miter lim="800000"/>
            <a:headEnd/>
            <a:tailEnd/>
          </a:ln>
        </p:spPr>
      </p:pic>
      <p:sp>
        <p:nvSpPr>
          <p:cNvPr id="8" name="Ovale 7"/>
          <p:cNvSpPr/>
          <p:nvPr/>
        </p:nvSpPr>
        <p:spPr>
          <a:xfrm>
            <a:off x="6804248" y="3068960"/>
            <a:ext cx="1872208" cy="720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Ovale 8"/>
          <p:cNvSpPr/>
          <p:nvPr/>
        </p:nvSpPr>
        <p:spPr>
          <a:xfrm>
            <a:off x="7020272" y="4509120"/>
            <a:ext cx="1872208" cy="7200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Épinal (Francia)"/>
          <p:cNvPicPr>
            <a:picLocks noChangeAspect="1" noChangeArrowheads="1"/>
          </p:cNvPicPr>
          <p:nvPr/>
        </p:nvPicPr>
        <p:blipFill>
          <a:blip r:embed="rId2" cstate="print"/>
          <a:srcRect/>
          <a:stretch>
            <a:fillRect/>
          </a:stretch>
        </p:blipFill>
        <p:spPr bwMode="auto">
          <a:xfrm>
            <a:off x="2063793" y="126000"/>
            <a:ext cx="6919842" cy="6615368"/>
          </a:xfrm>
          <a:prstGeom prst="rect">
            <a:avLst/>
          </a:prstGeom>
          <a:noFill/>
        </p:spPr>
      </p:pic>
      <p:sp>
        <p:nvSpPr>
          <p:cNvPr id="3" name="Stella a 5 punte 2"/>
          <p:cNvSpPr/>
          <p:nvPr/>
        </p:nvSpPr>
        <p:spPr>
          <a:xfrm>
            <a:off x="7020272" y="2060848"/>
            <a:ext cx="360040" cy="338336"/>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Freccia a destra 3"/>
          <p:cNvSpPr/>
          <p:nvPr/>
        </p:nvSpPr>
        <p:spPr>
          <a:xfrm rot="7765435">
            <a:off x="7343409" y="1687745"/>
            <a:ext cx="618368" cy="1966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60629" y="5589240"/>
            <a:ext cx="6276590" cy="1200329"/>
          </a:xfrm>
          <a:prstGeom prst="rect">
            <a:avLst/>
          </a:prstGeom>
          <a:solidFill>
            <a:schemeClr val="bg1"/>
          </a:solidFill>
        </p:spPr>
        <p:txBody>
          <a:bodyPr wrap="none">
            <a:spAutoFit/>
          </a:bodyPr>
          <a:lstStyle/>
          <a:p>
            <a:r>
              <a:rPr lang="it-IT" sz="3600" dirty="0" err="1" smtClean="0">
                <a:solidFill>
                  <a:schemeClr val="tx2"/>
                </a:solidFill>
              </a:rPr>
              <a:t>…</a:t>
            </a:r>
            <a:r>
              <a:rPr lang="it-IT" sz="3600" b="1" i="1" dirty="0" err="1" smtClean="0">
                <a:solidFill>
                  <a:schemeClr val="tx2"/>
                </a:solidFill>
              </a:rPr>
              <a:t>quest</a:t>
            </a:r>
            <a:r>
              <a:rPr lang="it-IT" sz="3600" b="1" i="1" dirty="0" smtClean="0">
                <a:solidFill>
                  <a:schemeClr val="tx2"/>
                </a:solidFill>
              </a:rPr>
              <a:t>’altra storia invece nasce</a:t>
            </a:r>
          </a:p>
          <a:p>
            <a:r>
              <a:rPr lang="it-IT" sz="3600" b="1" i="1" dirty="0" smtClean="0">
                <a:solidFill>
                  <a:schemeClr val="tx2"/>
                </a:solidFill>
              </a:rPr>
              <a:t> in una cittadina della </a:t>
            </a:r>
            <a:r>
              <a:rPr lang="it-IT" sz="3600" b="1" i="1" dirty="0" err="1" smtClean="0">
                <a:solidFill>
                  <a:schemeClr val="tx2"/>
                </a:solidFill>
              </a:rPr>
              <a:t>Lorena…</a:t>
            </a:r>
            <a:endParaRPr lang="it-IT" sz="3600" dirty="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Épinal (Francia)"/>
          <p:cNvPicPr>
            <a:picLocks noChangeAspect="1" noChangeArrowheads="1"/>
          </p:cNvPicPr>
          <p:nvPr/>
        </p:nvPicPr>
        <p:blipFill>
          <a:blip r:embed="rId2" cstate="print"/>
          <a:srcRect/>
          <a:stretch>
            <a:fillRect/>
          </a:stretch>
        </p:blipFill>
        <p:spPr bwMode="auto">
          <a:xfrm>
            <a:off x="2063793" y="126000"/>
            <a:ext cx="6919842" cy="6615368"/>
          </a:xfrm>
          <a:prstGeom prst="rect">
            <a:avLst/>
          </a:prstGeom>
          <a:noFill/>
        </p:spPr>
      </p:pic>
      <p:sp>
        <p:nvSpPr>
          <p:cNvPr id="3" name="Stella a 5 punte 2"/>
          <p:cNvSpPr/>
          <p:nvPr/>
        </p:nvSpPr>
        <p:spPr>
          <a:xfrm>
            <a:off x="7020272" y="2060848"/>
            <a:ext cx="360040" cy="338336"/>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Freccia a destra 3"/>
          <p:cNvSpPr/>
          <p:nvPr/>
        </p:nvSpPr>
        <p:spPr>
          <a:xfrm rot="7765435">
            <a:off x="7343409" y="1687745"/>
            <a:ext cx="618368" cy="1966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Picture 4" descr="http://www.vosgesphotos.com/Cantons/Epinal_Est/Images/Photos_moyennes/Epinal%2002%20%20160304%200010.jpg"/>
          <p:cNvPicPr>
            <a:picLocks noChangeAspect="1" noChangeArrowheads="1"/>
          </p:cNvPicPr>
          <p:nvPr/>
        </p:nvPicPr>
        <p:blipFill>
          <a:blip r:embed="rId3" cstate="print"/>
          <a:srcRect/>
          <a:stretch>
            <a:fillRect/>
          </a:stretch>
        </p:blipFill>
        <p:spPr bwMode="auto">
          <a:xfrm>
            <a:off x="107504" y="2636912"/>
            <a:ext cx="5709326" cy="4155954"/>
          </a:xfrm>
          <a:prstGeom prst="rect">
            <a:avLst/>
          </a:prstGeom>
          <a:noFill/>
        </p:spPr>
      </p:pic>
      <p:sp>
        <p:nvSpPr>
          <p:cNvPr id="6" name="Rettangolo 5"/>
          <p:cNvSpPr/>
          <p:nvPr/>
        </p:nvSpPr>
        <p:spPr>
          <a:xfrm>
            <a:off x="7164288" y="764704"/>
            <a:ext cx="1684435" cy="646331"/>
          </a:xfrm>
          <a:prstGeom prst="rect">
            <a:avLst/>
          </a:prstGeom>
          <a:solidFill>
            <a:schemeClr val="bg1"/>
          </a:solidFill>
        </p:spPr>
        <p:txBody>
          <a:bodyPr wrap="none">
            <a:spAutoFit/>
          </a:bodyPr>
          <a:lstStyle/>
          <a:p>
            <a:r>
              <a:rPr lang="it-IT" sz="3600" dirty="0" err="1" smtClean="0">
                <a:solidFill>
                  <a:schemeClr val="tx2"/>
                </a:solidFill>
              </a:rPr>
              <a:t>…</a:t>
            </a:r>
            <a:r>
              <a:rPr lang="it-IT" sz="3600" b="1" i="1" dirty="0" err="1" smtClean="0">
                <a:solidFill>
                  <a:schemeClr val="tx2"/>
                </a:solidFill>
              </a:rPr>
              <a:t>Epinal</a:t>
            </a:r>
            <a:endParaRPr lang="it-IT" sz="3600" dirty="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685800" y="115888"/>
            <a:ext cx="7772400" cy="679450"/>
          </a:xfrm>
        </p:spPr>
        <p:txBody>
          <a:bodyPr rtlCol="0">
            <a:normAutofit fontScale="90000"/>
          </a:bodyPr>
          <a:lstStyle/>
          <a:p>
            <a:pPr fontAlgn="auto">
              <a:spcAft>
                <a:spcPts val="0"/>
              </a:spcAft>
              <a:defRPr/>
            </a:pPr>
            <a:r>
              <a:rPr lang="fr-FR" dirty="0" smtClean="0"/>
              <a:t>Epinal &gt; 5 500 patients </a:t>
            </a:r>
            <a:r>
              <a:rPr lang="fr-FR" dirty="0" err="1" smtClean="0"/>
              <a:t>overexposed</a:t>
            </a:r>
            <a:r>
              <a:rPr lang="fr-FR" dirty="0" smtClean="0"/>
              <a:t> </a:t>
            </a:r>
          </a:p>
        </p:txBody>
      </p:sp>
      <p:sp>
        <p:nvSpPr>
          <p:cNvPr id="2051" name="Text Box 9"/>
          <p:cNvSpPr txBox="1">
            <a:spLocks noChangeArrowheads="1"/>
          </p:cNvSpPr>
          <p:nvPr/>
        </p:nvSpPr>
        <p:spPr bwMode="auto">
          <a:xfrm>
            <a:off x="593725" y="3224213"/>
            <a:ext cx="184150" cy="457200"/>
          </a:xfrm>
          <a:prstGeom prst="rect">
            <a:avLst/>
          </a:prstGeom>
          <a:noFill/>
          <a:ln w="9525">
            <a:noFill/>
            <a:miter lim="800000"/>
            <a:headEnd/>
            <a:tailEnd/>
          </a:ln>
        </p:spPr>
        <p:txBody>
          <a:bodyPr wrap="none">
            <a:spAutoFit/>
          </a:bodyPr>
          <a:lstStyle/>
          <a:p>
            <a:pPr fontAlgn="base">
              <a:spcBef>
                <a:spcPct val="0"/>
              </a:spcBef>
              <a:spcAft>
                <a:spcPct val="0"/>
              </a:spcAft>
            </a:pPr>
            <a:endParaRPr lang="it-IT" sz="2400" smtClean="0">
              <a:solidFill>
                <a:prstClr val="black"/>
              </a:solidFill>
              <a:latin typeface="Times New Roman" pitchFamily="18" charset="0"/>
              <a:cs typeface="Arial" charset="0"/>
            </a:endParaRPr>
          </a:p>
        </p:txBody>
      </p:sp>
      <p:sp>
        <p:nvSpPr>
          <p:cNvPr id="2052" name="Text Box 19"/>
          <p:cNvSpPr txBox="1">
            <a:spLocks noChangeArrowheads="1"/>
          </p:cNvSpPr>
          <p:nvPr/>
        </p:nvSpPr>
        <p:spPr bwMode="auto">
          <a:xfrm>
            <a:off x="954088" y="4914900"/>
            <a:ext cx="184150" cy="457200"/>
          </a:xfrm>
          <a:prstGeom prst="rect">
            <a:avLst/>
          </a:prstGeom>
          <a:noFill/>
          <a:ln w="9525">
            <a:noFill/>
            <a:miter lim="800000"/>
            <a:headEnd/>
            <a:tailEnd/>
          </a:ln>
        </p:spPr>
        <p:txBody>
          <a:bodyPr wrap="none">
            <a:spAutoFit/>
          </a:bodyPr>
          <a:lstStyle/>
          <a:p>
            <a:pPr fontAlgn="base">
              <a:spcBef>
                <a:spcPct val="0"/>
              </a:spcBef>
              <a:spcAft>
                <a:spcPct val="0"/>
              </a:spcAft>
            </a:pPr>
            <a:endParaRPr lang="it-IT" sz="2400" smtClean="0">
              <a:solidFill>
                <a:srgbClr val="C0504D"/>
              </a:solidFill>
              <a:latin typeface="Times New Roman" pitchFamily="18" charset="0"/>
              <a:cs typeface="Arial" charset="0"/>
            </a:endParaRPr>
          </a:p>
        </p:txBody>
      </p:sp>
      <p:grpSp>
        <p:nvGrpSpPr>
          <p:cNvPr id="2" name="Group 5"/>
          <p:cNvGrpSpPr>
            <a:grpSpLocks/>
          </p:cNvGrpSpPr>
          <p:nvPr/>
        </p:nvGrpSpPr>
        <p:grpSpPr bwMode="auto">
          <a:xfrm>
            <a:off x="2287588" y="6248400"/>
            <a:ext cx="6424612" cy="349250"/>
            <a:chOff x="1441" y="3783"/>
            <a:chExt cx="4047" cy="220"/>
          </a:xfrm>
        </p:grpSpPr>
        <p:sp>
          <p:nvSpPr>
            <p:cNvPr id="2091" name="Text Box 3"/>
            <p:cNvSpPr txBox="1">
              <a:spLocks noChangeArrowheads="1"/>
            </p:cNvSpPr>
            <p:nvPr/>
          </p:nvSpPr>
          <p:spPr bwMode="auto">
            <a:xfrm>
              <a:off x="1441" y="3783"/>
              <a:ext cx="400" cy="212"/>
            </a:xfrm>
            <a:prstGeom prst="rect">
              <a:avLst/>
            </a:prstGeom>
            <a:noFill/>
            <a:ln w="9525">
              <a:noFill/>
              <a:miter lim="800000"/>
              <a:headEnd/>
              <a:tailEnd/>
            </a:ln>
          </p:spPr>
          <p:txBody>
            <a:bodyPr wrap="none">
              <a:spAutoFit/>
            </a:bodyPr>
            <a:lstStyle/>
            <a:p>
              <a:pPr fontAlgn="base">
                <a:spcBef>
                  <a:spcPct val="0"/>
                </a:spcBef>
                <a:spcAft>
                  <a:spcPct val="0"/>
                </a:spcAft>
              </a:pPr>
              <a:r>
                <a:rPr lang="fr-FR" sz="1600" b="1" smtClean="0">
                  <a:solidFill>
                    <a:prstClr val="black"/>
                  </a:solidFill>
                  <a:cs typeface="Arial" charset="0"/>
                </a:rPr>
                <a:t>1987</a:t>
              </a:r>
            </a:p>
          </p:txBody>
        </p:sp>
        <p:sp>
          <p:nvSpPr>
            <p:cNvPr id="2092" name="Text Box 4"/>
            <p:cNvSpPr txBox="1">
              <a:spLocks noChangeArrowheads="1"/>
            </p:cNvSpPr>
            <p:nvPr/>
          </p:nvSpPr>
          <p:spPr bwMode="auto">
            <a:xfrm>
              <a:off x="2593" y="3814"/>
              <a:ext cx="328" cy="173"/>
            </a:xfrm>
            <a:prstGeom prst="rect">
              <a:avLst/>
            </a:prstGeom>
            <a:noFill/>
            <a:ln w="9525">
              <a:noFill/>
              <a:miter lim="800000"/>
              <a:headEnd/>
              <a:tailEnd/>
            </a:ln>
          </p:spPr>
          <p:txBody>
            <a:bodyPr wrap="none">
              <a:spAutoFit/>
            </a:bodyPr>
            <a:lstStyle/>
            <a:p>
              <a:pPr fontAlgn="base">
                <a:spcBef>
                  <a:spcPct val="0"/>
                </a:spcBef>
                <a:spcAft>
                  <a:spcPct val="0"/>
                </a:spcAft>
              </a:pPr>
              <a:r>
                <a:rPr lang="fr-FR" sz="1200" b="1" smtClean="0">
                  <a:solidFill>
                    <a:prstClr val="black"/>
                  </a:solidFill>
                  <a:cs typeface="Arial" charset="0"/>
                </a:rPr>
                <a:t>1993</a:t>
              </a:r>
            </a:p>
          </p:txBody>
        </p:sp>
        <p:sp>
          <p:nvSpPr>
            <p:cNvPr id="2093" name="Text Box 5"/>
            <p:cNvSpPr txBox="1">
              <a:spLocks noChangeArrowheads="1"/>
            </p:cNvSpPr>
            <p:nvPr/>
          </p:nvSpPr>
          <p:spPr bwMode="auto">
            <a:xfrm>
              <a:off x="3937" y="3830"/>
              <a:ext cx="336" cy="173"/>
            </a:xfrm>
            <a:prstGeom prst="rect">
              <a:avLst/>
            </a:prstGeom>
            <a:noFill/>
            <a:ln w="9525">
              <a:noFill/>
              <a:miter lim="800000"/>
              <a:headEnd/>
              <a:tailEnd/>
            </a:ln>
          </p:spPr>
          <p:txBody>
            <a:bodyPr>
              <a:spAutoFit/>
            </a:bodyPr>
            <a:lstStyle/>
            <a:p>
              <a:pPr fontAlgn="base">
                <a:spcBef>
                  <a:spcPct val="0"/>
                </a:spcBef>
                <a:spcAft>
                  <a:spcPct val="0"/>
                </a:spcAft>
              </a:pPr>
              <a:r>
                <a:rPr lang="fr-FR" sz="1200" b="1" smtClean="0">
                  <a:solidFill>
                    <a:prstClr val="black"/>
                  </a:solidFill>
                  <a:cs typeface="Arial" charset="0"/>
                </a:rPr>
                <a:t>2000</a:t>
              </a:r>
            </a:p>
          </p:txBody>
        </p:sp>
        <p:sp>
          <p:nvSpPr>
            <p:cNvPr id="2094" name="Text Box 6"/>
            <p:cNvSpPr txBox="1">
              <a:spLocks noChangeArrowheads="1"/>
            </p:cNvSpPr>
            <p:nvPr/>
          </p:nvSpPr>
          <p:spPr bwMode="auto">
            <a:xfrm>
              <a:off x="4705" y="3830"/>
              <a:ext cx="292" cy="154"/>
            </a:xfrm>
            <a:prstGeom prst="rect">
              <a:avLst/>
            </a:prstGeom>
            <a:noFill/>
            <a:ln w="9525">
              <a:noFill/>
              <a:miter lim="800000"/>
              <a:headEnd/>
              <a:tailEnd/>
            </a:ln>
          </p:spPr>
          <p:txBody>
            <a:bodyPr wrap="none">
              <a:spAutoFit/>
            </a:bodyPr>
            <a:lstStyle/>
            <a:p>
              <a:pPr fontAlgn="base">
                <a:spcBef>
                  <a:spcPct val="0"/>
                </a:spcBef>
                <a:spcAft>
                  <a:spcPct val="0"/>
                </a:spcAft>
              </a:pPr>
              <a:r>
                <a:rPr lang="fr-FR" sz="1000" smtClean="0">
                  <a:solidFill>
                    <a:prstClr val="black"/>
                  </a:solidFill>
                  <a:cs typeface="Arial" charset="0"/>
                </a:rPr>
                <a:t>2004</a:t>
              </a:r>
            </a:p>
          </p:txBody>
        </p:sp>
        <p:grpSp>
          <p:nvGrpSpPr>
            <p:cNvPr id="3" name="Group 23"/>
            <p:cNvGrpSpPr>
              <a:grpSpLocks/>
            </p:cNvGrpSpPr>
            <p:nvPr/>
          </p:nvGrpSpPr>
          <p:grpSpPr bwMode="auto">
            <a:xfrm>
              <a:off x="1584" y="3792"/>
              <a:ext cx="3840" cy="27"/>
              <a:chOff x="1152" y="3216"/>
              <a:chExt cx="3840" cy="27"/>
            </a:xfrm>
          </p:grpSpPr>
          <p:sp>
            <p:nvSpPr>
              <p:cNvPr id="2098" name="Line 24"/>
              <p:cNvSpPr>
                <a:spLocks noChangeShapeType="1"/>
              </p:cNvSpPr>
              <p:nvPr/>
            </p:nvSpPr>
            <p:spPr bwMode="auto">
              <a:xfrm>
                <a:off x="1152" y="3216"/>
                <a:ext cx="3840" cy="0"/>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099" name="Line 25"/>
              <p:cNvSpPr>
                <a:spLocks noChangeShapeType="1"/>
              </p:cNvSpPr>
              <p:nvPr/>
            </p:nvSpPr>
            <p:spPr bwMode="auto">
              <a:xfrm>
                <a:off x="1152"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0" name="Line 26"/>
              <p:cNvSpPr>
                <a:spLocks noChangeShapeType="1"/>
              </p:cNvSpPr>
              <p:nvPr/>
            </p:nvSpPr>
            <p:spPr bwMode="auto">
              <a:xfrm>
                <a:off x="1344"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1" name="Line 27"/>
              <p:cNvSpPr>
                <a:spLocks noChangeShapeType="1"/>
              </p:cNvSpPr>
              <p:nvPr/>
            </p:nvSpPr>
            <p:spPr bwMode="auto">
              <a:xfrm>
                <a:off x="1536"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2" name="Line 28"/>
              <p:cNvSpPr>
                <a:spLocks noChangeShapeType="1"/>
              </p:cNvSpPr>
              <p:nvPr/>
            </p:nvSpPr>
            <p:spPr bwMode="auto">
              <a:xfrm>
                <a:off x="1728"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3" name="Line 29"/>
              <p:cNvSpPr>
                <a:spLocks noChangeShapeType="1"/>
              </p:cNvSpPr>
              <p:nvPr/>
            </p:nvSpPr>
            <p:spPr bwMode="auto">
              <a:xfrm>
                <a:off x="4032"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4" name="Line 30"/>
              <p:cNvSpPr>
                <a:spLocks noChangeShapeType="1"/>
              </p:cNvSpPr>
              <p:nvPr/>
            </p:nvSpPr>
            <p:spPr bwMode="auto">
              <a:xfrm>
                <a:off x="1920"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5" name="Line 31"/>
              <p:cNvSpPr>
                <a:spLocks noChangeShapeType="1"/>
              </p:cNvSpPr>
              <p:nvPr/>
            </p:nvSpPr>
            <p:spPr bwMode="auto">
              <a:xfrm>
                <a:off x="3840"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6" name="Line 32"/>
              <p:cNvSpPr>
                <a:spLocks noChangeShapeType="1"/>
              </p:cNvSpPr>
              <p:nvPr/>
            </p:nvSpPr>
            <p:spPr bwMode="auto">
              <a:xfrm>
                <a:off x="3456"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7" name="Line 33"/>
              <p:cNvSpPr>
                <a:spLocks noChangeShapeType="1"/>
              </p:cNvSpPr>
              <p:nvPr/>
            </p:nvSpPr>
            <p:spPr bwMode="auto">
              <a:xfrm>
                <a:off x="3072"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8" name="Line 34"/>
              <p:cNvSpPr>
                <a:spLocks noChangeShapeType="1"/>
              </p:cNvSpPr>
              <p:nvPr/>
            </p:nvSpPr>
            <p:spPr bwMode="auto">
              <a:xfrm>
                <a:off x="2880"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09" name="Line 35"/>
              <p:cNvSpPr>
                <a:spLocks noChangeShapeType="1"/>
              </p:cNvSpPr>
              <p:nvPr/>
            </p:nvSpPr>
            <p:spPr bwMode="auto">
              <a:xfrm>
                <a:off x="2685"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0" name="Line 36"/>
              <p:cNvSpPr>
                <a:spLocks noChangeShapeType="1"/>
              </p:cNvSpPr>
              <p:nvPr/>
            </p:nvSpPr>
            <p:spPr bwMode="auto">
              <a:xfrm>
                <a:off x="2496"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1" name="Line 37"/>
              <p:cNvSpPr>
                <a:spLocks noChangeShapeType="1"/>
              </p:cNvSpPr>
              <p:nvPr/>
            </p:nvSpPr>
            <p:spPr bwMode="auto">
              <a:xfrm>
                <a:off x="2304"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2" name="Line 38"/>
              <p:cNvSpPr>
                <a:spLocks noChangeShapeType="1"/>
              </p:cNvSpPr>
              <p:nvPr/>
            </p:nvSpPr>
            <p:spPr bwMode="auto">
              <a:xfrm>
                <a:off x="3264"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3" name="Line 39"/>
              <p:cNvSpPr>
                <a:spLocks noChangeShapeType="1"/>
              </p:cNvSpPr>
              <p:nvPr/>
            </p:nvSpPr>
            <p:spPr bwMode="auto">
              <a:xfrm>
                <a:off x="3648"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4" name="Line 40"/>
              <p:cNvSpPr>
                <a:spLocks noChangeShapeType="1"/>
              </p:cNvSpPr>
              <p:nvPr/>
            </p:nvSpPr>
            <p:spPr bwMode="auto">
              <a:xfrm>
                <a:off x="4608"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5" name="Line 41"/>
              <p:cNvSpPr>
                <a:spLocks noChangeShapeType="1"/>
              </p:cNvSpPr>
              <p:nvPr/>
            </p:nvSpPr>
            <p:spPr bwMode="auto">
              <a:xfrm>
                <a:off x="4224"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6" name="Line 42"/>
              <p:cNvSpPr>
                <a:spLocks noChangeShapeType="1"/>
              </p:cNvSpPr>
              <p:nvPr/>
            </p:nvSpPr>
            <p:spPr bwMode="auto">
              <a:xfrm>
                <a:off x="4416"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7" name="Line 43"/>
              <p:cNvSpPr>
                <a:spLocks noChangeShapeType="1"/>
              </p:cNvSpPr>
              <p:nvPr/>
            </p:nvSpPr>
            <p:spPr bwMode="auto">
              <a:xfrm>
                <a:off x="4992"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8" name="Line 44"/>
              <p:cNvSpPr>
                <a:spLocks noChangeShapeType="1"/>
              </p:cNvSpPr>
              <p:nvPr/>
            </p:nvSpPr>
            <p:spPr bwMode="auto">
              <a:xfrm>
                <a:off x="2112"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sp>
            <p:nvSpPr>
              <p:cNvPr id="2119" name="Line 45"/>
              <p:cNvSpPr>
                <a:spLocks noChangeShapeType="1"/>
              </p:cNvSpPr>
              <p:nvPr/>
            </p:nvSpPr>
            <p:spPr bwMode="auto">
              <a:xfrm>
                <a:off x="4800" y="3216"/>
                <a:ext cx="0" cy="27"/>
              </a:xfrm>
              <a:prstGeom prst="line">
                <a:avLst/>
              </a:prstGeom>
              <a:noFill/>
              <a:ln w="9525">
                <a:solidFill>
                  <a:schemeClr val="tx1"/>
                </a:solidFill>
                <a:round/>
                <a:headEnd/>
                <a:tailEnd/>
              </a:ln>
            </p:spPr>
            <p:txBody>
              <a:bodyPr/>
              <a:lstStyle/>
              <a:p>
                <a:pPr fontAlgn="base">
                  <a:spcBef>
                    <a:spcPct val="0"/>
                  </a:spcBef>
                  <a:spcAft>
                    <a:spcPct val="0"/>
                  </a:spcAft>
                </a:pPr>
                <a:endParaRPr lang="it-IT" smtClean="0">
                  <a:solidFill>
                    <a:prstClr val="black"/>
                  </a:solidFill>
                  <a:latin typeface="Arial" charset="0"/>
                  <a:cs typeface="Arial" charset="0"/>
                </a:endParaRPr>
              </a:p>
            </p:txBody>
          </p:sp>
        </p:grpSp>
        <p:sp>
          <p:nvSpPr>
            <p:cNvPr id="2096" name="Text Box 46"/>
            <p:cNvSpPr txBox="1">
              <a:spLocks noChangeArrowheads="1"/>
            </p:cNvSpPr>
            <p:nvPr/>
          </p:nvSpPr>
          <p:spPr bwMode="auto">
            <a:xfrm>
              <a:off x="5088" y="3783"/>
              <a:ext cx="400" cy="212"/>
            </a:xfrm>
            <a:prstGeom prst="rect">
              <a:avLst/>
            </a:prstGeom>
            <a:noFill/>
            <a:ln w="9525">
              <a:noFill/>
              <a:miter lim="800000"/>
              <a:headEnd/>
              <a:tailEnd/>
            </a:ln>
          </p:spPr>
          <p:txBody>
            <a:bodyPr wrap="none">
              <a:spAutoFit/>
            </a:bodyPr>
            <a:lstStyle/>
            <a:p>
              <a:pPr fontAlgn="base">
                <a:spcBef>
                  <a:spcPct val="0"/>
                </a:spcBef>
                <a:spcAft>
                  <a:spcPct val="0"/>
                </a:spcAft>
              </a:pPr>
              <a:r>
                <a:rPr lang="fr-FR" sz="1600" b="1" smtClean="0">
                  <a:solidFill>
                    <a:prstClr val="black"/>
                  </a:solidFill>
                  <a:cs typeface="Arial" charset="0"/>
                </a:rPr>
                <a:t>2006</a:t>
              </a:r>
            </a:p>
          </p:txBody>
        </p:sp>
        <p:sp>
          <p:nvSpPr>
            <p:cNvPr id="2097" name="Rectangle 47"/>
            <p:cNvSpPr>
              <a:spLocks noChangeArrowheads="1"/>
            </p:cNvSpPr>
            <p:nvPr/>
          </p:nvSpPr>
          <p:spPr bwMode="auto">
            <a:xfrm>
              <a:off x="4896" y="3830"/>
              <a:ext cx="292" cy="154"/>
            </a:xfrm>
            <a:prstGeom prst="rect">
              <a:avLst/>
            </a:prstGeom>
            <a:noFill/>
            <a:ln w="9525">
              <a:noFill/>
              <a:miter lim="800000"/>
              <a:headEnd/>
              <a:tailEnd/>
            </a:ln>
          </p:spPr>
          <p:txBody>
            <a:bodyPr wrap="none">
              <a:spAutoFit/>
            </a:bodyPr>
            <a:lstStyle/>
            <a:p>
              <a:pPr fontAlgn="base">
                <a:spcBef>
                  <a:spcPct val="0"/>
                </a:spcBef>
                <a:spcAft>
                  <a:spcPct val="0"/>
                </a:spcAft>
              </a:pPr>
              <a:r>
                <a:rPr lang="fr-FR" sz="1000" smtClean="0">
                  <a:solidFill>
                    <a:prstClr val="black"/>
                  </a:solidFill>
                  <a:cs typeface="Arial" charset="0"/>
                </a:rPr>
                <a:t>2005</a:t>
              </a:r>
            </a:p>
          </p:txBody>
        </p:sp>
      </p:grpSp>
      <p:grpSp>
        <p:nvGrpSpPr>
          <p:cNvPr id="4" name="Group 35"/>
          <p:cNvGrpSpPr>
            <a:grpSpLocks/>
          </p:cNvGrpSpPr>
          <p:nvPr/>
        </p:nvGrpSpPr>
        <p:grpSpPr bwMode="auto">
          <a:xfrm>
            <a:off x="228600" y="765175"/>
            <a:ext cx="8296275" cy="1225550"/>
            <a:chOff x="144" y="482"/>
            <a:chExt cx="5226" cy="772"/>
          </a:xfrm>
        </p:grpSpPr>
        <p:sp>
          <p:nvSpPr>
            <p:cNvPr id="2086" name="Text Box 7"/>
            <p:cNvSpPr txBox="1">
              <a:spLocks noChangeArrowheads="1"/>
            </p:cNvSpPr>
            <p:nvPr/>
          </p:nvSpPr>
          <p:spPr bwMode="auto">
            <a:xfrm>
              <a:off x="144" y="517"/>
              <a:ext cx="1444" cy="368"/>
            </a:xfrm>
            <a:prstGeom prst="rect">
              <a:avLst/>
            </a:prstGeom>
            <a:noFill/>
            <a:ln w="9525">
              <a:noFill/>
              <a:miter lim="800000"/>
              <a:headEnd/>
              <a:tailEnd/>
            </a:ln>
          </p:spPr>
          <p:txBody>
            <a:bodyPr wrap="none">
              <a:spAutoFit/>
            </a:bodyPr>
            <a:lstStyle/>
            <a:p>
              <a:pPr fontAlgn="base">
                <a:spcBef>
                  <a:spcPct val="0"/>
                </a:spcBef>
                <a:spcAft>
                  <a:spcPct val="0"/>
                </a:spcAft>
              </a:pPr>
              <a:r>
                <a:rPr lang="fr-FR" sz="3200" b="1" smtClean="0">
                  <a:solidFill>
                    <a:srgbClr val="FF0000"/>
                  </a:solidFill>
                  <a:latin typeface="Times New Roman" pitchFamily="18" charset="0"/>
                  <a:cs typeface="Arial" charset="0"/>
                </a:rPr>
                <a:t>I</a:t>
              </a:r>
              <a:r>
                <a:rPr lang="fr-FR" sz="2400" smtClean="0">
                  <a:solidFill>
                    <a:srgbClr val="C0504D"/>
                  </a:solidFill>
                  <a:latin typeface="Comic Sans MS" pitchFamily="66" charset="0"/>
                  <a:cs typeface="Arial" charset="0"/>
                </a:rPr>
                <a:t>   </a:t>
              </a:r>
              <a:r>
                <a:rPr lang="fr-FR" sz="2400" b="1" i="1" u="sng" smtClean="0">
                  <a:solidFill>
                    <a:prstClr val="black"/>
                  </a:solidFill>
                  <a:latin typeface="Times New Roman" pitchFamily="18" charset="0"/>
                  <a:cs typeface="Arial" charset="0"/>
                </a:rPr>
                <a:t>TPS</a:t>
              </a:r>
              <a:r>
                <a:rPr lang="fr-FR" sz="2400" b="1" i="1" smtClean="0">
                  <a:solidFill>
                    <a:prstClr val="black"/>
                  </a:solidFill>
                  <a:latin typeface="Times New Roman" pitchFamily="18" charset="0"/>
                  <a:cs typeface="Arial" charset="0"/>
                </a:rPr>
                <a:t>  </a:t>
              </a:r>
              <a:r>
                <a:rPr lang="fr-FR" sz="2400" smtClean="0">
                  <a:solidFill>
                    <a:prstClr val="black"/>
                  </a:solidFill>
                  <a:latin typeface="Times New Roman" pitchFamily="18" charset="0"/>
                  <a:cs typeface="Arial" charset="0"/>
                </a:rPr>
                <a:t>prostate</a:t>
              </a:r>
            </a:p>
          </p:txBody>
        </p:sp>
        <p:sp>
          <p:nvSpPr>
            <p:cNvPr id="2087" name="Rectangle 10"/>
            <p:cNvSpPr>
              <a:spLocks noChangeArrowheads="1"/>
            </p:cNvSpPr>
            <p:nvPr/>
          </p:nvSpPr>
          <p:spPr bwMode="auto">
            <a:xfrm>
              <a:off x="4992" y="482"/>
              <a:ext cx="192" cy="384"/>
            </a:xfrm>
            <a:prstGeom prst="rect">
              <a:avLst/>
            </a:prstGeom>
            <a:solidFill>
              <a:srgbClr val="FF0000"/>
            </a:solidFill>
            <a:ln w="9525">
              <a:solidFill>
                <a:srgbClr val="FF0000"/>
              </a:solidFill>
              <a:miter lim="800000"/>
              <a:headEnd/>
              <a:tailEnd/>
            </a:ln>
          </p:spPr>
          <p:txBody>
            <a:bodyPr wrap="none" anchor="ctr"/>
            <a:lstStyle/>
            <a:p>
              <a:pPr algn="ctr" fontAlgn="base">
                <a:spcBef>
                  <a:spcPct val="0"/>
                </a:spcBef>
                <a:spcAft>
                  <a:spcPct val="0"/>
                </a:spcAft>
              </a:pPr>
              <a:r>
                <a:rPr lang="fr-FR" sz="2400" b="1" smtClean="0">
                  <a:solidFill>
                    <a:prstClr val="white"/>
                  </a:solidFill>
                  <a:cs typeface="Arial" charset="0"/>
                </a:rPr>
                <a:t>24</a:t>
              </a:r>
            </a:p>
          </p:txBody>
        </p:sp>
        <p:sp>
          <p:nvSpPr>
            <p:cNvPr id="2088" name="Text Box 11"/>
            <p:cNvSpPr txBox="1">
              <a:spLocks noChangeArrowheads="1"/>
            </p:cNvSpPr>
            <p:nvPr/>
          </p:nvSpPr>
          <p:spPr bwMode="auto">
            <a:xfrm>
              <a:off x="4739" y="866"/>
              <a:ext cx="541" cy="250"/>
            </a:xfrm>
            <a:prstGeom prst="rect">
              <a:avLst/>
            </a:prstGeom>
            <a:noFill/>
            <a:ln w="9525">
              <a:noFill/>
              <a:miter lim="800000"/>
              <a:headEnd/>
              <a:tailEnd/>
            </a:ln>
          </p:spPr>
          <p:txBody>
            <a:bodyPr wrap="none">
              <a:spAutoFit/>
            </a:bodyPr>
            <a:lstStyle/>
            <a:p>
              <a:pPr fontAlgn="base">
                <a:spcBef>
                  <a:spcPct val="0"/>
                </a:spcBef>
                <a:spcAft>
                  <a:spcPct val="0"/>
                </a:spcAft>
              </a:pPr>
              <a:r>
                <a:rPr lang="fr-FR" sz="2000" b="1" i="1" smtClean="0">
                  <a:solidFill>
                    <a:srgbClr val="FF0000"/>
                  </a:solidFill>
                  <a:latin typeface="Comic Sans MS" pitchFamily="66" charset="0"/>
                  <a:cs typeface="Arial" charset="0"/>
                </a:rPr>
                <a:t>+28%</a:t>
              </a:r>
            </a:p>
          </p:txBody>
        </p:sp>
        <p:sp>
          <p:nvSpPr>
            <p:cNvPr id="2089" name="Text Box 48"/>
            <p:cNvSpPr txBox="1">
              <a:spLocks noChangeArrowheads="1"/>
            </p:cNvSpPr>
            <p:nvPr/>
          </p:nvSpPr>
          <p:spPr bwMode="auto">
            <a:xfrm>
              <a:off x="4772" y="1080"/>
              <a:ext cx="330" cy="174"/>
            </a:xfrm>
            <a:prstGeom prst="rect">
              <a:avLst/>
            </a:prstGeom>
            <a:noFill/>
            <a:ln w="9525">
              <a:noFill/>
              <a:miter lim="800000"/>
              <a:headEnd/>
              <a:tailEnd/>
            </a:ln>
          </p:spPr>
          <p:txBody>
            <a:bodyPr wrap="none">
              <a:spAutoFit/>
            </a:bodyPr>
            <a:lstStyle/>
            <a:p>
              <a:pPr fontAlgn="base">
                <a:spcBef>
                  <a:spcPct val="0"/>
                </a:spcBef>
                <a:spcAft>
                  <a:spcPct val="0"/>
                </a:spcAft>
              </a:pPr>
              <a:r>
                <a:rPr lang="fr-FR" sz="1200" b="1" smtClean="0">
                  <a:solidFill>
                    <a:prstClr val="black"/>
                  </a:solidFill>
                  <a:cs typeface="Arial" charset="0"/>
                </a:rPr>
                <a:t>2004</a:t>
              </a:r>
            </a:p>
          </p:txBody>
        </p:sp>
        <p:sp>
          <p:nvSpPr>
            <p:cNvPr id="2090" name="Text Box 49"/>
            <p:cNvSpPr txBox="1">
              <a:spLocks noChangeArrowheads="1"/>
            </p:cNvSpPr>
            <p:nvPr/>
          </p:nvSpPr>
          <p:spPr bwMode="auto">
            <a:xfrm>
              <a:off x="5040" y="1080"/>
              <a:ext cx="330" cy="174"/>
            </a:xfrm>
            <a:prstGeom prst="rect">
              <a:avLst/>
            </a:prstGeom>
            <a:noFill/>
            <a:ln w="9525">
              <a:noFill/>
              <a:miter lim="800000"/>
              <a:headEnd/>
              <a:tailEnd/>
            </a:ln>
          </p:spPr>
          <p:txBody>
            <a:bodyPr wrap="none">
              <a:spAutoFit/>
            </a:bodyPr>
            <a:lstStyle/>
            <a:p>
              <a:pPr fontAlgn="base">
                <a:spcBef>
                  <a:spcPct val="0"/>
                </a:spcBef>
                <a:spcAft>
                  <a:spcPct val="0"/>
                </a:spcAft>
              </a:pPr>
              <a:r>
                <a:rPr lang="fr-FR" sz="1200" b="1" smtClean="0">
                  <a:solidFill>
                    <a:prstClr val="black"/>
                  </a:solidFill>
                  <a:cs typeface="Arial" charset="0"/>
                </a:rPr>
                <a:t>2005</a:t>
              </a:r>
            </a:p>
          </p:txBody>
        </p:sp>
      </p:grpSp>
      <p:grpSp>
        <p:nvGrpSpPr>
          <p:cNvPr id="5" name="Group 41"/>
          <p:cNvGrpSpPr>
            <a:grpSpLocks/>
          </p:cNvGrpSpPr>
          <p:nvPr/>
        </p:nvGrpSpPr>
        <p:grpSpPr bwMode="auto">
          <a:xfrm>
            <a:off x="228600" y="2138363"/>
            <a:ext cx="8991600" cy="930275"/>
            <a:chOff x="144" y="1347"/>
            <a:chExt cx="5664" cy="586"/>
          </a:xfrm>
        </p:grpSpPr>
        <p:sp>
          <p:nvSpPr>
            <p:cNvPr id="2081" name="Text Box 8"/>
            <p:cNvSpPr txBox="1">
              <a:spLocks noChangeArrowheads="1"/>
            </p:cNvSpPr>
            <p:nvPr/>
          </p:nvSpPr>
          <p:spPr bwMode="auto">
            <a:xfrm>
              <a:off x="144" y="1389"/>
              <a:ext cx="2706" cy="368"/>
            </a:xfrm>
            <a:prstGeom prst="rect">
              <a:avLst/>
            </a:prstGeom>
            <a:noFill/>
            <a:ln w="9525">
              <a:noFill/>
              <a:miter lim="800000"/>
              <a:headEnd/>
              <a:tailEnd/>
            </a:ln>
          </p:spPr>
          <p:txBody>
            <a:bodyPr wrap="none">
              <a:spAutoFit/>
            </a:bodyPr>
            <a:lstStyle/>
            <a:p>
              <a:pPr fontAlgn="base">
                <a:spcBef>
                  <a:spcPct val="0"/>
                </a:spcBef>
                <a:spcAft>
                  <a:spcPct val="0"/>
                </a:spcAft>
              </a:pPr>
              <a:r>
                <a:rPr lang="fr-FR" sz="3200" b="1" smtClean="0">
                  <a:solidFill>
                    <a:srgbClr val="FF0000"/>
                  </a:solidFill>
                  <a:latin typeface="Times New Roman" pitchFamily="18" charset="0"/>
                  <a:cs typeface="Arial" charset="0"/>
                </a:rPr>
                <a:t>II</a:t>
              </a:r>
              <a:r>
                <a:rPr lang="fr-FR" sz="2400" smtClean="0">
                  <a:solidFill>
                    <a:srgbClr val="C0504D"/>
                  </a:solidFill>
                  <a:latin typeface="Comic Sans MS" pitchFamily="66" charset="0"/>
                  <a:cs typeface="Arial" charset="0"/>
                </a:rPr>
                <a:t>  </a:t>
              </a:r>
              <a:r>
                <a:rPr lang="fr-FR" sz="2400" i="1" u="sng" smtClean="0">
                  <a:solidFill>
                    <a:prstClr val="black"/>
                  </a:solidFill>
                  <a:latin typeface="Comic Sans MS" pitchFamily="66" charset="0"/>
                  <a:cs typeface="Arial" charset="0"/>
                </a:rPr>
                <a:t>Portal Imaging</a:t>
              </a:r>
              <a:r>
                <a:rPr lang="fr-FR" sz="2400" i="1" smtClean="0">
                  <a:solidFill>
                    <a:prstClr val="black"/>
                  </a:solidFill>
                  <a:latin typeface="Comic Sans MS" pitchFamily="66" charset="0"/>
                  <a:cs typeface="Arial" charset="0"/>
                </a:rPr>
                <a:t>   </a:t>
              </a:r>
              <a:r>
                <a:rPr lang="fr-FR" sz="2400" smtClean="0">
                  <a:solidFill>
                    <a:srgbClr val="C0504D"/>
                  </a:solidFill>
                  <a:latin typeface="Comic Sans MS" pitchFamily="66" charset="0"/>
                  <a:cs typeface="Arial" charset="0"/>
                </a:rPr>
                <a:t>   </a:t>
              </a:r>
              <a:r>
                <a:rPr lang="fr-FR" sz="2400" smtClean="0">
                  <a:solidFill>
                    <a:prstClr val="black"/>
                  </a:solidFill>
                  <a:latin typeface="Times New Roman" pitchFamily="18" charset="0"/>
                  <a:cs typeface="Arial" charset="0"/>
                </a:rPr>
                <a:t>prostate</a:t>
              </a:r>
            </a:p>
          </p:txBody>
        </p:sp>
        <p:sp>
          <p:nvSpPr>
            <p:cNvPr id="2082" name="Rectangle 12"/>
            <p:cNvSpPr>
              <a:spLocks noChangeArrowheads="1"/>
            </p:cNvSpPr>
            <p:nvPr/>
          </p:nvSpPr>
          <p:spPr bwMode="auto">
            <a:xfrm>
              <a:off x="4128" y="1347"/>
              <a:ext cx="1248" cy="384"/>
            </a:xfrm>
            <a:prstGeom prst="rect">
              <a:avLst/>
            </a:prstGeom>
            <a:solidFill>
              <a:srgbClr val="FF6600"/>
            </a:solidFill>
            <a:ln w="9525">
              <a:solidFill>
                <a:srgbClr val="FF9900"/>
              </a:solidFill>
              <a:miter lim="800000"/>
              <a:headEnd/>
              <a:tailEnd/>
            </a:ln>
          </p:spPr>
          <p:txBody>
            <a:bodyPr wrap="none" anchor="ctr"/>
            <a:lstStyle/>
            <a:p>
              <a:pPr algn="ctr" fontAlgn="base">
                <a:spcBef>
                  <a:spcPct val="0"/>
                </a:spcBef>
                <a:spcAft>
                  <a:spcPct val="0"/>
                </a:spcAft>
              </a:pPr>
              <a:r>
                <a:rPr lang="fr-FR" sz="2400" b="1" smtClean="0">
                  <a:solidFill>
                    <a:prstClr val="white"/>
                  </a:solidFill>
                  <a:latin typeface="Comic Sans MS" pitchFamily="66" charset="0"/>
                  <a:cs typeface="Arial" charset="0"/>
                </a:rPr>
                <a:t>409</a:t>
              </a:r>
            </a:p>
          </p:txBody>
        </p:sp>
        <p:sp>
          <p:nvSpPr>
            <p:cNvPr id="2083" name="Text Box 13"/>
            <p:cNvSpPr txBox="1">
              <a:spLocks noChangeArrowheads="1"/>
            </p:cNvSpPr>
            <p:nvPr/>
          </p:nvSpPr>
          <p:spPr bwMode="auto">
            <a:xfrm>
              <a:off x="4399" y="1683"/>
              <a:ext cx="737" cy="250"/>
            </a:xfrm>
            <a:prstGeom prst="rect">
              <a:avLst/>
            </a:prstGeom>
            <a:noFill/>
            <a:ln w="9525">
              <a:noFill/>
              <a:miter lim="800000"/>
              <a:headEnd/>
              <a:tailEnd/>
            </a:ln>
          </p:spPr>
          <p:txBody>
            <a:bodyPr wrap="none">
              <a:spAutoFit/>
            </a:bodyPr>
            <a:lstStyle/>
            <a:p>
              <a:pPr fontAlgn="base">
                <a:spcBef>
                  <a:spcPct val="0"/>
                </a:spcBef>
                <a:spcAft>
                  <a:spcPct val="0"/>
                </a:spcAft>
              </a:pPr>
              <a:r>
                <a:rPr lang="fr-FR" sz="2000" b="1" i="1" smtClean="0">
                  <a:solidFill>
                    <a:srgbClr val="FF9900"/>
                  </a:solidFill>
                  <a:latin typeface="Comic Sans MS" pitchFamily="66" charset="0"/>
                  <a:cs typeface="Arial" charset="0"/>
                </a:rPr>
                <a:t>+8-10%</a:t>
              </a:r>
            </a:p>
          </p:txBody>
        </p:sp>
        <p:sp>
          <p:nvSpPr>
            <p:cNvPr id="2084" name="Text Box 50"/>
            <p:cNvSpPr txBox="1">
              <a:spLocks noChangeArrowheads="1"/>
            </p:cNvSpPr>
            <p:nvPr/>
          </p:nvSpPr>
          <p:spPr bwMode="auto">
            <a:xfrm>
              <a:off x="5184" y="1731"/>
              <a:ext cx="624" cy="173"/>
            </a:xfrm>
            <a:prstGeom prst="rect">
              <a:avLst/>
            </a:prstGeom>
            <a:noFill/>
            <a:ln w="9525">
              <a:noFill/>
              <a:miter lim="800000"/>
              <a:headEnd/>
              <a:tailEnd/>
            </a:ln>
          </p:spPr>
          <p:txBody>
            <a:bodyPr>
              <a:spAutoFit/>
            </a:bodyPr>
            <a:lstStyle/>
            <a:p>
              <a:pPr fontAlgn="base">
                <a:spcBef>
                  <a:spcPct val="0"/>
                </a:spcBef>
                <a:spcAft>
                  <a:spcPct val="0"/>
                </a:spcAft>
              </a:pPr>
              <a:r>
                <a:rPr lang="fr-FR" sz="1200" b="1" smtClean="0">
                  <a:solidFill>
                    <a:prstClr val="black"/>
                  </a:solidFill>
                  <a:cs typeface="Arial" charset="0"/>
                </a:rPr>
                <a:t>Oct.2006</a:t>
              </a:r>
            </a:p>
          </p:txBody>
        </p:sp>
        <p:sp>
          <p:nvSpPr>
            <p:cNvPr id="2085" name="Text Box 51"/>
            <p:cNvSpPr txBox="1">
              <a:spLocks noChangeArrowheads="1"/>
            </p:cNvSpPr>
            <p:nvPr/>
          </p:nvSpPr>
          <p:spPr bwMode="auto">
            <a:xfrm>
              <a:off x="3840" y="1731"/>
              <a:ext cx="624" cy="173"/>
            </a:xfrm>
            <a:prstGeom prst="rect">
              <a:avLst/>
            </a:prstGeom>
            <a:noFill/>
            <a:ln w="9525">
              <a:noFill/>
              <a:miter lim="800000"/>
              <a:headEnd/>
              <a:tailEnd/>
            </a:ln>
          </p:spPr>
          <p:txBody>
            <a:bodyPr>
              <a:spAutoFit/>
            </a:bodyPr>
            <a:lstStyle/>
            <a:p>
              <a:pPr fontAlgn="base">
                <a:spcBef>
                  <a:spcPct val="0"/>
                </a:spcBef>
                <a:spcAft>
                  <a:spcPct val="0"/>
                </a:spcAft>
              </a:pPr>
              <a:r>
                <a:rPr lang="fr-FR" sz="1200" b="1" smtClean="0">
                  <a:solidFill>
                    <a:prstClr val="black"/>
                  </a:solidFill>
                  <a:cs typeface="Arial" charset="0"/>
                </a:rPr>
                <a:t>Oct.2000</a:t>
              </a:r>
            </a:p>
          </p:txBody>
        </p:sp>
      </p:grpSp>
      <p:grpSp>
        <p:nvGrpSpPr>
          <p:cNvPr id="6" name="Groupe 88"/>
          <p:cNvGrpSpPr>
            <a:grpSpLocks/>
          </p:cNvGrpSpPr>
          <p:nvPr/>
        </p:nvGrpSpPr>
        <p:grpSpPr bwMode="auto">
          <a:xfrm>
            <a:off x="179388" y="3141663"/>
            <a:ext cx="7135812" cy="2057400"/>
            <a:chOff x="179512" y="3141663"/>
            <a:chExt cx="7135688" cy="2057400"/>
          </a:xfrm>
        </p:grpSpPr>
        <p:grpSp>
          <p:nvGrpSpPr>
            <p:cNvPr id="7" name="Group 73"/>
            <p:cNvGrpSpPr>
              <a:grpSpLocks/>
            </p:cNvGrpSpPr>
            <p:nvPr/>
          </p:nvGrpSpPr>
          <p:grpSpPr bwMode="auto">
            <a:xfrm>
              <a:off x="4344988" y="3141663"/>
              <a:ext cx="2970212" cy="2057400"/>
              <a:chOff x="2737" y="1979"/>
              <a:chExt cx="1871" cy="1296"/>
            </a:xfrm>
          </p:grpSpPr>
          <p:sp>
            <p:nvSpPr>
              <p:cNvPr id="2076" name="Rectangle 15"/>
              <p:cNvSpPr>
                <a:spLocks noChangeArrowheads="1"/>
              </p:cNvSpPr>
              <p:nvPr/>
            </p:nvSpPr>
            <p:spPr bwMode="auto">
              <a:xfrm>
                <a:off x="2737" y="2672"/>
                <a:ext cx="1440" cy="384"/>
              </a:xfrm>
              <a:prstGeom prst="rect">
                <a:avLst/>
              </a:prstGeom>
              <a:solidFill>
                <a:srgbClr val="00FF00"/>
              </a:solidFill>
              <a:ln w="9525">
                <a:solidFill>
                  <a:srgbClr val="33CC33"/>
                </a:solidFill>
                <a:miter lim="800000"/>
                <a:headEnd/>
                <a:tailEnd/>
              </a:ln>
            </p:spPr>
            <p:txBody>
              <a:bodyPr wrap="none" anchor="ctr"/>
              <a:lstStyle/>
              <a:p>
                <a:pPr algn="ctr" fontAlgn="base">
                  <a:spcBef>
                    <a:spcPct val="0"/>
                  </a:spcBef>
                  <a:spcAft>
                    <a:spcPct val="0"/>
                  </a:spcAft>
                </a:pPr>
                <a:r>
                  <a:rPr lang="fr-FR" sz="2400" b="1" smtClean="0">
                    <a:solidFill>
                      <a:prstClr val="white"/>
                    </a:solidFill>
                    <a:latin typeface="Comic Sans MS" pitchFamily="66" charset="0"/>
                    <a:cs typeface="Arial" charset="0"/>
                  </a:rPr>
                  <a:t>1100</a:t>
                </a:r>
              </a:p>
            </p:txBody>
          </p:sp>
          <p:sp>
            <p:nvSpPr>
              <p:cNvPr id="2077" name="Rectangle 17"/>
              <p:cNvSpPr>
                <a:spLocks noChangeArrowheads="1"/>
              </p:cNvSpPr>
              <p:nvPr/>
            </p:nvSpPr>
            <p:spPr bwMode="auto">
              <a:xfrm>
                <a:off x="3841" y="2192"/>
                <a:ext cx="336" cy="480"/>
              </a:xfrm>
              <a:prstGeom prst="rect">
                <a:avLst/>
              </a:prstGeom>
              <a:solidFill>
                <a:srgbClr val="FF6600"/>
              </a:solidFill>
              <a:ln w="9525">
                <a:solidFill>
                  <a:srgbClr val="FF9900"/>
                </a:solidFill>
                <a:miter lim="800000"/>
                <a:headEnd/>
                <a:tailEnd/>
              </a:ln>
            </p:spPr>
            <p:txBody>
              <a:bodyPr wrap="none" anchor="ctr"/>
              <a:lstStyle/>
              <a:p>
                <a:pPr algn="ctr" fontAlgn="base">
                  <a:spcBef>
                    <a:spcPct val="0"/>
                  </a:spcBef>
                  <a:spcAft>
                    <a:spcPct val="0"/>
                  </a:spcAft>
                </a:pPr>
                <a:r>
                  <a:rPr lang="fr-FR" sz="2400" b="1" smtClean="0">
                    <a:solidFill>
                      <a:prstClr val="white"/>
                    </a:solidFill>
                    <a:latin typeface="Comic Sans MS" pitchFamily="66" charset="0"/>
                    <a:cs typeface="Arial" charset="0"/>
                  </a:rPr>
                  <a:t>300</a:t>
                </a:r>
              </a:p>
            </p:txBody>
          </p:sp>
          <p:sp>
            <p:nvSpPr>
              <p:cNvPr id="2078" name="Text Box 21"/>
              <p:cNvSpPr txBox="1">
                <a:spLocks noChangeArrowheads="1"/>
              </p:cNvSpPr>
              <p:nvPr/>
            </p:nvSpPr>
            <p:spPr bwMode="auto">
              <a:xfrm>
                <a:off x="3710" y="1979"/>
                <a:ext cx="615" cy="252"/>
              </a:xfrm>
              <a:prstGeom prst="rect">
                <a:avLst/>
              </a:prstGeom>
              <a:noFill/>
              <a:ln w="9525">
                <a:noFill/>
                <a:miter lim="800000"/>
                <a:headEnd/>
                <a:tailEnd/>
              </a:ln>
            </p:spPr>
            <p:txBody>
              <a:bodyPr wrap="none">
                <a:spAutoFit/>
              </a:bodyPr>
              <a:lstStyle/>
              <a:p>
                <a:pPr fontAlgn="base">
                  <a:spcBef>
                    <a:spcPct val="0"/>
                  </a:spcBef>
                  <a:spcAft>
                    <a:spcPct val="0"/>
                  </a:spcAft>
                </a:pPr>
                <a:r>
                  <a:rPr lang="fr-FR" sz="2000" b="1" i="1" smtClean="0">
                    <a:solidFill>
                      <a:srgbClr val="FF9900"/>
                    </a:solidFill>
                    <a:latin typeface="Comic Sans MS" pitchFamily="66" charset="0"/>
                    <a:cs typeface="Arial" charset="0"/>
                  </a:rPr>
                  <a:t>+7.1%</a:t>
                </a:r>
              </a:p>
            </p:txBody>
          </p:sp>
          <p:sp>
            <p:nvSpPr>
              <p:cNvPr id="2079" name="Text Box 22"/>
              <p:cNvSpPr txBox="1">
                <a:spLocks noChangeArrowheads="1"/>
              </p:cNvSpPr>
              <p:nvPr/>
            </p:nvSpPr>
            <p:spPr bwMode="auto">
              <a:xfrm>
                <a:off x="3168" y="3011"/>
                <a:ext cx="443" cy="250"/>
              </a:xfrm>
              <a:prstGeom prst="rect">
                <a:avLst/>
              </a:prstGeom>
              <a:noFill/>
              <a:ln w="9525">
                <a:noFill/>
                <a:miter lim="800000"/>
                <a:headEnd/>
                <a:tailEnd/>
              </a:ln>
            </p:spPr>
            <p:txBody>
              <a:bodyPr wrap="none">
                <a:spAutoFit/>
              </a:bodyPr>
              <a:lstStyle/>
              <a:p>
                <a:pPr fontAlgn="base">
                  <a:spcBef>
                    <a:spcPct val="0"/>
                  </a:spcBef>
                  <a:spcAft>
                    <a:spcPct val="0"/>
                  </a:spcAft>
                </a:pPr>
                <a:r>
                  <a:rPr lang="fr-FR" sz="2000" b="1" i="1" smtClean="0">
                    <a:solidFill>
                      <a:srgbClr val="33CC33"/>
                    </a:solidFill>
                    <a:latin typeface="Comic Sans MS" pitchFamily="66" charset="0"/>
                    <a:cs typeface="Arial" charset="0"/>
                  </a:rPr>
                  <a:t>+3%</a:t>
                </a:r>
              </a:p>
            </p:txBody>
          </p:sp>
          <p:sp>
            <p:nvSpPr>
              <p:cNvPr id="2080" name="Text Box 52"/>
              <p:cNvSpPr txBox="1">
                <a:spLocks noChangeArrowheads="1"/>
              </p:cNvSpPr>
              <p:nvPr/>
            </p:nvSpPr>
            <p:spPr bwMode="auto">
              <a:xfrm>
                <a:off x="3792" y="3102"/>
                <a:ext cx="816" cy="173"/>
              </a:xfrm>
              <a:prstGeom prst="rect">
                <a:avLst/>
              </a:prstGeom>
              <a:noFill/>
              <a:ln w="9525">
                <a:noFill/>
                <a:miter lim="800000"/>
                <a:headEnd/>
                <a:tailEnd/>
              </a:ln>
            </p:spPr>
            <p:txBody>
              <a:bodyPr>
                <a:spAutoFit/>
              </a:bodyPr>
              <a:lstStyle/>
              <a:p>
                <a:pPr fontAlgn="base">
                  <a:spcBef>
                    <a:spcPct val="0"/>
                  </a:spcBef>
                  <a:spcAft>
                    <a:spcPct val="0"/>
                  </a:spcAft>
                </a:pPr>
                <a:r>
                  <a:rPr lang="fr-FR" sz="1200" b="1" smtClean="0">
                    <a:solidFill>
                      <a:prstClr val="black"/>
                    </a:solidFill>
                    <a:cs typeface="Arial" charset="0"/>
                  </a:rPr>
                  <a:t>Juil 2000</a:t>
                </a:r>
              </a:p>
            </p:txBody>
          </p:sp>
        </p:grpSp>
        <p:sp>
          <p:nvSpPr>
            <p:cNvPr id="2073" name="Rectangle 16"/>
            <p:cNvSpPr>
              <a:spLocks noChangeArrowheads="1"/>
            </p:cNvSpPr>
            <p:nvPr/>
          </p:nvSpPr>
          <p:spPr bwMode="auto">
            <a:xfrm>
              <a:off x="2516187" y="3479800"/>
              <a:ext cx="3568700" cy="762000"/>
            </a:xfrm>
            <a:prstGeom prst="rect">
              <a:avLst/>
            </a:prstGeom>
            <a:solidFill>
              <a:srgbClr val="3366FF"/>
            </a:solidFill>
            <a:ln w="9525">
              <a:solidFill>
                <a:srgbClr val="00CCFF"/>
              </a:solidFill>
              <a:miter lim="800000"/>
              <a:headEnd/>
              <a:tailEnd/>
            </a:ln>
          </p:spPr>
          <p:txBody>
            <a:bodyPr wrap="none" anchor="ctr"/>
            <a:lstStyle/>
            <a:p>
              <a:pPr algn="ctr" fontAlgn="base">
                <a:spcBef>
                  <a:spcPct val="0"/>
                </a:spcBef>
                <a:spcAft>
                  <a:spcPct val="0"/>
                </a:spcAft>
              </a:pPr>
              <a:r>
                <a:rPr lang="fr-FR" sz="2400" b="1" smtClean="0">
                  <a:solidFill>
                    <a:prstClr val="white"/>
                  </a:solidFill>
                  <a:latin typeface="Comic Sans MS" pitchFamily="66" charset="0"/>
                  <a:cs typeface="Arial" charset="0"/>
                </a:rPr>
                <a:t>3600</a:t>
              </a:r>
            </a:p>
          </p:txBody>
        </p:sp>
        <p:sp>
          <p:nvSpPr>
            <p:cNvPr id="2074" name="Text Box 18"/>
            <p:cNvSpPr txBox="1">
              <a:spLocks noChangeArrowheads="1"/>
            </p:cNvSpPr>
            <p:nvPr/>
          </p:nvSpPr>
          <p:spPr bwMode="auto">
            <a:xfrm>
              <a:off x="179512" y="3484563"/>
              <a:ext cx="2087563" cy="954107"/>
            </a:xfrm>
            <a:prstGeom prst="rect">
              <a:avLst/>
            </a:prstGeom>
            <a:noFill/>
            <a:ln w="9525">
              <a:noFill/>
              <a:miter lim="800000"/>
              <a:headEnd/>
              <a:tailEnd/>
            </a:ln>
          </p:spPr>
          <p:txBody>
            <a:bodyPr>
              <a:spAutoFit/>
            </a:bodyPr>
            <a:lstStyle/>
            <a:p>
              <a:pPr fontAlgn="base">
                <a:spcBef>
                  <a:spcPct val="0"/>
                </a:spcBef>
                <a:spcAft>
                  <a:spcPct val="0"/>
                </a:spcAft>
              </a:pPr>
              <a:r>
                <a:rPr lang="fr-FR" sz="3200" b="1" smtClean="0">
                  <a:solidFill>
                    <a:srgbClr val="FF0000"/>
                  </a:solidFill>
                  <a:latin typeface="Times New Roman" pitchFamily="18" charset="0"/>
                  <a:cs typeface="Arial" charset="0"/>
                </a:rPr>
                <a:t>III  </a:t>
              </a:r>
              <a:r>
                <a:rPr lang="fr-FR" sz="2400" b="1" i="1" u="sng" smtClean="0">
                  <a:solidFill>
                    <a:prstClr val="black"/>
                  </a:solidFill>
                  <a:latin typeface="Times New Roman" pitchFamily="18" charset="0"/>
                  <a:cs typeface="Arial" charset="0"/>
                </a:rPr>
                <a:t>Wrong calculation</a:t>
              </a:r>
            </a:p>
          </p:txBody>
        </p:sp>
        <p:sp>
          <p:nvSpPr>
            <p:cNvPr id="2075" name="Text Box 20"/>
            <p:cNvSpPr txBox="1">
              <a:spLocks noChangeArrowheads="1"/>
            </p:cNvSpPr>
            <p:nvPr/>
          </p:nvSpPr>
          <p:spPr bwMode="auto">
            <a:xfrm>
              <a:off x="3978275" y="3141663"/>
              <a:ext cx="976313" cy="400050"/>
            </a:xfrm>
            <a:prstGeom prst="rect">
              <a:avLst/>
            </a:prstGeom>
            <a:noFill/>
            <a:ln w="9525">
              <a:noFill/>
              <a:miter lim="800000"/>
              <a:headEnd/>
              <a:tailEnd/>
            </a:ln>
          </p:spPr>
          <p:txBody>
            <a:bodyPr wrap="none">
              <a:spAutoFit/>
            </a:bodyPr>
            <a:lstStyle/>
            <a:p>
              <a:pPr fontAlgn="base">
                <a:spcBef>
                  <a:spcPct val="0"/>
                </a:spcBef>
                <a:spcAft>
                  <a:spcPct val="0"/>
                </a:spcAft>
              </a:pPr>
              <a:r>
                <a:rPr lang="fr-FR" sz="2000" b="1" i="1" smtClean="0">
                  <a:solidFill>
                    <a:srgbClr val="C0504D"/>
                  </a:solidFill>
                  <a:latin typeface="Comic Sans MS" pitchFamily="66" charset="0"/>
                  <a:cs typeface="Arial" charset="0"/>
                </a:rPr>
                <a:t>+5.5%</a:t>
              </a:r>
            </a:p>
          </p:txBody>
        </p:sp>
      </p:grpSp>
      <p:grpSp>
        <p:nvGrpSpPr>
          <p:cNvPr id="8" name="Groupe 93"/>
          <p:cNvGrpSpPr>
            <a:grpSpLocks/>
          </p:cNvGrpSpPr>
          <p:nvPr/>
        </p:nvGrpSpPr>
        <p:grpSpPr bwMode="auto">
          <a:xfrm>
            <a:off x="207963" y="5653088"/>
            <a:ext cx="6518275" cy="627062"/>
            <a:chOff x="207353" y="5653554"/>
            <a:chExt cx="6518885" cy="626882"/>
          </a:xfrm>
        </p:grpSpPr>
        <p:sp>
          <p:nvSpPr>
            <p:cNvPr id="2068" name="Text Box 64"/>
            <p:cNvSpPr txBox="1">
              <a:spLocks noChangeArrowheads="1"/>
            </p:cNvSpPr>
            <p:nvPr/>
          </p:nvSpPr>
          <p:spPr bwMode="auto">
            <a:xfrm>
              <a:off x="207353" y="5696513"/>
              <a:ext cx="2131988" cy="583923"/>
            </a:xfrm>
            <a:prstGeom prst="rect">
              <a:avLst/>
            </a:prstGeom>
            <a:noFill/>
            <a:ln w="9525">
              <a:noFill/>
              <a:miter lim="800000"/>
              <a:headEnd/>
              <a:tailEnd/>
            </a:ln>
          </p:spPr>
          <p:txBody>
            <a:bodyPr>
              <a:spAutoFit/>
            </a:bodyPr>
            <a:lstStyle/>
            <a:p>
              <a:pPr fontAlgn="base">
                <a:spcBef>
                  <a:spcPct val="50000"/>
                </a:spcBef>
                <a:spcAft>
                  <a:spcPct val="0"/>
                </a:spcAft>
              </a:pPr>
              <a:r>
                <a:rPr lang="fr-FR" sz="3200" b="1" smtClean="0">
                  <a:solidFill>
                    <a:srgbClr val="FF0000"/>
                  </a:solidFill>
                  <a:latin typeface="Times New Roman" pitchFamily="18" charset="0"/>
                  <a:cs typeface="Arial" charset="0"/>
                </a:rPr>
                <a:t>V </a:t>
              </a:r>
              <a:r>
                <a:rPr lang="fr-FR" sz="2400" b="1" i="1" u="sng" smtClean="0">
                  <a:solidFill>
                    <a:prstClr val="black"/>
                  </a:solidFill>
                  <a:latin typeface="Times New Roman" pitchFamily="18" charset="0"/>
                  <a:cs typeface="Arial" charset="0"/>
                </a:rPr>
                <a:t>Breast IMC</a:t>
              </a:r>
            </a:p>
          </p:txBody>
        </p:sp>
        <p:sp>
          <p:nvSpPr>
            <p:cNvPr id="2069" name="Rectangle 15"/>
            <p:cNvSpPr>
              <a:spLocks noChangeArrowheads="1"/>
            </p:cNvSpPr>
            <p:nvPr/>
          </p:nvSpPr>
          <p:spPr bwMode="auto">
            <a:xfrm>
              <a:off x="6103938" y="5682129"/>
              <a:ext cx="196850" cy="360363"/>
            </a:xfrm>
            <a:prstGeom prst="rect">
              <a:avLst/>
            </a:prstGeom>
            <a:solidFill>
              <a:srgbClr val="009900"/>
            </a:solidFill>
            <a:ln w="9525">
              <a:solidFill>
                <a:srgbClr val="009900"/>
              </a:solidFill>
              <a:miter lim="800000"/>
              <a:headEnd/>
              <a:tailEnd/>
            </a:ln>
          </p:spPr>
          <p:txBody>
            <a:bodyPr wrap="none" anchor="ctr"/>
            <a:lstStyle/>
            <a:p>
              <a:pPr algn="ctr" fontAlgn="base">
                <a:spcBef>
                  <a:spcPct val="0"/>
                </a:spcBef>
                <a:spcAft>
                  <a:spcPct val="0"/>
                </a:spcAft>
              </a:pPr>
              <a:endParaRPr lang="it-IT" sz="2400" b="1" smtClean="0">
                <a:solidFill>
                  <a:prstClr val="white"/>
                </a:solidFill>
                <a:latin typeface="Comic Sans MS" pitchFamily="66" charset="0"/>
                <a:cs typeface="Arial" charset="0"/>
              </a:endParaRPr>
            </a:p>
          </p:txBody>
        </p:sp>
        <p:sp>
          <p:nvSpPr>
            <p:cNvPr id="2070" name="Text Box 22"/>
            <p:cNvSpPr txBox="1">
              <a:spLocks noChangeArrowheads="1"/>
            </p:cNvSpPr>
            <p:nvPr/>
          </p:nvSpPr>
          <p:spPr bwMode="auto">
            <a:xfrm>
              <a:off x="6227763" y="5653554"/>
              <a:ext cx="498475" cy="400050"/>
            </a:xfrm>
            <a:prstGeom prst="rect">
              <a:avLst/>
            </a:prstGeom>
            <a:noFill/>
            <a:ln w="9525">
              <a:noFill/>
              <a:miter lim="800000"/>
              <a:headEnd/>
              <a:tailEnd/>
            </a:ln>
          </p:spPr>
          <p:txBody>
            <a:bodyPr wrap="none">
              <a:spAutoFit/>
            </a:bodyPr>
            <a:lstStyle/>
            <a:p>
              <a:pPr fontAlgn="base">
                <a:spcBef>
                  <a:spcPct val="0"/>
                </a:spcBef>
                <a:spcAft>
                  <a:spcPct val="0"/>
                </a:spcAft>
              </a:pPr>
              <a:r>
                <a:rPr lang="fr-FR" sz="2000" b="1" smtClean="0">
                  <a:solidFill>
                    <a:srgbClr val="009900"/>
                  </a:solidFill>
                  <a:latin typeface="Comic Sans MS" pitchFamily="66" charset="0"/>
                  <a:cs typeface="Arial" charset="0"/>
                </a:rPr>
                <a:t>37</a:t>
              </a:r>
            </a:p>
          </p:txBody>
        </p:sp>
        <p:sp>
          <p:nvSpPr>
            <p:cNvPr id="2071" name="Text Box 52"/>
            <p:cNvSpPr txBox="1">
              <a:spLocks noChangeArrowheads="1"/>
            </p:cNvSpPr>
            <p:nvPr/>
          </p:nvSpPr>
          <p:spPr bwMode="auto">
            <a:xfrm>
              <a:off x="5867400" y="5977404"/>
              <a:ext cx="576263" cy="274638"/>
            </a:xfrm>
            <a:prstGeom prst="rect">
              <a:avLst/>
            </a:prstGeom>
            <a:noFill/>
            <a:ln w="9525">
              <a:noFill/>
              <a:miter lim="800000"/>
              <a:headEnd/>
              <a:tailEnd/>
            </a:ln>
          </p:spPr>
          <p:txBody>
            <a:bodyPr>
              <a:spAutoFit/>
            </a:bodyPr>
            <a:lstStyle/>
            <a:p>
              <a:pPr algn="ctr" fontAlgn="base">
                <a:spcBef>
                  <a:spcPct val="0"/>
                </a:spcBef>
                <a:spcAft>
                  <a:spcPct val="0"/>
                </a:spcAft>
              </a:pPr>
              <a:r>
                <a:rPr lang="fr-FR" sz="1200" b="1" smtClean="0">
                  <a:solidFill>
                    <a:prstClr val="black"/>
                  </a:solidFill>
                  <a:cs typeface="Arial" charset="0"/>
                </a:rPr>
                <a:t>1999</a:t>
              </a:r>
            </a:p>
          </p:txBody>
        </p:sp>
      </p:grpSp>
      <p:grpSp>
        <p:nvGrpSpPr>
          <p:cNvPr id="9" name="Group 70"/>
          <p:cNvGrpSpPr>
            <a:grpSpLocks/>
          </p:cNvGrpSpPr>
          <p:nvPr/>
        </p:nvGrpSpPr>
        <p:grpSpPr bwMode="auto">
          <a:xfrm>
            <a:off x="179388" y="4652963"/>
            <a:ext cx="4824412" cy="954087"/>
            <a:chOff x="113" y="2931"/>
            <a:chExt cx="3039" cy="601"/>
          </a:xfrm>
        </p:grpSpPr>
        <p:sp>
          <p:nvSpPr>
            <p:cNvPr id="2063" name="Text Box 18"/>
            <p:cNvSpPr txBox="1">
              <a:spLocks noChangeArrowheads="1"/>
            </p:cNvSpPr>
            <p:nvPr/>
          </p:nvSpPr>
          <p:spPr bwMode="auto">
            <a:xfrm>
              <a:off x="113" y="2931"/>
              <a:ext cx="1762" cy="601"/>
            </a:xfrm>
            <a:prstGeom prst="rect">
              <a:avLst/>
            </a:prstGeom>
            <a:noFill/>
            <a:ln w="9525">
              <a:noFill/>
              <a:miter lim="800000"/>
              <a:headEnd/>
              <a:tailEnd/>
            </a:ln>
          </p:spPr>
          <p:txBody>
            <a:bodyPr wrap="none">
              <a:spAutoFit/>
            </a:bodyPr>
            <a:lstStyle/>
            <a:p>
              <a:pPr fontAlgn="base">
                <a:spcBef>
                  <a:spcPct val="0"/>
                </a:spcBef>
                <a:spcAft>
                  <a:spcPct val="0"/>
                </a:spcAft>
              </a:pPr>
              <a:r>
                <a:rPr lang="fr-FR" sz="3200" b="1" smtClean="0">
                  <a:solidFill>
                    <a:srgbClr val="FF0000"/>
                  </a:solidFill>
                  <a:latin typeface="Times New Roman" pitchFamily="18" charset="0"/>
                  <a:cs typeface="Arial" charset="0"/>
                </a:rPr>
                <a:t>IV </a:t>
              </a:r>
              <a:r>
                <a:rPr lang="fr-FR" sz="2400" smtClean="0">
                  <a:solidFill>
                    <a:srgbClr val="C0504D"/>
                  </a:solidFill>
                  <a:latin typeface="Times New Roman" pitchFamily="18" charset="0"/>
                  <a:cs typeface="Arial" charset="0"/>
                </a:rPr>
                <a:t> </a:t>
              </a:r>
              <a:r>
                <a:rPr lang="fr-FR" sz="2400" b="1" i="1" u="sng" smtClean="0">
                  <a:solidFill>
                    <a:prstClr val="black"/>
                  </a:solidFill>
                  <a:latin typeface="Times New Roman" pitchFamily="18" charset="0"/>
                  <a:cs typeface="Arial" charset="0"/>
                </a:rPr>
                <a:t>Breast, wedges:</a:t>
              </a:r>
              <a:endParaRPr lang="fr-FR" sz="2400" smtClean="0">
                <a:solidFill>
                  <a:srgbClr val="C0504D"/>
                </a:solidFill>
                <a:latin typeface="Times New Roman" pitchFamily="18" charset="0"/>
                <a:cs typeface="Arial" charset="0"/>
              </a:endParaRPr>
            </a:p>
            <a:p>
              <a:pPr fontAlgn="base">
                <a:spcBef>
                  <a:spcPct val="0"/>
                </a:spcBef>
                <a:spcAft>
                  <a:spcPct val="0"/>
                </a:spcAft>
              </a:pPr>
              <a:r>
                <a:rPr lang="fr-FR" sz="2400" b="1" i="1" u="sng" smtClean="0">
                  <a:solidFill>
                    <a:prstClr val="black"/>
                  </a:solidFill>
                  <a:latin typeface="Times New Roman" pitchFamily="18" charset="0"/>
                  <a:cs typeface="Arial" charset="0"/>
                </a:rPr>
                <a:t>Wrong calculation</a:t>
              </a:r>
            </a:p>
          </p:txBody>
        </p:sp>
        <p:sp>
          <p:nvSpPr>
            <p:cNvPr id="2064" name="Text Box 52"/>
            <p:cNvSpPr txBox="1">
              <a:spLocks noChangeArrowheads="1"/>
            </p:cNvSpPr>
            <p:nvPr/>
          </p:nvSpPr>
          <p:spPr bwMode="auto">
            <a:xfrm>
              <a:off x="2336" y="3353"/>
              <a:ext cx="816" cy="173"/>
            </a:xfrm>
            <a:prstGeom prst="rect">
              <a:avLst/>
            </a:prstGeom>
            <a:noFill/>
            <a:ln w="9525">
              <a:noFill/>
              <a:miter lim="800000"/>
              <a:headEnd/>
              <a:tailEnd/>
            </a:ln>
          </p:spPr>
          <p:txBody>
            <a:bodyPr>
              <a:spAutoFit/>
            </a:bodyPr>
            <a:lstStyle/>
            <a:p>
              <a:pPr fontAlgn="base">
                <a:spcBef>
                  <a:spcPct val="0"/>
                </a:spcBef>
                <a:spcAft>
                  <a:spcPct val="0"/>
                </a:spcAft>
              </a:pPr>
              <a:r>
                <a:rPr lang="fr-FR" sz="1200" b="1" smtClean="0">
                  <a:solidFill>
                    <a:prstClr val="black"/>
                  </a:solidFill>
                  <a:cs typeface="Arial" charset="0"/>
                </a:rPr>
                <a:t>Juillet</a:t>
              </a:r>
              <a:r>
                <a:rPr lang="fr-FR" sz="1000" smtClean="0">
                  <a:solidFill>
                    <a:prstClr val="black"/>
                  </a:solidFill>
                  <a:cs typeface="Arial" charset="0"/>
                </a:rPr>
                <a:t> </a:t>
              </a:r>
              <a:r>
                <a:rPr lang="fr-FR" sz="1200" b="1" smtClean="0">
                  <a:solidFill>
                    <a:prstClr val="black"/>
                  </a:solidFill>
                  <a:cs typeface="Arial" charset="0"/>
                </a:rPr>
                <a:t>1993</a:t>
              </a:r>
            </a:p>
          </p:txBody>
        </p:sp>
        <p:sp>
          <p:nvSpPr>
            <p:cNvPr id="2065" name="Rectangle 15"/>
            <p:cNvSpPr>
              <a:spLocks noChangeArrowheads="1"/>
            </p:cNvSpPr>
            <p:nvPr/>
          </p:nvSpPr>
          <p:spPr bwMode="auto">
            <a:xfrm>
              <a:off x="2744" y="3158"/>
              <a:ext cx="45" cy="227"/>
            </a:xfrm>
            <a:prstGeom prst="rect">
              <a:avLst/>
            </a:prstGeom>
            <a:solidFill>
              <a:srgbClr val="A50021"/>
            </a:solidFill>
            <a:ln w="9525">
              <a:solidFill>
                <a:srgbClr val="A50021"/>
              </a:solidFill>
              <a:miter lim="800000"/>
              <a:headEnd/>
              <a:tailEnd/>
            </a:ln>
          </p:spPr>
          <p:txBody>
            <a:bodyPr wrap="none" anchor="ctr"/>
            <a:lstStyle/>
            <a:p>
              <a:pPr algn="ctr" fontAlgn="base">
                <a:spcBef>
                  <a:spcPct val="0"/>
                </a:spcBef>
                <a:spcAft>
                  <a:spcPct val="0"/>
                </a:spcAft>
              </a:pPr>
              <a:endParaRPr lang="it-IT" sz="2400" b="1" smtClean="0">
                <a:solidFill>
                  <a:prstClr val="white"/>
                </a:solidFill>
                <a:latin typeface="Comic Sans MS" pitchFamily="66" charset="0"/>
                <a:cs typeface="Arial" charset="0"/>
              </a:endParaRPr>
            </a:p>
          </p:txBody>
        </p:sp>
        <p:sp>
          <p:nvSpPr>
            <p:cNvPr id="2066" name="Text Box 22"/>
            <p:cNvSpPr txBox="1">
              <a:spLocks noChangeArrowheads="1"/>
            </p:cNvSpPr>
            <p:nvPr/>
          </p:nvSpPr>
          <p:spPr bwMode="auto">
            <a:xfrm>
              <a:off x="2789" y="3140"/>
              <a:ext cx="214" cy="250"/>
            </a:xfrm>
            <a:prstGeom prst="rect">
              <a:avLst/>
            </a:prstGeom>
            <a:noFill/>
            <a:ln w="9525">
              <a:noFill/>
              <a:miter lim="800000"/>
              <a:headEnd/>
              <a:tailEnd/>
            </a:ln>
          </p:spPr>
          <p:txBody>
            <a:bodyPr wrap="none">
              <a:spAutoFit/>
            </a:bodyPr>
            <a:lstStyle/>
            <a:p>
              <a:pPr fontAlgn="base">
                <a:spcBef>
                  <a:spcPct val="0"/>
                </a:spcBef>
                <a:spcAft>
                  <a:spcPct val="0"/>
                </a:spcAft>
              </a:pPr>
              <a:r>
                <a:rPr lang="fr-FR" sz="2000" b="1" smtClean="0">
                  <a:solidFill>
                    <a:srgbClr val="A50021"/>
                  </a:solidFill>
                  <a:latin typeface="Comic Sans MS" pitchFamily="66" charset="0"/>
                  <a:cs typeface="Arial" charset="0"/>
                </a:rPr>
                <a:t>8</a:t>
              </a:r>
            </a:p>
          </p:txBody>
        </p:sp>
        <p:sp>
          <p:nvSpPr>
            <p:cNvPr id="2067" name="Text Box 53"/>
            <p:cNvSpPr txBox="1">
              <a:spLocks noChangeArrowheads="1"/>
            </p:cNvSpPr>
            <p:nvPr/>
          </p:nvSpPr>
          <p:spPr bwMode="auto">
            <a:xfrm>
              <a:off x="1412" y="3163"/>
              <a:ext cx="116" cy="291"/>
            </a:xfrm>
            <a:prstGeom prst="rect">
              <a:avLst/>
            </a:prstGeom>
            <a:noFill/>
            <a:ln w="9525">
              <a:noFill/>
              <a:miter lim="800000"/>
              <a:headEnd/>
              <a:tailEnd/>
            </a:ln>
          </p:spPr>
          <p:txBody>
            <a:bodyPr wrap="none">
              <a:spAutoFit/>
            </a:bodyPr>
            <a:lstStyle/>
            <a:p>
              <a:pPr fontAlgn="base">
                <a:spcBef>
                  <a:spcPct val="0"/>
                </a:spcBef>
                <a:spcAft>
                  <a:spcPct val="0"/>
                </a:spcAft>
              </a:pPr>
              <a:endParaRPr lang="it-IT" sz="2400" smtClean="0">
                <a:solidFill>
                  <a:srgbClr val="1F497D"/>
                </a:solidFill>
                <a:latin typeface="Times New Roman" pitchFamily="18" charset="0"/>
                <a:cs typeface="Arial" charset="0"/>
              </a:endParaRPr>
            </a:p>
          </p:txBody>
        </p:sp>
      </p:grpSp>
      <p:grpSp>
        <p:nvGrpSpPr>
          <p:cNvPr id="10" name="Group 69"/>
          <p:cNvGrpSpPr>
            <a:grpSpLocks/>
          </p:cNvGrpSpPr>
          <p:nvPr/>
        </p:nvGrpSpPr>
        <p:grpSpPr bwMode="auto">
          <a:xfrm>
            <a:off x="7019925" y="5589588"/>
            <a:ext cx="1944688" cy="576262"/>
            <a:chOff x="4422" y="3521"/>
            <a:chExt cx="1225" cy="363"/>
          </a:xfrm>
        </p:grpSpPr>
        <p:sp>
          <p:nvSpPr>
            <p:cNvPr id="2060" name="Rectangle 15"/>
            <p:cNvSpPr>
              <a:spLocks noChangeArrowheads="1"/>
            </p:cNvSpPr>
            <p:nvPr/>
          </p:nvSpPr>
          <p:spPr bwMode="auto">
            <a:xfrm>
              <a:off x="4695" y="3521"/>
              <a:ext cx="45" cy="227"/>
            </a:xfrm>
            <a:prstGeom prst="rect">
              <a:avLst/>
            </a:prstGeom>
            <a:solidFill>
              <a:srgbClr val="A50021"/>
            </a:solidFill>
            <a:ln w="9525">
              <a:solidFill>
                <a:srgbClr val="A50021"/>
              </a:solidFill>
              <a:miter lim="800000"/>
              <a:headEnd/>
              <a:tailEnd/>
            </a:ln>
          </p:spPr>
          <p:txBody>
            <a:bodyPr wrap="none" anchor="ctr"/>
            <a:lstStyle/>
            <a:p>
              <a:pPr algn="ctr" fontAlgn="base">
                <a:spcBef>
                  <a:spcPct val="0"/>
                </a:spcBef>
                <a:spcAft>
                  <a:spcPct val="0"/>
                </a:spcAft>
              </a:pPr>
              <a:endParaRPr lang="it-IT" sz="2400" b="1" smtClean="0">
                <a:solidFill>
                  <a:prstClr val="white"/>
                </a:solidFill>
                <a:latin typeface="Comic Sans MS" pitchFamily="66" charset="0"/>
                <a:cs typeface="Arial" charset="0"/>
              </a:endParaRPr>
            </a:p>
          </p:txBody>
        </p:sp>
        <p:sp>
          <p:nvSpPr>
            <p:cNvPr id="2061" name="Text Box 22"/>
            <p:cNvSpPr txBox="1">
              <a:spLocks noChangeArrowheads="1"/>
            </p:cNvSpPr>
            <p:nvPr/>
          </p:nvSpPr>
          <p:spPr bwMode="auto">
            <a:xfrm>
              <a:off x="4694" y="3566"/>
              <a:ext cx="953" cy="173"/>
            </a:xfrm>
            <a:prstGeom prst="rect">
              <a:avLst/>
            </a:prstGeom>
            <a:noFill/>
            <a:ln w="9525">
              <a:noFill/>
              <a:miter lim="800000"/>
              <a:headEnd/>
              <a:tailEnd/>
            </a:ln>
          </p:spPr>
          <p:txBody>
            <a:bodyPr>
              <a:spAutoFit/>
            </a:bodyPr>
            <a:lstStyle/>
            <a:p>
              <a:pPr fontAlgn="base">
                <a:spcBef>
                  <a:spcPct val="0"/>
                </a:spcBef>
                <a:spcAft>
                  <a:spcPct val="0"/>
                </a:spcAft>
              </a:pPr>
              <a:r>
                <a:rPr lang="fr-FR" sz="1200" b="1" smtClean="0">
                  <a:solidFill>
                    <a:srgbClr val="A50021"/>
                  </a:solidFill>
                  <a:latin typeface="Comic Sans MS" pitchFamily="66" charset="0"/>
                  <a:cs typeface="Arial" charset="0"/>
                </a:rPr>
                <a:t>1 myélite radique</a:t>
              </a:r>
            </a:p>
          </p:txBody>
        </p:sp>
        <p:sp>
          <p:nvSpPr>
            <p:cNvPr id="2062" name="Text Box 52"/>
            <p:cNvSpPr txBox="1">
              <a:spLocks noChangeArrowheads="1"/>
            </p:cNvSpPr>
            <p:nvPr/>
          </p:nvSpPr>
          <p:spPr bwMode="auto">
            <a:xfrm>
              <a:off x="4422" y="3711"/>
              <a:ext cx="816" cy="173"/>
            </a:xfrm>
            <a:prstGeom prst="rect">
              <a:avLst/>
            </a:prstGeom>
            <a:noFill/>
            <a:ln w="9525">
              <a:noFill/>
              <a:miter lim="800000"/>
              <a:headEnd/>
              <a:tailEnd/>
            </a:ln>
          </p:spPr>
          <p:txBody>
            <a:bodyPr>
              <a:spAutoFit/>
            </a:bodyPr>
            <a:lstStyle/>
            <a:p>
              <a:pPr fontAlgn="base">
                <a:spcBef>
                  <a:spcPct val="0"/>
                </a:spcBef>
                <a:spcAft>
                  <a:spcPct val="0"/>
                </a:spcAft>
              </a:pPr>
              <a:r>
                <a:rPr lang="fr-FR" sz="1200" b="1" smtClean="0">
                  <a:solidFill>
                    <a:prstClr val="black"/>
                  </a:solidFill>
                  <a:cs typeface="Arial" charset="0"/>
                </a:rPr>
                <a:t>mars</a:t>
              </a:r>
              <a:r>
                <a:rPr lang="fr-FR" sz="1000" smtClean="0">
                  <a:solidFill>
                    <a:prstClr val="black"/>
                  </a:solidFill>
                  <a:cs typeface="Arial" charset="0"/>
                </a:rPr>
                <a:t> </a:t>
              </a:r>
              <a:r>
                <a:rPr lang="fr-FR" sz="1200" b="1" smtClean="0">
                  <a:solidFill>
                    <a:prstClr val="black"/>
                  </a:solidFill>
                  <a:cs typeface="Arial" charset="0"/>
                </a:rPr>
                <a:t>2003</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96052" y="1556792"/>
            <a:ext cx="9012452" cy="370333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755576" y="87813"/>
            <a:ext cx="7416824" cy="672556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rot="5400000">
            <a:off x="1339438" y="-1078789"/>
            <a:ext cx="6465126" cy="9144001"/>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rot="5400000">
            <a:off x="1339438" y="-1078789"/>
            <a:ext cx="6465126" cy="9144001"/>
          </a:xfrm>
          <a:prstGeom prst="rect">
            <a:avLst/>
          </a:prstGeom>
          <a:noFill/>
          <a:ln w="9525">
            <a:noFill/>
            <a:miter lim="800000"/>
            <a:headEnd/>
            <a:tailEnd/>
          </a:ln>
        </p:spPr>
      </p:pic>
      <p:sp>
        <p:nvSpPr>
          <p:cNvPr id="3" name="CasellaDiTesto 2"/>
          <p:cNvSpPr txBox="1"/>
          <p:nvPr/>
        </p:nvSpPr>
        <p:spPr>
          <a:xfrm rot="20646864">
            <a:off x="705206" y="2427944"/>
            <a:ext cx="7730257" cy="2185214"/>
          </a:xfrm>
          <a:prstGeom prst="rect">
            <a:avLst/>
          </a:prstGeom>
          <a:solidFill>
            <a:schemeClr val="bg1"/>
          </a:solidFill>
        </p:spPr>
        <p:txBody>
          <a:bodyPr wrap="none" rtlCol="0">
            <a:spAutoFit/>
          </a:bodyPr>
          <a:lstStyle/>
          <a:p>
            <a:pPr algn="ctr"/>
            <a:r>
              <a:rPr lang="it-IT" sz="5400" dirty="0" err="1" smtClean="0">
                <a:solidFill>
                  <a:srgbClr val="FF0000"/>
                </a:solidFill>
              </a:rPr>
              <a:t>…increased</a:t>
            </a:r>
            <a:r>
              <a:rPr lang="it-IT" sz="5400" dirty="0" smtClean="0">
                <a:solidFill>
                  <a:srgbClr val="FF0000"/>
                </a:solidFill>
              </a:rPr>
              <a:t> </a:t>
            </a:r>
            <a:r>
              <a:rPr lang="it-IT" sz="5400" dirty="0" err="1" smtClean="0">
                <a:solidFill>
                  <a:srgbClr val="FF0000"/>
                </a:solidFill>
              </a:rPr>
              <a:t>potential</a:t>
            </a:r>
            <a:r>
              <a:rPr lang="it-IT" sz="5400" dirty="0" smtClean="0">
                <a:solidFill>
                  <a:srgbClr val="FF0000"/>
                </a:solidFill>
              </a:rPr>
              <a:t> </a:t>
            </a:r>
          </a:p>
          <a:p>
            <a:pPr algn="ctr"/>
            <a:r>
              <a:rPr lang="it-IT" sz="5400" dirty="0" err="1" smtClean="0">
                <a:solidFill>
                  <a:srgbClr val="FF0000"/>
                </a:solidFill>
              </a:rPr>
              <a:t>for</a:t>
            </a:r>
            <a:r>
              <a:rPr lang="it-IT" sz="5400" dirty="0" smtClean="0">
                <a:solidFill>
                  <a:srgbClr val="FF0000"/>
                </a:solidFill>
              </a:rPr>
              <a:t> </a:t>
            </a:r>
            <a:r>
              <a:rPr lang="it-IT" sz="5400" dirty="0" err="1" smtClean="0">
                <a:solidFill>
                  <a:srgbClr val="FF0000"/>
                </a:solidFill>
              </a:rPr>
              <a:t>catastrophic</a:t>
            </a:r>
            <a:r>
              <a:rPr lang="it-IT" sz="5400" dirty="0" smtClean="0">
                <a:solidFill>
                  <a:srgbClr val="FF0000"/>
                </a:solidFill>
              </a:rPr>
              <a:t> </a:t>
            </a:r>
            <a:r>
              <a:rPr lang="it-IT" sz="5400" dirty="0" err="1" smtClean="0">
                <a:solidFill>
                  <a:srgbClr val="FF0000"/>
                </a:solidFill>
              </a:rPr>
              <a:t>failures…</a:t>
            </a:r>
            <a:endParaRPr lang="it-IT" sz="5400" dirty="0" smtClean="0">
              <a:solidFill>
                <a:srgbClr val="FF0000"/>
              </a:solidFill>
            </a:endParaRPr>
          </a:p>
          <a:p>
            <a:pPr algn="r"/>
            <a:r>
              <a:rPr lang="it-IT" sz="2800" dirty="0" err="1" smtClean="0">
                <a:solidFill>
                  <a:srgbClr val="FF0000"/>
                </a:solidFill>
              </a:rPr>
              <a:t>Palta</a:t>
            </a:r>
            <a:r>
              <a:rPr lang="it-IT" sz="2800" dirty="0" smtClean="0">
                <a:solidFill>
                  <a:srgbClr val="FF0000"/>
                </a:solidFill>
              </a:rPr>
              <a:t>, ASTRO 2010</a:t>
            </a:r>
            <a:endParaRPr lang="it-IT" sz="28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l="4698" t="10259" r="6043" b="8384"/>
          <a:stretch>
            <a:fillRect/>
          </a:stretch>
        </p:blipFill>
        <p:spPr bwMode="auto">
          <a:xfrm rot="5400000">
            <a:off x="1203414" y="-926628"/>
            <a:ext cx="6717814" cy="866031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79512" y="5733256"/>
            <a:ext cx="7758214" cy="830997"/>
          </a:xfrm>
          <a:prstGeom prst="rect">
            <a:avLst/>
          </a:prstGeom>
          <a:noFill/>
        </p:spPr>
        <p:txBody>
          <a:bodyPr wrap="none" rtlCol="0">
            <a:spAutoFit/>
          </a:bodyPr>
          <a:lstStyle/>
          <a:p>
            <a:r>
              <a:rPr lang="it-IT" sz="4800" dirty="0" smtClean="0">
                <a:solidFill>
                  <a:schemeClr val="tx2"/>
                </a:solidFill>
              </a:rPr>
              <a:t>	</a:t>
            </a:r>
            <a:r>
              <a:rPr lang="it-IT" sz="4800" dirty="0" err="1" smtClean="0">
                <a:solidFill>
                  <a:schemeClr val="tx2"/>
                </a:solidFill>
              </a:rPr>
              <a:t>…</a:t>
            </a:r>
            <a:r>
              <a:rPr lang="it-IT" sz="3200" b="1" i="1" dirty="0" err="1" smtClean="0">
                <a:solidFill>
                  <a:schemeClr val="tx2"/>
                </a:solidFill>
              </a:rPr>
              <a:t>questa</a:t>
            </a:r>
            <a:r>
              <a:rPr lang="it-IT" sz="3200" b="1" i="1" dirty="0" smtClean="0">
                <a:solidFill>
                  <a:schemeClr val="tx2"/>
                </a:solidFill>
              </a:rPr>
              <a:t> storia nasce in un aeroporto..</a:t>
            </a:r>
            <a:endParaRPr lang="it-IT" sz="3200" b="1" i="1" dirty="0">
              <a:solidFill>
                <a:schemeClr val="tx2"/>
              </a:solidFill>
            </a:endParaRPr>
          </a:p>
        </p:txBody>
      </p:sp>
      <p:pic>
        <p:nvPicPr>
          <p:cNvPr id="39938" name="Picture 2" descr="http://www.a-t-s.net/shared/images/destinations/degaulle.jpg"/>
          <p:cNvPicPr>
            <a:picLocks noChangeAspect="1" noChangeArrowheads="1"/>
          </p:cNvPicPr>
          <p:nvPr/>
        </p:nvPicPr>
        <p:blipFill>
          <a:blip r:embed="rId2" cstate="print"/>
          <a:srcRect/>
          <a:stretch>
            <a:fillRect/>
          </a:stretch>
        </p:blipFill>
        <p:spPr bwMode="auto">
          <a:xfrm>
            <a:off x="35496" y="44624"/>
            <a:ext cx="9016654" cy="576064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l="4698" t="10259" r="6043" b="8384"/>
          <a:stretch>
            <a:fillRect/>
          </a:stretch>
        </p:blipFill>
        <p:spPr bwMode="auto">
          <a:xfrm rot="5400000">
            <a:off x="1203414" y="-926628"/>
            <a:ext cx="6717814" cy="8660318"/>
          </a:xfrm>
          <a:prstGeom prst="rect">
            <a:avLst/>
          </a:prstGeom>
          <a:noFill/>
          <a:ln w="9525">
            <a:noFill/>
            <a:miter lim="800000"/>
            <a:headEnd/>
            <a:tailEnd/>
          </a:ln>
        </p:spPr>
      </p:pic>
      <p:sp>
        <p:nvSpPr>
          <p:cNvPr id="3" name="Rettangolo 2"/>
          <p:cNvSpPr/>
          <p:nvPr/>
        </p:nvSpPr>
        <p:spPr>
          <a:xfrm>
            <a:off x="971600" y="2204864"/>
            <a:ext cx="7560840" cy="792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l="4698" t="10259" r="6043" b="8384"/>
          <a:stretch>
            <a:fillRect/>
          </a:stretch>
        </p:blipFill>
        <p:spPr bwMode="auto">
          <a:xfrm rot="5400000">
            <a:off x="1203414" y="-926628"/>
            <a:ext cx="6717814" cy="8660318"/>
          </a:xfrm>
          <a:prstGeom prst="rect">
            <a:avLst/>
          </a:prstGeom>
          <a:noFill/>
          <a:ln w="9525">
            <a:noFill/>
            <a:miter lim="800000"/>
            <a:headEnd/>
            <a:tailEnd/>
          </a:ln>
        </p:spPr>
      </p:pic>
      <p:sp>
        <p:nvSpPr>
          <p:cNvPr id="3" name="Rettangolo 2"/>
          <p:cNvSpPr/>
          <p:nvPr/>
        </p:nvSpPr>
        <p:spPr>
          <a:xfrm>
            <a:off x="971600" y="3717032"/>
            <a:ext cx="7560840" cy="792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l="4698" t="10259" r="6043" b="8384"/>
          <a:stretch>
            <a:fillRect/>
          </a:stretch>
        </p:blipFill>
        <p:spPr bwMode="auto">
          <a:xfrm rot="5400000">
            <a:off x="1203414" y="-926628"/>
            <a:ext cx="6717814" cy="8660318"/>
          </a:xfrm>
          <a:prstGeom prst="rect">
            <a:avLst/>
          </a:prstGeom>
          <a:noFill/>
          <a:ln w="9525">
            <a:noFill/>
            <a:miter lim="800000"/>
            <a:headEnd/>
            <a:tailEnd/>
          </a:ln>
        </p:spPr>
      </p:pic>
      <p:sp>
        <p:nvSpPr>
          <p:cNvPr id="3" name="Rettangolo 2"/>
          <p:cNvSpPr/>
          <p:nvPr/>
        </p:nvSpPr>
        <p:spPr>
          <a:xfrm>
            <a:off x="971600" y="4437112"/>
            <a:ext cx="7560840" cy="7920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rot="5400000">
            <a:off x="1339438" y="-1078789"/>
            <a:ext cx="6465126" cy="9144001"/>
          </a:xfrm>
          <a:prstGeom prst="rect">
            <a:avLst/>
          </a:prstGeom>
          <a:noFill/>
          <a:ln w="9525">
            <a:noFill/>
            <a:miter lim="800000"/>
            <a:headEnd/>
            <a:tailEnd/>
          </a:ln>
        </p:spPr>
      </p:pic>
      <p:sp>
        <p:nvSpPr>
          <p:cNvPr id="3" name="CasellaDiTesto 2"/>
          <p:cNvSpPr txBox="1"/>
          <p:nvPr/>
        </p:nvSpPr>
        <p:spPr>
          <a:xfrm rot="20646864">
            <a:off x="444543" y="1967911"/>
            <a:ext cx="8160130" cy="3016210"/>
          </a:xfrm>
          <a:prstGeom prst="rect">
            <a:avLst/>
          </a:prstGeom>
          <a:solidFill>
            <a:schemeClr val="bg1"/>
          </a:solidFill>
        </p:spPr>
        <p:txBody>
          <a:bodyPr wrap="square" rtlCol="0">
            <a:spAutoFit/>
          </a:bodyPr>
          <a:lstStyle/>
          <a:p>
            <a:pPr algn="ctr"/>
            <a:r>
              <a:rPr lang="en-US" sz="5400" dirty="0" smtClean="0">
                <a:solidFill>
                  <a:srgbClr val="FF0000"/>
                </a:solidFill>
              </a:rPr>
              <a:t>…it is impossible to make </a:t>
            </a:r>
          </a:p>
          <a:p>
            <a:pPr algn="ctr"/>
            <a:r>
              <a:rPr lang="en-US" sz="5400" dirty="0" smtClean="0">
                <a:solidFill>
                  <a:srgbClr val="FF0000"/>
                </a:solidFill>
              </a:rPr>
              <a:t>anything fool-proof because fools are so ingenious. </a:t>
            </a:r>
          </a:p>
          <a:p>
            <a:pPr algn="r"/>
            <a:r>
              <a:rPr lang="en-US" sz="2800" dirty="0" err="1" smtClean="0">
                <a:solidFill>
                  <a:srgbClr val="FF0000"/>
                </a:solidFill>
              </a:rPr>
              <a:t>Palta</a:t>
            </a:r>
            <a:r>
              <a:rPr lang="en-US" sz="2800" dirty="0" smtClean="0">
                <a:solidFill>
                  <a:srgbClr val="FF0000"/>
                </a:solidFill>
              </a:rPr>
              <a:t>, ASTRO 2010</a:t>
            </a:r>
            <a:endParaRPr lang="en-US" sz="28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rot="5400000">
            <a:off x="1339437" y="-1135205"/>
            <a:ext cx="6465126" cy="9144002"/>
          </a:xfrm>
          <a:prstGeom prst="rect">
            <a:avLst/>
          </a:prstGeom>
          <a:noFill/>
          <a:ln w="9525">
            <a:noFill/>
            <a:miter lim="800000"/>
            <a:headEnd/>
            <a:tailEnd/>
          </a:ln>
        </p:spPr>
      </p:pic>
      <p:sp>
        <p:nvSpPr>
          <p:cNvPr id="3" name="CasellaDiTesto 2"/>
          <p:cNvSpPr txBox="1"/>
          <p:nvPr/>
        </p:nvSpPr>
        <p:spPr>
          <a:xfrm>
            <a:off x="3778894" y="6381328"/>
            <a:ext cx="4681538" cy="400110"/>
          </a:xfrm>
          <a:prstGeom prst="rect">
            <a:avLst/>
          </a:prstGeom>
          <a:noFill/>
        </p:spPr>
        <p:txBody>
          <a:bodyPr wrap="none" rtlCol="0">
            <a:spAutoFit/>
          </a:bodyPr>
          <a:lstStyle/>
          <a:p>
            <a:r>
              <a:rPr lang="it-IT" sz="2000" dirty="0" err="1" smtClean="0">
                <a:latin typeface="Verdana" pitchFamily="34" charset="0"/>
                <a:ea typeface="Verdana" pitchFamily="34" charset="0"/>
                <a:cs typeface="Verdana" pitchFamily="34" charset="0"/>
              </a:rPr>
              <a:t>Courtesy</a:t>
            </a:r>
            <a:r>
              <a:rPr lang="it-IT" sz="2000" dirty="0" smtClean="0">
                <a:latin typeface="Verdana" pitchFamily="34" charset="0"/>
                <a:ea typeface="Verdana" pitchFamily="34" charset="0"/>
                <a:cs typeface="Verdana" pitchFamily="34" charset="0"/>
              </a:rPr>
              <a:t> </a:t>
            </a:r>
            <a:r>
              <a:rPr lang="it-IT" sz="2000" dirty="0" err="1" smtClean="0">
                <a:latin typeface="Verdana" pitchFamily="34" charset="0"/>
                <a:ea typeface="Verdana" pitchFamily="34" charset="0"/>
                <a:cs typeface="Verdana" pitchFamily="34" charset="0"/>
              </a:rPr>
              <a:t>of</a:t>
            </a:r>
            <a:r>
              <a:rPr lang="it-IT" sz="2000" dirty="0" smtClean="0">
                <a:latin typeface="Verdana" pitchFamily="34" charset="0"/>
                <a:ea typeface="Verdana" pitchFamily="34" charset="0"/>
                <a:cs typeface="Verdana" pitchFamily="34" charset="0"/>
              </a:rPr>
              <a:t> L </a:t>
            </a:r>
            <a:r>
              <a:rPr lang="it-IT" sz="2000" dirty="0" err="1" smtClean="0">
                <a:latin typeface="Verdana" pitchFamily="34" charset="0"/>
                <a:ea typeface="Verdana" pitchFamily="34" charset="0"/>
                <a:cs typeface="Verdana" pitchFamily="34" charset="0"/>
              </a:rPr>
              <a:t>Rogers</a:t>
            </a:r>
            <a:r>
              <a:rPr lang="it-IT" sz="2000" dirty="0" smtClean="0">
                <a:latin typeface="Verdana" pitchFamily="34" charset="0"/>
                <a:ea typeface="Verdana" pitchFamily="34" charset="0"/>
                <a:cs typeface="Verdana" pitchFamily="34" charset="0"/>
              </a:rPr>
              <a:t>, ASTRO 2010</a:t>
            </a:r>
            <a:endParaRPr lang="it-IT" sz="2000" dirty="0">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rot="5400000">
            <a:off x="1301844" y="-1131434"/>
            <a:ext cx="6496267" cy="9188044"/>
          </a:xfrm>
          <a:prstGeom prst="rect">
            <a:avLst/>
          </a:prstGeom>
          <a:noFill/>
          <a:ln w="9525">
            <a:noFill/>
            <a:miter lim="800000"/>
            <a:headEnd/>
            <a:tailEnd/>
          </a:ln>
        </p:spPr>
      </p:pic>
      <p:sp>
        <p:nvSpPr>
          <p:cNvPr id="3" name="CasellaDiTesto 2"/>
          <p:cNvSpPr txBox="1"/>
          <p:nvPr/>
        </p:nvSpPr>
        <p:spPr>
          <a:xfrm>
            <a:off x="3778894" y="6381328"/>
            <a:ext cx="4681538" cy="400110"/>
          </a:xfrm>
          <a:prstGeom prst="rect">
            <a:avLst/>
          </a:prstGeom>
          <a:noFill/>
        </p:spPr>
        <p:txBody>
          <a:bodyPr wrap="none" rtlCol="0">
            <a:spAutoFit/>
          </a:bodyPr>
          <a:lstStyle/>
          <a:p>
            <a:r>
              <a:rPr lang="it-IT" sz="2000" dirty="0" err="1" smtClean="0">
                <a:latin typeface="Verdana" pitchFamily="34" charset="0"/>
                <a:ea typeface="Verdana" pitchFamily="34" charset="0"/>
                <a:cs typeface="Verdana" pitchFamily="34" charset="0"/>
              </a:rPr>
              <a:t>Courtesy</a:t>
            </a:r>
            <a:r>
              <a:rPr lang="it-IT" sz="2000" dirty="0" smtClean="0">
                <a:latin typeface="Verdana" pitchFamily="34" charset="0"/>
                <a:ea typeface="Verdana" pitchFamily="34" charset="0"/>
                <a:cs typeface="Verdana" pitchFamily="34" charset="0"/>
              </a:rPr>
              <a:t> </a:t>
            </a:r>
            <a:r>
              <a:rPr lang="it-IT" sz="2000" dirty="0" err="1" smtClean="0">
                <a:latin typeface="Verdana" pitchFamily="34" charset="0"/>
                <a:ea typeface="Verdana" pitchFamily="34" charset="0"/>
                <a:cs typeface="Verdana" pitchFamily="34" charset="0"/>
              </a:rPr>
              <a:t>of</a:t>
            </a:r>
            <a:r>
              <a:rPr lang="it-IT" sz="2000" dirty="0" smtClean="0">
                <a:latin typeface="Verdana" pitchFamily="34" charset="0"/>
                <a:ea typeface="Verdana" pitchFamily="34" charset="0"/>
                <a:cs typeface="Verdana" pitchFamily="34" charset="0"/>
              </a:rPr>
              <a:t> L </a:t>
            </a:r>
            <a:r>
              <a:rPr lang="it-IT" sz="2000" dirty="0" err="1" smtClean="0">
                <a:latin typeface="Verdana" pitchFamily="34" charset="0"/>
                <a:ea typeface="Verdana" pitchFamily="34" charset="0"/>
                <a:cs typeface="Verdana" pitchFamily="34" charset="0"/>
              </a:rPr>
              <a:t>Rogers</a:t>
            </a:r>
            <a:r>
              <a:rPr lang="it-IT" sz="2000" dirty="0" smtClean="0">
                <a:latin typeface="Verdana" pitchFamily="34" charset="0"/>
                <a:ea typeface="Verdana" pitchFamily="34" charset="0"/>
                <a:cs typeface="Verdana" pitchFamily="34" charset="0"/>
              </a:rPr>
              <a:t>, ASTRO 2010</a:t>
            </a:r>
            <a:endParaRPr lang="it-IT" sz="2000" dirty="0">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rot="5400000">
            <a:off x="1305828" y="-1119346"/>
            <a:ext cx="6523212" cy="9226155"/>
          </a:xfrm>
          <a:prstGeom prst="rect">
            <a:avLst/>
          </a:prstGeom>
          <a:noFill/>
          <a:ln w="9525">
            <a:noFill/>
            <a:miter lim="800000"/>
            <a:headEnd/>
            <a:tailEnd/>
          </a:ln>
        </p:spPr>
      </p:pic>
      <p:sp>
        <p:nvSpPr>
          <p:cNvPr id="3" name="Rettangolo 2"/>
          <p:cNvSpPr/>
          <p:nvPr/>
        </p:nvSpPr>
        <p:spPr>
          <a:xfrm>
            <a:off x="971600" y="1844824"/>
            <a:ext cx="7200800" cy="12241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3851920" y="6381328"/>
            <a:ext cx="4663136" cy="400110"/>
          </a:xfrm>
          <a:prstGeom prst="rect">
            <a:avLst/>
          </a:prstGeom>
          <a:noFill/>
        </p:spPr>
        <p:txBody>
          <a:bodyPr wrap="none" rtlCol="0">
            <a:spAutoFit/>
          </a:bodyPr>
          <a:lstStyle/>
          <a:p>
            <a:r>
              <a:rPr lang="it-IT" sz="2000" dirty="0" err="1" smtClean="0">
                <a:latin typeface="Verdana" pitchFamily="34" charset="0"/>
                <a:ea typeface="Verdana" pitchFamily="34" charset="0"/>
                <a:cs typeface="Verdana" pitchFamily="34" charset="0"/>
              </a:rPr>
              <a:t>Princess</a:t>
            </a:r>
            <a:r>
              <a:rPr lang="it-IT" sz="2000" dirty="0" smtClean="0">
                <a:latin typeface="Verdana" pitchFamily="34" charset="0"/>
                <a:ea typeface="Verdana" pitchFamily="34" charset="0"/>
                <a:cs typeface="Verdana" pitchFamily="34" charset="0"/>
              </a:rPr>
              <a:t> Margaret Hospital Toronto</a:t>
            </a:r>
            <a:endParaRPr lang="it-IT" sz="2000" dirty="0">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t="1839" b="1583"/>
          <a:stretch>
            <a:fillRect/>
          </a:stretch>
        </p:blipFill>
        <p:spPr bwMode="auto">
          <a:xfrm rot="5400000">
            <a:off x="1200832" y="-1022288"/>
            <a:ext cx="6562821" cy="8964489"/>
          </a:xfrm>
          <a:prstGeom prst="rect">
            <a:avLst/>
          </a:prstGeom>
          <a:noFill/>
          <a:ln w="9525">
            <a:noFill/>
            <a:miter lim="800000"/>
            <a:headEnd/>
            <a:tailEnd/>
          </a:ln>
        </p:spPr>
      </p:pic>
      <p:sp>
        <p:nvSpPr>
          <p:cNvPr id="3" name="CasellaDiTesto 2"/>
          <p:cNvSpPr txBox="1"/>
          <p:nvPr/>
        </p:nvSpPr>
        <p:spPr>
          <a:xfrm>
            <a:off x="3851920" y="6381328"/>
            <a:ext cx="4663136" cy="400110"/>
          </a:xfrm>
          <a:prstGeom prst="rect">
            <a:avLst/>
          </a:prstGeom>
          <a:noFill/>
        </p:spPr>
        <p:txBody>
          <a:bodyPr wrap="none" rtlCol="0">
            <a:spAutoFit/>
          </a:bodyPr>
          <a:lstStyle/>
          <a:p>
            <a:r>
              <a:rPr lang="it-IT" sz="2000" dirty="0" err="1" smtClean="0">
                <a:latin typeface="Verdana" pitchFamily="34" charset="0"/>
                <a:ea typeface="Verdana" pitchFamily="34" charset="0"/>
                <a:cs typeface="Verdana" pitchFamily="34" charset="0"/>
              </a:rPr>
              <a:t>Princess</a:t>
            </a:r>
            <a:r>
              <a:rPr lang="it-IT" sz="2000" dirty="0" smtClean="0">
                <a:latin typeface="Verdana" pitchFamily="34" charset="0"/>
                <a:ea typeface="Verdana" pitchFamily="34" charset="0"/>
                <a:cs typeface="Verdana" pitchFamily="34" charset="0"/>
              </a:rPr>
              <a:t> Margaret Hospital Toronto</a:t>
            </a:r>
            <a:endParaRPr lang="it-IT" sz="2000" dirty="0">
              <a:latin typeface="Verdana" pitchFamily="34" charset="0"/>
              <a:ea typeface="Verdana" pitchFamily="34" charset="0"/>
              <a:cs typeface="Verdana" pitchFamily="34" charset="0"/>
            </a:endParaRPr>
          </a:p>
        </p:txBody>
      </p:sp>
      <p:sp>
        <p:nvSpPr>
          <p:cNvPr id="4" name="Rettangolo 3"/>
          <p:cNvSpPr/>
          <p:nvPr/>
        </p:nvSpPr>
        <p:spPr>
          <a:xfrm>
            <a:off x="3131840" y="2132856"/>
            <a:ext cx="1296144" cy="4320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2339752" y="2420888"/>
            <a:ext cx="792088" cy="4320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144016" y="584272"/>
            <a:ext cx="8892480" cy="1620592"/>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14288" y="6227018"/>
            <a:ext cx="9115425" cy="514350"/>
          </a:xfrm>
          <a:prstGeom prst="rect">
            <a:avLst/>
          </a:prstGeom>
          <a:noFill/>
          <a:ln w="9525">
            <a:noFill/>
            <a:miter lim="800000"/>
            <a:headEnd/>
            <a:tailEnd/>
          </a:ln>
        </p:spPr>
      </p:pic>
      <p:sp>
        <p:nvSpPr>
          <p:cNvPr id="4" name="CasellaDiTesto 3"/>
          <p:cNvSpPr txBox="1"/>
          <p:nvPr/>
        </p:nvSpPr>
        <p:spPr>
          <a:xfrm>
            <a:off x="179512" y="2852936"/>
            <a:ext cx="9053697" cy="2554545"/>
          </a:xfrm>
          <a:prstGeom prst="rect">
            <a:avLst/>
          </a:prstGeom>
          <a:noFill/>
        </p:spPr>
        <p:txBody>
          <a:bodyPr wrap="none" rtlCol="0">
            <a:spAutoFit/>
          </a:bodyPr>
          <a:lstStyle/>
          <a:p>
            <a:r>
              <a:rPr lang="it-IT" sz="3200" dirty="0" err="1" smtClean="0">
                <a:solidFill>
                  <a:schemeClr val="bg1">
                    <a:lumMod val="75000"/>
                  </a:schemeClr>
                </a:solidFill>
              </a:rPr>
              <a:t>…scoppio</a:t>
            </a:r>
            <a:r>
              <a:rPr lang="it-IT" sz="3200" dirty="0" smtClean="0">
                <a:solidFill>
                  <a:schemeClr val="bg1">
                    <a:lumMod val="75000"/>
                  </a:schemeClr>
                </a:solidFill>
              </a:rPr>
              <a:t> di un pneumatico </a:t>
            </a:r>
          </a:p>
          <a:p>
            <a:r>
              <a:rPr lang="it-IT" sz="3200" dirty="0" smtClean="0">
                <a:solidFill>
                  <a:schemeClr val="bg1">
                    <a:lumMod val="75000"/>
                  </a:schemeClr>
                </a:solidFill>
              </a:rPr>
              <a:t>				in fase di decollo :  </a:t>
            </a:r>
            <a:r>
              <a:rPr lang="it-IT" sz="3200" dirty="0" smtClean="0"/>
              <a:t>57 </a:t>
            </a:r>
            <a:r>
              <a:rPr lang="it-IT" sz="3200" dirty="0" err="1" smtClean="0"/>
              <a:t>volte</a:t>
            </a:r>
            <a:r>
              <a:rPr lang="it-IT" sz="3200" dirty="0" err="1" smtClean="0">
                <a:solidFill>
                  <a:schemeClr val="bg1">
                    <a:lumMod val="75000"/>
                  </a:schemeClr>
                </a:solidFill>
              </a:rPr>
              <a:t>…</a:t>
            </a:r>
            <a:endParaRPr lang="it-IT" sz="3200" dirty="0" smtClean="0">
              <a:solidFill>
                <a:schemeClr val="bg1">
                  <a:lumMod val="75000"/>
                </a:schemeClr>
              </a:solidFill>
            </a:endParaRPr>
          </a:p>
          <a:p>
            <a:endParaRPr lang="it-IT" sz="3200" dirty="0" smtClean="0">
              <a:solidFill>
                <a:schemeClr val="bg1">
                  <a:lumMod val="75000"/>
                </a:schemeClr>
              </a:solidFill>
            </a:endParaRPr>
          </a:p>
          <a:p>
            <a:r>
              <a:rPr lang="it-IT" sz="3200" dirty="0" err="1" smtClean="0">
                <a:solidFill>
                  <a:schemeClr val="bg1">
                    <a:lumMod val="75000"/>
                  </a:schemeClr>
                </a:solidFill>
              </a:rPr>
              <a:t>…con</a:t>
            </a:r>
            <a:r>
              <a:rPr lang="it-IT" sz="3200" dirty="0" smtClean="0">
                <a:solidFill>
                  <a:schemeClr val="bg1">
                    <a:lumMod val="75000"/>
                  </a:schemeClr>
                </a:solidFill>
              </a:rPr>
              <a:t> conseguente perforazione dell’ala</a:t>
            </a:r>
          </a:p>
          <a:p>
            <a:r>
              <a:rPr lang="it-IT" sz="3200" dirty="0" smtClean="0">
                <a:solidFill>
                  <a:schemeClr val="bg1">
                    <a:lumMod val="75000"/>
                  </a:schemeClr>
                </a:solidFill>
              </a:rPr>
              <a:t>			 e fuoriuscita di kerosene : </a:t>
            </a:r>
            <a:r>
              <a:rPr lang="it-IT" sz="3200" dirty="0" smtClean="0"/>
              <a:t>5 </a:t>
            </a:r>
            <a:r>
              <a:rPr lang="it-IT" sz="3200" dirty="0" err="1" smtClean="0"/>
              <a:t>volte</a:t>
            </a:r>
            <a:r>
              <a:rPr lang="it-IT" sz="3200" dirty="0" err="1" smtClean="0">
                <a:solidFill>
                  <a:schemeClr val="bg1">
                    <a:lumMod val="75000"/>
                  </a:schemeClr>
                </a:solidFill>
              </a:rPr>
              <a:t>…</a:t>
            </a:r>
            <a:r>
              <a:rPr lang="it-IT" sz="3200" dirty="0" smtClean="0">
                <a:solidFill>
                  <a:schemeClr val="bg1">
                    <a:lumMod val="75000"/>
                  </a:schemeClr>
                </a:solidFill>
              </a:rPr>
              <a:t> </a:t>
            </a:r>
            <a:endParaRPr lang="it-IT" sz="3200" dirty="0">
              <a:solidFill>
                <a:schemeClr val="bg1">
                  <a:lumMod val="75000"/>
                </a:schemeClr>
              </a:solidFill>
            </a:endParaRPr>
          </a:p>
        </p:txBody>
      </p:sp>
      <p:sp>
        <p:nvSpPr>
          <p:cNvPr id="7" name="Ovale 6"/>
          <p:cNvSpPr/>
          <p:nvPr/>
        </p:nvSpPr>
        <p:spPr>
          <a:xfrm>
            <a:off x="6804248" y="3212976"/>
            <a:ext cx="2016224" cy="8640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Ovale 7"/>
          <p:cNvSpPr/>
          <p:nvPr/>
        </p:nvSpPr>
        <p:spPr>
          <a:xfrm>
            <a:off x="7092280" y="4653136"/>
            <a:ext cx="1728192" cy="86409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Picture 2"/>
          <p:cNvPicPr>
            <a:picLocks noChangeAspect="1" noChangeArrowheads="1"/>
          </p:cNvPicPr>
          <p:nvPr/>
        </p:nvPicPr>
        <p:blipFill>
          <a:blip r:embed="rId4" cstate="print"/>
          <a:srcRect/>
          <a:stretch>
            <a:fillRect/>
          </a:stretch>
        </p:blipFill>
        <p:spPr bwMode="auto">
          <a:xfrm>
            <a:off x="107504" y="5778734"/>
            <a:ext cx="3024336" cy="38657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7767" t="30037" r="16676" b="6010"/>
          <a:stretch>
            <a:fillRect/>
          </a:stretch>
        </p:blipFill>
        <p:spPr bwMode="auto">
          <a:xfrm rot="5400000">
            <a:off x="1597211" y="-508979"/>
            <a:ext cx="5949577" cy="8208912"/>
          </a:xfrm>
          <a:prstGeom prst="rect">
            <a:avLst/>
          </a:prstGeom>
          <a:noFill/>
          <a:ln w="9525">
            <a:noFill/>
            <a:miter lim="800000"/>
            <a:headEnd/>
            <a:tailEnd/>
          </a:ln>
        </p:spPr>
      </p:pic>
      <p:sp>
        <p:nvSpPr>
          <p:cNvPr id="3" name="Rettangolo 2"/>
          <p:cNvSpPr/>
          <p:nvPr/>
        </p:nvSpPr>
        <p:spPr>
          <a:xfrm>
            <a:off x="755576" y="4797152"/>
            <a:ext cx="7776864" cy="16561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5868144" y="6453336"/>
            <a:ext cx="2701702" cy="369332"/>
          </a:xfrm>
          <a:prstGeom prst="rect">
            <a:avLst/>
          </a:prstGeom>
          <a:noFill/>
        </p:spPr>
        <p:txBody>
          <a:bodyPr wrap="none" rtlCol="0">
            <a:spAutoFit/>
          </a:bodyPr>
          <a:lstStyle/>
          <a:p>
            <a:r>
              <a:rPr lang="it-IT" dirty="0" err="1" smtClean="0">
                <a:solidFill>
                  <a:srgbClr val="020206"/>
                </a:solidFill>
                <a:latin typeface="Verdana" pitchFamily="34" charset="0"/>
                <a:ea typeface="Verdana" pitchFamily="34" charset="0"/>
                <a:cs typeface="Verdana" pitchFamily="34" charset="0"/>
              </a:rPr>
              <a:t>Cancer</a:t>
            </a:r>
            <a:r>
              <a:rPr lang="it-IT" dirty="0" smtClean="0">
                <a:solidFill>
                  <a:srgbClr val="020206"/>
                </a:solidFill>
                <a:latin typeface="Verdana" pitchFamily="34" charset="0"/>
                <a:ea typeface="Verdana" pitchFamily="34" charset="0"/>
                <a:cs typeface="Verdana" pitchFamily="34" charset="0"/>
              </a:rPr>
              <a:t> </a:t>
            </a:r>
            <a:r>
              <a:rPr lang="it-IT" dirty="0" err="1" smtClean="0">
                <a:solidFill>
                  <a:srgbClr val="020206"/>
                </a:solidFill>
                <a:latin typeface="Verdana" pitchFamily="34" charset="0"/>
                <a:ea typeface="Verdana" pitchFamily="34" charset="0"/>
                <a:cs typeface="Verdana" pitchFamily="34" charset="0"/>
              </a:rPr>
              <a:t>Radioth</a:t>
            </a:r>
            <a:r>
              <a:rPr lang="it-IT" dirty="0" smtClean="0">
                <a:solidFill>
                  <a:srgbClr val="020206"/>
                </a:solidFill>
                <a:latin typeface="Verdana" pitchFamily="34" charset="0"/>
                <a:ea typeface="Verdana" pitchFamily="34" charset="0"/>
                <a:cs typeface="Verdana" pitchFamily="34" charset="0"/>
              </a:rPr>
              <a:t>, 2007</a:t>
            </a:r>
            <a:endParaRPr lang="it-IT" dirty="0">
              <a:solidFill>
                <a:srgbClr val="020206"/>
              </a:solidFill>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a-t-s.net/shared/images/destinations/degaulle.jpg"/>
          <p:cNvPicPr>
            <a:picLocks noChangeAspect="1" noChangeArrowheads="1"/>
          </p:cNvPicPr>
          <p:nvPr/>
        </p:nvPicPr>
        <p:blipFill>
          <a:blip r:embed="rId2" cstate="print"/>
          <a:srcRect/>
          <a:stretch>
            <a:fillRect/>
          </a:stretch>
        </p:blipFill>
        <p:spPr bwMode="auto">
          <a:xfrm>
            <a:off x="35496" y="44624"/>
            <a:ext cx="9016654" cy="5760640"/>
          </a:xfrm>
          <a:prstGeom prst="rect">
            <a:avLst/>
          </a:prstGeom>
          <a:noFill/>
        </p:spPr>
      </p:pic>
      <p:sp>
        <p:nvSpPr>
          <p:cNvPr id="4" name="CasellaDiTesto 3"/>
          <p:cNvSpPr txBox="1"/>
          <p:nvPr/>
        </p:nvSpPr>
        <p:spPr>
          <a:xfrm>
            <a:off x="1548587" y="5457418"/>
            <a:ext cx="5956374" cy="707886"/>
          </a:xfrm>
          <a:prstGeom prst="rect">
            <a:avLst/>
          </a:prstGeom>
          <a:solidFill>
            <a:schemeClr val="bg1"/>
          </a:solidFill>
        </p:spPr>
        <p:txBody>
          <a:bodyPr wrap="none" rtlCol="0">
            <a:spAutoFit/>
          </a:bodyPr>
          <a:lstStyle/>
          <a:p>
            <a:r>
              <a:rPr lang="it-IT" sz="4000" b="1" i="1" dirty="0" smtClean="0">
                <a:solidFill>
                  <a:schemeClr val="tx2"/>
                </a:solidFill>
              </a:rPr>
              <a:t>ROISSY Charles De Gaulle...</a:t>
            </a:r>
            <a:endParaRPr lang="it-IT" sz="4000" b="1" i="1" dirty="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1700808"/>
            <a:ext cx="7518533" cy="4524315"/>
          </a:xfrm>
          <a:prstGeom prst="rect">
            <a:avLst/>
          </a:prstGeom>
          <a:noFill/>
        </p:spPr>
        <p:txBody>
          <a:bodyPr wrap="none" rtlCol="0">
            <a:spAutoFit/>
          </a:bodyPr>
          <a:lstStyle/>
          <a:p>
            <a:r>
              <a:rPr lang="en-US" sz="3600" dirty="0" smtClean="0"/>
              <a:t>…pre-requisites:</a:t>
            </a:r>
          </a:p>
          <a:p>
            <a:endParaRPr lang="en-US" sz="3600" dirty="0" smtClean="0"/>
          </a:p>
          <a:p>
            <a:endParaRPr lang="en-US" sz="3600" dirty="0" smtClean="0"/>
          </a:p>
          <a:p>
            <a:r>
              <a:rPr lang="en-US" sz="3600" dirty="0" smtClean="0"/>
              <a:t>	1. create a non-punitive culture</a:t>
            </a:r>
          </a:p>
          <a:p>
            <a:endParaRPr lang="en-US" sz="3600" dirty="0" smtClean="0"/>
          </a:p>
          <a:p>
            <a:r>
              <a:rPr lang="en-US" sz="3600" dirty="0" smtClean="0"/>
              <a:t>	2….a blame-free environment…</a:t>
            </a:r>
          </a:p>
          <a:p>
            <a:endParaRPr lang="en-US" sz="3600" dirty="0" smtClean="0"/>
          </a:p>
          <a:p>
            <a:endParaRPr lang="en-US"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35495" y="1052736"/>
            <a:ext cx="8938135" cy="4896544"/>
          </a:xfrm>
          <a:prstGeom prst="rect">
            <a:avLst/>
          </a:prstGeom>
          <a:noFill/>
          <a:ln w="9525">
            <a:noFill/>
            <a:miter lim="800000"/>
            <a:headEnd/>
            <a:tailEnd/>
          </a:ln>
        </p:spPr>
      </p:pic>
      <p:sp>
        <p:nvSpPr>
          <p:cNvPr id="5" name="CasellaDiTesto 4"/>
          <p:cNvSpPr txBox="1"/>
          <p:nvPr/>
        </p:nvSpPr>
        <p:spPr>
          <a:xfrm>
            <a:off x="3995936" y="6237312"/>
            <a:ext cx="4998933" cy="461665"/>
          </a:xfrm>
          <a:prstGeom prst="rect">
            <a:avLst/>
          </a:prstGeom>
          <a:solidFill>
            <a:schemeClr val="bg1"/>
          </a:solidFill>
        </p:spPr>
        <p:txBody>
          <a:bodyPr wrap="none" rtlCol="0">
            <a:spAutoFit/>
          </a:bodyPr>
          <a:lstStyle/>
          <a:p>
            <a:r>
              <a:rPr lang="it-IT" sz="2400" dirty="0" smtClean="0">
                <a:solidFill>
                  <a:srgbClr val="020206"/>
                </a:solidFill>
                <a:latin typeface="Verdana" pitchFamily="34" charset="0"/>
                <a:ea typeface="Verdana" pitchFamily="34" charset="0"/>
                <a:cs typeface="Verdana" pitchFamily="34" charset="0"/>
              </a:rPr>
              <a:t>ASN, SFRO, SFPM, luglio 2008 </a:t>
            </a:r>
            <a:endParaRPr lang="it-IT" sz="2400" dirty="0">
              <a:solidFill>
                <a:srgbClr val="020206"/>
              </a:solidFill>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72008" y="1068375"/>
            <a:ext cx="8964488" cy="4448857"/>
          </a:xfrm>
          <a:prstGeom prst="rect">
            <a:avLst/>
          </a:prstGeom>
          <a:noFill/>
          <a:ln w="9525">
            <a:noFill/>
            <a:miter lim="800000"/>
            <a:headEnd/>
            <a:tailEnd/>
          </a:ln>
        </p:spPr>
      </p:pic>
      <p:sp>
        <p:nvSpPr>
          <p:cNvPr id="4" name="Rettangolo 3"/>
          <p:cNvSpPr/>
          <p:nvPr/>
        </p:nvSpPr>
        <p:spPr>
          <a:xfrm>
            <a:off x="539552" y="4581128"/>
            <a:ext cx="576064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4211960" y="5991671"/>
            <a:ext cx="4628575" cy="461665"/>
          </a:xfrm>
          <a:prstGeom prst="rect">
            <a:avLst/>
          </a:prstGeom>
          <a:solidFill>
            <a:schemeClr val="bg1"/>
          </a:solidFill>
        </p:spPr>
        <p:txBody>
          <a:bodyPr wrap="none" rtlCol="0">
            <a:spAutoFit/>
          </a:bodyPr>
          <a:lstStyle/>
          <a:p>
            <a:r>
              <a:rPr lang="it-IT" sz="2400" dirty="0" smtClean="0">
                <a:solidFill>
                  <a:srgbClr val="020206"/>
                </a:solidFill>
                <a:latin typeface="Verdana" pitchFamily="34" charset="0"/>
                <a:ea typeface="Verdana" pitchFamily="34" charset="0"/>
                <a:cs typeface="Verdana" pitchFamily="34" charset="0"/>
              </a:rPr>
              <a:t>www.asn.fr, 15 ottobre 2010</a:t>
            </a:r>
            <a:endParaRPr lang="it-IT" sz="2400" dirty="0">
              <a:solidFill>
                <a:srgbClr val="020206"/>
              </a:solidFill>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dt" sz="quarter" idx="10"/>
          </p:nvPr>
        </p:nvSpPr>
        <p:spPr>
          <a:noFill/>
        </p:spPr>
        <p:txBody>
          <a:bodyPr/>
          <a:lstStyle/>
          <a:p>
            <a:r>
              <a:rPr lang="fr-FR">
                <a:solidFill>
                  <a:srgbClr val="000000"/>
                </a:solidFill>
              </a:rPr>
              <a:t>NAS – janvier 2010</a:t>
            </a:r>
          </a:p>
        </p:txBody>
      </p:sp>
      <p:sp>
        <p:nvSpPr>
          <p:cNvPr id="10243" name="Rectangle 5"/>
          <p:cNvSpPr>
            <a:spLocks noGrp="1" noChangeArrowheads="1"/>
          </p:cNvSpPr>
          <p:nvPr>
            <p:ph type="ftr" sz="quarter" idx="11"/>
          </p:nvPr>
        </p:nvSpPr>
        <p:spPr>
          <a:noFill/>
        </p:spPr>
        <p:txBody>
          <a:bodyPr/>
          <a:lstStyle/>
          <a:p>
            <a:r>
              <a:rPr lang="fr-FR">
                <a:solidFill>
                  <a:srgbClr val="000000"/>
                </a:solidFill>
              </a:rPr>
              <a:t>covIGiR</a:t>
            </a:r>
          </a:p>
        </p:txBody>
      </p:sp>
      <p:sp>
        <p:nvSpPr>
          <p:cNvPr id="10244" name="Rectangle 6"/>
          <p:cNvSpPr>
            <a:spLocks noGrp="1" noChangeArrowheads="1"/>
          </p:cNvSpPr>
          <p:nvPr>
            <p:ph type="sldNum" sz="quarter" idx="12"/>
          </p:nvPr>
        </p:nvSpPr>
        <p:spPr>
          <a:noFill/>
        </p:spPr>
        <p:txBody>
          <a:bodyPr/>
          <a:lstStyle/>
          <a:p>
            <a:fld id="{0D5AE852-C63B-4E5E-BBFA-8FBD5F02D840}" type="slidenum">
              <a:rPr lang="fr-FR">
                <a:solidFill>
                  <a:srgbClr val="000000"/>
                </a:solidFill>
              </a:rPr>
              <a:pPr/>
              <a:t>33</a:t>
            </a:fld>
            <a:endParaRPr lang="fr-FR">
              <a:solidFill>
                <a:srgbClr val="000000"/>
              </a:solidFill>
            </a:endParaRPr>
          </a:p>
        </p:txBody>
      </p:sp>
      <p:sp>
        <p:nvSpPr>
          <p:cNvPr id="10245" name="Rectangle 2"/>
          <p:cNvSpPr>
            <a:spLocks noGrp="1" noChangeArrowheads="1"/>
          </p:cNvSpPr>
          <p:nvPr>
            <p:ph type="ctrTitle"/>
          </p:nvPr>
        </p:nvSpPr>
        <p:spPr>
          <a:xfrm>
            <a:off x="685800" y="990600"/>
            <a:ext cx="8134350" cy="1371600"/>
          </a:xfrm>
        </p:spPr>
        <p:txBody>
          <a:bodyPr/>
          <a:lstStyle/>
          <a:p>
            <a:pPr eaLnBrk="1" hangingPunct="1"/>
            <a:r>
              <a:rPr lang="fr-FR" smtClean="0"/>
              <a:t>Bilan cREX 2009 – Blue Médi</a:t>
            </a:r>
            <a:r>
              <a:rPr lang="fr-FR" baseline="30000" smtClean="0"/>
              <a:t>®</a:t>
            </a:r>
          </a:p>
        </p:txBody>
      </p:sp>
      <p:sp>
        <p:nvSpPr>
          <p:cNvPr id="10246" name="Rectangle 3"/>
          <p:cNvSpPr>
            <a:spLocks noGrp="1" noChangeArrowheads="1"/>
          </p:cNvSpPr>
          <p:nvPr>
            <p:ph type="subTitle" idx="1"/>
          </p:nvPr>
        </p:nvSpPr>
        <p:spPr/>
        <p:txBody>
          <a:bodyPr/>
          <a:lstStyle/>
          <a:p>
            <a:pPr eaLnBrk="1" hangingPunct="1"/>
            <a:r>
              <a:rPr lang="fr-FR" dirty="0" smtClean="0"/>
              <a:t>Radiothérapie - IGR</a:t>
            </a:r>
          </a:p>
          <a:p>
            <a:pPr eaLnBrk="1" hangingPunct="1"/>
            <a:r>
              <a:rPr lang="fr-FR" dirty="0" smtClean="0"/>
              <a:t>Statistiques au 25 janvier 2010</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egnaposto data 3"/>
          <p:cNvSpPr>
            <a:spLocks noGrp="1"/>
          </p:cNvSpPr>
          <p:nvPr>
            <p:ph type="dt" sz="quarter" idx="10"/>
          </p:nvPr>
        </p:nvSpPr>
        <p:spPr>
          <a:noFill/>
        </p:spPr>
        <p:txBody>
          <a:bodyPr/>
          <a:lstStyle/>
          <a:p>
            <a:r>
              <a:rPr lang="fr-FR"/>
              <a:t>NAS – janvier 2010</a:t>
            </a:r>
          </a:p>
        </p:txBody>
      </p:sp>
      <p:sp>
        <p:nvSpPr>
          <p:cNvPr id="7172" name="Segnaposto piè di pagina 4"/>
          <p:cNvSpPr>
            <a:spLocks noGrp="1"/>
          </p:cNvSpPr>
          <p:nvPr>
            <p:ph type="ftr" sz="quarter" idx="11"/>
          </p:nvPr>
        </p:nvSpPr>
        <p:spPr>
          <a:noFill/>
        </p:spPr>
        <p:txBody>
          <a:bodyPr/>
          <a:lstStyle/>
          <a:p>
            <a:r>
              <a:rPr lang="fr-FR"/>
              <a:t>covIGiR</a:t>
            </a:r>
          </a:p>
        </p:txBody>
      </p:sp>
      <p:sp>
        <p:nvSpPr>
          <p:cNvPr id="7173" name="Segnaposto numero diapositiva 5"/>
          <p:cNvSpPr>
            <a:spLocks noGrp="1"/>
          </p:cNvSpPr>
          <p:nvPr>
            <p:ph type="sldNum" sz="quarter" idx="12"/>
          </p:nvPr>
        </p:nvSpPr>
        <p:spPr>
          <a:noFill/>
        </p:spPr>
        <p:txBody>
          <a:bodyPr/>
          <a:lstStyle/>
          <a:p>
            <a:fld id="{05AFA457-9BF9-4996-8B30-A7AFD350D16F}" type="slidenum">
              <a:rPr lang="fr-FR"/>
              <a:pPr/>
              <a:t>34</a:t>
            </a:fld>
            <a:endParaRPr lang="fr-FR"/>
          </a:p>
        </p:txBody>
      </p:sp>
      <p:sp>
        <p:nvSpPr>
          <p:cNvPr id="7174" name="Rectangle 4"/>
          <p:cNvSpPr>
            <a:spLocks noGrp="1" noChangeArrowheads="1"/>
          </p:cNvSpPr>
          <p:nvPr>
            <p:ph type="title"/>
          </p:nvPr>
        </p:nvSpPr>
        <p:spPr/>
        <p:txBody>
          <a:bodyPr/>
          <a:lstStyle/>
          <a:p>
            <a:pPr eaLnBrk="1" hangingPunct="1"/>
            <a:r>
              <a:rPr lang="fr-FR" smtClean="0"/>
              <a:t>Score – évolution 2007 à 2009</a:t>
            </a:r>
          </a:p>
        </p:txBody>
      </p:sp>
      <p:graphicFrame>
        <p:nvGraphicFramePr>
          <p:cNvPr id="7170" name="Object 3"/>
          <p:cNvGraphicFramePr>
            <a:graphicFrameLocks noGrp="1" noChangeAspect="1"/>
          </p:cNvGraphicFramePr>
          <p:nvPr>
            <p:ph idx="1"/>
          </p:nvPr>
        </p:nvGraphicFramePr>
        <p:xfrm>
          <a:off x="1187450" y="1841500"/>
          <a:ext cx="6913563" cy="4183063"/>
        </p:xfrm>
        <a:graphic>
          <a:graphicData uri="http://schemas.openxmlformats.org/presentationml/2006/ole">
            <mc:AlternateContent xmlns:mc="http://schemas.openxmlformats.org/markup-compatibility/2006">
              <mc:Choice xmlns:v="urn:schemas-microsoft-com:vml" Requires="v">
                <p:oleObj spid="_x0000_s7171" name="Graphique" r:id="rId4" imgW="4581347" imgH="2771724" progId="Excel.Sheet.8">
                  <p:embed/>
                </p:oleObj>
              </mc:Choice>
              <mc:Fallback>
                <p:oleObj name="Graphique" r:id="rId4" imgW="4581347" imgH="2771724" progId="Excel.Shee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450" y="1841500"/>
                        <a:ext cx="6913563" cy="4183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Segnaposto data 4"/>
          <p:cNvSpPr>
            <a:spLocks noGrp="1"/>
          </p:cNvSpPr>
          <p:nvPr>
            <p:ph type="dt" sz="quarter" idx="10"/>
          </p:nvPr>
        </p:nvSpPr>
        <p:spPr>
          <a:noFill/>
        </p:spPr>
        <p:txBody>
          <a:bodyPr/>
          <a:lstStyle/>
          <a:p>
            <a:r>
              <a:rPr lang="fr-FR"/>
              <a:t>NAS – janvier 2010</a:t>
            </a:r>
          </a:p>
        </p:txBody>
      </p:sp>
      <p:sp>
        <p:nvSpPr>
          <p:cNvPr id="1029" name="Segnaposto piè di pagina 5"/>
          <p:cNvSpPr>
            <a:spLocks noGrp="1"/>
          </p:cNvSpPr>
          <p:nvPr>
            <p:ph type="ftr" sz="quarter" idx="11"/>
          </p:nvPr>
        </p:nvSpPr>
        <p:spPr>
          <a:noFill/>
        </p:spPr>
        <p:txBody>
          <a:bodyPr/>
          <a:lstStyle/>
          <a:p>
            <a:r>
              <a:rPr lang="fr-FR"/>
              <a:t>covIGiR</a:t>
            </a:r>
          </a:p>
        </p:txBody>
      </p:sp>
      <p:sp>
        <p:nvSpPr>
          <p:cNvPr id="1030" name="Segnaposto numero diapositiva 6"/>
          <p:cNvSpPr>
            <a:spLocks noGrp="1"/>
          </p:cNvSpPr>
          <p:nvPr>
            <p:ph type="sldNum" sz="quarter" idx="12"/>
          </p:nvPr>
        </p:nvSpPr>
        <p:spPr>
          <a:noFill/>
        </p:spPr>
        <p:txBody>
          <a:bodyPr/>
          <a:lstStyle/>
          <a:p>
            <a:fld id="{83112C37-5C1E-4D1F-8297-B67A58CA75EF}" type="slidenum">
              <a:rPr lang="fr-FR"/>
              <a:pPr/>
              <a:t>35</a:t>
            </a:fld>
            <a:endParaRPr lang="fr-FR"/>
          </a:p>
        </p:txBody>
      </p:sp>
      <p:graphicFrame>
        <p:nvGraphicFramePr>
          <p:cNvPr id="1026" name="Object 54"/>
          <p:cNvGraphicFramePr>
            <a:graphicFrameLocks noGrp="1" noChangeAspect="1"/>
          </p:cNvGraphicFramePr>
          <p:nvPr>
            <p:ph sz="half" idx="2"/>
          </p:nvPr>
        </p:nvGraphicFramePr>
        <p:xfrm>
          <a:off x="611188" y="2924175"/>
          <a:ext cx="5473700" cy="3397250"/>
        </p:xfrm>
        <a:graphic>
          <a:graphicData uri="http://schemas.openxmlformats.org/presentationml/2006/ole">
            <mc:AlternateContent xmlns:mc="http://schemas.openxmlformats.org/markup-compatibility/2006">
              <mc:Choice xmlns:v="urn:schemas-microsoft-com:vml" Requires="v">
                <p:oleObj spid="_x0000_s4100" name="Graphique" r:id="rId4" imgW="4067251" imgH="2523972" progId="Excel.Sheet.8">
                  <p:embed/>
                </p:oleObj>
              </mc:Choice>
              <mc:Fallback>
                <p:oleObj name="Graphique" r:id="rId4" imgW="4067251" imgH="2523972" progId="Excel.Sheet.8">
                  <p:embed/>
                  <p:pic>
                    <p:nvPicPr>
                      <p:cNvPr id="0" name="Object 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2924175"/>
                        <a:ext cx="5473700" cy="339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 name="Rectangle 2"/>
          <p:cNvSpPr>
            <a:spLocks noGrp="1" noChangeArrowheads="1"/>
          </p:cNvSpPr>
          <p:nvPr>
            <p:ph type="title"/>
          </p:nvPr>
        </p:nvSpPr>
        <p:spPr/>
        <p:txBody>
          <a:bodyPr/>
          <a:lstStyle/>
          <a:p>
            <a:pPr eaLnBrk="1" hangingPunct="1"/>
            <a:r>
              <a:rPr lang="fr-FR" smtClean="0"/>
              <a:t>Signalements</a:t>
            </a:r>
          </a:p>
        </p:txBody>
      </p:sp>
      <p:graphicFrame>
        <p:nvGraphicFramePr>
          <p:cNvPr id="1027" name="Object 52"/>
          <p:cNvGraphicFramePr>
            <a:graphicFrameLocks noGrp="1" noChangeAspect="1"/>
          </p:cNvGraphicFramePr>
          <p:nvPr>
            <p:ph sz="half" idx="1"/>
          </p:nvPr>
        </p:nvGraphicFramePr>
        <p:xfrm>
          <a:off x="5508625" y="908050"/>
          <a:ext cx="3333750" cy="2209800"/>
        </p:xfrm>
        <a:graphic>
          <a:graphicData uri="http://schemas.openxmlformats.org/presentationml/2006/ole">
            <mc:AlternateContent xmlns:mc="http://schemas.openxmlformats.org/markup-compatibility/2006">
              <mc:Choice xmlns:v="urn:schemas-microsoft-com:vml" Requires="v">
                <p:oleObj spid="_x0000_s4101" name="Graphique" r:id="rId7" imgW="3333699" imgH="2209800" progId="Excel.Sheet.8">
                  <p:embed/>
                </p:oleObj>
              </mc:Choice>
              <mc:Fallback>
                <p:oleObj name="Graphique" r:id="rId7" imgW="3333699" imgH="2209800" progId="Excel.Sheet.8">
                  <p:embed/>
                  <p:pic>
                    <p:nvPicPr>
                      <p:cNvPr id="0" name="Object 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08625" y="908050"/>
                        <a:ext cx="333375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2" name="Picture 48"/>
          <p:cNvPicPr>
            <a:picLocks noGrp="1" noChangeAspect="1" noChangeArrowheads="1"/>
          </p:cNvPicPr>
          <p:nvPr>
            <p:ph type="body" idx="4294967295"/>
          </p:nvPr>
        </p:nvPicPr>
        <p:blipFill>
          <a:blip r:embed="rId9" cstate="print"/>
          <a:srcRect/>
          <a:stretch>
            <a:fillRect/>
          </a:stretch>
        </p:blipFill>
        <p:spPr>
          <a:xfrm>
            <a:off x="755650" y="1773238"/>
            <a:ext cx="3600450" cy="1109662"/>
          </a:xfr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egnaposto data 3"/>
          <p:cNvSpPr>
            <a:spLocks noGrp="1"/>
          </p:cNvSpPr>
          <p:nvPr>
            <p:ph type="dt" sz="quarter" idx="10"/>
          </p:nvPr>
        </p:nvSpPr>
        <p:spPr>
          <a:noFill/>
        </p:spPr>
        <p:txBody>
          <a:bodyPr/>
          <a:lstStyle/>
          <a:p>
            <a:r>
              <a:rPr lang="fr-FR">
                <a:solidFill>
                  <a:srgbClr val="000000"/>
                </a:solidFill>
              </a:rPr>
              <a:t>NAS – janvier 2010</a:t>
            </a:r>
          </a:p>
        </p:txBody>
      </p:sp>
      <p:sp>
        <p:nvSpPr>
          <p:cNvPr id="2052" name="Segnaposto piè di pagina 4"/>
          <p:cNvSpPr>
            <a:spLocks noGrp="1"/>
          </p:cNvSpPr>
          <p:nvPr>
            <p:ph type="ftr" sz="quarter" idx="11"/>
          </p:nvPr>
        </p:nvSpPr>
        <p:spPr>
          <a:noFill/>
        </p:spPr>
        <p:txBody>
          <a:bodyPr/>
          <a:lstStyle/>
          <a:p>
            <a:r>
              <a:rPr lang="fr-FR">
                <a:solidFill>
                  <a:srgbClr val="000000"/>
                </a:solidFill>
              </a:rPr>
              <a:t>covIGiR</a:t>
            </a:r>
          </a:p>
        </p:txBody>
      </p:sp>
      <p:sp>
        <p:nvSpPr>
          <p:cNvPr id="2053" name="Segnaposto numero diapositiva 5"/>
          <p:cNvSpPr>
            <a:spLocks noGrp="1"/>
          </p:cNvSpPr>
          <p:nvPr>
            <p:ph type="sldNum" sz="quarter" idx="12"/>
          </p:nvPr>
        </p:nvSpPr>
        <p:spPr>
          <a:noFill/>
        </p:spPr>
        <p:txBody>
          <a:bodyPr/>
          <a:lstStyle/>
          <a:p>
            <a:fld id="{E602FCC4-FACB-4971-9E88-A88B93226F45}" type="slidenum">
              <a:rPr lang="fr-FR">
                <a:solidFill>
                  <a:srgbClr val="000000"/>
                </a:solidFill>
              </a:rPr>
              <a:pPr/>
              <a:t>36</a:t>
            </a:fld>
            <a:endParaRPr lang="fr-FR">
              <a:solidFill>
                <a:srgbClr val="000000"/>
              </a:solidFill>
            </a:endParaRPr>
          </a:p>
        </p:txBody>
      </p:sp>
      <p:sp>
        <p:nvSpPr>
          <p:cNvPr id="2054" name="Rectangle 2"/>
          <p:cNvSpPr>
            <a:spLocks noGrp="1" noChangeArrowheads="1"/>
          </p:cNvSpPr>
          <p:nvPr>
            <p:ph type="title"/>
          </p:nvPr>
        </p:nvSpPr>
        <p:spPr/>
        <p:txBody>
          <a:bodyPr/>
          <a:lstStyle/>
          <a:p>
            <a:pPr eaLnBrk="1" hangingPunct="1"/>
            <a:r>
              <a:rPr lang="fr-FR" smtClean="0"/>
              <a:t>Qui déclare?</a:t>
            </a:r>
          </a:p>
        </p:txBody>
      </p:sp>
      <p:pic>
        <p:nvPicPr>
          <p:cNvPr id="2055" name="Picture 4"/>
          <p:cNvPicPr>
            <a:picLocks noChangeAspect="1" noChangeArrowheads="1"/>
          </p:cNvPicPr>
          <p:nvPr/>
        </p:nvPicPr>
        <p:blipFill>
          <a:blip r:embed="rId3" cstate="print"/>
          <a:srcRect/>
          <a:stretch>
            <a:fillRect/>
          </a:stretch>
        </p:blipFill>
        <p:spPr bwMode="auto">
          <a:xfrm>
            <a:off x="179388" y="1773238"/>
            <a:ext cx="5757862" cy="3781425"/>
          </a:xfrm>
          <a:prstGeom prst="rect">
            <a:avLst/>
          </a:prstGeom>
          <a:noFill/>
          <a:ln w="9525">
            <a:noFill/>
            <a:miter lim="800000"/>
            <a:headEnd/>
            <a:tailEnd/>
          </a:ln>
        </p:spPr>
      </p:pic>
      <p:graphicFrame>
        <p:nvGraphicFramePr>
          <p:cNvPr id="2050" name="Object 5"/>
          <p:cNvGraphicFramePr>
            <a:graphicFrameLocks noGrp="1" noChangeAspect="1"/>
          </p:cNvGraphicFramePr>
          <p:nvPr>
            <p:ph idx="1"/>
          </p:nvPr>
        </p:nvGraphicFramePr>
        <p:xfrm>
          <a:off x="5940425" y="2205038"/>
          <a:ext cx="3203575" cy="2501900"/>
        </p:xfrm>
        <a:graphic>
          <a:graphicData uri="http://schemas.openxmlformats.org/presentationml/2006/ole">
            <mc:AlternateContent xmlns:mc="http://schemas.openxmlformats.org/markup-compatibility/2006">
              <mc:Choice xmlns:v="urn:schemas-microsoft-com:vml" Requires="v">
                <p:oleObj spid="_x0000_s2051" name="Graphique" r:id="rId5" imgW="2219350" imgH="1733448" progId="Excel.Sheet.8">
                  <p:embed/>
                </p:oleObj>
              </mc:Choice>
              <mc:Fallback>
                <p:oleObj name="Graphique" r:id="rId5" imgW="2219350" imgH="1733448" progId="Excel.Sheet.8">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0425" y="2205038"/>
                        <a:ext cx="3203575" cy="250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ttangolo 7"/>
          <p:cNvSpPr/>
          <p:nvPr/>
        </p:nvSpPr>
        <p:spPr>
          <a:xfrm>
            <a:off x="179512" y="2852936"/>
            <a:ext cx="5760640" cy="5760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egnaposto data 3"/>
          <p:cNvSpPr>
            <a:spLocks noGrp="1"/>
          </p:cNvSpPr>
          <p:nvPr>
            <p:ph type="dt" sz="quarter" idx="10"/>
          </p:nvPr>
        </p:nvSpPr>
        <p:spPr>
          <a:noFill/>
        </p:spPr>
        <p:txBody>
          <a:bodyPr/>
          <a:lstStyle/>
          <a:p>
            <a:r>
              <a:rPr lang="fr-FR"/>
              <a:t>NAS – janvier 2010</a:t>
            </a:r>
          </a:p>
        </p:txBody>
      </p:sp>
      <p:sp>
        <p:nvSpPr>
          <p:cNvPr id="3076" name="Segnaposto piè di pagina 4"/>
          <p:cNvSpPr>
            <a:spLocks noGrp="1"/>
          </p:cNvSpPr>
          <p:nvPr>
            <p:ph type="ftr" sz="quarter" idx="11"/>
          </p:nvPr>
        </p:nvSpPr>
        <p:spPr>
          <a:noFill/>
        </p:spPr>
        <p:txBody>
          <a:bodyPr/>
          <a:lstStyle/>
          <a:p>
            <a:r>
              <a:rPr lang="fr-FR"/>
              <a:t>covIGiR</a:t>
            </a:r>
          </a:p>
        </p:txBody>
      </p:sp>
      <p:sp>
        <p:nvSpPr>
          <p:cNvPr id="3077" name="Segnaposto numero diapositiva 5"/>
          <p:cNvSpPr>
            <a:spLocks noGrp="1"/>
          </p:cNvSpPr>
          <p:nvPr>
            <p:ph type="sldNum" sz="quarter" idx="12"/>
          </p:nvPr>
        </p:nvSpPr>
        <p:spPr>
          <a:noFill/>
        </p:spPr>
        <p:txBody>
          <a:bodyPr/>
          <a:lstStyle/>
          <a:p>
            <a:fld id="{EFB17EDF-E73C-49E7-9D0C-B48FE886E7E2}" type="slidenum">
              <a:rPr lang="fr-FR"/>
              <a:pPr/>
              <a:t>37</a:t>
            </a:fld>
            <a:endParaRPr lang="fr-FR"/>
          </a:p>
        </p:txBody>
      </p:sp>
      <p:sp>
        <p:nvSpPr>
          <p:cNvPr id="3078" name="Rectangle 2"/>
          <p:cNvSpPr>
            <a:spLocks noGrp="1" noChangeArrowheads="1"/>
          </p:cNvSpPr>
          <p:nvPr>
            <p:ph type="title"/>
          </p:nvPr>
        </p:nvSpPr>
        <p:spPr/>
        <p:txBody>
          <a:bodyPr/>
          <a:lstStyle/>
          <a:p>
            <a:pPr eaLnBrk="1" hangingPunct="1"/>
            <a:r>
              <a:rPr lang="fr-FR" smtClean="0"/>
              <a:t>Lieu de l’évènement</a:t>
            </a:r>
          </a:p>
        </p:txBody>
      </p:sp>
      <p:pic>
        <p:nvPicPr>
          <p:cNvPr id="3079" name="Picture 4"/>
          <p:cNvPicPr>
            <a:picLocks noChangeAspect="1" noChangeArrowheads="1"/>
          </p:cNvPicPr>
          <p:nvPr/>
        </p:nvPicPr>
        <p:blipFill>
          <a:blip r:embed="rId3" cstate="print"/>
          <a:srcRect/>
          <a:stretch>
            <a:fillRect/>
          </a:stretch>
        </p:blipFill>
        <p:spPr bwMode="auto">
          <a:xfrm>
            <a:off x="0" y="2060575"/>
            <a:ext cx="5400675" cy="2519363"/>
          </a:xfrm>
          <a:prstGeom prst="rect">
            <a:avLst/>
          </a:prstGeom>
          <a:noFill/>
          <a:ln w="9525">
            <a:noFill/>
            <a:miter lim="800000"/>
            <a:headEnd/>
            <a:tailEnd/>
          </a:ln>
        </p:spPr>
      </p:pic>
      <p:graphicFrame>
        <p:nvGraphicFramePr>
          <p:cNvPr id="3074" name="Object 5"/>
          <p:cNvGraphicFramePr>
            <a:graphicFrameLocks noGrp="1" noChangeAspect="1"/>
          </p:cNvGraphicFramePr>
          <p:nvPr>
            <p:ph idx="1"/>
          </p:nvPr>
        </p:nvGraphicFramePr>
        <p:xfrm>
          <a:off x="5435600" y="2852738"/>
          <a:ext cx="3348038" cy="2819400"/>
        </p:xfrm>
        <a:graphic>
          <a:graphicData uri="http://schemas.openxmlformats.org/presentationml/2006/ole">
            <mc:AlternateContent xmlns:mc="http://schemas.openxmlformats.org/markup-compatibility/2006">
              <mc:Choice xmlns:v="urn:schemas-microsoft-com:vml" Requires="v">
                <p:oleObj spid="_x0000_s5123" name="Graphique" r:id="rId5" imgW="2228698" imgH="1876476" progId="Excel.Sheet.8">
                  <p:embed/>
                </p:oleObj>
              </mc:Choice>
              <mc:Fallback>
                <p:oleObj name="Graphique" r:id="rId5" imgW="2228698" imgH="1876476" progId="Excel.Sheet.8">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5600" y="2852738"/>
                        <a:ext cx="3348038"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ttangolo 7"/>
          <p:cNvSpPr/>
          <p:nvPr/>
        </p:nvSpPr>
        <p:spPr>
          <a:xfrm>
            <a:off x="0" y="3356992"/>
            <a:ext cx="5436096" cy="2880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data 3"/>
          <p:cNvSpPr>
            <a:spLocks noGrp="1"/>
          </p:cNvSpPr>
          <p:nvPr>
            <p:ph type="dt" sz="quarter" idx="10"/>
          </p:nvPr>
        </p:nvSpPr>
        <p:spPr>
          <a:noFill/>
        </p:spPr>
        <p:txBody>
          <a:bodyPr/>
          <a:lstStyle/>
          <a:p>
            <a:r>
              <a:rPr lang="fr-FR"/>
              <a:t>NAS – janvier 2010</a:t>
            </a:r>
          </a:p>
        </p:txBody>
      </p:sp>
      <p:sp>
        <p:nvSpPr>
          <p:cNvPr id="12291" name="Segnaposto piè di pagina 4"/>
          <p:cNvSpPr>
            <a:spLocks noGrp="1"/>
          </p:cNvSpPr>
          <p:nvPr>
            <p:ph type="ftr" sz="quarter" idx="11"/>
          </p:nvPr>
        </p:nvSpPr>
        <p:spPr>
          <a:noFill/>
        </p:spPr>
        <p:txBody>
          <a:bodyPr/>
          <a:lstStyle/>
          <a:p>
            <a:r>
              <a:rPr lang="fr-FR"/>
              <a:t>covIGiR</a:t>
            </a:r>
          </a:p>
        </p:txBody>
      </p:sp>
      <p:sp>
        <p:nvSpPr>
          <p:cNvPr id="12292" name="Segnaposto numero diapositiva 5"/>
          <p:cNvSpPr>
            <a:spLocks noGrp="1"/>
          </p:cNvSpPr>
          <p:nvPr>
            <p:ph type="sldNum" sz="quarter" idx="12"/>
          </p:nvPr>
        </p:nvSpPr>
        <p:spPr>
          <a:noFill/>
        </p:spPr>
        <p:txBody>
          <a:bodyPr/>
          <a:lstStyle/>
          <a:p>
            <a:fld id="{87175DCE-AB3A-49B4-ACFC-3E3A6F3B69C7}" type="slidenum">
              <a:rPr lang="fr-FR"/>
              <a:pPr/>
              <a:t>38</a:t>
            </a:fld>
            <a:endParaRPr lang="fr-FR"/>
          </a:p>
        </p:txBody>
      </p:sp>
      <p:sp>
        <p:nvSpPr>
          <p:cNvPr id="12293" name="Rectangle 2"/>
          <p:cNvSpPr>
            <a:spLocks noGrp="1" noChangeArrowheads="1"/>
          </p:cNvSpPr>
          <p:nvPr>
            <p:ph type="title"/>
          </p:nvPr>
        </p:nvSpPr>
        <p:spPr/>
        <p:txBody>
          <a:bodyPr/>
          <a:lstStyle/>
          <a:p>
            <a:pPr eaLnBrk="1" hangingPunct="1"/>
            <a:r>
              <a:rPr lang="fr-FR" smtClean="0"/>
              <a:t>Découverte de l’évènement</a:t>
            </a:r>
          </a:p>
        </p:txBody>
      </p:sp>
      <p:pic>
        <p:nvPicPr>
          <p:cNvPr id="12294" name="Picture 4"/>
          <p:cNvPicPr>
            <a:picLocks noChangeAspect="1" noChangeArrowheads="1"/>
          </p:cNvPicPr>
          <p:nvPr/>
        </p:nvPicPr>
        <p:blipFill>
          <a:blip r:embed="rId2" cstate="print"/>
          <a:srcRect/>
          <a:stretch>
            <a:fillRect/>
          </a:stretch>
        </p:blipFill>
        <p:spPr bwMode="auto">
          <a:xfrm>
            <a:off x="468313" y="1916113"/>
            <a:ext cx="5329237" cy="3752850"/>
          </a:xfrm>
          <a:prstGeom prst="rect">
            <a:avLst/>
          </a:prstGeom>
          <a:noFill/>
          <a:ln w="9525">
            <a:noFill/>
            <a:miter lim="800000"/>
            <a:headEnd/>
            <a:tailEnd/>
          </a:ln>
        </p:spPr>
      </p:pic>
      <p:pic>
        <p:nvPicPr>
          <p:cNvPr id="12295" name="Picture 5"/>
          <p:cNvPicPr>
            <a:picLocks noChangeAspect="1" noChangeArrowheads="1"/>
          </p:cNvPicPr>
          <p:nvPr/>
        </p:nvPicPr>
        <p:blipFill>
          <a:blip r:embed="rId3" cstate="print"/>
          <a:srcRect/>
          <a:stretch>
            <a:fillRect/>
          </a:stretch>
        </p:blipFill>
        <p:spPr bwMode="auto">
          <a:xfrm>
            <a:off x="5940425" y="2205038"/>
            <a:ext cx="3203575" cy="2741612"/>
          </a:xfrm>
          <a:prstGeom prst="rect">
            <a:avLst/>
          </a:prstGeom>
          <a:noFill/>
          <a:ln w="9525">
            <a:noFill/>
            <a:miter lim="800000"/>
            <a:headEnd/>
            <a:tailEnd/>
          </a:ln>
        </p:spPr>
      </p:pic>
      <p:sp>
        <p:nvSpPr>
          <p:cNvPr id="8" name="Rettangolo 7"/>
          <p:cNvSpPr/>
          <p:nvPr/>
        </p:nvSpPr>
        <p:spPr>
          <a:xfrm>
            <a:off x="395536" y="3933056"/>
            <a:ext cx="5472608" cy="5760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egnaposto data 3"/>
          <p:cNvSpPr>
            <a:spLocks noGrp="1"/>
          </p:cNvSpPr>
          <p:nvPr>
            <p:ph type="dt" sz="quarter" idx="10"/>
          </p:nvPr>
        </p:nvSpPr>
        <p:spPr>
          <a:noFill/>
        </p:spPr>
        <p:txBody>
          <a:bodyPr/>
          <a:lstStyle/>
          <a:p>
            <a:r>
              <a:rPr lang="fr-FR"/>
              <a:t>NAS – janvier 2010</a:t>
            </a:r>
          </a:p>
        </p:txBody>
      </p:sp>
      <p:sp>
        <p:nvSpPr>
          <p:cNvPr id="4100" name="Segnaposto piè di pagina 4"/>
          <p:cNvSpPr>
            <a:spLocks noGrp="1"/>
          </p:cNvSpPr>
          <p:nvPr>
            <p:ph type="ftr" sz="quarter" idx="11"/>
          </p:nvPr>
        </p:nvSpPr>
        <p:spPr>
          <a:noFill/>
        </p:spPr>
        <p:txBody>
          <a:bodyPr/>
          <a:lstStyle/>
          <a:p>
            <a:r>
              <a:rPr lang="fr-FR"/>
              <a:t>covIGiR</a:t>
            </a:r>
          </a:p>
        </p:txBody>
      </p:sp>
      <p:sp>
        <p:nvSpPr>
          <p:cNvPr id="4101" name="Segnaposto numero diapositiva 5"/>
          <p:cNvSpPr>
            <a:spLocks noGrp="1"/>
          </p:cNvSpPr>
          <p:nvPr>
            <p:ph type="sldNum" sz="quarter" idx="12"/>
          </p:nvPr>
        </p:nvSpPr>
        <p:spPr>
          <a:noFill/>
        </p:spPr>
        <p:txBody>
          <a:bodyPr/>
          <a:lstStyle/>
          <a:p>
            <a:fld id="{EBEDC0E6-42DE-41E8-823B-E9E6248A9CED}" type="slidenum">
              <a:rPr lang="fr-FR"/>
              <a:pPr/>
              <a:t>39</a:t>
            </a:fld>
            <a:endParaRPr lang="fr-FR"/>
          </a:p>
        </p:txBody>
      </p:sp>
      <p:sp>
        <p:nvSpPr>
          <p:cNvPr id="4102" name="Rectangle 6"/>
          <p:cNvSpPr>
            <a:spLocks noGrp="1" noChangeArrowheads="1"/>
          </p:cNvSpPr>
          <p:nvPr>
            <p:ph type="title"/>
          </p:nvPr>
        </p:nvSpPr>
        <p:spPr/>
        <p:txBody>
          <a:bodyPr/>
          <a:lstStyle/>
          <a:p>
            <a:pPr eaLnBrk="1" hangingPunct="1"/>
            <a:r>
              <a:rPr lang="fr-FR" smtClean="0"/>
              <a:t>Modification du traitement</a:t>
            </a:r>
          </a:p>
        </p:txBody>
      </p:sp>
      <p:pic>
        <p:nvPicPr>
          <p:cNvPr id="4103" name="Picture 4"/>
          <p:cNvPicPr>
            <a:picLocks noChangeAspect="1" noChangeArrowheads="1"/>
          </p:cNvPicPr>
          <p:nvPr/>
        </p:nvPicPr>
        <p:blipFill>
          <a:blip r:embed="rId3" cstate="print"/>
          <a:srcRect/>
          <a:stretch>
            <a:fillRect/>
          </a:stretch>
        </p:blipFill>
        <p:spPr bwMode="auto">
          <a:xfrm>
            <a:off x="539750" y="2205038"/>
            <a:ext cx="4824413" cy="1565275"/>
          </a:xfrm>
          <a:prstGeom prst="rect">
            <a:avLst/>
          </a:prstGeom>
          <a:noFill/>
          <a:ln w="9525">
            <a:noFill/>
            <a:miter lim="800000"/>
            <a:headEnd/>
            <a:tailEnd/>
          </a:ln>
        </p:spPr>
      </p:pic>
      <p:graphicFrame>
        <p:nvGraphicFramePr>
          <p:cNvPr id="4098" name="Object 5"/>
          <p:cNvGraphicFramePr>
            <a:graphicFrameLocks noGrp="1" noChangeAspect="1"/>
          </p:cNvGraphicFramePr>
          <p:nvPr>
            <p:ph idx="1"/>
          </p:nvPr>
        </p:nvGraphicFramePr>
        <p:xfrm>
          <a:off x="5580063" y="3141663"/>
          <a:ext cx="2952750" cy="2627312"/>
        </p:xfrm>
        <a:graphic>
          <a:graphicData uri="http://schemas.openxmlformats.org/presentationml/2006/ole">
            <mc:AlternateContent xmlns:mc="http://schemas.openxmlformats.org/markup-compatibility/2006">
              <mc:Choice xmlns:v="urn:schemas-microsoft-com:vml" Requires="v">
                <p:oleObj spid="_x0000_s3075" name="Graphique" r:id="rId5" imgW="2247798" imgH="2000352" progId="Excel.Sheet.8">
                  <p:embed/>
                </p:oleObj>
              </mc:Choice>
              <mc:Fallback>
                <p:oleObj name="Graphique" r:id="rId5" imgW="2247798" imgH="2000352" progId="Excel.Sheet.8">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0063" y="3141663"/>
                        <a:ext cx="2952750" cy="262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AIRO2010\FOTO\DECOLLO.jpg"/>
          <p:cNvPicPr>
            <a:picLocks noChangeAspect="1" noChangeArrowheads="1"/>
          </p:cNvPicPr>
          <p:nvPr/>
        </p:nvPicPr>
        <p:blipFill>
          <a:blip r:embed="rId2" cstate="print"/>
          <a:srcRect/>
          <a:stretch>
            <a:fillRect/>
          </a:stretch>
        </p:blipFill>
        <p:spPr bwMode="auto">
          <a:xfrm>
            <a:off x="179512" y="2889272"/>
            <a:ext cx="8831064" cy="3858496"/>
          </a:xfrm>
          <a:prstGeom prst="rect">
            <a:avLst/>
          </a:prstGeom>
          <a:noFill/>
        </p:spPr>
      </p:pic>
      <p:sp>
        <p:nvSpPr>
          <p:cNvPr id="6" name="CasellaDiTesto 5"/>
          <p:cNvSpPr txBox="1"/>
          <p:nvPr/>
        </p:nvSpPr>
        <p:spPr>
          <a:xfrm>
            <a:off x="727722" y="1148551"/>
            <a:ext cx="6652590" cy="1200329"/>
          </a:xfrm>
          <a:prstGeom prst="rect">
            <a:avLst/>
          </a:prstGeom>
          <a:noFill/>
        </p:spPr>
        <p:txBody>
          <a:bodyPr wrap="none" rtlCol="0">
            <a:spAutoFit/>
          </a:bodyPr>
          <a:lstStyle/>
          <a:p>
            <a:r>
              <a:rPr lang="it-IT" sz="3600" dirty="0" smtClean="0">
                <a:solidFill>
                  <a:schemeClr val="tx2"/>
                </a:solidFill>
              </a:rPr>
              <a:t>AF 4590, CDG </a:t>
            </a:r>
            <a:r>
              <a:rPr lang="it-IT" sz="3600" dirty="0" err="1" smtClean="0">
                <a:solidFill>
                  <a:schemeClr val="tx2"/>
                </a:solidFill>
              </a:rPr>
              <a:t>Paris</a:t>
            </a:r>
            <a:r>
              <a:rPr lang="it-IT" sz="3600" dirty="0" smtClean="0">
                <a:solidFill>
                  <a:schemeClr val="tx2"/>
                </a:solidFill>
              </a:rPr>
              <a:t> – JFK New York</a:t>
            </a:r>
          </a:p>
          <a:p>
            <a:r>
              <a:rPr lang="it-IT" sz="3600" dirty="0" smtClean="0">
                <a:solidFill>
                  <a:schemeClr val="tx2"/>
                </a:solidFill>
              </a:rPr>
              <a:t>25 luglio 2000, h 14.42….</a:t>
            </a:r>
            <a:endParaRPr lang="it-IT" sz="3600" dirty="0">
              <a:solidFill>
                <a:schemeClr val="tx2"/>
              </a:solidFill>
            </a:endParaRPr>
          </a:p>
        </p:txBody>
      </p:sp>
      <p:pic>
        <p:nvPicPr>
          <p:cNvPr id="2" name="Picture 2"/>
          <p:cNvPicPr>
            <a:picLocks noChangeAspect="1" noChangeArrowheads="1"/>
          </p:cNvPicPr>
          <p:nvPr/>
        </p:nvPicPr>
        <p:blipFill>
          <a:blip r:embed="rId3" cstate="print"/>
          <a:srcRect/>
          <a:stretch>
            <a:fillRect/>
          </a:stretch>
        </p:blipFill>
        <p:spPr bwMode="auto">
          <a:xfrm>
            <a:off x="827585" y="636059"/>
            <a:ext cx="3960440" cy="50622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egnaposto data 3"/>
          <p:cNvSpPr>
            <a:spLocks noGrp="1"/>
          </p:cNvSpPr>
          <p:nvPr>
            <p:ph type="dt" sz="quarter" idx="10"/>
          </p:nvPr>
        </p:nvSpPr>
        <p:spPr>
          <a:noFill/>
        </p:spPr>
        <p:txBody>
          <a:bodyPr/>
          <a:lstStyle/>
          <a:p>
            <a:r>
              <a:rPr lang="fr-FR"/>
              <a:t>NAS – janvier 2010</a:t>
            </a:r>
          </a:p>
        </p:txBody>
      </p:sp>
      <p:sp>
        <p:nvSpPr>
          <p:cNvPr id="5124" name="Segnaposto piè di pagina 4"/>
          <p:cNvSpPr>
            <a:spLocks noGrp="1"/>
          </p:cNvSpPr>
          <p:nvPr>
            <p:ph type="ftr" sz="quarter" idx="11"/>
          </p:nvPr>
        </p:nvSpPr>
        <p:spPr>
          <a:noFill/>
        </p:spPr>
        <p:txBody>
          <a:bodyPr/>
          <a:lstStyle/>
          <a:p>
            <a:r>
              <a:rPr lang="fr-FR"/>
              <a:t>covIGiR</a:t>
            </a:r>
          </a:p>
        </p:txBody>
      </p:sp>
      <p:sp>
        <p:nvSpPr>
          <p:cNvPr id="5125" name="Segnaposto numero diapositiva 5"/>
          <p:cNvSpPr>
            <a:spLocks noGrp="1"/>
          </p:cNvSpPr>
          <p:nvPr>
            <p:ph type="sldNum" sz="quarter" idx="12"/>
          </p:nvPr>
        </p:nvSpPr>
        <p:spPr>
          <a:noFill/>
        </p:spPr>
        <p:txBody>
          <a:bodyPr/>
          <a:lstStyle/>
          <a:p>
            <a:fld id="{79E11440-B7AE-4935-BE22-46FE2AEC5143}" type="slidenum">
              <a:rPr lang="fr-FR"/>
              <a:pPr/>
              <a:t>40</a:t>
            </a:fld>
            <a:endParaRPr lang="fr-FR"/>
          </a:p>
        </p:txBody>
      </p:sp>
      <p:sp>
        <p:nvSpPr>
          <p:cNvPr id="5126" name="Rectangle 2"/>
          <p:cNvSpPr>
            <a:spLocks noGrp="1" noChangeArrowheads="1"/>
          </p:cNvSpPr>
          <p:nvPr>
            <p:ph type="title"/>
          </p:nvPr>
        </p:nvSpPr>
        <p:spPr/>
        <p:txBody>
          <a:bodyPr/>
          <a:lstStyle/>
          <a:p>
            <a:pPr eaLnBrk="1" hangingPunct="1"/>
            <a:r>
              <a:rPr lang="fr-FR" smtClean="0"/>
              <a:t>Cause</a:t>
            </a:r>
          </a:p>
        </p:txBody>
      </p:sp>
      <p:pic>
        <p:nvPicPr>
          <p:cNvPr id="5127" name="Picture 4"/>
          <p:cNvPicPr>
            <a:picLocks noChangeAspect="1" noChangeArrowheads="1"/>
          </p:cNvPicPr>
          <p:nvPr/>
        </p:nvPicPr>
        <p:blipFill>
          <a:blip r:embed="rId3" cstate="print"/>
          <a:srcRect/>
          <a:stretch>
            <a:fillRect/>
          </a:stretch>
        </p:blipFill>
        <p:spPr bwMode="auto">
          <a:xfrm>
            <a:off x="539750" y="1773238"/>
            <a:ext cx="5183188" cy="2909887"/>
          </a:xfrm>
          <a:prstGeom prst="rect">
            <a:avLst/>
          </a:prstGeom>
          <a:noFill/>
          <a:ln w="9525">
            <a:noFill/>
            <a:miter lim="800000"/>
            <a:headEnd/>
            <a:tailEnd/>
          </a:ln>
        </p:spPr>
      </p:pic>
      <p:graphicFrame>
        <p:nvGraphicFramePr>
          <p:cNvPr id="5122" name="Object 5"/>
          <p:cNvGraphicFramePr>
            <a:graphicFrameLocks noGrp="1" noChangeAspect="1"/>
          </p:cNvGraphicFramePr>
          <p:nvPr>
            <p:ph idx="1"/>
          </p:nvPr>
        </p:nvGraphicFramePr>
        <p:xfrm>
          <a:off x="5795963" y="1989138"/>
          <a:ext cx="3097212" cy="2755900"/>
        </p:xfrm>
        <a:graphic>
          <a:graphicData uri="http://schemas.openxmlformats.org/presentationml/2006/ole">
            <mc:AlternateContent xmlns:mc="http://schemas.openxmlformats.org/markup-compatibility/2006">
              <mc:Choice xmlns:v="urn:schemas-microsoft-com:vml" Requires="v">
                <p:oleObj spid="_x0000_s6147" name="Graphique" r:id="rId5" imgW="2247798" imgH="2000352" progId="Excel.Sheet.8">
                  <p:embed/>
                </p:oleObj>
              </mc:Choice>
              <mc:Fallback>
                <p:oleObj name="Graphique" r:id="rId5" imgW="2247798" imgH="2000352" progId="Excel.Sheet.8">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5963" y="1989138"/>
                        <a:ext cx="3097212"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899592" y="404664"/>
            <a:ext cx="7387087" cy="646331"/>
          </a:xfrm>
          <a:prstGeom prst="rect">
            <a:avLst/>
          </a:prstGeom>
          <a:noFill/>
        </p:spPr>
        <p:txBody>
          <a:bodyPr wrap="none" rtlCol="0">
            <a:spAutoFit/>
          </a:bodyPr>
          <a:lstStyle/>
          <a:p>
            <a:r>
              <a:rPr lang="it-IT" sz="3600" b="1" i="1" dirty="0" smtClean="0"/>
              <a:t>LESSONS </a:t>
            </a:r>
            <a:r>
              <a:rPr lang="it-IT" sz="3600" b="1" i="1" dirty="0" err="1" smtClean="0"/>
              <a:t>from</a:t>
            </a:r>
            <a:r>
              <a:rPr lang="it-IT" sz="3600" b="1" i="1" dirty="0" smtClean="0"/>
              <a:t> EPINAL</a:t>
            </a:r>
            <a:r>
              <a:rPr lang="it-IT" sz="3600" dirty="0" smtClean="0"/>
              <a:t>, </a:t>
            </a:r>
            <a:r>
              <a:rPr lang="it-IT" sz="2400" dirty="0" err="1" smtClean="0"/>
              <a:t>Clinical</a:t>
            </a:r>
            <a:r>
              <a:rPr lang="it-IT" sz="2400" dirty="0" smtClean="0"/>
              <a:t> </a:t>
            </a:r>
            <a:r>
              <a:rPr lang="it-IT" sz="2400" dirty="0" err="1" smtClean="0"/>
              <a:t>Oncology</a:t>
            </a:r>
            <a:r>
              <a:rPr lang="it-IT" sz="2400" dirty="0" smtClean="0"/>
              <a:t>, 2007</a:t>
            </a:r>
            <a:endParaRPr lang="it-IT" sz="2400" dirty="0"/>
          </a:p>
        </p:txBody>
      </p:sp>
      <p:sp>
        <p:nvSpPr>
          <p:cNvPr id="4" name="CasellaDiTesto 3"/>
          <p:cNvSpPr txBox="1"/>
          <p:nvPr/>
        </p:nvSpPr>
        <p:spPr>
          <a:xfrm>
            <a:off x="467544" y="1484784"/>
            <a:ext cx="7920880" cy="4524315"/>
          </a:xfrm>
          <a:prstGeom prst="rect">
            <a:avLst/>
          </a:prstGeom>
          <a:noFill/>
        </p:spPr>
        <p:txBody>
          <a:bodyPr wrap="square" rtlCol="0">
            <a:spAutoFit/>
          </a:bodyPr>
          <a:lstStyle/>
          <a:p>
            <a:pPr algn="just"/>
            <a:r>
              <a:rPr lang="en-US" sz="2400" smtClean="0">
                <a:latin typeface="Verdana" pitchFamily="34" charset="0"/>
                <a:ea typeface="Verdana" pitchFamily="34" charset="0"/>
                <a:cs typeface="Verdana" pitchFamily="34" charset="0"/>
              </a:rPr>
              <a:t>1. It was not the practice of the Dept at Epinal to 	</a:t>
            </a:r>
            <a:r>
              <a:rPr lang="en-US" sz="2400" smtClean="0">
                <a:solidFill>
                  <a:srgbClr val="FF0000"/>
                </a:solidFill>
                <a:latin typeface="Verdana" pitchFamily="34" charset="0"/>
                <a:ea typeface="Verdana" pitchFamily="34" charset="0"/>
                <a:cs typeface="Verdana" pitchFamily="34" charset="0"/>
              </a:rPr>
              <a:t>follow-up treated patients</a:t>
            </a:r>
            <a:r>
              <a:rPr lang="en-US" sz="2400" smtClean="0">
                <a:latin typeface="Verdana" pitchFamily="34" charset="0"/>
                <a:ea typeface="Verdana" pitchFamily="34" charset="0"/>
                <a:cs typeface="Verdana" pitchFamily="34" charset="0"/>
              </a:rPr>
              <a:t>… they were left 	to sometimes inappropiate investigations 	and management by other specialists…</a:t>
            </a:r>
          </a:p>
          <a:p>
            <a:pPr algn="just"/>
            <a:endParaRPr lang="en-US" sz="2400" smtClean="0">
              <a:latin typeface="Verdana" pitchFamily="34" charset="0"/>
              <a:ea typeface="Verdana" pitchFamily="34" charset="0"/>
              <a:cs typeface="Verdana" pitchFamily="34" charset="0"/>
            </a:endParaRPr>
          </a:p>
          <a:p>
            <a:pPr algn="just"/>
            <a:r>
              <a:rPr lang="en-US" sz="2400" smtClean="0">
                <a:latin typeface="Verdana" pitchFamily="34" charset="0"/>
                <a:ea typeface="Verdana" pitchFamily="34" charset="0"/>
                <a:cs typeface="Verdana" pitchFamily="34" charset="0"/>
              </a:rPr>
              <a:t>2. …most of the incidents would have picked up 	by </a:t>
            </a:r>
            <a:r>
              <a:rPr lang="en-US" sz="2400" smtClean="0">
                <a:solidFill>
                  <a:srgbClr val="FF0000"/>
                </a:solidFill>
                <a:latin typeface="Verdana" pitchFamily="34" charset="0"/>
                <a:ea typeface="Verdana" pitchFamily="34" charset="0"/>
                <a:cs typeface="Verdana" pitchFamily="34" charset="0"/>
              </a:rPr>
              <a:t>in-vivo dosimetry </a:t>
            </a:r>
            <a:r>
              <a:rPr lang="en-US" sz="2400" smtClean="0">
                <a:solidFill>
                  <a:srgbClr val="020206"/>
                </a:solidFill>
                <a:latin typeface="Verdana" pitchFamily="34" charset="0"/>
                <a:ea typeface="Verdana" pitchFamily="34" charset="0"/>
                <a:cs typeface="Verdana" pitchFamily="34" charset="0"/>
              </a:rPr>
              <a:t>and/or </a:t>
            </a:r>
            <a:r>
              <a:rPr lang="en-US" sz="2400" smtClean="0">
                <a:solidFill>
                  <a:srgbClr val="FF0000"/>
                </a:solidFill>
                <a:latin typeface="Verdana" pitchFamily="34" charset="0"/>
                <a:ea typeface="Verdana" pitchFamily="34" charset="0"/>
                <a:cs typeface="Verdana" pitchFamily="34" charset="0"/>
              </a:rPr>
              <a:t>indipendent MU 	checks…</a:t>
            </a:r>
          </a:p>
          <a:p>
            <a:pPr algn="just"/>
            <a:endParaRPr lang="en-US" sz="2400" smtClean="0">
              <a:latin typeface="Verdana" pitchFamily="34" charset="0"/>
              <a:ea typeface="Verdana" pitchFamily="34" charset="0"/>
              <a:cs typeface="Verdana" pitchFamily="34" charset="0"/>
            </a:endParaRPr>
          </a:p>
          <a:p>
            <a:pPr algn="just"/>
            <a:r>
              <a:rPr lang="en-US" sz="2400" smtClean="0">
                <a:latin typeface="Verdana" pitchFamily="34" charset="0"/>
                <a:ea typeface="Verdana" pitchFamily="34" charset="0"/>
                <a:cs typeface="Verdana" pitchFamily="34" charset="0"/>
              </a:rPr>
              <a:t>3. …it is relatively common, in France, to have 	</a:t>
            </a:r>
            <a:r>
              <a:rPr lang="en-US" sz="2400" smtClean="0">
                <a:solidFill>
                  <a:srgbClr val="FF0000"/>
                </a:solidFill>
                <a:latin typeface="Verdana" pitchFamily="34" charset="0"/>
                <a:ea typeface="Verdana" pitchFamily="34" charset="0"/>
                <a:cs typeface="Verdana" pitchFamily="34" charset="0"/>
              </a:rPr>
              <a:t>small stand alone departements </a:t>
            </a:r>
            <a:r>
              <a:rPr lang="en-US" sz="2400" smtClean="0">
                <a:latin typeface="Verdana" pitchFamily="34" charset="0"/>
                <a:ea typeface="Verdana" pitchFamily="34" charset="0"/>
                <a:cs typeface="Verdana" pitchFamily="34" charset="0"/>
              </a:rPr>
              <a:t>that risk 	becoming isolated…</a:t>
            </a:r>
            <a:endParaRPr lang="en-US" sz="2400">
              <a:latin typeface="Verdana" pitchFamily="34" charset="0"/>
              <a:ea typeface="Verdana" pitchFamily="34" charset="0"/>
              <a:cs typeface="Verdana" pitchFamily="34" charset="0"/>
            </a:endParaRPr>
          </a:p>
        </p:txBody>
      </p:sp>
      <p:sp>
        <p:nvSpPr>
          <p:cNvPr id="5" name="CasellaDiTesto 4"/>
          <p:cNvSpPr txBox="1"/>
          <p:nvPr/>
        </p:nvSpPr>
        <p:spPr>
          <a:xfrm>
            <a:off x="1422982" y="6309320"/>
            <a:ext cx="6317370" cy="400110"/>
          </a:xfrm>
          <a:prstGeom prst="rect">
            <a:avLst/>
          </a:prstGeom>
          <a:noFill/>
        </p:spPr>
        <p:txBody>
          <a:bodyPr wrap="none" rtlCol="0">
            <a:spAutoFit/>
          </a:bodyPr>
          <a:lstStyle/>
          <a:p>
            <a:r>
              <a:rPr lang="it-IT" sz="2000" dirty="0" smtClean="0">
                <a:latin typeface="Verdana" pitchFamily="34" charset="0"/>
                <a:ea typeface="Verdana" pitchFamily="34" charset="0"/>
                <a:cs typeface="Verdana" pitchFamily="34" charset="0"/>
              </a:rPr>
              <a:t>D. </a:t>
            </a:r>
            <a:r>
              <a:rPr lang="it-IT" sz="2000" dirty="0" err="1" smtClean="0">
                <a:latin typeface="Verdana" pitchFamily="34" charset="0"/>
                <a:ea typeface="Verdana" pitchFamily="34" charset="0"/>
                <a:cs typeface="Verdana" pitchFamily="34" charset="0"/>
              </a:rPr>
              <a:t>Ash</a:t>
            </a:r>
            <a:r>
              <a:rPr lang="it-IT" sz="2000" dirty="0" smtClean="0">
                <a:latin typeface="Verdana" pitchFamily="34" charset="0"/>
                <a:ea typeface="Verdana" pitchFamily="34" charset="0"/>
                <a:cs typeface="Verdana" pitchFamily="34" charset="0"/>
              </a:rPr>
              <a:t>, The </a:t>
            </a:r>
            <a:r>
              <a:rPr lang="it-IT" sz="2000" dirty="0" err="1" smtClean="0">
                <a:latin typeface="Verdana" pitchFamily="34" charset="0"/>
                <a:ea typeface="Verdana" pitchFamily="34" charset="0"/>
                <a:cs typeface="Verdana" pitchFamily="34" charset="0"/>
              </a:rPr>
              <a:t>Royaj</a:t>
            </a:r>
            <a:r>
              <a:rPr lang="it-IT" sz="2000" dirty="0" smtClean="0">
                <a:latin typeface="Verdana" pitchFamily="34" charset="0"/>
                <a:ea typeface="Verdana" pitchFamily="34" charset="0"/>
                <a:cs typeface="Verdana" pitchFamily="34" charset="0"/>
              </a:rPr>
              <a:t> College </a:t>
            </a:r>
            <a:r>
              <a:rPr lang="it-IT" sz="2000" dirty="0" err="1" smtClean="0">
                <a:latin typeface="Verdana" pitchFamily="34" charset="0"/>
                <a:ea typeface="Verdana" pitchFamily="34" charset="0"/>
                <a:cs typeface="Verdana" pitchFamily="34" charset="0"/>
              </a:rPr>
              <a:t>of</a:t>
            </a:r>
            <a:r>
              <a:rPr lang="it-IT" sz="2000" dirty="0" smtClean="0">
                <a:latin typeface="Verdana" pitchFamily="34" charset="0"/>
                <a:ea typeface="Verdana" pitchFamily="34" charset="0"/>
                <a:cs typeface="Verdana" pitchFamily="34" charset="0"/>
              </a:rPr>
              <a:t> </a:t>
            </a:r>
            <a:r>
              <a:rPr lang="it-IT" sz="2000" dirty="0" err="1" smtClean="0">
                <a:latin typeface="Verdana" pitchFamily="34" charset="0"/>
                <a:ea typeface="Verdana" pitchFamily="34" charset="0"/>
                <a:cs typeface="Verdana" pitchFamily="34" charset="0"/>
              </a:rPr>
              <a:t>Radiologists</a:t>
            </a:r>
            <a:r>
              <a:rPr lang="it-IT" sz="2000" dirty="0" smtClean="0">
                <a:latin typeface="Verdana" pitchFamily="34" charset="0"/>
                <a:ea typeface="Verdana" pitchFamily="34" charset="0"/>
                <a:cs typeface="Verdana" pitchFamily="34" charset="0"/>
              </a:rPr>
              <a:t>, 2007</a:t>
            </a:r>
            <a:endParaRPr lang="it-IT" sz="2000" dirty="0">
              <a:latin typeface="Verdana" pitchFamily="34" charset="0"/>
              <a:ea typeface="Verdana" pitchFamily="34" charset="0"/>
              <a:cs typeface="Verdana"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138726" y="257570"/>
            <a:ext cx="8897770" cy="5907734"/>
          </a:xfrm>
          <a:prstGeom prst="rect">
            <a:avLst/>
          </a:prstGeom>
          <a:noFill/>
          <a:ln w="9525">
            <a:noFill/>
            <a:miter lim="800000"/>
            <a:headEnd/>
            <a:tailEnd/>
          </a:ln>
        </p:spPr>
      </p:pic>
      <p:sp>
        <p:nvSpPr>
          <p:cNvPr id="3" name="CasellaDiTesto 2"/>
          <p:cNvSpPr txBox="1"/>
          <p:nvPr/>
        </p:nvSpPr>
        <p:spPr>
          <a:xfrm>
            <a:off x="8100392" y="6309320"/>
            <a:ext cx="508473" cy="369332"/>
          </a:xfrm>
          <a:prstGeom prst="rect">
            <a:avLst/>
          </a:prstGeom>
          <a:noFill/>
        </p:spPr>
        <p:txBody>
          <a:bodyPr wrap="none" rtlCol="0">
            <a:spAutoFit/>
          </a:bodyPr>
          <a:lstStyle/>
          <a:p>
            <a:r>
              <a:rPr lang="it-IT" dirty="0" smtClean="0"/>
              <a:t>1/2</a:t>
            </a:r>
            <a:endParaRPr lang="it-IT"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144016" y="980728"/>
            <a:ext cx="8820472" cy="5127988"/>
          </a:xfrm>
          <a:prstGeom prst="rect">
            <a:avLst/>
          </a:prstGeom>
          <a:noFill/>
          <a:ln w="9525">
            <a:noFill/>
            <a:miter lim="800000"/>
            <a:headEnd/>
            <a:tailEnd/>
          </a:ln>
        </p:spPr>
      </p:pic>
      <p:sp>
        <p:nvSpPr>
          <p:cNvPr id="3" name="Rettangolo 2"/>
          <p:cNvSpPr/>
          <p:nvPr/>
        </p:nvSpPr>
        <p:spPr>
          <a:xfrm>
            <a:off x="683568" y="1412776"/>
            <a:ext cx="8280920" cy="7200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3"/>
          <p:cNvSpPr/>
          <p:nvPr/>
        </p:nvSpPr>
        <p:spPr>
          <a:xfrm>
            <a:off x="683568" y="4869160"/>
            <a:ext cx="8280920" cy="12241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683568" y="2924944"/>
            <a:ext cx="8280920" cy="5760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8100392" y="6309320"/>
            <a:ext cx="508473" cy="369332"/>
          </a:xfrm>
          <a:prstGeom prst="rect">
            <a:avLst/>
          </a:prstGeom>
          <a:noFill/>
        </p:spPr>
        <p:txBody>
          <a:bodyPr wrap="none" rtlCol="0">
            <a:spAutoFit/>
          </a:bodyPr>
          <a:lstStyle/>
          <a:p>
            <a:r>
              <a:rPr lang="it-IT" dirty="0" smtClean="0"/>
              <a:t>2/</a:t>
            </a:r>
            <a:r>
              <a:rPr lang="it-IT" dirty="0" err="1" smtClean="0"/>
              <a:t>2</a:t>
            </a:r>
            <a:endParaRPr lang="it-IT"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CasellaDiTesto 1"/>
          <p:cNvSpPr txBox="1"/>
          <p:nvPr/>
        </p:nvSpPr>
        <p:spPr>
          <a:xfrm>
            <a:off x="703984" y="3898791"/>
            <a:ext cx="7597336" cy="2554545"/>
          </a:xfrm>
          <a:prstGeom prst="rect">
            <a:avLst/>
          </a:prstGeom>
          <a:noFill/>
        </p:spPr>
        <p:txBody>
          <a:bodyPr wrap="none" rtlCol="0">
            <a:spAutoFit/>
          </a:bodyPr>
          <a:lstStyle/>
          <a:p>
            <a:pPr algn="ctr"/>
            <a:r>
              <a:rPr lang="it-IT" sz="3200" dirty="0" smtClean="0"/>
              <a:t>“… a </a:t>
            </a:r>
            <a:r>
              <a:rPr lang="it-IT" sz="3200" dirty="0" err="1" smtClean="0"/>
              <a:t>series</a:t>
            </a:r>
            <a:r>
              <a:rPr lang="it-IT" sz="3200" dirty="0" smtClean="0"/>
              <a:t> </a:t>
            </a:r>
            <a:r>
              <a:rPr lang="it-IT" sz="3200" dirty="0" err="1" smtClean="0"/>
              <a:t>of</a:t>
            </a:r>
            <a:r>
              <a:rPr lang="it-IT" sz="3200" dirty="0" smtClean="0"/>
              <a:t> </a:t>
            </a:r>
            <a:r>
              <a:rPr lang="it-IT" sz="3200" dirty="0" err="1" smtClean="0"/>
              <a:t>articles</a:t>
            </a:r>
            <a:r>
              <a:rPr lang="it-IT" sz="3200" dirty="0" smtClean="0"/>
              <a:t> </a:t>
            </a:r>
            <a:r>
              <a:rPr lang="it-IT" sz="3200" dirty="0" err="1" smtClean="0"/>
              <a:t>were</a:t>
            </a:r>
            <a:r>
              <a:rPr lang="it-IT" sz="3200" dirty="0" smtClean="0"/>
              <a:t> </a:t>
            </a:r>
            <a:r>
              <a:rPr lang="it-IT" sz="3200" dirty="0" err="1" smtClean="0"/>
              <a:t>published</a:t>
            </a:r>
            <a:r>
              <a:rPr lang="it-IT" sz="3200" dirty="0" smtClean="0"/>
              <a:t> </a:t>
            </a:r>
          </a:p>
          <a:p>
            <a:pPr algn="ctr"/>
            <a:r>
              <a:rPr lang="it-IT" sz="3200" dirty="0" err="1" smtClean="0"/>
              <a:t>questioning</a:t>
            </a:r>
            <a:r>
              <a:rPr lang="it-IT" sz="3200" dirty="0" smtClean="0"/>
              <a:t> the </a:t>
            </a:r>
            <a:r>
              <a:rPr lang="it-IT" sz="3200" dirty="0" err="1" smtClean="0"/>
              <a:t>safety</a:t>
            </a:r>
            <a:r>
              <a:rPr lang="it-IT" sz="3200" dirty="0" smtClean="0"/>
              <a:t> </a:t>
            </a:r>
            <a:r>
              <a:rPr lang="it-IT" sz="3200" dirty="0" err="1" smtClean="0"/>
              <a:t>of</a:t>
            </a:r>
            <a:r>
              <a:rPr lang="it-IT" sz="3200" dirty="0" smtClean="0"/>
              <a:t> </a:t>
            </a:r>
            <a:r>
              <a:rPr lang="it-IT" sz="3200" dirty="0" err="1" smtClean="0"/>
              <a:t>radiation</a:t>
            </a:r>
            <a:r>
              <a:rPr lang="it-IT" sz="3200" dirty="0" smtClean="0"/>
              <a:t> </a:t>
            </a:r>
            <a:r>
              <a:rPr lang="it-IT" sz="3200" dirty="0" err="1" smtClean="0"/>
              <a:t>therapy</a:t>
            </a:r>
            <a:endParaRPr lang="it-IT" sz="3200" dirty="0" smtClean="0"/>
          </a:p>
          <a:p>
            <a:pPr algn="ctr"/>
            <a:r>
              <a:rPr lang="it-IT" sz="3200" dirty="0" err="1" smtClean="0"/>
              <a:t>after</a:t>
            </a:r>
            <a:r>
              <a:rPr lang="it-IT" sz="3200" dirty="0" smtClean="0"/>
              <a:t> the </a:t>
            </a:r>
            <a:r>
              <a:rPr lang="it-IT" sz="3200" dirty="0" err="1" smtClean="0"/>
              <a:t>tragic</a:t>
            </a:r>
            <a:r>
              <a:rPr lang="it-IT" sz="3200" dirty="0" smtClean="0"/>
              <a:t> story </a:t>
            </a:r>
            <a:r>
              <a:rPr lang="it-IT" sz="3200" dirty="0" err="1" smtClean="0"/>
              <a:t>of</a:t>
            </a:r>
            <a:r>
              <a:rPr lang="it-IT" sz="3200" dirty="0" smtClean="0"/>
              <a:t> a </a:t>
            </a:r>
            <a:r>
              <a:rPr lang="it-IT" sz="3200" dirty="0" err="1" smtClean="0"/>
              <a:t>patient</a:t>
            </a:r>
            <a:r>
              <a:rPr lang="it-IT" sz="3200" dirty="0" smtClean="0"/>
              <a:t> </a:t>
            </a:r>
            <a:r>
              <a:rPr lang="it-IT" sz="3200" dirty="0" err="1" smtClean="0"/>
              <a:t>who</a:t>
            </a:r>
            <a:r>
              <a:rPr lang="it-IT" sz="3200" dirty="0" smtClean="0"/>
              <a:t> </a:t>
            </a:r>
          </a:p>
          <a:p>
            <a:pPr algn="ctr"/>
            <a:r>
              <a:rPr lang="it-IT" sz="3200" dirty="0" err="1" smtClean="0"/>
              <a:t>had</a:t>
            </a:r>
            <a:r>
              <a:rPr lang="it-IT" sz="3200" dirty="0" smtClean="0"/>
              <a:t> </a:t>
            </a:r>
            <a:r>
              <a:rPr lang="it-IT" sz="3200" dirty="0" err="1" smtClean="0"/>
              <a:t>been</a:t>
            </a:r>
            <a:r>
              <a:rPr lang="it-IT" sz="3200" dirty="0" smtClean="0"/>
              <a:t> </a:t>
            </a:r>
            <a:r>
              <a:rPr lang="it-IT" sz="3200" dirty="0" err="1" smtClean="0"/>
              <a:t>given</a:t>
            </a:r>
            <a:r>
              <a:rPr lang="it-IT" sz="3200" dirty="0" smtClean="0"/>
              <a:t> a </a:t>
            </a:r>
            <a:r>
              <a:rPr lang="it-IT" sz="3200" dirty="0" err="1" smtClean="0"/>
              <a:t>fatal</a:t>
            </a:r>
            <a:r>
              <a:rPr lang="it-IT" sz="3200" dirty="0" smtClean="0"/>
              <a:t> overdose </a:t>
            </a:r>
            <a:r>
              <a:rPr lang="it-IT" sz="3200" dirty="0" err="1" smtClean="0"/>
              <a:t>of</a:t>
            </a:r>
            <a:r>
              <a:rPr lang="it-IT" sz="3200" dirty="0" smtClean="0"/>
              <a:t> </a:t>
            </a:r>
            <a:r>
              <a:rPr lang="it-IT" sz="3200" dirty="0" err="1" smtClean="0"/>
              <a:t>radiation</a:t>
            </a:r>
            <a:r>
              <a:rPr lang="it-IT" sz="3200" dirty="0" smtClean="0"/>
              <a:t> </a:t>
            </a:r>
          </a:p>
          <a:p>
            <a:pPr algn="ctr"/>
            <a:r>
              <a:rPr lang="it-IT" sz="3200" dirty="0" err="1" smtClean="0"/>
              <a:t>for</a:t>
            </a:r>
            <a:r>
              <a:rPr lang="it-IT" sz="3200" dirty="0" smtClean="0"/>
              <a:t> the treatment </a:t>
            </a:r>
            <a:r>
              <a:rPr lang="it-IT" sz="3200" dirty="0" err="1" smtClean="0"/>
              <a:t>of</a:t>
            </a:r>
            <a:r>
              <a:rPr lang="it-IT" sz="3200" dirty="0" smtClean="0"/>
              <a:t> </a:t>
            </a:r>
            <a:r>
              <a:rPr lang="it-IT" sz="3200" dirty="0" err="1" smtClean="0"/>
              <a:t>his</a:t>
            </a:r>
            <a:r>
              <a:rPr lang="it-IT" sz="3200" dirty="0" smtClean="0"/>
              <a:t> </a:t>
            </a:r>
            <a:r>
              <a:rPr lang="it-IT" sz="3200" dirty="0" err="1" smtClean="0"/>
              <a:t>H&amp;N</a:t>
            </a:r>
            <a:r>
              <a:rPr lang="it-IT" sz="3200" dirty="0" smtClean="0"/>
              <a:t> </a:t>
            </a:r>
            <a:r>
              <a:rPr lang="it-IT" sz="3200" dirty="0" err="1" smtClean="0"/>
              <a:t>cancer…</a:t>
            </a:r>
            <a:r>
              <a:rPr lang="it-IT" sz="3200" dirty="0" smtClean="0"/>
              <a:t>”</a:t>
            </a:r>
            <a:endParaRPr lang="it-IT" sz="3200" dirty="0"/>
          </a:p>
        </p:txBody>
      </p:sp>
      <p:sp>
        <p:nvSpPr>
          <p:cNvPr id="3" name="Rettangolo 2"/>
          <p:cNvSpPr/>
          <p:nvPr/>
        </p:nvSpPr>
        <p:spPr>
          <a:xfrm>
            <a:off x="179512" y="1685126"/>
            <a:ext cx="8568952" cy="1815882"/>
          </a:xfrm>
          <a:prstGeom prst="rect">
            <a:avLst/>
          </a:prstGeom>
        </p:spPr>
        <p:txBody>
          <a:bodyPr wrap="square">
            <a:spAutoFit/>
          </a:bodyPr>
          <a:lstStyle/>
          <a:p>
            <a:pPr algn="ctr"/>
            <a:r>
              <a:rPr lang="en-US" sz="3200" b="1" dirty="0" smtClean="0"/>
              <a:t>The Radiation Boom</a:t>
            </a:r>
          </a:p>
          <a:p>
            <a:pPr algn="ctr"/>
            <a:r>
              <a:rPr lang="en-US" sz="3200" b="1" dirty="0" smtClean="0"/>
              <a:t>As Technology Surges, Radiation Safeguards Lag</a:t>
            </a:r>
          </a:p>
          <a:p>
            <a:pPr algn="ctr"/>
            <a:r>
              <a:rPr lang="en-US" sz="2000" b="1" dirty="0" smtClean="0"/>
              <a:t>By WALT BOGDANICH</a:t>
            </a:r>
          </a:p>
          <a:p>
            <a:pPr algn="ctr"/>
            <a:r>
              <a:rPr lang="en-US" sz="2800" b="1" dirty="0" smtClean="0"/>
              <a:t>Published: January 26, 2010</a:t>
            </a:r>
            <a:endParaRPr lang="en-US" sz="2800" b="1" dirty="0"/>
          </a:p>
        </p:txBody>
      </p:sp>
      <p:pic>
        <p:nvPicPr>
          <p:cNvPr id="126981" name="Picture 5" descr="The New York Times"/>
          <p:cNvPicPr>
            <a:picLocks noChangeAspect="1" noChangeArrowheads="1"/>
          </p:cNvPicPr>
          <p:nvPr/>
        </p:nvPicPr>
        <p:blipFill>
          <a:blip r:embed="rId2" cstate="print"/>
          <a:srcRect/>
          <a:stretch>
            <a:fillRect/>
          </a:stretch>
        </p:blipFill>
        <p:spPr bwMode="auto">
          <a:xfrm>
            <a:off x="1482407" y="332656"/>
            <a:ext cx="5969913" cy="1008112"/>
          </a:xfrm>
          <a:prstGeom prst="rect">
            <a:avLst/>
          </a:prstGeom>
          <a:noFill/>
        </p:spPr>
      </p:pic>
      <p:sp>
        <p:nvSpPr>
          <p:cNvPr id="6" name="Rettangolo 5"/>
          <p:cNvSpPr/>
          <p:nvPr/>
        </p:nvSpPr>
        <p:spPr>
          <a:xfrm>
            <a:off x="251520" y="1700808"/>
            <a:ext cx="8568952" cy="1872208"/>
          </a:xfrm>
          <a:prstGeom prst="rect">
            <a:avLst/>
          </a:prstGeom>
          <a:noFill/>
          <a:ln w="28575">
            <a:solidFill>
              <a:srgbClr val="020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6981" name="Picture 5" descr="The New York Times"/>
          <p:cNvPicPr>
            <a:picLocks noChangeAspect="1" noChangeArrowheads="1"/>
          </p:cNvPicPr>
          <p:nvPr/>
        </p:nvPicPr>
        <p:blipFill>
          <a:blip r:embed="rId2" cstate="print"/>
          <a:srcRect/>
          <a:stretch>
            <a:fillRect/>
          </a:stretch>
        </p:blipFill>
        <p:spPr bwMode="auto">
          <a:xfrm>
            <a:off x="1482407" y="332656"/>
            <a:ext cx="5969913" cy="1008112"/>
          </a:xfrm>
          <a:prstGeom prst="rect">
            <a:avLst/>
          </a:prstGeom>
          <a:noFill/>
        </p:spPr>
      </p:pic>
      <p:sp>
        <p:nvSpPr>
          <p:cNvPr id="6" name="Rettangolo 5"/>
          <p:cNvSpPr/>
          <p:nvPr/>
        </p:nvSpPr>
        <p:spPr>
          <a:xfrm>
            <a:off x="251520" y="1628800"/>
            <a:ext cx="8568952" cy="1512168"/>
          </a:xfrm>
          <a:prstGeom prst="rect">
            <a:avLst/>
          </a:prstGeom>
          <a:noFill/>
          <a:ln w="28575">
            <a:solidFill>
              <a:srgbClr val="020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p:cNvSpPr/>
          <p:nvPr/>
        </p:nvSpPr>
        <p:spPr>
          <a:xfrm>
            <a:off x="179512" y="3297173"/>
            <a:ext cx="8784976" cy="3539430"/>
          </a:xfrm>
          <a:prstGeom prst="rect">
            <a:avLst/>
          </a:prstGeom>
        </p:spPr>
        <p:txBody>
          <a:bodyPr wrap="square">
            <a:spAutoFit/>
          </a:bodyPr>
          <a:lstStyle/>
          <a:p>
            <a:pPr algn="ctr"/>
            <a:r>
              <a:rPr lang="en-US" sz="3200" dirty="0" smtClean="0"/>
              <a:t>Dr. Anthony L. </a:t>
            </a:r>
            <a:r>
              <a:rPr lang="en-US" sz="3200" dirty="0" err="1" smtClean="0"/>
              <a:t>Zietman</a:t>
            </a:r>
            <a:r>
              <a:rPr lang="en-US" sz="3200" dirty="0" smtClean="0"/>
              <a:t>, </a:t>
            </a:r>
            <a:r>
              <a:rPr lang="en-US" sz="3200" dirty="0" err="1" smtClean="0"/>
              <a:t>Astro’s</a:t>
            </a:r>
            <a:r>
              <a:rPr lang="en-US" sz="3200" dirty="0" smtClean="0"/>
              <a:t> president,…said the group began a comprehensive review of existing policies last week after two articles in The New York Times reported on the harm that can result when powerful and technologically complex machines go awry and when basic safety procedures are not followed. </a:t>
            </a:r>
            <a:endParaRPr lang="en-US" sz="3200" dirty="0"/>
          </a:p>
        </p:txBody>
      </p:sp>
      <p:sp>
        <p:nvSpPr>
          <p:cNvPr id="11" name="Rettangolo 10"/>
          <p:cNvSpPr/>
          <p:nvPr/>
        </p:nvSpPr>
        <p:spPr>
          <a:xfrm>
            <a:off x="619696" y="1700808"/>
            <a:ext cx="7912744" cy="584775"/>
          </a:xfrm>
          <a:prstGeom prst="rect">
            <a:avLst/>
          </a:prstGeom>
        </p:spPr>
        <p:txBody>
          <a:bodyPr wrap="none">
            <a:spAutoFit/>
          </a:bodyPr>
          <a:lstStyle/>
          <a:p>
            <a:r>
              <a:rPr lang="en-US" sz="3200" b="1" dirty="0" smtClean="0"/>
              <a:t>Medical Group Urges New Rules on Radiation</a:t>
            </a:r>
            <a:endParaRPr lang="it-IT" sz="3200" dirty="0"/>
          </a:p>
        </p:txBody>
      </p:sp>
      <p:sp>
        <p:nvSpPr>
          <p:cNvPr id="12" name="Rettangolo 11"/>
          <p:cNvSpPr/>
          <p:nvPr/>
        </p:nvSpPr>
        <p:spPr>
          <a:xfrm>
            <a:off x="2286000" y="2276872"/>
            <a:ext cx="4572000" cy="830997"/>
          </a:xfrm>
          <a:prstGeom prst="rect">
            <a:avLst/>
          </a:prstGeom>
        </p:spPr>
        <p:txBody>
          <a:bodyPr>
            <a:spAutoFit/>
          </a:bodyPr>
          <a:lstStyle/>
          <a:p>
            <a:pPr algn="ctr"/>
            <a:r>
              <a:rPr lang="en-US" sz="2000" b="1" dirty="0" smtClean="0"/>
              <a:t>By WALT BOGDANICH</a:t>
            </a:r>
          </a:p>
          <a:p>
            <a:pPr algn="ctr"/>
            <a:r>
              <a:rPr lang="en-US" sz="2800" b="1" dirty="0" smtClean="0"/>
              <a:t>Published: February 4, 2010</a:t>
            </a:r>
            <a:endParaRPr lang="en-US" sz="2800" b="1" dirty="0"/>
          </a:p>
        </p:txBody>
      </p:sp>
      <p:sp>
        <p:nvSpPr>
          <p:cNvPr id="13" name="Rettangolo 12"/>
          <p:cNvSpPr/>
          <p:nvPr/>
        </p:nvSpPr>
        <p:spPr>
          <a:xfrm>
            <a:off x="1547664" y="4365104"/>
            <a:ext cx="4608512" cy="4320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5635" t="8361" r="5329" b="7969"/>
          <a:stretch>
            <a:fillRect/>
          </a:stretch>
        </p:blipFill>
        <p:spPr bwMode="auto">
          <a:xfrm rot="5400000">
            <a:off x="1113643" y="-1134725"/>
            <a:ext cx="6895633" cy="9165083"/>
          </a:xfrm>
          <a:prstGeom prst="rect">
            <a:avLst/>
          </a:prstGeom>
          <a:noFill/>
          <a:ln w="9525">
            <a:noFill/>
            <a:miter lim="800000"/>
            <a:headEnd/>
            <a:tailEnd/>
          </a:ln>
        </p:spPr>
      </p:pic>
      <p:sp>
        <p:nvSpPr>
          <p:cNvPr id="3" name="Rettangolo 2"/>
          <p:cNvSpPr/>
          <p:nvPr/>
        </p:nvSpPr>
        <p:spPr>
          <a:xfrm>
            <a:off x="683568" y="1556792"/>
            <a:ext cx="8208912" cy="93610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192791" y="116632"/>
            <a:ext cx="8699689" cy="769441"/>
          </a:xfrm>
          <a:prstGeom prst="rect">
            <a:avLst/>
          </a:prstGeom>
          <a:solidFill>
            <a:schemeClr val="bg1"/>
          </a:solidFill>
        </p:spPr>
        <p:txBody>
          <a:bodyPr wrap="none" rtlCol="0">
            <a:spAutoFit/>
          </a:bodyPr>
          <a:lstStyle/>
          <a:p>
            <a:pPr algn="ctr"/>
            <a:r>
              <a:rPr lang="it-IT" sz="4400" b="1" i="1" dirty="0" smtClean="0">
                <a:solidFill>
                  <a:schemeClr val="tx2">
                    <a:lumMod val="75000"/>
                  </a:schemeClr>
                </a:solidFill>
              </a:rPr>
              <a:t>ASTRO “TARGET SAFELY” CAMPAIGN</a:t>
            </a:r>
          </a:p>
        </p:txBody>
      </p:sp>
      <p:sp>
        <p:nvSpPr>
          <p:cNvPr id="5" name="Rettangolo 4"/>
          <p:cNvSpPr/>
          <p:nvPr/>
        </p:nvSpPr>
        <p:spPr>
          <a:xfrm>
            <a:off x="5892432" y="6362164"/>
            <a:ext cx="3216072" cy="523220"/>
          </a:xfrm>
          <a:prstGeom prst="rect">
            <a:avLst/>
          </a:prstGeom>
          <a:solidFill>
            <a:schemeClr val="bg1"/>
          </a:solidFill>
          <a:ln>
            <a:solidFill>
              <a:schemeClr val="bg1"/>
            </a:solidFill>
          </a:ln>
        </p:spPr>
        <p:txBody>
          <a:bodyPr wrap="none">
            <a:spAutoFit/>
          </a:bodyPr>
          <a:lstStyle/>
          <a:p>
            <a:pPr lvl="0" algn="r"/>
            <a:r>
              <a:rPr lang="it-IT" sz="2800" dirty="0" err="1" smtClean="0">
                <a:solidFill>
                  <a:srgbClr val="1F497D">
                    <a:lumMod val="75000"/>
                  </a:srgbClr>
                </a:solidFill>
              </a:rPr>
              <a:t>January</a:t>
            </a:r>
            <a:r>
              <a:rPr lang="it-IT" sz="2800" dirty="0" smtClean="0">
                <a:solidFill>
                  <a:srgbClr val="1F497D">
                    <a:lumMod val="75000"/>
                  </a:srgbClr>
                </a:solidFill>
              </a:rPr>
              <a:t> 28-31, 2010 </a:t>
            </a:r>
            <a:endParaRPr lang="it-IT" sz="2800" dirty="0">
              <a:solidFill>
                <a:srgbClr val="1F497D">
                  <a:lumMod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588205" y="1484784"/>
            <a:ext cx="5223674" cy="3970318"/>
          </a:xfrm>
          <a:prstGeom prst="rect">
            <a:avLst/>
          </a:prstGeom>
          <a:noFill/>
        </p:spPr>
        <p:txBody>
          <a:bodyPr wrap="none" rtlCol="0">
            <a:spAutoFit/>
          </a:bodyPr>
          <a:lstStyle/>
          <a:p>
            <a:r>
              <a:rPr lang="it-IT" sz="3600" i="1" dirty="0" err="1" smtClean="0"/>
              <a:t>…take</a:t>
            </a:r>
            <a:r>
              <a:rPr lang="it-IT" sz="3600" i="1" dirty="0" smtClean="0"/>
              <a:t> home </a:t>
            </a:r>
            <a:r>
              <a:rPr lang="it-IT" sz="3600" i="1" dirty="0" err="1" smtClean="0"/>
              <a:t>messages…</a:t>
            </a:r>
            <a:endParaRPr lang="it-IT" sz="3600" i="1" dirty="0" smtClean="0"/>
          </a:p>
          <a:p>
            <a:endParaRPr lang="it-IT" sz="3600" dirty="0" smtClean="0"/>
          </a:p>
          <a:p>
            <a:r>
              <a:rPr lang="it-IT" sz="3600" dirty="0" smtClean="0"/>
              <a:t>	1</a:t>
            </a:r>
          </a:p>
          <a:p>
            <a:endParaRPr lang="it-IT" sz="3600" dirty="0" smtClean="0"/>
          </a:p>
          <a:p>
            <a:r>
              <a:rPr lang="it-IT" sz="3600" dirty="0" smtClean="0"/>
              <a:t>	2</a:t>
            </a:r>
          </a:p>
          <a:p>
            <a:endParaRPr lang="it-IT" sz="3600" dirty="0" smtClean="0"/>
          </a:p>
          <a:p>
            <a:r>
              <a:rPr lang="it-IT" sz="3600" dirty="0" smtClean="0"/>
              <a:t>	3</a:t>
            </a:r>
            <a:endParaRPr lang="it-IT" sz="36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AIRO2010\FOTO\ANATOMY.bmp"/>
          <p:cNvPicPr>
            <a:picLocks noChangeAspect="1" noChangeArrowheads="1"/>
          </p:cNvPicPr>
          <p:nvPr/>
        </p:nvPicPr>
        <p:blipFill>
          <a:blip r:embed="rId2" cstate="print"/>
          <a:srcRect/>
          <a:stretch>
            <a:fillRect/>
          </a:stretch>
        </p:blipFill>
        <p:spPr bwMode="auto">
          <a:xfrm>
            <a:off x="3491880" y="260648"/>
            <a:ext cx="5268466" cy="6463174"/>
          </a:xfrm>
          <a:prstGeom prst="rect">
            <a:avLst/>
          </a:prstGeom>
          <a:noFill/>
        </p:spPr>
      </p:pic>
      <p:sp>
        <p:nvSpPr>
          <p:cNvPr id="4" name="CasellaDiTesto 3"/>
          <p:cNvSpPr txBox="1"/>
          <p:nvPr/>
        </p:nvSpPr>
        <p:spPr>
          <a:xfrm>
            <a:off x="107504" y="3546882"/>
            <a:ext cx="2933816" cy="1754326"/>
          </a:xfrm>
          <a:prstGeom prst="rect">
            <a:avLst/>
          </a:prstGeom>
          <a:noFill/>
        </p:spPr>
        <p:txBody>
          <a:bodyPr wrap="none" rtlCol="0">
            <a:spAutoFit/>
          </a:bodyPr>
          <a:lstStyle/>
          <a:p>
            <a:r>
              <a:rPr lang="it-IT" sz="3600" dirty="0" smtClean="0">
                <a:solidFill>
                  <a:schemeClr val="tx2"/>
                </a:solidFill>
              </a:rPr>
              <a:t>AF 4590,</a:t>
            </a:r>
          </a:p>
          <a:p>
            <a:r>
              <a:rPr lang="it-IT" sz="3600" dirty="0" smtClean="0">
                <a:solidFill>
                  <a:schemeClr val="tx2"/>
                </a:solidFill>
              </a:rPr>
              <a:t>25 luglio 2000,</a:t>
            </a:r>
          </a:p>
          <a:p>
            <a:r>
              <a:rPr lang="it-IT" sz="3600" dirty="0" smtClean="0">
                <a:solidFill>
                  <a:schemeClr val="tx2"/>
                </a:solidFill>
              </a:rPr>
              <a:t>h 14.43….</a:t>
            </a:r>
            <a:endParaRPr lang="it-IT" sz="3600" dirty="0">
              <a:solidFill>
                <a:schemeClr val="tx2"/>
              </a:solidFill>
            </a:endParaRPr>
          </a:p>
        </p:txBody>
      </p:sp>
      <p:pic>
        <p:nvPicPr>
          <p:cNvPr id="5" name="Picture 2"/>
          <p:cNvPicPr>
            <a:picLocks noChangeAspect="1" noChangeArrowheads="1"/>
          </p:cNvPicPr>
          <p:nvPr/>
        </p:nvPicPr>
        <p:blipFill>
          <a:blip r:embed="rId3" cstate="print"/>
          <a:srcRect/>
          <a:stretch>
            <a:fillRect/>
          </a:stretch>
        </p:blipFill>
        <p:spPr bwMode="auto">
          <a:xfrm>
            <a:off x="179512" y="3068960"/>
            <a:ext cx="3960440" cy="50622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AIRO2010\FOTO\FIAMME.jpg"/>
          <p:cNvPicPr>
            <a:picLocks noChangeAspect="1" noChangeArrowheads="1"/>
          </p:cNvPicPr>
          <p:nvPr/>
        </p:nvPicPr>
        <p:blipFill>
          <a:blip r:embed="rId2" cstate="print"/>
          <a:srcRect l="18571" t="17360"/>
          <a:stretch>
            <a:fillRect/>
          </a:stretch>
        </p:blipFill>
        <p:spPr bwMode="auto">
          <a:xfrm>
            <a:off x="3995936" y="114106"/>
            <a:ext cx="4968552" cy="6639264"/>
          </a:xfrm>
          <a:prstGeom prst="rect">
            <a:avLst/>
          </a:prstGeom>
          <a:noFill/>
        </p:spPr>
      </p:pic>
      <p:pic>
        <p:nvPicPr>
          <p:cNvPr id="3075" name="Picture 3" descr="F:\AIRO2010\FOTO\SCHEMA.bmp"/>
          <p:cNvPicPr>
            <a:picLocks noChangeAspect="1" noChangeArrowheads="1"/>
          </p:cNvPicPr>
          <p:nvPr/>
        </p:nvPicPr>
        <p:blipFill>
          <a:blip r:embed="rId3" cstate="print"/>
          <a:srcRect/>
          <a:stretch>
            <a:fillRect/>
          </a:stretch>
        </p:blipFill>
        <p:spPr bwMode="auto">
          <a:xfrm>
            <a:off x="35496" y="4941168"/>
            <a:ext cx="7617316" cy="1872208"/>
          </a:xfrm>
          <a:prstGeom prst="rect">
            <a:avLst/>
          </a:prstGeom>
          <a:noFill/>
        </p:spPr>
      </p:pic>
      <p:sp>
        <p:nvSpPr>
          <p:cNvPr id="5" name="CasellaDiTesto 4"/>
          <p:cNvSpPr txBox="1"/>
          <p:nvPr/>
        </p:nvSpPr>
        <p:spPr>
          <a:xfrm>
            <a:off x="179512" y="1242626"/>
            <a:ext cx="2933816" cy="1754326"/>
          </a:xfrm>
          <a:prstGeom prst="rect">
            <a:avLst/>
          </a:prstGeom>
          <a:noFill/>
        </p:spPr>
        <p:txBody>
          <a:bodyPr wrap="none" rtlCol="0">
            <a:spAutoFit/>
          </a:bodyPr>
          <a:lstStyle/>
          <a:p>
            <a:r>
              <a:rPr lang="it-IT" sz="3600" dirty="0" smtClean="0">
                <a:solidFill>
                  <a:schemeClr val="tx2"/>
                </a:solidFill>
              </a:rPr>
              <a:t>AF 4590,</a:t>
            </a:r>
          </a:p>
          <a:p>
            <a:r>
              <a:rPr lang="it-IT" sz="3600" dirty="0" smtClean="0">
                <a:solidFill>
                  <a:schemeClr val="tx2"/>
                </a:solidFill>
              </a:rPr>
              <a:t>25 luglio 2000,</a:t>
            </a:r>
          </a:p>
          <a:p>
            <a:r>
              <a:rPr lang="it-IT" sz="3600" dirty="0" smtClean="0">
                <a:solidFill>
                  <a:schemeClr val="tx2"/>
                </a:solidFill>
              </a:rPr>
              <a:t>h 14.43….</a:t>
            </a:r>
          </a:p>
        </p:txBody>
      </p:sp>
      <p:sp>
        <p:nvSpPr>
          <p:cNvPr id="6" name="Rettangolo 5"/>
          <p:cNvSpPr/>
          <p:nvPr/>
        </p:nvSpPr>
        <p:spPr>
          <a:xfrm>
            <a:off x="107504" y="4294837"/>
            <a:ext cx="5787995" cy="646331"/>
          </a:xfrm>
          <a:prstGeom prst="rect">
            <a:avLst/>
          </a:prstGeom>
          <a:solidFill>
            <a:schemeClr val="bg1"/>
          </a:solidFill>
        </p:spPr>
        <p:txBody>
          <a:bodyPr wrap="none">
            <a:spAutoFit/>
          </a:bodyPr>
          <a:lstStyle/>
          <a:p>
            <a:r>
              <a:rPr lang="it-IT" sz="3600" dirty="0" err="1" smtClean="0"/>
              <a:t>…lo</a:t>
            </a:r>
            <a:r>
              <a:rPr lang="it-IT" sz="3600" dirty="0" smtClean="0"/>
              <a:t> scoppio di un pneumatico</a:t>
            </a:r>
            <a:endParaRPr lang="it-IT" sz="3600" dirty="0"/>
          </a:p>
        </p:txBody>
      </p:sp>
      <p:pic>
        <p:nvPicPr>
          <p:cNvPr id="7" name="Picture 2"/>
          <p:cNvPicPr>
            <a:picLocks noChangeAspect="1" noChangeArrowheads="1"/>
          </p:cNvPicPr>
          <p:nvPr/>
        </p:nvPicPr>
        <p:blipFill>
          <a:blip r:embed="rId4" cstate="print"/>
          <a:srcRect/>
          <a:stretch>
            <a:fillRect/>
          </a:stretch>
        </p:blipFill>
        <p:spPr bwMode="auto">
          <a:xfrm>
            <a:off x="179512" y="762538"/>
            <a:ext cx="3960440" cy="50622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AIRO2010\FOTO\spacer1.jpg"/>
          <p:cNvPicPr>
            <a:picLocks noChangeAspect="1" noChangeArrowheads="1"/>
          </p:cNvPicPr>
          <p:nvPr/>
        </p:nvPicPr>
        <p:blipFill>
          <a:blip r:embed="rId2" cstate="print"/>
          <a:srcRect/>
          <a:stretch>
            <a:fillRect/>
          </a:stretch>
        </p:blipFill>
        <p:spPr bwMode="auto">
          <a:xfrm>
            <a:off x="107504" y="116632"/>
            <a:ext cx="5904656" cy="4625314"/>
          </a:xfrm>
          <a:prstGeom prst="rect">
            <a:avLst/>
          </a:prstGeom>
          <a:noFill/>
        </p:spPr>
      </p:pic>
      <p:pic>
        <p:nvPicPr>
          <p:cNvPr id="5123" name="Picture 3" descr="F:\AIRO2010\FOTO\PNEU.bmp"/>
          <p:cNvPicPr>
            <a:picLocks noChangeAspect="1" noChangeArrowheads="1"/>
          </p:cNvPicPr>
          <p:nvPr/>
        </p:nvPicPr>
        <p:blipFill>
          <a:blip r:embed="rId3" cstate="print"/>
          <a:srcRect/>
          <a:stretch>
            <a:fillRect/>
          </a:stretch>
        </p:blipFill>
        <p:spPr bwMode="auto">
          <a:xfrm>
            <a:off x="3088635" y="2852937"/>
            <a:ext cx="5731837" cy="3816424"/>
          </a:xfrm>
          <a:prstGeom prst="rect">
            <a:avLst/>
          </a:prstGeom>
          <a:noFill/>
        </p:spPr>
      </p:pic>
      <p:sp>
        <p:nvSpPr>
          <p:cNvPr id="4" name="Rettangolo 3"/>
          <p:cNvSpPr/>
          <p:nvPr/>
        </p:nvSpPr>
        <p:spPr>
          <a:xfrm>
            <a:off x="4202863" y="692696"/>
            <a:ext cx="4649286" cy="646331"/>
          </a:xfrm>
          <a:prstGeom prst="rect">
            <a:avLst/>
          </a:prstGeom>
          <a:solidFill>
            <a:schemeClr val="bg1"/>
          </a:solidFill>
        </p:spPr>
        <p:txBody>
          <a:bodyPr wrap="none">
            <a:spAutoFit/>
          </a:bodyPr>
          <a:lstStyle/>
          <a:p>
            <a:r>
              <a:rPr lang="it-IT" sz="3600" dirty="0" err="1" smtClean="0">
                <a:solidFill>
                  <a:schemeClr val="tx2"/>
                </a:solidFill>
              </a:rPr>
              <a:t>…Washington</a:t>
            </a:r>
            <a:r>
              <a:rPr lang="it-IT" sz="3600" dirty="0" smtClean="0">
                <a:solidFill>
                  <a:schemeClr val="tx2"/>
                </a:solidFill>
              </a:rPr>
              <a:t>, </a:t>
            </a:r>
            <a:r>
              <a:rPr lang="it-IT" sz="3600" dirty="0" err="1" smtClean="0">
                <a:solidFill>
                  <a:schemeClr val="tx2"/>
                </a:solidFill>
              </a:rPr>
              <a:t>Dakkar</a:t>
            </a:r>
            <a:r>
              <a:rPr lang="it-IT" sz="3600" dirty="0" smtClean="0">
                <a:solidFill>
                  <a:schemeClr val="tx2"/>
                </a:solidFill>
              </a:rPr>
              <a:t>,…</a:t>
            </a:r>
            <a:endParaRPr lang="it-IT" sz="3600" dirty="0">
              <a:solidFill>
                <a:schemeClr val="tx2"/>
              </a:solidFill>
            </a:endParaRPr>
          </a:p>
        </p:txBody>
      </p:sp>
      <p:pic>
        <p:nvPicPr>
          <p:cNvPr id="5" name="Picture 2"/>
          <p:cNvPicPr>
            <a:picLocks noChangeAspect="1" noChangeArrowheads="1"/>
          </p:cNvPicPr>
          <p:nvPr/>
        </p:nvPicPr>
        <p:blipFill>
          <a:blip r:embed="rId4" cstate="print"/>
          <a:srcRect/>
          <a:stretch>
            <a:fillRect/>
          </a:stretch>
        </p:blipFill>
        <p:spPr bwMode="auto">
          <a:xfrm>
            <a:off x="107504" y="6163138"/>
            <a:ext cx="3960440" cy="50622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AIRO2010\FOTO\concorde_heck3.jpg"/>
          <p:cNvPicPr>
            <a:picLocks noChangeAspect="1" noChangeArrowheads="1"/>
          </p:cNvPicPr>
          <p:nvPr/>
        </p:nvPicPr>
        <p:blipFill>
          <a:blip r:embed="rId2" cstate="print"/>
          <a:srcRect l="20455" b="24684"/>
          <a:stretch>
            <a:fillRect/>
          </a:stretch>
        </p:blipFill>
        <p:spPr bwMode="auto">
          <a:xfrm>
            <a:off x="3779912" y="2708920"/>
            <a:ext cx="5272925" cy="3744416"/>
          </a:xfrm>
          <a:prstGeom prst="rect">
            <a:avLst/>
          </a:prstGeom>
          <a:noFill/>
        </p:spPr>
      </p:pic>
      <p:sp>
        <p:nvSpPr>
          <p:cNvPr id="4" name="CasellaDiTesto 3"/>
          <p:cNvSpPr txBox="1"/>
          <p:nvPr/>
        </p:nvSpPr>
        <p:spPr>
          <a:xfrm>
            <a:off x="107504" y="3834914"/>
            <a:ext cx="2933816" cy="1754326"/>
          </a:xfrm>
          <a:prstGeom prst="rect">
            <a:avLst/>
          </a:prstGeom>
          <a:solidFill>
            <a:schemeClr val="bg1"/>
          </a:solidFill>
        </p:spPr>
        <p:txBody>
          <a:bodyPr wrap="none" rtlCol="0">
            <a:spAutoFit/>
          </a:bodyPr>
          <a:lstStyle/>
          <a:p>
            <a:r>
              <a:rPr lang="it-IT" sz="3600" dirty="0" smtClean="0">
                <a:solidFill>
                  <a:schemeClr val="tx2"/>
                </a:solidFill>
              </a:rPr>
              <a:t>AF 4590,</a:t>
            </a:r>
          </a:p>
          <a:p>
            <a:r>
              <a:rPr lang="it-IT" sz="3600" dirty="0" smtClean="0">
                <a:solidFill>
                  <a:schemeClr val="tx2"/>
                </a:solidFill>
              </a:rPr>
              <a:t>25 luglio 2000,</a:t>
            </a:r>
          </a:p>
          <a:p>
            <a:r>
              <a:rPr lang="it-IT" sz="3600" dirty="0" smtClean="0">
                <a:solidFill>
                  <a:schemeClr val="tx2"/>
                </a:solidFill>
              </a:rPr>
              <a:t>h 14.43….</a:t>
            </a:r>
          </a:p>
        </p:txBody>
      </p:sp>
      <p:pic>
        <p:nvPicPr>
          <p:cNvPr id="4099" name="Picture 3" descr="F:\AIRO2010\FOTO\wing.jpg"/>
          <p:cNvPicPr>
            <a:picLocks noChangeAspect="1" noChangeArrowheads="1"/>
          </p:cNvPicPr>
          <p:nvPr/>
        </p:nvPicPr>
        <p:blipFill>
          <a:blip r:embed="rId3" cstate="print"/>
          <a:srcRect l="17400" t="12000"/>
          <a:stretch>
            <a:fillRect/>
          </a:stretch>
        </p:blipFill>
        <p:spPr bwMode="auto">
          <a:xfrm>
            <a:off x="107504" y="44624"/>
            <a:ext cx="5477067" cy="3384376"/>
          </a:xfrm>
          <a:prstGeom prst="rect">
            <a:avLst/>
          </a:prstGeom>
          <a:noFill/>
        </p:spPr>
      </p:pic>
      <p:sp>
        <p:nvSpPr>
          <p:cNvPr id="5" name="Ovale 4"/>
          <p:cNvSpPr/>
          <p:nvPr/>
        </p:nvSpPr>
        <p:spPr>
          <a:xfrm>
            <a:off x="6012160" y="4509120"/>
            <a:ext cx="1872208" cy="136815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in giù 5"/>
          <p:cNvSpPr/>
          <p:nvPr/>
        </p:nvSpPr>
        <p:spPr>
          <a:xfrm rot="2303280">
            <a:off x="7723979" y="3868551"/>
            <a:ext cx="282208" cy="74125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p:cNvSpPr/>
          <p:nvPr/>
        </p:nvSpPr>
        <p:spPr>
          <a:xfrm>
            <a:off x="5652120" y="332656"/>
            <a:ext cx="2956963" cy="646331"/>
          </a:xfrm>
          <a:prstGeom prst="rect">
            <a:avLst/>
          </a:prstGeom>
          <a:solidFill>
            <a:schemeClr val="bg1"/>
          </a:solidFill>
        </p:spPr>
        <p:txBody>
          <a:bodyPr wrap="none">
            <a:spAutoFit/>
          </a:bodyPr>
          <a:lstStyle/>
          <a:p>
            <a:r>
              <a:rPr lang="it-IT" sz="3600" dirty="0" err="1" smtClean="0"/>
              <a:t>…l</a:t>
            </a:r>
            <a:r>
              <a:rPr lang="it-IT" sz="3600" dirty="0" smtClean="0"/>
              <a:t>’ala </a:t>
            </a:r>
            <a:r>
              <a:rPr lang="it-IT" sz="3600" dirty="0" err="1" smtClean="0"/>
              <a:t>bucata…</a:t>
            </a:r>
            <a:endParaRPr lang="it-IT" sz="3600" dirty="0"/>
          </a:p>
        </p:txBody>
      </p:sp>
      <p:sp>
        <p:nvSpPr>
          <p:cNvPr id="8" name="Rettangolo 7"/>
          <p:cNvSpPr/>
          <p:nvPr/>
        </p:nvSpPr>
        <p:spPr>
          <a:xfrm>
            <a:off x="107504" y="6167045"/>
            <a:ext cx="5201424" cy="646331"/>
          </a:xfrm>
          <a:prstGeom prst="rect">
            <a:avLst/>
          </a:prstGeom>
          <a:solidFill>
            <a:schemeClr val="bg1"/>
          </a:solidFill>
        </p:spPr>
        <p:txBody>
          <a:bodyPr wrap="none">
            <a:spAutoFit/>
          </a:bodyPr>
          <a:lstStyle/>
          <a:p>
            <a:r>
              <a:rPr lang="it-IT" sz="3600" dirty="0" err="1" smtClean="0"/>
              <a:t>…il</a:t>
            </a:r>
            <a:r>
              <a:rPr lang="it-IT" sz="3600" dirty="0" smtClean="0"/>
              <a:t> serbatoio di </a:t>
            </a:r>
            <a:r>
              <a:rPr lang="it-IT" sz="3600" dirty="0" err="1" smtClean="0"/>
              <a:t>kerosene…</a:t>
            </a:r>
            <a:endParaRPr lang="it-IT" sz="3600" dirty="0"/>
          </a:p>
        </p:txBody>
      </p:sp>
      <p:pic>
        <p:nvPicPr>
          <p:cNvPr id="9" name="Picture 2"/>
          <p:cNvPicPr>
            <a:picLocks noChangeAspect="1" noChangeArrowheads="1"/>
          </p:cNvPicPr>
          <p:nvPr/>
        </p:nvPicPr>
        <p:blipFill>
          <a:blip r:embed="rId4" cstate="print"/>
          <a:srcRect/>
          <a:stretch>
            <a:fillRect/>
          </a:stretch>
        </p:blipFill>
        <p:spPr bwMode="auto">
          <a:xfrm>
            <a:off x="179512" y="3356992"/>
            <a:ext cx="3960440" cy="50622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AIRO2010\FOTO\BARRA.jpg"/>
          <p:cNvPicPr>
            <a:picLocks noChangeAspect="1" noChangeArrowheads="1"/>
          </p:cNvPicPr>
          <p:nvPr/>
        </p:nvPicPr>
        <p:blipFill>
          <a:blip r:embed="rId2" cstate="print"/>
          <a:srcRect/>
          <a:stretch>
            <a:fillRect/>
          </a:stretch>
        </p:blipFill>
        <p:spPr bwMode="auto">
          <a:xfrm>
            <a:off x="107504" y="188640"/>
            <a:ext cx="5068524" cy="3600400"/>
          </a:xfrm>
          <a:prstGeom prst="rect">
            <a:avLst/>
          </a:prstGeom>
          <a:noFill/>
        </p:spPr>
      </p:pic>
      <p:sp>
        <p:nvSpPr>
          <p:cNvPr id="3" name="CasellaDiTesto 2"/>
          <p:cNvSpPr txBox="1"/>
          <p:nvPr/>
        </p:nvSpPr>
        <p:spPr>
          <a:xfrm>
            <a:off x="161816" y="4797152"/>
            <a:ext cx="4334520" cy="1938992"/>
          </a:xfrm>
          <a:prstGeom prst="rect">
            <a:avLst/>
          </a:prstGeom>
          <a:noFill/>
        </p:spPr>
        <p:txBody>
          <a:bodyPr wrap="none" rtlCol="0">
            <a:spAutoFit/>
          </a:bodyPr>
          <a:lstStyle/>
          <a:p>
            <a:r>
              <a:rPr lang="it-IT" sz="4000" dirty="0" err="1" smtClean="0">
                <a:solidFill>
                  <a:schemeClr val="tx2"/>
                </a:solidFill>
              </a:rPr>
              <a:t>…tre</a:t>
            </a:r>
            <a:r>
              <a:rPr lang="it-IT" sz="4000" dirty="0" smtClean="0">
                <a:solidFill>
                  <a:schemeClr val="tx2"/>
                </a:solidFill>
              </a:rPr>
              <a:t> minuti </a:t>
            </a:r>
            <a:r>
              <a:rPr lang="it-IT" sz="4000" dirty="0" err="1" smtClean="0">
                <a:solidFill>
                  <a:schemeClr val="tx2"/>
                </a:solidFill>
              </a:rPr>
              <a:t>prima…</a:t>
            </a:r>
            <a:endParaRPr lang="it-IT" sz="4000" dirty="0" smtClean="0">
              <a:solidFill>
                <a:schemeClr val="tx2"/>
              </a:solidFill>
            </a:endParaRPr>
          </a:p>
          <a:p>
            <a:r>
              <a:rPr lang="it-IT" sz="4000" dirty="0" smtClean="0">
                <a:solidFill>
                  <a:schemeClr val="tx2"/>
                </a:solidFill>
              </a:rPr>
              <a:t>DC – 10 </a:t>
            </a:r>
          </a:p>
          <a:p>
            <a:r>
              <a:rPr lang="it-IT" sz="4000" dirty="0" smtClean="0">
                <a:solidFill>
                  <a:schemeClr val="tx2"/>
                </a:solidFill>
              </a:rPr>
              <a:t>Continental Airlines</a:t>
            </a:r>
            <a:endParaRPr lang="it-IT" sz="4000" dirty="0">
              <a:solidFill>
                <a:schemeClr val="tx2"/>
              </a:solidFill>
            </a:endParaRPr>
          </a:p>
        </p:txBody>
      </p:sp>
      <p:pic>
        <p:nvPicPr>
          <p:cNvPr id="6147" name="Picture 3" descr="F:\AIRO2010\FOTO\wearstrip.jpg"/>
          <p:cNvPicPr>
            <a:picLocks noChangeAspect="1" noChangeArrowheads="1"/>
          </p:cNvPicPr>
          <p:nvPr/>
        </p:nvPicPr>
        <p:blipFill>
          <a:blip r:embed="rId3" cstate="print"/>
          <a:srcRect/>
          <a:stretch>
            <a:fillRect/>
          </a:stretch>
        </p:blipFill>
        <p:spPr bwMode="auto">
          <a:xfrm>
            <a:off x="5508104" y="2111311"/>
            <a:ext cx="3456384" cy="4630057"/>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ouvelle présentation">
  <a:themeElements>
    <a:clrScheme name="">
      <a:dk1>
        <a:srgbClr val="333399"/>
      </a:dk1>
      <a:lt1>
        <a:srgbClr val="FFFFFF"/>
      </a:lt1>
      <a:dk2>
        <a:srgbClr val="333399"/>
      </a:dk2>
      <a:lt2>
        <a:srgbClr val="CC99FF"/>
      </a:lt2>
      <a:accent1>
        <a:srgbClr val="4DAC26"/>
      </a:accent1>
      <a:accent2>
        <a:srgbClr val="FF6600"/>
      </a:accent2>
      <a:accent3>
        <a:srgbClr val="FFFFFF"/>
      </a:accent3>
      <a:accent4>
        <a:srgbClr val="2A2A82"/>
      </a:accent4>
      <a:accent5>
        <a:srgbClr val="B2D2AC"/>
      </a:accent5>
      <a:accent6>
        <a:srgbClr val="E75C00"/>
      </a:accent6>
      <a:hlink>
        <a:srgbClr val="FFCC66"/>
      </a:hlink>
      <a:folHlink>
        <a:srgbClr val="99CC00"/>
      </a:folHlink>
    </a:clrScheme>
    <a:fontScheme name="Nouvelle présentation">
      <a:majorFont>
        <a:latin typeface="Gill Sans MT Condensed"/>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asque IGR1">
  <a:themeElements>
    <a:clrScheme name="">
      <a:dk1>
        <a:srgbClr val="333399"/>
      </a:dk1>
      <a:lt1>
        <a:srgbClr val="FFFFFF"/>
      </a:lt1>
      <a:dk2>
        <a:srgbClr val="333399"/>
      </a:dk2>
      <a:lt2>
        <a:srgbClr val="CC99FF"/>
      </a:lt2>
      <a:accent1>
        <a:srgbClr val="4DAC26"/>
      </a:accent1>
      <a:accent2>
        <a:srgbClr val="FF6600"/>
      </a:accent2>
      <a:accent3>
        <a:srgbClr val="FFFFFF"/>
      </a:accent3>
      <a:accent4>
        <a:srgbClr val="2A2A82"/>
      </a:accent4>
      <a:accent5>
        <a:srgbClr val="B2D2AC"/>
      </a:accent5>
      <a:accent6>
        <a:srgbClr val="E75C00"/>
      </a:accent6>
      <a:hlink>
        <a:srgbClr val="FFCC66"/>
      </a:hlink>
      <a:folHlink>
        <a:srgbClr val="99CC00"/>
      </a:folHlink>
    </a:clrScheme>
    <a:fontScheme name="Masque IGR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sque IGR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que IGR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que IGR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que IGR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que IGR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que IGR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que IGR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que IGR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que IGR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que IGR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que IGR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que IGR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Profil">
  <a:themeElements>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fil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768</TotalTime>
  <Words>545</Words>
  <Application>Microsoft Office PowerPoint</Application>
  <PresentationFormat>Presentazione su schermo (4:3)</PresentationFormat>
  <Paragraphs>171</Paragraphs>
  <Slides>47</Slides>
  <Notes>4</Notes>
  <HiddenSlides>0</HiddenSlides>
  <MMClips>0</MMClips>
  <ScaleCrop>false</ScaleCrop>
  <HeadingPairs>
    <vt:vector size="6" baseType="variant">
      <vt:variant>
        <vt:lpstr>Tema</vt:lpstr>
      </vt:variant>
      <vt:variant>
        <vt:i4>6</vt:i4>
      </vt:variant>
      <vt:variant>
        <vt:lpstr>Server OLE incorporati</vt:lpstr>
      </vt:variant>
      <vt:variant>
        <vt:i4>1</vt:i4>
      </vt:variant>
      <vt:variant>
        <vt:lpstr>Titoli diapositive</vt:lpstr>
      </vt:variant>
      <vt:variant>
        <vt:i4>47</vt:i4>
      </vt:variant>
    </vt:vector>
  </HeadingPairs>
  <TitlesOfParts>
    <vt:vector size="54" baseType="lpstr">
      <vt:lpstr>Tema di Office</vt:lpstr>
      <vt:lpstr>Nouvelle présentation</vt:lpstr>
      <vt:lpstr>Masque IGR1</vt:lpstr>
      <vt:lpstr>Thème Office</vt:lpstr>
      <vt:lpstr>Profil</vt:lpstr>
      <vt:lpstr>1_Profil</vt:lpstr>
      <vt:lpstr>Graphique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Epinal &gt; 5 500 patients overexposed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Bilan cREX 2009 – Blue Médi®</vt:lpstr>
      <vt:lpstr>Score – évolution 2007 à 2009</vt:lpstr>
      <vt:lpstr>Signalements</vt:lpstr>
      <vt:lpstr>Qui déclare?</vt:lpstr>
      <vt:lpstr>Lieu de l’évènement</vt:lpstr>
      <vt:lpstr>Découverte de l’évènement</vt:lpstr>
      <vt:lpstr>Modification du traitement</vt:lpstr>
      <vt:lpstr>Cause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Alberto Bossi</dc:creator>
  <cp:lastModifiedBy>tecno</cp:lastModifiedBy>
  <cp:revision>72</cp:revision>
  <dcterms:created xsi:type="dcterms:W3CDTF">2010-10-30T13:57:20Z</dcterms:created>
  <dcterms:modified xsi:type="dcterms:W3CDTF">2010-11-15T12:34:53Z</dcterms:modified>
</cp:coreProperties>
</file>