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2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73" r:id="rId3"/>
    <p:sldId id="257" r:id="rId4"/>
    <p:sldId id="275" r:id="rId5"/>
    <p:sldId id="276" r:id="rId6"/>
    <p:sldId id="277" r:id="rId7"/>
    <p:sldId id="278" r:id="rId8"/>
    <p:sldId id="258" r:id="rId9"/>
    <p:sldId id="271" r:id="rId10"/>
    <p:sldId id="270" r:id="rId11"/>
    <p:sldId id="279" r:id="rId12"/>
    <p:sldId id="280" r:id="rId13"/>
    <p:sldId id="281" r:id="rId14"/>
    <p:sldId id="272" r:id="rId15"/>
    <p:sldId id="268" r:id="rId16"/>
    <p:sldId id="269" r:id="rId17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216" y="14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ABB649-ECBA-6145-A555-F400795DF855}" type="datetimeFigureOut">
              <a:rPr lang="it-IT" smtClean="0"/>
              <a:pPr/>
              <a:t>14/11/2010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BB1D66-93EA-244E-84D9-A44C833E731D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565746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CDF9F5-FC72-4420-B28D-8F0B8EE6A1D8}" type="datetimeFigureOut">
              <a:rPr lang="it-IT" smtClean="0"/>
              <a:t>14/11/2010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938B1A-8332-42B2-82E9-CBC2AEE0653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12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38B1A-8332-42B2-82E9-CBC2AEE06537}" type="slidenum">
              <a:rPr lang="it-IT" smtClean="0"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38B1A-8332-42B2-82E9-CBC2AEE06537}" type="slidenum">
              <a:rPr lang="it-IT" smtClean="0"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38B1A-8332-42B2-82E9-CBC2AEE06537}" type="slidenum">
              <a:rPr lang="it-IT" smtClean="0"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38B1A-8332-42B2-82E9-CBC2AEE06537}" type="slidenum">
              <a:rPr lang="it-IT" smtClean="0"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38B1A-8332-42B2-82E9-CBC2AEE06537}" type="slidenum">
              <a:rPr lang="it-IT" smtClean="0"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38B1A-8332-42B2-82E9-CBC2AEE06537}" type="slidenum">
              <a:rPr lang="it-IT" smtClean="0"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38B1A-8332-42B2-82E9-CBC2AEE06537}" type="slidenum">
              <a:rPr lang="it-IT" smtClean="0"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38B1A-8332-42B2-82E9-CBC2AEE06537}" type="slidenum">
              <a:rPr lang="it-IT" smtClean="0"/>
              <a:t>8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AIRO Napoli 14.11.2010</a:t>
            </a:r>
            <a:endParaRPr lang="en-US" dirty="0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e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6292582-9FC8-4B1B-8456-B27CC842DEE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gli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54F01-ABD1-BF4E-8CA7-C6C8AF72BF2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olo verticale e tes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C5A78DA6-D350-9A46-A920-A22B135AABB3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gli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dirty="0" smtClean="0"/>
              <a:t>AIRO Napoli 14 </a:t>
            </a:r>
            <a:r>
              <a:rPr lang="it-IT" dirty="0" err="1" smtClean="0"/>
              <a:t>nov</a:t>
            </a:r>
            <a:r>
              <a:rPr lang="it-IT" dirty="0" smtClean="0"/>
              <a:t> 2010</a:t>
            </a:r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4538B0-0E24-DD48-BDB2-537082D22BD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gli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pic>
        <p:nvPicPr>
          <p:cNvPr id="7" name="Picture 4" descr="StudioMIR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81000" y="6347691"/>
            <a:ext cx="914400" cy="360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ttangolo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gli stili del testo dello schema</a:t>
            </a:r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ttangolo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it-IT" smtClean="0"/>
              <a:pPr/>
              <a:t>14/11/2010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1AF2B4D-6B12-4EDF-87BB-2B55CECB6611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2319C7-C549-BD45-B2D2-897405F5A777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egnaposto contenuto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gli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contenuto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it-IT" smtClean="0"/>
              <a:t>Fare clic per modificare gli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ttangolo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gli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gli stili del testo dello schema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dirty="0" smtClean="0"/>
              <a:t>AIRO Napoli 14 </a:t>
            </a:r>
            <a:r>
              <a:rPr lang="it-IT" dirty="0" err="1" smtClean="0"/>
              <a:t>nov</a:t>
            </a:r>
            <a:r>
              <a:rPr lang="it-IT" dirty="0" smtClean="0"/>
              <a:t> 2010 </a:t>
            </a:r>
            <a:endParaRPr lang="it-IT" dirty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egnaposto contenuto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gli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contenuto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gli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5" name="Ovale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e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15C128E4-F70C-5643-B0EE-4547E2B6D1CC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3" name="Titolo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C4212072-CF68-AF45-B862-DD542A2543A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ttangolo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ttangolo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ttangolo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82F0CD2-721B-9E45-8801-9F394DA1429F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tangolo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ttangolo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gli stili del testo dello schema</a:t>
            </a:r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egnaposto contenuto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gli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Ovale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e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B1B797A-EF09-0F43-A2B1-4F49EC7A1385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1" name="Rettangolo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nettore 1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ttangolo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ttangolo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e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D293A09-5BD1-AD42-897B-C3319E2BF4A4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gli stili del testo dello schema</a:t>
            </a:r>
          </a:p>
        </p:txBody>
      </p:sp>
      <p:sp>
        <p:nvSpPr>
          <p:cNvPr id="22" name="Rettangolo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tangolo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ttangolo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ttangolo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ttangolo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ttangolo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8" name="Rettangolo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e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8D6B405-C18B-1343-A2FB-ACA3D2FB6ED2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stile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gli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20" name="CasellaDiTesto 19"/>
          <p:cNvSpPr txBox="1"/>
          <p:nvPr userDrawn="1"/>
        </p:nvSpPr>
        <p:spPr>
          <a:xfrm>
            <a:off x="7010400" y="6400800"/>
            <a:ext cx="19426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smtClean="0">
                <a:solidFill>
                  <a:schemeClr val="bg1"/>
                </a:solidFill>
              </a:rPr>
              <a:t>AIRO Napoli 14 </a:t>
            </a:r>
            <a:r>
              <a:rPr lang="it-IT" sz="1200" dirty="0" err="1" smtClean="0">
                <a:solidFill>
                  <a:schemeClr val="bg1"/>
                </a:solidFill>
              </a:rPr>
              <a:t>nov</a:t>
            </a:r>
            <a:r>
              <a:rPr lang="it-IT" sz="1200" dirty="0" smtClean="0">
                <a:solidFill>
                  <a:schemeClr val="bg1"/>
                </a:solidFill>
              </a:rPr>
              <a:t> 2010</a:t>
            </a:r>
            <a:endParaRPr lang="it-IT" sz="12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emf"/><Relationship Id="rId4" Type="http://schemas.openxmlformats.org/officeDocument/2006/relationships/oleObject" Target="../embeddings/Foglio_di_lavoro_di_Microsoft_Excel_97-20032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MARIO%20PEN:Documents:504:penna%20mario:AIRO%202010%20Napoli:Analysis_RT-MIR_rivistoWP28sett2010%20copia.doc!OLE_LINK1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MARIO%20PEN:Documents:504:penna%20mario:AIRO%202010%20Napoli:Analysis_RT-MIR_rivistoWP28sett2010%20copia.doc!OLE_LINK2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MARIO%20PEN:Documents:504:penna%20mario:AIRO%202010%20Napoli:Analysis_RT-MIR_rivistoWP28sett2010%20copia.doc!OLE_LINK3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Macintosh%20HD:Area%20dati:Mario%20NO%20DELETE:Mario%20operativi:AIRO%202010%20Napoli:Influence%20of%20oro-pharyngeal%20mycosis%20on%20normal%20tissue%20tolerance%20.doc!OLE_LINK7" TargetMode="Externa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18" Type="http://schemas.openxmlformats.org/officeDocument/2006/relationships/image" Target="../media/image30.jpeg"/><Relationship Id="rId3" Type="http://schemas.openxmlformats.org/officeDocument/2006/relationships/image" Target="../media/image15.jpeg"/><Relationship Id="rId21" Type="http://schemas.openxmlformats.org/officeDocument/2006/relationships/image" Target="../media/image33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17" Type="http://schemas.openxmlformats.org/officeDocument/2006/relationships/image" Target="../media/image29.jpeg"/><Relationship Id="rId2" Type="http://schemas.openxmlformats.org/officeDocument/2006/relationships/image" Target="../media/image14.jpeg"/><Relationship Id="rId16" Type="http://schemas.openxmlformats.org/officeDocument/2006/relationships/image" Target="../media/image28.jpeg"/><Relationship Id="rId20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5" Type="http://schemas.openxmlformats.org/officeDocument/2006/relationships/image" Target="../media/image27.jpeg"/><Relationship Id="rId10" Type="http://schemas.openxmlformats.org/officeDocument/2006/relationships/image" Target="../media/image22.jpeg"/><Relationship Id="rId19" Type="http://schemas.openxmlformats.org/officeDocument/2006/relationships/image" Target="../media/image31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Relationship Id="rId14" Type="http://schemas.openxmlformats.org/officeDocument/2006/relationships/image" Target="../media/image26.jpeg"/><Relationship Id="rId22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oleObject" Target="MARIO%20PEN:Documents:504:penna%20mario:studio%20MIR:Presentazioni:Mucosite%20e%20micosi:Mucosite%20e%20micosi.doc!OLE_LINK8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emf"/><Relationship Id="rId4" Type="http://schemas.openxmlformats.org/officeDocument/2006/relationships/oleObject" Target="../embeddings/Foglio_di_lavoro_di_Microsoft_Excel_97-20031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3810000"/>
            <a:ext cx="7543800" cy="2209800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20000"/>
              </a:lnSpc>
            </a:pPr>
            <a:r>
              <a:rPr lang="it-IT" sz="2526" spc="0" dirty="0" smtClean="0">
                <a:solidFill>
                  <a:srgbClr val="000090"/>
                </a:solidFill>
                <a:latin typeface="Tahoma"/>
              </a:rPr>
              <a:t>M </a:t>
            </a:r>
            <a:r>
              <a:rPr lang="it-IT" sz="2526" spc="0" dirty="0" err="1" smtClean="0">
                <a:solidFill>
                  <a:srgbClr val="000090"/>
                </a:solidFill>
                <a:latin typeface="Tahoma"/>
              </a:rPr>
              <a:t>Busetto</a:t>
            </a:r>
            <a:r>
              <a:rPr lang="it-IT" sz="2526" spc="0" dirty="0" smtClean="0">
                <a:solidFill>
                  <a:srgbClr val="000090"/>
                </a:solidFill>
                <a:latin typeface="Tahoma"/>
              </a:rPr>
              <a:t> *(1), V Fusco (2), G </a:t>
            </a:r>
            <a:r>
              <a:rPr lang="it-IT" sz="2526" spc="0" dirty="0" err="1" smtClean="0">
                <a:solidFill>
                  <a:srgbClr val="000090"/>
                </a:solidFill>
                <a:latin typeface="Tahoma"/>
              </a:rPr>
              <a:t>Pavanato</a:t>
            </a:r>
            <a:r>
              <a:rPr lang="it-IT" sz="2526" spc="0" dirty="0" smtClean="0">
                <a:solidFill>
                  <a:srgbClr val="000090"/>
                </a:solidFill>
                <a:latin typeface="Tahoma"/>
              </a:rPr>
              <a:t> (4), F Maggio (6), F Corbella (3), B Bonetti (5), M Orsatti (6), G </a:t>
            </a:r>
            <a:r>
              <a:rPr lang="it-IT" sz="2526" spc="0" dirty="0" err="1" smtClean="0">
                <a:solidFill>
                  <a:srgbClr val="000090"/>
                </a:solidFill>
                <a:latin typeface="Tahoma"/>
              </a:rPr>
              <a:t>Panizzoni</a:t>
            </a:r>
            <a:r>
              <a:rPr lang="it-IT" sz="2526" spc="0" dirty="0" smtClean="0">
                <a:solidFill>
                  <a:srgbClr val="000090"/>
                </a:solidFill>
                <a:latin typeface="Tahoma"/>
              </a:rPr>
              <a:t> (7), C De </a:t>
            </a:r>
            <a:r>
              <a:rPr lang="it-IT" sz="2526" spc="0" dirty="0" err="1" smtClean="0">
                <a:solidFill>
                  <a:srgbClr val="000090"/>
                </a:solidFill>
                <a:latin typeface="Tahoma"/>
              </a:rPr>
              <a:t>Renzis</a:t>
            </a:r>
            <a:r>
              <a:rPr lang="it-IT" sz="2526" spc="0" dirty="0" smtClean="0">
                <a:solidFill>
                  <a:srgbClr val="000090"/>
                </a:solidFill>
                <a:latin typeface="Tahoma"/>
              </a:rPr>
              <a:t> (8), P </a:t>
            </a:r>
            <a:r>
              <a:rPr lang="it-IT" sz="2526" spc="0" dirty="0" err="1" smtClean="0">
                <a:solidFill>
                  <a:srgbClr val="000090"/>
                </a:solidFill>
                <a:latin typeface="Tahoma"/>
              </a:rPr>
              <a:t>Montemaggi</a:t>
            </a:r>
            <a:r>
              <a:rPr lang="it-IT" sz="2526" spc="0" dirty="0" smtClean="0">
                <a:solidFill>
                  <a:srgbClr val="000090"/>
                </a:solidFill>
                <a:latin typeface="Tahoma"/>
              </a:rPr>
              <a:t> (9), L </a:t>
            </a:r>
            <a:r>
              <a:rPr lang="it-IT" sz="2526" spc="0" dirty="0" err="1" smtClean="0">
                <a:solidFill>
                  <a:srgbClr val="000090"/>
                </a:solidFill>
                <a:latin typeface="Tahoma"/>
              </a:rPr>
              <a:t>Cionini</a:t>
            </a:r>
            <a:r>
              <a:rPr lang="it-IT" sz="2526" spc="0" dirty="0" smtClean="0">
                <a:solidFill>
                  <a:srgbClr val="000090"/>
                </a:solidFill>
                <a:latin typeface="Tahoma"/>
              </a:rPr>
              <a:t> (10), L </a:t>
            </a:r>
            <a:r>
              <a:rPr lang="it-IT" sz="2526" spc="0" dirty="0" err="1" smtClean="0">
                <a:solidFill>
                  <a:srgbClr val="000090"/>
                </a:solidFill>
                <a:latin typeface="Tahoma"/>
              </a:rPr>
              <a:t>Loreggian</a:t>
            </a:r>
            <a:r>
              <a:rPr lang="it-IT" sz="2526" spc="0" dirty="0" smtClean="0">
                <a:solidFill>
                  <a:srgbClr val="000090"/>
                </a:solidFill>
                <a:latin typeface="Tahoma"/>
              </a:rPr>
              <a:t> (11), L </a:t>
            </a:r>
            <a:r>
              <a:rPr lang="it-IT" sz="2526" spc="0" dirty="0" err="1" smtClean="0">
                <a:solidFill>
                  <a:srgbClr val="000090"/>
                </a:solidFill>
                <a:latin typeface="Tahoma"/>
              </a:rPr>
              <a:t>Lastrucci</a:t>
            </a:r>
            <a:r>
              <a:rPr lang="it-IT" sz="2526" spc="0" dirty="0" smtClean="0">
                <a:solidFill>
                  <a:srgbClr val="000090"/>
                </a:solidFill>
                <a:latin typeface="Tahoma"/>
              </a:rPr>
              <a:t> (12), G Castaldo (2), S Colombo (3), G </a:t>
            </a:r>
            <a:r>
              <a:rPr lang="it-IT" sz="2526" spc="0" dirty="0" err="1" smtClean="0">
                <a:solidFill>
                  <a:srgbClr val="000090"/>
                </a:solidFill>
                <a:latin typeface="Tahoma"/>
              </a:rPr>
              <a:t>Mandoliti</a:t>
            </a:r>
            <a:r>
              <a:rPr lang="it-IT" sz="2526" spc="0" dirty="0" smtClean="0">
                <a:solidFill>
                  <a:srgbClr val="000090"/>
                </a:solidFill>
                <a:latin typeface="Tahoma"/>
              </a:rPr>
              <a:t> (4), S </a:t>
            </a:r>
            <a:r>
              <a:rPr lang="it-IT" sz="2526" spc="0" dirty="0" err="1" smtClean="0">
                <a:solidFill>
                  <a:srgbClr val="000090"/>
                </a:solidFill>
                <a:latin typeface="Tahoma"/>
              </a:rPr>
              <a:t>Berlinghieri</a:t>
            </a:r>
            <a:r>
              <a:rPr lang="it-IT" sz="2526" spc="0" dirty="0" smtClean="0">
                <a:solidFill>
                  <a:srgbClr val="000090"/>
                </a:solidFill>
                <a:latin typeface="Tahoma"/>
              </a:rPr>
              <a:t> (5), RB Guglielmi (7), G </a:t>
            </a:r>
            <a:r>
              <a:rPr lang="it-IT" sz="2526" spc="0" dirty="0" err="1" smtClean="0">
                <a:solidFill>
                  <a:srgbClr val="000090"/>
                </a:solidFill>
                <a:latin typeface="Tahoma"/>
              </a:rPr>
              <a:t>Sansotta</a:t>
            </a:r>
            <a:r>
              <a:rPr lang="it-IT" sz="2526" spc="0" dirty="0" smtClean="0">
                <a:solidFill>
                  <a:srgbClr val="000090"/>
                </a:solidFill>
                <a:latin typeface="Tahoma"/>
              </a:rPr>
              <a:t> (8), </a:t>
            </a:r>
          </a:p>
          <a:p>
            <a:pPr>
              <a:lnSpc>
                <a:spcPct val="120000"/>
              </a:lnSpc>
            </a:pPr>
            <a:r>
              <a:rPr lang="it-IT" sz="2526" spc="0" dirty="0" smtClean="0">
                <a:solidFill>
                  <a:srgbClr val="000090"/>
                </a:solidFill>
                <a:latin typeface="Tahoma"/>
              </a:rPr>
              <a:t>F </a:t>
            </a:r>
            <a:r>
              <a:rPr lang="it-IT" sz="2526" spc="0" dirty="0" err="1" smtClean="0">
                <a:solidFill>
                  <a:srgbClr val="000090"/>
                </a:solidFill>
                <a:latin typeface="Tahoma"/>
              </a:rPr>
              <a:t>Sciumé</a:t>
            </a:r>
            <a:r>
              <a:rPr lang="it-IT" sz="2526" spc="0" dirty="0" smtClean="0">
                <a:solidFill>
                  <a:srgbClr val="000090"/>
                </a:solidFill>
                <a:latin typeface="Tahoma"/>
              </a:rPr>
              <a:t> (9), M Antonello (1), F Matteucci (10), P Delia (8), G Sotti (11), </a:t>
            </a:r>
          </a:p>
          <a:p>
            <a:pPr>
              <a:lnSpc>
                <a:spcPct val="120000"/>
              </a:lnSpc>
            </a:pPr>
            <a:r>
              <a:rPr lang="it-IT" sz="2526" spc="0" dirty="0" smtClean="0">
                <a:solidFill>
                  <a:srgbClr val="000090"/>
                </a:solidFill>
                <a:latin typeface="Tahoma"/>
              </a:rPr>
              <a:t>P </a:t>
            </a:r>
            <a:r>
              <a:rPr lang="it-IT" sz="2526" spc="0" dirty="0" err="1" smtClean="0">
                <a:solidFill>
                  <a:srgbClr val="000090"/>
                </a:solidFill>
                <a:latin typeface="Tahoma"/>
              </a:rPr>
              <a:t>Frata</a:t>
            </a:r>
            <a:r>
              <a:rPr lang="it-IT" sz="2526" spc="0" dirty="0" smtClean="0">
                <a:solidFill>
                  <a:srgbClr val="000090"/>
                </a:solidFill>
                <a:latin typeface="Tahoma"/>
              </a:rPr>
              <a:t> (5), G </a:t>
            </a:r>
            <a:r>
              <a:rPr lang="it-IT" sz="2526" spc="0" dirty="0" err="1" smtClean="0">
                <a:solidFill>
                  <a:srgbClr val="000090"/>
                </a:solidFill>
                <a:latin typeface="Tahoma"/>
              </a:rPr>
              <a:t>Turcato</a:t>
            </a:r>
            <a:r>
              <a:rPr lang="it-IT" sz="2526" spc="0" dirty="0" smtClean="0">
                <a:solidFill>
                  <a:srgbClr val="000090"/>
                </a:solidFill>
                <a:latin typeface="Tahoma"/>
              </a:rPr>
              <a:t> (1,13), M </a:t>
            </a:r>
            <a:r>
              <a:rPr lang="it-IT" sz="2526" spc="0" dirty="0" err="1" smtClean="0">
                <a:solidFill>
                  <a:srgbClr val="000090"/>
                </a:solidFill>
                <a:latin typeface="Tahoma"/>
              </a:rPr>
              <a:t>Bolzan</a:t>
            </a:r>
            <a:r>
              <a:rPr lang="it-IT" sz="2526" spc="0" dirty="0" smtClean="0">
                <a:solidFill>
                  <a:srgbClr val="000090"/>
                </a:solidFill>
                <a:latin typeface="Tahoma"/>
              </a:rPr>
              <a:t> (14)</a:t>
            </a:r>
          </a:p>
          <a:p>
            <a:pPr>
              <a:lnSpc>
                <a:spcPct val="170000"/>
              </a:lnSpc>
            </a:pPr>
            <a:endParaRPr lang="it-IT" sz="1714" spc="0" dirty="0" smtClean="0">
              <a:solidFill>
                <a:srgbClr val="000090"/>
              </a:solidFill>
              <a:latin typeface="Tahoma"/>
            </a:endParaRPr>
          </a:p>
          <a:p>
            <a:endParaRPr lang="it-IT" sz="1400" dirty="0" smtClean="0">
              <a:latin typeface="Tahoma"/>
            </a:endParaRPr>
          </a:p>
          <a:p>
            <a:r>
              <a:rPr lang="it-IT" sz="2000" dirty="0" smtClean="0">
                <a:latin typeface="Tahoma"/>
              </a:rPr>
              <a:t>(1)Dell’Angelo Mestre (VE), (2) CROB, Rionero in Vulture (PZ), </a:t>
            </a:r>
            <a:endParaRPr lang="it-IT" sz="2000" dirty="0">
              <a:latin typeface="Tahoma"/>
            </a:endParaRPr>
          </a:p>
          <a:p>
            <a:r>
              <a:rPr lang="it-IT" sz="2000" dirty="0" smtClean="0">
                <a:latin typeface="Tahoma"/>
              </a:rPr>
              <a:t>(3) IRCCS </a:t>
            </a:r>
            <a:r>
              <a:rPr lang="it-IT" sz="2000" dirty="0" err="1" smtClean="0">
                <a:latin typeface="Tahoma"/>
              </a:rPr>
              <a:t>Policl</a:t>
            </a:r>
            <a:r>
              <a:rPr lang="it-IT" sz="2000" dirty="0" smtClean="0">
                <a:latin typeface="Tahoma"/>
              </a:rPr>
              <a:t>. San Matteo, Pavia, (4) Rovigo, </a:t>
            </a:r>
          </a:p>
          <a:p>
            <a:r>
              <a:rPr lang="it-IT" sz="2000" dirty="0" smtClean="0">
                <a:latin typeface="Tahoma"/>
              </a:rPr>
              <a:t>(5) Istituto del Radio, Brescia. (6) Sanremo (IM), (7) Vicenza.  </a:t>
            </a:r>
          </a:p>
          <a:p>
            <a:r>
              <a:rPr lang="it-IT" sz="2000" dirty="0" smtClean="0">
                <a:latin typeface="Tahoma"/>
              </a:rPr>
              <a:t>(8) G Martino, Messina, (9) ‘M Ascoli’, Palermo. (10) S Chiara, Pisa, </a:t>
            </a:r>
          </a:p>
          <a:p>
            <a:r>
              <a:rPr lang="it-IT" sz="2000" dirty="0" smtClean="0">
                <a:latin typeface="Tahoma"/>
              </a:rPr>
              <a:t>(11) IOV Padova, (12) S Donato, Arezzo, (13) Ospedali Civili Riuniti, Venezia.</a:t>
            </a:r>
          </a:p>
          <a:p>
            <a:r>
              <a:rPr lang="it-IT" sz="2000" dirty="0" smtClean="0">
                <a:latin typeface="Tahoma"/>
              </a:rPr>
              <a:t> </a:t>
            </a:r>
            <a:r>
              <a:rPr lang="en-GB" sz="2000" dirty="0" smtClean="0">
                <a:latin typeface="Tahoma"/>
              </a:rPr>
              <a:t>(14) Dip </a:t>
            </a:r>
            <a:r>
              <a:rPr lang="en-GB" sz="2000" dirty="0" err="1" smtClean="0">
                <a:latin typeface="Tahoma"/>
              </a:rPr>
              <a:t>Statistica</a:t>
            </a:r>
            <a:r>
              <a:rPr lang="en-GB" sz="2000" dirty="0" smtClean="0">
                <a:latin typeface="Tahoma"/>
              </a:rPr>
              <a:t> </a:t>
            </a:r>
            <a:r>
              <a:rPr lang="en-GB" sz="2000" dirty="0" err="1" smtClean="0">
                <a:latin typeface="Tahoma"/>
              </a:rPr>
              <a:t>Università</a:t>
            </a:r>
            <a:r>
              <a:rPr lang="en-GB" sz="2000" dirty="0" smtClean="0">
                <a:latin typeface="Tahoma"/>
              </a:rPr>
              <a:t>, </a:t>
            </a:r>
            <a:r>
              <a:rPr lang="en-GB" sz="2000" dirty="0" err="1" smtClean="0">
                <a:latin typeface="Tahoma"/>
              </a:rPr>
              <a:t>Padova</a:t>
            </a:r>
            <a:endParaRPr lang="it-IT" sz="2000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sz="3000" cap="small" dirty="0" smtClean="0"/>
              <a:t/>
            </a:r>
            <a:br>
              <a:rPr lang="it-IT" sz="3000" cap="small" dirty="0" smtClean="0"/>
            </a:br>
            <a:r>
              <a:rPr lang="it-IT" sz="3000" cap="small" dirty="0" smtClean="0"/>
              <a:t/>
            </a:r>
            <a:br>
              <a:rPr lang="it-IT" sz="3000" cap="small" dirty="0" smtClean="0"/>
            </a:br>
            <a:r>
              <a:rPr lang="it-IT" sz="3000" cap="small" dirty="0" smtClean="0"/>
              <a:t>Influenza della micosi orofaringea sulla tolleranza dei tessuti sani in corso di RT per cancro del capo-collo. </a:t>
            </a:r>
            <a:br>
              <a:rPr lang="it-IT" sz="3000" cap="small" dirty="0" smtClean="0"/>
            </a:br>
            <a:r>
              <a:rPr lang="it-IT" sz="2000" cap="small" dirty="0" smtClean="0"/>
              <a:t>Primi risultati dello studio MIR (Micosi In Radioterapia) </a:t>
            </a:r>
            <a:br>
              <a:rPr lang="it-IT" sz="2000" cap="small" dirty="0" smtClean="0"/>
            </a:br>
            <a:r>
              <a:rPr lang="it-IT" sz="2000" cap="small" dirty="0" smtClean="0"/>
              <a:t>sui fattori prognostici</a:t>
            </a:r>
            <a:endParaRPr lang="it-IT" sz="2000" dirty="0"/>
          </a:p>
        </p:txBody>
      </p:sp>
      <p:pic>
        <p:nvPicPr>
          <p:cNvPr id="2052" name="Picture 4" descr="StudioMI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2819400"/>
            <a:ext cx="2133600" cy="840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Assunzione di alcolici</a:t>
            </a:r>
            <a:endParaRPr lang="it-IT" dirty="0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1295400" y="1524000"/>
          <a:ext cx="6335712" cy="440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6" name="Grafico" r:id="rId4" imgW="4638778" imgH="3124217" progId="Excel.Sheet.8">
                  <p:embed/>
                </p:oleObj>
              </mc:Choice>
              <mc:Fallback>
                <p:oleObj name="Grafico" r:id="rId4" imgW="4638778" imgH="3124217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524000"/>
                        <a:ext cx="6335712" cy="440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337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Tossicità acuta </a:t>
            </a:r>
            <a:r>
              <a:rPr lang="it-IT" dirty="0" err="1" smtClean="0"/>
              <a:t>–</a:t>
            </a:r>
            <a:r>
              <a:rPr lang="it-IT" dirty="0" smtClean="0"/>
              <a:t> Nuovi casi</a:t>
            </a:r>
            <a:endParaRPr lang="it-IT" dirty="0"/>
          </a:p>
        </p:txBody>
      </p:sp>
      <p:graphicFrame>
        <p:nvGraphicFramePr>
          <p:cNvPr id="446466" name="Object 2"/>
          <p:cNvGraphicFramePr>
            <a:graphicFrameLocks noChangeAspect="1"/>
          </p:cNvGraphicFramePr>
          <p:nvPr/>
        </p:nvGraphicFramePr>
        <p:xfrm>
          <a:off x="355600" y="1530350"/>
          <a:ext cx="8432800" cy="379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6468" name="Documento" r:id="rId3" imgW="8432490" imgH="3797160" progId="Word.Document.8">
                  <p:link updateAutomatic="1"/>
                </p:oleObj>
              </mc:Choice>
              <mc:Fallback>
                <p:oleObj name="Documento" r:id="rId3" imgW="8432490" imgH="3797160" progId="Word.Document.8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1530350"/>
                        <a:ext cx="8432800" cy="379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rnice 5"/>
          <p:cNvSpPr/>
          <p:nvPr/>
        </p:nvSpPr>
        <p:spPr>
          <a:xfrm>
            <a:off x="4419600" y="4114800"/>
            <a:ext cx="2819400" cy="609600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Tossicità acuta </a:t>
            </a:r>
            <a:r>
              <a:rPr lang="it-IT" dirty="0" err="1" smtClean="0"/>
              <a:t>–</a:t>
            </a:r>
            <a:r>
              <a:rPr lang="it-IT" dirty="0" smtClean="0"/>
              <a:t> Non casi</a:t>
            </a:r>
            <a:endParaRPr lang="it-IT" dirty="0"/>
          </a:p>
        </p:txBody>
      </p:sp>
      <p:graphicFrame>
        <p:nvGraphicFramePr>
          <p:cNvPr id="447490" name="Object 2"/>
          <p:cNvGraphicFramePr>
            <a:graphicFrameLocks noChangeAspect="1"/>
          </p:cNvGraphicFramePr>
          <p:nvPr/>
        </p:nvGraphicFramePr>
        <p:xfrm>
          <a:off x="355600" y="1530350"/>
          <a:ext cx="8432800" cy="379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492" name="Documento" r:id="rId3" imgW="8432490" imgH="3797160" progId="Word.Document.8">
                  <p:link updateAutomatic="1"/>
                </p:oleObj>
              </mc:Choice>
              <mc:Fallback>
                <p:oleObj name="Documento" r:id="rId3" imgW="8432490" imgH="3797160" progId="Word.Document.8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1530350"/>
                        <a:ext cx="8432800" cy="379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rnice 4"/>
          <p:cNvSpPr/>
          <p:nvPr/>
        </p:nvSpPr>
        <p:spPr>
          <a:xfrm>
            <a:off x="4419600" y="4114800"/>
            <a:ext cx="2819400" cy="609600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Micosi</a:t>
            </a:r>
            <a:endParaRPr lang="it-IT" dirty="0"/>
          </a:p>
        </p:txBody>
      </p:sp>
      <p:graphicFrame>
        <p:nvGraphicFramePr>
          <p:cNvPr id="450562" name="Object 2"/>
          <p:cNvGraphicFramePr>
            <a:graphicFrameLocks noChangeAspect="1"/>
          </p:cNvGraphicFramePr>
          <p:nvPr/>
        </p:nvGraphicFramePr>
        <p:xfrm>
          <a:off x="457200" y="1752600"/>
          <a:ext cx="8306733" cy="40141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64" name="Documento" r:id="rId3" imgW="6438663" imgH="3111385" progId="Word.Document.12">
                  <p:link updateAutomatic="1"/>
                </p:oleObj>
              </mc:Choice>
              <mc:Fallback>
                <p:oleObj name="Documento" r:id="rId3" imgW="6438663" imgH="3111385" progId="Word.Document.12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752600"/>
                        <a:ext cx="8306733" cy="40141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ornice 4"/>
          <p:cNvSpPr/>
          <p:nvPr/>
        </p:nvSpPr>
        <p:spPr>
          <a:xfrm>
            <a:off x="1143000" y="2895600"/>
            <a:ext cx="2819400" cy="304800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" name="Cornice 5"/>
          <p:cNvSpPr/>
          <p:nvPr/>
        </p:nvSpPr>
        <p:spPr>
          <a:xfrm>
            <a:off x="6934200" y="2895600"/>
            <a:ext cx="1371600" cy="304800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Effetti della tossicità</a:t>
            </a:r>
            <a:endParaRPr lang="it-IT" dirty="0"/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85800" y="2362200"/>
          <a:ext cx="8048625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8" name="Documento" r:id="rId3" imgW="6438663" imgH="1320751" progId="Word.Document.12">
                  <p:link updateAutomatic="1"/>
                </p:oleObj>
              </mc:Choice>
              <mc:Fallback>
                <p:oleObj name="Documento" r:id="rId3" imgW="6438663" imgH="1320751" progId="Word.Document.12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362200"/>
                        <a:ext cx="8048625" cy="243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ornice 3"/>
          <p:cNvSpPr/>
          <p:nvPr/>
        </p:nvSpPr>
        <p:spPr>
          <a:xfrm>
            <a:off x="1371600" y="3276600"/>
            <a:ext cx="3124200" cy="381000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" name="Cornice 5"/>
          <p:cNvSpPr/>
          <p:nvPr/>
        </p:nvSpPr>
        <p:spPr>
          <a:xfrm>
            <a:off x="4572000" y="2971800"/>
            <a:ext cx="3276600" cy="381000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0" name="Cornice 9"/>
          <p:cNvSpPr/>
          <p:nvPr/>
        </p:nvSpPr>
        <p:spPr>
          <a:xfrm>
            <a:off x="4572000" y="3886200"/>
            <a:ext cx="3429000" cy="685800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Grazie !</a:t>
            </a:r>
            <a:endParaRPr lang="it-IT" dirty="0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Tx/>
              <a:buNone/>
            </a:pPr>
            <a:r>
              <a:rPr lang="it-IT" sz="1400" b="1" dirty="0" smtClean="0"/>
              <a:t>			</a:t>
            </a:r>
            <a:r>
              <a:rPr lang="it-IT" sz="1600" b="1" dirty="0" smtClean="0"/>
              <a:t>Mestre  (VE) </a:t>
            </a:r>
            <a:r>
              <a:rPr lang="it-IT" sz="1600" dirty="0" smtClean="0"/>
              <a:t>Dr</a:t>
            </a:r>
            <a:r>
              <a:rPr lang="it-IT" sz="1600" b="1" dirty="0" smtClean="0"/>
              <a:t> </a:t>
            </a:r>
            <a:r>
              <a:rPr lang="it-IT" sz="1600" dirty="0" smtClean="0"/>
              <a:t>M. </a:t>
            </a:r>
            <a:r>
              <a:rPr lang="it-IT" sz="1600" dirty="0" err="1" smtClean="0"/>
              <a:t>Busetto</a:t>
            </a:r>
            <a:r>
              <a:rPr lang="it-IT" sz="1600" dirty="0" smtClean="0"/>
              <a:t> / Dr </a:t>
            </a:r>
            <a:r>
              <a:rPr lang="it-IT" sz="1600" dirty="0" err="1" smtClean="0"/>
              <a:t>G</a:t>
            </a:r>
            <a:r>
              <a:rPr lang="it-IT" sz="1600" dirty="0" smtClean="0"/>
              <a:t> </a:t>
            </a:r>
            <a:r>
              <a:rPr lang="it-IT" sz="1600" dirty="0" err="1" smtClean="0"/>
              <a:t>Turcato</a:t>
            </a:r>
            <a:r>
              <a:rPr lang="it-IT" sz="1600" dirty="0" smtClean="0"/>
              <a:t> </a:t>
            </a:r>
            <a:r>
              <a:rPr lang="it-IT" sz="1600" b="1" dirty="0" smtClean="0"/>
              <a:t>			  	</a:t>
            </a:r>
            <a:endParaRPr lang="it-IT" sz="1600" dirty="0" smtClean="0"/>
          </a:p>
          <a:p>
            <a:pPr>
              <a:buFontTx/>
              <a:buNone/>
            </a:pPr>
            <a:r>
              <a:rPr lang="it-IT" sz="1600" b="1" dirty="0" smtClean="0"/>
              <a:t>			Messina </a:t>
            </a:r>
            <a:r>
              <a:rPr lang="it-IT" sz="1600" dirty="0" smtClean="0"/>
              <a:t> Prof </a:t>
            </a:r>
            <a:r>
              <a:rPr lang="it-IT" sz="1600" dirty="0" err="1" smtClean="0"/>
              <a:t>C</a:t>
            </a:r>
            <a:r>
              <a:rPr lang="it-IT" sz="1600" dirty="0" smtClean="0"/>
              <a:t> De </a:t>
            </a:r>
            <a:r>
              <a:rPr lang="it-IT" sz="1600" dirty="0" err="1" smtClean="0"/>
              <a:t>Renzis</a:t>
            </a:r>
            <a:r>
              <a:rPr lang="it-IT" sz="1600" dirty="0" smtClean="0"/>
              <a:t> / dr </a:t>
            </a:r>
            <a:r>
              <a:rPr lang="it-IT" sz="1600" dirty="0" err="1" smtClean="0"/>
              <a:t>Sansotta</a:t>
            </a:r>
            <a:r>
              <a:rPr lang="it-IT" sz="1600" dirty="0" smtClean="0"/>
              <a:t> / dr.ssa </a:t>
            </a:r>
            <a:r>
              <a:rPr lang="it-IT" sz="1600" dirty="0" err="1" smtClean="0"/>
              <a:t>P</a:t>
            </a:r>
            <a:r>
              <a:rPr lang="it-IT" sz="1600" dirty="0" smtClean="0"/>
              <a:t> Delia</a:t>
            </a:r>
          </a:p>
          <a:p>
            <a:pPr>
              <a:buFontTx/>
              <a:buNone/>
            </a:pPr>
            <a:r>
              <a:rPr lang="it-IT" sz="1600" b="1" dirty="0" smtClean="0"/>
              <a:t>			Arezzo </a:t>
            </a:r>
            <a:r>
              <a:rPr lang="it-IT" sz="1600" dirty="0" smtClean="0"/>
              <a:t>  Dr Ponticelli / Dr.ssa </a:t>
            </a:r>
            <a:r>
              <a:rPr lang="it-IT" sz="1600" dirty="0" err="1" smtClean="0"/>
              <a:t>L</a:t>
            </a:r>
            <a:r>
              <a:rPr lang="it-IT" sz="1600" dirty="0" smtClean="0"/>
              <a:t> </a:t>
            </a:r>
            <a:r>
              <a:rPr lang="it-IT" sz="1600" dirty="0" err="1" smtClean="0"/>
              <a:t>Lastrucci</a:t>
            </a:r>
            <a:r>
              <a:rPr lang="it-IT" sz="1600" dirty="0" smtClean="0"/>
              <a:t>  </a:t>
            </a:r>
          </a:p>
          <a:p>
            <a:pPr>
              <a:buFontTx/>
              <a:buNone/>
            </a:pPr>
            <a:r>
              <a:rPr lang="it-IT" sz="1600" b="1" dirty="0" smtClean="0"/>
              <a:t>			Pisa  </a:t>
            </a:r>
            <a:r>
              <a:rPr lang="it-IT" sz="1600" dirty="0" smtClean="0"/>
              <a:t>  Prof </a:t>
            </a:r>
            <a:r>
              <a:rPr lang="it-IT" sz="1600" dirty="0" err="1" smtClean="0"/>
              <a:t>Cionini</a:t>
            </a:r>
            <a:r>
              <a:rPr lang="it-IT" sz="1600" dirty="0" smtClean="0"/>
              <a:t> / Dr </a:t>
            </a:r>
            <a:r>
              <a:rPr lang="it-IT" sz="1600" dirty="0" err="1" smtClean="0"/>
              <a:t>F</a:t>
            </a:r>
            <a:r>
              <a:rPr lang="it-IT" sz="1600" dirty="0" smtClean="0"/>
              <a:t> </a:t>
            </a:r>
            <a:r>
              <a:rPr lang="it-IT" sz="1600" dirty="0" err="1" smtClean="0"/>
              <a:t>Matteucci</a:t>
            </a:r>
            <a:r>
              <a:rPr lang="it-IT" sz="1600" dirty="0" smtClean="0"/>
              <a:t> / Dr </a:t>
            </a:r>
            <a:r>
              <a:rPr lang="it-IT" sz="1600" dirty="0" err="1" smtClean="0"/>
              <a:t>V</a:t>
            </a:r>
            <a:r>
              <a:rPr lang="it-IT" sz="1600" dirty="0" smtClean="0"/>
              <a:t> Scotti/ Dr A </a:t>
            </a:r>
            <a:r>
              <a:rPr lang="it-IT" sz="1600" dirty="0" err="1" smtClean="0"/>
              <a:t>Grandinetti</a:t>
            </a:r>
            <a:r>
              <a:rPr lang="it-IT" sz="1600" dirty="0" smtClean="0"/>
              <a:t> </a:t>
            </a:r>
          </a:p>
          <a:p>
            <a:pPr>
              <a:buFontTx/>
              <a:buNone/>
            </a:pPr>
            <a:r>
              <a:rPr lang="it-IT" sz="1600" b="1" dirty="0" smtClean="0"/>
              <a:t>			Rovigo </a:t>
            </a:r>
            <a:r>
              <a:rPr lang="it-IT" sz="1600" dirty="0" smtClean="0"/>
              <a:t>Dr </a:t>
            </a:r>
            <a:r>
              <a:rPr lang="it-IT" sz="1600" dirty="0" err="1" smtClean="0"/>
              <a:t>G</a:t>
            </a:r>
            <a:r>
              <a:rPr lang="it-IT" sz="1600" dirty="0" smtClean="0"/>
              <a:t> </a:t>
            </a:r>
            <a:r>
              <a:rPr lang="it-IT" sz="1600" dirty="0" err="1" smtClean="0"/>
              <a:t>Pavanato</a:t>
            </a:r>
            <a:r>
              <a:rPr lang="it-IT" sz="1600" dirty="0" smtClean="0"/>
              <a:t> / Dr G. </a:t>
            </a:r>
            <a:r>
              <a:rPr lang="it-IT" sz="1600" dirty="0" err="1" smtClean="0"/>
              <a:t>Mandoliti</a:t>
            </a:r>
            <a:endParaRPr lang="it-IT" sz="1600" dirty="0" smtClean="0"/>
          </a:p>
          <a:p>
            <a:pPr>
              <a:buFontTx/>
              <a:buNone/>
            </a:pPr>
            <a:r>
              <a:rPr lang="it-IT" sz="1600" b="1" dirty="0" smtClean="0"/>
              <a:t>			Vicenza </a:t>
            </a:r>
            <a:r>
              <a:rPr lang="it-IT" sz="1600" dirty="0" err="1" smtClean="0"/>
              <a:t>Drssa</a:t>
            </a:r>
            <a:r>
              <a:rPr lang="it-IT" sz="1600" dirty="0" smtClean="0"/>
              <a:t> RB </a:t>
            </a:r>
            <a:r>
              <a:rPr lang="it-IT" sz="1600" dirty="0" err="1" smtClean="0"/>
              <a:t>Guglielmi</a:t>
            </a:r>
            <a:r>
              <a:rPr lang="it-IT" sz="1600" dirty="0" smtClean="0"/>
              <a:t> / Dr. </a:t>
            </a:r>
            <a:r>
              <a:rPr lang="it-IT" sz="1600" dirty="0" err="1" smtClean="0"/>
              <a:t>G</a:t>
            </a:r>
            <a:r>
              <a:rPr lang="it-IT" sz="1600" dirty="0" smtClean="0"/>
              <a:t> </a:t>
            </a:r>
            <a:r>
              <a:rPr lang="it-IT" sz="1600" dirty="0" err="1" smtClean="0"/>
              <a:t>Panizzoni</a:t>
            </a:r>
            <a:r>
              <a:rPr lang="it-IT" sz="1600" dirty="0" smtClean="0"/>
              <a:t> / </a:t>
            </a:r>
            <a:r>
              <a:rPr lang="it-IT" sz="1600" dirty="0" err="1" smtClean="0"/>
              <a:t>Drssa</a:t>
            </a:r>
            <a:r>
              <a:rPr lang="it-IT" sz="1600" dirty="0" smtClean="0"/>
              <a:t> </a:t>
            </a:r>
            <a:r>
              <a:rPr lang="it-IT" sz="1600" dirty="0" err="1" smtClean="0"/>
              <a:t>S</a:t>
            </a:r>
            <a:r>
              <a:rPr lang="it-IT" sz="1600" dirty="0" smtClean="0"/>
              <a:t> </a:t>
            </a:r>
            <a:r>
              <a:rPr lang="it-IT" sz="1600" dirty="0" err="1" smtClean="0"/>
              <a:t>Favretto</a:t>
            </a:r>
            <a:endParaRPr lang="it-IT" sz="1600" dirty="0" smtClean="0"/>
          </a:p>
          <a:p>
            <a:pPr>
              <a:buFontTx/>
              <a:buNone/>
            </a:pPr>
            <a:r>
              <a:rPr lang="it-IT" sz="1600" b="1" dirty="0" smtClean="0"/>
              <a:t>			Palermo </a:t>
            </a:r>
            <a:r>
              <a:rPr lang="it-IT" sz="1600" dirty="0" smtClean="0"/>
              <a:t>Prof. </a:t>
            </a:r>
            <a:r>
              <a:rPr lang="it-IT" sz="1600" dirty="0" err="1" smtClean="0"/>
              <a:t>P</a:t>
            </a:r>
            <a:r>
              <a:rPr lang="it-IT" sz="1600" dirty="0" smtClean="0"/>
              <a:t> </a:t>
            </a:r>
            <a:r>
              <a:rPr lang="it-IT" sz="1600" dirty="0" err="1" smtClean="0"/>
              <a:t>Montemaggi</a:t>
            </a:r>
            <a:r>
              <a:rPr lang="it-IT" sz="1600" dirty="0" smtClean="0"/>
              <a:t> / Dr. Francesco </a:t>
            </a:r>
            <a:r>
              <a:rPr lang="it-IT" sz="1600" dirty="0" err="1" smtClean="0"/>
              <a:t>Sciumé</a:t>
            </a:r>
            <a:endParaRPr lang="it-IT" sz="1600" b="1" dirty="0" smtClean="0"/>
          </a:p>
          <a:p>
            <a:pPr>
              <a:buFontTx/>
              <a:buNone/>
            </a:pPr>
            <a:r>
              <a:rPr lang="it-IT" sz="1600" b="1" dirty="0" smtClean="0"/>
              <a:t>			</a:t>
            </a:r>
            <a:r>
              <a:rPr lang="it-IT" sz="1600" b="1" dirty="0" err="1" smtClean="0"/>
              <a:t>Rionero</a:t>
            </a:r>
            <a:r>
              <a:rPr lang="it-IT" sz="1600" b="1" dirty="0" smtClean="0"/>
              <a:t> in </a:t>
            </a:r>
            <a:r>
              <a:rPr lang="it-IT" sz="1600" b="1" dirty="0" err="1" smtClean="0"/>
              <a:t>Vulture</a:t>
            </a:r>
            <a:r>
              <a:rPr lang="it-IT" sz="1600" b="1" dirty="0" smtClean="0"/>
              <a:t> (PZ) </a:t>
            </a:r>
            <a:r>
              <a:rPr lang="it-IT" sz="1600" dirty="0" smtClean="0"/>
              <a:t>Dr </a:t>
            </a:r>
            <a:r>
              <a:rPr lang="it-IT" sz="1600" dirty="0" err="1" smtClean="0"/>
              <a:t>V</a:t>
            </a:r>
            <a:r>
              <a:rPr lang="it-IT" sz="1600" dirty="0" smtClean="0"/>
              <a:t> </a:t>
            </a:r>
            <a:r>
              <a:rPr lang="it-IT" sz="1600" dirty="0" err="1" smtClean="0"/>
              <a:t>Fusco</a:t>
            </a:r>
            <a:r>
              <a:rPr lang="it-IT" sz="1600" dirty="0" smtClean="0"/>
              <a:t> / </a:t>
            </a:r>
            <a:r>
              <a:rPr lang="it-IT" sz="1600" dirty="0" err="1" smtClean="0"/>
              <a:t>drssa</a:t>
            </a:r>
            <a:r>
              <a:rPr lang="it-IT" sz="1600" dirty="0" smtClean="0"/>
              <a:t> </a:t>
            </a:r>
            <a:r>
              <a:rPr lang="it-IT" sz="1600" dirty="0" err="1" smtClean="0"/>
              <a:t>L</a:t>
            </a:r>
            <a:r>
              <a:rPr lang="it-IT" sz="1600" dirty="0" smtClean="0"/>
              <a:t> </a:t>
            </a:r>
            <a:r>
              <a:rPr lang="it-IT" sz="1600" dirty="0" err="1" smtClean="0"/>
              <a:t>Rago</a:t>
            </a:r>
            <a:r>
              <a:rPr lang="it-IT" sz="1600" dirty="0" smtClean="0"/>
              <a:t> / </a:t>
            </a:r>
            <a:r>
              <a:rPr lang="it-IT" sz="1600" dirty="0" err="1" smtClean="0"/>
              <a:t>G</a:t>
            </a:r>
            <a:r>
              <a:rPr lang="it-IT" sz="1600" dirty="0" smtClean="0"/>
              <a:t> Castaldo</a:t>
            </a:r>
          </a:p>
          <a:p>
            <a:pPr>
              <a:buFontTx/>
              <a:buNone/>
            </a:pPr>
            <a:r>
              <a:rPr lang="it-IT" sz="1600" b="1" dirty="0" smtClean="0"/>
              <a:t>			Padova  </a:t>
            </a:r>
            <a:r>
              <a:rPr lang="it-IT" sz="1600" dirty="0" smtClean="0"/>
              <a:t>Dr. </a:t>
            </a:r>
            <a:r>
              <a:rPr lang="it-IT" sz="1600" dirty="0" err="1" smtClean="0"/>
              <a:t>G</a:t>
            </a:r>
            <a:r>
              <a:rPr lang="it-IT" sz="1600" dirty="0" smtClean="0"/>
              <a:t> </a:t>
            </a:r>
            <a:r>
              <a:rPr lang="it-IT" sz="1600" dirty="0" err="1" smtClean="0"/>
              <a:t>Sotti</a:t>
            </a:r>
            <a:r>
              <a:rPr lang="it-IT" sz="1600" dirty="0" smtClean="0"/>
              <a:t> /Dr </a:t>
            </a:r>
            <a:r>
              <a:rPr lang="it-IT" sz="1600" dirty="0" err="1" smtClean="0"/>
              <a:t>L</a:t>
            </a:r>
            <a:r>
              <a:rPr lang="it-IT" sz="1600" dirty="0" smtClean="0"/>
              <a:t> </a:t>
            </a:r>
            <a:r>
              <a:rPr lang="it-IT" sz="1600" dirty="0" err="1" smtClean="0"/>
              <a:t>Loreggian</a:t>
            </a:r>
            <a:r>
              <a:rPr lang="it-IT" sz="1600" dirty="0" smtClean="0"/>
              <a:t> /Dr.ssa </a:t>
            </a:r>
            <a:r>
              <a:rPr lang="it-IT" sz="1600" dirty="0" err="1" smtClean="0"/>
              <a:t>ML</a:t>
            </a:r>
            <a:r>
              <a:rPr lang="it-IT" sz="1600" dirty="0" smtClean="0"/>
              <a:t> Friso </a:t>
            </a:r>
          </a:p>
          <a:p>
            <a:pPr>
              <a:buFontTx/>
              <a:buNone/>
            </a:pPr>
            <a:r>
              <a:rPr lang="it-IT" sz="1600" b="1" dirty="0" smtClean="0"/>
              <a:t>			Brescia  </a:t>
            </a:r>
            <a:r>
              <a:rPr lang="it-IT" sz="1600" dirty="0" smtClean="0"/>
              <a:t>Prof </a:t>
            </a:r>
            <a:r>
              <a:rPr lang="it-IT" sz="1600" dirty="0" err="1" smtClean="0"/>
              <a:t>P</a:t>
            </a:r>
            <a:r>
              <a:rPr lang="it-IT" sz="1600" dirty="0" smtClean="0"/>
              <a:t> </a:t>
            </a:r>
            <a:r>
              <a:rPr lang="it-IT" sz="1600" dirty="0" err="1" smtClean="0"/>
              <a:t>Frata</a:t>
            </a:r>
            <a:r>
              <a:rPr lang="it-IT" sz="1600" dirty="0" smtClean="0"/>
              <a:t>/ </a:t>
            </a:r>
            <a:r>
              <a:rPr lang="it-IT" sz="1600" dirty="0" err="1" smtClean="0"/>
              <a:t>Drssa</a:t>
            </a:r>
            <a:r>
              <a:rPr lang="it-IT" sz="1600" dirty="0" smtClean="0"/>
              <a:t> </a:t>
            </a:r>
            <a:r>
              <a:rPr lang="it-IT" sz="1600" dirty="0" err="1" smtClean="0"/>
              <a:t>Bonetti</a:t>
            </a:r>
            <a:r>
              <a:rPr lang="it-IT" sz="1600" dirty="0" smtClean="0"/>
              <a:t> / </a:t>
            </a:r>
            <a:r>
              <a:rPr lang="it-IT" sz="1600" dirty="0" err="1" smtClean="0"/>
              <a:t>Drssa</a:t>
            </a:r>
            <a:r>
              <a:rPr lang="it-IT" sz="1600" dirty="0" smtClean="0"/>
              <a:t> </a:t>
            </a:r>
            <a:r>
              <a:rPr lang="it-IT" sz="1600" dirty="0" err="1" smtClean="0"/>
              <a:t>S</a:t>
            </a:r>
            <a:r>
              <a:rPr lang="it-IT" sz="1600" dirty="0" smtClean="0"/>
              <a:t> </a:t>
            </a:r>
            <a:r>
              <a:rPr lang="it-IT" sz="1600" dirty="0" err="1" smtClean="0"/>
              <a:t>Berlingheri</a:t>
            </a:r>
            <a:r>
              <a:rPr lang="it-IT" sz="1600" dirty="0" smtClean="0"/>
              <a:t> </a:t>
            </a:r>
          </a:p>
          <a:p>
            <a:pPr>
              <a:buFontTx/>
              <a:buNone/>
            </a:pPr>
            <a:r>
              <a:rPr lang="it-IT" sz="1600" b="1" dirty="0" smtClean="0"/>
              <a:t>			Sanremo (IM)  </a:t>
            </a:r>
            <a:r>
              <a:rPr lang="it-IT" sz="1600" dirty="0" smtClean="0"/>
              <a:t>Dr </a:t>
            </a:r>
            <a:r>
              <a:rPr lang="it-IT" sz="1600" dirty="0" err="1" smtClean="0"/>
              <a:t>M</a:t>
            </a:r>
            <a:r>
              <a:rPr lang="it-IT" sz="1600" dirty="0" smtClean="0"/>
              <a:t> Orsatti / </a:t>
            </a:r>
            <a:r>
              <a:rPr lang="it-IT" sz="1600" dirty="0" err="1" smtClean="0"/>
              <a:t>Drssa</a:t>
            </a:r>
            <a:r>
              <a:rPr lang="it-IT" sz="1600" dirty="0" smtClean="0"/>
              <a:t> </a:t>
            </a:r>
            <a:r>
              <a:rPr lang="it-IT" sz="1600" dirty="0" err="1" smtClean="0"/>
              <a:t>F</a:t>
            </a:r>
            <a:r>
              <a:rPr lang="it-IT" sz="1600" dirty="0" smtClean="0"/>
              <a:t> Maggio</a:t>
            </a:r>
          </a:p>
          <a:p>
            <a:pPr>
              <a:buFontTx/>
              <a:buNone/>
            </a:pPr>
            <a:r>
              <a:rPr lang="it-IT" sz="1600" b="1" dirty="0" smtClean="0"/>
              <a:t>			Pavia  </a:t>
            </a:r>
            <a:r>
              <a:rPr lang="it-IT" sz="1600" dirty="0" smtClean="0"/>
              <a:t>Dr </a:t>
            </a:r>
            <a:r>
              <a:rPr lang="it-IT" sz="1600" dirty="0" err="1" smtClean="0"/>
              <a:t>F</a:t>
            </a:r>
            <a:r>
              <a:rPr lang="it-IT" sz="1600" dirty="0" smtClean="0"/>
              <a:t> Corbella / Dr.ssa </a:t>
            </a:r>
            <a:r>
              <a:rPr lang="it-IT" sz="1600" dirty="0" err="1" smtClean="0"/>
              <a:t>L</a:t>
            </a:r>
            <a:r>
              <a:rPr lang="it-IT" sz="1600" dirty="0" smtClean="0"/>
              <a:t> </a:t>
            </a:r>
            <a:r>
              <a:rPr lang="it-IT" sz="1600" dirty="0" err="1" smtClean="0"/>
              <a:t>Bruschieri</a:t>
            </a:r>
            <a:r>
              <a:rPr lang="it-IT" sz="1600" dirty="0" smtClean="0"/>
              <a:t> / Dr.ssa </a:t>
            </a:r>
            <a:r>
              <a:rPr lang="it-IT" sz="1600" dirty="0" err="1" smtClean="0"/>
              <a:t>S</a:t>
            </a:r>
            <a:r>
              <a:rPr lang="it-IT" sz="1600" dirty="0" smtClean="0"/>
              <a:t> Colombo</a:t>
            </a:r>
          </a:p>
          <a:p>
            <a:pPr>
              <a:buFontTx/>
              <a:buNone/>
            </a:pPr>
            <a:r>
              <a:rPr lang="it-IT" sz="1600" dirty="0" smtClean="0"/>
              <a:t>			</a:t>
            </a:r>
          </a:p>
          <a:p>
            <a:pPr>
              <a:buFontTx/>
              <a:buNone/>
            </a:pPr>
            <a:r>
              <a:rPr lang="it-IT" sz="1600" b="1" dirty="0" smtClean="0"/>
              <a:t>			Statistico</a:t>
            </a:r>
            <a:r>
              <a:rPr lang="it-IT" sz="1600" dirty="0" smtClean="0"/>
              <a:t>: Prof </a:t>
            </a:r>
            <a:r>
              <a:rPr lang="it-IT" sz="1600" dirty="0" err="1" smtClean="0"/>
              <a:t>M</a:t>
            </a:r>
            <a:r>
              <a:rPr lang="it-IT" sz="1600" dirty="0" smtClean="0"/>
              <a:t> </a:t>
            </a:r>
            <a:r>
              <a:rPr lang="it-IT" sz="1600" dirty="0" err="1" smtClean="0"/>
              <a:t>Bolzan</a:t>
            </a:r>
            <a:r>
              <a:rPr lang="it-IT" sz="1600" dirty="0" smtClean="0"/>
              <a:t> </a:t>
            </a:r>
            <a:r>
              <a:rPr lang="it-IT" sz="1600" dirty="0" err="1" smtClean="0"/>
              <a:t>Dip</a:t>
            </a:r>
            <a:r>
              <a:rPr lang="it-IT" sz="1600" dirty="0" smtClean="0"/>
              <a:t> Statistica, Università Padova</a:t>
            </a:r>
            <a:endParaRPr lang="it-IT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457200" y="381000"/>
            <a:ext cx="8229600" cy="96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algn="ctr" eaLnBrk="1" hangingPunct="1"/>
            <a:r>
              <a:rPr lang="it-IT" sz="4400">
                <a:solidFill>
                  <a:schemeClr val="tx2"/>
                </a:solidFill>
              </a:rPr>
              <a:t>Grazie a tutti !</a:t>
            </a:r>
          </a:p>
        </p:txBody>
      </p:sp>
      <p:pic>
        <p:nvPicPr>
          <p:cNvPr id="29" name="Picture 3" descr="IMGP3686 Orsatti"/>
          <p:cNvPicPr>
            <a:picLocks noChangeAspect="1" noChangeArrowheads="1"/>
          </p:cNvPicPr>
          <p:nvPr/>
        </p:nvPicPr>
        <p:blipFill>
          <a:blip r:embed="rId2"/>
          <a:srcRect l="17027" r="19003"/>
          <a:stretch>
            <a:fillRect/>
          </a:stretch>
        </p:blipFill>
        <p:spPr bwMode="auto">
          <a:xfrm>
            <a:off x="611188" y="1989138"/>
            <a:ext cx="1079500" cy="126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4" descr="IMGP3689 Bonetti_Brescia"/>
          <p:cNvPicPr>
            <a:picLocks noChangeAspect="1" noChangeArrowheads="1"/>
          </p:cNvPicPr>
          <p:nvPr/>
        </p:nvPicPr>
        <p:blipFill>
          <a:blip r:embed="rId3"/>
          <a:srcRect l="8716" r="17433"/>
          <a:stretch>
            <a:fillRect/>
          </a:stretch>
        </p:blipFill>
        <p:spPr bwMode="auto">
          <a:xfrm>
            <a:off x="3203575" y="1989138"/>
            <a:ext cx="1223963" cy="124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5" descr="IMGP3693 Loreggian_Padova"/>
          <p:cNvPicPr>
            <a:picLocks noChangeAspect="1" noChangeArrowheads="1"/>
          </p:cNvPicPr>
          <p:nvPr/>
        </p:nvPicPr>
        <p:blipFill>
          <a:blip r:embed="rId4"/>
          <a:srcRect l="13359" r="15324"/>
          <a:stretch>
            <a:fillRect/>
          </a:stretch>
        </p:blipFill>
        <p:spPr bwMode="auto">
          <a:xfrm>
            <a:off x="1835150" y="1989138"/>
            <a:ext cx="1152525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6" descr="IMGP3698 Colombo_Pavia"/>
          <p:cNvPicPr>
            <a:picLocks noChangeAspect="1" noChangeArrowheads="1"/>
          </p:cNvPicPr>
          <p:nvPr/>
        </p:nvPicPr>
        <p:blipFill>
          <a:blip r:embed="rId5">
            <a:lum bright="12000"/>
          </a:blip>
          <a:srcRect l="13628" r="27255"/>
          <a:stretch>
            <a:fillRect/>
          </a:stretch>
        </p:blipFill>
        <p:spPr bwMode="auto">
          <a:xfrm>
            <a:off x="611188" y="3357563"/>
            <a:ext cx="1077912" cy="1368425"/>
          </a:xfrm>
          <a:prstGeom prst="rect">
            <a:avLst/>
          </a:prstGeom>
          <a:noFill/>
        </p:spPr>
      </p:pic>
      <p:pic>
        <p:nvPicPr>
          <p:cNvPr id="33" name="Picture 7" descr="prof De Renzis_Messina"/>
          <p:cNvPicPr>
            <a:picLocks noChangeAspect="1" noChangeArrowheads="1"/>
          </p:cNvPicPr>
          <p:nvPr/>
        </p:nvPicPr>
        <p:blipFill>
          <a:blip r:embed="rId6">
            <a:lum bright="12000" contrast="12000"/>
          </a:blip>
          <a:srcRect/>
          <a:stretch>
            <a:fillRect/>
          </a:stretch>
        </p:blipFill>
        <p:spPr bwMode="auto">
          <a:xfrm>
            <a:off x="4572000" y="3429000"/>
            <a:ext cx="1524000" cy="1428750"/>
          </a:xfrm>
          <a:prstGeom prst="rect">
            <a:avLst/>
          </a:prstGeom>
          <a:noFill/>
        </p:spPr>
      </p:pic>
      <p:pic>
        <p:nvPicPr>
          <p:cNvPr id="34" name="Picture 8" descr="Zorat_Treviso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96188" y="3357563"/>
            <a:ext cx="1027112" cy="1366837"/>
          </a:xfrm>
          <a:prstGeom prst="rect">
            <a:avLst/>
          </a:prstGeom>
          <a:noFill/>
        </p:spPr>
      </p:pic>
      <p:pic>
        <p:nvPicPr>
          <p:cNvPr id="35" name="Picture 9" descr="IMGP3696 Tomio_Trento"/>
          <p:cNvPicPr>
            <a:picLocks noChangeAspect="1" noChangeArrowheads="1"/>
          </p:cNvPicPr>
          <p:nvPr/>
        </p:nvPicPr>
        <p:blipFill>
          <a:blip r:embed="rId8"/>
          <a:srcRect l="32513" r="11589"/>
          <a:stretch>
            <a:fillRect/>
          </a:stretch>
        </p:blipFill>
        <p:spPr bwMode="auto">
          <a:xfrm>
            <a:off x="2195513" y="4941888"/>
            <a:ext cx="865187" cy="1160462"/>
          </a:xfrm>
          <a:prstGeom prst="rect">
            <a:avLst/>
          </a:prstGeom>
          <a:noFill/>
        </p:spPr>
      </p:pic>
      <p:pic>
        <p:nvPicPr>
          <p:cNvPr id="36" name="Picture 10" descr="IMGP3697 Panizzoni_Vicenza Lonardi_Legnago"/>
          <p:cNvPicPr>
            <a:picLocks noChangeAspect="1" noChangeArrowheads="1"/>
          </p:cNvPicPr>
          <p:nvPr/>
        </p:nvPicPr>
        <p:blipFill>
          <a:blip r:embed="rId9"/>
          <a:srcRect l="19504" r="16919"/>
          <a:stretch>
            <a:fillRect/>
          </a:stretch>
        </p:blipFill>
        <p:spPr bwMode="auto">
          <a:xfrm>
            <a:off x="3203575" y="4941888"/>
            <a:ext cx="936625" cy="1104900"/>
          </a:xfrm>
          <a:prstGeom prst="rect">
            <a:avLst/>
          </a:prstGeom>
          <a:noFill/>
        </p:spPr>
      </p:pic>
      <p:pic>
        <p:nvPicPr>
          <p:cNvPr id="37" name="Picture 11" descr="IMGP3694 Pizzi_Mestre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84663" y="4941888"/>
            <a:ext cx="1368425" cy="1027112"/>
          </a:xfrm>
          <a:prstGeom prst="rect">
            <a:avLst/>
          </a:prstGeom>
          <a:noFill/>
        </p:spPr>
      </p:pic>
      <p:pic>
        <p:nvPicPr>
          <p:cNvPr id="38" name="Picture 12" descr="IMGP5287 A Salatino Messinamod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227763" y="3429000"/>
            <a:ext cx="1109662" cy="1343025"/>
          </a:xfrm>
          <a:prstGeom prst="rect">
            <a:avLst/>
          </a:prstGeom>
          <a:noFill/>
        </p:spPr>
      </p:pic>
      <p:pic>
        <p:nvPicPr>
          <p:cNvPr id="39" name="Picture 13" descr="IMGP5288 F Sciumé Palermo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885113" y="2060575"/>
            <a:ext cx="755650" cy="1068388"/>
          </a:xfrm>
          <a:prstGeom prst="rect">
            <a:avLst/>
          </a:prstGeom>
          <a:noFill/>
        </p:spPr>
      </p:pic>
      <p:pic>
        <p:nvPicPr>
          <p:cNvPr id="40" name="Picture 14" descr="IMGP5286 Matteucci Pisa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804025" y="4941888"/>
            <a:ext cx="857250" cy="1223962"/>
          </a:xfrm>
          <a:prstGeom prst="rect">
            <a:avLst/>
          </a:prstGeom>
          <a:noFill/>
        </p:spPr>
      </p:pic>
      <p:pic>
        <p:nvPicPr>
          <p:cNvPr id="41" name="Picture 15" descr="IMGP5289 GM_Gentile_Palermo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740650" y="4868863"/>
            <a:ext cx="1071563" cy="1335087"/>
          </a:xfrm>
          <a:prstGeom prst="rect">
            <a:avLst/>
          </a:prstGeom>
          <a:noFill/>
        </p:spPr>
      </p:pic>
      <p:pic>
        <p:nvPicPr>
          <p:cNvPr id="42" name="Picture 16" descr="IMGP5290 Crastolla Taranto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795963" y="5013325"/>
            <a:ext cx="928687" cy="995363"/>
          </a:xfrm>
          <a:prstGeom prst="rect">
            <a:avLst/>
          </a:prstGeom>
          <a:noFill/>
        </p:spPr>
      </p:pic>
      <p:pic>
        <p:nvPicPr>
          <p:cNvPr id="43" name="Picture 17" descr="IMGP7763 bis F Maggio Sanremo"/>
          <p:cNvPicPr>
            <a:picLocks noChangeAspect="1" noChangeArrowheads="1"/>
          </p:cNvPicPr>
          <p:nvPr/>
        </p:nvPicPr>
        <p:blipFill>
          <a:blip r:embed="rId16">
            <a:lum bright="12000"/>
          </a:blip>
          <a:srcRect b="19060"/>
          <a:stretch>
            <a:fillRect/>
          </a:stretch>
        </p:blipFill>
        <p:spPr bwMode="auto">
          <a:xfrm>
            <a:off x="1908175" y="3357563"/>
            <a:ext cx="1206500" cy="1368425"/>
          </a:xfrm>
          <a:prstGeom prst="rect">
            <a:avLst/>
          </a:prstGeom>
          <a:noFill/>
        </p:spPr>
      </p:pic>
      <p:pic>
        <p:nvPicPr>
          <p:cNvPr id="44" name="Picture 18" descr="IMGP7762 G Sansotta Messina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539750" y="476250"/>
            <a:ext cx="1109663" cy="1281113"/>
          </a:xfrm>
          <a:prstGeom prst="rect">
            <a:avLst/>
          </a:prstGeom>
          <a:noFill/>
        </p:spPr>
      </p:pic>
      <p:pic>
        <p:nvPicPr>
          <p:cNvPr id="45" name="Picture 19" descr="IMGP7759 Grespi Scotti De Liguoro Pisa"/>
          <p:cNvPicPr>
            <a:picLocks noChangeAspect="1" noChangeArrowheads="1"/>
          </p:cNvPicPr>
          <p:nvPr/>
        </p:nvPicPr>
        <p:blipFill>
          <a:blip r:embed="rId18">
            <a:lum bright="18000" contrast="12000"/>
          </a:blip>
          <a:srcRect/>
          <a:stretch>
            <a:fillRect/>
          </a:stretch>
        </p:blipFill>
        <p:spPr bwMode="auto">
          <a:xfrm>
            <a:off x="6877050" y="549275"/>
            <a:ext cx="1727200" cy="1295400"/>
          </a:xfrm>
          <a:prstGeom prst="rect">
            <a:avLst/>
          </a:prstGeom>
          <a:noFill/>
        </p:spPr>
      </p:pic>
      <p:sp>
        <p:nvSpPr>
          <p:cNvPr id="46" name="Text Box 20"/>
          <p:cNvSpPr txBox="1">
            <a:spLocks noChangeArrowheads="1"/>
          </p:cNvSpPr>
          <p:nvPr/>
        </p:nvSpPr>
        <p:spPr bwMode="auto">
          <a:xfrm>
            <a:off x="2555875" y="1268413"/>
            <a:ext cx="3963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it-IT" sz="2400">
                <a:solidFill>
                  <a:schemeClr val="hlink"/>
                </a:solidFill>
                <a:latin typeface="Tahoma" charset="0"/>
              </a:rPr>
              <a:t>(anche a quelli senza foto!!)</a:t>
            </a:r>
          </a:p>
        </p:txBody>
      </p:sp>
      <p:pic>
        <p:nvPicPr>
          <p:cNvPr id="47" name="Picture 21" descr="IMGP7760 C Furlan -  Padova"/>
          <p:cNvPicPr>
            <a:picLocks noChangeAspect="1" noChangeArrowheads="1"/>
          </p:cNvPicPr>
          <p:nvPr/>
        </p:nvPicPr>
        <p:blipFill>
          <a:blip r:embed="rId19"/>
          <a:srcRect l="23421" t="2740" r="26563" b="3839"/>
          <a:stretch>
            <a:fillRect/>
          </a:stretch>
        </p:blipFill>
        <p:spPr bwMode="auto">
          <a:xfrm>
            <a:off x="6948488" y="2060575"/>
            <a:ext cx="823912" cy="1152525"/>
          </a:xfrm>
          <a:prstGeom prst="rect">
            <a:avLst/>
          </a:prstGeom>
          <a:noFill/>
        </p:spPr>
      </p:pic>
      <p:pic>
        <p:nvPicPr>
          <p:cNvPr id="48" name="Picture 22" descr="IMGP1978modp Corbella Colombo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611188" y="4941888"/>
            <a:ext cx="1439862" cy="1154112"/>
          </a:xfrm>
          <a:prstGeom prst="rect">
            <a:avLst/>
          </a:prstGeom>
          <a:noFill/>
        </p:spPr>
      </p:pic>
      <p:pic>
        <p:nvPicPr>
          <p:cNvPr id="49" name="Picture 23" descr="IMGP2473m Pavanato_Rovigo"/>
          <p:cNvPicPr>
            <a:picLocks noChangeAspect="1" noChangeArrowheads="1"/>
          </p:cNvPicPr>
          <p:nvPr/>
        </p:nvPicPr>
        <p:blipFill>
          <a:blip r:embed="rId21"/>
          <a:srcRect l="8356" r="12581"/>
          <a:stretch>
            <a:fillRect/>
          </a:stretch>
        </p:blipFill>
        <p:spPr bwMode="auto">
          <a:xfrm>
            <a:off x="3201988" y="3429000"/>
            <a:ext cx="1296987" cy="1335088"/>
          </a:xfrm>
          <a:prstGeom prst="rect">
            <a:avLst/>
          </a:prstGeom>
          <a:noFill/>
        </p:spPr>
      </p:pic>
      <p:pic>
        <p:nvPicPr>
          <p:cNvPr id="50" name="Picture 24" descr="IMGP1984p Fusco e Nardella"/>
          <p:cNvPicPr>
            <a:picLocks noChangeAspect="1" noChangeArrowheads="1"/>
          </p:cNvPicPr>
          <p:nvPr/>
        </p:nvPicPr>
        <p:blipFill>
          <a:blip r:embed="rId22"/>
          <a:srcRect t="12526" b="11052"/>
          <a:stretch>
            <a:fillRect/>
          </a:stretch>
        </p:blipFill>
        <p:spPr bwMode="auto">
          <a:xfrm>
            <a:off x="4643438" y="1989138"/>
            <a:ext cx="2160587" cy="12350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Obiettivi</a:t>
            </a:r>
            <a:endParaRPr lang="it-IT" dirty="0"/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457200" y="1752600"/>
          <a:ext cx="8449733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2" name="Documento" r:id="rId4" imgW="6337067" imgH="2285916" progId="Word.Document.12">
                  <p:link updateAutomatic="1"/>
                </p:oleObj>
              </mc:Choice>
              <mc:Fallback>
                <p:oleObj name="Documento" r:id="rId4" imgW="6337067" imgH="2285916" progId="Word.Document.12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752600"/>
                        <a:ext cx="8449733" cy="358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Cornice 3"/>
          <p:cNvSpPr/>
          <p:nvPr/>
        </p:nvSpPr>
        <p:spPr>
          <a:xfrm>
            <a:off x="2743200" y="2286000"/>
            <a:ext cx="5181600" cy="304800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" name="Cornice 5"/>
          <p:cNvSpPr/>
          <p:nvPr/>
        </p:nvSpPr>
        <p:spPr>
          <a:xfrm>
            <a:off x="4495800" y="2819400"/>
            <a:ext cx="1981200" cy="304800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cxnSp>
        <p:nvCxnSpPr>
          <p:cNvPr id="9" name="Connettore 1 8"/>
          <p:cNvCxnSpPr/>
          <p:nvPr/>
        </p:nvCxnSpPr>
        <p:spPr>
          <a:xfrm>
            <a:off x="3429000" y="4191000"/>
            <a:ext cx="5105400" cy="1588"/>
          </a:xfrm>
          <a:prstGeom prst="line">
            <a:avLst/>
          </a:prstGeom>
          <a:ln w="381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1 10"/>
          <p:cNvCxnSpPr/>
          <p:nvPr/>
        </p:nvCxnSpPr>
        <p:spPr>
          <a:xfrm>
            <a:off x="2971800" y="4495800"/>
            <a:ext cx="1981200" cy="1588"/>
          </a:xfrm>
          <a:prstGeom prst="line">
            <a:avLst/>
          </a:prstGeom>
          <a:ln w="381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/>
          <p:nvPr/>
        </p:nvCxnSpPr>
        <p:spPr>
          <a:xfrm>
            <a:off x="762000" y="5029200"/>
            <a:ext cx="1676400" cy="1588"/>
          </a:xfrm>
          <a:prstGeom prst="line">
            <a:avLst/>
          </a:prstGeom>
          <a:ln w="381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Disegno dello studio</a:t>
            </a:r>
            <a:endParaRPr lang="it-IT" dirty="0"/>
          </a:p>
        </p:txBody>
      </p:sp>
      <p:pic>
        <p:nvPicPr>
          <p:cNvPr id="3077" name="Immagine 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rcRect t="-22464" b="-22464"/>
          <a:stretch>
            <a:fillRect/>
          </a:stretch>
        </p:blipFill>
        <p:spPr>
          <a:noFill/>
          <a:ln/>
        </p:spPr>
      </p:pic>
      <p:sp>
        <p:nvSpPr>
          <p:cNvPr id="4" name="Cornice 3"/>
          <p:cNvSpPr/>
          <p:nvPr/>
        </p:nvSpPr>
        <p:spPr>
          <a:xfrm>
            <a:off x="6248400" y="3352800"/>
            <a:ext cx="2362200" cy="381000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5" name="Cornice 4"/>
          <p:cNvSpPr/>
          <p:nvPr/>
        </p:nvSpPr>
        <p:spPr>
          <a:xfrm>
            <a:off x="6248400" y="3810000"/>
            <a:ext cx="2514600" cy="304800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" name="Cornice 5"/>
          <p:cNvSpPr/>
          <p:nvPr/>
        </p:nvSpPr>
        <p:spPr>
          <a:xfrm>
            <a:off x="6248400" y="4191000"/>
            <a:ext cx="2514600" cy="304800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Fattori prognostici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3970338" cy="4525963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None/>
            </a:pPr>
            <a:r>
              <a:rPr lang="it-IT" sz="2800" b="1" dirty="0" smtClean="0">
                <a:effectLst>
                  <a:reflection stA="50000" endPos="75000" dist="12700" dir="5400000" sy="-100000" algn="bl" rotWithShape="0"/>
                </a:effectLst>
                <a:latin typeface="Arial"/>
              </a:rPr>
              <a:t>Esposizioni</a:t>
            </a:r>
          </a:p>
          <a:p>
            <a:pPr>
              <a:lnSpc>
                <a:spcPct val="80000"/>
              </a:lnSpc>
            </a:pPr>
            <a:endParaRPr lang="it-IT" sz="2000" b="1" dirty="0" smtClean="0"/>
          </a:p>
          <a:p>
            <a:pPr>
              <a:lnSpc>
                <a:spcPct val="80000"/>
              </a:lnSpc>
            </a:pPr>
            <a:r>
              <a:rPr lang="it-IT" sz="2000" b="1" dirty="0" smtClean="0"/>
              <a:t>Sesso</a:t>
            </a:r>
            <a:endParaRPr lang="it-IT" sz="2000" b="1" dirty="0"/>
          </a:p>
          <a:p>
            <a:pPr>
              <a:lnSpc>
                <a:spcPct val="80000"/>
              </a:lnSpc>
            </a:pPr>
            <a:r>
              <a:rPr lang="it-IT" sz="2000" b="1" dirty="0"/>
              <a:t>Età</a:t>
            </a:r>
          </a:p>
          <a:p>
            <a:pPr>
              <a:lnSpc>
                <a:spcPct val="80000"/>
              </a:lnSpc>
            </a:pPr>
            <a:r>
              <a:rPr lang="it-IT" sz="2000" b="1" dirty="0"/>
              <a:t>Farmaci: </a:t>
            </a:r>
            <a:endParaRPr lang="it-IT" sz="2000" dirty="0"/>
          </a:p>
          <a:p>
            <a:pPr>
              <a:lnSpc>
                <a:spcPct val="80000"/>
              </a:lnSpc>
            </a:pPr>
            <a:r>
              <a:rPr lang="it-IT" sz="2000" dirty="0"/>
              <a:t>Cortisone </a:t>
            </a:r>
          </a:p>
          <a:p>
            <a:pPr>
              <a:lnSpc>
                <a:spcPct val="80000"/>
              </a:lnSpc>
            </a:pPr>
            <a:r>
              <a:rPr lang="it-IT" sz="2000" dirty="0"/>
              <a:t>Antibiotici </a:t>
            </a:r>
          </a:p>
          <a:p>
            <a:pPr>
              <a:lnSpc>
                <a:spcPct val="80000"/>
              </a:lnSpc>
            </a:pPr>
            <a:r>
              <a:rPr lang="it-IT" sz="2000" dirty="0"/>
              <a:t>Tranquillanti </a:t>
            </a:r>
            <a:endParaRPr lang="it-IT" sz="2000" b="1" dirty="0"/>
          </a:p>
          <a:p>
            <a:pPr>
              <a:lnSpc>
                <a:spcPct val="80000"/>
              </a:lnSpc>
            </a:pPr>
            <a:r>
              <a:rPr lang="it-IT" sz="2000" b="1" dirty="0"/>
              <a:t>Fumo: </a:t>
            </a:r>
            <a:r>
              <a:rPr lang="it-IT" sz="2000" dirty="0"/>
              <a:t>livello, periodo, anni dismissione, durante RT</a:t>
            </a:r>
          </a:p>
          <a:p>
            <a:pPr>
              <a:lnSpc>
                <a:spcPct val="80000"/>
              </a:lnSpc>
            </a:pPr>
            <a:r>
              <a:rPr lang="it-IT" sz="2000" b="1" dirty="0"/>
              <a:t>Alcol: </a:t>
            </a:r>
            <a:r>
              <a:rPr lang="it-IT" sz="2000" dirty="0"/>
              <a:t>livello, periodo, anni dismissione, durante  RT</a:t>
            </a:r>
          </a:p>
          <a:p>
            <a:pPr>
              <a:lnSpc>
                <a:spcPct val="80000"/>
              </a:lnSpc>
            </a:pPr>
            <a:endParaRPr lang="it-IT" sz="2400" dirty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716463" y="1628775"/>
            <a:ext cx="397033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r>
              <a:rPr lang="it-IT" sz="2800" b="1" dirty="0" smtClean="0">
                <a:solidFill>
                  <a:srgbClr val="FF0000"/>
                </a:solidFill>
                <a:effectLst>
                  <a:reflection stA="50000" endPos="75000" dist="12700" dir="5400000" sy="-100000" algn="bl" rotWithShape="0"/>
                </a:effectLst>
              </a:rPr>
              <a:t>Disfunzioni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it-IT" sz="2000" dirty="0" smtClean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it-IT" sz="2000" dirty="0"/>
              <a:t>Ipotiroidismo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it-IT" sz="2000" dirty="0" err="1"/>
              <a:t>Ipoparatiroidismo</a:t>
            </a:r>
            <a:r>
              <a:rPr lang="it-IT" sz="2000" dirty="0"/>
              <a:t>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it-IT" sz="2000" dirty="0" err="1"/>
              <a:t>Ipoadrenocorticismo</a:t>
            </a:r>
            <a:r>
              <a:rPr lang="it-IT" sz="2000" dirty="0"/>
              <a:t>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it-IT" sz="2000" dirty="0"/>
              <a:t>Mal. di </a:t>
            </a:r>
            <a:r>
              <a:rPr lang="it-IT" sz="2000" dirty="0" err="1"/>
              <a:t>Cushing</a:t>
            </a:r>
            <a:r>
              <a:rPr lang="it-IT" sz="2000" dirty="0"/>
              <a:t>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it-IT" sz="2000" dirty="0"/>
              <a:t>Diabete mellito</a:t>
            </a:r>
            <a:r>
              <a:rPr lang="it-IT" sz="2000" dirty="0" smtClean="0"/>
              <a:t> </a:t>
            </a:r>
            <a:r>
              <a:rPr lang="it-IT" sz="2000" dirty="0" err="1" smtClean="0"/>
              <a:t>½</a:t>
            </a:r>
            <a:endParaRPr lang="it-IT" sz="2000" b="1" dirty="0" smtClean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it-IT" sz="2000" dirty="0" smtClean="0"/>
              <a:t>Insufficienza renale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it-IT" sz="2000" dirty="0" smtClean="0"/>
              <a:t>Xerostomia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it-IT" sz="2000" dirty="0"/>
              <a:t>Chemioterapia antiblastica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it-IT" sz="2000" dirty="0"/>
              <a:t>Deficit immunitario (HIV)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it-IT" sz="2000" dirty="0"/>
              <a:t>Altre neoplasie attive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Dati clinici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4038600" cy="4525963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it-IT" sz="2800" b="1" dirty="0" smtClean="0">
                <a:solidFill>
                  <a:srgbClr val="FF0000"/>
                </a:solidFill>
                <a:effectLst>
                  <a:reflection stA="50000" endPos="75000" dist="12700" dir="5400000" sy="-100000" algn="bl" rotWithShape="0"/>
                </a:effectLst>
                <a:latin typeface="Arial"/>
              </a:rPr>
              <a:t>Malattia</a:t>
            </a:r>
          </a:p>
          <a:p>
            <a:pPr>
              <a:lnSpc>
                <a:spcPct val="90000"/>
              </a:lnSpc>
              <a:buNone/>
            </a:pPr>
            <a:endParaRPr lang="it-IT" sz="2400" b="1" dirty="0" smtClean="0">
              <a:solidFill>
                <a:srgbClr val="FF0000"/>
              </a:solidFill>
              <a:effectLst>
                <a:reflection stA="50000" endPos="75000" dist="12700" dir="5400000" sy="-100000" algn="bl" rotWithShape="0"/>
              </a:effectLst>
            </a:endParaRPr>
          </a:p>
          <a:p>
            <a:pPr>
              <a:lnSpc>
                <a:spcPct val="90000"/>
              </a:lnSpc>
            </a:pPr>
            <a:r>
              <a:rPr lang="it-IT" sz="2000" b="1" dirty="0" smtClean="0"/>
              <a:t>Sede</a:t>
            </a:r>
            <a:r>
              <a:rPr lang="it-IT" sz="2000" dirty="0" smtClean="0"/>
              <a:t>: </a:t>
            </a:r>
            <a:r>
              <a:rPr lang="it-IT" sz="2000" dirty="0" err="1"/>
              <a:t>Cavorale</a:t>
            </a:r>
            <a:r>
              <a:rPr lang="it-IT" sz="2000" dirty="0"/>
              <a:t> Orofaringe Rinofaringe Ipofaringe Laringe </a:t>
            </a:r>
            <a:r>
              <a:rPr lang="it-IT" sz="2000" dirty="0" err="1"/>
              <a:t>Gh</a:t>
            </a:r>
            <a:r>
              <a:rPr lang="it-IT" sz="2000" dirty="0"/>
              <a:t>. salivari </a:t>
            </a:r>
            <a:r>
              <a:rPr lang="it-IT" sz="2000" dirty="0" err="1" smtClean="0"/>
              <a:t>S.paranasali</a:t>
            </a:r>
            <a:r>
              <a:rPr lang="it-IT" sz="2000" dirty="0" smtClean="0"/>
              <a:t> </a:t>
            </a:r>
            <a:r>
              <a:rPr lang="it-IT" sz="2000" dirty="0"/>
              <a:t>NAS</a:t>
            </a:r>
          </a:p>
          <a:p>
            <a:pPr>
              <a:lnSpc>
                <a:spcPct val="90000"/>
              </a:lnSpc>
            </a:pPr>
            <a:r>
              <a:rPr lang="it-IT" sz="2000" b="1" dirty="0"/>
              <a:t>TNM</a:t>
            </a:r>
            <a:r>
              <a:rPr lang="it-IT" sz="2000" dirty="0"/>
              <a:t> </a:t>
            </a:r>
          </a:p>
          <a:p>
            <a:pPr>
              <a:lnSpc>
                <a:spcPct val="90000"/>
              </a:lnSpc>
            </a:pPr>
            <a:r>
              <a:rPr lang="it-IT" sz="2000" b="1" dirty="0"/>
              <a:t>Stadio</a:t>
            </a:r>
          </a:p>
          <a:p>
            <a:pPr>
              <a:lnSpc>
                <a:spcPct val="90000"/>
              </a:lnSpc>
            </a:pPr>
            <a:r>
              <a:rPr lang="it-IT" sz="2000" b="1" dirty="0"/>
              <a:t>Chirurgia </a:t>
            </a:r>
            <a:r>
              <a:rPr lang="it-IT" sz="2000" i="1" dirty="0"/>
              <a:t>(</a:t>
            </a:r>
            <a:r>
              <a:rPr lang="it-IT" sz="2000" dirty="0" smtClean="0"/>
              <a:t>NO/</a:t>
            </a:r>
            <a:r>
              <a:rPr lang="it-IT" sz="2000" dirty="0" err="1" smtClean="0"/>
              <a:t>Pall</a:t>
            </a:r>
            <a:r>
              <a:rPr lang="it-IT" sz="2000" dirty="0" smtClean="0"/>
              <a:t>/Radicale</a:t>
            </a:r>
            <a:r>
              <a:rPr lang="it-IT" sz="2000" dirty="0"/>
              <a:t>)</a:t>
            </a:r>
            <a:endParaRPr lang="it-IT" sz="2000" i="1" dirty="0"/>
          </a:p>
          <a:p>
            <a:pPr>
              <a:lnSpc>
                <a:spcPct val="90000"/>
              </a:lnSpc>
            </a:pPr>
            <a:r>
              <a:rPr lang="it-IT" sz="2000" b="1" dirty="0"/>
              <a:t>Chemioterapia </a:t>
            </a:r>
            <a:r>
              <a:rPr lang="it-IT" sz="2000" i="1" dirty="0"/>
              <a:t>(</a:t>
            </a:r>
            <a:r>
              <a:rPr lang="it-IT" sz="2000" dirty="0" smtClean="0"/>
              <a:t>NO/NA/CO)</a:t>
            </a:r>
            <a:endParaRPr lang="it-IT" sz="2000" dirty="0"/>
          </a:p>
          <a:p>
            <a:pPr>
              <a:lnSpc>
                <a:spcPct val="90000"/>
              </a:lnSpc>
            </a:pPr>
            <a:endParaRPr lang="it-IT" sz="2400" dirty="0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953000" y="1600200"/>
            <a:ext cx="3981450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it-IT" sz="2800" b="1" dirty="0" smtClean="0">
                <a:effectLst>
                  <a:reflection stA="50000" endPos="75000" dist="12700" dir="5400000" sy="-100000" algn="bl" rotWithShape="0"/>
                </a:effectLst>
              </a:rPr>
              <a:t>Radioterapia</a:t>
            </a:r>
          </a:p>
          <a:p>
            <a:endParaRPr lang="it-IT" sz="2000" b="1" dirty="0" smtClean="0">
              <a:effectLst>
                <a:reflection stA="50000" endPos="75000" dist="12700" dir="5400000" sy="-100000" algn="bl" rotWithShape="0"/>
              </a:effectLst>
            </a:endParaRPr>
          </a:p>
          <a:p>
            <a:r>
              <a:rPr lang="it-IT" sz="2000" b="1" dirty="0"/>
              <a:t>Dose </a:t>
            </a:r>
            <a:r>
              <a:rPr lang="it-IT" sz="2000" dirty="0" smtClean="0"/>
              <a:t>totale</a:t>
            </a:r>
          </a:p>
          <a:p>
            <a:r>
              <a:rPr lang="it-IT" sz="2000" b="1" dirty="0" smtClean="0"/>
              <a:t>Frazioni </a:t>
            </a:r>
            <a:endParaRPr lang="it-IT" sz="2000" b="1" dirty="0"/>
          </a:p>
          <a:p>
            <a:r>
              <a:rPr lang="it-IT" sz="2000" b="1" dirty="0"/>
              <a:t>Volume </a:t>
            </a:r>
            <a:r>
              <a:rPr lang="it-IT" sz="2000" b="1" dirty="0" err="1"/>
              <a:t>gh</a:t>
            </a:r>
            <a:r>
              <a:rPr lang="it-IT" sz="2000" b="1" dirty="0"/>
              <a:t>. salivari </a:t>
            </a:r>
            <a:r>
              <a:rPr lang="it-IT" sz="2000" dirty="0"/>
              <a:t>incluso </a:t>
            </a:r>
          </a:p>
          <a:p>
            <a:r>
              <a:rPr lang="it-IT" sz="2000" b="1" dirty="0" smtClean="0"/>
              <a:t>Date </a:t>
            </a:r>
            <a:r>
              <a:rPr lang="it-IT" sz="2000" dirty="0"/>
              <a:t>inizio e fine RT</a:t>
            </a:r>
            <a:endParaRPr lang="it-IT" sz="2000" dirty="0" smtClean="0"/>
          </a:p>
          <a:p>
            <a:r>
              <a:rPr lang="it-IT" sz="2000" b="1" dirty="0" err="1" smtClean="0"/>
              <a:t>Sosp</a:t>
            </a:r>
            <a:r>
              <a:rPr lang="it-IT" sz="2000" b="1" dirty="0" smtClean="0"/>
              <a:t>. </a:t>
            </a:r>
            <a:r>
              <a:rPr lang="it-IT" sz="2000" b="1" dirty="0"/>
              <a:t>tecnica</a:t>
            </a:r>
            <a:r>
              <a:rPr lang="it-IT" sz="2000" b="1" dirty="0" smtClean="0"/>
              <a:t> </a:t>
            </a:r>
            <a:r>
              <a:rPr lang="it-IT" sz="2000" dirty="0" smtClean="0"/>
              <a:t>(</a:t>
            </a:r>
            <a:r>
              <a:rPr lang="it-IT" sz="2000" dirty="0" err="1" smtClean="0"/>
              <a:t>gg</a:t>
            </a:r>
            <a:r>
              <a:rPr lang="it-IT" sz="2000" dirty="0" smtClean="0"/>
              <a:t>)</a:t>
            </a:r>
          </a:p>
          <a:p>
            <a:r>
              <a:rPr lang="it-IT" sz="2000" b="1" dirty="0" err="1" smtClean="0"/>
              <a:t>Sosp</a:t>
            </a:r>
            <a:r>
              <a:rPr lang="it-IT" sz="2000" b="1" dirty="0" smtClean="0"/>
              <a:t>. </a:t>
            </a:r>
            <a:r>
              <a:rPr lang="it-IT" sz="2000" b="1" dirty="0"/>
              <a:t>tossicità</a:t>
            </a:r>
            <a:r>
              <a:rPr lang="it-IT" sz="2000" b="1" dirty="0" smtClean="0"/>
              <a:t> </a:t>
            </a:r>
            <a:r>
              <a:rPr lang="it-IT" sz="2000" dirty="0" smtClean="0"/>
              <a:t>(</a:t>
            </a:r>
            <a:r>
              <a:rPr lang="it-IT" sz="2000" dirty="0" err="1" smtClean="0"/>
              <a:t>gg</a:t>
            </a:r>
            <a:r>
              <a:rPr lang="it-IT" sz="2000" dirty="0" smtClean="0"/>
              <a:t>)</a:t>
            </a:r>
          </a:p>
          <a:p>
            <a:r>
              <a:rPr lang="it-IT" sz="2000" b="1" dirty="0"/>
              <a:t>Durata</a:t>
            </a:r>
            <a:r>
              <a:rPr lang="it-IT" sz="2000" b="1" dirty="0" smtClean="0"/>
              <a:t> attesa trattamento</a:t>
            </a:r>
          </a:p>
          <a:p>
            <a:r>
              <a:rPr lang="it-IT" sz="2000" b="1" dirty="0"/>
              <a:t>Scostamento </a:t>
            </a:r>
            <a:r>
              <a:rPr lang="it-IT" sz="2000" dirty="0"/>
              <a:t>verificato</a:t>
            </a:r>
          </a:p>
          <a:p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Tossicità acuta RT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00200"/>
            <a:ext cx="3970338" cy="4525963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None/>
            </a:pPr>
            <a:r>
              <a:rPr lang="it-IT" sz="2800" b="1" dirty="0" smtClean="0">
                <a:solidFill>
                  <a:srgbClr val="FF0000"/>
                </a:solidFill>
                <a:effectLst>
                  <a:reflection stA="50000" endPos="75000" dist="12700" dir="5400000" sy="-100000" algn="bl" rotWithShape="0"/>
                </a:effectLst>
                <a:latin typeface="Arial"/>
              </a:rPr>
              <a:t>Tossicità</a:t>
            </a:r>
          </a:p>
          <a:p>
            <a:pPr>
              <a:lnSpc>
                <a:spcPct val="80000"/>
              </a:lnSpc>
            </a:pPr>
            <a:endParaRPr lang="it-IT" sz="2400" dirty="0" smtClean="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it-IT" sz="2000" b="1" dirty="0" smtClean="0"/>
              <a:t>Salivazione</a:t>
            </a:r>
            <a:r>
              <a:rPr lang="it-IT" sz="2000" dirty="0" smtClean="0"/>
              <a:t>: </a:t>
            </a:r>
            <a:r>
              <a:rPr lang="it-IT" sz="2000" dirty="0" err="1"/>
              <a:t>Pre</a:t>
            </a:r>
            <a:r>
              <a:rPr lang="it-IT" sz="2000" dirty="0"/>
              <a:t>/fine RT</a:t>
            </a:r>
          </a:p>
          <a:p>
            <a:pPr>
              <a:lnSpc>
                <a:spcPct val="80000"/>
              </a:lnSpc>
            </a:pPr>
            <a:r>
              <a:rPr lang="it-IT" sz="2000" b="1" dirty="0" err="1"/>
              <a:t>Mucosite</a:t>
            </a:r>
            <a:r>
              <a:rPr lang="it-IT" sz="2000" dirty="0"/>
              <a:t>: </a:t>
            </a:r>
            <a:r>
              <a:rPr lang="it-IT" sz="2000" dirty="0" err="1"/>
              <a:t>Pre</a:t>
            </a:r>
            <a:r>
              <a:rPr lang="it-IT" sz="2000" dirty="0"/>
              <a:t>/Max da RT</a:t>
            </a:r>
          </a:p>
          <a:p>
            <a:pPr>
              <a:lnSpc>
                <a:spcPct val="80000"/>
              </a:lnSpc>
            </a:pPr>
            <a:r>
              <a:rPr lang="it-IT" sz="2000" b="1" dirty="0"/>
              <a:t>Disfagia</a:t>
            </a:r>
            <a:r>
              <a:rPr lang="it-IT" sz="2000" dirty="0"/>
              <a:t>: </a:t>
            </a:r>
            <a:r>
              <a:rPr lang="it-IT" sz="2000" dirty="0" err="1"/>
              <a:t>Pre</a:t>
            </a:r>
            <a:r>
              <a:rPr lang="it-IT" sz="2000" dirty="0"/>
              <a:t>/Max da RT</a:t>
            </a:r>
            <a:endParaRPr lang="it-IT" sz="2000" dirty="0" smtClean="0"/>
          </a:p>
          <a:p>
            <a:pPr>
              <a:lnSpc>
                <a:spcPct val="80000"/>
              </a:lnSpc>
            </a:pPr>
            <a:r>
              <a:rPr lang="it-IT" sz="2000" b="1" dirty="0" smtClean="0"/>
              <a:t>Nutrizione</a:t>
            </a:r>
            <a:r>
              <a:rPr lang="it-IT" sz="2000" dirty="0"/>
              <a:t>: </a:t>
            </a:r>
            <a:r>
              <a:rPr lang="it-IT" sz="2000" dirty="0" err="1"/>
              <a:t>Pre</a:t>
            </a:r>
            <a:r>
              <a:rPr lang="it-IT" sz="2000" dirty="0"/>
              <a:t>/min RT:</a:t>
            </a:r>
            <a:endParaRPr lang="it-IT" sz="2000" dirty="0" smtClean="0"/>
          </a:p>
          <a:p>
            <a:pPr>
              <a:lnSpc>
                <a:spcPct val="80000"/>
              </a:lnSpc>
            </a:pPr>
            <a:r>
              <a:rPr lang="it-IT" sz="2000" b="1" dirty="0"/>
              <a:t>I</a:t>
            </a:r>
            <a:r>
              <a:rPr lang="it-IT" sz="2000" b="1" dirty="0" smtClean="0"/>
              <a:t>ntegratori </a:t>
            </a:r>
            <a:r>
              <a:rPr lang="it-IT" sz="2000" dirty="0"/>
              <a:t>somministrati:</a:t>
            </a:r>
            <a:endParaRPr lang="it-IT" sz="2000" dirty="0" smtClean="0"/>
          </a:p>
          <a:p>
            <a:pPr>
              <a:lnSpc>
                <a:spcPct val="80000"/>
              </a:lnSpc>
            </a:pPr>
            <a:r>
              <a:rPr lang="it-IT" sz="2000" b="1" dirty="0" smtClean="0"/>
              <a:t>Degenza </a:t>
            </a:r>
            <a:r>
              <a:rPr lang="it-IT" sz="2000" dirty="0" err="1" smtClean="0"/>
              <a:t>tox</a:t>
            </a:r>
            <a:r>
              <a:rPr lang="it-IT" sz="2000" dirty="0" smtClean="0"/>
              <a:t>: </a:t>
            </a:r>
            <a:r>
              <a:rPr lang="it-IT" sz="2000" dirty="0"/>
              <a:t>DH/ Ordinari:</a:t>
            </a:r>
          </a:p>
          <a:p>
            <a:pPr>
              <a:lnSpc>
                <a:spcPct val="80000"/>
              </a:lnSpc>
            </a:pPr>
            <a:r>
              <a:rPr lang="it-IT" sz="2000" b="1" dirty="0"/>
              <a:t>PEG/</a:t>
            </a:r>
            <a:r>
              <a:rPr lang="it-IT" sz="2000" b="1" dirty="0" err="1"/>
              <a:t>Digiunostomia</a:t>
            </a:r>
            <a:endParaRPr lang="it-IT" sz="2000" b="1" dirty="0"/>
          </a:p>
          <a:p>
            <a:pPr>
              <a:lnSpc>
                <a:spcPct val="80000"/>
              </a:lnSpc>
            </a:pPr>
            <a:r>
              <a:rPr lang="it-IT" sz="2000" b="1" dirty="0"/>
              <a:t>Neutropenia</a:t>
            </a:r>
            <a:r>
              <a:rPr lang="it-IT" sz="2000" dirty="0"/>
              <a:t>: </a:t>
            </a:r>
            <a:r>
              <a:rPr lang="it-IT" sz="2000" dirty="0" err="1"/>
              <a:t>Pre</a:t>
            </a:r>
            <a:r>
              <a:rPr lang="it-IT" sz="2000" dirty="0"/>
              <a:t>/</a:t>
            </a:r>
            <a:r>
              <a:rPr lang="it-IT" sz="2000" dirty="0" smtClean="0"/>
              <a:t>Max/durata</a:t>
            </a:r>
            <a:endParaRPr lang="it-IT" sz="2000" dirty="0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4800600" y="1600200"/>
            <a:ext cx="3970338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r>
              <a:rPr lang="it-IT" sz="2800" b="1" dirty="0" smtClean="0">
                <a:effectLst>
                  <a:reflection stA="50000" endPos="75000" dist="12700" dir="5400000" sy="-100000" algn="bl" rotWithShape="0"/>
                </a:effectLst>
              </a:rPr>
              <a:t>Micosi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it-IT" sz="2400" dirty="0" smtClean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it-IT" sz="2000" b="1" dirty="0"/>
              <a:t>Comparsa</a:t>
            </a:r>
            <a:r>
              <a:rPr lang="it-IT" sz="2000" dirty="0"/>
              <a:t>: Prima /Durante RT/ Mai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it-IT" sz="2000" b="1" dirty="0"/>
              <a:t>Clinica</a:t>
            </a:r>
            <a:r>
              <a:rPr lang="it-IT" sz="2000" dirty="0"/>
              <a:t>: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it-IT" sz="2000" b="1" dirty="0"/>
              <a:t>Foto</a:t>
            </a:r>
            <a:r>
              <a:rPr lang="it-IT" sz="2000" dirty="0"/>
              <a:t>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it-IT" sz="2000" b="1" dirty="0"/>
              <a:t>Consulto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it-IT" sz="2000" b="1" dirty="0"/>
              <a:t>Es. colturale</a:t>
            </a:r>
            <a:r>
              <a:rPr lang="it-IT" sz="2000" dirty="0"/>
              <a:t>: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it-IT" sz="2000" b="1" dirty="0"/>
              <a:t>Terapia antimicotica</a:t>
            </a:r>
            <a:r>
              <a:rPr lang="it-IT" sz="2000" dirty="0"/>
              <a:t>: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it-IT" sz="2000" b="1" dirty="0"/>
              <a:t>Scomparsa </a:t>
            </a:r>
            <a:r>
              <a:rPr lang="it-IT" sz="2000" dirty="0"/>
              <a:t>micosi</a:t>
            </a:r>
            <a:r>
              <a:rPr lang="it-IT" sz="2000" dirty="0" smtClean="0"/>
              <a:t> </a:t>
            </a:r>
            <a:endParaRPr lang="it-IT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Distribuzione nazionale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0" y="1588533"/>
            <a:ext cx="4371540" cy="5040867"/>
          </a:xfrm>
          <a:prstGeom prst="rect">
            <a:avLst/>
          </a:prstGeom>
        </p:spPr>
      </p:pic>
      <p:sp>
        <p:nvSpPr>
          <p:cNvPr id="5" name="Ovale 4"/>
          <p:cNvSpPr/>
          <p:nvPr/>
        </p:nvSpPr>
        <p:spPr>
          <a:xfrm>
            <a:off x="5638800" y="4114800"/>
            <a:ext cx="609600" cy="609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79</a:t>
            </a:r>
            <a:endParaRPr lang="it-IT" dirty="0"/>
          </a:p>
        </p:txBody>
      </p:sp>
      <p:sp>
        <p:nvSpPr>
          <p:cNvPr id="6" name="Ovale 5"/>
          <p:cNvSpPr/>
          <p:nvPr/>
        </p:nvSpPr>
        <p:spPr>
          <a:xfrm>
            <a:off x="3200400" y="1981200"/>
            <a:ext cx="762000" cy="685800"/>
          </a:xfrm>
          <a:prstGeom prst="ellipse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it-IT" dirty="0" smtClean="0"/>
              <a:t>94</a:t>
            </a:r>
            <a:endParaRPr lang="it-IT" dirty="0"/>
          </a:p>
        </p:txBody>
      </p:sp>
      <p:sp>
        <p:nvSpPr>
          <p:cNvPr id="7" name="Ovale 6"/>
          <p:cNvSpPr/>
          <p:nvPr/>
        </p:nvSpPr>
        <p:spPr>
          <a:xfrm>
            <a:off x="4038600" y="18288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200" dirty="0" smtClean="0"/>
              <a:t>126</a:t>
            </a:r>
            <a:endParaRPr lang="it-IT" sz="2200" dirty="0"/>
          </a:p>
        </p:txBody>
      </p:sp>
      <p:sp>
        <p:nvSpPr>
          <p:cNvPr id="9" name="Ovale 8"/>
          <p:cNvSpPr/>
          <p:nvPr/>
        </p:nvSpPr>
        <p:spPr>
          <a:xfrm>
            <a:off x="3200400" y="2743200"/>
            <a:ext cx="533400" cy="533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 smtClean="0"/>
              <a:t>41</a:t>
            </a:r>
            <a:endParaRPr lang="it-IT" sz="1200" dirty="0"/>
          </a:p>
        </p:txBody>
      </p:sp>
      <p:sp>
        <p:nvSpPr>
          <p:cNvPr id="10" name="Ovale 9"/>
          <p:cNvSpPr/>
          <p:nvPr/>
        </p:nvSpPr>
        <p:spPr>
          <a:xfrm>
            <a:off x="4038600" y="3124200"/>
            <a:ext cx="457200" cy="4572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 dirty="0" smtClean="0"/>
              <a:t>16</a:t>
            </a:r>
            <a:endParaRPr lang="it-IT" sz="1000" dirty="0"/>
          </a:p>
        </p:txBody>
      </p:sp>
      <p:sp>
        <p:nvSpPr>
          <p:cNvPr id="11" name="Ovale 10"/>
          <p:cNvSpPr/>
          <p:nvPr/>
        </p:nvSpPr>
        <p:spPr>
          <a:xfrm>
            <a:off x="5257800" y="5791200"/>
            <a:ext cx="609600" cy="609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smtClean="0"/>
              <a:t>51</a:t>
            </a:r>
            <a:endParaRPr lang="it-IT" sz="1400" dirty="0"/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86400" y="3276600"/>
            <a:ext cx="990600" cy="772200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6553200" y="3429000"/>
            <a:ext cx="20237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/>
              <a:t>Rionero</a:t>
            </a:r>
            <a:r>
              <a:rPr lang="it-IT" dirty="0" smtClean="0"/>
              <a:t> in </a:t>
            </a:r>
            <a:r>
              <a:rPr lang="it-IT" dirty="0" err="1" smtClean="0"/>
              <a:t>Vulture</a:t>
            </a:r>
            <a:endParaRPr lang="it-IT" dirty="0" smtClean="0"/>
          </a:p>
          <a:p>
            <a:r>
              <a:rPr lang="it-IT" dirty="0" smtClean="0"/>
              <a:t> </a:t>
            </a:r>
            <a:r>
              <a:rPr lang="it-IT" dirty="0" err="1" smtClean="0"/>
              <a:t>V</a:t>
            </a:r>
            <a:r>
              <a:rPr lang="it-IT" dirty="0" smtClean="0"/>
              <a:t> </a:t>
            </a:r>
            <a:r>
              <a:rPr lang="it-IT" dirty="0" err="1" smtClean="0"/>
              <a:t>Fusco</a:t>
            </a:r>
            <a:r>
              <a:rPr lang="it-IT" dirty="0" smtClean="0"/>
              <a:t> e coll.</a:t>
            </a:r>
            <a:endParaRPr lang="it-IT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Analisi dei dati</a:t>
            </a:r>
            <a:endParaRPr lang="it-IT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609600" indent="-609600">
              <a:lnSpc>
                <a:spcPct val="80000"/>
              </a:lnSpc>
            </a:pPr>
            <a:r>
              <a:rPr lang="it-IT" sz="2000" b="1" i="1" dirty="0"/>
              <a:t>Analisi descrittiva della Tossicità</a:t>
            </a:r>
            <a:r>
              <a:rPr lang="it-IT" sz="2000" b="1" dirty="0"/>
              <a:t>,</a:t>
            </a:r>
            <a:r>
              <a:rPr lang="it-IT" sz="2000" dirty="0"/>
              <a:t> per i ‘nuovi casi’ e i ‘non casi</a:t>
            </a:r>
            <a:r>
              <a:rPr lang="it-IT" sz="2000" dirty="0" smtClean="0"/>
              <a:t>’</a:t>
            </a:r>
            <a:endParaRPr lang="it-IT" sz="2000" b="1" i="1" dirty="0" smtClean="0"/>
          </a:p>
          <a:p>
            <a:pPr marL="609600" indent="-609600">
              <a:lnSpc>
                <a:spcPct val="80000"/>
              </a:lnSpc>
            </a:pPr>
            <a:r>
              <a:rPr lang="it-IT" sz="2000" b="1" i="1" dirty="0"/>
              <a:t>Analisi descrittiva della comparsa di Micosi</a:t>
            </a:r>
            <a:r>
              <a:rPr lang="it-IT" sz="2000" b="1" dirty="0"/>
              <a:t>,</a:t>
            </a:r>
            <a:r>
              <a:rPr lang="it-IT" sz="2000" dirty="0"/>
              <a:t> in cui sono stati considerati solo i casi positivi (‘casi’ e ‘nuovi casi’</a:t>
            </a:r>
            <a:r>
              <a:rPr lang="it-IT" sz="2000" dirty="0" smtClean="0"/>
              <a:t>)</a:t>
            </a:r>
            <a:endParaRPr lang="it-IT" sz="2000" b="1" i="1" dirty="0" smtClean="0"/>
          </a:p>
          <a:p>
            <a:pPr marL="609600" indent="-609600">
              <a:lnSpc>
                <a:spcPct val="80000"/>
              </a:lnSpc>
            </a:pPr>
            <a:r>
              <a:rPr lang="it-IT" sz="2000" b="1" i="1" dirty="0"/>
              <a:t>Analisi inferenziale </a:t>
            </a:r>
            <a:r>
              <a:rPr lang="it-IT" sz="2000" b="1" i="1" dirty="0" err="1"/>
              <a:t>univariata</a:t>
            </a:r>
            <a:r>
              <a:rPr lang="it-IT" sz="2000" dirty="0"/>
              <a:t> (test di associazione tra variabili per variabili categoriali: test e test esatto di Fisher; test per il confronto tra due medie per variabili continue: test </a:t>
            </a:r>
            <a:r>
              <a:rPr lang="it-IT" sz="2000" i="1" dirty="0" err="1"/>
              <a:t>t</a:t>
            </a:r>
            <a:r>
              <a:rPr lang="it-IT" sz="2000" dirty="0"/>
              <a:t> di </a:t>
            </a:r>
            <a:r>
              <a:rPr lang="it-IT" sz="2000" dirty="0" err="1"/>
              <a:t>Student</a:t>
            </a:r>
            <a:r>
              <a:rPr lang="it-IT" sz="2000" dirty="0"/>
              <a:t>); </a:t>
            </a:r>
            <a:endParaRPr lang="it-IT" sz="2000" dirty="0" smtClean="0"/>
          </a:p>
          <a:p>
            <a:pPr marL="609600" indent="-609600">
              <a:lnSpc>
                <a:spcPct val="80000"/>
              </a:lnSpc>
            </a:pPr>
            <a:r>
              <a:rPr lang="it-IT" sz="2000" b="1" i="1" dirty="0"/>
              <a:t>A</a:t>
            </a:r>
            <a:r>
              <a:rPr lang="it-IT" sz="2000" b="1" i="1" dirty="0" smtClean="0"/>
              <a:t>nalisi </a:t>
            </a:r>
            <a:r>
              <a:rPr lang="it-IT" sz="2000" b="1" i="1" dirty="0"/>
              <a:t>inferenziale multivariata </a:t>
            </a:r>
            <a:r>
              <a:rPr lang="it-IT" sz="2000" dirty="0"/>
              <a:t>(regressione logistica) sulla comparsa di micosi per</a:t>
            </a:r>
            <a:r>
              <a:rPr lang="it-IT" sz="2000" dirty="0" smtClean="0"/>
              <a:t> i </a:t>
            </a:r>
            <a:r>
              <a:rPr lang="it-IT" sz="2000" dirty="0"/>
              <a:t>seguenti fattori di rischio: età, sesso, fumo, consumo di alcolici, condizioni cliniche (ipotiroidismo, </a:t>
            </a:r>
            <a:r>
              <a:rPr lang="it-IT" sz="2000" dirty="0" err="1"/>
              <a:t>ipoparatiroidismo</a:t>
            </a:r>
            <a:r>
              <a:rPr lang="it-IT" sz="2000" dirty="0"/>
              <a:t>, </a:t>
            </a:r>
            <a:r>
              <a:rPr lang="it-IT" sz="2000" dirty="0" err="1"/>
              <a:t>ipoadrenocorticismo</a:t>
            </a:r>
            <a:r>
              <a:rPr lang="it-IT" sz="2000" dirty="0"/>
              <a:t>, malattia di </a:t>
            </a:r>
            <a:r>
              <a:rPr lang="it-IT" sz="2000" dirty="0" err="1"/>
              <a:t>Cushing</a:t>
            </a:r>
            <a:r>
              <a:rPr lang="it-IT" sz="2000" dirty="0"/>
              <a:t>, diabete mellito, insufficienza renale, xerostomia, deficit immunitario, chemioterapia antiblastica nell’ultimo anno)</a:t>
            </a:r>
            <a:r>
              <a:rPr lang="it-IT" sz="2000" dirty="0" smtClean="0"/>
              <a:t>.</a:t>
            </a:r>
          </a:p>
          <a:p>
            <a:pPr marL="609600" indent="-609600">
              <a:lnSpc>
                <a:spcPct val="80000"/>
              </a:lnSpc>
            </a:pPr>
            <a:r>
              <a:rPr lang="it-IT" sz="2000" b="1" i="1" dirty="0" smtClean="0"/>
              <a:t>Analisi multifattoriale </a:t>
            </a:r>
            <a:r>
              <a:rPr lang="it-IT" sz="2000" dirty="0" smtClean="0"/>
              <a:t> per le componenti </a:t>
            </a:r>
            <a:r>
              <a:rPr lang="it-IT" sz="2000" dirty="0" err="1" smtClean="0"/>
              <a:t>multi-step</a:t>
            </a:r>
            <a:r>
              <a:rPr lang="it-IT" sz="2000" dirty="0" smtClean="0"/>
              <a:t> che possono cambiare ruolo in certe condizioni (ad esempio una sospensione di terapia può ridurre la tossicità massima o esserne la conseguenza)</a:t>
            </a:r>
          </a:p>
          <a:p>
            <a:pPr marL="609600" indent="-609600">
              <a:lnSpc>
                <a:spcPct val="80000"/>
              </a:lnSpc>
            </a:pPr>
            <a:r>
              <a:rPr lang="it-IT" sz="2000" b="1" i="1" dirty="0" smtClean="0"/>
              <a:t>Analisi economica </a:t>
            </a:r>
            <a:r>
              <a:rPr lang="it-IT" sz="2000" dirty="0" smtClean="0"/>
              <a:t>per tutte le implicazioni legate al fenomeno</a:t>
            </a:r>
            <a:endParaRPr lang="it-IT" sz="2000" b="1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Esposizione al fumo</a:t>
            </a:r>
            <a:endParaRPr lang="it-IT" dirty="0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1066800" y="1600200"/>
          <a:ext cx="6553200" cy="445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0" name="Grafico" r:id="rId4" imgW="4286301" imgH="2914805" progId="Excel.Sheet.8">
                  <p:embed/>
                </p:oleObj>
              </mc:Choice>
              <mc:Fallback>
                <p:oleObj name="Grafico" r:id="rId4" imgW="4286301" imgH="2914805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600200"/>
                        <a:ext cx="6553200" cy="4456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348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ttà">
  <a:themeElements>
    <a:clrScheme name="Città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ttà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Città.thmx</Template>
  <TotalTime>610</TotalTime>
  <Words>657</Words>
  <Application>Microsoft Office PowerPoint</Application>
  <PresentationFormat>Presentazione su schermo (4:3)</PresentationFormat>
  <Paragraphs>122</Paragraphs>
  <Slides>16</Slides>
  <Notes>8</Notes>
  <HiddenSlides>0</HiddenSlides>
  <MMClips>0</MMClips>
  <ScaleCrop>false</ScaleCrop>
  <HeadingPairs>
    <vt:vector size="8" baseType="variant">
      <vt:variant>
        <vt:lpstr>Tema</vt:lpstr>
      </vt:variant>
      <vt:variant>
        <vt:i4>1</vt:i4>
      </vt:variant>
      <vt:variant>
        <vt:lpstr>Collegamenti</vt:lpstr>
      </vt:variant>
      <vt:variant>
        <vt:i4>5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23" baseType="lpstr">
      <vt:lpstr>Città</vt:lpstr>
      <vt:lpstr>MARIO PEN:Documents:504:penna mario:studio MIR:Presentazioni:Mucosite e micosi:Mucosite e micosi.doc!OLE_LINK8</vt:lpstr>
      <vt:lpstr>MARIO PEN:Documents:504:penna mario:AIRO 2010 Napoli:Analysis_RT-MIR_rivistoWP28sett2010 copia.doc!OLE_LINK1</vt:lpstr>
      <vt:lpstr>MARIO PEN:Documents:504:penna mario:AIRO 2010 Napoli:Analysis_RT-MIR_rivistoWP28sett2010 copia.doc!OLE_LINK2</vt:lpstr>
      <vt:lpstr>MARIO PEN:Documents:504:penna mario:AIRO 2010 Napoli:Analysis_RT-MIR_rivistoWP28sett2010 copia.doc!OLE_LINK3</vt:lpstr>
      <vt:lpstr>Macintosh HD:Area dati:Mario NO DELETE:Mario operativi:AIRO 2010 Napoli:Influence of oro-pharyngeal mycosis on normal tissue tolerance .doc!OLE_LINK7</vt:lpstr>
      <vt:lpstr>Grafico</vt:lpstr>
      <vt:lpstr>  Influenza della micosi orofaringea sulla tolleranza dei tessuti sani in corso di RT per cancro del capo-collo.  Primi risultati dello studio MIR (Micosi In Radioterapia)  sui fattori prognostici</vt:lpstr>
      <vt:lpstr>Obiettivi</vt:lpstr>
      <vt:lpstr>Disegno dello studio</vt:lpstr>
      <vt:lpstr>Fattori prognostici</vt:lpstr>
      <vt:lpstr>Dati clinici</vt:lpstr>
      <vt:lpstr>Tossicità acuta RT</vt:lpstr>
      <vt:lpstr>Distribuzione nazionale</vt:lpstr>
      <vt:lpstr>Analisi dei dati</vt:lpstr>
      <vt:lpstr>Esposizione al fumo</vt:lpstr>
      <vt:lpstr>Assunzione di alcolici</vt:lpstr>
      <vt:lpstr>Tossicità acuta – Nuovi casi</vt:lpstr>
      <vt:lpstr>Tossicità acuta – Non casi</vt:lpstr>
      <vt:lpstr>Micosi</vt:lpstr>
      <vt:lpstr>Effetti della tossicità</vt:lpstr>
      <vt:lpstr>Grazie !</vt:lpstr>
      <vt:lpstr>Presentazione standard di PowerPoint</vt:lpstr>
    </vt:vector>
  </TitlesOfParts>
  <Company>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mb</dc:creator>
  <cp:lastModifiedBy>tecno</cp:lastModifiedBy>
  <cp:revision>45</cp:revision>
  <dcterms:created xsi:type="dcterms:W3CDTF">2010-11-13T07:30:05Z</dcterms:created>
  <dcterms:modified xsi:type="dcterms:W3CDTF">2010-11-14T14:21:10Z</dcterms:modified>
</cp:coreProperties>
</file>