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0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1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2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3.xml" ContentType="application/vnd.openxmlformats-officedocument.theme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4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5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16.xml" ContentType="application/vnd.openxmlformats-officedocument.theme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7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18.xml" ContentType="application/vnd.openxmlformats-officedocument.theme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19.xml" ContentType="application/vnd.openxmlformats-officedocument.theme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theme/theme20.xml" ContentType="application/vnd.openxmlformats-officedocument.theme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  <p:sldMasterId id="2147483674" r:id="rId3"/>
    <p:sldMasterId id="2147484396" r:id="rId4"/>
    <p:sldMasterId id="2147484421" r:id="rId5"/>
    <p:sldMasterId id="2147484433" r:id="rId6"/>
    <p:sldMasterId id="2147484778" r:id="rId7"/>
    <p:sldMasterId id="2147485638" r:id="rId8"/>
    <p:sldMasterId id="2147485687" r:id="rId9"/>
    <p:sldMasterId id="2147485723" r:id="rId10"/>
    <p:sldMasterId id="2147486066" r:id="rId11"/>
    <p:sldMasterId id="2147486803" r:id="rId12"/>
    <p:sldMasterId id="2147486889" r:id="rId13"/>
    <p:sldMasterId id="2147486925" r:id="rId14"/>
    <p:sldMasterId id="2147486937" r:id="rId15"/>
    <p:sldMasterId id="2147486949" r:id="rId16"/>
    <p:sldMasterId id="2147486961" r:id="rId17"/>
    <p:sldMasterId id="2147486974" r:id="rId18"/>
    <p:sldMasterId id="2147486986" r:id="rId19"/>
    <p:sldMasterId id="2147486999" r:id="rId20"/>
    <p:sldMasterId id="2147487012" r:id="rId21"/>
  </p:sldMasterIdLst>
  <p:notesMasterIdLst>
    <p:notesMasterId r:id="rId58"/>
  </p:notesMasterIdLst>
  <p:handoutMasterIdLst>
    <p:handoutMasterId r:id="rId59"/>
  </p:handoutMasterIdLst>
  <p:sldIdLst>
    <p:sldId id="999" r:id="rId22"/>
    <p:sldId id="1187" r:id="rId23"/>
    <p:sldId id="1194" r:id="rId24"/>
    <p:sldId id="1189" r:id="rId25"/>
    <p:sldId id="1190" r:id="rId26"/>
    <p:sldId id="1095" r:id="rId27"/>
    <p:sldId id="1160" r:id="rId28"/>
    <p:sldId id="1146" r:id="rId29"/>
    <p:sldId id="1091" r:id="rId30"/>
    <p:sldId id="979" r:id="rId31"/>
    <p:sldId id="882" r:id="rId32"/>
    <p:sldId id="898" r:id="rId33"/>
    <p:sldId id="1122" r:id="rId34"/>
    <p:sldId id="1166" r:id="rId35"/>
    <p:sldId id="1167" r:id="rId36"/>
    <p:sldId id="1016" r:id="rId37"/>
    <p:sldId id="1017" r:id="rId38"/>
    <p:sldId id="1184" r:id="rId39"/>
    <p:sldId id="1149" r:id="rId40"/>
    <p:sldId id="1186" r:id="rId41"/>
    <p:sldId id="1152" r:id="rId42"/>
    <p:sldId id="1116" r:id="rId43"/>
    <p:sldId id="433" r:id="rId44"/>
    <p:sldId id="969" r:id="rId45"/>
    <p:sldId id="1005" r:id="rId46"/>
    <p:sldId id="1185" r:id="rId47"/>
    <p:sldId id="1191" r:id="rId48"/>
    <p:sldId id="1192" r:id="rId49"/>
    <p:sldId id="1193" r:id="rId50"/>
    <p:sldId id="1134" r:id="rId51"/>
    <p:sldId id="1144" r:id="rId52"/>
    <p:sldId id="885" r:id="rId53"/>
    <p:sldId id="1179" r:id="rId54"/>
    <p:sldId id="1180" r:id="rId55"/>
    <p:sldId id="1181" r:id="rId56"/>
    <p:sldId id="1182" r:id="rId57"/>
  </p:sldIdLst>
  <p:sldSz cx="9144000" cy="6858000" type="screen4x3"/>
  <p:notesSz cx="7099300" cy="10234613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Niagara Solid" pitchFamily="8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Niagara Solid" pitchFamily="8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Niagara Solid" pitchFamily="8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Niagara Solid" pitchFamily="8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Niagara Solid" pitchFamily="82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Niagara Solid" pitchFamily="82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Niagara Solid" pitchFamily="82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Niagara Solid" pitchFamily="82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Niagara Solid" pitchFamily="8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00"/>
    <a:srgbClr val="FF9999"/>
    <a:srgbClr val="00FF00"/>
    <a:srgbClr val="C0C0C0"/>
    <a:srgbClr val="DDDDDD"/>
    <a:srgbClr val="CCCC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3163" autoAdjust="0"/>
    <p:restoredTop sz="89532" autoAdjust="0"/>
  </p:normalViewPr>
  <p:slideViewPr>
    <p:cSldViewPr snapToGrid="0" snapToObjects="1" showGuides="1">
      <p:cViewPr>
        <p:scale>
          <a:sx n="60" d="100"/>
          <a:sy n="60" d="100"/>
        </p:scale>
        <p:origin x="-1752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58" d="100"/>
          <a:sy n="58" d="100"/>
        </p:scale>
        <p:origin x="-1812" y="-96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5.xml"/><Relationship Id="rId39" Type="http://schemas.openxmlformats.org/officeDocument/2006/relationships/slide" Target="slides/slide18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3.xml"/><Relationship Id="rId42" Type="http://schemas.openxmlformats.org/officeDocument/2006/relationships/slide" Target="slides/slide21.xml"/><Relationship Id="rId47" Type="http://schemas.openxmlformats.org/officeDocument/2006/relationships/slide" Target="slides/slide26.xml"/><Relationship Id="rId50" Type="http://schemas.openxmlformats.org/officeDocument/2006/relationships/slide" Target="slides/slide29.xml"/><Relationship Id="rId55" Type="http://schemas.openxmlformats.org/officeDocument/2006/relationships/slide" Target="slides/slide34.xml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8.xml"/><Relationship Id="rId41" Type="http://schemas.openxmlformats.org/officeDocument/2006/relationships/slide" Target="slides/slide20.xml"/><Relationship Id="rId54" Type="http://schemas.openxmlformats.org/officeDocument/2006/relationships/slide" Target="slides/slide3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45" Type="http://schemas.openxmlformats.org/officeDocument/2006/relationships/slide" Target="slides/slide24.xml"/><Relationship Id="rId53" Type="http://schemas.openxmlformats.org/officeDocument/2006/relationships/slide" Target="slides/slide32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openxmlformats.org/officeDocument/2006/relationships/slide" Target="slides/slide28.xml"/><Relationship Id="rId57" Type="http://schemas.openxmlformats.org/officeDocument/2006/relationships/slide" Target="slides/slide36.xml"/><Relationship Id="rId61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0.xml"/><Relationship Id="rId44" Type="http://schemas.openxmlformats.org/officeDocument/2006/relationships/slide" Target="slides/slide23.xml"/><Relationship Id="rId52" Type="http://schemas.openxmlformats.org/officeDocument/2006/relationships/slide" Target="slides/slide31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slide" Target="slides/slide22.xml"/><Relationship Id="rId48" Type="http://schemas.openxmlformats.org/officeDocument/2006/relationships/slide" Target="slides/slide27.xml"/><Relationship Id="rId56" Type="http://schemas.openxmlformats.org/officeDocument/2006/relationships/slide" Target="slides/slide35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slide" Target="slides/slide25.xml"/><Relationship Id="rId5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72CDA9-8DCA-4B29-AE7F-D2FEAD21D9DD}" type="doc">
      <dgm:prSet loTypeId="urn:microsoft.com/office/officeart/2005/8/layout/arrow2" loCatId="process" qsTypeId="urn:microsoft.com/office/officeart/2005/8/quickstyle/simple1" qsCatId="simple" csTypeId="urn:microsoft.com/office/officeart/2005/8/colors/accent3_2" csCatId="accent3" phldr="1"/>
      <dgm:spPr/>
    </dgm:pt>
    <dgm:pt modelId="{D8046248-CEE6-4077-B7BD-398D15286A51}">
      <dgm:prSet phldrT="[Testo]" custT="1"/>
      <dgm:spPr/>
      <dgm:t>
        <a:bodyPr/>
        <a:lstStyle/>
        <a:p>
          <a:endParaRPr lang="it-IT" sz="800" dirty="0"/>
        </a:p>
      </dgm:t>
    </dgm:pt>
    <dgm:pt modelId="{6627286C-0BF6-4C66-B416-AA23102506D3}" type="sibTrans" cxnId="{67C854DA-C8C2-45D8-9D55-E67251876807}">
      <dgm:prSet/>
      <dgm:spPr/>
      <dgm:t>
        <a:bodyPr/>
        <a:lstStyle/>
        <a:p>
          <a:endParaRPr lang="it-IT"/>
        </a:p>
      </dgm:t>
    </dgm:pt>
    <dgm:pt modelId="{C5DFDC12-416A-476B-9086-14FF29941BBE}" type="parTrans" cxnId="{67C854DA-C8C2-45D8-9D55-E67251876807}">
      <dgm:prSet/>
      <dgm:spPr/>
      <dgm:t>
        <a:bodyPr/>
        <a:lstStyle/>
        <a:p>
          <a:endParaRPr lang="it-IT"/>
        </a:p>
      </dgm:t>
    </dgm:pt>
    <dgm:pt modelId="{3F27C1E8-3CE5-4430-A915-40A601CD7EFA}" type="pres">
      <dgm:prSet presAssocID="{4972CDA9-8DCA-4B29-AE7F-D2FEAD21D9DD}" presName="arrowDiagram" presStyleCnt="0">
        <dgm:presLayoutVars>
          <dgm:chMax val="5"/>
          <dgm:dir/>
          <dgm:resizeHandles val="exact"/>
        </dgm:presLayoutVars>
      </dgm:prSet>
      <dgm:spPr/>
    </dgm:pt>
    <dgm:pt modelId="{227D0A43-3B79-4AAC-8962-CC4B5446F1CE}" type="pres">
      <dgm:prSet presAssocID="{4972CDA9-8DCA-4B29-AE7F-D2FEAD21D9DD}" presName="arrow" presStyleLbl="bgShp" presStyleIdx="0" presStyleCnt="1" custAng="15098026" custFlipVert="1" custScaleX="30679" custScaleY="49489" custLinFactNeighborX="-15982" custLinFactNeighborY="12599"/>
      <dgm:spPr/>
    </dgm:pt>
    <dgm:pt modelId="{89FB7135-5B7F-4707-8988-E82727B619EB}" type="pres">
      <dgm:prSet presAssocID="{4972CDA9-8DCA-4B29-AE7F-D2FEAD21D9DD}" presName="arrowDiagram1" presStyleCnt="0">
        <dgm:presLayoutVars>
          <dgm:bulletEnabled val="1"/>
        </dgm:presLayoutVars>
      </dgm:prSet>
      <dgm:spPr/>
    </dgm:pt>
    <dgm:pt modelId="{25353FFC-1C7A-419A-A611-E629D62547E2}" type="pres">
      <dgm:prSet presAssocID="{D8046248-CEE6-4077-B7BD-398D15286A51}" presName="bullet1" presStyleLbl="node1" presStyleIdx="0" presStyleCnt="1" custAng="10800000" custFlipVert="0" custFlipHor="0" custScaleX="237501" custScaleY="144718" custLinFactX="-441715" custLinFactY="200000" custLinFactNeighborX="-500000" custLinFactNeighborY="283311"/>
      <dgm:spPr>
        <a:noFill/>
        <a:ln w="0">
          <a:noFill/>
        </a:ln>
      </dgm:spPr>
    </dgm:pt>
    <dgm:pt modelId="{9ED1ED04-45F1-4B51-BADC-6B3FA69AC5D6}" type="pres">
      <dgm:prSet presAssocID="{D8046248-CEE6-4077-B7BD-398D15286A51}" presName="textBox1" presStyleLbl="revTx" presStyleIdx="0" presStyleCnt="1" custScaleX="57880" custScaleY="5149" custLinFactX="-41339" custLinFactNeighborX="-100000" custLinFactNeighborY="2547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7C854DA-C8C2-45D8-9D55-E67251876807}" srcId="{4972CDA9-8DCA-4B29-AE7F-D2FEAD21D9DD}" destId="{D8046248-CEE6-4077-B7BD-398D15286A51}" srcOrd="0" destOrd="0" parTransId="{C5DFDC12-416A-476B-9086-14FF29941BBE}" sibTransId="{6627286C-0BF6-4C66-B416-AA23102506D3}"/>
    <dgm:cxn modelId="{045C3668-DF98-4971-941E-BABEC158C374}" type="presOf" srcId="{D8046248-CEE6-4077-B7BD-398D15286A51}" destId="{9ED1ED04-45F1-4B51-BADC-6B3FA69AC5D6}" srcOrd="0" destOrd="0" presId="urn:microsoft.com/office/officeart/2005/8/layout/arrow2"/>
    <dgm:cxn modelId="{2BDCBAF1-8497-4C1A-833F-C6265BC93407}" type="presOf" srcId="{4972CDA9-8DCA-4B29-AE7F-D2FEAD21D9DD}" destId="{3F27C1E8-3CE5-4430-A915-40A601CD7EFA}" srcOrd="0" destOrd="0" presId="urn:microsoft.com/office/officeart/2005/8/layout/arrow2"/>
    <dgm:cxn modelId="{F88D9F5B-8321-4816-A89F-6185CDA1282C}" type="presParOf" srcId="{3F27C1E8-3CE5-4430-A915-40A601CD7EFA}" destId="{227D0A43-3B79-4AAC-8962-CC4B5446F1CE}" srcOrd="0" destOrd="0" presId="urn:microsoft.com/office/officeart/2005/8/layout/arrow2"/>
    <dgm:cxn modelId="{CE4AC46F-47AB-4499-8554-C7D88F166E1C}" type="presParOf" srcId="{3F27C1E8-3CE5-4430-A915-40A601CD7EFA}" destId="{89FB7135-5B7F-4707-8988-E82727B619EB}" srcOrd="1" destOrd="0" presId="urn:microsoft.com/office/officeart/2005/8/layout/arrow2"/>
    <dgm:cxn modelId="{F4C956A1-717E-494C-B2D3-09623E1F22E5}" type="presParOf" srcId="{89FB7135-5B7F-4707-8988-E82727B619EB}" destId="{25353FFC-1C7A-419A-A611-E629D62547E2}" srcOrd="0" destOrd="0" presId="urn:microsoft.com/office/officeart/2005/8/layout/arrow2"/>
    <dgm:cxn modelId="{28CCF2EC-79B4-48E8-8F5A-EABCA3BFE3CA}" type="presParOf" srcId="{89FB7135-5B7F-4707-8988-E82727B619EB}" destId="{9ED1ED04-45F1-4B51-BADC-6B3FA69AC5D6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7D0A43-3B79-4AAC-8962-CC4B5446F1CE}">
      <dsp:nvSpPr>
        <dsp:cNvPr id="0" name=""/>
        <dsp:cNvSpPr/>
      </dsp:nvSpPr>
      <dsp:spPr>
        <a:xfrm rot="6501974" flipV="1">
          <a:off x="675151" y="1190611"/>
          <a:ext cx="1402653" cy="141415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353FFC-1C7A-419A-A611-E629D62547E2}">
      <dsp:nvSpPr>
        <dsp:cNvPr id="0" name=""/>
        <dsp:cNvSpPr/>
      </dsp:nvSpPr>
      <dsp:spPr>
        <a:xfrm rot="10800000">
          <a:off x="0" y="2247957"/>
          <a:ext cx="803538" cy="489624"/>
        </a:xfrm>
        <a:prstGeom prst="ellipse">
          <a:avLst/>
        </a:prstGeom>
        <a:noFill/>
        <a:ln w="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D1ED04-45F1-4B51-BADC-6B3FA69AC5D6}">
      <dsp:nvSpPr>
        <dsp:cNvPr id="0" name=""/>
        <dsp:cNvSpPr/>
      </dsp:nvSpPr>
      <dsp:spPr>
        <a:xfrm>
          <a:off x="0" y="2394922"/>
          <a:ext cx="1058516" cy="108584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79274" bIns="0" numCol="1" spcCol="1270" anchor="t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800" kern="1200" dirty="0"/>
        </a:p>
      </dsp:txBody>
      <dsp:txXfrm>
        <a:off x="5301" y="2400223"/>
        <a:ext cx="1047914" cy="979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5.png"/><Relationship Id="rId1" Type="http://schemas.openxmlformats.org/officeDocument/2006/relationships/image" Target="../media/image94.png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17517C28-183F-462B-B263-CC05F5242C2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9248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6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208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6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516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6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75250448-409B-4674-A418-6BEA809810C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24843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8F440-9716-4497-B290-9111F06E1DFA}" type="slidenum">
              <a:rPr lang="it-IT" smtClean="0"/>
              <a:pPr/>
              <a:t>1</a:t>
            </a:fld>
            <a:endParaRPr lang="it-IT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4234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728114-8B48-40E0-8BB2-B918BB2CB377}" type="slidenum">
              <a:rPr lang="it-IT" smtClean="0"/>
              <a:pPr/>
              <a:t>10</a:t>
            </a:fld>
            <a:endParaRPr 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4336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E15F7C-381D-4651-B5B4-E349237C7BCB}" type="slidenum">
              <a:rPr lang="it-IT" smtClean="0"/>
              <a:pPr/>
              <a:t>11</a:t>
            </a:fld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8090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1517D8-1A34-4AED-A25C-94B33D374427}" type="slidenum">
              <a:rPr lang="it-IT">
                <a:solidFill>
                  <a:prstClr val="black"/>
                </a:solidFill>
              </a:rPr>
              <a:pPr/>
              <a:t>14</a:t>
            </a:fld>
            <a:endParaRPr lang="it-IT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8192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878077-F2C1-49B4-BC8E-E41E2FCA9F41}" type="slidenum">
              <a:rPr lang="it-IT">
                <a:solidFill>
                  <a:prstClr val="black"/>
                </a:solidFill>
              </a:rPr>
              <a:pPr/>
              <a:t>15</a:t>
            </a:fld>
            <a:endParaRPr lang="it-IT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5360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66B152-0351-4207-9D88-72DC56D19710}" type="slidenum">
              <a:rPr lang="it-IT" smtClean="0"/>
              <a:pPr/>
              <a:t>16</a:t>
            </a:fld>
            <a:endParaRPr lang="it-I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5462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BC0013-D179-475C-A1E3-6DB03B1D9CD5}" type="slidenum">
              <a:rPr lang="it-IT" smtClean="0"/>
              <a:pPr/>
              <a:t>17</a:t>
            </a:fld>
            <a:endParaRPr lang="it-IT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3584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AAF542-E7EA-4023-8E26-E118D4CBCA29}" type="slidenum">
              <a:rPr lang="it-IT" smtClean="0">
                <a:solidFill>
                  <a:srgbClr val="FFFFFF"/>
                </a:solidFill>
              </a:rPr>
              <a:pPr>
                <a:defRPr/>
              </a:pPr>
              <a:t>18</a:t>
            </a:fld>
            <a:endParaRPr lang="it-IT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793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6794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4B9B13-BC33-4312-80B9-204A67230700}" type="slidenum">
              <a:rPr lang="it-IT" smtClean="0">
                <a:solidFill>
                  <a:srgbClr val="FFFFFF"/>
                </a:solidFill>
              </a:rPr>
              <a:pPr/>
              <a:t>19</a:t>
            </a:fld>
            <a:endParaRPr lang="it-IT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Arial" pitchFamily="34" charset="0"/>
            </a:endParaRPr>
          </a:p>
        </p:txBody>
      </p:sp>
      <p:sp>
        <p:nvSpPr>
          <p:cNvPr id="12288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3F13EC-A7CF-4F4A-9DAB-C629842F5055}" type="slidenum">
              <a:rPr lang="en-US" smtClean="0">
                <a:solidFill>
                  <a:srgbClr val="000000"/>
                </a:solidFill>
                <a:latin typeface="Arial" pitchFamily="34" charset="0"/>
              </a:rPr>
              <a:pPr/>
              <a:t>2</a:t>
            </a:fld>
            <a:endParaRPr 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5360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66B152-0351-4207-9D88-72DC56D19710}" type="slidenum">
              <a:rPr lang="it-IT" smtClean="0">
                <a:solidFill>
                  <a:prstClr val="black"/>
                </a:solidFill>
              </a:rPr>
              <a:pPr/>
              <a:t>20</a:t>
            </a:fld>
            <a:endParaRPr lang="it-IT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203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7203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57BCEA-9EEB-42D5-855D-28F4CA5EE55C}" type="slidenum">
              <a:rPr lang="it-IT" smtClean="0">
                <a:solidFill>
                  <a:srgbClr val="000000"/>
                </a:solidFill>
              </a:rPr>
              <a:pPr/>
              <a:t>21</a:t>
            </a:fld>
            <a:endParaRPr lang="it-IT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Arial" pitchFamily="34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2F884D-025B-4CEA-9CCA-EA9E4B0D74C2}" type="slidenum">
              <a:rPr lang="it-IT" smtClean="0"/>
              <a:pPr/>
              <a:t>23</a:t>
            </a:fld>
            <a:endParaRPr lang="it-IT" smtClean="0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3926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5FDB9F-F5D8-433F-A47F-5D897A8B85E3}" type="slidenum">
              <a:rPr lang="it-IT" smtClean="0"/>
              <a:pPr/>
              <a:t>24</a:t>
            </a:fld>
            <a:endParaRPr lang="it-IT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38" tIns="49520" rIns="99038" bIns="49520" anchor="b"/>
          <a:lstStyle/>
          <a:p>
            <a:pPr algn="r"/>
            <a:fld id="{55E8AC82-CBAE-4FBF-B681-816E6AC8B98F}" type="slidenum">
              <a:rPr lang="it-IT" sz="1300">
                <a:latin typeface="Times New Roman" pitchFamily="18" charset="0"/>
              </a:rPr>
              <a:pPr algn="r"/>
              <a:t>25</a:t>
            </a:fld>
            <a:endParaRPr lang="it-IT" sz="1300">
              <a:latin typeface="Times New Roman" pitchFamily="18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8499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14389E-EDC3-4224-AB73-552E642C50C3}" type="slidenum">
              <a:rPr lang="it-IT">
                <a:solidFill>
                  <a:prstClr val="black"/>
                </a:solidFill>
              </a:rPr>
              <a:pPr/>
              <a:t>26</a:t>
            </a:fld>
            <a:endParaRPr lang="it-IT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13210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743096-1967-4361-A263-F318F4BFD9F7}" type="slidenum">
              <a:rPr lang="it-IT">
                <a:solidFill>
                  <a:srgbClr val="000000"/>
                </a:solidFill>
              </a:rPr>
              <a:pPr/>
              <a:t>27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13210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743096-1967-4361-A263-F318F4BFD9F7}" type="slidenum">
              <a:rPr lang="it-IT">
                <a:solidFill>
                  <a:srgbClr val="000000"/>
                </a:solidFill>
              </a:rPr>
              <a:pPr/>
              <a:t>28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13210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743096-1967-4361-A263-F318F4BFD9F7}" type="slidenum">
              <a:rPr lang="it-IT">
                <a:solidFill>
                  <a:srgbClr val="000000"/>
                </a:solidFill>
              </a:rPr>
              <a:pPr/>
              <a:t>29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Arial" pitchFamily="34" charset="0"/>
            </a:endParaRPr>
          </a:p>
        </p:txBody>
      </p:sp>
      <p:sp>
        <p:nvSpPr>
          <p:cNvPr id="12390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18D412-E993-4E39-A697-C60B6028B9D6}" type="slidenum">
              <a:rPr lang="en-US" smtClean="0">
                <a:solidFill>
                  <a:srgbClr val="000000"/>
                </a:solidFill>
                <a:latin typeface="Arial" pitchFamily="34" charset="0"/>
              </a:rPr>
              <a:pPr/>
              <a:t>3</a:t>
            </a:fld>
            <a:endParaRPr 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639E80-37D7-4D83-80C8-C5BA74498A2A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30</a:t>
            </a:fld>
            <a:endParaRPr lang="it-IT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639E80-37D7-4D83-80C8-C5BA74498A2A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31</a:t>
            </a:fld>
            <a:endParaRPr lang="it-IT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A5944F-B8E3-4127-B640-DA49D3FAB01B}" type="slidenum">
              <a:rPr lang="en-US" smtClean="0">
                <a:solidFill>
                  <a:srgbClr val="000000"/>
                </a:solidFill>
                <a:latin typeface="Arial" pitchFamily="34" charset="0"/>
              </a:rPr>
              <a:pPr/>
              <a:t>4</a:t>
            </a:fld>
            <a:endParaRPr 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EB6B0E-C867-4EC8-A7F2-6B42DC617B8F}" type="slidenum">
              <a:rPr lang="en-US" smtClean="0">
                <a:solidFill>
                  <a:srgbClr val="000000"/>
                </a:solidFill>
                <a:latin typeface="Arial" pitchFamily="34" charset="0"/>
              </a:rPr>
              <a:pPr/>
              <a:t>5</a:t>
            </a:fld>
            <a:endParaRPr 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13210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C4EF1-286B-49E1-8E39-11331837C061}" type="slidenum">
              <a:rPr lang="it-IT" smtClean="0">
                <a:solidFill>
                  <a:srgbClr val="000000"/>
                </a:solidFill>
              </a:rPr>
              <a:pPr/>
              <a:t>6</a:t>
            </a:fld>
            <a:endParaRPr lang="it-IT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9318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1ACDF5-9ACA-4D77-9306-D86EECA8770B}" type="slidenum">
              <a:rPr lang="it-IT">
                <a:solidFill>
                  <a:prstClr val="black"/>
                </a:solidFill>
              </a:rPr>
              <a:pPr/>
              <a:t>8</a:t>
            </a:fld>
            <a:endParaRPr lang="it-IT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>
              <a:latin typeface="Arial" pitchFamily="34" charset="0"/>
            </a:endParaRPr>
          </a:p>
        </p:txBody>
      </p:sp>
      <p:sp>
        <p:nvSpPr>
          <p:cNvPr id="12800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B8E2AD-A5A7-4EBA-9CFD-8D3FFC8074AE}" type="slidenum">
              <a:rPr lang="en-US" smtClean="0">
                <a:solidFill>
                  <a:srgbClr val="000000"/>
                </a:solidFill>
                <a:latin typeface="Arial" pitchFamily="34" charset="0"/>
              </a:rPr>
              <a:pPr/>
              <a:t>9</a:t>
            </a:fld>
            <a:endParaRPr 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4C629-0921-4D0B-BE5C-37A35055B6D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E986C-3802-44EF-A3D6-2098BDE8A16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B0404-7BB6-43FB-A571-2BE23707FB9B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8DD2A-7213-455B-A27A-B4F2F2D77C0F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B3531-E6AA-45FF-B64A-89EA7A2EFF6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0A7EA1-2EB7-4BAD-90A6-5701BE0D7FD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6205C-4928-4078-905F-B56969EC93F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E3DB3-3450-4CE9-BB75-FB8097B09B3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6DDDA-B19F-4436-A72A-E446244773E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A303A-98F2-42A2-B14E-1D14445050B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E6836A-CDFE-42C8-8760-8FFDAEEA365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6C7D0-CED4-4FAB-8826-DB8FAFBC462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4FD7B6-5E69-4BD9-B285-0D3A360B80E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FE675-C67C-4694-A99B-15C2B2128A5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53C9C-1C8C-4442-B2A5-17BF71DFF2E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2C583-B856-4360-8C75-FA625C7CBCB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13C67-52C7-4D2C-9CE8-1D80CE05A66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471D2-603C-44C9-96FC-EAD41F44304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33156-739D-48B3-9BB8-000600C5E71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B663C-2EAE-4CD8-942C-8F00F0D5F29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A67E2-BED8-4F8F-ACF3-85FADE6D04E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E34D2-E07F-4D54-BB20-442E63FE958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27C23-1116-4CAB-A288-856C45F24D2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78B0C-AE13-49F0-9C89-00E82C40E0B1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806DA-85BB-44AE-921D-B440AF2638C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0D03D-C409-470D-B8AA-AE7D2E78948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760DF-795D-46C6-81A9-6991882073E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F1E93E-2E53-45CC-8825-6BCC7BA07FD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69CA7-5ED0-48D6-9A77-59A484D9888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98B8F-337C-4274-BED0-F6661FAA7DF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03BDE-03F5-4ECE-B4D0-F6739C61F88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8847E-6A80-4680-ACEF-D8DD3E2B5E1F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41433-3A35-42A5-B797-10F61CD1BFF0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97659-A130-470A-A494-AD0B5D29D1DA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DDE8A-DEB1-494E-A43D-6EA926DFDF23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9EDB1-61E5-45CB-9618-52692EB8A1D2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3BA89-73C8-49A8-BB52-C2FD8C67DCB4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C056D-D194-408B-9F3F-14327172BF18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B2005-7DC4-4338-9FF5-1AD36B6003F2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AACED-4E02-4E18-B6BF-C7ABE5736C67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9D63E-B828-4F28-A75E-195B04483C2E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572F7-8C24-4782-B343-EC5B01E27A3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DE38B-C4DE-4AB4-AB2C-2F5E2146F6C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8B8C8-C3C6-4CFE-9ABD-5F58C4D955DA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BE617-3434-4AE5-BF47-20B55BFFC90C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8BD61-BC3D-41AB-95C9-3CD0C778ACDF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222B7-3F22-4FC0-A4A4-4EA3580E2D74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FC3D9-D20C-4B67-A1C5-55FAA97F1FBA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8AE16-EE09-4C82-9847-B45171529757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7C3FC-1BA4-42D6-A23D-9E70F143FAF2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26749-444C-4955-BD3A-A34D3FEDC6B7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B5A00-C6C3-477E-A317-FC62892C66B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9E0E2-8FBF-416D-80C4-1955D7492E05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2D04A-6EBA-4891-A43C-D1D4FCFD3B6A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9473A-48A6-4DC3-83D0-C31C5853C3B0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31E60-2AB3-478D-AE05-0698C7A928EA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FA431-4776-46DF-ADB8-116B76D8BD3F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72BBDB-1020-4264-84B5-4C326D7833D3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9B8EB-AA50-476D-9811-745A66CD3901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154571-F67F-4EA5-B3ED-E30CC55BA73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68707-1D71-4188-ADA4-61BAB57EC72D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3F7A9-58A9-4D2C-AA8F-8D346B4D9122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DD2A5-0A23-4234-8139-B1B239BE2245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8FBEA-797C-48B9-8D8F-C878AB22D2DC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8CE37-7D07-44DB-A3F1-2EBC99418681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F84313-099A-410D-A324-0DB914D61D16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AB434-6B3D-4056-B430-1FC8C98741EC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12E92-613E-4EA0-AB66-DB6A47EDCCCA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E896F-3CA1-4AB6-920D-DFEA551DD48E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489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489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2C98F-829F-4279-882E-581AC0625C24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E584F-B656-49DA-8242-7B819682AF09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410A0-AF35-4EAE-A02C-34A9D5DC42B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846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39734" y="1981200"/>
            <a:ext cx="381846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366BB-B7A7-4D0D-B828-138B6D17020F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378" y="1535113"/>
            <a:ext cx="404142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378" y="2174875"/>
            <a:ext cx="404142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BC6A65-FDDE-432D-B245-62660A0E6E37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F8D04-6226-4177-BE6B-CBDD8297A4EF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3BF36-B4CC-4927-947A-942B2FD034BD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8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756" y="273051"/>
            <a:ext cx="511104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8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D3853-6006-4346-9617-47D28D09B1AF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111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11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111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77105-6122-45D0-B272-E75C9BBBA37A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612BE-13EE-4176-A6E7-D631FA1673D9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1" y="609600"/>
            <a:ext cx="1943100" cy="54864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93834" cy="5486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487CF-8ECB-422D-87A5-F248579E4F4F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0D8F5-9C65-4F5A-8D5D-E7DBD14D5AC3}" type="datetimeFigureOut">
              <a:rPr lang="it-IT">
                <a:solidFill>
                  <a:srgbClr val="000000"/>
                </a:solidFill>
              </a:rPr>
              <a:pPr>
                <a:defRPr/>
              </a:pPr>
              <a:t>14/11/2010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64457-A28A-4E6C-9C57-03D15704800B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86B09-9799-4EF4-BE01-C68FEE958B8D}" type="datetimeFigureOut">
              <a:rPr lang="it-IT">
                <a:solidFill>
                  <a:srgbClr val="000000"/>
                </a:solidFill>
              </a:rPr>
              <a:pPr>
                <a:defRPr/>
              </a:pPr>
              <a:t>14/11/2010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A21C0-7431-4A0B-A0E2-B61F15B880AC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EF84-6266-44FD-B568-14AB80936A51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AC325-494B-4070-A667-D286A7312D5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E7D40-5077-4984-99D4-A2D7C031CF37}" type="datetimeFigureOut">
              <a:rPr lang="it-IT">
                <a:solidFill>
                  <a:srgbClr val="000000"/>
                </a:solidFill>
              </a:rPr>
              <a:pPr>
                <a:defRPr/>
              </a:pPr>
              <a:t>14/11/2010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178FB-7074-4D7B-ACC7-B3C4C91953C5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DF87B-02A2-4A48-B83B-FFD1C92E8E4B}" type="datetimeFigureOut">
              <a:rPr lang="it-IT">
                <a:solidFill>
                  <a:srgbClr val="000000"/>
                </a:solidFill>
              </a:rPr>
              <a:pPr>
                <a:defRPr/>
              </a:pPr>
              <a:t>14/11/2010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3F186-4DBA-42BD-AD23-C3C25192A32B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186BA-9225-498E-B57D-76F8DFEE4D41}" type="datetimeFigureOut">
              <a:rPr lang="it-IT">
                <a:solidFill>
                  <a:srgbClr val="000000"/>
                </a:solidFill>
              </a:rPr>
              <a:pPr>
                <a:defRPr/>
              </a:pPr>
              <a:t>14/11/2010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28619-09D4-4BB6-B1E3-A7A2F59EC0D7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014B9-A59E-4B6E-A037-C01AB736DCCC}" type="datetimeFigureOut">
              <a:rPr lang="it-IT">
                <a:solidFill>
                  <a:srgbClr val="000000"/>
                </a:solidFill>
              </a:rPr>
              <a:pPr>
                <a:defRPr/>
              </a:pPr>
              <a:t>14/11/2010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F5F4B-D4FC-47D7-BC49-C3E36AD16FDF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427A1-FCD6-4D53-B766-50C2E31EB10B}" type="datetimeFigureOut">
              <a:rPr lang="it-IT">
                <a:solidFill>
                  <a:srgbClr val="000000"/>
                </a:solidFill>
              </a:rPr>
              <a:pPr>
                <a:defRPr/>
              </a:pPr>
              <a:t>14/11/2010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80FB6-E271-4125-A27B-9ECC9053FE9B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136D5-8054-444C-99BF-D754BFF37097}" type="datetimeFigureOut">
              <a:rPr lang="it-IT">
                <a:solidFill>
                  <a:srgbClr val="000000"/>
                </a:solidFill>
              </a:rPr>
              <a:pPr>
                <a:defRPr/>
              </a:pPr>
              <a:t>14/11/2010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B6C30-428B-4F60-869F-22A40D7F9734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9DBB2-CEB4-4AD6-85C3-85B5BBA8711D}" type="datetimeFigureOut">
              <a:rPr lang="it-IT">
                <a:solidFill>
                  <a:srgbClr val="000000"/>
                </a:solidFill>
              </a:rPr>
              <a:pPr>
                <a:defRPr/>
              </a:pPr>
              <a:t>14/11/2010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54960-3A6C-4F3B-9A51-33F21AA6D2EB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DF5FB-B05F-4E7D-9058-BFDF6980D546}" type="datetimeFigureOut">
              <a:rPr lang="it-IT">
                <a:solidFill>
                  <a:srgbClr val="000000"/>
                </a:solidFill>
              </a:rPr>
              <a:pPr>
                <a:defRPr/>
              </a:pPr>
              <a:t>14/11/2010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C9639-1458-42E1-BF88-AF630C0D594B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A9775-3B18-458D-A91B-4CA5F5075CB7}" type="datetimeFigureOut">
              <a:rPr lang="it-IT">
                <a:solidFill>
                  <a:srgbClr val="000000"/>
                </a:solidFill>
              </a:rPr>
              <a:pPr>
                <a:defRPr/>
              </a:pPr>
              <a:t>14/11/2010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91774-295B-4975-98BD-66BE2142802F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8782-E204-4F9D-A3B5-2E4090A3AB97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E964-6CCD-4496-868C-97A447388D8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A477E-4555-4F53-96BD-99EE33FCB4C3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3AB47-3033-4CF7-9E66-567D02E43C7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8782-E204-4F9D-A3B5-2E4090A3AB97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E964-6CCD-4496-868C-97A447388D8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8782-E204-4F9D-A3B5-2E4090A3AB97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E964-6CCD-4496-868C-97A447388D8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8782-E204-4F9D-A3B5-2E4090A3AB97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E964-6CCD-4496-868C-97A447388D8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8782-E204-4F9D-A3B5-2E4090A3AB97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E964-6CCD-4496-868C-97A447388D8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8782-E204-4F9D-A3B5-2E4090A3AB97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E964-6CCD-4496-868C-97A447388D8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8782-E204-4F9D-A3B5-2E4090A3AB97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E964-6CCD-4496-868C-97A447388D8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8782-E204-4F9D-A3B5-2E4090A3AB97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E964-6CCD-4496-868C-97A447388D8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8782-E204-4F9D-A3B5-2E4090A3AB97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E964-6CCD-4496-868C-97A447388D8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8782-E204-4F9D-A3B5-2E4090A3AB97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E964-6CCD-4496-868C-97A447388D8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8782-E204-4F9D-A3B5-2E4090A3AB97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E964-6CCD-4496-868C-97A447388D8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D95DC-AF51-42BF-9C55-733D148375F9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55496-A8E4-4804-87C1-A1688E7E18B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2E818-2F62-408D-AD06-D9594C9AD46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31320-1F3C-4500-853E-1C30B5CCD1D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95CF3-46E0-4701-83AC-777AF068023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AC858-C667-4782-BBAA-EC6795D6E8B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5F6C5-36AA-4EFC-B394-DD63CAE94C4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673AE-AA4E-4E8A-A748-878A5EAC659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F2C24-F610-422F-990A-B8CC1029D05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F5C1F-AD82-4C61-8F96-F04C327AB79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1F273-13FE-4342-82F1-A59CDF58F48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36A2C-006D-43AF-AFA6-69FB4AC7337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241E4-CB9C-48E2-A380-C89C4DB1CE59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D973B-7EC1-462A-B675-F6B010F34C8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42AA3-DB37-45A5-B489-8262859159C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DE912-1E8C-420A-98DD-512F773613B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429B1-D289-444C-A134-790AD67DD765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9B80F-C02F-428B-8789-7157F2E59EBE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33F3C-0A32-4601-8B8C-603309040D0C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AABB6-8E7A-402A-BF4C-4928C35F04DF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CC669-C9E5-41E7-9889-E4674F2003E0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36194-2425-49F0-978F-02F9E4F0C968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0DC7E-9600-49B8-9021-BC9A6A503847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9DEB4-F7A9-43D8-BAA7-1EE5CD8AAB34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C3FBE-97EA-48A0-8F3C-53445333610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AB28E-D005-4FD7-B479-0FBBC6A06DEB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B422F-AFF1-431A-9696-EF5F6F93CD8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6FC15-FC4E-4A25-A02E-1A6276E3C9CA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B9084-FD59-475F-901F-83C0C85C51F5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1E6C9-BE52-4D36-961C-DFA89618F922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ACDE0-150F-440E-BC79-961C447B9097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2B55E-C3CE-45ED-999F-462E5E5BBD70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3F286-AC49-47F9-AC57-2281D41F97FC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54B54-01E0-4F2A-9C13-82971BEA4370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D848E-87A9-4A99-A7FB-F688E9073186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DEAD5-60B7-4461-8D6D-09A9FA40840F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6AE9E-199B-4B6F-BCD1-9ED3F16B1CCB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18A2C-20B8-448C-9715-A5BDF0334F4D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0CA97-DEE7-4A5A-B670-C9E7B127843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477122-0EF5-4D5B-97C4-5CAA76D87F68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86668-FD4F-4F46-A1D2-2D6876A0B338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C2C9B-8C5E-4ED3-97F3-ECE899204D0E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5D020-AAD0-4255-A478-D14FBC684EC1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23447-1BD7-47F8-9713-CFFCAC3FB85F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57071D83-8FF3-4DEB-A2D0-B18C276F33E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4F3278B3-01DD-40C9-8C3B-209CF63C167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7B754E26-B264-4C21-8870-67D9BF5E4B8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BFB56826-4164-4956-818A-D8B0C84E0ED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689403D9-5EC5-4291-8829-1F5B2617041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89A1C-3E16-4801-918D-F508E6760CAC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8A71C-C6E2-41B6-AEA5-1D7C8DD13F2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26C5978C-D1EF-4BBA-A173-ECDA41140A3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72AD0411-8FE6-4633-881D-1CE3A2075A3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958D3266-0469-4B58-BA99-D9C46179384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9142A44C-8FBE-412E-A47A-84749F9982A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FEBBB3A5-41CE-4DFE-8047-8E164FEBA67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54A55327-95CF-498B-9EE1-049FE77D933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1C9CDA2D-8694-4FA2-BE51-DFDAD30CE1C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03BDE-03F5-4ECE-B4D0-F6739C61F88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8847E-6A80-4680-ACEF-D8DD3E2B5E1F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41433-3A35-42A5-B797-10F61CD1BFF0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97659-A130-470A-A494-AD0B5D29D1DA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DDE8A-DEB1-494E-A43D-6EA926DFDF23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9EDB1-61E5-45CB-9618-52692EB8A1D2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16F4C-5667-4ED4-B051-B82EC546B0C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3BA89-73C8-49A8-BB52-C2FD8C67DCB4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C056D-D194-408B-9F3F-14327172BF18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B2005-7DC4-4338-9FF5-1AD36B6003F2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AACED-4E02-4E18-B6BF-C7ABE5736C67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DE38B-C4DE-4AB4-AB2C-2F5E2146F6C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8B8C8-C3C6-4CFE-9ABD-5F58C4D955DA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BE617-3434-4AE5-BF47-20B55BFFC90C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8BD61-BC3D-41AB-95C9-3CD0C778ACDF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222B7-3F22-4FC0-A4A4-4EA3580E2D74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FC3D9-D20C-4B67-A1C5-55FAA97F1FBA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8AE16-EE09-4C82-9847-B45171529757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7C3FC-1BA4-42D6-A23D-9E70F143FAF2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26749-444C-4955-BD3A-A34D3FEDC6B7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B5A00-C6C3-477E-A317-FC62892C66B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9E0E2-8FBF-416D-80C4-1955D7492E05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2D04A-6EBA-4891-A43C-D1D4FCFD3B6A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55DCF-EDC1-45E4-9A78-704BAAC7A99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C1A90-AB28-4064-A5D2-0CF0E5D921D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D476B-91A6-435C-8CCE-1EE6B53CFE2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CC089-043D-4FAB-BBD0-A4779F68ACC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65869-9503-4A40-9FB5-3958FB0A285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8995B-4A36-49FF-93E5-B630343673E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EED2B-979A-481F-B962-4840213B86D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9FF7A-608F-402F-B640-80CB8A9B373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F571B-68B0-4952-88CF-1E640418A7D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45EA88-3D53-4AC3-A75A-288032CA824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97EC-BF26-4740-8C48-3433FDD610A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D667C-1068-40C9-8A97-E6A680A387E1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A88CD-ADD3-4256-8251-4D08C72737B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A14BF-252A-49EF-A342-152229BCDD80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E89BF-876B-4A1E-A16D-9C625F44A8E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4D414-F30B-4650-BCA4-216A92126DCF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B7B106-B0A4-4995-B17D-0ACC0F7B970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BB196-7AA4-4E39-867A-CF3A44F3125D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7C470-27D6-4A4E-8CD1-BDF521A9DEF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E3E9B-9484-4800-B301-E1FF89419E4F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8059D-149A-45F1-AB79-6D0FA31019E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176A5-466B-4BC1-852B-E2C95129360E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3FB46-4D3B-4007-81AF-235D2855162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219CC-B650-4BE9-B9AA-A35506E0A54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6A9A8-996F-4476-9252-BAA2B03E90AD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71CB6-7112-4BDE-8C84-168656677D7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CA70D-C3AA-44D6-97DA-33F09DFB514D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CE891-6171-4A8F-ACB9-AF2B4652C95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D34F5-18DE-4DD4-8011-B5DA869184C9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30108-E392-47AB-95FE-A97AE73EA61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32E03-50C5-4A51-B95E-A7CA1D5926CC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D6BA8-C03E-4615-952F-093C1CD5974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A5CD1-D75B-4F54-A0D8-5BD19AFD86C4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4ED7F-A71C-4454-9C40-77D03B05EB8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347D7-CF6F-496A-B564-D66A88142FB2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3EA50-70B8-4E2B-B65A-1B8F7A4DC4F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6D476-CFCA-4FA4-A5E1-7AA128C0E378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A933E-BA07-49F5-BE0D-8C1F69DD1CF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AFD1E-7034-4270-B2CD-2856C2944524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E6DCE7-E271-439A-AA41-9A7FA1FF347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63304-0B76-485E-908A-5F66CEF6639B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0101C-B7E3-431F-9A78-25177A79676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21E4B-143C-45C4-81C1-7B5C78947310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CFE5C-5FA7-41E1-9280-EC332E88814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EF77A-B480-4696-A456-D9417D547CD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4A18C-6B75-43A3-A5C0-7AED381BA2A4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CC8F77-EB38-431E-9F97-4AF8FC9E34C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72166-6144-42A0-8468-A48DE82F5412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9D9FD-0E6E-4D8A-8E15-049FFB718FC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B2F7F-BD76-4287-9E2B-E63E880AC1D9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6FEA1-1FF5-4C05-A521-3E0A1925766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C7BF4-4EEA-4C1E-89E3-C06B40ABCB25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B7429-2E69-4FE4-AF6A-AB835D617CE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F90D1-A645-42C1-854D-E45DDD2D865E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9B375-9242-4018-BF9F-0F8FE8F888A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2DBE4-A3AE-4BD8-9071-130D205BBCD7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1F631-BDD4-4955-94AD-E36D9DEAF6C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A61B7-F9F3-46EF-8C8F-FDA2479678DE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B8990-45FB-433E-BCEA-B3B7BA4A49C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824F6-67FE-4787-B9EF-DD803977554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40294-572A-4977-A86E-B02DEE3D40A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30233-C4B1-46B4-9E40-4D01CB06B4C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54E54-B6DE-4641-A725-E5103504849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D0C37-8113-4D26-A5C7-D08C0DB176F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B0257-77D0-4DE5-B217-62237EEFE8D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26822-94C6-4468-9790-BD84BA931FD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95639-F1F0-4B94-9C75-CBE2BA32159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842-8B57-4607-9CA1-A700601C8CF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C4BCF-770F-4C4E-97B5-E3CB1839106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8D86F-933F-4DB3-BF80-AE303DAA968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63064-630C-459B-A608-B449181FC65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ACDE0-150F-440E-BC79-961C447B909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2B55E-C3CE-45ED-999F-462E5E5BBD7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CFC80-C0A5-4054-A980-201B4F01269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3F286-AC49-47F9-AC57-2281D41F97F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54B54-01E0-4F2A-9C13-82971BEA437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D848E-87A9-4A99-A7FB-F688E907318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DEAD5-60B7-4461-8D6D-09A9FA40840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6AE9E-199B-4B6F-BCD1-9ED3F16B1CC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477122-0EF5-4D5B-97C4-5CAA76D87F6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86668-FD4F-4F46-A1D2-2D6876A0B33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C2C9B-8C5E-4ED3-97F3-ECE899204D0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5D020-AAD0-4255-A478-D14FBC684EC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23447-1BD7-47F8-9713-CFFCAC3FB85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D6F25-60E6-43B1-AB32-61875A194F6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B5145E94-7E16-4A8F-87ED-18B4F032D144}" type="datetime1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4F95CB88-5B99-4A03-AD29-EDD425CBA3A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71FA163A-2C71-4075-8FF6-B2BBFA99E6A1}" type="datetime1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79101F00-A3F4-40D3-9B5B-DDBDE35479A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6C6D7442-AD28-4C9B-9E6D-250F88284D19}" type="datetime1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E22AAA01-1968-4009-AB07-AD81E29C90D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A7869A3E-F975-4F62-BF92-4E4BC7211E5A}" type="datetime1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83D75B22-99C0-4E06-94E5-0361D0F02BB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DB09AD48-9B22-432A-936A-47CEEF1EBFFA}" type="datetime1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DA1BEFD3-FB65-4EB6-9A71-102C0569DBF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8A17E679-F225-444F-940B-58C3C6D53D65}" type="datetime1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81B5045D-5ABB-48B8-B245-DC0D192B1C8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4E3E6AA0-4D78-4102-8B38-1776AA79DFC2}" type="datetime1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486D33D1-C14D-415F-9AEC-4FDB2845038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07718CBC-1373-42B4-B84D-3321C87F3DBF}" type="datetime1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5E5322B7-C05D-4C14-B10F-AFC41369157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0E98FF13-0A58-4CB8-8F76-FB01DD27F90F}" type="datetime1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EA715A38-EB8E-4BCD-BCED-585E4B859FB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63F95B8F-E60F-4700-9A9C-F62D886E38E9}" type="datetime1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A2045ED3-A05F-4DEB-8BBD-DA99F80448B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DDD2C-BD70-4B4F-91C8-F2CEAE88806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829D67A5-6AA7-405A-9EA4-1D3DD8BCDC9B}" type="datetime1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B0CA3A22-17B5-43C1-AC52-4F154B06DDA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12EE8-1D36-4124-BFBA-C6ECCAE1EC33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B32FF-3CBF-4686-8947-7ACDD8BB0C2C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D1179-FDBC-4ED2-8981-900F04E2388A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15882-A91E-45EF-8A94-3410C95B2A7A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C8A14-EDE3-4D7F-80E8-C8F6D8473908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3492A-84C4-463E-9815-8A8989FDCFD1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F8340-1AE8-4F51-A704-8106A3A61554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A64EC-6049-4CCC-9C79-16433B38D9B2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9624F-B36D-4E18-A8B5-F806F639043B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7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6.xml"/><Relationship Id="rId12" Type="http://schemas.openxmlformats.org/officeDocument/2006/relationships/slideLayout" Target="../slideLayouts/slideLayout191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6" Type="http://schemas.openxmlformats.org/officeDocument/2006/relationships/slideLayout" Target="../slideLayouts/slideLayout185.xml"/><Relationship Id="rId11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83.xml"/><Relationship Id="rId9" Type="http://schemas.openxmlformats.org/officeDocument/2006/relationships/slideLayout" Target="../slideLayouts/slideLayout18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0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205.xml"/><Relationship Id="rId7" Type="http://schemas.openxmlformats.org/officeDocument/2006/relationships/slideLayout" Target="../slideLayouts/slideLayout209.xml"/><Relationship Id="rId12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204.xml"/><Relationship Id="rId1" Type="http://schemas.openxmlformats.org/officeDocument/2006/relationships/slideLayout" Target="../slideLayouts/slideLayout203.xml"/><Relationship Id="rId6" Type="http://schemas.openxmlformats.org/officeDocument/2006/relationships/slideLayout" Target="../slideLayouts/slideLayout208.xml"/><Relationship Id="rId11" Type="http://schemas.openxmlformats.org/officeDocument/2006/relationships/slideLayout" Target="../slideLayouts/slideLayout213.xml"/><Relationship Id="rId5" Type="http://schemas.openxmlformats.org/officeDocument/2006/relationships/slideLayout" Target="../slideLayouts/slideLayout207.xml"/><Relationship Id="rId10" Type="http://schemas.openxmlformats.org/officeDocument/2006/relationships/slideLayout" Target="../slideLayouts/slideLayout212.xml"/><Relationship Id="rId4" Type="http://schemas.openxmlformats.org/officeDocument/2006/relationships/slideLayout" Target="../slideLayouts/slideLayout206.xml"/><Relationship Id="rId9" Type="http://schemas.openxmlformats.org/officeDocument/2006/relationships/slideLayout" Target="../slideLayouts/slideLayout2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2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21.xml"/><Relationship Id="rId12" Type="http://schemas.openxmlformats.org/officeDocument/2006/relationships/slideLayout" Target="../slideLayouts/slideLayout226.xml"/><Relationship Id="rId2" Type="http://schemas.openxmlformats.org/officeDocument/2006/relationships/slideLayout" Target="../slideLayouts/slideLayout216.xml"/><Relationship Id="rId1" Type="http://schemas.openxmlformats.org/officeDocument/2006/relationships/slideLayout" Target="../slideLayouts/slideLayout215.xml"/><Relationship Id="rId6" Type="http://schemas.openxmlformats.org/officeDocument/2006/relationships/slideLayout" Target="../slideLayouts/slideLayout220.xml"/><Relationship Id="rId11" Type="http://schemas.openxmlformats.org/officeDocument/2006/relationships/slideLayout" Target="../slideLayouts/slideLayout225.xml"/><Relationship Id="rId5" Type="http://schemas.openxmlformats.org/officeDocument/2006/relationships/slideLayout" Target="../slideLayouts/slideLayout219.xml"/><Relationship Id="rId10" Type="http://schemas.openxmlformats.org/officeDocument/2006/relationships/slideLayout" Target="../slideLayouts/slideLayout224.xml"/><Relationship Id="rId4" Type="http://schemas.openxmlformats.org/officeDocument/2006/relationships/slideLayout" Target="../slideLayouts/slideLayout218.xml"/><Relationship Id="rId9" Type="http://schemas.openxmlformats.org/officeDocument/2006/relationships/slideLayout" Target="../slideLayouts/slideLayout223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4.xml"/><Relationship Id="rId3" Type="http://schemas.openxmlformats.org/officeDocument/2006/relationships/slideLayout" Target="../slideLayouts/slideLayout229.xml"/><Relationship Id="rId7" Type="http://schemas.openxmlformats.org/officeDocument/2006/relationships/slideLayout" Target="../slideLayouts/slideLayout233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8.xml"/><Relationship Id="rId1" Type="http://schemas.openxmlformats.org/officeDocument/2006/relationships/slideLayout" Target="../slideLayouts/slideLayout227.xml"/><Relationship Id="rId6" Type="http://schemas.openxmlformats.org/officeDocument/2006/relationships/slideLayout" Target="../slideLayouts/slideLayout232.xml"/><Relationship Id="rId11" Type="http://schemas.openxmlformats.org/officeDocument/2006/relationships/slideLayout" Target="../slideLayouts/slideLayout237.xml"/><Relationship Id="rId5" Type="http://schemas.openxmlformats.org/officeDocument/2006/relationships/slideLayout" Target="../slideLayouts/slideLayout231.xml"/><Relationship Id="rId10" Type="http://schemas.openxmlformats.org/officeDocument/2006/relationships/slideLayout" Target="../slideLayouts/slideLayout236.xml"/><Relationship Id="rId4" Type="http://schemas.openxmlformats.org/officeDocument/2006/relationships/slideLayout" Target="../slideLayouts/slideLayout230.xml"/><Relationship Id="rId9" Type="http://schemas.openxmlformats.org/officeDocument/2006/relationships/slideLayout" Target="../slideLayouts/slideLayout2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9BD649F4-C926-410F-9B87-11D6B37EA6C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52" r:id="rId1"/>
    <p:sldLayoutId id="2147486453" r:id="rId2"/>
    <p:sldLayoutId id="2147486454" r:id="rId3"/>
    <p:sldLayoutId id="2147486455" r:id="rId4"/>
    <p:sldLayoutId id="2147486456" r:id="rId5"/>
    <p:sldLayoutId id="2147486457" r:id="rId6"/>
    <p:sldLayoutId id="2147486458" r:id="rId7"/>
    <p:sldLayoutId id="2147486459" r:id="rId8"/>
    <p:sldLayoutId id="2147486460" r:id="rId9"/>
    <p:sldLayoutId id="2147486461" r:id="rId10"/>
    <p:sldLayoutId id="21474864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rgbClr val="000000"/>
                </a:solidFill>
                <a:latin typeface="Niagara Solid" pitchFamily="82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Niagara Solid" pitchFamily="82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  <a:latin typeface="Niagara Solid" pitchFamily="82" charset="0"/>
              </a:defRPr>
            </a:lvl1pPr>
          </a:lstStyle>
          <a:p>
            <a:pPr>
              <a:defRPr/>
            </a:pPr>
            <a:fld id="{F8201681-3577-48CE-858B-955F623E8CC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54" r:id="rId1"/>
    <p:sldLayoutId id="2147486655" r:id="rId2"/>
    <p:sldLayoutId id="2147486656" r:id="rId3"/>
    <p:sldLayoutId id="2147486657" r:id="rId4"/>
    <p:sldLayoutId id="2147486658" r:id="rId5"/>
    <p:sldLayoutId id="2147486659" r:id="rId6"/>
    <p:sldLayoutId id="2147486660" r:id="rId7"/>
    <p:sldLayoutId id="2147486661" r:id="rId8"/>
    <p:sldLayoutId id="2147486662" r:id="rId9"/>
    <p:sldLayoutId id="2147486663" r:id="rId10"/>
    <p:sldLayoutId id="2147486664" r:id="rId11"/>
    <p:sldLayoutId id="214748666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9830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+mn-lt"/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830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830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90ACC294-26A2-467D-B774-F7443096BE9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10" r:id="rId1"/>
    <p:sldLayoutId id="2147486711" r:id="rId2"/>
    <p:sldLayoutId id="2147486712" r:id="rId3"/>
    <p:sldLayoutId id="2147486713" r:id="rId4"/>
    <p:sldLayoutId id="2147486714" r:id="rId5"/>
    <p:sldLayoutId id="2147486715" r:id="rId6"/>
    <p:sldLayoutId id="2147486716" r:id="rId7"/>
    <p:sldLayoutId id="2147486717" r:id="rId8"/>
    <p:sldLayoutId id="2147486718" r:id="rId9"/>
    <p:sldLayoutId id="2147486719" r:id="rId10"/>
    <p:sldLayoutId id="214748672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2051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EDBF68-644E-4C49-B4D8-5A6F2EB16408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AAE391-F78F-4B97-B67A-A8D545665F29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04" r:id="rId1"/>
    <p:sldLayoutId id="2147486805" r:id="rId2"/>
    <p:sldLayoutId id="2147486806" r:id="rId3"/>
    <p:sldLayoutId id="2147486807" r:id="rId4"/>
    <p:sldLayoutId id="2147486808" r:id="rId5"/>
    <p:sldLayoutId id="2147486809" r:id="rId6"/>
    <p:sldLayoutId id="2147486810" r:id="rId7"/>
    <p:sldLayoutId id="2147486811" r:id="rId8"/>
    <p:sldLayoutId id="2147486812" r:id="rId9"/>
    <p:sldLayoutId id="2147486813" r:id="rId10"/>
    <p:sldLayoutId id="214748681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9830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9830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9830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64A814DC-09CA-4478-85C0-29496806F7CF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90" r:id="rId1"/>
    <p:sldLayoutId id="2147486891" r:id="rId2"/>
    <p:sldLayoutId id="2147486892" r:id="rId3"/>
    <p:sldLayoutId id="2147486893" r:id="rId4"/>
    <p:sldLayoutId id="2147486894" r:id="rId5"/>
    <p:sldLayoutId id="2147486895" r:id="rId6"/>
    <p:sldLayoutId id="2147486896" r:id="rId7"/>
    <p:sldLayoutId id="2147486897" r:id="rId8"/>
    <p:sldLayoutId id="2147486898" r:id="rId9"/>
    <p:sldLayoutId id="2147486899" r:id="rId10"/>
    <p:sldLayoutId id="21474869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 dello schema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i="0">
                <a:cs typeface="+mn-cs"/>
              </a:defRPr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i="0">
                <a:cs typeface="+mn-cs"/>
              </a:defRPr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i="0">
                <a:cs typeface="+mn-cs"/>
              </a:defRPr>
            </a:lvl1pPr>
          </a:lstStyle>
          <a:p>
            <a:pPr>
              <a:defRPr/>
            </a:pPr>
            <a:fld id="{A29F2AFD-FE6A-49E2-9626-71892096DEC2}" type="slidenum">
              <a:rPr lang="it-IT">
                <a:solidFill>
                  <a:srgbClr val="000000"/>
                </a:solidFill>
                <a:latin typeface="Times New Roman" pitchFamily="18" charset="0"/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926" r:id="rId1"/>
    <p:sldLayoutId id="2147486927" r:id="rId2"/>
    <p:sldLayoutId id="2147486928" r:id="rId3"/>
    <p:sldLayoutId id="2147486929" r:id="rId4"/>
    <p:sldLayoutId id="2147486930" r:id="rId5"/>
    <p:sldLayoutId id="2147486931" r:id="rId6"/>
    <p:sldLayoutId id="2147486932" r:id="rId7"/>
    <p:sldLayoutId id="2147486933" r:id="rId8"/>
    <p:sldLayoutId id="2147486934" r:id="rId9"/>
    <p:sldLayoutId id="2147486935" r:id="rId10"/>
    <p:sldLayoutId id="214748693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1A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</a:p>
        </p:txBody>
      </p:sp>
      <p:sp>
        <p:nvSpPr>
          <p:cNvPr id="407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latin typeface="+mn-lt"/>
              </a:defRPr>
            </a:lvl1pPr>
          </a:lstStyle>
          <a:p>
            <a:pPr>
              <a:defRPr/>
            </a:pPr>
            <a:fld id="{89BC7D9D-278D-4CBD-A40C-94FA38A7E212}" type="datetimeFigureOut">
              <a:rPr lang="it-IT">
                <a:solidFill>
                  <a:srgbClr val="000000"/>
                </a:solidFill>
              </a:rPr>
              <a:pPr>
                <a:defRPr/>
              </a:pPr>
              <a:t>14/11/2010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407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+mn-lt"/>
              </a:defRPr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07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+mn-lt"/>
              </a:defRPr>
            </a:lvl1pPr>
          </a:lstStyle>
          <a:p>
            <a:pPr>
              <a:defRPr/>
            </a:pPr>
            <a:fld id="{1B92FB4F-EB87-41A7-865F-CEE53778CEE5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938" r:id="rId1"/>
    <p:sldLayoutId id="2147486939" r:id="rId2"/>
    <p:sldLayoutId id="2147486940" r:id="rId3"/>
    <p:sldLayoutId id="2147486941" r:id="rId4"/>
    <p:sldLayoutId id="2147486942" r:id="rId5"/>
    <p:sldLayoutId id="2147486943" r:id="rId6"/>
    <p:sldLayoutId id="2147486944" r:id="rId7"/>
    <p:sldLayoutId id="2147486945" r:id="rId8"/>
    <p:sldLayoutId id="2147486946" r:id="rId9"/>
    <p:sldLayoutId id="2147486947" r:id="rId10"/>
    <p:sldLayoutId id="214748694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B018782-E204-4F9D-A3B5-2E4090A3AB97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06BE964-6CCD-4496-868C-97A447388D8F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950" r:id="rId1"/>
    <p:sldLayoutId id="2147486951" r:id="rId2"/>
    <p:sldLayoutId id="2147486952" r:id="rId3"/>
    <p:sldLayoutId id="2147486953" r:id="rId4"/>
    <p:sldLayoutId id="2147486954" r:id="rId5"/>
    <p:sldLayoutId id="2147486955" r:id="rId6"/>
    <p:sldLayoutId id="2147486956" r:id="rId7"/>
    <p:sldLayoutId id="2147486957" r:id="rId8"/>
    <p:sldLayoutId id="2147486958" r:id="rId9"/>
    <p:sldLayoutId id="2147486959" r:id="rId10"/>
    <p:sldLayoutId id="214748696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rgbClr val="000000"/>
                </a:solidFill>
                <a:latin typeface="Niagara Solid" pitchFamily="82" charset="0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Niagara Solid" pitchFamily="82" charset="0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  <a:latin typeface="Niagara Solid" pitchFamily="82" charset="0"/>
                <a:cs typeface="+mn-cs"/>
              </a:defRPr>
            </a:lvl1pPr>
          </a:lstStyle>
          <a:p>
            <a:pPr>
              <a:defRPr/>
            </a:pPr>
            <a:fld id="{81AEAE46-3D46-48BF-AD4A-AA516163F65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962" r:id="rId1"/>
    <p:sldLayoutId id="2147486963" r:id="rId2"/>
    <p:sldLayoutId id="2147486964" r:id="rId3"/>
    <p:sldLayoutId id="2147486965" r:id="rId4"/>
    <p:sldLayoutId id="2147486966" r:id="rId5"/>
    <p:sldLayoutId id="2147486967" r:id="rId6"/>
    <p:sldLayoutId id="2147486968" r:id="rId7"/>
    <p:sldLayoutId id="2147486969" r:id="rId8"/>
    <p:sldLayoutId id="2147486970" r:id="rId9"/>
    <p:sldLayoutId id="2147486971" r:id="rId10"/>
    <p:sldLayoutId id="2147486972" r:id="rId11"/>
    <p:sldLayoutId id="21474869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9830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9830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9830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43E79A67-1F7B-4BA7-942F-708A83C26549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975" r:id="rId1"/>
    <p:sldLayoutId id="2147486976" r:id="rId2"/>
    <p:sldLayoutId id="2147486977" r:id="rId3"/>
    <p:sldLayoutId id="2147486978" r:id="rId4"/>
    <p:sldLayoutId id="2147486979" r:id="rId5"/>
    <p:sldLayoutId id="2147486980" r:id="rId6"/>
    <p:sldLayoutId id="2147486981" r:id="rId7"/>
    <p:sldLayoutId id="2147486982" r:id="rId8"/>
    <p:sldLayoutId id="2147486983" r:id="rId9"/>
    <p:sldLayoutId id="2147486984" r:id="rId10"/>
    <p:sldLayoutId id="21474869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55079042-6583-4687-83DB-AB88184C88E9}" type="slidenum">
              <a:rPr lang="it-IT">
                <a:solidFill>
                  <a:srgbClr val="000000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987" r:id="rId1"/>
    <p:sldLayoutId id="2147486988" r:id="rId2"/>
    <p:sldLayoutId id="2147486989" r:id="rId3"/>
    <p:sldLayoutId id="2147486990" r:id="rId4"/>
    <p:sldLayoutId id="2147486991" r:id="rId5"/>
    <p:sldLayoutId id="2147486992" r:id="rId6"/>
    <p:sldLayoutId id="2147486993" r:id="rId7"/>
    <p:sldLayoutId id="2147486994" r:id="rId8"/>
    <p:sldLayoutId id="2147486995" r:id="rId9"/>
    <p:sldLayoutId id="2147486996" r:id="rId10"/>
    <p:sldLayoutId id="2147486997" r:id="rId11"/>
    <p:sldLayoutId id="214748699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1A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</a:p>
        </p:txBody>
      </p:sp>
      <p:sp>
        <p:nvSpPr>
          <p:cNvPr id="407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latin typeface="+mn-lt"/>
              </a:defRPr>
            </a:lvl1pPr>
          </a:lstStyle>
          <a:p>
            <a:pPr>
              <a:defRPr/>
            </a:pPr>
            <a:fld id="{C6A357BA-D43E-4A2A-8250-6447B9AC23B3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407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07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+mn-lt"/>
              </a:defRPr>
            </a:lvl1pPr>
          </a:lstStyle>
          <a:p>
            <a:pPr>
              <a:defRPr/>
            </a:pPr>
            <a:fld id="{A9B5DAD6-D83C-4E78-B02B-76E9C81BCAF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74" r:id="rId1"/>
    <p:sldLayoutId id="2147486475" r:id="rId2"/>
    <p:sldLayoutId id="2147486476" r:id="rId3"/>
    <p:sldLayoutId id="2147486477" r:id="rId4"/>
    <p:sldLayoutId id="2147486478" r:id="rId5"/>
    <p:sldLayoutId id="2147486479" r:id="rId6"/>
    <p:sldLayoutId id="2147486480" r:id="rId7"/>
    <p:sldLayoutId id="2147486481" r:id="rId8"/>
    <p:sldLayoutId id="2147486482" r:id="rId9"/>
    <p:sldLayoutId id="2147486483" r:id="rId10"/>
    <p:sldLayoutId id="21474864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</a:defRPr>
            </a:lvl1pPr>
          </a:lstStyle>
          <a:p>
            <a:pPr>
              <a:defRPr/>
            </a:pPr>
            <a:fld id="{4A0E1880-5FEF-4D18-A45F-2AF8F87E2A3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00" r:id="rId1"/>
    <p:sldLayoutId id="2147487001" r:id="rId2"/>
    <p:sldLayoutId id="2147487002" r:id="rId3"/>
    <p:sldLayoutId id="2147487003" r:id="rId4"/>
    <p:sldLayoutId id="2147487004" r:id="rId5"/>
    <p:sldLayoutId id="2147487005" r:id="rId6"/>
    <p:sldLayoutId id="2147487006" r:id="rId7"/>
    <p:sldLayoutId id="2147487007" r:id="rId8"/>
    <p:sldLayoutId id="2147487008" r:id="rId9"/>
    <p:sldLayoutId id="2147487009" r:id="rId10"/>
    <p:sldLayoutId id="2147487010" r:id="rId11"/>
    <p:sldLayoutId id="21474870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7" charset="-128"/>
          <a:cs typeface="ＭＳ Ｐゴシック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pitchFamily="-107" charset="-128"/>
          <a:cs typeface="ＭＳ Ｐゴシック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pitchFamily="-107" charset="-128"/>
          <a:cs typeface="ＭＳ Ｐゴシック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pitchFamily="-107" charset="-128"/>
          <a:cs typeface="ＭＳ Ｐゴシック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pitchFamily="-107" charset="-128"/>
          <a:cs typeface="ＭＳ Ｐゴシック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2051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EDBF68-644E-4C49-B4D8-5A6F2EB16408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14/11/2010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AAE391-F78F-4B97-B67A-A8D545665F29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13" r:id="rId1"/>
    <p:sldLayoutId id="2147487014" r:id="rId2"/>
    <p:sldLayoutId id="2147487015" r:id="rId3"/>
    <p:sldLayoutId id="2147487016" r:id="rId4"/>
    <p:sldLayoutId id="2147487017" r:id="rId5"/>
    <p:sldLayoutId id="2147487018" r:id="rId6"/>
    <p:sldLayoutId id="2147487019" r:id="rId7"/>
    <p:sldLayoutId id="2147487020" r:id="rId8"/>
    <p:sldLayoutId id="2147487021" r:id="rId9"/>
    <p:sldLayoutId id="2147487022" r:id="rId10"/>
    <p:sldLayoutId id="214748702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9830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830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830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DE8040E1-531C-43A8-AE54-9C8D8398D34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85" r:id="rId1"/>
    <p:sldLayoutId id="2147486486" r:id="rId2"/>
    <p:sldLayoutId id="2147486487" r:id="rId3"/>
    <p:sldLayoutId id="2147486488" r:id="rId4"/>
    <p:sldLayoutId id="2147486489" r:id="rId5"/>
    <p:sldLayoutId id="2147486490" r:id="rId6"/>
    <p:sldLayoutId id="2147486491" r:id="rId7"/>
    <p:sldLayoutId id="2147486492" r:id="rId8"/>
    <p:sldLayoutId id="2147486493" r:id="rId9"/>
    <p:sldLayoutId id="2147486494" r:id="rId10"/>
    <p:sldLayoutId id="21474864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</a:p>
        </p:txBody>
      </p:sp>
      <p:sp>
        <p:nvSpPr>
          <p:cNvPr id="151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fld id="{F6E349EC-C032-495B-91D4-F1CABEE50D74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151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51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8F6D0674-FEA3-4029-9D07-50F3274E3A8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96" r:id="rId1"/>
    <p:sldLayoutId id="2147486497" r:id="rId2"/>
    <p:sldLayoutId id="2147486498" r:id="rId3"/>
    <p:sldLayoutId id="2147486499" r:id="rId4"/>
    <p:sldLayoutId id="2147486500" r:id="rId5"/>
    <p:sldLayoutId id="2147486501" r:id="rId6"/>
    <p:sldLayoutId id="2147486502" r:id="rId7"/>
    <p:sldLayoutId id="2147486503" r:id="rId8"/>
    <p:sldLayoutId id="2147486504" r:id="rId9"/>
    <p:sldLayoutId id="2147486505" r:id="rId10"/>
    <p:sldLayoutId id="2147486506" r:id="rId11"/>
    <p:sldLayoutId id="214748650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87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fld id="{49E1F8D6-D006-490A-B770-6469435D589E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487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87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5C3413E4-8212-4AC7-BAFB-24AD5A5F658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08" r:id="rId1"/>
    <p:sldLayoutId id="2147486509" r:id="rId2"/>
    <p:sldLayoutId id="2147486510" r:id="rId3"/>
    <p:sldLayoutId id="2147486511" r:id="rId4"/>
    <p:sldLayoutId id="2147486512" r:id="rId5"/>
    <p:sldLayoutId id="2147486513" r:id="rId6"/>
    <p:sldLayoutId id="2147486514" r:id="rId7"/>
    <p:sldLayoutId id="2147486515" r:id="rId8"/>
    <p:sldLayoutId id="2147486516" r:id="rId9"/>
    <p:sldLayoutId id="2147486517" r:id="rId10"/>
    <p:sldLayoutId id="214748651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9830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830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830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7887B164-0200-4CCE-BFC5-421948942E6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19" r:id="rId1"/>
    <p:sldLayoutId id="2147486520" r:id="rId2"/>
    <p:sldLayoutId id="2147486521" r:id="rId3"/>
    <p:sldLayoutId id="2147486522" r:id="rId4"/>
    <p:sldLayoutId id="2147486523" r:id="rId5"/>
    <p:sldLayoutId id="2147486524" r:id="rId6"/>
    <p:sldLayoutId id="2147486525" r:id="rId7"/>
    <p:sldLayoutId id="2147486526" r:id="rId8"/>
    <p:sldLayoutId id="2147486527" r:id="rId9"/>
    <p:sldLayoutId id="2147486528" r:id="rId10"/>
    <p:sldLayoutId id="214748652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55079042-6583-4687-83DB-AB88184C88E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30" r:id="rId1"/>
    <p:sldLayoutId id="2147486531" r:id="rId2"/>
    <p:sldLayoutId id="2147486532" r:id="rId3"/>
    <p:sldLayoutId id="2147486533" r:id="rId4"/>
    <p:sldLayoutId id="2147486534" r:id="rId5"/>
    <p:sldLayoutId id="2147486535" r:id="rId6"/>
    <p:sldLayoutId id="2147486536" r:id="rId7"/>
    <p:sldLayoutId id="2147486537" r:id="rId8"/>
    <p:sldLayoutId id="2147486538" r:id="rId9"/>
    <p:sldLayoutId id="2147486539" r:id="rId10"/>
    <p:sldLayoutId id="2147486540" r:id="rId11"/>
    <p:sldLayoutId id="214748654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</a:p>
        </p:txBody>
      </p:sp>
      <p:sp>
        <p:nvSpPr>
          <p:cNvPr id="395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</a:defRPr>
            </a:lvl1pPr>
          </a:lstStyle>
          <a:p>
            <a:pPr>
              <a:defRPr/>
            </a:pPr>
            <a:fld id="{63D7D4E7-DE32-4859-8360-F5685CEC6FF9}" type="datetime1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395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95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</a:defRPr>
            </a:lvl1pPr>
          </a:lstStyle>
          <a:p>
            <a:pPr>
              <a:defRPr/>
            </a:pPr>
            <a:fld id="{32BDB15B-8978-4615-A6A6-1DE563A94E1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44" r:id="rId1"/>
    <p:sldLayoutId id="2147486745" r:id="rId2"/>
    <p:sldLayoutId id="2147486746" r:id="rId3"/>
    <p:sldLayoutId id="2147486747" r:id="rId4"/>
    <p:sldLayoutId id="2147486748" r:id="rId5"/>
    <p:sldLayoutId id="2147486749" r:id="rId6"/>
    <p:sldLayoutId id="2147486750" r:id="rId7"/>
    <p:sldLayoutId id="2147486751" r:id="rId8"/>
    <p:sldLayoutId id="2147486752" r:id="rId9"/>
    <p:sldLayoutId id="2147486753" r:id="rId10"/>
    <p:sldLayoutId id="214748675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7" charset="-128"/>
          <a:cs typeface="ＭＳ Ｐゴシック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pitchFamily="-107" charset="-128"/>
          <a:cs typeface="ＭＳ Ｐゴシック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pitchFamily="-107" charset="-128"/>
          <a:cs typeface="ＭＳ Ｐゴシック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pitchFamily="-107" charset="-128"/>
          <a:cs typeface="ＭＳ Ｐゴシック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pitchFamily="-107" charset="-128"/>
          <a:cs typeface="ＭＳ Ｐゴシック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3D7E6B6-25F8-4C5E-AD35-E6C36B3D647E}" type="slidenum">
              <a:rPr lang="de-DE"/>
              <a:pPr>
                <a:defRPr/>
              </a:pPr>
              <a:t>‹N›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21" r:id="rId1"/>
    <p:sldLayoutId id="2147486622" r:id="rId2"/>
    <p:sldLayoutId id="2147486623" r:id="rId3"/>
    <p:sldLayoutId id="2147486624" r:id="rId4"/>
    <p:sldLayoutId id="2147486625" r:id="rId5"/>
    <p:sldLayoutId id="2147486626" r:id="rId6"/>
    <p:sldLayoutId id="2147486627" r:id="rId7"/>
    <p:sldLayoutId id="2147486628" r:id="rId8"/>
    <p:sldLayoutId id="2147486629" r:id="rId9"/>
    <p:sldLayoutId id="2147486630" r:id="rId10"/>
    <p:sldLayoutId id="21474866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image" Target="../media/image52.wmf"/><Relationship Id="rId18" Type="http://schemas.openxmlformats.org/officeDocument/2006/relationships/image" Target="../media/image57.jpeg"/><Relationship Id="rId3" Type="http://schemas.openxmlformats.org/officeDocument/2006/relationships/image" Target="../media/image42.jpeg"/><Relationship Id="rId7" Type="http://schemas.openxmlformats.org/officeDocument/2006/relationships/image" Target="../media/image46.wmf"/><Relationship Id="rId12" Type="http://schemas.openxmlformats.org/officeDocument/2006/relationships/image" Target="../media/image51.png"/><Relationship Id="rId17" Type="http://schemas.openxmlformats.org/officeDocument/2006/relationships/image" Target="../media/image56.wmf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55.w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5.png"/><Relationship Id="rId11" Type="http://schemas.openxmlformats.org/officeDocument/2006/relationships/image" Target="../media/image50.wmf"/><Relationship Id="rId5" Type="http://schemas.openxmlformats.org/officeDocument/2006/relationships/image" Target="../media/image44.jpeg"/><Relationship Id="rId15" Type="http://schemas.openxmlformats.org/officeDocument/2006/relationships/image" Target="../media/image54.png"/><Relationship Id="rId10" Type="http://schemas.openxmlformats.org/officeDocument/2006/relationships/image" Target="../media/image49.wmf"/><Relationship Id="rId19" Type="http://schemas.openxmlformats.org/officeDocument/2006/relationships/image" Target="../media/image58.png"/><Relationship Id="rId4" Type="http://schemas.openxmlformats.org/officeDocument/2006/relationships/image" Target="../media/image43.jpeg"/><Relationship Id="rId9" Type="http://schemas.openxmlformats.org/officeDocument/2006/relationships/image" Target="../media/image48.png"/><Relationship Id="rId14" Type="http://schemas.openxmlformats.org/officeDocument/2006/relationships/image" Target="../media/image53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13" Type="http://schemas.openxmlformats.org/officeDocument/2006/relationships/image" Target="../media/image69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Relationship Id="rId14" Type="http://schemas.openxmlformats.org/officeDocument/2006/relationships/image" Target="../media/image7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4.xml"/><Relationship Id="rId6" Type="http://schemas.openxmlformats.org/officeDocument/2006/relationships/image" Target="../media/image40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79.png"/><Relationship Id="rId2" Type="http://schemas.openxmlformats.org/officeDocument/2006/relationships/slideLayout" Target="../slideLayouts/slideLayout18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8.png"/><Relationship Id="rId5" Type="http://schemas.openxmlformats.org/officeDocument/2006/relationships/image" Target="../media/image77.emf"/><Relationship Id="rId4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4.xml"/><Relationship Id="rId4" Type="http://schemas.openxmlformats.org/officeDocument/2006/relationships/image" Target="../media/image8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27.xml"/><Relationship Id="rId4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27.xml"/><Relationship Id="rId4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7.xml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wmf"/><Relationship Id="rId7" Type="http://schemas.openxmlformats.org/officeDocument/2006/relationships/image" Target="../media/image92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0.xml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96.png"/><Relationship Id="rId18" Type="http://schemas.openxmlformats.org/officeDocument/2006/relationships/image" Target="../media/image100.jpeg"/><Relationship Id="rId3" Type="http://schemas.openxmlformats.org/officeDocument/2006/relationships/notesSlide" Target="../notesSlides/notesSlide32.xml"/><Relationship Id="rId21" Type="http://schemas.openxmlformats.org/officeDocument/2006/relationships/image" Target="../media/image103.jpeg"/><Relationship Id="rId7" Type="http://schemas.openxmlformats.org/officeDocument/2006/relationships/image" Target="../media/image95.png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99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98.png"/><Relationship Id="rId20" Type="http://schemas.openxmlformats.org/officeDocument/2006/relationships/image" Target="../media/image102.jpeg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2.png"/><Relationship Id="rId5" Type="http://schemas.openxmlformats.org/officeDocument/2006/relationships/image" Target="../media/image94.png"/><Relationship Id="rId15" Type="http://schemas.openxmlformats.org/officeDocument/2006/relationships/image" Target="../media/image97.png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101.jpeg"/><Relationship Id="rId4" Type="http://schemas.openxmlformats.org/officeDocument/2006/relationships/oleObject" Target="../embeddings/oleObject4.bin"/><Relationship Id="rId9" Type="http://schemas.openxmlformats.org/officeDocument/2006/relationships/image" Target="../media/image1.png"/><Relationship Id="rId14" Type="http://schemas.openxmlformats.org/officeDocument/2006/relationships/oleObject" Target="../embeddings/oleObject9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6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70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70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6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6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24412"/>
            <a:ext cx="9144000" cy="1470025"/>
          </a:xfrm>
        </p:spPr>
        <p:txBody>
          <a:bodyPr/>
          <a:lstStyle/>
          <a:p>
            <a:pPr eaLnBrk="1" hangingPunct="1"/>
            <a:r>
              <a:rPr lang="it-IT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 cellule staminali in oncologia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8000" y="3894124"/>
            <a:ext cx="8166100" cy="2133600"/>
          </a:xfrm>
        </p:spPr>
        <p:txBody>
          <a:bodyPr/>
          <a:lstStyle/>
          <a:p>
            <a:pPr eaLnBrk="1" hangingPunct="1"/>
            <a:r>
              <a:rPr lang="it-IT" dirty="0" smtClean="0">
                <a:solidFill>
                  <a:schemeClr val="bg1"/>
                </a:solidFill>
              </a:rPr>
              <a:t>Ruggero De Maria</a:t>
            </a:r>
          </a:p>
          <a:p>
            <a:pPr eaLnBrk="1" hangingPunct="1"/>
            <a:endParaRPr lang="it-IT" dirty="0" smtClean="0">
              <a:solidFill>
                <a:schemeClr val="bg1"/>
              </a:solidFill>
            </a:endParaRPr>
          </a:p>
          <a:p>
            <a:pPr algn="l" eaLnBrk="1" hangingPunct="1"/>
            <a:r>
              <a:rPr lang="it-IT" sz="2400" dirty="0" smtClean="0">
                <a:solidFill>
                  <a:schemeClr val="bg1"/>
                </a:solidFill>
              </a:rPr>
              <a:t>Dipartimento di Ematologia, Oncologia e Medicina </a:t>
            </a:r>
            <a:r>
              <a:rPr lang="it-IT" sz="2400" dirty="0" err="1" smtClean="0">
                <a:solidFill>
                  <a:schemeClr val="bg1"/>
                </a:solidFill>
              </a:rPr>
              <a:t>Moleculare</a:t>
            </a:r>
            <a:r>
              <a:rPr lang="it-IT" sz="2400" dirty="0" smtClean="0">
                <a:solidFill>
                  <a:schemeClr val="bg1"/>
                </a:solidFill>
              </a:rPr>
              <a:t> </a:t>
            </a:r>
          </a:p>
          <a:p>
            <a:pPr algn="l" eaLnBrk="1" hangingPunct="1"/>
            <a:r>
              <a:rPr lang="it-IT" sz="2400" dirty="0" smtClean="0">
                <a:solidFill>
                  <a:schemeClr val="bg1"/>
                </a:solidFill>
              </a:rPr>
              <a:t>Istituto Superiore di Sanità , </a:t>
            </a:r>
            <a:r>
              <a:rPr lang="it-IT" sz="2400" dirty="0" err="1" smtClean="0">
                <a:solidFill>
                  <a:schemeClr val="bg1"/>
                </a:solidFill>
              </a:rPr>
              <a:t>Rome</a:t>
            </a:r>
            <a:r>
              <a:rPr lang="it-IT" sz="2400" dirty="0" smtClean="0">
                <a:solidFill>
                  <a:schemeClr val="bg1"/>
                </a:solidFill>
              </a:rPr>
              <a:t>, Italy</a:t>
            </a:r>
          </a:p>
          <a:p>
            <a:pPr algn="l" eaLnBrk="1" hangingPunct="1"/>
            <a:endParaRPr lang="it-IT" sz="2400" dirty="0" smtClean="0">
              <a:solidFill>
                <a:schemeClr val="bg1"/>
              </a:solidFill>
            </a:endParaRPr>
          </a:p>
          <a:p>
            <a:pPr algn="l" eaLnBrk="1" hangingPunct="1"/>
            <a:endParaRPr lang="it-IT" sz="800" dirty="0" smtClean="0">
              <a:solidFill>
                <a:schemeClr val="bg1"/>
              </a:solidFill>
            </a:endParaRPr>
          </a:p>
          <a:p>
            <a:pPr algn="l" eaLnBrk="1" hangingPunct="1"/>
            <a:endParaRPr lang="it-IT" sz="2400" dirty="0" smtClean="0">
              <a:solidFill>
                <a:schemeClr val="bg1"/>
              </a:solidFill>
            </a:endParaRPr>
          </a:p>
        </p:txBody>
      </p:sp>
      <p:graphicFrame>
        <p:nvGraphicFramePr>
          <p:cNvPr id="62465" name="Object 20"/>
          <p:cNvGraphicFramePr>
            <a:graphicFrameLocks noChangeAspect="1"/>
          </p:cNvGraphicFramePr>
          <p:nvPr/>
        </p:nvGraphicFramePr>
        <p:xfrm>
          <a:off x="2857500" y="399662"/>
          <a:ext cx="1331913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Image" r:id="rId4" imgW="2057143" imgH="2044444" progId="">
                  <p:embed/>
                </p:oleObj>
              </mc:Choice>
              <mc:Fallback>
                <p:oleObj name="Image" r:id="rId4" imgW="2057143" imgH="2044444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0" y="399662"/>
                        <a:ext cx="1331913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66" name="Object 21"/>
          <p:cNvGraphicFramePr>
            <a:graphicFrameLocks noChangeAspect="1"/>
          </p:cNvGraphicFramePr>
          <p:nvPr/>
        </p:nvGraphicFramePr>
        <p:xfrm>
          <a:off x="4310063" y="404424"/>
          <a:ext cx="1757362" cy="131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8" name="Image" r:id="rId6" imgW="1473016" imgH="1104372" progId="">
                  <p:embed/>
                </p:oleObj>
              </mc:Choice>
              <mc:Fallback>
                <p:oleObj name="Image" r:id="rId6" imgW="1473016" imgH="1104372" progId="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0063" y="404424"/>
                        <a:ext cx="1757362" cy="131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ttangolo 5"/>
          <p:cNvSpPr/>
          <p:nvPr/>
        </p:nvSpPr>
        <p:spPr>
          <a:xfrm>
            <a:off x="503138" y="6027724"/>
            <a:ext cx="72779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1200"/>
              </a:spcBef>
            </a:pPr>
            <a:r>
              <a:rPr lang="it-IT" sz="2400" kern="0" dirty="0" smtClean="0">
                <a:solidFill>
                  <a:srgbClr val="FFFFFF"/>
                </a:solidFill>
                <a:latin typeface="Times New Roman"/>
              </a:rPr>
              <a:t>Istituto Oncologico del Mediterraneo, </a:t>
            </a:r>
            <a:r>
              <a:rPr lang="it-IT" sz="2400" kern="0" dirty="0" err="1" smtClean="0">
                <a:solidFill>
                  <a:srgbClr val="FFFFFF"/>
                </a:solidFill>
                <a:latin typeface="Times New Roman"/>
              </a:rPr>
              <a:t>Viagrande</a:t>
            </a:r>
            <a:r>
              <a:rPr lang="it-IT" sz="2400" kern="0" dirty="0" smtClean="0">
                <a:solidFill>
                  <a:srgbClr val="FFFFFF"/>
                </a:solidFill>
                <a:latin typeface="Times New Roman"/>
              </a:rPr>
              <a:t>, Catania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2673350" y="614254"/>
            <a:ext cx="5922963" cy="1143000"/>
          </a:xfrm>
        </p:spPr>
        <p:txBody>
          <a:bodyPr/>
          <a:lstStyle/>
          <a:p>
            <a:pPr eaLnBrk="1" hangingPunct="1"/>
            <a:r>
              <a:rPr lang="it-IT" sz="3200" b="1" dirty="0" smtClean="0">
                <a:latin typeface="Arial" pitchFamily="34" charset="0"/>
              </a:rPr>
              <a:t>Standard vs </a:t>
            </a:r>
            <a:r>
              <a:rPr lang="it-IT" sz="3200" b="1" dirty="0" err="1" smtClean="0">
                <a:latin typeface="Arial" pitchFamily="34" charset="0"/>
              </a:rPr>
              <a:t>stem</a:t>
            </a:r>
            <a:r>
              <a:rPr lang="it-IT" sz="3200" b="1" dirty="0" smtClean="0">
                <a:latin typeface="Arial" pitchFamily="34" charset="0"/>
              </a:rPr>
              <a:t> </a:t>
            </a:r>
            <a:r>
              <a:rPr lang="it-IT" sz="3200" b="1" dirty="0" err="1" smtClean="0">
                <a:latin typeface="Arial" pitchFamily="34" charset="0"/>
              </a:rPr>
              <a:t>cell</a:t>
            </a:r>
            <a:r>
              <a:rPr lang="it-IT" sz="3200" b="1" dirty="0" smtClean="0">
                <a:latin typeface="Arial" pitchFamily="34" charset="0"/>
              </a:rPr>
              <a:t> culture </a:t>
            </a:r>
            <a:r>
              <a:rPr lang="it-IT" sz="3200" b="1" dirty="0" err="1" smtClean="0">
                <a:latin typeface="Arial" pitchFamily="34" charset="0"/>
              </a:rPr>
              <a:t>of</a:t>
            </a:r>
            <a:r>
              <a:rPr lang="it-IT" sz="3200" b="1" dirty="0" smtClean="0">
                <a:latin typeface="Arial" pitchFamily="34" charset="0"/>
              </a:rPr>
              <a:t> colon </a:t>
            </a:r>
            <a:r>
              <a:rPr lang="it-IT" sz="3200" b="1" dirty="0" err="1" smtClean="0">
                <a:latin typeface="Arial" pitchFamily="34" charset="0"/>
              </a:rPr>
              <a:t>cancer</a:t>
            </a:r>
            <a:r>
              <a:rPr lang="it-IT" sz="3200" b="1" dirty="0" smtClean="0">
                <a:latin typeface="Arial" pitchFamily="34" charset="0"/>
              </a:rPr>
              <a:t> </a:t>
            </a:r>
            <a:r>
              <a:rPr lang="it-IT" sz="3200" b="1" dirty="0" err="1" smtClean="0">
                <a:latin typeface="Arial" pitchFamily="34" charset="0"/>
              </a:rPr>
              <a:t>primary</a:t>
            </a:r>
            <a:r>
              <a:rPr lang="it-IT" sz="3200" b="1" dirty="0" smtClean="0">
                <a:latin typeface="Arial" pitchFamily="34" charset="0"/>
              </a:rPr>
              <a:t> </a:t>
            </a:r>
            <a:r>
              <a:rPr lang="it-IT" sz="3200" b="1" dirty="0" err="1" smtClean="0">
                <a:latin typeface="Arial" pitchFamily="34" charset="0"/>
              </a:rPr>
              <a:t>cells</a:t>
            </a:r>
            <a:endParaRPr lang="it-IT" sz="3200" b="1" dirty="0" smtClean="0">
              <a:latin typeface="Arial" pitchFamily="34" charset="0"/>
            </a:endParaRPr>
          </a:p>
        </p:txBody>
      </p:sp>
      <p:pic>
        <p:nvPicPr>
          <p:cNvPr id="75779" name="Picture 3" descr="Mennella1g"/>
          <p:cNvPicPr>
            <a:picLocks noChangeAspect="1" noChangeArrowheads="1"/>
          </p:cNvPicPr>
          <p:nvPr/>
        </p:nvPicPr>
        <p:blipFill>
          <a:blip r:embed="rId3" cstate="print"/>
          <a:srcRect l="35255" t="14827" r="25673" b="27618"/>
          <a:stretch>
            <a:fillRect/>
          </a:stretch>
        </p:blipFill>
        <p:spPr bwMode="auto">
          <a:xfrm>
            <a:off x="428625" y="200025"/>
            <a:ext cx="1882775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1687513" y="6294438"/>
            <a:ext cx="5207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800" b="1">
                <a:solidFill>
                  <a:srgbClr val="000000"/>
                </a:solidFill>
                <a:latin typeface="Arial" pitchFamily="34" charset="0"/>
              </a:rPr>
              <a:t>days</a:t>
            </a:r>
            <a:endParaRPr lang="en-GB" sz="1800" b="1">
              <a:latin typeface="Arial" pitchFamily="34" charset="0"/>
            </a:endParaRP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 rot="-5400000">
            <a:off x="-315119" y="4506119"/>
            <a:ext cx="139541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900" b="1">
                <a:solidFill>
                  <a:srgbClr val="000000"/>
                </a:solidFill>
                <a:latin typeface="Arial" pitchFamily="34" charset="0"/>
              </a:rPr>
              <a:t>Cell number</a:t>
            </a:r>
            <a:endParaRPr lang="en-GB" sz="1900" b="1">
              <a:latin typeface="Arial" pitchFamily="34" charset="0"/>
            </a:endParaRPr>
          </a:p>
        </p:txBody>
      </p:sp>
      <p:sp>
        <p:nvSpPr>
          <p:cNvPr id="75782" name="Line 6"/>
          <p:cNvSpPr>
            <a:spLocks noChangeShapeType="1"/>
          </p:cNvSpPr>
          <p:nvPr/>
        </p:nvSpPr>
        <p:spPr bwMode="auto">
          <a:xfrm>
            <a:off x="2286000" y="4641850"/>
            <a:ext cx="407988" cy="39688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83" name="Line 7"/>
          <p:cNvSpPr>
            <a:spLocks noChangeShapeType="1"/>
          </p:cNvSpPr>
          <p:nvPr/>
        </p:nvSpPr>
        <p:spPr bwMode="auto">
          <a:xfrm>
            <a:off x="1878013" y="4484688"/>
            <a:ext cx="407987" cy="157162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84" name="Line 8"/>
          <p:cNvSpPr>
            <a:spLocks noChangeShapeType="1"/>
          </p:cNvSpPr>
          <p:nvPr/>
        </p:nvSpPr>
        <p:spPr bwMode="auto">
          <a:xfrm>
            <a:off x="1065213" y="2978150"/>
            <a:ext cx="0" cy="301783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85" name="Line 9"/>
          <p:cNvSpPr>
            <a:spLocks noChangeShapeType="1"/>
          </p:cNvSpPr>
          <p:nvPr/>
        </p:nvSpPr>
        <p:spPr bwMode="auto">
          <a:xfrm>
            <a:off x="1052513" y="5957888"/>
            <a:ext cx="4762" cy="0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86" name="Line 10"/>
          <p:cNvSpPr>
            <a:spLocks noChangeShapeType="1"/>
          </p:cNvSpPr>
          <p:nvPr/>
        </p:nvSpPr>
        <p:spPr bwMode="auto">
          <a:xfrm>
            <a:off x="1042988" y="5957888"/>
            <a:ext cx="14287" cy="0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87" name="Line 11"/>
          <p:cNvSpPr>
            <a:spLocks noChangeShapeType="1"/>
          </p:cNvSpPr>
          <p:nvPr/>
        </p:nvSpPr>
        <p:spPr bwMode="auto">
          <a:xfrm>
            <a:off x="1027113" y="5957888"/>
            <a:ext cx="1871662" cy="0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88" name="Line 12"/>
          <p:cNvSpPr>
            <a:spLocks noChangeShapeType="1"/>
          </p:cNvSpPr>
          <p:nvPr/>
        </p:nvSpPr>
        <p:spPr bwMode="auto">
          <a:xfrm flipV="1">
            <a:off x="1057275" y="5957888"/>
            <a:ext cx="7938" cy="38100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89" name="Line 13"/>
          <p:cNvSpPr>
            <a:spLocks noChangeShapeType="1"/>
          </p:cNvSpPr>
          <p:nvPr/>
        </p:nvSpPr>
        <p:spPr bwMode="auto">
          <a:xfrm flipV="1">
            <a:off x="1263650" y="5957888"/>
            <a:ext cx="0" cy="38100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90" name="Line 14"/>
          <p:cNvSpPr>
            <a:spLocks noChangeShapeType="1"/>
          </p:cNvSpPr>
          <p:nvPr/>
        </p:nvSpPr>
        <p:spPr bwMode="auto">
          <a:xfrm flipV="1">
            <a:off x="1473200" y="5957888"/>
            <a:ext cx="0" cy="38100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91" name="Line 15"/>
          <p:cNvSpPr>
            <a:spLocks noChangeShapeType="1"/>
          </p:cNvSpPr>
          <p:nvPr/>
        </p:nvSpPr>
        <p:spPr bwMode="auto">
          <a:xfrm flipV="1">
            <a:off x="1676400" y="5957888"/>
            <a:ext cx="0" cy="38100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92" name="Line 16"/>
          <p:cNvSpPr>
            <a:spLocks noChangeShapeType="1"/>
          </p:cNvSpPr>
          <p:nvPr/>
        </p:nvSpPr>
        <p:spPr bwMode="auto">
          <a:xfrm flipV="1">
            <a:off x="1878013" y="5957888"/>
            <a:ext cx="3175" cy="38100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93" name="Line 17"/>
          <p:cNvSpPr>
            <a:spLocks noChangeShapeType="1"/>
          </p:cNvSpPr>
          <p:nvPr/>
        </p:nvSpPr>
        <p:spPr bwMode="auto">
          <a:xfrm flipV="1">
            <a:off x="2082800" y="5957888"/>
            <a:ext cx="0" cy="38100"/>
          </a:xfrm>
          <a:prstGeom prst="line">
            <a:avLst/>
          </a:prstGeom>
          <a:noFill/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94" name="Line 18"/>
          <p:cNvSpPr>
            <a:spLocks noChangeShapeType="1"/>
          </p:cNvSpPr>
          <p:nvPr/>
        </p:nvSpPr>
        <p:spPr bwMode="auto">
          <a:xfrm flipH="1" flipV="1">
            <a:off x="2289175" y="5957888"/>
            <a:ext cx="0" cy="36512"/>
          </a:xfrm>
          <a:prstGeom prst="line">
            <a:avLst/>
          </a:prstGeom>
          <a:noFill/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95" name="Line 19"/>
          <p:cNvSpPr>
            <a:spLocks noChangeShapeType="1"/>
          </p:cNvSpPr>
          <p:nvPr/>
        </p:nvSpPr>
        <p:spPr bwMode="auto">
          <a:xfrm flipV="1">
            <a:off x="2490788" y="5957888"/>
            <a:ext cx="1587" cy="36512"/>
          </a:xfrm>
          <a:prstGeom prst="line">
            <a:avLst/>
          </a:prstGeom>
          <a:noFill/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96" name="Line 20"/>
          <p:cNvSpPr>
            <a:spLocks noChangeShapeType="1"/>
          </p:cNvSpPr>
          <p:nvPr/>
        </p:nvSpPr>
        <p:spPr bwMode="auto">
          <a:xfrm flipV="1">
            <a:off x="2693988" y="5957888"/>
            <a:ext cx="0" cy="36512"/>
          </a:xfrm>
          <a:prstGeom prst="line">
            <a:avLst/>
          </a:prstGeom>
          <a:noFill/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97" name="Line 21"/>
          <p:cNvSpPr>
            <a:spLocks noChangeShapeType="1"/>
          </p:cNvSpPr>
          <p:nvPr/>
        </p:nvSpPr>
        <p:spPr bwMode="auto">
          <a:xfrm flipH="1" flipV="1">
            <a:off x="2903538" y="5957888"/>
            <a:ext cx="0" cy="36512"/>
          </a:xfrm>
          <a:prstGeom prst="line">
            <a:avLst/>
          </a:prstGeom>
          <a:noFill/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98" name="Line 22"/>
          <p:cNvSpPr>
            <a:spLocks noChangeShapeType="1"/>
          </p:cNvSpPr>
          <p:nvPr/>
        </p:nvSpPr>
        <p:spPr bwMode="auto">
          <a:xfrm flipV="1">
            <a:off x="1057275" y="5486400"/>
            <a:ext cx="80963" cy="471488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799" name="Line 23"/>
          <p:cNvSpPr>
            <a:spLocks noChangeShapeType="1"/>
          </p:cNvSpPr>
          <p:nvPr/>
        </p:nvSpPr>
        <p:spPr bwMode="auto">
          <a:xfrm flipV="1">
            <a:off x="1138238" y="5054600"/>
            <a:ext cx="125412" cy="431800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00" name="Line 24"/>
          <p:cNvSpPr>
            <a:spLocks noChangeShapeType="1"/>
          </p:cNvSpPr>
          <p:nvPr/>
        </p:nvSpPr>
        <p:spPr bwMode="auto">
          <a:xfrm flipV="1">
            <a:off x="1263650" y="4603750"/>
            <a:ext cx="123825" cy="450850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01" name="Line 25"/>
          <p:cNvSpPr>
            <a:spLocks noChangeShapeType="1"/>
          </p:cNvSpPr>
          <p:nvPr/>
        </p:nvSpPr>
        <p:spPr bwMode="auto">
          <a:xfrm flipV="1">
            <a:off x="1387475" y="4522788"/>
            <a:ext cx="206375" cy="80962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02" name="Line 26"/>
          <p:cNvSpPr>
            <a:spLocks noChangeShapeType="1"/>
          </p:cNvSpPr>
          <p:nvPr/>
        </p:nvSpPr>
        <p:spPr bwMode="auto">
          <a:xfrm flipV="1">
            <a:off x="1593850" y="4406900"/>
            <a:ext cx="119063" cy="115888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03" name="Line 27"/>
          <p:cNvSpPr>
            <a:spLocks noChangeShapeType="1"/>
          </p:cNvSpPr>
          <p:nvPr/>
        </p:nvSpPr>
        <p:spPr bwMode="auto">
          <a:xfrm>
            <a:off x="1712913" y="4406900"/>
            <a:ext cx="165100" cy="77788"/>
          </a:xfrm>
          <a:prstGeom prst="line">
            <a:avLst/>
          </a:prstGeom>
          <a:noFill/>
          <a:ln w="11113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04" name="Line 28"/>
          <p:cNvSpPr>
            <a:spLocks noChangeShapeType="1"/>
          </p:cNvSpPr>
          <p:nvPr/>
        </p:nvSpPr>
        <p:spPr bwMode="auto">
          <a:xfrm flipV="1">
            <a:off x="1057275" y="5722938"/>
            <a:ext cx="415925" cy="234950"/>
          </a:xfrm>
          <a:prstGeom prst="line">
            <a:avLst/>
          </a:prstGeom>
          <a:noFill/>
          <a:ln w="11113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05" name="Line 29"/>
          <p:cNvSpPr>
            <a:spLocks noChangeShapeType="1"/>
          </p:cNvSpPr>
          <p:nvPr/>
        </p:nvSpPr>
        <p:spPr bwMode="auto">
          <a:xfrm flipV="1">
            <a:off x="1473200" y="5154613"/>
            <a:ext cx="404813" cy="568325"/>
          </a:xfrm>
          <a:prstGeom prst="line">
            <a:avLst/>
          </a:prstGeom>
          <a:noFill/>
          <a:ln w="11113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06" name="Line 30"/>
          <p:cNvSpPr>
            <a:spLocks noChangeShapeType="1"/>
          </p:cNvSpPr>
          <p:nvPr/>
        </p:nvSpPr>
        <p:spPr bwMode="auto">
          <a:xfrm flipV="1">
            <a:off x="1878013" y="4662488"/>
            <a:ext cx="407987" cy="492125"/>
          </a:xfrm>
          <a:prstGeom prst="line">
            <a:avLst/>
          </a:prstGeom>
          <a:noFill/>
          <a:ln w="11113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07" name="Line 31"/>
          <p:cNvSpPr>
            <a:spLocks noChangeShapeType="1"/>
          </p:cNvSpPr>
          <p:nvPr/>
        </p:nvSpPr>
        <p:spPr bwMode="auto">
          <a:xfrm flipV="1">
            <a:off x="2286000" y="4111625"/>
            <a:ext cx="407988" cy="550863"/>
          </a:xfrm>
          <a:prstGeom prst="line">
            <a:avLst/>
          </a:prstGeom>
          <a:noFill/>
          <a:ln w="11113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08" name="Line 32"/>
          <p:cNvSpPr>
            <a:spLocks noChangeShapeType="1"/>
          </p:cNvSpPr>
          <p:nvPr/>
        </p:nvSpPr>
        <p:spPr bwMode="auto">
          <a:xfrm flipV="1">
            <a:off x="1057275" y="5403850"/>
            <a:ext cx="415925" cy="55403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09" name="Line 33"/>
          <p:cNvSpPr>
            <a:spLocks noChangeShapeType="1"/>
          </p:cNvSpPr>
          <p:nvPr/>
        </p:nvSpPr>
        <p:spPr bwMode="auto">
          <a:xfrm flipV="1">
            <a:off x="1473200" y="4681538"/>
            <a:ext cx="404813" cy="722312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10" name="Line 34"/>
          <p:cNvSpPr>
            <a:spLocks noChangeShapeType="1"/>
          </p:cNvSpPr>
          <p:nvPr/>
        </p:nvSpPr>
        <p:spPr bwMode="auto">
          <a:xfrm flipV="1">
            <a:off x="1878013" y="3933825"/>
            <a:ext cx="407987" cy="747713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11" name="Line 35"/>
          <p:cNvSpPr>
            <a:spLocks noChangeShapeType="1"/>
          </p:cNvSpPr>
          <p:nvPr/>
        </p:nvSpPr>
        <p:spPr bwMode="auto">
          <a:xfrm flipV="1">
            <a:off x="2286000" y="3268663"/>
            <a:ext cx="407988" cy="665162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12" name="Rectangle 36"/>
          <p:cNvSpPr>
            <a:spLocks noChangeArrowheads="1"/>
          </p:cNvSpPr>
          <p:nvPr/>
        </p:nvSpPr>
        <p:spPr bwMode="auto">
          <a:xfrm>
            <a:off x="1052513" y="5918200"/>
            <a:ext cx="17462" cy="7778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13" name="Freeform 37"/>
          <p:cNvSpPr>
            <a:spLocks/>
          </p:cNvSpPr>
          <p:nvPr/>
        </p:nvSpPr>
        <p:spPr bwMode="auto">
          <a:xfrm>
            <a:off x="1433513" y="5680075"/>
            <a:ext cx="96837" cy="84138"/>
          </a:xfrm>
          <a:custGeom>
            <a:avLst/>
            <a:gdLst>
              <a:gd name="T0" fmla="*/ 2147483647 w 24"/>
              <a:gd name="T1" fmla="*/ 0 h 36"/>
              <a:gd name="T2" fmla="*/ 2147483647 w 24"/>
              <a:gd name="T3" fmla="*/ 2147483647 h 36"/>
              <a:gd name="T4" fmla="*/ 2147483647 w 24"/>
              <a:gd name="T5" fmla="*/ 2147483647 h 36"/>
              <a:gd name="T6" fmla="*/ 0 w 24"/>
              <a:gd name="T7" fmla="*/ 2147483647 h 36"/>
              <a:gd name="T8" fmla="*/ 2147483647 w 24"/>
              <a:gd name="T9" fmla="*/ 0 h 36"/>
              <a:gd name="T10" fmla="*/ 2147483647 w 24"/>
              <a:gd name="T11" fmla="*/ 0 h 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36"/>
              <a:gd name="T20" fmla="*/ 24 w 24"/>
              <a:gd name="T21" fmla="*/ 36 h 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36">
                <a:moveTo>
                  <a:pt x="12" y="0"/>
                </a:moveTo>
                <a:lnTo>
                  <a:pt x="24" y="18"/>
                </a:lnTo>
                <a:lnTo>
                  <a:pt x="12" y="36"/>
                </a:lnTo>
                <a:lnTo>
                  <a:pt x="0" y="18"/>
                </a:lnTo>
                <a:lnTo>
                  <a:pt x="12" y="0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14" name="Freeform 38"/>
          <p:cNvSpPr>
            <a:spLocks/>
          </p:cNvSpPr>
          <p:nvPr/>
        </p:nvSpPr>
        <p:spPr bwMode="auto">
          <a:xfrm>
            <a:off x="1836738" y="5106988"/>
            <a:ext cx="92075" cy="82550"/>
          </a:xfrm>
          <a:custGeom>
            <a:avLst/>
            <a:gdLst>
              <a:gd name="T0" fmla="*/ 2147483647 w 24"/>
              <a:gd name="T1" fmla="*/ 0 h 36"/>
              <a:gd name="T2" fmla="*/ 2147483647 w 24"/>
              <a:gd name="T3" fmla="*/ 2147483647 h 36"/>
              <a:gd name="T4" fmla="*/ 2147483647 w 24"/>
              <a:gd name="T5" fmla="*/ 2147483647 h 36"/>
              <a:gd name="T6" fmla="*/ 0 w 24"/>
              <a:gd name="T7" fmla="*/ 2147483647 h 36"/>
              <a:gd name="T8" fmla="*/ 2147483647 w 24"/>
              <a:gd name="T9" fmla="*/ 0 h 36"/>
              <a:gd name="T10" fmla="*/ 2147483647 w 24"/>
              <a:gd name="T11" fmla="*/ 0 h 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36"/>
              <a:gd name="T20" fmla="*/ 24 w 24"/>
              <a:gd name="T21" fmla="*/ 36 h 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36">
                <a:moveTo>
                  <a:pt x="12" y="0"/>
                </a:moveTo>
                <a:lnTo>
                  <a:pt x="24" y="18"/>
                </a:lnTo>
                <a:lnTo>
                  <a:pt x="12" y="36"/>
                </a:lnTo>
                <a:lnTo>
                  <a:pt x="0" y="18"/>
                </a:lnTo>
                <a:lnTo>
                  <a:pt x="12" y="0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15" name="Freeform 39"/>
          <p:cNvSpPr>
            <a:spLocks/>
          </p:cNvSpPr>
          <p:nvPr/>
        </p:nvSpPr>
        <p:spPr bwMode="auto">
          <a:xfrm>
            <a:off x="2247900" y="4613275"/>
            <a:ext cx="100013" cy="82550"/>
          </a:xfrm>
          <a:custGeom>
            <a:avLst/>
            <a:gdLst>
              <a:gd name="T0" fmla="*/ 2147483647 w 24"/>
              <a:gd name="T1" fmla="*/ 0 h 34"/>
              <a:gd name="T2" fmla="*/ 2147483647 w 24"/>
              <a:gd name="T3" fmla="*/ 2147483647 h 34"/>
              <a:gd name="T4" fmla="*/ 2147483647 w 24"/>
              <a:gd name="T5" fmla="*/ 2147483647 h 34"/>
              <a:gd name="T6" fmla="*/ 0 w 24"/>
              <a:gd name="T7" fmla="*/ 2147483647 h 34"/>
              <a:gd name="T8" fmla="*/ 2147483647 w 24"/>
              <a:gd name="T9" fmla="*/ 0 h 34"/>
              <a:gd name="T10" fmla="*/ 2147483647 w 24"/>
              <a:gd name="T11" fmla="*/ 0 h 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34"/>
              <a:gd name="T20" fmla="*/ 24 w 24"/>
              <a:gd name="T21" fmla="*/ 34 h 3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34">
                <a:moveTo>
                  <a:pt x="12" y="0"/>
                </a:moveTo>
                <a:lnTo>
                  <a:pt x="24" y="16"/>
                </a:lnTo>
                <a:lnTo>
                  <a:pt x="12" y="34"/>
                </a:lnTo>
                <a:lnTo>
                  <a:pt x="0" y="16"/>
                </a:lnTo>
                <a:lnTo>
                  <a:pt x="12" y="0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16" name="Freeform 40"/>
          <p:cNvSpPr>
            <a:spLocks/>
          </p:cNvSpPr>
          <p:nvPr/>
        </p:nvSpPr>
        <p:spPr bwMode="auto">
          <a:xfrm>
            <a:off x="2620963" y="4073525"/>
            <a:ext cx="109537" cy="82550"/>
          </a:xfrm>
          <a:custGeom>
            <a:avLst/>
            <a:gdLst>
              <a:gd name="T0" fmla="*/ 2147483647 w 24"/>
              <a:gd name="T1" fmla="*/ 0 h 35"/>
              <a:gd name="T2" fmla="*/ 2147483647 w 24"/>
              <a:gd name="T3" fmla="*/ 2147483647 h 35"/>
              <a:gd name="T4" fmla="*/ 2147483647 w 24"/>
              <a:gd name="T5" fmla="*/ 2147483647 h 35"/>
              <a:gd name="T6" fmla="*/ 0 w 24"/>
              <a:gd name="T7" fmla="*/ 2147483647 h 35"/>
              <a:gd name="T8" fmla="*/ 2147483647 w 24"/>
              <a:gd name="T9" fmla="*/ 0 h 35"/>
              <a:gd name="T10" fmla="*/ 2147483647 w 24"/>
              <a:gd name="T11" fmla="*/ 0 h 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35"/>
              <a:gd name="T20" fmla="*/ 24 w 24"/>
              <a:gd name="T21" fmla="*/ 35 h 3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35">
                <a:moveTo>
                  <a:pt x="12" y="0"/>
                </a:moveTo>
                <a:lnTo>
                  <a:pt x="24" y="17"/>
                </a:lnTo>
                <a:lnTo>
                  <a:pt x="12" y="35"/>
                </a:lnTo>
                <a:lnTo>
                  <a:pt x="0" y="17"/>
                </a:lnTo>
                <a:lnTo>
                  <a:pt x="12" y="0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17" name="Rectangle 41"/>
          <p:cNvSpPr>
            <a:spLocks noChangeArrowheads="1"/>
          </p:cNvSpPr>
          <p:nvPr/>
        </p:nvSpPr>
        <p:spPr bwMode="auto">
          <a:xfrm>
            <a:off x="677863" y="5868988"/>
            <a:ext cx="3286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000" b="1">
                <a:solidFill>
                  <a:srgbClr val="000000"/>
                </a:solidFill>
                <a:latin typeface="Arial" pitchFamily="34" charset="0"/>
              </a:rPr>
              <a:t>1</a:t>
            </a:r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x10</a:t>
            </a:r>
            <a:r>
              <a:rPr lang="it-IT" sz="1000" b="1" baseline="30000">
                <a:solidFill>
                  <a:srgbClr val="000000"/>
                </a:solidFill>
                <a:latin typeface="Arial" pitchFamily="34" charset="0"/>
              </a:rPr>
              <a:t>4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18" name="Rectangle 42"/>
          <p:cNvSpPr>
            <a:spLocks noChangeArrowheads="1"/>
          </p:cNvSpPr>
          <p:nvPr/>
        </p:nvSpPr>
        <p:spPr bwMode="auto">
          <a:xfrm>
            <a:off x="1052513" y="60372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000" b="1">
                <a:solidFill>
                  <a:srgbClr val="000000"/>
                </a:solidFill>
                <a:latin typeface="Arial" pitchFamily="34" charset="0"/>
              </a:rPr>
              <a:t>0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19" name="Rectangle 43"/>
          <p:cNvSpPr>
            <a:spLocks noChangeArrowheads="1"/>
          </p:cNvSpPr>
          <p:nvPr/>
        </p:nvSpPr>
        <p:spPr bwMode="auto">
          <a:xfrm>
            <a:off x="1247775" y="6037263"/>
            <a:ext cx="714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000" b="1">
                <a:solidFill>
                  <a:srgbClr val="000000"/>
                </a:solidFill>
                <a:latin typeface="Arial" pitchFamily="34" charset="0"/>
              </a:rPr>
              <a:t>5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20" name="Rectangle 44"/>
          <p:cNvSpPr>
            <a:spLocks noChangeArrowheads="1"/>
          </p:cNvSpPr>
          <p:nvPr/>
        </p:nvSpPr>
        <p:spPr bwMode="auto">
          <a:xfrm>
            <a:off x="1412875" y="6037263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000" b="1">
                <a:solidFill>
                  <a:srgbClr val="000000"/>
                </a:solidFill>
                <a:latin typeface="Arial" pitchFamily="34" charset="0"/>
              </a:rPr>
              <a:t>1</a:t>
            </a:r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0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21" name="Rectangle 45"/>
          <p:cNvSpPr>
            <a:spLocks noChangeArrowheads="1"/>
          </p:cNvSpPr>
          <p:nvPr/>
        </p:nvSpPr>
        <p:spPr bwMode="auto">
          <a:xfrm>
            <a:off x="1601788" y="6040438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000" b="1">
                <a:solidFill>
                  <a:srgbClr val="000000"/>
                </a:solidFill>
                <a:latin typeface="Arial" pitchFamily="34" charset="0"/>
              </a:rPr>
              <a:t>1</a:t>
            </a:r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5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22" name="Rectangle 46"/>
          <p:cNvSpPr>
            <a:spLocks noChangeArrowheads="1"/>
          </p:cNvSpPr>
          <p:nvPr/>
        </p:nvSpPr>
        <p:spPr bwMode="auto">
          <a:xfrm>
            <a:off x="1824038" y="6037263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000" b="1">
                <a:solidFill>
                  <a:srgbClr val="000000"/>
                </a:solidFill>
                <a:latin typeface="Arial" pitchFamily="34" charset="0"/>
              </a:rPr>
              <a:t>2</a:t>
            </a:r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0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23" name="Rectangle 47"/>
          <p:cNvSpPr>
            <a:spLocks noChangeArrowheads="1"/>
          </p:cNvSpPr>
          <p:nvPr/>
        </p:nvSpPr>
        <p:spPr bwMode="auto">
          <a:xfrm>
            <a:off x="2025650" y="6037263"/>
            <a:ext cx="1381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000" b="1">
                <a:solidFill>
                  <a:srgbClr val="000000"/>
                </a:solidFill>
                <a:latin typeface="Arial" pitchFamily="34" charset="0"/>
              </a:rPr>
              <a:t>2</a:t>
            </a:r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5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24" name="Rectangle 48"/>
          <p:cNvSpPr>
            <a:spLocks noChangeArrowheads="1"/>
          </p:cNvSpPr>
          <p:nvPr/>
        </p:nvSpPr>
        <p:spPr bwMode="auto">
          <a:xfrm>
            <a:off x="2230438" y="6037263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000" b="1">
                <a:solidFill>
                  <a:srgbClr val="000000"/>
                </a:solidFill>
                <a:latin typeface="Arial" pitchFamily="34" charset="0"/>
              </a:rPr>
              <a:t>3</a:t>
            </a:r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0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25" name="Rectangle 49"/>
          <p:cNvSpPr>
            <a:spLocks noChangeArrowheads="1"/>
          </p:cNvSpPr>
          <p:nvPr/>
        </p:nvSpPr>
        <p:spPr bwMode="auto">
          <a:xfrm>
            <a:off x="2433638" y="6037263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000" b="1">
                <a:solidFill>
                  <a:srgbClr val="000000"/>
                </a:solidFill>
                <a:latin typeface="Arial" pitchFamily="34" charset="0"/>
              </a:rPr>
              <a:t>3</a:t>
            </a:r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5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26" name="Rectangle 50"/>
          <p:cNvSpPr>
            <a:spLocks noChangeArrowheads="1"/>
          </p:cNvSpPr>
          <p:nvPr/>
        </p:nvSpPr>
        <p:spPr bwMode="auto">
          <a:xfrm>
            <a:off x="2641600" y="6037263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000" b="1">
                <a:solidFill>
                  <a:srgbClr val="000000"/>
                </a:solidFill>
                <a:latin typeface="Arial" pitchFamily="34" charset="0"/>
              </a:rPr>
              <a:t>4</a:t>
            </a:r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0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27" name="Rectangle 51"/>
          <p:cNvSpPr>
            <a:spLocks noChangeArrowheads="1"/>
          </p:cNvSpPr>
          <p:nvPr/>
        </p:nvSpPr>
        <p:spPr bwMode="auto">
          <a:xfrm>
            <a:off x="2840038" y="6037263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1000" b="1">
                <a:solidFill>
                  <a:srgbClr val="000000"/>
                </a:solidFill>
                <a:latin typeface="Arial" pitchFamily="34" charset="0"/>
              </a:rPr>
              <a:t>4</a:t>
            </a:r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5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28" name="Rectangle 52"/>
          <p:cNvSpPr>
            <a:spLocks noChangeArrowheads="1"/>
          </p:cNvSpPr>
          <p:nvPr/>
        </p:nvSpPr>
        <p:spPr bwMode="auto">
          <a:xfrm>
            <a:off x="1114425" y="5446713"/>
            <a:ext cx="65088" cy="58737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29" name="Rectangle 53"/>
          <p:cNvSpPr>
            <a:spLocks noChangeArrowheads="1"/>
          </p:cNvSpPr>
          <p:nvPr/>
        </p:nvSpPr>
        <p:spPr bwMode="auto">
          <a:xfrm>
            <a:off x="1238250" y="5014913"/>
            <a:ext cx="66675" cy="58737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30" name="Rectangle 54"/>
          <p:cNvSpPr>
            <a:spLocks noChangeArrowheads="1"/>
          </p:cNvSpPr>
          <p:nvPr/>
        </p:nvSpPr>
        <p:spPr bwMode="auto">
          <a:xfrm>
            <a:off x="1366838" y="4576763"/>
            <a:ext cx="65087" cy="60325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31" name="Rectangle 55"/>
          <p:cNvSpPr>
            <a:spLocks noChangeArrowheads="1"/>
          </p:cNvSpPr>
          <p:nvPr/>
        </p:nvSpPr>
        <p:spPr bwMode="auto">
          <a:xfrm>
            <a:off x="2266950" y="4595813"/>
            <a:ext cx="65088" cy="60325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32" name="Rectangle 56"/>
          <p:cNvSpPr>
            <a:spLocks noChangeArrowheads="1"/>
          </p:cNvSpPr>
          <p:nvPr/>
        </p:nvSpPr>
        <p:spPr bwMode="auto">
          <a:xfrm>
            <a:off x="1576388" y="4487863"/>
            <a:ext cx="63500" cy="58737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33" name="Rectangle 57"/>
          <p:cNvSpPr>
            <a:spLocks noChangeArrowheads="1"/>
          </p:cNvSpPr>
          <p:nvPr/>
        </p:nvSpPr>
        <p:spPr bwMode="auto">
          <a:xfrm>
            <a:off x="1685925" y="4375150"/>
            <a:ext cx="61913" cy="60325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34" name="Rectangle 58"/>
          <p:cNvSpPr>
            <a:spLocks noChangeArrowheads="1"/>
          </p:cNvSpPr>
          <p:nvPr/>
        </p:nvSpPr>
        <p:spPr bwMode="auto">
          <a:xfrm>
            <a:off x="1952625" y="4451350"/>
            <a:ext cx="61913" cy="60325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35" name="Rectangle 59"/>
          <p:cNvSpPr>
            <a:spLocks noChangeArrowheads="1"/>
          </p:cNvSpPr>
          <p:nvPr/>
        </p:nvSpPr>
        <p:spPr bwMode="auto">
          <a:xfrm>
            <a:off x="2665413" y="4641850"/>
            <a:ext cx="61912" cy="58738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36" name="Rectangle 60"/>
          <p:cNvSpPr>
            <a:spLocks noChangeArrowheads="1"/>
          </p:cNvSpPr>
          <p:nvPr/>
        </p:nvSpPr>
        <p:spPr bwMode="auto">
          <a:xfrm>
            <a:off x="1439863" y="5370513"/>
            <a:ext cx="65087" cy="58737"/>
          </a:xfrm>
          <a:prstGeom prst="rect">
            <a:avLst/>
          </a:prstGeom>
          <a:solidFill>
            <a:srgbClr val="FF00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37" name="Rectangle 61"/>
          <p:cNvSpPr>
            <a:spLocks noChangeArrowheads="1"/>
          </p:cNvSpPr>
          <p:nvPr/>
        </p:nvSpPr>
        <p:spPr bwMode="auto">
          <a:xfrm>
            <a:off x="1857375" y="4637088"/>
            <a:ext cx="61913" cy="58737"/>
          </a:xfrm>
          <a:prstGeom prst="rect">
            <a:avLst/>
          </a:prstGeom>
          <a:solidFill>
            <a:srgbClr val="FF00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38" name="Rectangle 62"/>
          <p:cNvSpPr>
            <a:spLocks noChangeArrowheads="1"/>
          </p:cNvSpPr>
          <p:nvPr/>
        </p:nvSpPr>
        <p:spPr bwMode="auto">
          <a:xfrm>
            <a:off x="2260600" y="3900488"/>
            <a:ext cx="66675" cy="60325"/>
          </a:xfrm>
          <a:prstGeom prst="rect">
            <a:avLst/>
          </a:prstGeom>
          <a:solidFill>
            <a:srgbClr val="FF00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39" name="Rectangle 63"/>
          <p:cNvSpPr>
            <a:spLocks noChangeArrowheads="1"/>
          </p:cNvSpPr>
          <p:nvPr/>
        </p:nvSpPr>
        <p:spPr bwMode="auto">
          <a:xfrm>
            <a:off x="2665413" y="3238500"/>
            <a:ext cx="61912" cy="60325"/>
          </a:xfrm>
          <a:prstGeom prst="rect">
            <a:avLst/>
          </a:prstGeom>
          <a:solidFill>
            <a:srgbClr val="FF00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40" name="Rectangle 64"/>
          <p:cNvSpPr>
            <a:spLocks noChangeArrowheads="1"/>
          </p:cNvSpPr>
          <p:nvPr/>
        </p:nvSpPr>
        <p:spPr bwMode="auto">
          <a:xfrm>
            <a:off x="1031875" y="5921375"/>
            <a:ext cx="61913" cy="58738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/>
          </a:p>
        </p:txBody>
      </p:sp>
      <p:sp>
        <p:nvSpPr>
          <p:cNvPr id="75841" name="Rectangle 65"/>
          <p:cNvSpPr>
            <a:spLocks noChangeArrowheads="1"/>
          </p:cNvSpPr>
          <p:nvPr/>
        </p:nvSpPr>
        <p:spPr bwMode="auto">
          <a:xfrm>
            <a:off x="677863" y="5189538"/>
            <a:ext cx="3286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2x10</a:t>
            </a:r>
            <a:r>
              <a:rPr lang="it-IT" sz="1000" b="1" baseline="30000">
                <a:solidFill>
                  <a:srgbClr val="000000"/>
                </a:solidFill>
                <a:latin typeface="Arial" pitchFamily="34" charset="0"/>
              </a:rPr>
              <a:t>4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42" name="Rectangle 66"/>
          <p:cNvSpPr>
            <a:spLocks noChangeArrowheads="1"/>
          </p:cNvSpPr>
          <p:nvPr/>
        </p:nvSpPr>
        <p:spPr bwMode="auto">
          <a:xfrm>
            <a:off x="677863" y="4511675"/>
            <a:ext cx="3286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4x10</a:t>
            </a:r>
            <a:r>
              <a:rPr lang="it-IT" sz="1000" b="1" baseline="30000">
                <a:solidFill>
                  <a:srgbClr val="000000"/>
                </a:solidFill>
                <a:latin typeface="Arial" pitchFamily="34" charset="0"/>
              </a:rPr>
              <a:t>4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43" name="Rectangle 67"/>
          <p:cNvSpPr>
            <a:spLocks noChangeArrowheads="1"/>
          </p:cNvSpPr>
          <p:nvPr/>
        </p:nvSpPr>
        <p:spPr bwMode="auto">
          <a:xfrm>
            <a:off x="677863" y="4114800"/>
            <a:ext cx="3286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6x10</a:t>
            </a:r>
            <a:r>
              <a:rPr lang="it-IT" sz="1000" b="1" baseline="30000">
                <a:solidFill>
                  <a:srgbClr val="000000"/>
                </a:solidFill>
                <a:latin typeface="Arial" pitchFamily="34" charset="0"/>
              </a:rPr>
              <a:t>4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44" name="Rectangle 68"/>
          <p:cNvSpPr>
            <a:spLocks noChangeArrowheads="1"/>
          </p:cNvSpPr>
          <p:nvPr/>
        </p:nvSpPr>
        <p:spPr bwMode="auto">
          <a:xfrm>
            <a:off x="677863" y="3827463"/>
            <a:ext cx="3286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8x10</a:t>
            </a:r>
            <a:r>
              <a:rPr lang="it-IT" sz="1000" b="1" baseline="30000">
                <a:solidFill>
                  <a:srgbClr val="000000"/>
                </a:solidFill>
                <a:latin typeface="Arial" pitchFamily="34" charset="0"/>
              </a:rPr>
              <a:t>4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45" name="Rectangle 69"/>
          <p:cNvSpPr>
            <a:spLocks noChangeArrowheads="1"/>
          </p:cNvSpPr>
          <p:nvPr/>
        </p:nvSpPr>
        <p:spPr bwMode="auto">
          <a:xfrm>
            <a:off x="677863" y="3614738"/>
            <a:ext cx="3286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1x10</a:t>
            </a:r>
            <a:r>
              <a:rPr lang="it-IT" sz="1000" b="1" baseline="30000">
                <a:solidFill>
                  <a:srgbClr val="000000"/>
                </a:solidFill>
                <a:latin typeface="Arial" pitchFamily="34" charset="0"/>
              </a:rPr>
              <a:t>5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46" name="Rectangle 70"/>
          <p:cNvSpPr>
            <a:spLocks noChangeArrowheads="1"/>
          </p:cNvSpPr>
          <p:nvPr/>
        </p:nvSpPr>
        <p:spPr bwMode="auto">
          <a:xfrm>
            <a:off x="677863" y="2905125"/>
            <a:ext cx="3286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000" b="1">
                <a:solidFill>
                  <a:srgbClr val="000000"/>
                </a:solidFill>
                <a:latin typeface="Arial" pitchFamily="34" charset="0"/>
              </a:rPr>
              <a:t>2x10</a:t>
            </a:r>
            <a:r>
              <a:rPr lang="it-IT" sz="1000" b="1" baseline="30000">
                <a:solidFill>
                  <a:srgbClr val="000000"/>
                </a:solidFill>
                <a:latin typeface="Arial" pitchFamily="34" charset="0"/>
              </a:rPr>
              <a:t>5</a:t>
            </a:r>
            <a:endParaRPr lang="en-GB" sz="1000" b="1">
              <a:latin typeface="Arial" pitchFamily="34" charset="0"/>
            </a:endParaRPr>
          </a:p>
        </p:txBody>
      </p:sp>
      <p:sp>
        <p:nvSpPr>
          <p:cNvPr id="75847" name="Line 71"/>
          <p:cNvSpPr>
            <a:spLocks noChangeAspect="1" noChangeShapeType="1"/>
          </p:cNvSpPr>
          <p:nvPr/>
        </p:nvSpPr>
        <p:spPr bwMode="auto">
          <a:xfrm>
            <a:off x="1020763" y="5272088"/>
            <a:ext cx="39687" cy="0"/>
          </a:xfrm>
          <a:prstGeom prst="line">
            <a:avLst/>
          </a:prstGeom>
          <a:noFill/>
          <a:ln w="1079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48" name="Line 72"/>
          <p:cNvSpPr>
            <a:spLocks noChangeAspect="1" noChangeShapeType="1"/>
          </p:cNvSpPr>
          <p:nvPr/>
        </p:nvSpPr>
        <p:spPr bwMode="auto">
          <a:xfrm>
            <a:off x="1020763" y="4891088"/>
            <a:ext cx="39687" cy="0"/>
          </a:xfrm>
          <a:prstGeom prst="line">
            <a:avLst/>
          </a:prstGeom>
          <a:noFill/>
          <a:ln w="1079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49" name="Line 73"/>
          <p:cNvSpPr>
            <a:spLocks noChangeAspect="1" noChangeShapeType="1"/>
          </p:cNvSpPr>
          <p:nvPr/>
        </p:nvSpPr>
        <p:spPr bwMode="auto">
          <a:xfrm>
            <a:off x="1020763" y="4594225"/>
            <a:ext cx="39687" cy="0"/>
          </a:xfrm>
          <a:prstGeom prst="line">
            <a:avLst/>
          </a:prstGeom>
          <a:noFill/>
          <a:ln w="1079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50" name="Line 74"/>
          <p:cNvSpPr>
            <a:spLocks noChangeAspect="1" noChangeShapeType="1"/>
          </p:cNvSpPr>
          <p:nvPr/>
        </p:nvSpPr>
        <p:spPr bwMode="auto">
          <a:xfrm>
            <a:off x="1014413" y="4375150"/>
            <a:ext cx="38100" cy="0"/>
          </a:xfrm>
          <a:prstGeom prst="line">
            <a:avLst/>
          </a:prstGeom>
          <a:noFill/>
          <a:ln w="1079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51" name="Line 75"/>
          <p:cNvSpPr>
            <a:spLocks noChangeAspect="1" noChangeShapeType="1"/>
          </p:cNvSpPr>
          <p:nvPr/>
        </p:nvSpPr>
        <p:spPr bwMode="auto">
          <a:xfrm>
            <a:off x="1014413" y="4197350"/>
            <a:ext cx="38100" cy="0"/>
          </a:xfrm>
          <a:prstGeom prst="line">
            <a:avLst/>
          </a:prstGeom>
          <a:noFill/>
          <a:ln w="1079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52" name="Line 76"/>
          <p:cNvSpPr>
            <a:spLocks noChangeAspect="1" noChangeShapeType="1"/>
          </p:cNvSpPr>
          <p:nvPr/>
        </p:nvSpPr>
        <p:spPr bwMode="auto">
          <a:xfrm>
            <a:off x="1014413" y="4046538"/>
            <a:ext cx="38100" cy="0"/>
          </a:xfrm>
          <a:prstGeom prst="line">
            <a:avLst/>
          </a:prstGeom>
          <a:noFill/>
          <a:ln w="1079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53" name="Line 77"/>
          <p:cNvSpPr>
            <a:spLocks noChangeAspect="1" noChangeShapeType="1"/>
          </p:cNvSpPr>
          <p:nvPr/>
        </p:nvSpPr>
        <p:spPr bwMode="auto">
          <a:xfrm>
            <a:off x="1008063" y="3908425"/>
            <a:ext cx="38100" cy="0"/>
          </a:xfrm>
          <a:prstGeom prst="line">
            <a:avLst/>
          </a:prstGeom>
          <a:noFill/>
          <a:ln w="1079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54" name="Line 78"/>
          <p:cNvSpPr>
            <a:spLocks noChangeAspect="1" noChangeShapeType="1"/>
          </p:cNvSpPr>
          <p:nvPr/>
        </p:nvSpPr>
        <p:spPr bwMode="auto">
          <a:xfrm>
            <a:off x="1008063" y="3789363"/>
            <a:ext cx="38100" cy="0"/>
          </a:xfrm>
          <a:prstGeom prst="line">
            <a:avLst/>
          </a:prstGeom>
          <a:noFill/>
          <a:ln w="1079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55" name="Line 79"/>
          <p:cNvSpPr>
            <a:spLocks noChangeAspect="1" noChangeShapeType="1"/>
          </p:cNvSpPr>
          <p:nvPr/>
        </p:nvSpPr>
        <p:spPr bwMode="auto">
          <a:xfrm>
            <a:off x="990600" y="3690938"/>
            <a:ext cx="60325" cy="1587"/>
          </a:xfrm>
          <a:prstGeom prst="line">
            <a:avLst/>
          </a:prstGeom>
          <a:noFill/>
          <a:ln w="1079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56" name="Line 80"/>
          <p:cNvSpPr>
            <a:spLocks noChangeAspect="1" noChangeShapeType="1"/>
          </p:cNvSpPr>
          <p:nvPr/>
        </p:nvSpPr>
        <p:spPr bwMode="auto">
          <a:xfrm>
            <a:off x="1014413" y="2978150"/>
            <a:ext cx="38100" cy="0"/>
          </a:xfrm>
          <a:prstGeom prst="line">
            <a:avLst/>
          </a:prstGeom>
          <a:noFill/>
          <a:ln w="1079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5857" name="Rectangle 81"/>
          <p:cNvSpPr>
            <a:spLocks noChangeArrowheads="1"/>
          </p:cNvSpPr>
          <p:nvPr/>
        </p:nvSpPr>
        <p:spPr bwMode="auto">
          <a:xfrm>
            <a:off x="4546600" y="6080125"/>
            <a:ext cx="7112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800" b="1">
                <a:solidFill>
                  <a:srgbClr val="000000"/>
                </a:solidFill>
                <a:latin typeface="Arial" pitchFamily="34" charset="0"/>
              </a:rPr>
              <a:t>CD133</a:t>
            </a:r>
            <a:endParaRPr lang="it-IT" sz="1800" b="1">
              <a:latin typeface="Arial" pitchFamily="34" charset="0"/>
            </a:endParaRPr>
          </a:p>
        </p:txBody>
      </p:sp>
      <p:pic>
        <p:nvPicPr>
          <p:cNvPr id="75858" name="Picture 82"/>
          <p:cNvPicPr>
            <a:picLocks noChangeAspect="1" noChangeArrowheads="1"/>
          </p:cNvPicPr>
          <p:nvPr/>
        </p:nvPicPr>
        <p:blipFill>
          <a:blip r:embed="rId4" cstate="print"/>
          <a:srcRect l="8937" t="5302" r="3943" b="11192"/>
          <a:stretch>
            <a:fillRect/>
          </a:stretch>
        </p:blipFill>
        <p:spPr bwMode="auto">
          <a:xfrm>
            <a:off x="3752850" y="4421188"/>
            <a:ext cx="2185988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859" name="Picture 83"/>
          <p:cNvPicPr>
            <a:picLocks noChangeAspect="1" noChangeArrowheads="1"/>
          </p:cNvPicPr>
          <p:nvPr/>
        </p:nvPicPr>
        <p:blipFill>
          <a:blip r:embed="rId5" cstate="print"/>
          <a:srcRect t="453" r="3349" b="453"/>
          <a:stretch>
            <a:fillRect/>
          </a:stretch>
        </p:blipFill>
        <p:spPr bwMode="auto">
          <a:xfrm>
            <a:off x="3805238" y="4464050"/>
            <a:ext cx="2114550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860" name="Rectangle 84"/>
          <p:cNvSpPr>
            <a:spLocks noChangeArrowheads="1"/>
          </p:cNvSpPr>
          <p:nvPr/>
        </p:nvSpPr>
        <p:spPr bwMode="auto">
          <a:xfrm>
            <a:off x="5065713" y="4530725"/>
            <a:ext cx="8016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600" b="1">
                <a:solidFill>
                  <a:srgbClr val="000000"/>
                </a:solidFill>
                <a:latin typeface="Arial" pitchFamily="34" charset="0"/>
              </a:rPr>
              <a:t>Spheres</a:t>
            </a:r>
            <a:endParaRPr lang="it-IT" sz="1600" b="1">
              <a:latin typeface="Arial" pitchFamily="34" charset="0"/>
            </a:endParaRPr>
          </a:p>
        </p:txBody>
      </p:sp>
      <p:sp>
        <p:nvSpPr>
          <p:cNvPr id="75861" name="Rectangle 85"/>
          <p:cNvSpPr>
            <a:spLocks noChangeArrowheads="1"/>
          </p:cNvSpPr>
          <p:nvPr/>
        </p:nvSpPr>
        <p:spPr bwMode="auto">
          <a:xfrm>
            <a:off x="3835400" y="5926138"/>
            <a:ext cx="112713" cy="111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75862" name="Rectangle 86"/>
          <p:cNvSpPr>
            <a:spLocks noChangeArrowheads="1"/>
          </p:cNvSpPr>
          <p:nvPr/>
        </p:nvSpPr>
        <p:spPr bwMode="auto">
          <a:xfrm>
            <a:off x="4356100" y="5926138"/>
            <a:ext cx="111125" cy="111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75863" name="Rectangle 87"/>
          <p:cNvSpPr>
            <a:spLocks noChangeArrowheads="1"/>
          </p:cNvSpPr>
          <p:nvPr/>
        </p:nvSpPr>
        <p:spPr bwMode="auto">
          <a:xfrm>
            <a:off x="4879975" y="5926138"/>
            <a:ext cx="112713" cy="111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75864" name="Rectangle 88"/>
          <p:cNvSpPr>
            <a:spLocks noChangeArrowheads="1"/>
          </p:cNvSpPr>
          <p:nvPr/>
        </p:nvSpPr>
        <p:spPr bwMode="auto">
          <a:xfrm>
            <a:off x="5411788" y="5929313"/>
            <a:ext cx="111125" cy="111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pic>
        <p:nvPicPr>
          <p:cNvPr id="75865" name="Picture 89"/>
          <p:cNvPicPr>
            <a:picLocks noChangeAspect="1" noChangeArrowheads="1"/>
          </p:cNvPicPr>
          <p:nvPr/>
        </p:nvPicPr>
        <p:blipFill>
          <a:blip r:embed="rId6" cstate="print"/>
          <a:srcRect l="8862" t="5194" r="4030" b="12245"/>
          <a:stretch>
            <a:fillRect/>
          </a:stretch>
        </p:blipFill>
        <p:spPr bwMode="auto">
          <a:xfrm>
            <a:off x="3736975" y="2847975"/>
            <a:ext cx="2208213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866" name="Rectangle 90"/>
          <p:cNvSpPr>
            <a:spLocks noChangeArrowheads="1"/>
          </p:cNvSpPr>
          <p:nvPr/>
        </p:nvSpPr>
        <p:spPr bwMode="auto">
          <a:xfrm>
            <a:off x="3822700" y="4264025"/>
            <a:ext cx="111125" cy="111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75867" name="Rectangle 91"/>
          <p:cNvSpPr>
            <a:spLocks noChangeArrowheads="1"/>
          </p:cNvSpPr>
          <p:nvPr/>
        </p:nvSpPr>
        <p:spPr bwMode="auto">
          <a:xfrm>
            <a:off x="4356100" y="4264025"/>
            <a:ext cx="111125" cy="111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75868" name="Rectangle 92"/>
          <p:cNvSpPr>
            <a:spLocks noChangeArrowheads="1"/>
          </p:cNvSpPr>
          <p:nvPr/>
        </p:nvSpPr>
        <p:spPr bwMode="auto">
          <a:xfrm>
            <a:off x="4879975" y="4264025"/>
            <a:ext cx="112713" cy="111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75869" name="Rectangle 93"/>
          <p:cNvSpPr>
            <a:spLocks noChangeArrowheads="1"/>
          </p:cNvSpPr>
          <p:nvPr/>
        </p:nvSpPr>
        <p:spPr bwMode="auto">
          <a:xfrm>
            <a:off x="5411788" y="4267200"/>
            <a:ext cx="111125" cy="111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grpSp>
        <p:nvGrpSpPr>
          <p:cNvPr id="75870" name="Group 94"/>
          <p:cNvGrpSpPr>
            <a:grpSpLocks/>
          </p:cNvGrpSpPr>
          <p:nvPr/>
        </p:nvGrpSpPr>
        <p:grpSpPr bwMode="auto">
          <a:xfrm>
            <a:off x="3814763" y="2905125"/>
            <a:ext cx="1582737" cy="1338263"/>
            <a:chOff x="1930" y="1020"/>
            <a:chExt cx="480" cy="406"/>
          </a:xfrm>
        </p:grpSpPr>
        <p:pic>
          <p:nvPicPr>
            <p:cNvPr id="75880" name="Picture 95"/>
            <p:cNvPicPr>
              <a:picLocks noChangeAspect="1" noChangeArrowheads="1"/>
            </p:cNvPicPr>
            <p:nvPr/>
          </p:nvPicPr>
          <p:blipFill>
            <a:blip r:embed="rId7" cstate="print"/>
            <a:srcRect l="13409" t="1924" r="9845" b="482"/>
            <a:stretch>
              <a:fillRect/>
            </a:stretch>
          </p:blipFill>
          <p:spPr bwMode="auto">
            <a:xfrm>
              <a:off x="1933" y="1020"/>
              <a:ext cx="477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881" name="Line 96"/>
            <p:cNvSpPr>
              <a:spLocks noChangeShapeType="1"/>
            </p:cNvSpPr>
            <p:nvPr/>
          </p:nvSpPr>
          <p:spPr bwMode="auto">
            <a:xfrm flipV="1">
              <a:off x="1930" y="1315"/>
              <a:ext cx="1" cy="1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75871" name="Rectangle 97"/>
          <p:cNvSpPr>
            <a:spLocks noChangeArrowheads="1"/>
          </p:cNvSpPr>
          <p:nvPr/>
        </p:nvSpPr>
        <p:spPr bwMode="auto">
          <a:xfrm>
            <a:off x="4989513" y="2924175"/>
            <a:ext cx="87947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600" b="1">
                <a:solidFill>
                  <a:srgbClr val="000000"/>
                </a:solidFill>
                <a:latin typeface="Arial" pitchFamily="34" charset="0"/>
              </a:rPr>
              <a:t>Standard</a:t>
            </a:r>
            <a:endParaRPr lang="it-IT" sz="1600" b="1">
              <a:latin typeface="Arial" pitchFamily="34" charset="0"/>
            </a:endParaRPr>
          </a:p>
        </p:txBody>
      </p:sp>
      <p:sp>
        <p:nvSpPr>
          <p:cNvPr id="75872" name="Rectangle 98"/>
          <p:cNvSpPr>
            <a:spLocks noChangeArrowheads="1"/>
          </p:cNvSpPr>
          <p:nvPr/>
        </p:nvSpPr>
        <p:spPr bwMode="auto">
          <a:xfrm>
            <a:off x="1319213" y="4114800"/>
            <a:ext cx="6604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200" b="1">
                <a:solidFill>
                  <a:srgbClr val="000000"/>
                </a:solidFill>
                <a:latin typeface="Arial" pitchFamily="34" charset="0"/>
              </a:rPr>
              <a:t>Standard</a:t>
            </a:r>
            <a:endParaRPr lang="it-IT" sz="1200" b="1">
              <a:latin typeface="Arial" pitchFamily="34" charset="0"/>
            </a:endParaRPr>
          </a:p>
        </p:txBody>
      </p:sp>
      <p:sp>
        <p:nvSpPr>
          <p:cNvPr id="75873" name="Rectangle 99"/>
          <p:cNvSpPr>
            <a:spLocks noChangeArrowheads="1"/>
          </p:cNvSpPr>
          <p:nvPr/>
        </p:nvSpPr>
        <p:spPr bwMode="auto">
          <a:xfrm>
            <a:off x="1460500" y="2994025"/>
            <a:ext cx="9921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it-IT" sz="1200" b="1">
                <a:solidFill>
                  <a:srgbClr val="000000"/>
                </a:solidFill>
                <a:latin typeface="Arial" pitchFamily="34" charset="0"/>
              </a:rPr>
              <a:t>Spheres</a:t>
            </a:r>
          </a:p>
          <a:p>
            <a:pPr algn="ctr"/>
            <a:r>
              <a:rPr lang="it-IT" sz="1200" b="1">
                <a:solidFill>
                  <a:srgbClr val="000000"/>
                </a:solidFill>
                <a:latin typeface="Arial" pitchFamily="34" charset="0"/>
              </a:rPr>
              <a:t>&gt;30 passages</a:t>
            </a:r>
            <a:endParaRPr lang="it-IT" sz="1200" b="1">
              <a:latin typeface="Arial" pitchFamily="34" charset="0"/>
            </a:endParaRPr>
          </a:p>
        </p:txBody>
      </p:sp>
      <p:sp>
        <p:nvSpPr>
          <p:cNvPr id="75874" name="Rectangle 100"/>
          <p:cNvSpPr>
            <a:spLocks noChangeArrowheads="1"/>
          </p:cNvSpPr>
          <p:nvPr/>
        </p:nvSpPr>
        <p:spPr bwMode="auto">
          <a:xfrm>
            <a:off x="2408238" y="3613150"/>
            <a:ext cx="9921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it-IT" sz="1200" b="1">
                <a:solidFill>
                  <a:srgbClr val="000000"/>
                </a:solidFill>
                <a:latin typeface="Arial" pitchFamily="34" charset="0"/>
              </a:rPr>
              <a:t>Spheres</a:t>
            </a:r>
          </a:p>
          <a:p>
            <a:pPr algn="ctr"/>
            <a:r>
              <a:rPr lang="it-IT" sz="1200" b="1">
                <a:solidFill>
                  <a:srgbClr val="000000"/>
                </a:solidFill>
                <a:latin typeface="Arial" pitchFamily="34" charset="0"/>
              </a:rPr>
              <a:t>&lt;30 passages</a:t>
            </a:r>
            <a:endParaRPr lang="it-IT" sz="1200" b="1">
              <a:latin typeface="Arial" pitchFamily="34" charset="0"/>
            </a:endParaRPr>
          </a:p>
        </p:txBody>
      </p:sp>
      <p:pic>
        <p:nvPicPr>
          <p:cNvPr id="75875" name="Picture 101" descr="CK differe k Colon def"/>
          <p:cNvPicPr>
            <a:picLocks noChangeAspect="1" noChangeArrowheads="1"/>
          </p:cNvPicPr>
          <p:nvPr/>
        </p:nvPicPr>
        <p:blipFill>
          <a:blip r:embed="rId8" cstate="print">
            <a:lum bright="-10000" contrast="6000"/>
          </a:blip>
          <a:srcRect b="1450"/>
          <a:stretch>
            <a:fillRect/>
          </a:stretch>
        </p:blipFill>
        <p:spPr bwMode="auto">
          <a:xfrm>
            <a:off x="6630988" y="2717800"/>
            <a:ext cx="1838325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876" name="Picture 102" descr="Sfere CK colon merge 5"/>
          <p:cNvPicPr>
            <a:picLocks noChangeAspect="1" noChangeArrowheads="1"/>
          </p:cNvPicPr>
          <p:nvPr/>
        </p:nvPicPr>
        <p:blipFill>
          <a:blip r:embed="rId9" cstate="print"/>
          <a:srcRect t="1630"/>
          <a:stretch>
            <a:fillRect/>
          </a:stretch>
        </p:blipFill>
        <p:spPr bwMode="auto">
          <a:xfrm>
            <a:off x="6657975" y="4598988"/>
            <a:ext cx="1838325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877" name="Rectangle 103"/>
          <p:cNvSpPr>
            <a:spLocks noChangeArrowheads="1"/>
          </p:cNvSpPr>
          <p:nvPr/>
        </p:nvSpPr>
        <p:spPr bwMode="auto">
          <a:xfrm>
            <a:off x="7231063" y="2503488"/>
            <a:ext cx="7683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</a:rPr>
              <a:t>Standard</a:t>
            </a:r>
            <a:endParaRPr lang="it-IT" sz="1400">
              <a:latin typeface="Arial" pitchFamily="34" charset="0"/>
            </a:endParaRPr>
          </a:p>
        </p:txBody>
      </p:sp>
      <p:sp>
        <p:nvSpPr>
          <p:cNvPr id="75878" name="Rectangle 104"/>
          <p:cNvSpPr>
            <a:spLocks noChangeArrowheads="1"/>
          </p:cNvSpPr>
          <p:nvPr/>
        </p:nvSpPr>
        <p:spPr bwMode="auto">
          <a:xfrm>
            <a:off x="7286625" y="4406900"/>
            <a:ext cx="70008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</a:rPr>
              <a:t>Spheres</a:t>
            </a:r>
            <a:endParaRPr lang="it-IT" sz="1400">
              <a:latin typeface="Arial" pitchFamily="34" charset="0"/>
            </a:endParaRPr>
          </a:p>
        </p:txBody>
      </p:sp>
      <p:sp>
        <p:nvSpPr>
          <p:cNvPr id="75879" name="Text Box 105"/>
          <p:cNvSpPr txBox="1">
            <a:spLocks noChangeArrowheads="1"/>
          </p:cNvSpPr>
          <p:nvPr/>
        </p:nvSpPr>
        <p:spPr bwMode="auto">
          <a:xfrm>
            <a:off x="7146925" y="6292850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800" b="1">
                <a:latin typeface="Arial" pitchFamily="34" charset="0"/>
              </a:rPr>
              <a:t>CK20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74650" y="117475"/>
            <a:ext cx="8435975" cy="604838"/>
          </a:xfrm>
        </p:spPr>
        <p:txBody>
          <a:bodyPr/>
          <a:lstStyle/>
          <a:p>
            <a:pPr eaLnBrk="1" hangingPunct="1"/>
            <a:r>
              <a:rPr lang="it-IT" sz="2800" b="1" smtClean="0"/>
              <a:t>Colon cancer sphere cells loose the tumorigenic potential upon differentiation</a:t>
            </a:r>
          </a:p>
        </p:txBody>
      </p:sp>
      <p:pic>
        <p:nvPicPr>
          <p:cNvPr id="76803" name="Picture 3" descr="CTSC1#2 CK20 40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1113" y="4875213"/>
            <a:ext cx="1903412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4" descr="CTSC1#2 CK20 10x"/>
          <p:cNvPicPr>
            <a:picLocks noChangeAspect="1" noChangeArrowheads="1"/>
          </p:cNvPicPr>
          <p:nvPr/>
        </p:nvPicPr>
        <p:blipFill>
          <a:blip r:embed="rId4" cstate="print"/>
          <a:srcRect l="2983" t="6451" r="2557"/>
          <a:stretch>
            <a:fillRect/>
          </a:stretch>
        </p:blipFill>
        <p:spPr bwMode="auto">
          <a:xfrm>
            <a:off x="2452688" y="3086100"/>
            <a:ext cx="22320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3565525" y="3784600"/>
            <a:ext cx="598488" cy="411163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76806" name="Line 6"/>
          <p:cNvSpPr>
            <a:spLocks noChangeShapeType="1"/>
          </p:cNvSpPr>
          <p:nvPr/>
        </p:nvSpPr>
        <p:spPr bwMode="auto">
          <a:xfrm flipH="1">
            <a:off x="3695700" y="3259138"/>
            <a:ext cx="2667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76807" name="Line 7"/>
          <p:cNvSpPr>
            <a:spLocks noChangeShapeType="1"/>
          </p:cNvSpPr>
          <p:nvPr/>
        </p:nvSpPr>
        <p:spPr bwMode="auto">
          <a:xfrm flipH="1">
            <a:off x="4152900" y="3259138"/>
            <a:ext cx="36513" cy="30321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grpSp>
        <p:nvGrpSpPr>
          <p:cNvPr id="76808" name="Group 8"/>
          <p:cNvGrpSpPr>
            <a:grpSpLocks/>
          </p:cNvGrpSpPr>
          <p:nvPr/>
        </p:nvGrpSpPr>
        <p:grpSpPr bwMode="auto">
          <a:xfrm>
            <a:off x="2478088" y="1416050"/>
            <a:ext cx="1954212" cy="1547813"/>
            <a:chOff x="803" y="2601"/>
            <a:chExt cx="1164" cy="922"/>
          </a:xfrm>
        </p:grpSpPr>
        <p:pic>
          <p:nvPicPr>
            <p:cNvPr id="76923" name="Picture 9" descr="CTSC1#2 CK20 10x(2)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3" y="2601"/>
              <a:ext cx="1164" cy="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924" name="Line 10"/>
            <p:cNvSpPr>
              <a:spLocks noChangeShapeType="1"/>
            </p:cNvSpPr>
            <p:nvPr/>
          </p:nvSpPr>
          <p:spPr bwMode="auto">
            <a:xfrm>
              <a:off x="811" y="2737"/>
              <a:ext cx="81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925" name="Line 11"/>
            <p:cNvSpPr>
              <a:spLocks noChangeShapeType="1"/>
            </p:cNvSpPr>
            <p:nvPr/>
          </p:nvSpPr>
          <p:spPr bwMode="auto">
            <a:xfrm>
              <a:off x="871" y="2601"/>
              <a:ext cx="136" cy="9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t-IT"/>
            </a:p>
          </p:txBody>
        </p:sp>
      </p:grpSp>
      <p:pic>
        <p:nvPicPr>
          <p:cNvPr id="76809" name="Picture 12" descr="1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4788" y="1427163"/>
            <a:ext cx="1858962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10" name="Picture 13" descr="5b"/>
          <p:cNvPicPr>
            <a:picLocks noChangeAspect="1" noChangeArrowheads="1"/>
          </p:cNvPicPr>
          <p:nvPr/>
        </p:nvPicPr>
        <p:blipFill>
          <a:blip r:embed="rId7" cstate="print">
            <a:lum contrast="56000"/>
          </a:blip>
          <a:srcRect/>
          <a:stretch>
            <a:fillRect/>
          </a:stretch>
        </p:blipFill>
        <p:spPr bwMode="auto">
          <a:xfrm>
            <a:off x="204788" y="3170238"/>
            <a:ext cx="1862137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11" name="Picture 14" descr="6b"/>
          <p:cNvPicPr>
            <a:picLocks noChangeAspect="1" noChangeArrowheads="1"/>
          </p:cNvPicPr>
          <p:nvPr/>
        </p:nvPicPr>
        <p:blipFill>
          <a:blip r:embed="rId8" cstate="print">
            <a:lum contrast="56000"/>
          </a:blip>
          <a:srcRect/>
          <a:stretch>
            <a:fillRect/>
          </a:stretch>
        </p:blipFill>
        <p:spPr bwMode="auto">
          <a:xfrm>
            <a:off x="204788" y="4878388"/>
            <a:ext cx="1862137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12" name="Text Box 42"/>
          <p:cNvSpPr txBox="1">
            <a:spLocks noChangeArrowheads="1"/>
          </p:cNvSpPr>
          <p:nvPr/>
        </p:nvSpPr>
        <p:spPr bwMode="auto">
          <a:xfrm>
            <a:off x="1363663" y="2541588"/>
            <a:ext cx="76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800" b="1">
                <a:latin typeface="Arial" pitchFamily="34" charset="0"/>
              </a:rPr>
              <a:t>day 1</a:t>
            </a:r>
          </a:p>
        </p:txBody>
      </p:sp>
      <p:sp>
        <p:nvSpPr>
          <p:cNvPr id="76813" name="Text Box 43"/>
          <p:cNvSpPr txBox="1">
            <a:spLocks noChangeArrowheads="1"/>
          </p:cNvSpPr>
          <p:nvPr/>
        </p:nvSpPr>
        <p:spPr bwMode="auto">
          <a:xfrm>
            <a:off x="1365250" y="4305300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800" b="1">
                <a:latin typeface="Arial" pitchFamily="34" charset="0"/>
              </a:rPr>
              <a:t>day 7</a:t>
            </a:r>
          </a:p>
        </p:txBody>
      </p:sp>
      <p:sp>
        <p:nvSpPr>
          <p:cNvPr id="76814" name="Text Box 44"/>
          <p:cNvSpPr txBox="1">
            <a:spLocks noChangeArrowheads="1"/>
          </p:cNvSpPr>
          <p:nvPr/>
        </p:nvSpPr>
        <p:spPr bwMode="auto">
          <a:xfrm>
            <a:off x="1246188" y="6007100"/>
            <a:ext cx="895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800" b="1">
                <a:latin typeface="Arial" pitchFamily="34" charset="0"/>
              </a:rPr>
              <a:t>day 14</a:t>
            </a:r>
          </a:p>
        </p:txBody>
      </p:sp>
      <p:sp>
        <p:nvSpPr>
          <p:cNvPr id="76815" name="Text Box 45"/>
          <p:cNvSpPr txBox="1">
            <a:spLocks noChangeArrowheads="1"/>
          </p:cNvSpPr>
          <p:nvPr/>
        </p:nvSpPr>
        <p:spPr bwMode="auto">
          <a:xfrm>
            <a:off x="3763963" y="2562225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800" b="1">
                <a:latin typeface="Arial" pitchFamily="34" charset="0"/>
              </a:rPr>
              <a:t>day 7</a:t>
            </a:r>
          </a:p>
        </p:txBody>
      </p:sp>
      <p:sp>
        <p:nvSpPr>
          <p:cNvPr id="76816" name="Text Box 46"/>
          <p:cNvSpPr txBox="1">
            <a:spLocks noChangeArrowheads="1"/>
          </p:cNvSpPr>
          <p:nvPr/>
        </p:nvSpPr>
        <p:spPr bwMode="auto">
          <a:xfrm>
            <a:off x="3836988" y="4479925"/>
            <a:ext cx="895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800" b="1">
                <a:latin typeface="Arial" pitchFamily="34" charset="0"/>
              </a:rPr>
              <a:t>day 14</a:t>
            </a:r>
          </a:p>
        </p:txBody>
      </p:sp>
      <p:sp>
        <p:nvSpPr>
          <p:cNvPr id="76817" name="Text Box 47"/>
          <p:cNvSpPr txBox="1">
            <a:spLocks noChangeArrowheads="1"/>
          </p:cNvSpPr>
          <p:nvPr/>
        </p:nvSpPr>
        <p:spPr bwMode="auto">
          <a:xfrm>
            <a:off x="2990850" y="1098550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800" b="1">
                <a:latin typeface="Arial" pitchFamily="34" charset="0"/>
              </a:rPr>
              <a:t>CK20</a:t>
            </a:r>
          </a:p>
        </p:txBody>
      </p:sp>
      <p:grpSp>
        <p:nvGrpSpPr>
          <p:cNvPr id="3" name="Group 156"/>
          <p:cNvGrpSpPr>
            <a:grpSpLocks/>
          </p:cNvGrpSpPr>
          <p:nvPr/>
        </p:nvGrpSpPr>
        <p:grpSpPr bwMode="auto">
          <a:xfrm>
            <a:off x="5108575" y="1206500"/>
            <a:ext cx="3638550" cy="5516563"/>
            <a:chOff x="3218" y="760"/>
            <a:chExt cx="2292" cy="3475"/>
          </a:xfrm>
        </p:grpSpPr>
        <p:sp>
          <p:nvSpPr>
            <p:cNvPr id="76819" name="Line 51"/>
            <p:cNvSpPr>
              <a:spLocks noChangeShapeType="1"/>
            </p:cNvSpPr>
            <p:nvPr/>
          </p:nvSpPr>
          <p:spPr bwMode="auto">
            <a:xfrm>
              <a:off x="4812" y="93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20" name="Line 52"/>
            <p:cNvSpPr>
              <a:spLocks noChangeShapeType="1"/>
            </p:cNvSpPr>
            <p:nvPr/>
          </p:nvSpPr>
          <p:spPr bwMode="auto">
            <a:xfrm>
              <a:off x="4872" y="93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21" name="Rectangle 53"/>
            <p:cNvSpPr>
              <a:spLocks noChangeArrowheads="1"/>
            </p:cNvSpPr>
            <p:nvPr/>
          </p:nvSpPr>
          <p:spPr bwMode="auto">
            <a:xfrm>
              <a:off x="3657" y="876"/>
              <a:ext cx="76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GB" sz="1200" b="1">
                  <a:solidFill>
                    <a:srgbClr val="000000"/>
                  </a:solidFill>
                  <a:latin typeface="Arial" pitchFamily="34" charset="0"/>
                </a:rPr>
                <a:t> Undifferentiated</a:t>
              </a:r>
            </a:p>
          </p:txBody>
        </p:sp>
        <p:sp>
          <p:nvSpPr>
            <p:cNvPr id="76822" name="Rectangle 54"/>
            <p:cNvSpPr>
              <a:spLocks noChangeArrowheads="1"/>
            </p:cNvSpPr>
            <p:nvPr/>
          </p:nvSpPr>
          <p:spPr bwMode="auto">
            <a:xfrm>
              <a:off x="4750" y="876"/>
              <a:ext cx="61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GB" sz="1200" b="1">
                  <a:solidFill>
                    <a:srgbClr val="000000"/>
                  </a:solidFill>
                  <a:latin typeface="Arial" pitchFamily="34" charset="0"/>
                </a:rPr>
                <a:t>Differentiated</a:t>
              </a:r>
              <a:endParaRPr lang="en-GB" sz="1200" b="1" baseline="300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76823" name="Group 55"/>
            <p:cNvGrpSpPr>
              <a:grpSpLocks/>
            </p:cNvGrpSpPr>
            <p:nvPr/>
          </p:nvGrpSpPr>
          <p:grpSpPr bwMode="auto">
            <a:xfrm>
              <a:off x="3524" y="905"/>
              <a:ext cx="130" cy="57"/>
              <a:chOff x="2423" y="3384"/>
              <a:chExt cx="93" cy="41"/>
            </a:xfrm>
          </p:grpSpPr>
          <p:sp>
            <p:nvSpPr>
              <p:cNvPr id="76921" name="Line 56"/>
              <p:cNvSpPr>
                <a:spLocks noChangeShapeType="1"/>
              </p:cNvSpPr>
              <p:nvPr/>
            </p:nvSpPr>
            <p:spPr bwMode="auto">
              <a:xfrm>
                <a:off x="2423" y="3404"/>
                <a:ext cx="93" cy="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6922" name="Oval 57"/>
              <p:cNvSpPr>
                <a:spLocks noChangeArrowheads="1"/>
              </p:cNvSpPr>
              <p:nvPr/>
            </p:nvSpPr>
            <p:spPr bwMode="auto">
              <a:xfrm>
                <a:off x="2450" y="3384"/>
                <a:ext cx="39" cy="41"/>
              </a:xfrm>
              <a:prstGeom prst="ellipse">
                <a:avLst/>
              </a:prstGeom>
              <a:solidFill>
                <a:srgbClr val="0000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76824" name="Group 58"/>
            <p:cNvGrpSpPr>
              <a:grpSpLocks/>
            </p:cNvGrpSpPr>
            <p:nvPr/>
          </p:nvGrpSpPr>
          <p:grpSpPr bwMode="auto">
            <a:xfrm>
              <a:off x="4582" y="905"/>
              <a:ext cx="130" cy="57"/>
              <a:chOff x="2423" y="3494"/>
              <a:chExt cx="93" cy="41"/>
            </a:xfrm>
          </p:grpSpPr>
          <p:sp>
            <p:nvSpPr>
              <p:cNvPr id="76919" name="Line 59"/>
              <p:cNvSpPr>
                <a:spLocks noChangeShapeType="1"/>
              </p:cNvSpPr>
              <p:nvPr/>
            </p:nvSpPr>
            <p:spPr bwMode="auto">
              <a:xfrm>
                <a:off x="2423" y="3518"/>
                <a:ext cx="93" cy="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6920" name="Freeform 60"/>
              <p:cNvSpPr>
                <a:spLocks/>
              </p:cNvSpPr>
              <p:nvPr/>
            </p:nvSpPr>
            <p:spPr bwMode="auto">
              <a:xfrm>
                <a:off x="2449" y="3494"/>
                <a:ext cx="41" cy="41"/>
              </a:xfrm>
              <a:custGeom>
                <a:avLst/>
                <a:gdLst>
                  <a:gd name="T0" fmla="*/ 3 w 49"/>
                  <a:gd name="T1" fmla="*/ 0 h 49"/>
                  <a:gd name="T2" fmla="*/ 3 w 49"/>
                  <a:gd name="T3" fmla="*/ 3 h 49"/>
                  <a:gd name="T4" fmla="*/ 0 w 49"/>
                  <a:gd name="T5" fmla="*/ 3 h 49"/>
                  <a:gd name="T6" fmla="*/ 3 w 49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49"/>
                  <a:gd name="T14" fmla="*/ 49 w 49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49">
                    <a:moveTo>
                      <a:pt x="25" y="0"/>
                    </a:moveTo>
                    <a:lnTo>
                      <a:pt x="49" y="49"/>
                    </a:lnTo>
                    <a:lnTo>
                      <a:pt x="0" y="4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76825" name="Rectangle 61"/>
            <p:cNvSpPr>
              <a:spLocks noChangeArrowheads="1"/>
            </p:cNvSpPr>
            <p:nvPr/>
          </p:nvSpPr>
          <p:spPr bwMode="auto">
            <a:xfrm rot="-5400000">
              <a:off x="2964" y="2916"/>
              <a:ext cx="721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GB" sz="1400" b="1">
                  <a:solidFill>
                    <a:srgbClr val="000000"/>
                  </a:solidFill>
                  <a:latin typeface="Arial" pitchFamily="34" charset="0"/>
                </a:rPr>
                <a:t>Volume (</a:t>
              </a:r>
              <a:r>
                <a:rPr lang="en-GB" sz="1400" b="1" i="1">
                  <a:solidFill>
                    <a:srgbClr val="000000"/>
                  </a:solidFill>
                  <a:latin typeface="Arial" pitchFamily="34" charset="0"/>
                </a:rPr>
                <a:t>cm</a:t>
              </a:r>
              <a:r>
                <a:rPr lang="en-GB" sz="1400" b="1" i="1" baseline="30000">
                  <a:solidFill>
                    <a:srgbClr val="000000"/>
                  </a:solidFill>
                  <a:latin typeface="Arial" pitchFamily="34" charset="0"/>
                </a:rPr>
                <a:t>3</a:t>
              </a:r>
              <a:r>
                <a:rPr lang="en-GB" sz="1400" b="1">
                  <a:solidFill>
                    <a:srgbClr val="000000"/>
                  </a:solidFill>
                  <a:latin typeface="Arial" pitchFamily="34" charset="0"/>
                </a:rPr>
                <a:t>)</a:t>
              </a:r>
              <a:endParaRPr lang="en-GB" sz="1400" b="1">
                <a:latin typeface="Arial" pitchFamily="34" charset="0"/>
              </a:endParaRPr>
            </a:p>
          </p:txBody>
        </p:sp>
        <p:sp>
          <p:nvSpPr>
            <p:cNvPr id="76826" name="Rectangle 62"/>
            <p:cNvSpPr>
              <a:spLocks noChangeArrowheads="1"/>
            </p:cNvSpPr>
            <p:nvPr/>
          </p:nvSpPr>
          <p:spPr bwMode="auto">
            <a:xfrm>
              <a:off x="4129" y="3967"/>
              <a:ext cx="726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GB" sz="1400" b="1">
                  <a:solidFill>
                    <a:srgbClr val="000000"/>
                  </a:solidFill>
                  <a:latin typeface="Arial" pitchFamily="34" charset="0"/>
                </a:rPr>
                <a:t>Time (</a:t>
              </a:r>
              <a:r>
                <a:rPr lang="en-GB" sz="1400" b="1" i="1">
                  <a:solidFill>
                    <a:srgbClr val="000000"/>
                  </a:solidFill>
                  <a:latin typeface="Arial" pitchFamily="34" charset="0"/>
                </a:rPr>
                <a:t>weeks</a:t>
              </a:r>
              <a:r>
                <a:rPr lang="en-GB" sz="1400" b="1">
                  <a:solidFill>
                    <a:srgbClr val="000000"/>
                  </a:solidFill>
                  <a:latin typeface="Arial" pitchFamily="34" charset="0"/>
                </a:rPr>
                <a:t>)</a:t>
              </a:r>
              <a:endParaRPr lang="en-GB" sz="1400" b="1">
                <a:latin typeface="Arial" pitchFamily="34" charset="0"/>
              </a:endParaRPr>
            </a:p>
            <a:p>
              <a:r>
                <a:rPr lang="en-GB" sz="1400" b="1">
                  <a:solidFill>
                    <a:srgbClr val="000000"/>
                  </a:solidFill>
                  <a:latin typeface="Arial" pitchFamily="34" charset="0"/>
                </a:rPr>
                <a:t> </a:t>
              </a:r>
            </a:p>
          </p:txBody>
        </p:sp>
        <p:sp>
          <p:nvSpPr>
            <p:cNvPr id="76827" name="Line 63"/>
            <p:cNvSpPr>
              <a:spLocks noChangeShapeType="1"/>
            </p:cNvSpPr>
            <p:nvPr/>
          </p:nvSpPr>
          <p:spPr bwMode="auto">
            <a:xfrm>
              <a:off x="3634" y="2225"/>
              <a:ext cx="1" cy="156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28" name="Line 64"/>
            <p:cNvSpPr>
              <a:spLocks noChangeShapeType="1"/>
            </p:cNvSpPr>
            <p:nvPr/>
          </p:nvSpPr>
          <p:spPr bwMode="auto">
            <a:xfrm>
              <a:off x="3621" y="3787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29" name="Line 65"/>
            <p:cNvSpPr>
              <a:spLocks noChangeShapeType="1"/>
            </p:cNvSpPr>
            <p:nvPr/>
          </p:nvSpPr>
          <p:spPr bwMode="auto">
            <a:xfrm flipV="1">
              <a:off x="3634" y="378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30" name="Line 66"/>
            <p:cNvSpPr>
              <a:spLocks noChangeShapeType="1"/>
            </p:cNvSpPr>
            <p:nvPr/>
          </p:nvSpPr>
          <p:spPr bwMode="auto">
            <a:xfrm flipV="1">
              <a:off x="3826" y="3787"/>
              <a:ext cx="2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31" name="Line 67"/>
            <p:cNvSpPr>
              <a:spLocks noChangeShapeType="1"/>
            </p:cNvSpPr>
            <p:nvPr/>
          </p:nvSpPr>
          <p:spPr bwMode="auto">
            <a:xfrm flipV="1">
              <a:off x="4017" y="3787"/>
              <a:ext cx="2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32" name="Line 68"/>
            <p:cNvSpPr>
              <a:spLocks noChangeShapeType="1"/>
            </p:cNvSpPr>
            <p:nvPr/>
          </p:nvSpPr>
          <p:spPr bwMode="auto">
            <a:xfrm flipV="1">
              <a:off x="4204" y="378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33" name="Line 69"/>
            <p:cNvSpPr>
              <a:spLocks noChangeShapeType="1"/>
            </p:cNvSpPr>
            <p:nvPr/>
          </p:nvSpPr>
          <p:spPr bwMode="auto">
            <a:xfrm flipV="1">
              <a:off x="4395" y="378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34" name="Line 70"/>
            <p:cNvSpPr>
              <a:spLocks noChangeShapeType="1"/>
            </p:cNvSpPr>
            <p:nvPr/>
          </p:nvSpPr>
          <p:spPr bwMode="auto">
            <a:xfrm flipV="1">
              <a:off x="4587" y="378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35" name="Line 71"/>
            <p:cNvSpPr>
              <a:spLocks noChangeShapeType="1"/>
            </p:cNvSpPr>
            <p:nvPr/>
          </p:nvSpPr>
          <p:spPr bwMode="auto">
            <a:xfrm flipV="1">
              <a:off x="4778" y="378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36" name="Line 72"/>
            <p:cNvSpPr>
              <a:spLocks noChangeShapeType="1"/>
            </p:cNvSpPr>
            <p:nvPr/>
          </p:nvSpPr>
          <p:spPr bwMode="auto">
            <a:xfrm flipV="1">
              <a:off x="4966" y="378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37" name="Line 73"/>
            <p:cNvSpPr>
              <a:spLocks noChangeShapeType="1"/>
            </p:cNvSpPr>
            <p:nvPr/>
          </p:nvSpPr>
          <p:spPr bwMode="auto">
            <a:xfrm flipV="1">
              <a:off x="5157" y="3787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38" name="Line 74"/>
            <p:cNvSpPr>
              <a:spLocks noChangeShapeType="1"/>
            </p:cNvSpPr>
            <p:nvPr/>
          </p:nvSpPr>
          <p:spPr bwMode="auto">
            <a:xfrm flipV="1">
              <a:off x="5347" y="3787"/>
              <a:ext cx="2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39" name="Line 75"/>
            <p:cNvSpPr>
              <a:spLocks noChangeShapeType="1"/>
            </p:cNvSpPr>
            <p:nvPr/>
          </p:nvSpPr>
          <p:spPr bwMode="auto">
            <a:xfrm flipV="1">
              <a:off x="3634" y="3787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40" name="Line 76"/>
            <p:cNvSpPr>
              <a:spLocks noChangeShapeType="1"/>
            </p:cNvSpPr>
            <p:nvPr/>
          </p:nvSpPr>
          <p:spPr bwMode="auto">
            <a:xfrm flipV="1">
              <a:off x="4204" y="3787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41" name="Line 77"/>
            <p:cNvSpPr>
              <a:spLocks noChangeShapeType="1"/>
            </p:cNvSpPr>
            <p:nvPr/>
          </p:nvSpPr>
          <p:spPr bwMode="auto">
            <a:xfrm flipV="1">
              <a:off x="4395" y="3787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42" name="Line 78"/>
            <p:cNvSpPr>
              <a:spLocks noChangeShapeType="1"/>
            </p:cNvSpPr>
            <p:nvPr/>
          </p:nvSpPr>
          <p:spPr bwMode="auto">
            <a:xfrm flipV="1">
              <a:off x="4778" y="3787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grpSp>
          <p:nvGrpSpPr>
            <p:cNvPr id="76843" name="Group 79"/>
            <p:cNvGrpSpPr>
              <a:grpSpLocks/>
            </p:cNvGrpSpPr>
            <p:nvPr/>
          </p:nvGrpSpPr>
          <p:grpSpPr bwMode="auto">
            <a:xfrm>
              <a:off x="3634" y="3781"/>
              <a:ext cx="1713" cy="12"/>
              <a:chOff x="2278" y="4353"/>
              <a:chExt cx="1176" cy="8"/>
            </a:xfrm>
          </p:grpSpPr>
          <p:sp>
            <p:nvSpPr>
              <p:cNvPr id="76914" name="Line 80"/>
              <p:cNvSpPr>
                <a:spLocks noChangeShapeType="1"/>
              </p:cNvSpPr>
              <p:nvPr/>
            </p:nvSpPr>
            <p:spPr bwMode="auto">
              <a:xfrm>
                <a:off x="2278" y="4353"/>
                <a:ext cx="117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6915" name="Line 81"/>
              <p:cNvSpPr>
                <a:spLocks noChangeShapeType="1"/>
              </p:cNvSpPr>
              <p:nvPr/>
            </p:nvSpPr>
            <p:spPr bwMode="auto">
              <a:xfrm flipV="1">
                <a:off x="2410" y="4353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6916" name="Line 82"/>
              <p:cNvSpPr>
                <a:spLocks noChangeShapeType="1"/>
              </p:cNvSpPr>
              <p:nvPr/>
            </p:nvSpPr>
            <p:spPr bwMode="auto">
              <a:xfrm flipV="1">
                <a:off x="2541" y="4353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6917" name="Line 83"/>
              <p:cNvSpPr>
                <a:spLocks noChangeShapeType="1"/>
              </p:cNvSpPr>
              <p:nvPr/>
            </p:nvSpPr>
            <p:spPr bwMode="auto">
              <a:xfrm flipV="1">
                <a:off x="2932" y="4353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6918" name="Line 84"/>
              <p:cNvSpPr>
                <a:spLocks noChangeShapeType="1"/>
              </p:cNvSpPr>
              <p:nvPr/>
            </p:nvSpPr>
            <p:spPr bwMode="auto">
              <a:xfrm flipV="1">
                <a:off x="3192" y="4353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76844" name="Line 85"/>
            <p:cNvSpPr>
              <a:spLocks noChangeShapeType="1"/>
            </p:cNvSpPr>
            <p:nvPr/>
          </p:nvSpPr>
          <p:spPr bwMode="auto">
            <a:xfrm flipV="1">
              <a:off x="5157" y="3787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45" name="Line 86"/>
            <p:cNvSpPr>
              <a:spLocks noChangeShapeType="1"/>
            </p:cNvSpPr>
            <p:nvPr/>
          </p:nvSpPr>
          <p:spPr bwMode="auto">
            <a:xfrm flipV="1">
              <a:off x="5347" y="3787"/>
              <a:ext cx="2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46" name="Freeform 87"/>
            <p:cNvSpPr>
              <a:spLocks/>
            </p:cNvSpPr>
            <p:nvPr/>
          </p:nvSpPr>
          <p:spPr bwMode="auto">
            <a:xfrm>
              <a:off x="4204" y="2544"/>
              <a:ext cx="1143" cy="1225"/>
            </a:xfrm>
            <a:custGeom>
              <a:avLst/>
              <a:gdLst>
                <a:gd name="T0" fmla="*/ 0 w 269"/>
                <a:gd name="T1" fmla="*/ 2147483647 h 288"/>
                <a:gd name="T2" fmla="*/ 2147483647 w 269"/>
                <a:gd name="T3" fmla="*/ 2147483647 h 288"/>
                <a:gd name="T4" fmla="*/ 2147483647 w 269"/>
                <a:gd name="T5" fmla="*/ 2147483647 h 288"/>
                <a:gd name="T6" fmla="*/ 2147483647 w 269"/>
                <a:gd name="T7" fmla="*/ 2147483647 h 288"/>
                <a:gd name="T8" fmla="*/ 2147483647 w 269"/>
                <a:gd name="T9" fmla="*/ 2147483647 h 288"/>
                <a:gd name="T10" fmla="*/ 2147483647 w 269"/>
                <a:gd name="T11" fmla="*/ 2147483647 h 288"/>
                <a:gd name="T12" fmla="*/ 2147483647 w 269"/>
                <a:gd name="T13" fmla="*/ 0 h 2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9"/>
                <a:gd name="T22" fmla="*/ 0 h 288"/>
                <a:gd name="T23" fmla="*/ 269 w 269"/>
                <a:gd name="T24" fmla="*/ 288 h 2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9" h="288">
                  <a:moveTo>
                    <a:pt x="0" y="288"/>
                  </a:moveTo>
                  <a:lnTo>
                    <a:pt x="45" y="262"/>
                  </a:lnTo>
                  <a:lnTo>
                    <a:pt x="90" y="183"/>
                  </a:lnTo>
                  <a:lnTo>
                    <a:pt x="135" y="130"/>
                  </a:lnTo>
                  <a:lnTo>
                    <a:pt x="179" y="100"/>
                  </a:lnTo>
                  <a:lnTo>
                    <a:pt x="224" y="57"/>
                  </a:lnTo>
                  <a:lnTo>
                    <a:pt x="26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47" name="Line 88"/>
            <p:cNvSpPr>
              <a:spLocks noChangeShapeType="1"/>
            </p:cNvSpPr>
            <p:nvPr/>
          </p:nvSpPr>
          <p:spPr bwMode="auto">
            <a:xfrm flipV="1">
              <a:off x="4204" y="3736"/>
              <a:ext cx="1" cy="33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48" name="Line 89"/>
            <p:cNvSpPr>
              <a:spLocks noChangeShapeType="1"/>
            </p:cNvSpPr>
            <p:nvPr/>
          </p:nvSpPr>
          <p:spPr bwMode="auto">
            <a:xfrm>
              <a:off x="4191" y="3736"/>
              <a:ext cx="30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49" name="Line 90"/>
            <p:cNvSpPr>
              <a:spLocks noChangeShapeType="1"/>
            </p:cNvSpPr>
            <p:nvPr/>
          </p:nvSpPr>
          <p:spPr bwMode="auto">
            <a:xfrm flipV="1">
              <a:off x="4395" y="3599"/>
              <a:ext cx="1" cy="6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50" name="Line 91"/>
            <p:cNvSpPr>
              <a:spLocks noChangeShapeType="1"/>
            </p:cNvSpPr>
            <p:nvPr/>
          </p:nvSpPr>
          <p:spPr bwMode="auto">
            <a:xfrm>
              <a:off x="4381" y="3599"/>
              <a:ext cx="31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51" name="Line 92"/>
            <p:cNvSpPr>
              <a:spLocks noChangeShapeType="1"/>
            </p:cNvSpPr>
            <p:nvPr/>
          </p:nvSpPr>
          <p:spPr bwMode="auto">
            <a:xfrm flipV="1">
              <a:off x="4587" y="3144"/>
              <a:ext cx="1" cy="179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52" name="Line 93"/>
            <p:cNvSpPr>
              <a:spLocks noChangeShapeType="1"/>
            </p:cNvSpPr>
            <p:nvPr/>
          </p:nvSpPr>
          <p:spPr bwMode="auto">
            <a:xfrm>
              <a:off x="4574" y="3144"/>
              <a:ext cx="30" cy="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53" name="Line 94"/>
            <p:cNvSpPr>
              <a:spLocks noChangeShapeType="1"/>
            </p:cNvSpPr>
            <p:nvPr/>
          </p:nvSpPr>
          <p:spPr bwMode="auto">
            <a:xfrm flipV="1">
              <a:off x="4778" y="2847"/>
              <a:ext cx="1" cy="25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54" name="Line 95"/>
            <p:cNvSpPr>
              <a:spLocks noChangeShapeType="1"/>
            </p:cNvSpPr>
            <p:nvPr/>
          </p:nvSpPr>
          <p:spPr bwMode="auto">
            <a:xfrm>
              <a:off x="4766" y="2847"/>
              <a:ext cx="29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55" name="Line 96"/>
            <p:cNvSpPr>
              <a:spLocks noChangeShapeType="1"/>
            </p:cNvSpPr>
            <p:nvPr/>
          </p:nvSpPr>
          <p:spPr bwMode="auto">
            <a:xfrm flipV="1">
              <a:off x="4966" y="2681"/>
              <a:ext cx="1" cy="290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56" name="Line 97"/>
            <p:cNvSpPr>
              <a:spLocks noChangeShapeType="1"/>
            </p:cNvSpPr>
            <p:nvPr/>
          </p:nvSpPr>
          <p:spPr bwMode="auto">
            <a:xfrm>
              <a:off x="4953" y="2681"/>
              <a:ext cx="29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57" name="Line 98"/>
            <p:cNvSpPr>
              <a:spLocks noChangeShapeType="1"/>
            </p:cNvSpPr>
            <p:nvPr/>
          </p:nvSpPr>
          <p:spPr bwMode="auto">
            <a:xfrm flipV="1">
              <a:off x="5157" y="2438"/>
              <a:ext cx="1" cy="349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58" name="Line 99"/>
            <p:cNvSpPr>
              <a:spLocks noChangeShapeType="1"/>
            </p:cNvSpPr>
            <p:nvPr/>
          </p:nvSpPr>
          <p:spPr bwMode="auto">
            <a:xfrm>
              <a:off x="5143" y="2438"/>
              <a:ext cx="30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59" name="Line 100"/>
            <p:cNvSpPr>
              <a:spLocks noChangeShapeType="1"/>
            </p:cNvSpPr>
            <p:nvPr/>
          </p:nvSpPr>
          <p:spPr bwMode="auto">
            <a:xfrm flipV="1">
              <a:off x="5347" y="2196"/>
              <a:ext cx="2" cy="348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60" name="Line 101"/>
            <p:cNvSpPr>
              <a:spLocks noChangeShapeType="1"/>
            </p:cNvSpPr>
            <p:nvPr/>
          </p:nvSpPr>
          <p:spPr bwMode="auto">
            <a:xfrm>
              <a:off x="5334" y="2196"/>
              <a:ext cx="29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61" name="Line 102"/>
            <p:cNvSpPr>
              <a:spLocks noChangeShapeType="1"/>
            </p:cNvSpPr>
            <p:nvPr/>
          </p:nvSpPr>
          <p:spPr bwMode="auto">
            <a:xfrm>
              <a:off x="4204" y="3769"/>
              <a:ext cx="1" cy="38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62" name="Line 103"/>
            <p:cNvSpPr>
              <a:spLocks noChangeShapeType="1"/>
            </p:cNvSpPr>
            <p:nvPr/>
          </p:nvSpPr>
          <p:spPr bwMode="auto">
            <a:xfrm>
              <a:off x="4191" y="3807"/>
              <a:ext cx="30" cy="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63" name="Line 104"/>
            <p:cNvSpPr>
              <a:spLocks noChangeShapeType="1"/>
            </p:cNvSpPr>
            <p:nvPr/>
          </p:nvSpPr>
          <p:spPr bwMode="auto">
            <a:xfrm>
              <a:off x="4395" y="3659"/>
              <a:ext cx="1" cy="56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64" name="Line 105"/>
            <p:cNvSpPr>
              <a:spLocks noChangeShapeType="1"/>
            </p:cNvSpPr>
            <p:nvPr/>
          </p:nvSpPr>
          <p:spPr bwMode="auto">
            <a:xfrm>
              <a:off x="4381" y="3715"/>
              <a:ext cx="31" cy="2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65" name="Line 106"/>
            <p:cNvSpPr>
              <a:spLocks noChangeShapeType="1"/>
            </p:cNvSpPr>
            <p:nvPr/>
          </p:nvSpPr>
          <p:spPr bwMode="auto">
            <a:xfrm>
              <a:off x="4587" y="3323"/>
              <a:ext cx="1" cy="174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66" name="Line 107"/>
            <p:cNvSpPr>
              <a:spLocks noChangeShapeType="1"/>
            </p:cNvSpPr>
            <p:nvPr/>
          </p:nvSpPr>
          <p:spPr bwMode="auto">
            <a:xfrm>
              <a:off x="4574" y="3497"/>
              <a:ext cx="30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67" name="Line 108"/>
            <p:cNvSpPr>
              <a:spLocks noChangeShapeType="1"/>
            </p:cNvSpPr>
            <p:nvPr/>
          </p:nvSpPr>
          <p:spPr bwMode="auto">
            <a:xfrm>
              <a:off x="4778" y="3098"/>
              <a:ext cx="1" cy="25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68" name="Line 109"/>
            <p:cNvSpPr>
              <a:spLocks noChangeShapeType="1"/>
            </p:cNvSpPr>
            <p:nvPr/>
          </p:nvSpPr>
          <p:spPr bwMode="auto">
            <a:xfrm>
              <a:off x="4766" y="3353"/>
              <a:ext cx="29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69" name="Line 110"/>
            <p:cNvSpPr>
              <a:spLocks noChangeShapeType="1"/>
            </p:cNvSpPr>
            <p:nvPr/>
          </p:nvSpPr>
          <p:spPr bwMode="auto">
            <a:xfrm>
              <a:off x="4966" y="2971"/>
              <a:ext cx="1" cy="284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70" name="Line 111"/>
            <p:cNvSpPr>
              <a:spLocks noChangeShapeType="1"/>
            </p:cNvSpPr>
            <p:nvPr/>
          </p:nvSpPr>
          <p:spPr bwMode="auto">
            <a:xfrm>
              <a:off x="4953" y="3255"/>
              <a:ext cx="29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71" name="Line 112"/>
            <p:cNvSpPr>
              <a:spLocks noChangeShapeType="1"/>
            </p:cNvSpPr>
            <p:nvPr/>
          </p:nvSpPr>
          <p:spPr bwMode="auto">
            <a:xfrm>
              <a:off x="5157" y="2787"/>
              <a:ext cx="1" cy="353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72" name="Line 113"/>
            <p:cNvSpPr>
              <a:spLocks noChangeShapeType="1"/>
            </p:cNvSpPr>
            <p:nvPr/>
          </p:nvSpPr>
          <p:spPr bwMode="auto">
            <a:xfrm>
              <a:off x="5143" y="3140"/>
              <a:ext cx="30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73" name="Line 114"/>
            <p:cNvSpPr>
              <a:spLocks noChangeShapeType="1"/>
            </p:cNvSpPr>
            <p:nvPr/>
          </p:nvSpPr>
          <p:spPr bwMode="auto">
            <a:xfrm>
              <a:off x="5347" y="2544"/>
              <a:ext cx="2" cy="353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74" name="Line 115"/>
            <p:cNvSpPr>
              <a:spLocks noChangeShapeType="1"/>
            </p:cNvSpPr>
            <p:nvPr/>
          </p:nvSpPr>
          <p:spPr bwMode="auto">
            <a:xfrm>
              <a:off x="5334" y="2897"/>
              <a:ext cx="29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75" name="Freeform 116"/>
            <p:cNvSpPr>
              <a:spLocks/>
            </p:cNvSpPr>
            <p:nvPr/>
          </p:nvSpPr>
          <p:spPr bwMode="auto">
            <a:xfrm>
              <a:off x="3634" y="3736"/>
              <a:ext cx="1713" cy="51"/>
            </a:xfrm>
            <a:custGeom>
              <a:avLst/>
              <a:gdLst>
                <a:gd name="T0" fmla="*/ 0 w 403"/>
                <a:gd name="T1" fmla="*/ 2147483647 h 12"/>
                <a:gd name="T2" fmla="*/ 2147483647 w 403"/>
                <a:gd name="T3" fmla="*/ 0 h 12"/>
                <a:gd name="T4" fmla="*/ 2147483647 w 403"/>
                <a:gd name="T5" fmla="*/ 2147483647 h 12"/>
                <a:gd name="T6" fmla="*/ 2147483647 w 403"/>
                <a:gd name="T7" fmla="*/ 2147483647 h 12"/>
                <a:gd name="T8" fmla="*/ 2147483647 w 403"/>
                <a:gd name="T9" fmla="*/ 2147483647 h 12"/>
                <a:gd name="T10" fmla="*/ 2147483647 w 403"/>
                <a:gd name="T11" fmla="*/ 2147483647 h 12"/>
                <a:gd name="T12" fmla="*/ 2147483647 w 403"/>
                <a:gd name="T13" fmla="*/ 2147483647 h 12"/>
                <a:gd name="T14" fmla="*/ 2147483647 w 403"/>
                <a:gd name="T15" fmla="*/ 2147483647 h 12"/>
                <a:gd name="T16" fmla="*/ 2147483647 w 403"/>
                <a:gd name="T17" fmla="*/ 214748364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3"/>
                <a:gd name="T28" fmla="*/ 0 h 12"/>
                <a:gd name="T29" fmla="*/ 403 w 403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3" h="12">
                  <a:moveTo>
                    <a:pt x="0" y="12"/>
                  </a:moveTo>
                  <a:lnTo>
                    <a:pt x="9" y="0"/>
                  </a:lnTo>
                  <a:lnTo>
                    <a:pt x="22" y="5"/>
                  </a:lnTo>
                  <a:lnTo>
                    <a:pt x="45" y="7"/>
                  </a:lnTo>
                  <a:lnTo>
                    <a:pt x="90" y="7"/>
                  </a:lnTo>
                  <a:lnTo>
                    <a:pt x="179" y="8"/>
                  </a:lnTo>
                  <a:lnTo>
                    <a:pt x="269" y="8"/>
                  </a:lnTo>
                  <a:lnTo>
                    <a:pt x="358" y="8"/>
                  </a:lnTo>
                  <a:lnTo>
                    <a:pt x="403" y="8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76" name="Oval 117"/>
            <p:cNvSpPr>
              <a:spLocks noChangeArrowheads="1"/>
            </p:cNvSpPr>
            <p:nvPr/>
          </p:nvSpPr>
          <p:spPr bwMode="auto">
            <a:xfrm>
              <a:off x="4170" y="3736"/>
              <a:ext cx="63" cy="62"/>
            </a:xfrm>
            <a:prstGeom prst="ellipse">
              <a:avLst/>
            </a:prstGeom>
            <a:solidFill>
              <a:srgbClr val="00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/>
            </a:p>
          </p:txBody>
        </p:sp>
        <p:sp>
          <p:nvSpPr>
            <p:cNvPr id="76877" name="Oval 118"/>
            <p:cNvSpPr>
              <a:spLocks noChangeArrowheads="1"/>
            </p:cNvSpPr>
            <p:nvPr/>
          </p:nvSpPr>
          <p:spPr bwMode="auto">
            <a:xfrm>
              <a:off x="4361" y="3625"/>
              <a:ext cx="64" cy="63"/>
            </a:xfrm>
            <a:prstGeom prst="ellipse">
              <a:avLst/>
            </a:prstGeom>
            <a:solidFill>
              <a:srgbClr val="00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/>
            </a:p>
          </p:txBody>
        </p:sp>
        <p:sp>
          <p:nvSpPr>
            <p:cNvPr id="76878" name="Oval 119"/>
            <p:cNvSpPr>
              <a:spLocks noChangeArrowheads="1"/>
            </p:cNvSpPr>
            <p:nvPr/>
          </p:nvSpPr>
          <p:spPr bwMode="auto">
            <a:xfrm>
              <a:off x="4552" y="3288"/>
              <a:ext cx="64" cy="65"/>
            </a:xfrm>
            <a:prstGeom prst="ellipse">
              <a:avLst/>
            </a:prstGeom>
            <a:solidFill>
              <a:srgbClr val="00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/>
            </a:p>
          </p:txBody>
        </p:sp>
        <p:sp>
          <p:nvSpPr>
            <p:cNvPr id="76879" name="Oval 120"/>
            <p:cNvSpPr>
              <a:spLocks noChangeArrowheads="1"/>
            </p:cNvSpPr>
            <p:nvPr/>
          </p:nvSpPr>
          <p:spPr bwMode="auto">
            <a:xfrm>
              <a:off x="4744" y="3063"/>
              <a:ext cx="64" cy="65"/>
            </a:xfrm>
            <a:prstGeom prst="ellipse">
              <a:avLst/>
            </a:prstGeom>
            <a:solidFill>
              <a:srgbClr val="00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/>
            </a:p>
          </p:txBody>
        </p:sp>
        <p:sp>
          <p:nvSpPr>
            <p:cNvPr id="76880" name="Oval 121"/>
            <p:cNvSpPr>
              <a:spLocks noChangeArrowheads="1"/>
            </p:cNvSpPr>
            <p:nvPr/>
          </p:nvSpPr>
          <p:spPr bwMode="auto">
            <a:xfrm>
              <a:off x="4931" y="2936"/>
              <a:ext cx="64" cy="64"/>
            </a:xfrm>
            <a:prstGeom prst="ellipse">
              <a:avLst/>
            </a:prstGeom>
            <a:solidFill>
              <a:srgbClr val="00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/>
            </a:p>
          </p:txBody>
        </p:sp>
        <p:sp>
          <p:nvSpPr>
            <p:cNvPr id="76881" name="Oval 122"/>
            <p:cNvSpPr>
              <a:spLocks noChangeArrowheads="1"/>
            </p:cNvSpPr>
            <p:nvPr/>
          </p:nvSpPr>
          <p:spPr bwMode="auto">
            <a:xfrm>
              <a:off x="5123" y="2752"/>
              <a:ext cx="63" cy="64"/>
            </a:xfrm>
            <a:prstGeom prst="ellipse">
              <a:avLst/>
            </a:prstGeom>
            <a:solidFill>
              <a:srgbClr val="00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/>
            </a:p>
          </p:txBody>
        </p:sp>
        <p:sp>
          <p:nvSpPr>
            <p:cNvPr id="76882" name="Oval 123"/>
            <p:cNvSpPr>
              <a:spLocks noChangeArrowheads="1"/>
            </p:cNvSpPr>
            <p:nvPr/>
          </p:nvSpPr>
          <p:spPr bwMode="auto">
            <a:xfrm>
              <a:off x="5314" y="2510"/>
              <a:ext cx="64" cy="65"/>
            </a:xfrm>
            <a:prstGeom prst="ellipse">
              <a:avLst/>
            </a:prstGeom>
            <a:solidFill>
              <a:srgbClr val="00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/>
            </a:p>
          </p:txBody>
        </p:sp>
        <p:sp>
          <p:nvSpPr>
            <p:cNvPr id="76883" name="Freeform 124"/>
            <p:cNvSpPr>
              <a:spLocks/>
            </p:cNvSpPr>
            <p:nvPr/>
          </p:nvSpPr>
          <p:spPr bwMode="auto">
            <a:xfrm>
              <a:off x="3608" y="3746"/>
              <a:ext cx="52" cy="51"/>
            </a:xfrm>
            <a:custGeom>
              <a:avLst/>
              <a:gdLst>
                <a:gd name="T0" fmla="*/ 478808 w 37"/>
                <a:gd name="T1" fmla="*/ 0 h 36"/>
                <a:gd name="T2" fmla="*/ 1009230 w 37"/>
                <a:gd name="T3" fmla="*/ 1231926 h 36"/>
                <a:gd name="T4" fmla="*/ 0 w 37"/>
                <a:gd name="T5" fmla="*/ 1231926 h 36"/>
                <a:gd name="T6" fmla="*/ 478808 w 37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36"/>
                <a:gd name="T14" fmla="*/ 37 w 37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36">
                  <a:moveTo>
                    <a:pt x="18" y="0"/>
                  </a:moveTo>
                  <a:lnTo>
                    <a:pt x="37" y="36"/>
                  </a:lnTo>
                  <a:lnTo>
                    <a:pt x="0" y="3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84" name="Freeform 125"/>
            <p:cNvSpPr>
              <a:spLocks/>
            </p:cNvSpPr>
            <p:nvPr/>
          </p:nvSpPr>
          <p:spPr bwMode="auto">
            <a:xfrm>
              <a:off x="3647" y="3711"/>
              <a:ext cx="51" cy="50"/>
            </a:xfrm>
            <a:custGeom>
              <a:avLst/>
              <a:gdLst>
                <a:gd name="T0" fmla="*/ 636762 w 36"/>
                <a:gd name="T1" fmla="*/ 0 h 36"/>
                <a:gd name="T2" fmla="*/ 1231926 w 36"/>
                <a:gd name="T3" fmla="*/ 682723 h 36"/>
                <a:gd name="T4" fmla="*/ 0 w 36"/>
                <a:gd name="T5" fmla="*/ 682723 h 36"/>
                <a:gd name="T6" fmla="*/ 636762 w 36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6"/>
                <a:gd name="T14" fmla="*/ 36 w 3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6">
                  <a:moveTo>
                    <a:pt x="18" y="0"/>
                  </a:moveTo>
                  <a:lnTo>
                    <a:pt x="36" y="36"/>
                  </a:lnTo>
                  <a:lnTo>
                    <a:pt x="0" y="3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85" name="Freeform 126"/>
            <p:cNvSpPr>
              <a:spLocks/>
            </p:cNvSpPr>
            <p:nvPr/>
          </p:nvSpPr>
          <p:spPr bwMode="auto">
            <a:xfrm>
              <a:off x="3702" y="3731"/>
              <a:ext cx="51" cy="51"/>
            </a:xfrm>
            <a:custGeom>
              <a:avLst/>
              <a:gdLst>
                <a:gd name="T0" fmla="*/ 636762 w 36"/>
                <a:gd name="T1" fmla="*/ 0 h 36"/>
                <a:gd name="T2" fmla="*/ 1231926 w 36"/>
                <a:gd name="T3" fmla="*/ 1231926 h 36"/>
                <a:gd name="T4" fmla="*/ 0 w 36"/>
                <a:gd name="T5" fmla="*/ 1231926 h 36"/>
                <a:gd name="T6" fmla="*/ 636762 w 36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6"/>
                <a:gd name="T14" fmla="*/ 36 w 3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6">
                  <a:moveTo>
                    <a:pt x="18" y="0"/>
                  </a:moveTo>
                  <a:lnTo>
                    <a:pt x="36" y="36"/>
                  </a:lnTo>
                  <a:lnTo>
                    <a:pt x="0" y="3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86" name="Freeform 127"/>
            <p:cNvSpPr>
              <a:spLocks/>
            </p:cNvSpPr>
            <p:nvPr/>
          </p:nvSpPr>
          <p:spPr bwMode="auto">
            <a:xfrm>
              <a:off x="3800" y="3740"/>
              <a:ext cx="51" cy="51"/>
            </a:xfrm>
            <a:custGeom>
              <a:avLst/>
              <a:gdLst>
                <a:gd name="T0" fmla="*/ 636762 w 36"/>
                <a:gd name="T1" fmla="*/ 0 h 36"/>
                <a:gd name="T2" fmla="*/ 1231926 w 36"/>
                <a:gd name="T3" fmla="*/ 1231926 h 36"/>
                <a:gd name="T4" fmla="*/ 0 w 36"/>
                <a:gd name="T5" fmla="*/ 1231926 h 36"/>
                <a:gd name="T6" fmla="*/ 636762 w 36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6"/>
                <a:gd name="T14" fmla="*/ 36 w 3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6">
                  <a:moveTo>
                    <a:pt x="18" y="0"/>
                  </a:moveTo>
                  <a:lnTo>
                    <a:pt x="36" y="36"/>
                  </a:lnTo>
                  <a:lnTo>
                    <a:pt x="0" y="3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87" name="Freeform 128"/>
            <p:cNvSpPr>
              <a:spLocks/>
            </p:cNvSpPr>
            <p:nvPr/>
          </p:nvSpPr>
          <p:spPr bwMode="auto">
            <a:xfrm>
              <a:off x="3991" y="3740"/>
              <a:ext cx="51" cy="51"/>
            </a:xfrm>
            <a:custGeom>
              <a:avLst/>
              <a:gdLst>
                <a:gd name="T0" fmla="*/ 636762 w 36"/>
                <a:gd name="T1" fmla="*/ 0 h 36"/>
                <a:gd name="T2" fmla="*/ 1231926 w 36"/>
                <a:gd name="T3" fmla="*/ 1231926 h 36"/>
                <a:gd name="T4" fmla="*/ 0 w 36"/>
                <a:gd name="T5" fmla="*/ 1231926 h 36"/>
                <a:gd name="T6" fmla="*/ 636762 w 36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6"/>
                <a:gd name="T14" fmla="*/ 36 w 3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6">
                  <a:moveTo>
                    <a:pt x="18" y="0"/>
                  </a:moveTo>
                  <a:lnTo>
                    <a:pt x="36" y="36"/>
                  </a:lnTo>
                  <a:lnTo>
                    <a:pt x="0" y="3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88" name="Freeform 129"/>
            <p:cNvSpPr>
              <a:spLocks/>
            </p:cNvSpPr>
            <p:nvPr/>
          </p:nvSpPr>
          <p:spPr bwMode="auto">
            <a:xfrm>
              <a:off x="4370" y="3745"/>
              <a:ext cx="49" cy="51"/>
            </a:xfrm>
            <a:custGeom>
              <a:avLst/>
              <a:gdLst>
                <a:gd name="T0" fmla="*/ 190245 w 36"/>
                <a:gd name="T1" fmla="*/ 0 h 36"/>
                <a:gd name="T2" fmla="*/ 375856 w 36"/>
                <a:gd name="T3" fmla="*/ 1231926 h 36"/>
                <a:gd name="T4" fmla="*/ 0 w 36"/>
                <a:gd name="T5" fmla="*/ 1231926 h 36"/>
                <a:gd name="T6" fmla="*/ 190245 w 36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6"/>
                <a:gd name="T14" fmla="*/ 36 w 3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6">
                  <a:moveTo>
                    <a:pt x="18" y="0"/>
                  </a:moveTo>
                  <a:lnTo>
                    <a:pt x="36" y="36"/>
                  </a:lnTo>
                  <a:lnTo>
                    <a:pt x="0" y="3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89" name="Freeform 130"/>
            <p:cNvSpPr>
              <a:spLocks/>
            </p:cNvSpPr>
            <p:nvPr/>
          </p:nvSpPr>
          <p:spPr bwMode="auto">
            <a:xfrm>
              <a:off x="4753" y="3745"/>
              <a:ext cx="51" cy="51"/>
            </a:xfrm>
            <a:custGeom>
              <a:avLst/>
              <a:gdLst>
                <a:gd name="T0" fmla="*/ 636762 w 36"/>
                <a:gd name="T1" fmla="*/ 0 h 36"/>
                <a:gd name="T2" fmla="*/ 1231926 w 36"/>
                <a:gd name="T3" fmla="*/ 1231926 h 36"/>
                <a:gd name="T4" fmla="*/ 0 w 36"/>
                <a:gd name="T5" fmla="*/ 1231926 h 36"/>
                <a:gd name="T6" fmla="*/ 636762 w 36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6"/>
                <a:gd name="T14" fmla="*/ 36 w 3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6">
                  <a:moveTo>
                    <a:pt x="18" y="0"/>
                  </a:moveTo>
                  <a:lnTo>
                    <a:pt x="36" y="36"/>
                  </a:lnTo>
                  <a:lnTo>
                    <a:pt x="0" y="3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90" name="Freeform 131"/>
            <p:cNvSpPr>
              <a:spLocks/>
            </p:cNvSpPr>
            <p:nvPr/>
          </p:nvSpPr>
          <p:spPr bwMode="auto">
            <a:xfrm>
              <a:off x="5130" y="3745"/>
              <a:ext cx="51" cy="51"/>
            </a:xfrm>
            <a:custGeom>
              <a:avLst/>
              <a:gdLst>
                <a:gd name="T0" fmla="*/ 636762 w 36"/>
                <a:gd name="T1" fmla="*/ 0 h 36"/>
                <a:gd name="T2" fmla="*/ 1231926 w 36"/>
                <a:gd name="T3" fmla="*/ 1231926 h 36"/>
                <a:gd name="T4" fmla="*/ 0 w 36"/>
                <a:gd name="T5" fmla="*/ 1231926 h 36"/>
                <a:gd name="T6" fmla="*/ 636762 w 36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6"/>
                <a:gd name="T14" fmla="*/ 36 w 3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6">
                  <a:moveTo>
                    <a:pt x="18" y="0"/>
                  </a:moveTo>
                  <a:lnTo>
                    <a:pt x="36" y="36"/>
                  </a:lnTo>
                  <a:lnTo>
                    <a:pt x="0" y="3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91" name="Freeform 132"/>
            <p:cNvSpPr>
              <a:spLocks/>
            </p:cNvSpPr>
            <p:nvPr/>
          </p:nvSpPr>
          <p:spPr bwMode="auto">
            <a:xfrm>
              <a:off x="5321" y="3745"/>
              <a:ext cx="53" cy="51"/>
            </a:xfrm>
            <a:custGeom>
              <a:avLst/>
              <a:gdLst>
                <a:gd name="T0" fmla="*/ 866189 w 37"/>
                <a:gd name="T1" fmla="*/ 0 h 36"/>
                <a:gd name="T2" fmla="*/ 1777301 w 37"/>
                <a:gd name="T3" fmla="*/ 1231926 h 36"/>
                <a:gd name="T4" fmla="*/ 0 w 37"/>
                <a:gd name="T5" fmla="*/ 1231926 h 36"/>
                <a:gd name="T6" fmla="*/ 866189 w 37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36"/>
                <a:gd name="T14" fmla="*/ 37 w 37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36">
                  <a:moveTo>
                    <a:pt x="18" y="0"/>
                  </a:moveTo>
                  <a:lnTo>
                    <a:pt x="37" y="36"/>
                  </a:lnTo>
                  <a:lnTo>
                    <a:pt x="0" y="3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892" name="Rectangle 133"/>
            <p:cNvSpPr>
              <a:spLocks noChangeArrowheads="1"/>
            </p:cNvSpPr>
            <p:nvPr/>
          </p:nvSpPr>
          <p:spPr bwMode="auto">
            <a:xfrm>
              <a:off x="3523" y="3702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0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893" name="Rectangle 134"/>
            <p:cNvSpPr>
              <a:spLocks noChangeArrowheads="1"/>
            </p:cNvSpPr>
            <p:nvPr/>
          </p:nvSpPr>
          <p:spPr bwMode="auto">
            <a:xfrm>
              <a:off x="3439" y="3310"/>
              <a:ext cx="13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0.5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894" name="Rectangle 135"/>
            <p:cNvSpPr>
              <a:spLocks noChangeArrowheads="1"/>
            </p:cNvSpPr>
            <p:nvPr/>
          </p:nvSpPr>
          <p:spPr bwMode="auto">
            <a:xfrm>
              <a:off x="3439" y="2924"/>
              <a:ext cx="13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1.0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895" name="Rectangle 136"/>
            <p:cNvSpPr>
              <a:spLocks noChangeArrowheads="1"/>
            </p:cNvSpPr>
            <p:nvPr/>
          </p:nvSpPr>
          <p:spPr bwMode="auto">
            <a:xfrm>
              <a:off x="3439" y="2532"/>
              <a:ext cx="13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1.5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896" name="Rectangle 137"/>
            <p:cNvSpPr>
              <a:spLocks noChangeArrowheads="1"/>
            </p:cNvSpPr>
            <p:nvPr/>
          </p:nvSpPr>
          <p:spPr bwMode="auto">
            <a:xfrm>
              <a:off x="3439" y="2142"/>
              <a:ext cx="13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2.0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897" name="Rectangle 138"/>
            <p:cNvSpPr>
              <a:spLocks noChangeArrowheads="1"/>
            </p:cNvSpPr>
            <p:nvPr/>
          </p:nvSpPr>
          <p:spPr bwMode="auto">
            <a:xfrm>
              <a:off x="3603" y="3825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0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898" name="Rectangle 139"/>
            <p:cNvSpPr>
              <a:spLocks noChangeArrowheads="1"/>
            </p:cNvSpPr>
            <p:nvPr/>
          </p:nvSpPr>
          <p:spPr bwMode="auto">
            <a:xfrm>
              <a:off x="3796" y="3825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899" name="Rectangle 140"/>
            <p:cNvSpPr>
              <a:spLocks noChangeArrowheads="1"/>
            </p:cNvSpPr>
            <p:nvPr/>
          </p:nvSpPr>
          <p:spPr bwMode="auto">
            <a:xfrm>
              <a:off x="3988" y="3825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2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900" name="Rectangle 141"/>
            <p:cNvSpPr>
              <a:spLocks noChangeArrowheads="1"/>
            </p:cNvSpPr>
            <p:nvPr/>
          </p:nvSpPr>
          <p:spPr bwMode="auto">
            <a:xfrm>
              <a:off x="4175" y="3825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3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901" name="Rectangle 142"/>
            <p:cNvSpPr>
              <a:spLocks noChangeArrowheads="1"/>
            </p:cNvSpPr>
            <p:nvPr/>
          </p:nvSpPr>
          <p:spPr bwMode="auto">
            <a:xfrm>
              <a:off x="4365" y="3825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4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902" name="Rectangle 143"/>
            <p:cNvSpPr>
              <a:spLocks noChangeArrowheads="1"/>
            </p:cNvSpPr>
            <p:nvPr/>
          </p:nvSpPr>
          <p:spPr bwMode="auto">
            <a:xfrm>
              <a:off x="4556" y="3825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5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903" name="Rectangle 144"/>
            <p:cNvSpPr>
              <a:spLocks noChangeArrowheads="1"/>
            </p:cNvSpPr>
            <p:nvPr/>
          </p:nvSpPr>
          <p:spPr bwMode="auto">
            <a:xfrm>
              <a:off x="4749" y="3825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6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904" name="Rectangle 145"/>
            <p:cNvSpPr>
              <a:spLocks noChangeArrowheads="1"/>
            </p:cNvSpPr>
            <p:nvPr/>
          </p:nvSpPr>
          <p:spPr bwMode="auto">
            <a:xfrm>
              <a:off x="4935" y="3825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7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905" name="Rectangle 146"/>
            <p:cNvSpPr>
              <a:spLocks noChangeArrowheads="1"/>
            </p:cNvSpPr>
            <p:nvPr/>
          </p:nvSpPr>
          <p:spPr bwMode="auto">
            <a:xfrm>
              <a:off x="5126" y="3825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8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906" name="Rectangle 147"/>
            <p:cNvSpPr>
              <a:spLocks noChangeArrowheads="1"/>
            </p:cNvSpPr>
            <p:nvPr/>
          </p:nvSpPr>
          <p:spPr bwMode="auto">
            <a:xfrm>
              <a:off x="5318" y="3825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pitchFamily="34" charset="0"/>
                </a:rPr>
                <a:t>9</a:t>
              </a:r>
              <a:endParaRPr lang="en-US" sz="1200" b="1">
                <a:latin typeface="Times New Roman" pitchFamily="18" charset="0"/>
              </a:endParaRPr>
            </a:p>
          </p:txBody>
        </p:sp>
        <p:sp>
          <p:nvSpPr>
            <p:cNvPr id="76907" name="Line 148"/>
            <p:cNvSpPr>
              <a:spLocks noChangeShapeType="1"/>
            </p:cNvSpPr>
            <p:nvPr/>
          </p:nvSpPr>
          <p:spPr bwMode="auto">
            <a:xfrm>
              <a:off x="3608" y="3392"/>
              <a:ext cx="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908" name="Line 149"/>
            <p:cNvSpPr>
              <a:spLocks noChangeShapeType="1"/>
            </p:cNvSpPr>
            <p:nvPr/>
          </p:nvSpPr>
          <p:spPr bwMode="auto">
            <a:xfrm>
              <a:off x="3605" y="3004"/>
              <a:ext cx="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909" name="Line 150"/>
            <p:cNvSpPr>
              <a:spLocks noChangeShapeType="1"/>
            </p:cNvSpPr>
            <p:nvPr/>
          </p:nvSpPr>
          <p:spPr bwMode="auto">
            <a:xfrm>
              <a:off x="3602" y="2617"/>
              <a:ext cx="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6910" name="Line 151"/>
            <p:cNvSpPr>
              <a:spLocks noChangeShapeType="1"/>
            </p:cNvSpPr>
            <p:nvPr/>
          </p:nvSpPr>
          <p:spPr bwMode="auto">
            <a:xfrm>
              <a:off x="3599" y="2229"/>
              <a:ext cx="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pic>
          <p:nvPicPr>
            <p:cNvPr id="76911" name="Picture 152" descr="sfere thyroid"/>
            <p:cNvPicPr>
              <a:picLocks noChangeAspect="1" noChangeArrowheads="1"/>
            </p:cNvPicPr>
            <p:nvPr/>
          </p:nvPicPr>
          <p:blipFill>
            <a:blip r:embed="rId9" cstate="print"/>
            <a:srcRect l="50023" b="30510"/>
            <a:stretch>
              <a:fillRect/>
            </a:stretch>
          </p:blipFill>
          <p:spPr bwMode="auto">
            <a:xfrm>
              <a:off x="3657" y="1036"/>
              <a:ext cx="760" cy="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912" name="Picture 153" descr="CTSC1#2 CK20 40x"/>
            <p:cNvPicPr>
              <a:picLocks noChangeAspect="1" noChangeArrowheads="1"/>
            </p:cNvPicPr>
            <p:nvPr/>
          </p:nvPicPr>
          <p:blipFill>
            <a:blip r:embed="rId10" cstate="print"/>
            <a:srcRect b="14345"/>
            <a:stretch>
              <a:fillRect/>
            </a:stretch>
          </p:blipFill>
          <p:spPr bwMode="auto">
            <a:xfrm>
              <a:off x="4624" y="1036"/>
              <a:ext cx="732" cy="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913" name="Rectangle 154"/>
            <p:cNvSpPr>
              <a:spLocks noChangeArrowheads="1"/>
            </p:cNvSpPr>
            <p:nvPr/>
          </p:nvSpPr>
          <p:spPr bwMode="auto">
            <a:xfrm>
              <a:off x="3218" y="760"/>
              <a:ext cx="2292" cy="3475"/>
            </a:xfrm>
            <a:prstGeom prst="rect">
              <a:avLst/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spect="1" noChangeArrowheads="1"/>
          </p:cNvSpPr>
          <p:nvPr/>
        </p:nvSpPr>
        <p:spPr bwMode="auto">
          <a:xfrm>
            <a:off x="2349500" y="627063"/>
            <a:ext cx="203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1800" b="1">
                <a:solidFill>
                  <a:srgbClr val="FAFFE4"/>
                </a:solidFill>
                <a:latin typeface="Helvetica" pitchFamily="34" charset="0"/>
              </a:rPr>
              <a:t>Adenocarcinoma</a:t>
            </a:r>
          </a:p>
        </p:txBody>
      </p:sp>
      <p:pic>
        <p:nvPicPr>
          <p:cNvPr id="81923" name="Picture 3"/>
          <p:cNvPicPr preferRelativeResize="0"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 l="46921" t="48770" r="26851" b="25343"/>
          <a:stretch>
            <a:fillRect/>
          </a:stretch>
        </p:blipFill>
        <p:spPr bwMode="auto">
          <a:xfrm>
            <a:off x="7099300" y="939800"/>
            <a:ext cx="188277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4" name="Rectangle 4"/>
          <p:cNvSpPr>
            <a:spLocks noChangeAspect="1" noChangeArrowheads="1"/>
          </p:cNvSpPr>
          <p:nvPr/>
        </p:nvSpPr>
        <p:spPr bwMode="auto">
          <a:xfrm>
            <a:off x="7567613" y="627063"/>
            <a:ext cx="806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it-IT" sz="1800" b="1">
                <a:solidFill>
                  <a:srgbClr val="FAFFE4"/>
                </a:solidFill>
                <a:latin typeface="Helvetica" pitchFamily="34" charset="0"/>
              </a:rPr>
              <a:t>SCLC</a:t>
            </a:r>
          </a:p>
        </p:txBody>
      </p:sp>
      <p:pic>
        <p:nvPicPr>
          <p:cNvPr id="81925" name="Picture 5"/>
          <p:cNvPicPr preferRelativeResize="0">
            <a:picLocks noChangeAspect="1" noChangeArrowheads="1"/>
          </p:cNvPicPr>
          <p:nvPr/>
        </p:nvPicPr>
        <p:blipFill>
          <a:blip r:embed="rId4" cstate="print"/>
          <a:srcRect l="5855" t="27885" r="36652" b="16406"/>
          <a:stretch>
            <a:fillRect/>
          </a:stretch>
        </p:blipFill>
        <p:spPr bwMode="auto">
          <a:xfrm>
            <a:off x="2427288" y="936625"/>
            <a:ext cx="188277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6" name="Rectangle 6"/>
          <p:cNvSpPr>
            <a:spLocks noChangeAspect="1" noChangeArrowheads="1"/>
          </p:cNvSpPr>
          <p:nvPr/>
        </p:nvSpPr>
        <p:spPr bwMode="auto">
          <a:xfrm>
            <a:off x="436563" y="627063"/>
            <a:ext cx="14208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1800" b="1">
                <a:solidFill>
                  <a:srgbClr val="FAFFE4"/>
                </a:solidFill>
                <a:latin typeface="Helvetica" pitchFamily="34" charset="0"/>
              </a:rPr>
              <a:t>Squamous</a:t>
            </a:r>
          </a:p>
        </p:txBody>
      </p:sp>
      <p:sp>
        <p:nvSpPr>
          <p:cNvPr id="81927" name="Rectangle 7"/>
          <p:cNvSpPr>
            <a:spLocks noChangeAspect="1" noChangeArrowheads="1"/>
          </p:cNvSpPr>
          <p:nvPr/>
        </p:nvSpPr>
        <p:spPr bwMode="auto">
          <a:xfrm>
            <a:off x="5205413" y="627063"/>
            <a:ext cx="97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it-IT" sz="1800" b="1">
                <a:solidFill>
                  <a:srgbClr val="FAFFE4"/>
                </a:solidFill>
                <a:latin typeface="Helvetica" pitchFamily="34" charset="0"/>
              </a:rPr>
              <a:t>LCNEC</a:t>
            </a:r>
          </a:p>
        </p:txBody>
      </p:sp>
      <p:pic>
        <p:nvPicPr>
          <p:cNvPr id="81928" name="Picture 8"/>
          <p:cNvPicPr preferRelativeResize="0">
            <a:picLocks noChangeAspect="1" noChangeArrowheads="1"/>
          </p:cNvPicPr>
          <p:nvPr/>
        </p:nvPicPr>
        <p:blipFill>
          <a:blip r:embed="rId5" cstate="print">
            <a:lum bright="8000"/>
          </a:blip>
          <a:srcRect l="59448" t="12599" r="8661" b="55591"/>
          <a:stretch>
            <a:fillRect/>
          </a:stretch>
        </p:blipFill>
        <p:spPr bwMode="auto">
          <a:xfrm>
            <a:off x="4802188" y="936625"/>
            <a:ext cx="188277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29" name="Group 21"/>
          <p:cNvGrpSpPr>
            <a:grpSpLocks noChangeAspect="1"/>
          </p:cNvGrpSpPr>
          <p:nvPr/>
        </p:nvGrpSpPr>
        <p:grpSpPr bwMode="auto">
          <a:xfrm>
            <a:off x="7307263" y="2606675"/>
            <a:ext cx="1471612" cy="1104900"/>
            <a:chOff x="13392" y="7397"/>
            <a:chExt cx="969" cy="726"/>
          </a:xfrm>
        </p:grpSpPr>
        <p:sp>
          <p:nvSpPr>
            <p:cNvPr id="81955" name="Rectangle 22"/>
            <p:cNvSpPr>
              <a:spLocks noChangeAspect="1" noChangeArrowheads="1"/>
            </p:cNvSpPr>
            <p:nvPr/>
          </p:nvSpPr>
          <p:spPr bwMode="auto">
            <a:xfrm>
              <a:off x="13392" y="7397"/>
              <a:ext cx="969" cy="7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/>
            </a:p>
          </p:txBody>
        </p:sp>
        <p:pic>
          <p:nvPicPr>
            <p:cNvPr id="81956" name="Picture 23"/>
            <p:cNvPicPr>
              <a:picLocks noChangeAspect="1" noChangeArrowheads="1"/>
            </p:cNvPicPr>
            <p:nvPr/>
          </p:nvPicPr>
          <p:blipFill>
            <a:blip r:embed="rId6" cstate="print"/>
            <a:srcRect b="5974"/>
            <a:stretch>
              <a:fillRect/>
            </a:stretch>
          </p:blipFill>
          <p:spPr bwMode="auto">
            <a:xfrm>
              <a:off x="13392" y="7397"/>
              <a:ext cx="969" cy="6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57" name="Picture 2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510" y="7450"/>
              <a:ext cx="802" cy="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58" name="Picture 2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3510" y="7450"/>
              <a:ext cx="802" cy="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1930" name="Group 35"/>
          <p:cNvGrpSpPr>
            <a:grpSpLocks noChangeAspect="1"/>
          </p:cNvGrpSpPr>
          <p:nvPr/>
        </p:nvGrpSpPr>
        <p:grpSpPr bwMode="auto">
          <a:xfrm>
            <a:off x="317500" y="2606675"/>
            <a:ext cx="1506538" cy="1104900"/>
            <a:chOff x="7283" y="7365"/>
            <a:chExt cx="890" cy="677"/>
          </a:xfrm>
        </p:grpSpPr>
        <p:sp>
          <p:nvSpPr>
            <p:cNvPr id="81951" name="Rectangle 36"/>
            <p:cNvSpPr>
              <a:spLocks noChangeAspect="1" noChangeArrowheads="1"/>
            </p:cNvSpPr>
            <p:nvPr/>
          </p:nvSpPr>
          <p:spPr bwMode="auto">
            <a:xfrm>
              <a:off x="7283" y="7365"/>
              <a:ext cx="890" cy="67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/>
            </a:p>
          </p:txBody>
        </p:sp>
        <p:pic>
          <p:nvPicPr>
            <p:cNvPr id="81952" name="Picture 37"/>
            <p:cNvPicPr>
              <a:picLocks noChangeAspect="1" noChangeArrowheads="1"/>
            </p:cNvPicPr>
            <p:nvPr/>
          </p:nvPicPr>
          <p:blipFill>
            <a:blip r:embed="rId9" cstate="print"/>
            <a:srcRect b="4338"/>
            <a:stretch>
              <a:fillRect/>
            </a:stretch>
          </p:blipFill>
          <p:spPr bwMode="auto">
            <a:xfrm>
              <a:off x="7283" y="7365"/>
              <a:ext cx="890" cy="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53" name="Picture 3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376" y="7407"/>
              <a:ext cx="759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54" name="Picture 39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376" y="7407"/>
              <a:ext cx="759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1931" name="Rectangle 40"/>
          <p:cNvSpPr>
            <a:spLocks noChangeAspect="1" noChangeArrowheads="1"/>
          </p:cNvSpPr>
          <p:nvPr/>
        </p:nvSpPr>
        <p:spPr bwMode="auto">
          <a:xfrm>
            <a:off x="5683250" y="2293938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400" b="1">
              <a:solidFill>
                <a:srgbClr val="FAFFE4"/>
              </a:solidFill>
              <a:latin typeface="Helvetica" pitchFamily="34" charset="0"/>
            </a:endParaRPr>
          </a:p>
        </p:txBody>
      </p:sp>
      <p:grpSp>
        <p:nvGrpSpPr>
          <p:cNvPr id="81932" name="Group 48"/>
          <p:cNvGrpSpPr>
            <a:grpSpLocks noChangeAspect="1"/>
          </p:cNvGrpSpPr>
          <p:nvPr/>
        </p:nvGrpSpPr>
        <p:grpSpPr bwMode="auto">
          <a:xfrm>
            <a:off x="2578100" y="2606675"/>
            <a:ext cx="1581150" cy="1104900"/>
            <a:chOff x="9246" y="7429"/>
            <a:chExt cx="972" cy="667"/>
          </a:xfrm>
        </p:grpSpPr>
        <p:sp>
          <p:nvSpPr>
            <p:cNvPr id="81947" name="Rectangle 49"/>
            <p:cNvSpPr>
              <a:spLocks noChangeAspect="1" noChangeArrowheads="1"/>
            </p:cNvSpPr>
            <p:nvPr/>
          </p:nvSpPr>
          <p:spPr bwMode="auto">
            <a:xfrm>
              <a:off x="9246" y="7429"/>
              <a:ext cx="972" cy="66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/>
            </a:p>
          </p:txBody>
        </p:sp>
        <p:pic>
          <p:nvPicPr>
            <p:cNvPr id="81948" name="Picture 50"/>
            <p:cNvPicPr>
              <a:picLocks noChangeAspect="1" noChangeArrowheads="1"/>
            </p:cNvPicPr>
            <p:nvPr/>
          </p:nvPicPr>
          <p:blipFill>
            <a:blip r:embed="rId12" cstate="print"/>
            <a:srcRect b="4797"/>
            <a:stretch>
              <a:fillRect/>
            </a:stretch>
          </p:blipFill>
          <p:spPr bwMode="auto">
            <a:xfrm>
              <a:off x="9246" y="7429"/>
              <a:ext cx="972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49" name="Picture 51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9358" y="7474"/>
              <a:ext cx="814" cy="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50" name="Picture 52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9358" y="7474"/>
              <a:ext cx="814" cy="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1933" name="Group 55"/>
          <p:cNvGrpSpPr>
            <a:grpSpLocks noChangeAspect="1"/>
          </p:cNvGrpSpPr>
          <p:nvPr/>
        </p:nvGrpSpPr>
        <p:grpSpPr bwMode="auto">
          <a:xfrm>
            <a:off x="5065713" y="2606675"/>
            <a:ext cx="1476375" cy="1104900"/>
            <a:chOff x="11264" y="7397"/>
            <a:chExt cx="963" cy="720"/>
          </a:xfrm>
        </p:grpSpPr>
        <p:sp>
          <p:nvSpPr>
            <p:cNvPr id="81943" name="Rectangle 56"/>
            <p:cNvSpPr>
              <a:spLocks noChangeAspect="1" noChangeArrowheads="1"/>
            </p:cNvSpPr>
            <p:nvPr/>
          </p:nvSpPr>
          <p:spPr bwMode="auto">
            <a:xfrm>
              <a:off x="11264" y="7397"/>
              <a:ext cx="963" cy="7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/>
            </a:p>
          </p:txBody>
        </p:sp>
        <p:pic>
          <p:nvPicPr>
            <p:cNvPr id="81944" name="Picture 57"/>
            <p:cNvPicPr>
              <a:picLocks noChangeAspect="1" noChangeArrowheads="1"/>
            </p:cNvPicPr>
            <p:nvPr/>
          </p:nvPicPr>
          <p:blipFill>
            <a:blip r:embed="rId15" cstate="print"/>
            <a:srcRect b="5957"/>
            <a:stretch>
              <a:fillRect/>
            </a:stretch>
          </p:blipFill>
          <p:spPr bwMode="auto">
            <a:xfrm>
              <a:off x="11264" y="7397"/>
              <a:ext cx="963" cy="6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45" name="Picture 58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1390" y="7446"/>
              <a:ext cx="786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46" name="Picture 59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11390" y="7454"/>
              <a:ext cx="786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1934" name="Picture 60"/>
          <p:cNvPicPr preferRelativeResize="0">
            <a:picLocks noChangeAspect="1" noChangeArrowheads="1"/>
          </p:cNvPicPr>
          <p:nvPr/>
        </p:nvPicPr>
        <p:blipFill>
          <a:blip r:embed="rId18" cstate="print"/>
          <a:srcRect l="31973" t="16628" r="5688" b="21684"/>
          <a:stretch>
            <a:fillRect/>
          </a:stretch>
        </p:blipFill>
        <p:spPr bwMode="auto">
          <a:xfrm>
            <a:off x="158750" y="936625"/>
            <a:ext cx="188277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5" name="Rectangle 61"/>
          <p:cNvSpPr>
            <a:spLocks noChangeArrowheads="1"/>
          </p:cNvSpPr>
          <p:nvPr/>
        </p:nvSpPr>
        <p:spPr bwMode="auto">
          <a:xfrm>
            <a:off x="1770063" y="-50800"/>
            <a:ext cx="54594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800" b="1">
                <a:solidFill>
                  <a:srgbClr val="FF9A22"/>
                </a:solidFill>
                <a:latin typeface="Helvetica" pitchFamily="34" charset="0"/>
              </a:rPr>
              <a:t>Lung cancer sphere phenotype</a:t>
            </a:r>
          </a:p>
        </p:txBody>
      </p:sp>
      <p:sp>
        <p:nvSpPr>
          <p:cNvPr id="81936" name="Rectangle 26"/>
          <p:cNvSpPr>
            <a:spLocks noChangeAspect="1" noChangeArrowheads="1"/>
          </p:cNvSpPr>
          <p:nvPr/>
        </p:nvSpPr>
        <p:spPr bwMode="auto">
          <a:xfrm>
            <a:off x="7999413" y="2949575"/>
            <a:ext cx="8509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GB" sz="1200" b="1">
                <a:latin typeface="Helvetica" pitchFamily="34" charset="0"/>
              </a:rPr>
              <a:t>AC133</a:t>
            </a:r>
            <a:endParaRPr lang="it-IT" sz="1200" b="1">
              <a:latin typeface="Helvetica" pitchFamily="34" charset="0"/>
            </a:endParaRPr>
          </a:p>
        </p:txBody>
      </p:sp>
      <p:sp>
        <p:nvSpPr>
          <p:cNvPr id="81937" name="Rectangle 34"/>
          <p:cNvSpPr>
            <a:spLocks noChangeAspect="1" noChangeArrowheads="1"/>
          </p:cNvSpPr>
          <p:nvPr/>
        </p:nvSpPr>
        <p:spPr bwMode="auto">
          <a:xfrm>
            <a:off x="1028700" y="2949575"/>
            <a:ext cx="8509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GB" sz="1200" b="1">
                <a:latin typeface="Helvetica" pitchFamily="34" charset="0"/>
              </a:rPr>
              <a:t>AC133</a:t>
            </a:r>
            <a:endParaRPr lang="it-IT" sz="1200" b="1">
              <a:latin typeface="Helvetica" pitchFamily="34" charset="0"/>
            </a:endParaRPr>
          </a:p>
        </p:txBody>
      </p:sp>
      <p:sp>
        <p:nvSpPr>
          <p:cNvPr id="81938" name="Rectangle 53"/>
          <p:cNvSpPr>
            <a:spLocks noChangeAspect="1" noChangeArrowheads="1"/>
          </p:cNvSpPr>
          <p:nvPr/>
        </p:nvSpPr>
        <p:spPr bwMode="auto">
          <a:xfrm>
            <a:off x="3325813" y="2949575"/>
            <a:ext cx="8509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en-GB" sz="1200" b="1">
                <a:latin typeface="Helvetica" pitchFamily="34" charset="0"/>
              </a:rPr>
              <a:t>AC133</a:t>
            </a:r>
            <a:endParaRPr lang="it-IT" sz="1200" b="1">
              <a:latin typeface="Helvetica" pitchFamily="34" charset="0"/>
            </a:endParaRPr>
          </a:p>
        </p:txBody>
      </p:sp>
      <p:sp>
        <p:nvSpPr>
          <p:cNvPr id="81939" name="Rectangle 54"/>
          <p:cNvSpPr>
            <a:spLocks noChangeAspect="1" noChangeArrowheads="1"/>
          </p:cNvSpPr>
          <p:nvPr/>
        </p:nvSpPr>
        <p:spPr bwMode="auto">
          <a:xfrm>
            <a:off x="5767388" y="2930525"/>
            <a:ext cx="660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1200" b="1">
                <a:latin typeface="Helvetica" pitchFamily="34" charset="0"/>
              </a:rPr>
              <a:t>AC133</a:t>
            </a:r>
          </a:p>
        </p:txBody>
      </p:sp>
      <p:pic>
        <p:nvPicPr>
          <p:cNvPr id="81940" name="Oggetto 1"/>
          <p:cNvPicPr>
            <a:picLocks noChangeArrowheads="1"/>
          </p:cNvPicPr>
          <p:nvPr/>
        </p:nvPicPr>
        <p:blipFill>
          <a:blip r:embed="rId19" cstate="print"/>
          <a:srcRect l="-1060" t="-916" r="-41" b="-410"/>
          <a:stretch>
            <a:fillRect/>
          </a:stretch>
        </p:blipFill>
        <p:spPr bwMode="auto">
          <a:xfrm>
            <a:off x="1879600" y="3943350"/>
            <a:ext cx="6610350" cy="288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1" name="Rectangle 6"/>
          <p:cNvSpPr>
            <a:spLocks noChangeAspect="1" noChangeArrowheads="1"/>
          </p:cNvSpPr>
          <p:nvPr/>
        </p:nvSpPr>
        <p:spPr bwMode="auto">
          <a:xfrm>
            <a:off x="158750" y="4476750"/>
            <a:ext cx="19891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1600" b="1">
                <a:solidFill>
                  <a:srgbClr val="FAFFE4"/>
                </a:solidFill>
                <a:latin typeface="Helvetica" pitchFamily="34" charset="0"/>
              </a:rPr>
              <a:t>Undifferentiated</a:t>
            </a:r>
          </a:p>
        </p:txBody>
      </p:sp>
      <p:sp>
        <p:nvSpPr>
          <p:cNvPr id="81942" name="Rectangle 6"/>
          <p:cNvSpPr>
            <a:spLocks noChangeAspect="1" noChangeArrowheads="1"/>
          </p:cNvSpPr>
          <p:nvPr/>
        </p:nvSpPr>
        <p:spPr bwMode="auto">
          <a:xfrm>
            <a:off x="363538" y="5937250"/>
            <a:ext cx="19923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1600" b="1">
                <a:solidFill>
                  <a:srgbClr val="FAFFE4"/>
                </a:solidFill>
                <a:latin typeface="Helvetica" pitchFamily="34" charset="0"/>
              </a:rPr>
              <a:t>Differentiated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spect="1" noChangeArrowheads="1"/>
          </p:cNvSpPr>
          <p:nvPr/>
        </p:nvSpPr>
        <p:spPr bwMode="auto">
          <a:xfrm>
            <a:off x="2419350" y="5862638"/>
            <a:ext cx="720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b="1">
                <a:solidFill>
                  <a:schemeClr val="bg1"/>
                </a:solidFill>
                <a:latin typeface="Arial" pitchFamily="34" charset="0"/>
              </a:rPr>
              <a:t>SCC</a:t>
            </a:r>
          </a:p>
        </p:txBody>
      </p:sp>
      <p:sp>
        <p:nvSpPr>
          <p:cNvPr id="82947" name="Text Box 3"/>
          <p:cNvSpPr txBox="1">
            <a:spLocks noChangeAspect="1" noChangeArrowheads="1"/>
          </p:cNvSpPr>
          <p:nvPr/>
        </p:nvSpPr>
        <p:spPr bwMode="auto">
          <a:xfrm>
            <a:off x="173038" y="5062538"/>
            <a:ext cx="12747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Arial" pitchFamily="34" charset="0"/>
              </a:rPr>
              <a:t>HMW-CK</a:t>
            </a:r>
          </a:p>
        </p:txBody>
      </p:sp>
      <p:sp>
        <p:nvSpPr>
          <p:cNvPr id="82948" name="Rectangle 4"/>
          <p:cNvSpPr>
            <a:spLocks noChangeAspect="1" noChangeArrowheads="1"/>
          </p:cNvSpPr>
          <p:nvPr/>
        </p:nvSpPr>
        <p:spPr bwMode="auto">
          <a:xfrm>
            <a:off x="1606550" y="1295400"/>
            <a:ext cx="692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1200" b="1">
                <a:solidFill>
                  <a:schemeClr val="bg1"/>
                </a:solidFill>
                <a:latin typeface="Arial" pitchFamily="34" charset="0"/>
              </a:rPr>
              <a:t>Patient</a:t>
            </a:r>
          </a:p>
        </p:txBody>
      </p:sp>
      <p:sp>
        <p:nvSpPr>
          <p:cNvPr id="82949" name="Rectangle 5"/>
          <p:cNvSpPr>
            <a:spLocks noChangeAspect="1" noChangeArrowheads="1"/>
          </p:cNvSpPr>
          <p:nvPr/>
        </p:nvSpPr>
        <p:spPr bwMode="auto">
          <a:xfrm>
            <a:off x="3100388" y="1295400"/>
            <a:ext cx="8953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1200" b="1">
                <a:solidFill>
                  <a:schemeClr val="bg1"/>
                </a:solidFill>
                <a:latin typeface="Arial" pitchFamily="34" charset="0"/>
              </a:rPr>
              <a:t>Xenograft</a:t>
            </a:r>
          </a:p>
        </p:txBody>
      </p:sp>
      <p:pic>
        <p:nvPicPr>
          <p:cNvPr id="82950" name="Picture 6" descr="1995-06 10x"/>
          <p:cNvPicPr preferRelativeResize="0">
            <a:picLocks noChangeAspect="1" noChangeArrowheads="1"/>
          </p:cNvPicPr>
          <p:nvPr/>
        </p:nvPicPr>
        <p:blipFill>
          <a:blip r:embed="rId3" cstate="print"/>
          <a:srcRect r="6001"/>
          <a:stretch>
            <a:fillRect/>
          </a:stretch>
        </p:blipFill>
        <p:spPr bwMode="auto">
          <a:xfrm>
            <a:off x="1219200" y="1676400"/>
            <a:ext cx="1516063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1" name="Picture 7" descr="1995-06 40x"/>
          <p:cNvPicPr preferRelativeResize="0">
            <a:picLocks noChangeAspect="1" noChangeArrowheads="1"/>
          </p:cNvPicPr>
          <p:nvPr/>
        </p:nvPicPr>
        <p:blipFill>
          <a:blip r:embed="rId4" cstate="print"/>
          <a:srcRect r="7585"/>
          <a:stretch>
            <a:fillRect/>
          </a:stretch>
        </p:blipFill>
        <p:spPr bwMode="auto">
          <a:xfrm>
            <a:off x="1220788" y="3119438"/>
            <a:ext cx="1519237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2" name="Picture 8" descr="polmone 36 10xb(2)"/>
          <p:cNvPicPr preferRelativeResize="0"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27338" y="1676400"/>
            <a:ext cx="1519237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3" name="Picture 9" descr="polmone 36 40x"/>
          <p:cNvPicPr preferRelativeResize="0">
            <a:picLocks noChangeAspect="1" noChangeArrowheads="1"/>
          </p:cNvPicPr>
          <p:nvPr/>
        </p:nvPicPr>
        <p:blipFill>
          <a:blip r:embed="rId6" cstate="print"/>
          <a:srcRect r="7278"/>
          <a:stretch>
            <a:fillRect/>
          </a:stretch>
        </p:blipFill>
        <p:spPr bwMode="auto">
          <a:xfrm>
            <a:off x="2824163" y="3117850"/>
            <a:ext cx="1522412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4" name="Rectangle 10"/>
          <p:cNvSpPr>
            <a:spLocks noChangeAspect="1" noChangeArrowheads="1"/>
          </p:cNvSpPr>
          <p:nvPr/>
        </p:nvSpPr>
        <p:spPr bwMode="auto">
          <a:xfrm>
            <a:off x="557213" y="3721100"/>
            <a:ext cx="5064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1200" b="1" dirty="0" err="1">
                <a:solidFill>
                  <a:schemeClr val="bg1"/>
                </a:solidFill>
                <a:latin typeface="Arial" pitchFamily="34" charset="0"/>
              </a:rPr>
              <a:t>H&amp;E</a:t>
            </a:r>
            <a:endParaRPr lang="it-IT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82955" name="Picture 11" descr="polmone 36 CKHW20X"/>
          <p:cNvPicPr>
            <a:picLocks noChangeAspect="1" noChangeArrowheads="1"/>
          </p:cNvPicPr>
          <p:nvPr/>
        </p:nvPicPr>
        <p:blipFill>
          <a:blip r:embed="rId7" cstate="print"/>
          <a:srcRect r="5724"/>
          <a:stretch>
            <a:fillRect/>
          </a:stretch>
        </p:blipFill>
        <p:spPr bwMode="auto">
          <a:xfrm>
            <a:off x="2824163" y="4545013"/>
            <a:ext cx="15192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6" name="Picture 12" descr="1995-06 20X ckHW"/>
          <p:cNvPicPr>
            <a:picLocks noChangeAspect="1" noChangeArrowheads="1"/>
          </p:cNvPicPr>
          <p:nvPr/>
        </p:nvPicPr>
        <p:blipFill>
          <a:blip r:embed="rId8" cstate="print"/>
          <a:srcRect r="5724"/>
          <a:stretch>
            <a:fillRect/>
          </a:stretch>
        </p:blipFill>
        <p:spPr bwMode="auto">
          <a:xfrm>
            <a:off x="1219200" y="4543425"/>
            <a:ext cx="15160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7" name="Text Box 13"/>
          <p:cNvSpPr txBox="1">
            <a:spLocks noChangeAspect="1" noChangeArrowheads="1"/>
          </p:cNvSpPr>
          <p:nvPr/>
        </p:nvSpPr>
        <p:spPr bwMode="auto">
          <a:xfrm>
            <a:off x="2362200" y="5667375"/>
            <a:ext cx="3873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900">
                <a:solidFill>
                  <a:schemeClr val="bg1"/>
                </a:solidFill>
                <a:latin typeface="Arial" pitchFamily="34" charset="0"/>
              </a:rPr>
              <a:t>20X</a:t>
            </a:r>
          </a:p>
        </p:txBody>
      </p:sp>
      <p:sp>
        <p:nvSpPr>
          <p:cNvPr id="82958" name="Rectangle 14"/>
          <p:cNvSpPr>
            <a:spLocks noChangeAspect="1" noChangeArrowheads="1"/>
          </p:cNvSpPr>
          <p:nvPr/>
        </p:nvSpPr>
        <p:spPr bwMode="auto">
          <a:xfrm>
            <a:off x="557213" y="2166938"/>
            <a:ext cx="5064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1200" b="1" dirty="0" err="1">
                <a:solidFill>
                  <a:schemeClr val="bg1"/>
                </a:solidFill>
                <a:latin typeface="Arial" pitchFamily="34" charset="0"/>
              </a:rPr>
              <a:t>H&amp;E</a:t>
            </a:r>
            <a:endParaRPr lang="it-IT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82959" name="Text Box 15"/>
          <p:cNvSpPr txBox="1">
            <a:spLocks noChangeAspect="1" noChangeArrowheads="1"/>
          </p:cNvSpPr>
          <p:nvPr/>
        </p:nvSpPr>
        <p:spPr bwMode="auto">
          <a:xfrm>
            <a:off x="3943350" y="5664200"/>
            <a:ext cx="3873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900" b="1">
                <a:solidFill>
                  <a:schemeClr val="bg1"/>
                </a:solidFill>
                <a:latin typeface="Arial" pitchFamily="34" charset="0"/>
              </a:rPr>
              <a:t>20X</a:t>
            </a:r>
          </a:p>
        </p:txBody>
      </p:sp>
      <p:sp>
        <p:nvSpPr>
          <p:cNvPr id="82960" name="Text Box 16"/>
          <p:cNvSpPr txBox="1">
            <a:spLocks noChangeAspect="1" noChangeArrowheads="1"/>
          </p:cNvSpPr>
          <p:nvPr/>
        </p:nvSpPr>
        <p:spPr bwMode="auto">
          <a:xfrm>
            <a:off x="2362200" y="2819400"/>
            <a:ext cx="3873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900">
                <a:solidFill>
                  <a:schemeClr val="bg1"/>
                </a:solidFill>
                <a:latin typeface="Arial" pitchFamily="34" charset="0"/>
              </a:rPr>
              <a:t>10X</a:t>
            </a:r>
          </a:p>
        </p:txBody>
      </p:sp>
      <p:sp>
        <p:nvSpPr>
          <p:cNvPr id="82961" name="Text Box 17"/>
          <p:cNvSpPr txBox="1">
            <a:spLocks noChangeAspect="1" noChangeArrowheads="1"/>
          </p:cNvSpPr>
          <p:nvPr/>
        </p:nvSpPr>
        <p:spPr bwMode="auto">
          <a:xfrm>
            <a:off x="3943350" y="2794000"/>
            <a:ext cx="3873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900" b="1">
                <a:solidFill>
                  <a:schemeClr val="bg1"/>
                </a:solidFill>
                <a:latin typeface="Arial" pitchFamily="34" charset="0"/>
              </a:rPr>
              <a:t>10X</a:t>
            </a:r>
          </a:p>
        </p:txBody>
      </p:sp>
      <p:sp>
        <p:nvSpPr>
          <p:cNvPr id="82962" name="Text Box 18"/>
          <p:cNvSpPr txBox="1">
            <a:spLocks noChangeAspect="1" noChangeArrowheads="1"/>
          </p:cNvSpPr>
          <p:nvPr/>
        </p:nvSpPr>
        <p:spPr bwMode="auto">
          <a:xfrm>
            <a:off x="2362200" y="4243388"/>
            <a:ext cx="3873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900">
                <a:solidFill>
                  <a:schemeClr val="bg1"/>
                </a:solidFill>
                <a:latin typeface="Arial" pitchFamily="34" charset="0"/>
              </a:rPr>
              <a:t>40X</a:t>
            </a:r>
          </a:p>
        </p:txBody>
      </p:sp>
      <p:sp>
        <p:nvSpPr>
          <p:cNvPr id="82963" name="Text Box 19"/>
          <p:cNvSpPr txBox="1">
            <a:spLocks noChangeAspect="1" noChangeArrowheads="1"/>
          </p:cNvSpPr>
          <p:nvPr/>
        </p:nvSpPr>
        <p:spPr bwMode="auto">
          <a:xfrm>
            <a:off x="3943350" y="4217988"/>
            <a:ext cx="3873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900" b="1">
                <a:solidFill>
                  <a:schemeClr val="bg1"/>
                </a:solidFill>
                <a:latin typeface="Arial" pitchFamily="34" charset="0"/>
              </a:rPr>
              <a:t>40X</a:t>
            </a:r>
          </a:p>
        </p:txBody>
      </p:sp>
      <p:sp>
        <p:nvSpPr>
          <p:cNvPr id="82982" name="Rectangle 38"/>
          <p:cNvSpPr>
            <a:spLocks noChangeArrowheads="1"/>
          </p:cNvSpPr>
          <p:nvPr/>
        </p:nvSpPr>
        <p:spPr bwMode="auto">
          <a:xfrm>
            <a:off x="782638" y="60370"/>
            <a:ext cx="75819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it-IT" sz="2800" b="1" dirty="0" err="1">
                <a:solidFill>
                  <a:srgbClr val="F18B1D"/>
                </a:solidFill>
                <a:latin typeface="Helvetica" pitchFamily="34" charset="0"/>
              </a:rPr>
              <a:t>Lung</a:t>
            </a:r>
            <a:r>
              <a:rPr lang="it-IT" sz="2800" b="1" dirty="0">
                <a:solidFill>
                  <a:srgbClr val="F18B1D"/>
                </a:solidFill>
                <a:latin typeface="Helvetica" pitchFamily="34" charset="0"/>
              </a:rPr>
              <a:t> </a:t>
            </a:r>
            <a:r>
              <a:rPr lang="it-IT" sz="2800" b="1" dirty="0" err="1">
                <a:solidFill>
                  <a:srgbClr val="F18B1D"/>
                </a:solidFill>
                <a:latin typeface="Helvetica" pitchFamily="34" charset="0"/>
              </a:rPr>
              <a:t>cancer</a:t>
            </a:r>
            <a:r>
              <a:rPr lang="it-IT" sz="2800" b="1" dirty="0">
                <a:solidFill>
                  <a:srgbClr val="F18B1D"/>
                </a:solidFill>
                <a:latin typeface="Helvetica" pitchFamily="34" charset="0"/>
              </a:rPr>
              <a:t> </a:t>
            </a:r>
            <a:r>
              <a:rPr lang="it-IT" sz="2800" b="1" dirty="0" err="1">
                <a:solidFill>
                  <a:srgbClr val="F18B1D"/>
                </a:solidFill>
                <a:latin typeface="Helvetica" pitchFamily="34" charset="0"/>
              </a:rPr>
              <a:t>spheres</a:t>
            </a:r>
            <a:r>
              <a:rPr lang="it-IT" sz="2800" b="1" dirty="0">
                <a:solidFill>
                  <a:srgbClr val="F18B1D"/>
                </a:solidFill>
                <a:latin typeface="Helvetica" pitchFamily="34" charset="0"/>
              </a:rPr>
              <a:t> </a:t>
            </a:r>
            <a:r>
              <a:rPr lang="it-IT" sz="2800" b="1" dirty="0" err="1">
                <a:solidFill>
                  <a:srgbClr val="F18B1D"/>
                </a:solidFill>
                <a:latin typeface="Helvetica" pitchFamily="34" charset="0"/>
              </a:rPr>
              <a:t>injected</a:t>
            </a:r>
            <a:r>
              <a:rPr lang="it-IT" sz="2800" b="1" dirty="0">
                <a:solidFill>
                  <a:srgbClr val="F18B1D"/>
                </a:solidFill>
                <a:latin typeface="Helvetica" pitchFamily="34" charset="0"/>
              </a:rPr>
              <a:t> in SCID </a:t>
            </a:r>
            <a:r>
              <a:rPr lang="it-IT" sz="2800" b="1" dirty="0" err="1">
                <a:solidFill>
                  <a:srgbClr val="F18B1D"/>
                </a:solidFill>
                <a:latin typeface="Helvetica" pitchFamily="34" charset="0"/>
              </a:rPr>
              <a:t>mice</a:t>
            </a:r>
            <a:r>
              <a:rPr lang="it-IT" sz="2800" b="1" dirty="0">
                <a:solidFill>
                  <a:srgbClr val="F18B1D"/>
                </a:solidFill>
                <a:latin typeface="Helvetica" pitchFamily="34" charset="0"/>
              </a:rPr>
              <a:t> </a:t>
            </a:r>
          </a:p>
          <a:p>
            <a:pPr algn="ctr" eaLnBrk="0" hangingPunct="0"/>
            <a:r>
              <a:rPr lang="it-IT" sz="2800" b="1" dirty="0" err="1">
                <a:solidFill>
                  <a:srgbClr val="F18B1D"/>
                </a:solidFill>
                <a:latin typeface="Helvetica" pitchFamily="34" charset="0"/>
              </a:rPr>
              <a:t>reproduce</a:t>
            </a:r>
            <a:r>
              <a:rPr lang="it-IT" sz="2800" b="1" dirty="0">
                <a:solidFill>
                  <a:srgbClr val="F18B1D"/>
                </a:solidFill>
                <a:latin typeface="Helvetica" pitchFamily="34" charset="0"/>
              </a:rPr>
              <a:t> the </a:t>
            </a:r>
            <a:r>
              <a:rPr lang="it-IT" sz="2800" b="1" dirty="0" err="1">
                <a:solidFill>
                  <a:srgbClr val="F18B1D"/>
                </a:solidFill>
                <a:latin typeface="Helvetica" pitchFamily="34" charset="0"/>
              </a:rPr>
              <a:t>original</a:t>
            </a:r>
            <a:r>
              <a:rPr lang="it-IT" sz="2800" b="1" dirty="0">
                <a:solidFill>
                  <a:srgbClr val="F18B1D"/>
                </a:solidFill>
                <a:latin typeface="Helvetica" pitchFamily="34" charset="0"/>
              </a:rPr>
              <a:t> </a:t>
            </a:r>
            <a:r>
              <a:rPr lang="it-IT" sz="2800" b="1" dirty="0" err="1">
                <a:solidFill>
                  <a:srgbClr val="F18B1D"/>
                </a:solidFill>
                <a:latin typeface="Helvetica" pitchFamily="34" charset="0"/>
              </a:rPr>
              <a:t>tumor</a:t>
            </a:r>
            <a:endParaRPr lang="it-IT" sz="2800" b="1" dirty="0">
              <a:solidFill>
                <a:srgbClr val="F18B1D"/>
              </a:solidFill>
              <a:latin typeface="Helvetica" pitchFamily="34" charset="0"/>
            </a:endParaRPr>
          </a:p>
        </p:txBody>
      </p:sp>
      <p:sp>
        <p:nvSpPr>
          <p:cNvPr id="82983" name="Text Box 195"/>
          <p:cNvSpPr txBox="1">
            <a:spLocks noChangeArrowheads="1"/>
          </p:cNvSpPr>
          <p:nvPr/>
        </p:nvSpPr>
        <p:spPr bwMode="auto">
          <a:xfrm>
            <a:off x="5376863" y="6573838"/>
            <a:ext cx="38941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1400" b="1">
                <a:solidFill>
                  <a:schemeClr val="bg1"/>
                </a:solidFill>
                <a:latin typeface="Arial" pitchFamily="34" charset="0"/>
              </a:rPr>
              <a:t>Eramo et al. Cell Death Diff. (15: 504, 2008)</a:t>
            </a:r>
          </a:p>
        </p:txBody>
      </p:sp>
      <p:pic>
        <p:nvPicPr>
          <p:cNvPr id="40" name="Picture 2" descr="pol 18 NCAM 20X"/>
          <p:cNvPicPr preferRelativeResize="0">
            <a:picLocks noGrp="1" noChangeAspect="1" noChangeArrowheads="1"/>
          </p:cNvPicPr>
          <p:nvPr/>
        </p:nvPicPr>
        <p:blipFill>
          <a:blip r:embed="rId9" cstate="print"/>
          <a:srcRect r="8040"/>
          <a:stretch>
            <a:fillRect/>
          </a:stretch>
        </p:blipFill>
        <p:spPr bwMode="auto">
          <a:xfrm>
            <a:off x="6459026" y="4540665"/>
            <a:ext cx="1511024" cy="12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Rectangle 3"/>
          <p:cNvSpPr>
            <a:spLocks noChangeAspect="1" noChangeArrowheads="1"/>
          </p:cNvSpPr>
          <p:nvPr/>
        </p:nvSpPr>
        <p:spPr bwMode="auto">
          <a:xfrm>
            <a:off x="7543864" y="5522951"/>
            <a:ext cx="41275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lang="it-IT" sz="900" b="1" dirty="0">
                <a:solidFill>
                  <a:schemeClr val="bg1"/>
                </a:solidFill>
                <a:latin typeface="Arial" pitchFamily="34" charset="0"/>
              </a:rPr>
              <a:t>20x</a:t>
            </a:r>
          </a:p>
        </p:txBody>
      </p:sp>
      <p:sp>
        <p:nvSpPr>
          <p:cNvPr id="42" name="Rectangle 4"/>
          <p:cNvSpPr>
            <a:spLocks noChangeAspect="1" noChangeArrowheads="1"/>
          </p:cNvSpPr>
          <p:nvPr/>
        </p:nvSpPr>
        <p:spPr bwMode="auto">
          <a:xfrm>
            <a:off x="5787848" y="5919720"/>
            <a:ext cx="1058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b="1" dirty="0">
                <a:solidFill>
                  <a:schemeClr val="bg1"/>
                </a:solidFill>
                <a:latin typeface="Arial" pitchFamily="34" charset="0"/>
              </a:rPr>
              <a:t>LCNEC</a:t>
            </a:r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4849723" y="4527965"/>
            <a:ext cx="1509071" cy="1296000"/>
            <a:chOff x="281" y="3522"/>
            <a:chExt cx="585" cy="502"/>
          </a:xfrm>
        </p:grpSpPr>
        <p:pic>
          <p:nvPicPr>
            <p:cNvPr id="44" name="Picture 6" descr="polmone 18 paz NCAM 20X"/>
            <p:cNvPicPr preferRelativeResize="0">
              <a:picLocks noChangeAspect="1" noChangeArrowheads="1"/>
            </p:cNvPicPr>
            <p:nvPr/>
          </p:nvPicPr>
          <p:blipFill>
            <a:blip r:embed="rId10" cstate="print"/>
            <a:srcRect l="21941" b="14104"/>
            <a:stretch>
              <a:fillRect/>
            </a:stretch>
          </p:blipFill>
          <p:spPr bwMode="auto">
            <a:xfrm>
              <a:off x="281" y="3522"/>
              <a:ext cx="585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" name="Rectangle 7"/>
            <p:cNvSpPr>
              <a:spLocks noChangeAspect="1" noChangeArrowheads="1"/>
            </p:cNvSpPr>
            <p:nvPr/>
          </p:nvSpPr>
          <p:spPr bwMode="auto">
            <a:xfrm>
              <a:off x="655" y="3907"/>
              <a:ext cx="194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it-IT" sz="900" b="1">
                  <a:solidFill>
                    <a:schemeClr val="bg1"/>
                  </a:solidFill>
                  <a:latin typeface="Arial" pitchFamily="34" charset="0"/>
                </a:rPr>
                <a:t>20x </a:t>
              </a:r>
            </a:p>
          </p:txBody>
        </p:sp>
      </p:grpSp>
      <p:grpSp>
        <p:nvGrpSpPr>
          <p:cNvPr id="3" name="Group 8"/>
          <p:cNvGrpSpPr>
            <a:grpSpLocks noChangeAspect="1"/>
          </p:cNvGrpSpPr>
          <p:nvPr/>
        </p:nvGrpSpPr>
        <p:grpSpPr bwMode="auto">
          <a:xfrm>
            <a:off x="4849726" y="3111695"/>
            <a:ext cx="1511348" cy="1296000"/>
            <a:chOff x="281" y="2990"/>
            <a:chExt cx="585" cy="501"/>
          </a:xfrm>
        </p:grpSpPr>
        <p:pic>
          <p:nvPicPr>
            <p:cNvPr id="47" name="Picture 9" descr="pol 18 paziente CK 40X-CK"/>
            <p:cNvPicPr preferRelativeResize="0">
              <a:picLocks noChangeAspect="1" noChangeArrowheads="1"/>
            </p:cNvPicPr>
            <p:nvPr/>
          </p:nvPicPr>
          <p:blipFill>
            <a:blip r:embed="rId11" cstate="print"/>
            <a:srcRect l="6764"/>
            <a:stretch>
              <a:fillRect/>
            </a:stretch>
          </p:blipFill>
          <p:spPr bwMode="auto">
            <a:xfrm>
              <a:off x="281" y="2990"/>
              <a:ext cx="585" cy="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Rectangle 10"/>
            <p:cNvSpPr>
              <a:spLocks noChangeAspect="1" noChangeArrowheads="1"/>
            </p:cNvSpPr>
            <p:nvPr/>
          </p:nvSpPr>
          <p:spPr bwMode="auto">
            <a:xfrm>
              <a:off x="666" y="3372"/>
              <a:ext cx="179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it-IT" sz="900" b="1">
                  <a:solidFill>
                    <a:schemeClr val="bg1"/>
                  </a:solidFill>
                  <a:latin typeface="Arial" pitchFamily="34" charset="0"/>
                </a:rPr>
                <a:t>40x</a:t>
              </a:r>
            </a:p>
          </p:txBody>
        </p:sp>
      </p:grpSp>
      <p:pic>
        <p:nvPicPr>
          <p:cNvPr id="49" name="Picture 11" descr="POLMONE 18 topo CK 40X"/>
          <p:cNvPicPr preferRelativeResize="0">
            <a:picLocks noChangeAspect="1" noChangeArrowheads="1"/>
          </p:cNvPicPr>
          <p:nvPr/>
        </p:nvPicPr>
        <p:blipFill>
          <a:blip r:embed="rId12" cstate="print"/>
          <a:srcRect l="7396"/>
          <a:stretch>
            <a:fillRect/>
          </a:stretch>
        </p:blipFill>
        <p:spPr bwMode="auto">
          <a:xfrm>
            <a:off x="6456491" y="3096461"/>
            <a:ext cx="1509071" cy="12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Rectangle 12"/>
          <p:cNvSpPr>
            <a:spLocks noChangeAspect="1" noChangeArrowheads="1"/>
          </p:cNvSpPr>
          <p:nvPr/>
        </p:nvSpPr>
        <p:spPr bwMode="auto">
          <a:xfrm>
            <a:off x="7534339" y="4078747"/>
            <a:ext cx="3746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900" b="1" dirty="0">
                <a:solidFill>
                  <a:schemeClr val="bg1"/>
                </a:solidFill>
                <a:latin typeface="Arial" pitchFamily="34" charset="0"/>
              </a:rPr>
              <a:t>40x</a:t>
            </a:r>
          </a:p>
        </p:txBody>
      </p:sp>
      <p:sp>
        <p:nvSpPr>
          <p:cNvPr id="51" name="Rectangle 13"/>
          <p:cNvSpPr>
            <a:spLocks noChangeAspect="1" noChangeArrowheads="1"/>
          </p:cNvSpPr>
          <p:nvPr/>
        </p:nvSpPr>
        <p:spPr bwMode="auto">
          <a:xfrm>
            <a:off x="5218026" y="2352675"/>
            <a:ext cx="558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900" b="1">
                <a:solidFill>
                  <a:schemeClr val="bg1"/>
                </a:solidFill>
                <a:latin typeface="Arial" pitchFamily="34" charset="0"/>
              </a:rPr>
              <a:t>patient</a:t>
            </a:r>
          </a:p>
        </p:txBody>
      </p:sp>
      <p:pic>
        <p:nvPicPr>
          <p:cNvPr id="52" name="Picture 14" descr="pol 18 paz EE 20X"/>
          <p:cNvPicPr preferRelativeResize="0">
            <a:picLocks noChangeAspect="1" noChangeArrowheads="1"/>
          </p:cNvPicPr>
          <p:nvPr/>
        </p:nvPicPr>
        <p:blipFill>
          <a:blip r:embed="rId13" cstate="print"/>
          <a:srcRect l="49471" r="11130" b="57965"/>
          <a:stretch>
            <a:fillRect/>
          </a:stretch>
        </p:blipFill>
        <p:spPr bwMode="auto">
          <a:xfrm>
            <a:off x="4849726" y="1612899"/>
            <a:ext cx="1511348" cy="12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Rectangle 15"/>
          <p:cNvSpPr>
            <a:spLocks noChangeAspect="1" noChangeArrowheads="1"/>
          </p:cNvSpPr>
          <p:nvPr/>
        </p:nvSpPr>
        <p:spPr bwMode="auto">
          <a:xfrm>
            <a:off x="5840258" y="2595187"/>
            <a:ext cx="406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900" b="1">
                <a:solidFill>
                  <a:schemeClr val="bg1"/>
                </a:solidFill>
                <a:latin typeface="Arial" pitchFamily="34" charset="0"/>
              </a:rPr>
              <a:t>20x </a:t>
            </a:r>
          </a:p>
        </p:txBody>
      </p:sp>
      <p:pic>
        <p:nvPicPr>
          <p:cNvPr id="54" name="Picture 16" descr="POLMONE 18 20X"/>
          <p:cNvPicPr preferRelativeResize="0">
            <a:picLocks noChangeAspect="1" noChangeArrowheads="1"/>
          </p:cNvPicPr>
          <p:nvPr/>
        </p:nvPicPr>
        <p:blipFill>
          <a:blip r:embed="rId14" cstate="print"/>
          <a:srcRect r="6087"/>
          <a:stretch>
            <a:fillRect/>
          </a:stretch>
        </p:blipFill>
        <p:spPr bwMode="auto">
          <a:xfrm>
            <a:off x="6459027" y="1612899"/>
            <a:ext cx="1509070" cy="12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Rectangle 17"/>
          <p:cNvSpPr>
            <a:spLocks noChangeAspect="1" noChangeArrowheads="1"/>
          </p:cNvSpPr>
          <p:nvPr/>
        </p:nvSpPr>
        <p:spPr bwMode="auto">
          <a:xfrm>
            <a:off x="7518464" y="2595187"/>
            <a:ext cx="406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900" b="1">
                <a:solidFill>
                  <a:schemeClr val="bg1"/>
                </a:solidFill>
                <a:latin typeface="Arial" pitchFamily="34" charset="0"/>
              </a:rPr>
              <a:t>20x </a:t>
            </a:r>
          </a:p>
        </p:txBody>
      </p:sp>
      <p:sp>
        <p:nvSpPr>
          <p:cNvPr id="56" name="Rectangle 18"/>
          <p:cNvSpPr>
            <a:spLocks noChangeAspect="1" noChangeArrowheads="1"/>
          </p:cNvSpPr>
          <p:nvPr/>
        </p:nvSpPr>
        <p:spPr bwMode="auto">
          <a:xfrm>
            <a:off x="5259325" y="1295400"/>
            <a:ext cx="692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1200" b="1" dirty="0" err="1">
                <a:solidFill>
                  <a:schemeClr val="bg1"/>
                </a:solidFill>
                <a:latin typeface="Arial" pitchFamily="34" charset="0"/>
              </a:rPr>
              <a:t>Patient</a:t>
            </a:r>
            <a:endParaRPr lang="it-IT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57" name="Rectangle 19"/>
          <p:cNvSpPr>
            <a:spLocks noChangeAspect="1" noChangeArrowheads="1"/>
          </p:cNvSpPr>
          <p:nvPr/>
        </p:nvSpPr>
        <p:spPr bwMode="auto">
          <a:xfrm>
            <a:off x="6752239" y="1295400"/>
            <a:ext cx="8953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1200" b="1" dirty="0" err="1">
                <a:solidFill>
                  <a:schemeClr val="bg1"/>
                </a:solidFill>
                <a:latin typeface="Arial" pitchFamily="34" charset="0"/>
              </a:rPr>
              <a:t>Xenograft</a:t>
            </a:r>
            <a:endParaRPr lang="it-IT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58" name="Rectangle 21"/>
          <p:cNvSpPr>
            <a:spLocks noChangeAspect="1" noChangeArrowheads="1"/>
          </p:cNvSpPr>
          <p:nvPr/>
        </p:nvSpPr>
        <p:spPr bwMode="auto">
          <a:xfrm>
            <a:off x="8116312" y="3721100"/>
            <a:ext cx="4889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CKs</a:t>
            </a:r>
          </a:p>
        </p:txBody>
      </p:sp>
      <p:sp>
        <p:nvSpPr>
          <p:cNvPr id="59" name="Rectangle 22"/>
          <p:cNvSpPr>
            <a:spLocks noChangeAspect="1" noChangeArrowheads="1"/>
          </p:cNvSpPr>
          <p:nvPr/>
        </p:nvSpPr>
        <p:spPr bwMode="auto">
          <a:xfrm>
            <a:off x="8108375" y="2155494"/>
            <a:ext cx="504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sz="1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H&amp;E</a:t>
            </a:r>
            <a:endParaRPr lang="it-IT" sz="1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0" name="Rectangle 23"/>
          <p:cNvSpPr>
            <a:spLocks noChangeAspect="1" noChangeArrowheads="1"/>
          </p:cNvSpPr>
          <p:nvPr/>
        </p:nvSpPr>
        <p:spPr bwMode="auto">
          <a:xfrm>
            <a:off x="8014712" y="5062538"/>
            <a:ext cx="692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N-CAM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14"/>
          <p:cNvSpPr>
            <a:spLocks noChangeAspect="1" noChangeArrowheads="1" noTextEdit="1"/>
          </p:cNvSpPr>
          <p:nvPr/>
        </p:nvSpPr>
        <p:spPr bwMode="auto">
          <a:xfrm>
            <a:off x="922338" y="24405"/>
            <a:ext cx="856932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 smtClean="0">
              <a:solidFill>
                <a:srgbClr val="000000"/>
              </a:solidFill>
            </a:endParaRP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3" cstate="print"/>
          <a:srcRect l="13060"/>
          <a:stretch>
            <a:fillRect/>
          </a:stretch>
        </p:blipFill>
        <p:spPr bwMode="auto">
          <a:xfrm>
            <a:off x="158750" y="2591393"/>
            <a:ext cx="8278813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3"/>
          <p:cNvSpPr txBox="1">
            <a:spLocks noChangeArrowheads="1"/>
          </p:cNvSpPr>
          <p:nvPr/>
        </p:nvSpPr>
        <p:spPr bwMode="auto">
          <a:xfrm>
            <a:off x="6608763" y="3686768"/>
            <a:ext cx="677862" cy="396875"/>
          </a:xfrm>
          <a:prstGeom prst="rect">
            <a:avLst/>
          </a:prstGeom>
          <a:solidFill>
            <a:schemeClr val="bg1"/>
          </a:solidFill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b="1" smtClean="0">
                <a:solidFill>
                  <a:srgbClr val="FFFFFF"/>
                </a:solidFill>
                <a:latin typeface="Arial" charset="0"/>
              </a:rPr>
              <a:t>FTC</a:t>
            </a:r>
          </a:p>
        </p:txBody>
      </p:sp>
      <p:sp>
        <p:nvSpPr>
          <p:cNvPr id="37893" name="Text Box 4"/>
          <p:cNvSpPr txBox="1">
            <a:spLocks noChangeArrowheads="1"/>
          </p:cNvSpPr>
          <p:nvPr/>
        </p:nvSpPr>
        <p:spPr bwMode="auto">
          <a:xfrm>
            <a:off x="8428038" y="5391743"/>
            <a:ext cx="709612" cy="396875"/>
          </a:xfrm>
          <a:prstGeom prst="rect">
            <a:avLst/>
          </a:prstGeom>
          <a:solidFill>
            <a:schemeClr val="bg1"/>
          </a:solidFill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b="1" smtClean="0">
                <a:solidFill>
                  <a:srgbClr val="000000"/>
                </a:solidFill>
                <a:latin typeface="Arial" charset="0"/>
              </a:rPr>
              <a:t>UTC</a:t>
            </a:r>
          </a:p>
        </p:txBody>
      </p:sp>
      <p:sp>
        <p:nvSpPr>
          <p:cNvPr id="37894" name="Rectangle 24"/>
          <p:cNvSpPr>
            <a:spLocks noChangeArrowheads="1"/>
          </p:cNvSpPr>
          <p:nvPr/>
        </p:nvSpPr>
        <p:spPr bwMode="auto">
          <a:xfrm>
            <a:off x="574675" y="2591393"/>
            <a:ext cx="7262813" cy="384175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 smtClean="0">
              <a:solidFill>
                <a:srgbClr val="000000"/>
              </a:solidFill>
            </a:endParaRPr>
          </a:p>
        </p:txBody>
      </p:sp>
      <p:pic>
        <p:nvPicPr>
          <p:cNvPr id="37895" name="Picture 28"/>
          <p:cNvPicPr>
            <a:picLocks noChangeAspect="1" noChangeArrowheads="1"/>
          </p:cNvPicPr>
          <p:nvPr/>
        </p:nvPicPr>
        <p:blipFill>
          <a:blip r:embed="rId4" cstate="print"/>
          <a:srcRect t="30200" r="86665" b="26666"/>
          <a:stretch>
            <a:fillRect/>
          </a:stretch>
        </p:blipFill>
        <p:spPr bwMode="auto">
          <a:xfrm>
            <a:off x="6726238" y="164105"/>
            <a:ext cx="1412875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29" descr="foll 3"/>
          <p:cNvPicPr>
            <a:picLocks noChangeAspect="1" noChangeArrowheads="1"/>
          </p:cNvPicPr>
          <p:nvPr/>
        </p:nvPicPr>
        <p:blipFill>
          <a:blip r:embed="rId5" cstate="print">
            <a:lum bright="10000" contrast="-8000"/>
          </a:blip>
          <a:srcRect/>
          <a:stretch>
            <a:fillRect/>
          </a:stretch>
        </p:blipFill>
        <p:spPr bwMode="auto">
          <a:xfrm>
            <a:off x="106363" y="287930"/>
            <a:ext cx="1412875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7" name="Text Box 30"/>
          <p:cNvSpPr txBox="1">
            <a:spLocks noChangeArrowheads="1"/>
          </p:cNvSpPr>
          <p:nvPr/>
        </p:nvSpPr>
        <p:spPr bwMode="auto">
          <a:xfrm>
            <a:off x="298076" y="45140"/>
            <a:ext cx="1029448" cy="26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it-IT" sz="14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it-IT" sz="1400" b="1" dirty="0" err="1" smtClean="0">
                <a:solidFill>
                  <a:srgbClr val="000000"/>
                </a:solidFill>
                <a:latin typeface="Arial" charset="0"/>
              </a:rPr>
              <a:t>Follicular</a:t>
            </a:r>
            <a:endParaRPr lang="it-IT" sz="1400" b="1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7898" name="Line 31"/>
          <p:cNvSpPr>
            <a:spLocks noChangeShapeType="1"/>
          </p:cNvSpPr>
          <p:nvPr/>
        </p:nvSpPr>
        <p:spPr bwMode="auto">
          <a:xfrm rot="-5400000">
            <a:off x="3740150" y="565743"/>
            <a:ext cx="0" cy="9080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 smtClean="0">
              <a:solidFill>
                <a:srgbClr val="000000"/>
              </a:solidFill>
            </a:endParaRPr>
          </a:p>
        </p:txBody>
      </p:sp>
      <p:pic>
        <p:nvPicPr>
          <p:cNvPr id="37899" name="Picture 32" descr="sfere thyroid"/>
          <p:cNvPicPr>
            <a:picLocks noChangeAspect="1" noChangeArrowheads="1"/>
          </p:cNvPicPr>
          <p:nvPr/>
        </p:nvPicPr>
        <p:blipFill>
          <a:blip r:embed="rId6" cstate="print"/>
          <a:srcRect l="50023" b="30510"/>
          <a:stretch>
            <a:fillRect/>
          </a:stretch>
        </p:blipFill>
        <p:spPr bwMode="auto">
          <a:xfrm>
            <a:off x="4291013" y="287930"/>
            <a:ext cx="1693862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0" name="Text Box 33"/>
          <p:cNvSpPr txBox="1">
            <a:spLocks noChangeArrowheads="1"/>
          </p:cNvSpPr>
          <p:nvPr/>
        </p:nvSpPr>
        <p:spPr bwMode="auto">
          <a:xfrm>
            <a:off x="3162300" y="314918"/>
            <a:ext cx="11223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1400" b="1" smtClean="0">
                <a:solidFill>
                  <a:srgbClr val="000000"/>
                </a:solidFill>
                <a:latin typeface="Arial" charset="0"/>
              </a:rPr>
              <a:t>Serum-free</a:t>
            </a:r>
          </a:p>
          <a:p>
            <a:pPr algn="ctr"/>
            <a:r>
              <a:rPr lang="it-IT" sz="1400" b="1" smtClean="0">
                <a:solidFill>
                  <a:srgbClr val="000000"/>
                </a:solidFill>
                <a:latin typeface="Arial" charset="0"/>
              </a:rPr>
              <a:t>cultures</a:t>
            </a:r>
          </a:p>
        </p:txBody>
      </p:sp>
      <p:sp>
        <p:nvSpPr>
          <p:cNvPr id="37901" name="Text Box 34"/>
          <p:cNvSpPr txBox="1">
            <a:spLocks noChangeArrowheads="1"/>
          </p:cNvSpPr>
          <p:nvPr/>
        </p:nvSpPr>
        <p:spPr bwMode="auto">
          <a:xfrm>
            <a:off x="3375025" y="1086443"/>
            <a:ext cx="695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1400" b="1" smtClean="0">
                <a:solidFill>
                  <a:srgbClr val="000000"/>
                </a:solidFill>
                <a:latin typeface="Arial" charset="0"/>
              </a:rPr>
              <a:t>EGF</a:t>
            </a:r>
          </a:p>
          <a:p>
            <a:pPr algn="ctr"/>
            <a:r>
              <a:rPr lang="it-IT" sz="1400" b="1" smtClean="0">
                <a:solidFill>
                  <a:srgbClr val="000000"/>
                </a:solidFill>
                <a:latin typeface="Arial" charset="0"/>
              </a:rPr>
              <a:t>FGF-2</a:t>
            </a:r>
          </a:p>
        </p:txBody>
      </p:sp>
      <p:pic>
        <p:nvPicPr>
          <p:cNvPr id="37902" name="Picture 35" descr="UTC EE new (3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77988" y="287930"/>
            <a:ext cx="1412875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3" name="Rectangle 36"/>
          <p:cNvSpPr>
            <a:spLocks noChangeArrowheads="1"/>
          </p:cNvSpPr>
          <p:nvPr/>
        </p:nvSpPr>
        <p:spPr bwMode="auto">
          <a:xfrm>
            <a:off x="1844675" y="5028"/>
            <a:ext cx="1079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400" b="1" dirty="0" err="1" smtClean="0">
                <a:solidFill>
                  <a:srgbClr val="000000"/>
                </a:solidFill>
                <a:latin typeface="Arial" charset="0"/>
              </a:rPr>
              <a:t>Anaplastic</a:t>
            </a:r>
            <a:endParaRPr lang="it-IT" sz="1400" b="1" dirty="0" smtClean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 rot="1639590">
            <a:off x="7626350" y="-58145"/>
            <a:ext cx="1360488" cy="1230313"/>
            <a:chOff x="1683" y="290"/>
            <a:chExt cx="1271" cy="1032"/>
          </a:xfrm>
        </p:grpSpPr>
        <p:sp>
          <p:nvSpPr>
            <p:cNvPr id="37949" name="Freeform 38"/>
            <p:cNvSpPr>
              <a:spLocks/>
            </p:cNvSpPr>
            <p:nvPr/>
          </p:nvSpPr>
          <p:spPr bwMode="auto">
            <a:xfrm rot="3537429">
              <a:off x="1896" y="264"/>
              <a:ext cx="845" cy="1271"/>
            </a:xfrm>
            <a:custGeom>
              <a:avLst/>
              <a:gdLst>
                <a:gd name="T0" fmla="*/ 53 w 845"/>
                <a:gd name="T1" fmla="*/ 294 h 1271"/>
                <a:gd name="T2" fmla="*/ 111 w 845"/>
                <a:gd name="T3" fmla="*/ 271 h 1271"/>
                <a:gd name="T4" fmla="*/ 174 w 845"/>
                <a:gd name="T5" fmla="*/ 318 h 1271"/>
                <a:gd name="T6" fmla="*/ 251 w 845"/>
                <a:gd name="T7" fmla="*/ 445 h 1271"/>
                <a:gd name="T8" fmla="*/ 300 w 845"/>
                <a:gd name="T9" fmla="*/ 535 h 1271"/>
                <a:gd name="T10" fmla="*/ 323 w 845"/>
                <a:gd name="T11" fmla="*/ 583 h 1271"/>
                <a:gd name="T12" fmla="*/ 380 w 845"/>
                <a:gd name="T13" fmla="*/ 714 h 1271"/>
                <a:gd name="T14" fmla="*/ 424 w 845"/>
                <a:gd name="T15" fmla="*/ 807 h 1271"/>
                <a:gd name="T16" fmla="*/ 453 w 845"/>
                <a:gd name="T17" fmla="*/ 874 h 1271"/>
                <a:gd name="T18" fmla="*/ 519 w 845"/>
                <a:gd name="T19" fmla="*/ 877 h 1271"/>
                <a:gd name="T20" fmla="*/ 612 w 845"/>
                <a:gd name="T21" fmla="*/ 906 h 1271"/>
                <a:gd name="T22" fmla="*/ 675 w 845"/>
                <a:gd name="T23" fmla="*/ 1020 h 1271"/>
                <a:gd name="T24" fmla="*/ 754 w 845"/>
                <a:gd name="T25" fmla="*/ 1170 h 1271"/>
                <a:gd name="T26" fmla="*/ 769 w 845"/>
                <a:gd name="T27" fmla="*/ 1200 h 1271"/>
                <a:gd name="T28" fmla="*/ 818 w 845"/>
                <a:gd name="T29" fmla="*/ 1250 h 1271"/>
                <a:gd name="T30" fmla="*/ 839 w 845"/>
                <a:gd name="T31" fmla="*/ 1269 h 1271"/>
                <a:gd name="T32" fmla="*/ 845 w 845"/>
                <a:gd name="T33" fmla="*/ 1268 h 1271"/>
                <a:gd name="T34" fmla="*/ 819 w 845"/>
                <a:gd name="T35" fmla="*/ 1212 h 1271"/>
                <a:gd name="T36" fmla="*/ 801 w 845"/>
                <a:gd name="T37" fmla="*/ 1186 h 1271"/>
                <a:gd name="T38" fmla="*/ 762 w 845"/>
                <a:gd name="T39" fmla="*/ 1123 h 1271"/>
                <a:gd name="T40" fmla="*/ 697 w 845"/>
                <a:gd name="T41" fmla="*/ 1015 h 1271"/>
                <a:gd name="T42" fmla="*/ 618 w 845"/>
                <a:gd name="T43" fmla="*/ 874 h 1271"/>
                <a:gd name="T44" fmla="*/ 651 w 845"/>
                <a:gd name="T45" fmla="*/ 830 h 1271"/>
                <a:gd name="T46" fmla="*/ 695 w 845"/>
                <a:gd name="T47" fmla="*/ 745 h 1271"/>
                <a:gd name="T48" fmla="*/ 681 w 845"/>
                <a:gd name="T49" fmla="*/ 724 h 1271"/>
                <a:gd name="T50" fmla="*/ 518 w 845"/>
                <a:gd name="T51" fmla="*/ 470 h 1271"/>
                <a:gd name="T52" fmla="*/ 430 w 845"/>
                <a:gd name="T53" fmla="*/ 330 h 1271"/>
                <a:gd name="T54" fmla="*/ 406 w 845"/>
                <a:gd name="T55" fmla="*/ 283 h 1271"/>
                <a:gd name="T56" fmla="*/ 382 w 845"/>
                <a:gd name="T57" fmla="*/ 118 h 1271"/>
                <a:gd name="T58" fmla="*/ 427 w 845"/>
                <a:gd name="T59" fmla="*/ 82 h 1271"/>
                <a:gd name="T60" fmla="*/ 427 w 845"/>
                <a:gd name="T61" fmla="*/ 70 h 1271"/>
                <a:gd name="T62" fmla="*/ 410 w 845"/>
                <a:gd name="T63" fmla="*/ 44 h 1271"/>
                <a:gd name="T64" fmla="*/ 380 w 845"/>
                <a:gd name="T65" fmla="*/ 48 h 1271"/>
                <a:gd name="T66" fmla="*/ 341 w 845"/>
                <a:gd name="T67" fmla="*/ 68 h 1271"/>
                <a:gd name="T68" fmla="*/ 316 w 845"/>
                <a:gd name="T69" fmla="*/ 80 h 1271"/>
                <a:gd name="T70" fmla="*/ 256 w 845"/>
                <a:gd name="T71" fmla="*/ 109 h 1271"/>
                <a:gd name="T72" fmla="*/ 232 w 845"/>
                <a:gd name="T73" fmla="*/ 117 h 1271"/>
                <a:gd name="T74" fmla="*/ 224 w 845"/>
                <a:gd name="T75" fmla="*/ 91 h 1271"/>
                <a:gd name="T76" fmla="*/ 265 w 845"/>
                <a:gd name="T77" fmla="*/ 58 h 1271"/>
                <a:gd name="T78" fmla="*/ 271 w 845"/>
                <a:gd name="T79" fmla="*/ 48 h 1271"/>
                <a:gd name="T80" fmla="*/ 273 w 845"/>
                <a:gd name="T81" fmla="*/ 44 h 1271"/>
                <a:gd name="T82" fmla="*/ 276 w 845"/>
                <a:gd name="T83" fmla="*/ 35 h 1271"/>
                <a:gd name="T84" fmla="*/ 244 w 845"/>
                <a:gd name="T85" fmla="*/ 2 h 1271"/>
                <a:gd name="T86" fmla="*/ 174 w 845"/>
                <a:gd name="T87" fmla="*/ 24 h 1271"/>
                <a:gd name="T88" fmla="*/ 117 w 845"/>
                <a:gd name="T89" fmla="*/ 53 h 1271"/>
                <a:gd name="T90" fmla="*/ 65 w 845"/>
                <a:gd name="T91" fmla="*/ 89 h 1271"/>
                <a:gd name="T92" fmla="*/ 55 w 845"/>
                <a:gd name="T93" fmla="*/ 106 h 1271"/>
                <a:gd name="T94" fmla="*/ 64 w 845"/>
                <a:gd name="T95" fmla="*/ 130 h 1271"/>
                <a:gd name="T96" fmla="*/ 92 w 845"/>
                <a:gd name="T97" fmla="*/ 147 h 1271"/>
                <a:gd name="T98" fmla="*/ 121 w 845"/>
                <a:gd name="T99" fmla="*/ 141 h 1271"/>
                <a:gd name="T100" fmla="*/ 136 w 845"/>
                <a:gd name="T101" fmla="*/ 132 h 1271"/>
                <a:gd name="T102" fmla="*/ 142 w 845"/>
                <a:gd name="T103" fmla="*/ 132 h 1271"/>
                <a:gd name="T104" fmla="*/ 150 w 845"/>
                <a:gd name="T105" fmla="*/ 133 h 1271"/>
                <a:gd name="T106" fmla="*/ 106 w 845"/>
                <a:gd name="T107" fmla="*/ 189 h 1271"/>
                <a:gd name="T108" fmla="*/ 3 w 845"/>
                <a:gd name="T109" fmla="*/ 251 h 1271"/>
                <a:gd name="T110" fmla="*/ 3 w 845"/>
                <a:gd name="T111" fmla="*/ 259 h 1271"/>
                <a:gd name="T112" fmla="*/ 2 w 845"/>
                <a:gd name="T113" fmla="*/ 270 h 1271"/>
                <a:gd name="T114" fmla="*/ 5 w 845"/>
                <a:gd name="T115" fmla="*/ 273 h 1271"/>
                <a:gd name="T116" fmla="*/ 21 w 845"/>
                <a:gd name="T117" fmla="*/ 300 h 127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45"/>
                <a:gd name="T178" fmla="*/ 0 h 1271"/>
                <a:gd name="T179" fmla="*/ 845 w 845"/>
                <a:gd name="T180" fmla="*/ 1271 h 127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45" h="1271">
                  <a:moveTo>
                    <a:pt x="26" y="300"/>
                  </a:moveTo>
                  <a:lnTo>
                    <a:pt x="33" y="298"/>
                  </a:lnTo>
                  <a:lnTo>
                    <a:pt x="39" y="297"/>
                  </a:lnTo>
                  <a:lnTo>
                    <a:pt x="47" y="294"/>
                  </a:lnTo>
                  <a:lnTo>
                    <a:pt x="53" y="294"/>
                  </a:lnTo>
                  <a:lnTo>
                    <a:pt x="65" y="291"/>
                  </a:lnTo>
                  <a:lnTo>
                    <a:pt x="77" y="286"/>
                  </a:lnTo>
                  <a:lnTo>
                    <a:pt x="88" y="280"/>
                  </a:lnTo>
                  <a:lnTo>
                    <a:pt x="100" y="276"/>
                  </a:lnTo>
                  <a:lnTo>
                    <a:pt x="111" y="271"/>
                  </a:lnTo>
                  <a:lnTo>
                    <a:pt x="123" y="268"/>
                  </a:lnTo>
                  <a:lnTo>
                    <a:pt x="133" y="267"/>
                  </a:lnTo>
                  <a:lnTo>
                    <a:pt x="145" y="267"/>
                  </a:lnTo>
                  <a:lnTo>
                    <a:pt x="159" y="292"/>
                  </a:lnTo>
                  <a:lnTo>
                    <a:pt x="174" y="318"/>
                  </a:lnTo>
                  <a:lnTo>
                    <a:pt x="189" y="344"/>
                  </a:lnTo>
                  <a:lnTo>
                    <a:pt x="206" y="368"/>
                  </a:lnTo>
                  <a:lnTo>
                    <a:pt x="221" y="394"/>
                  </a:lnTo>
                  <a:lnTo>
                    <a:pt x="236" y="420"/>
                  </a:lnTo>
                  <a:lnTo>
                    <a:pt x="251" y="445"/>
                  </a:lnTo>
                  <a:lnTo>
                    <a:pt x="265" y="471"/>
                  </a:lnTo>
                  <a:lnTo>
                    <a:pt x="274" y="486"/>
                  </a:lnTo>
                  <a:lnTo>
                    <a:pt x="283" y="503"/>
                  </a:lnTo>
                  <a:lnTo>
                    <a:pt x="292" y="518"/>
                  </a:lnTo>
                  <a:lnTo>
                    <a:pt x="300" y="535"/>
                  </a:lnTo>
                  <a:lnTo>
                    <a:pt x="303" y="539"/>
                  </a:lnTo>
                  <a:lnTo>
                    <a:pt x="306" y="545"/>
                  </a:lnTo>
                  <a:lnTo>
                    <a:pt x="307" y="550"/>
                  </a:lnTo>
                  <a:lnTo>
                    <a:pt x="310" y="556"/>
                  </a:lnTo>
                  <a:lnTo>
                    <a:pt x="323" y="583"/>
                  </a:lnTo>
                  <a:lnTo>
                    <a:pt x="333" y="609"/>
                  </a:lnTo>
                  <a:lnTo>
                    <a:pt x="345" y="636"/>
                  </a:lnTo>
                  <a:lnTo>
                    <a:pt x="357" y="662"/>
                  </a:lnTo>
                  <a:lnTo>
                    <a:pt x="368" y="688"/>
                  </a:lnTo>
                  <a:lnTo>
                    <a:pt x="380" y="714"/>
                  </a:lnTo>
                  <a:lnTo>
                    <a:pt x="392" y="741"/>
                  </a:lnTo>
                  <a:lnTo>
                    <a:pt x="404" y="767"/>
                  </a:lnTo>
                  <a:lnTo>
                    <a:pt x="412" y="780"/>
                  </a:lnTo>
                  <a:lnTo>
                    <a:pt x="418" y="794"/>
                  </a:lnTo>
                  <a:lnTo>
                    <a:pt x="424" y="807"/>
                  </a:lnTo>
                  <a:lnTo>
                    <a:pt x="429" y="823"/>
                  </a:lnTo>
                  <a:lnTo>
                    <a:pt x="433" y="836"/>
                  </a:lnTo>
                  <a:lnTo>
                    <a:pt x="439" y="850"/>
                  </a:lnTo>
                  <a:lnTo>
                    <a:pt x="445" y="862"/>
                  </a:lnTo>
                  <a:lnTo>
                    <a:pt x="453" y="874"/>
                  </a:lnTo>
                  <a:lnTo>
                    <a:pt x="454" y="874"/>
                  </a:lnTo>
                  <a:lnTo>
                    <a:pt x="457" y="874"/>
                  </a:lnTo>
                  <a:lnTo>
                    <a:pt x="459" y="874"/>
                  </a:lnTo>
                  <a:lnTo>
                    <a:pt x="460" y="876"/>
                  </a:lnTo>
                  <a:lnTo>
                    <a:pt x="519" y="877"/>
                  </a:lnTo>
                  <a:lnTo>
                    <a:pt x="539" y="888"/>
                  </a:lnTo>
                  <a:lnTo>
                    <a:pt x="560" y="889"/>
                  </a:lnTo>
                  <a:lnTo>
                    <a:pt x="597" y="885"/>
                  </a:lnTo>
                  <a:lnTo>
                    <a:pt x="604" y="894"/>
                  </a:lnTo>
                  <a:lnTo>
                    <a:pt x="612" y="906"/>
                  </a:lnTo>
                  <a:lnTo>
                    <a:pt x="618" y="918"/>
                  </a:lnTo>
                  <a:lnTo>
                    <a:pt x="624" y="930"/>
                  </a:lnTo>
                  <a:lnTo>
                    <a:pt x="641" y="960"/>
                  </a:lnTo>
                  <a:lnTo>
                    <a:pt x="657" y="989"/>
                  </a:lnTo>
                  <a:lnTo>
                    <a:pt x="675" y="1020"/>
                  </a:lnTo>
                  <a:lnTo>
                    <a:pt x="692" y="1048"/>
                  </a:lnTo>
                  <a:lnTo>
                    <a:pt x="707" y="1079"/>
                  </a:lnTo>
                  <a:lnTo>
                    <a:pt x="724" y="1109"/>
                  </a:lnTo>
                  <a:lnTo>
                    <a:pt x="739" y="1139"/>
                  </a:lnTo>
                  <a:lnTo>
                    <a:pt x="754" y="1170"/>
                  </a:lnTo>
                  <a:lnTo>
                    <a:pt x="757" y="1177"/>
                  </a:lnTo>
                  <a:lnTo>
                    <a:pt x="762" y="1185"/>
                  </a:lnTo>
                  <a:lnTo>
                    <a:pt x="766" y="1191"/>
                  </a:lnTo>
                  <a:lnTo>
                    <a:pt x="771" y="1198"/>
                  </a:lnTo>
                  <a:lnTo>
                    <a:pt x="769" y="1200"/>
                  </a:lnTo>
                  <a:lnTo>
                    <a:pt x="769" y="1201"/>
                  </a:lnTo>
                  <a:lnTo>
                    <a:pt x="769" y="1203"/>
                  </a:lnTo>
                  <a:lnTo>
                    <a:pt x="810" y="1247"/>
                  </a:lnTo>
                  <a:lnTo>
                    <a:pt x="818" y="1250"/>
                  </a:lnTo>
                  <a:lnTo>
                    <a:pt x="824" y="1256"/>
                  </a:lnTo>
                  <a:lnTo>
                    <a:pt x="830" y="1262"/>
                  </a:lnTo>
                  <a:lnTo>
                    <a:pt x="836" y="1268"/>
                  </a:lnTo>
                  <a:lnTo>
                    <a:pt x="837" y="1269"/>
                  </a:lnTo>
                  <a:lnTo>
                    <a:pt x="839" y="1269"/>
                  </a:lnTo>
                  <a:lnTo>
                    <a:pt x="840" y="1271"/>
                  </a:lnTo>
                  <a:lnTo>
                    <a:pt x="842" y="1269"/>
                  </a:lnTo>
                  <a:lnTo>
                    <a:pt x="843" y="1268"/>
                  </a:lnTo>
                  <a:lnTo>
                    <a:pt x="845" y="1268"/>
                  </a:lnTo>
                  <a:lnTo>
                    <a:pt x="845" y="1266"/>
                  </a:lnTo>
                  <a:lnTo>
                    <a:pt x="840" y="1253"/>
                  </a:lnTo>
                  <a:lnTo>
                    <a:pt x="834" y="1239"/>
                  </a:lnTo>
                  <a:lnTo>
                    <a:pt x="825" y="1226"/>
                  </a:lnTo>
                  <a:lnTo>
                    <a:pt x="819" y="1212"/>
                  </a:lnTo>
                  <a:lnTo>
                    <a:pt x="816" y="1207"/>
                  </a:lnTo>
                  <a:lnTo>
                    <a:pt x="813" y="1204"/>
                  </a:lnTo>
                  <a:lnTo>
                    <a:pt x="810" y="1201"/>
                  </a:lnTo>
                  <a:lnTo>
                    <a:pt x="809" y="1198"/>
                  </a:lnTo>
                  <a:lnTo>
                    <a:pt x="801" y="1186"/>
                  </a:lnTo>
                  <a:lnTo>
                    <a:pt x="794" y="1173"/>
                  </a:lnTo>
                  <a:lnTo>
                    <a:pt x="786" y="1160"/>
                  </a:lnTo>
                  <a:lnTo>
                    <a:pt x="778" y="1148"/>
                  </a:lnTo>
                  <a:lnTo>
                    <a:pt x="771" y="1136"/>
                  </a:lnTo>
                  <a:lnTo>
                    <a:pt x="762" y="1123"/>
                  </a:lnTo>
                  <a:lnTo>
                    <a:pt x="754" y="1110"/>
                  </a:lnTo>
                  <a:lnTo>
                    <a:pt x="747" y="1098"/>
                  </a:lnTo>
                  <a:lnTo>
                    <a:pt x="730" y="1071"/>
                  </a:lnTo>
                  <a:lnTo>
                    <a:pt x="713" y="1042"/>
                  </a:lnTo>
                  <a:lnTo>
                    <a:pt x="697" y="1015"/>
                  </a:lnTo>
                  <a:lnTo>
                    <a:pt x="680" y="986"/>
                  </a:lnTo>
                  <a:lnTo>
                    <a:pt x="665" y="957"/>
                  </a:lnTo>
                  <a:lnTo>
                    <a:pt x="650" y="930"/>
                  </a:lnTo>
                  <a:lnTo>
                    <a:pt x="633" y="901"/>
                  </a:lnTo>
                  <a:lnTo>
                    <a:pt x="618" y="874"/>
                  </a:lnTo>
                  <a:lnTo>
                    <a:pt x="618" y="873"/>
                  </a:lnTo>
                  <a:lnTo>
                    <a:pt x="618" y="871"/>
                  </a:lnTo>
                  <a:lnTo>
                    <a:pt x="619" y="870"/>
                  </a:lnTo>
                  <a:lnTo>
                    <a:pt x="621" y="870"/>
                  </a:lnTo>
                  <a:lnTo>
                    <a:pt x="651" y="830"/>
                  </a:lnTo>
                  <a:lnTo>
                    <a:pt x="651" y="821"/>
                  </a:lnTo>
                  <a:lnTo>
                    <a:pt x="694" y="765"/>
                  </a:lnTo>
                  <a:lnTo>
                    <a:pt x="697" y="753"/>
                  </a:lnTo>
                  <a:lnTo>
                    <a:pt x="697" y="750"/>
                  </a:lnTo>
                  <a:lnTo>
                    <a:pt x="695" y="745"/>
                  </a:lnTo>
                  <a:lnTo>
                    <a:pt x="692" y="742"/>
                  </a:lnTo>
                  <a:lnTo>
                    <a:pt x="691" y="738"/>
                  </a:lnTo>
                  <a:lnTo>
                    <a:pt x="688" y="733"/>
                  </a:lnTo>
                  <a:lnTo>
                    <a:pt x="684" y="729"/>
                  </a:lnTo>
                  <a:lnTo>
                    <a:pt x="681" y="724"/>
                  </a:lnTo>
                  <a:lnTo>
                    <a:pt x="677" y="720"/>
                  </a:lnTo>
                  <a:lnTo>
                    <a:pt x="627" y="644"/>
                  </a:lnTo>
                  <a:lnTo>
                    <a:pt x="550" y="526"/>
                  </a:lnTo>
                  <a:lnTo>
                    <a:pt x="535" y="497"/>
                  </a:lnTo>
                  <a:lnTo>
                    <a:pt x="518" y="470"/>
                  </a:lnTo>
                  <a:lnTo>
                    <a:pt x="501" y="441"/>
                  </a:lnTo>
                  <a:lnTo>
                    <a:pt x="483" y="414"/>
                  </a:lnTo>
                  <a:lnTo>
                    <a:pt x="466" y="386"/>
                  </a:lnTo>
                  <a:lnTo>
                    <a:pt x="448" y="358"/>
                  </a:lnTo>
                  <a:lnTo>
                    <a:pt x="430" y="330"/>
                  </a:lnTo>
                  <a:lnTo>
                    <a:pt x="413" y="301"/>
                  </a:lnTo>
                  <a:lnTo>
                    <a:pt x="410" y="297"/>
                  </a:lnTo>
                  <a:lnTo>
                    <a:pt x="409" y="292"/>
                  </a:lnTo>
                  <a:lnTo>
                    <a:pt x="407" y="288"/>
                  </a:lnTo>
                  <a:lnTo>
                    <a:pt x="406" y="283"/>
                  </a:lnTo>
                  <a:lnTo>
                    <a:pt x="333" y="150"/>
                  </a:lnTo>
                  <a:lnTo>
                    <a:pt x="344" y="142"/>
                  </a:lnTo>
                  <a:lnTo>
                    <a:pt x="356" y="135"/>
                  </a:lnTo>
                  <a:lnTo>
                    <a:pt x="368" y="127"/>
                  </a:lnTo>
                  <a:lnTo>
                    <a:pt x="382" y="118"/>
                  </a:lnTo>
                  <a:lnTo>
                    <a:pt x="394" y="111"/>
                  </a:lnTo>
                  <a:lnTo>
                    <a:pt x="404" y="101"/>
                  </a:lnTo>
                  <a:lnTo>
                    <a:pt x="416" y="92"/>
                  </a:lnTo>
                  <a:lnTo>
                    <a:pt x="426" y="82"/>
                  </a:lnTo>
                  <a:lnTo>
                    <a:pt x="427" y="82"/>
                  </a:lnTo>
                  <a:lnTo>
                    <a:pt x="429" y="82"/>
                  </a:lnTo>
                  <a:lnTo>
                    <a:pt x="430" y="82"/>
                  </a:lnTo>
                  <a:lnTo>
                    <a:pt x="430" y="77"/>
                  </a:lnTo>
                  <a:lnTo>
                    <a:pt x="427" y="70"/>
                  </a:lnTo>
                  <a:lnTo>
                    <a:pt x="424" y="62"/>
                  </a:lnTo>
                  <a:lnTo>
                    <a:pt x="423" y="59"/>
                  </a:lnTo>
                  <a:lnTo>
                    <a:pt x="416" y="56"/>
                  </a:lnTo>
                  <a:lnTo>
                    <a:pt x="413" y="50"/>
                  </a:lnTo>
                  <a:lnTo>
                    <a:pt x="410" y="44"/>
                  </a:lnTo>
                  <a:lnTo>
                    <a:pt x="407" y="39"/>
                  </a:lnTo>
                  <a:lnTo>
                    <a:pt x="401" y="41"/>
                  </a:lnTo>
                  <a:lnTo>
                    <a:pt x="395" y="44"/>
                  </a:lnTo>
                  <a:lnTo>
                    <a:pt x="388" y="47"/>
                  </a:lnTo>
                  <a:lnTo>
                    <a:pt x="380" y="48"/>
                  </a:lnTo>
                  <a:lnTo>
                    <a:pt x="373" y="53"/>
                  </a:lnTo>
                  <a:lnTo>
                    <a:pt x="365" y="58"/>
                  </a:lnTo>
                  <a:lnTo>
                    <a:pt x="357" y="61"/>
                  </a:lnTo>
                  <a:lnTo>
                    <a:pt x="350" y="65"/>
                  </a:lnTo>
                  <a:lnTo>
                    <a:pt x="341" y="68"/>
                  </a:lnTo>
                  <a:lnTo>
                    <a:pt x="333" y="73"/>
                  </a:lnTo>
                  <a:lnTo>
                    <a:pt x="326" y="76"/>
                  </a:lnTo>
                  <a:lnTo>
                    <a:pt x="318" y="80"/>
                  </a:lnTo>
                  <a:lnTo>
                    <a:pt x="316" y="80"/>
                  </a:lnTo>
                  <a:lnTo>
                    <a:pt x="315" y="82"/>
                  </a:lnTo>
                  <a:lnTo>
                    <a:pt x="313" y="82"/>
                  </a:lnTo>
                  <a:lnTo>
                    <a:pt x="270" y="103"/>
                  </a:lnTo>
                  <a:lnTo>
                    <a:pt x="256" y="108"/>
                  </a:lnTo>
                  <a:lnTo>
                    <a:pt x="256" y="109"/>
                  </a:lnTo>
                  <a:lnTo>
                    <a:pt x="254" y="111"/>
                  </a:lnTo>
                  <a:lnTo>
                    <a:pt x="254" y="112"/>
                  </a:lnTo>
                  <a:lnTo>
                    <a:pt x="253" y="114"/>
                  </a:lnTo>
                  <a:lnTo>
                    <a:pt x="238" y="120"/>
                  </a:lnTo>
                  <a:lnTo>
                    <a:pt x="232" y="117"/>
                  </a:lnTo>
                  <a:lnTo>
                    <a:pt x="229" y="111"/>
                  </a:lnTo>
                  <a:lnTo>
                    <a:pt x="226" y="103"/>
                  </a:lnTo>
                  <a:lnTo>
                    <a:pt x="221" y="97"/>
                  </a:lnTo>
                  <a:lnTo>
                    <a:pt x="221" y="94"/>
                  </a:lnTo>
                  <a:lnTo>
                    <a:pt x="224" y="91"/>
                  </a:lnTo>
                  <a:lnTo>
                    <a:pt x="226" y="89"/>
                  </a:lnTo>
                  <a:lnTo>
                    <a:pt x="227" y="86"/>
                  </a:lnTo>
                  <a:lnTo>
                    <a:pt x="245" y="74"/>
                  </a:lnTo>
                  <a:lnTo>
                    <a:pt x="263" y="61"/>
                  </a:lnTo>
                  <a:lnTo>
                    <a:pt x="265" y="58"/>
                  </a:lnTo>
                  <a:lnTo>
                    <a:pt x="268" y="55"/>
                  </a:lnTo>
                  <a:lnTo>
                    <a:pt x="270" y="53"/>
                  </a:lnTo>
                  <a:lnTo>
                    <a:pt x="271" y="50"/>
                  </a:lnTo>
                  <a:lnTo>
                    <a:pt x="271" y="48"/>
                  </a:lnTo>
                  <a:lnTo>
                    <a:pt x="273" y="47"/>
                  </a:lnTo>
                  <a:lnTo>
                    <a:pt x="273" y="45"/>
                  </a:lnTo>
                  <a:lnTo>
                    <a:pt x="273" y="44"/>
                  </a:lnTo>
                  <a:lnTo>
                    <a:pt x="274" y="42"/>
                  </a:lnTo>
                  <a:lnTo>
                    <a:pt x="276" y="41"/>
                  </a:lnTo>
                  <a:lnTo>
                    <a:pt x="276" y="38"/>
                  </a:lnTo>
                  <a:lnTo>
                    <a:pt x="276" y="36"/>
                  </a:lnTo>
                  <a:lnTo>
                    <a:pt x="276" y="35"/>
                  </a:lnTo>
                  <a:lnTo>
                    <a:pt x="271" y="26"/>
                  </a:lnTo>
                  <a:lnTo>
                    <a:pt x="268" y="17"/>
                  </a:lnTo>
                  <a:lnTo>
                    <a:pt x="265" y="8"/>
                  </a:lnTo>
                  <a:lnTo>
                    <a:pt x="257" y="0"/>
                  </a:lnTo>
                  <a:lnTo>
                    <a:pt x="244" y="2"/>
                  </a:lnTo>
                  <a:lnTo>
                    <a:pt x="229" y="5"/>
                  </a:lnTo>
                  <a:lnTo>
                    <a:pt x="215" y="9"/>
                  </a:lnTo>
                  <a:lnTo>
                    <a:pt x="201" y="14"/>
                  </a:lnTo>
                  <a:lnTo>
                    <a:pt x="188" y="20"/>
                  </a:lnTo>
                  <a:lnTo>
                    <a:pt x="174" y="24"/>
                  </a:lnTo>
                  <a:lnTo>
                    <a:pt x="162" y="30"/>
                  </a:lnTo>
                  <a:lnTo>
                    <a:pt x="148" y="35"/>
                  </a:lnTo>
                  <a:lnTo>
                    <a:pt x="138" y="41"/>
                  </a:lnTo>
                  <a:lnTo>
                    <a:pt x="127" y="47"/>
                  </a:lnTo>
                  <a:lnTo>
                    <a:pt x="117" y="53"/>
                  </a:lnTo>
                  <a:lnTo>
                    <a:pt x="106" y="59"/>
                  </a:lnTo>
                  <a:lnTo>
                    <a:pt x="95" y="67"/>
                  </a:lnTo>
                  <a:lnTo>
                    <a:pt x="85" y="73"/>
                  </a:lnTo>
                  <a:lnTo>
                    <a:pt x="74" y="82"/>
                  </a:lnTo>
                  <a:lnTo>
                    <a:pt x="65" y="89"/>
                  </a:lnTo>
                  <a:lnTo>
                    <a:pt x="62" y="92"/>
                  </a:lnTo>
                  <a:lnTo>
                    <a:pt x="59" y="97"/>
                  </a:lnTo>
                  <a:lnTo>
                    <a:pt x="56" y="100"/>
                  </a:lnTo>
                  <a:lnTo>
                    <a:pt x="55" y="105"/>
                  </a:lnTo>
                  <a:lnTo>
                    <a:pt x="55" y="106"/>
                  </a:lnTo>
                  <a:lnTo>
                    <a:pt x="55" y="108"/>
                  </a:lnTo>
                  <a:lnTo>
                    <a:pt x="55" y="109"/>
                  </a:lnTo>
                  <a:lnTo>
                    <a:pt x="59" y="120"/>
                  </a:lnTo>
                  <a:lnTo>
                    <a:pt x="64" y="130"/>
                  </a:lnTo>
                  <a:lnTo>
                    <a:pt x="68" y="139"/>
                  </a:lnTo>
                  <a:lnTo>
                    <a:pt x="77" y="147"/>
                  </a:lnTo>
                  <a:lnTo>
                    <a:pt x="83" y="147"/>
                  </a:lnTo>
                  <a:lnTo>
                    <a:pt x="88" y="147"/>
                  </a:lnTo>
                  <a:lnTo>
                    <a:pt x="92" y="147"/>
                  </a:lnTo>
                  <a:lnTo>
                    <a:pt x="97" y="148"/>
                  </a:lnTo>
                  <a:lnTo>
                    <a:pt x="103" y="145"/>
                  </a:lnTo>
                  <a:lnTo>
                    <a:pt x="111" y="142"/>
                  </a:lnTo>
                  <a:lnTo>
                    <a:pt x="118" y="141"/>
                  </a:lnTo>
                  <a:lnTo>
                    <a:pt x="121" y="141"/>
                  </a:lnTo>
                  <a:lnTo>
                    <a:pt x="124" y="139"/>
                  </a:lnTo>
                  <a:lnTo>
                    <a:pt x="129" y="136"/>
                  </a:lnTo>
                  <a:lnTo>
                    <a:pt x="133" y="133"/>
                  </a:lnTo>
                  <a:lnTo>
                    <a:pt x="135" y="132"/>
                  </a:lnTo>
                  <a:lnTo>
                    <a:pt x="136" y="132"/>
                  </a:lnTo>
                  <a:lnTo>
                    <a:pt x="138" y="132"/>
                  </a:lnTo>
                  <a:lnTo>
                    <a:pt x="139" y="132"/>
                  </a:lnTo>
                  <a:lnTo>
                    <a:pt x="141" y="133"/>
                  </a:lnTo>
                  <a:lnTo>
                    <a:pt x="141" y="132"/>
                  </a:lnTo>
                  <a:lnTo>
                    <a:pt x="142" y="132"/>
                  </a:lnTo>
                  <a:lnTo>
                    <a:pt x="144" y="133"/>
                  </a:lnTo>
                  <a:lnTo>
                    <a:pt x="145" y="133"/>
                  </a:lnTo>
                  <a:lnTo>
                    <a:pt x="148" y="133"/>
                  </a:lnTo>
                  <a:lnTo>
                    <a:pt x="150" y="133"/>
                  </a:lnTo>
                  <a:lnTo>
                    <a:pt x="151" y="133"/>
                  </a:lnTo>
                  <a:lnTo>
                    <a:pt x="168" y="155"/>
                  </a:lnTo>
                  <a:lnTo>
                    <a:pt x="148" y="167"/>
                  </a:lnTo>
                  <a:lnTo>
                    <a:pt x="129" y="179"/>
                  </a:lnTo>
                  <a:lnTo>
                    <a:pt x="106" y="189"/>
                  </a:lnTo>
                  <a:lnTo>
                    <a:pt x="85" y="200"/>
                  </a:lnTo>
                  <a:lnTo>
                    <a:pt x="64" y="212"/>
                  </a:lnTo>
                  <a:lnTo>
                    <a:pt x="42" y="224"/>
                  </a:lnTo>
                  <a:lnTo>
                    <a:pt x="23" y="236"/>
                  </a:lnTo>
                  <a:lnTo>
                    <a:pt x="3" y="251"/>
                  </a:lnTo>
                  <a:lnTo>
                    <a:pt x="3" y="253"/>
                  </a:lnTo>
                  <a:lnTo>
                    <a:pt x="3" y="255"/>
                  </a:lnTo>
                  <a:lnTo>
                    <a:pt x="3" y="256"/>
                  </a:lnTo>
                  <a:lnTo>
                    <a:pt x="3" y="258"/>
                  </a:lnTo>
                  <a:lnTo>
                    <a:pt x="3" y="259"/>
                  </a:lnTo>
                  <a:lnTo>
                    <a:pt x="3" y="262"/>
                  </a:lnTo>
                  <a:lnTo>
                    <a:pt x="2" y="264"/>
                  </a:lnTo>
                  <a:lnTo>
                    <a:pt x="0" y="267"/>
                  </a:lnTo>
                  <a:lnTo>
                    <a:pt x="0" y="268"/>
                  </a:lnTo>
                  <a:lnTo>
                    <a:pt x="2" y="270"/>
                  </a:lnTo>
                  <a:lnTo>
                    <a:pt x="2" y="271"/>
                  </a:lnTo>
                  <a:lnTo>
                    <a:pt x="2" y="273"/>
                  </a:lnTo>
                  <a:lnTo>
                    <a:pt x="3" y="273"/>
                  </a:lnTo>
                  <a:lnTo>
                    <a:pt x="5" y="273"/>
                  </a:lnTo>
                  <a:lnTo>
                    <a:pt x="6" y="273"/>
                  </a:lnTo>
                  <a:lnTo>
                    <a:pt x="20" y="292"/>
                  </a:lnTo>
                  <a:lnTo>
                    <a:pt x="20" y="294"/>
                  </a:lnTo>
                  <a:lnTo>
                    <a:pt x="20" y="297"/>
                  </a:lnTo>
                  <a:lnTo>
                    <a:pt x="21" y="300"/>
                  </a:lnTo>
                  <a:lnTo>
                    <a:pt x="26" y="3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50" name="Freeform 39"/>
            <p:cNvSpPr>
              <a:spLocks/>
            </p:cNvSpPr>
            <p:nvPr/>
          </p:nvSpPr>
          <p:spPr bwMode="auto">
            <a:xfrm rot="3537429">
              <a:off x="2198" y="467"/>
              <a:ext cx="487" cy="681"/>
            </a:xfrm>
            <a:custGeom>
              <a:avLst/>
              <a:gdLst>
                <a:gd name="T0" fmla="*/ 53 w 487"/>
                <a:gd name="T1" fmla="*/ 196 h 681"/>
                <a:gd name="T2" fmla="*/ 121 w 487"/>
                <a:gd name="T3" fmla="*/ 322 h 681"/>
                <a:gd name="T4" fmla="*/ 139 w 487"/>
                <a:gd name="T5" fmla="*/ 350 h 681"/>
                <a:gd name="T6" fmla="*/ 146 w 487"/>
                <a:gd name="T7" fmla="*/ 372 h 681"/>
                <a:gd name="T8" fmla="*/ 193 w 487"/>
                <a:gd name="T9" fmla="*/ 469 h 681"/>
                <a:gd name="T10" fmla="*/ 249 w 487"/>
                <a:gd name="T11" fmla="*/ 587 h 681"/>
                <a:gd name="T12" fmla="*/ 296 w 487"/>
                <a:gd name="T13" fmla="*/ 681 h 681"/>
                <a:gd name="T14" fmla="*/ 452 w 487"/>
                <a:gd name="T15" fmla="*/ 603 h 681"/>
                <a:gd name="T16" fmla="*/ 487 w 487"/>
                <a:gd name="T17" fmla="*/ 591 h 681"/>
                <a:gd name="T18" fmla="*/ 434 w 487"/>
                <a:gd name="T19" fmla="*/ 576 h 681"/>
                <a:gd name="T20" fmla="*/ 424 w 487"/>
                <a:gd name="T21" fmla="*/ 562 h 681"/>
                <a:gd name="T22" fmla="*/ 458 w 487"/>
                <a:gd name="T23" fmla="*/ 546 h 681"/>
                <a:gd name="T24" fmla="*/ 434 w 487"/>
                <a:gd name="T25" fmla="*/ 528 h 681"/>
                <a:gd name="T26" fmla="*/ 381 w 487"/>
                <a:gd name="T27" fmla="*/ 547 h 681"/>
                <a:gd name="T28" fmla="*/ 355 w 487"/>
                <a:gd name="T29" fmla="*/ 540 h 681"/>
                <a:gd name="T30" fmla="*/ 411 w 487"/>
                <a:gd name="T31" fmla="*/ 487 h 681"/>
                <a:gd name="T32" fmla="*/ 374 w 487"/>
                <a:gd name="T33" fmla="*/ 491 h 681"/>
                <a:gd name="T34" fmla="*/ 404 w 487"/>
                <a:gd name="T35" fmla="*/ 469 h 681"/>
                <a:gd name="T36" fmla="*/ 378 w 487"/>
                <a:gd name="T37" fmla="*/ 450 h 681"/>
                <a:gd name="T38" fmla="*/ 333 w 487"/>
                <a:gd name="T39" fmla="*/ 473 h 681"/>
                <a:gd name="T40" fmla="*/ 318 w 487"/>
                <a:gd name="T41" fmla="*/ 459 h 681"/>
                <a:gd name="T42" fmla="*/ 360 w 487"/>
                <a:gd name="T43" fmla="*/ 441 h 681"/>
                <a:gd name="T44" fmla="*/ 386 w 487"/>
                <a:gd name="T45" fmla="*/ 429 h 681"/>
                <a:gd name="T46" fmla="*/ 337 w 487"/>
                <a:gd name="T47" fmla="*/ 422 h 681"/>
                <a:gd name="T48" fmla="*/ 354 w 487"/>
                <a:gd name="T49" fmla="*/ 390 h 681"/>
                <a:gd name="T50" fmla="*/ 318 w 487"/>
                <a:gd name="T51" fmla="*/ 362 h 681"/>
                <a:gd name="T52" fmla="*/ 278 w 487"/>
                <a:gd name="T53" fmla="*/ 384 h 681"/>
                <a:gd name="T54" fmla="*/ 269 w 487"/>
                <a:gd name="T55" fmla="*/ 370 h 681"/>
                <a:gd name="T56" fmla="*/ 305 w 487"/>
                <a:gd name="T57" fmla="*/ 352 h 681"/>
                <a:gd name="T58" fmla="*/ 337 w 487"/>
                <a:gd name="T59" fmla="*/ 334 h 681"/>
                <a:gd name="T60" fmla="*/ 284 w 487"/>
                <a:gd name="T61" fmla="*/ 331 h 681"/>
                <a:gd name="T62" fmla="*/ 293 w 487"/>
                <a:gd name="T63" fmla="*/ 308 h 681"/>
                <a:gd name="T64" fmla="*/ 315 w 487"/>
                <a:gd name="T65" fmla="*/ 299 h 681"/>
                <a:gd name="T66" fmla="*/ 243 w 487"/>
                <a:gd name="T67" fmla="*/ 302 h 681"/>
                <a:gd name="T68" fmla="*/ 227 w 487"/>
                <a:gd name="T69" fmla="*/ 290 h 681"/>
                <a:gd name="T70" fmla="*/ 292 w 487"/>
                <a:gd name="T71" fmla="*/ 258 h 681"/>
                <a:gd name="T72" fmla="*/ 245 w 487"/>
                <a:gd name="T73" fmla="*/ 250 h 681"/>
                <a:gd name="T74" fmla="*/ 227 w 487"/>
                <a:gd name="T75" fmla="*/ 244 h 681"/>
                <a:gd name="T76" fmla="*/ 239 w 487"/>
                <a:gd name="T77" fmla="*/ 200 h 681"/>
                <a:gd name="T78" fmla="*/ 186 w 487"/>
                <a:gd name="T79" fmla="*/ 229 h 681"/>
                <a:gd name="T80" fmla="*/ 172 w 487"/>
                <a:gd name="T81" fmla="*/ 225 h 681"/>
                <a:gd name="T82" fmla="*/ 225 w 487"/>
                <a:gd name="T83" fmla="*/ 156 h 681"/>
                <a:gd name="T84" fmla="*/ 195 w 487"/>
                <a:gd name="T85" fmla="*/ 166 h 681"/>
                <a:gd name="T86" fmla="*/ 175 w 487"/>
                <a:gd name="T87" fmla="*/ 164 h 681"/>
                <a:gd name="T88" fmla="*/ 186 w 487"/>
                <a:gd name="T89" fmla="*/ 125 h 681"/>
                <a:gd name="T90" fmla="*/ 127 w 487"/>
                <a:gd name="T91" fmla="*/ 159 h 681"/>
                <a:gd name="T92" fmla="*/ 110 w 487"/>
                <a:gd name="T93" fmla="*/ 153 h 681"/>
                <a:gd name="T94" fmla="*/ 184 w 487"/>
                <a:gd name="T95" fmla="*/ 109 h 681"/>
                <a:gd name="T96" fmla="*/ 146 w 487"/>
                <a:gd name="T97" fmla="*/ 102 h 681"/>
                <a:gd name="T98" fmla="*/ 139 w 487"/>
                <a:gd name="T99" fmla="*/ 91 h 681"/>
                <a:gd name="T100" fmla="*/ 151 w 487"/>
                <a:gd name="T101" fmla="*/ 58 h 681"/>
                <a:gd name="T102" fmla="*/ 90 w 487"/>
                <a:gd name="T103" fmla="*/ 87 h 681"/>
                <a:gd name="T104" fmla="*/ 71 w 487"/>
                <a:gd name="T105" fmla="*/ 76 h 681"/>
                <a:gd name="T106" fmla="*/ 131 w 487"/>
                <a:gd name="T107" fmla="*/ 41 h 681"/>
                <a:gd name="T108" fmla="*/ 154 w 487"/>
                <a:gd name="T109" fmla="*/ 26 h 681"/>
                <a:gd name="T110" fmla="*/ 122 w 487"/>
                <a:gd name="T111" fmla="*/ 32 h 681"/>
                <a:gd name="T112" fmla="*/ 101 w 487"/>
                <a:gd name="T113" fmla="*/ 32 h 681"/>
                <a:gd name="T114" fmla="*/ 96 w 487"/>
                <a:gd name="T115" fmla="*/ 0 h 681"/>
                <a:gd name="T116" fmla="*/ 34 w 487"/>
                <a:gd name="T117" fmla="*/ 37 h 681"/>
                <a:gd name="T118" fmla="*/ 0 w 487"/>
                <a:gd name="T119" fmla="*/ 109 h 68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87"/>
                <a:gd name="T181" fmla="*/ 0 h 681"/>
                <a:gd name="T182" fmla="*/ 487 w 487"/>
                <a:gd name="T183" fmla="*/ 681 h 68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87" h="681">
                  <a:moveTo>
                    <a:pt x="0" y="109"/>
                  </a:moveTo>
                  <a:lnTo>
                    <a:pt x="10" y="123"/>
                  </a:lnTo>
                  <a:lnTo>
                    <a:pt x="19" y="138"/>
                  </a:lnTo>
                  <a:lnTo>
                    <a:pt x="28" y="152"/>
                  </a:lnTo>
                  <a:lnTo>
                    <a:pt x="37" y="167"/>
                  </a:lnTo>
                  <a:lnTo>
                    <a:pt x="45" y="181"/>
                  </a:lnTo>
                  <a:lnTo>
                    <a:pt x="53" y="196"/>
                  </a:lnTo>
                  <a:lnTo>
                    <a:pt x="60" y="209"/>
                  </a:lnTo>
                  <a:lnTo>
                    <a:pt x="69" y="225"/>
                  </a:lnTo>
                  <a:lnTo>
                    <a:pt x="71" y="228"/>
                  </a:lnTo>
                  <a:lnTo>
                    <a:pt x="72" y="231"/>
                  </a:lnTo>
                  <a:lnTo>
                    <a:pt x="75" y="234"/>
                  </a:lnTo>
                  <a:lnTo>
                    <a:pt x="77" y="235"/>
                  </a:lnTo>
                  <a:lnTo>
                    <a:pt x="121" y="322"/>
                  </a:lnTo>
                  <a:lnTo>
                    <a:pt x="125" y="326"/>
                  </a:lnTo>
                  <a:lnTo>
                    <a:pt x="125" y="328"/>
                  </a:lnTo>
                  <a:lnTo>
                    <a:pt x="125" y="329"/>
                  </a:lnTo>
                  <a:lnTo>
                    <a:pt x="125" y="331"/>
                  </a:lnTo>
                  <a:lnTo>
                    <a:pt x="134" y="343"/>
                  </a:lnTo>
                  <a:lnTo>
                    <a:pt x="139" y="350"/>
                  </a:lnTo>
                  <a:lnTo>
                    <a:pt x="139" y="352"/>
                  </a:lnTo>
                  <a:lnTo>
                    <a:pt x="139" y="353"/>
                  </a:lnTo>
                  <a:lnTo>
                    <a:pt x="139" y="355"/>
                  </a:lnTo>
                  <a:lnTo>
                    <a:pt x="142" y="361"/>
                  </a:lnTo>
                  <a:lnTo>
                    <a:pt x="143" y="365"/>
                  </a:lnTo>
                  <a:lnTo>
                    <a:pt x="146" y="372"/>
                  </a:lnTo>
                  <a:lnTo>
                    <a:pt x="149" y="378"/>
                  </a:lnTo>
                  <a:lnTo>
                    <a:pt x="159" y="394"/>
                  </a:lnTo>
                  <a:lnTo>
                    <a:pt x="168" y="409"/>
                  </a:lnTo>
                  <a:lnTo>
                    <a:pt x="175" y="426"/>
                  </a:lnTo>
                  <a:lnTo>
                    <a:pt x="181" y="444"/>
                  </a:lnTo>
                  <a:lnTo>
                    <a:pt x="187" y="456"/>
                  </a:lnTo>
                  <a:lnTo>
                    <a:pt x="193" y="469"/>
                  </a:lnTo>
                  <a:lnTo>
                    <a:pt x="199" y="481"/>
                  </a:lnTo>
                  <a:lnTo>
                    <a:pt x="205" y="493"/>
                  </a:lnTo>
                  <a:lnTo>
                    <a:pt x="213" y="512"/>
                  </a:lnTo>
                  <a:lnTo>
                    <a:pt x="221" y="532"/>
                  </a:lnTo>
                  <a:lnTo>
                    <a:pt x="228" y="550"/>
                  </a:lnTo>
                  <a:lnTo>
                    <a:pt x="237" y="567"/>
                  </a:lnTo>
                  <a:lnTo>
                    <a:pt x="249" y="587"/>
                  </a:lnTo>
                  <a:lnTo>
                    <a:pt x="260" y="606"/>
                  </a:lnTo>
                  <a:lnTo>
                    <a:pt x="269" y="628"/>
                  </a:lnTo>
                  <a:lnTo>
                    <a:pt x="281" y="647"/>
                  </a:lnTo>
                  <a:lnTo>
                    <a:pt x="284" y="656"/>
                  </a:lnTo>
                  <a:lnTo>
                    <a:pt x="289" y="664"/>
                  </a:lnTo>
                  <a:lnTo>
                    <a:pt x="293" y="672"/>
                  </a:lnTo>
                  <a:lnTo>
                    <a:pt x="296" y="681"/>
                  </a:lnTo>
                  <a:lnTo>
                    <a:pt x="318" y="667"/>
                  </a:lnTo>
                  <a:lnTo>
                    <a:pt x="339" y="655"/>
                  </a:lnTo>
                  <a:lnTo>
                    <a:pt x="360" y="643"/>
                  </a:lnTo>
                  <a:lnTo>
                    <a:pt x="383" y="631"/>
                  </a:lnTo>
                  <a:lnTo>
                    <a:pt x="405" y="620"/>
                  </a:lnTo>
                  <a:lnTo>
                    <a:pt x="428" y="611"/>
                  </a:lnTo>
                  <a:lnTo>
                    <a:pt x="452" y="603"/>
                  </a:lnTo>
                  <a:lnTo>
                    <a:pt x="478" y="596"/>
                  </a:lnTo>
                  <a:lnTo>
                    <a:pt x="480" y="594"/>
                  </a:lnTo>
                  <a:lnTo>
                    <a:pt x="483" y="594"/>
                  </a:lnTo>
                  <a:lnTo>
                    <a:pt x="484" y="593"/>
                  </a:lnTo>
                  <a:lnTo>
                    <a:pt x="486" y="593"/>
                  </a:lnTo>
                  <a:lnTo>
                    <a:pt x="487" y="591"/>
                  </a:lnTo>
                  <a:lnTo>
                    <a:pt x="471" y="564"/>
                  </a:lnTo>
                  <a:lnTo>
                    <a:pt x="461" y="565"/>
                  </a:lnTo>
                  <a:lnTo>
                    <a:pt x="452" y="568"/>
                  </a:lnTo>
                  <a:lnTo>
                    <a:pt x="443" y="572"/>
                  </a:lnTo>
                  <a:lnTo>
                    <a:pt x="434" y="576"/>
                  </a:lnTo>
                  <a:lnTo>
                    <a:pt x="433" y="576"/>
                  </a:lnTo>
                  <a:lnTo>
                    <a:pt x="430" y="576"/>
                  </a:lnTo>
                  <a:lnTo>
                    <a:pt x="428" y="575"/>
                  </a:lnTo>
                  <a:lnTo>
                    <a:pt x="425" y="573"/>
                  </a:lnTo>
                  <a:lnTo>
                    <a:pt x="424" y="567"/>
                  </a:lnTo>
                  <a:lnTo>
                    <a:pt x="424" y="565"/>
                  </a:lnTo>
                  <a:lnTo>
                    <a:pt x="424" y="562"/>
                  </a:lnTo>
                  <a:lnTo>
                    <a:pt x="425" y="561"/>
                  </a:lnTo>
                  <a:lnTo>
                    <a:pt x="427" y="559"/>
                  </a:lnTo>
                  <a:lnTo>
                    <a:pt x="434" y="558"/>
                  </a:lnTo>
                  <a:lnTo>
                    <a:pt x="443" y="555"/>
                  </a:lnTo>
                  <a:lnTo>
                    <a:pt x="451" y="552"/>
                  </a:lnTo>
                  <a:lnTo>
                    <a:pt x="458" y="546"/>
                  </a:lnTo>
                  <a:lnTo>
                    <a:pt x="460" y="546"/>
                  </a:lnTo>
                  <a:lnTo>
                    <a:pt x="448" y="526"/>
                  </a:lnTo>
                  <a:lnTo>
                    <a:pt x="443" y="526"/>
                  </a:lnTo>
                  <a:lnTo>
                    <a:pt x="439" y="526"/>
                  </a:lnTo>
                  <a:lnTo>
                    <a:pt x="434" y="528"/>
                  </a:lnTo>
                  <a:lnTo>
                    <a:pt x="430" y="528"/>
                  </a:lnTo>
                  <a:lnTo>
                    <a:pt x="419" y="531"/>
                  </a:lnTo>
                  <a:lnTo>
                    <a:pt x="408" y="535"/>
                  </a:lnTo>
                  <a:lnTo>
                    <a:pt x="398" y="540"/>
                  </a:lnTo>
                  <a:lnTo>
                    <a:pt x="387" y="543"/>
                  </a:lnTo>
                  <a:lnTo>
                    <a:pt x="384" y="546"/>
                  </a:lnTo>
                  <a:lnTo>
                    <a:pt x="381" y="547"/>
                  </a:lnTo>
                  <a:lnTo>
                    <a:pt x="378" y="549"/>
                  </a:lnTo>
                  <a:lnTo>
                    <a:pt x="375" y="552"/>
                  </a:lnTo>
                  <a:lnTo>
                    <a:pt x="371" y="550"/>
                  </a:lnTo>
                  <a:lnTo>
                    <a:pt x="366" y="550"/>
                  </a:lnTo>
                  <a:lnTo>
                    <a:pt x="361" y="549"/>
                  </a:lnTo>
                  <a:lnTo>
                    <a:pt x="358" y="547"/>
                  </a:lnTo>
                  <a:lnTo>
                    <a:pt x="355" y="540"/>
                  </a:lnTo>
                  <a:lnTo>
                    <a:pt x="360" y="535"/>
                  </a:lnTo>
                  <a:lnTo>
                    <a:pt x="436" y="506"/>
                  </a:lnTo>
                  <a:lnTo>
                    <a:pt x="427" y="487"/>
                  </a:lnTo>
                  <a:lnTo>
                    <a:pt x="424" y="485"/>
                  </a:lnTo>
                  <a:lnTo>
                    <a:pt x="419" y="487"/>
                  </a:lnTo>
                  <a:lnTo>
                    <a:pt x="416" y="488"/>
                  </a:lnTo>
                  <a:lnTo>
                    <a:pt x="411" y="487"/>
                  </a:lnTo>
                  <a:lnTo>
                    <a:pt x="404" y="491"/>
                  </a:lnTo>
                  <a:lnTo>
                    <a:pt x="398" y="494"/>
                  </a:lnTo>
                  <a:lnTo>
                    <a:pt x="390" y="497"/>
                  </a:lnTo>
                  <a:lnTo>
                    <a:pt x="383" y="499"/>
                  </a:lnTo>
                  <a:lnTo>
                    <a:pt x="378" y="497"/>
                  </a:lnTo>
                  <a:lnTo>
                    <a:pt x="375" y="494"/>
                  </a:lnTo>
                  <a:lnTo>
                    <a:pt x="374" y="491"/>
                  </a:lnTo>
                  <a:lnTo>
                    <a:pt x="374" y="487"/>
                  </a:lnTo>
                  <a:lnTo>
                    <a:pt x="378" y="482"/>
                  </a:lnTo>
                  <a:lnTo>
                    <a:pt x="384" y="478"/>
                  </a:lnTo>
                  <a:lnTo>
                    <a:pt x="390" y="475"/>
                  </a:lnTo>
                  <a:lnTo>
                    <a:pt x="396" y="472"/>
                  </a:lnTo>
                  <a:lnTo>
                    <a:pt x="401" y="470"/>
                  </a:lnTo>
                  <a:lnTo>
                    <a:pt x="404" y="469"/>
                  </a:lnTo>
                  <a:lnTo>
                    <a:pt x="408" y="469"/>
                  </a:lnTo>
                  <a:lnTo>
                    <a:pt x="411" y="467"/>
                  </a:lnTo>
                  <a:lnTo>
                    <a:pt x="401" y="447"/>
                  </a:lnTo>
                  <a:lnTo>
                    <a:pt x="396" y="447"/>
                  </a:lnTo>
                  <a:lnTo>
                    <a:pt x="390" y="447"/>
                  </a:lnTo>
                  <a:lnTo>
                    <a:pt x="384" y="449"/>
                  </a:lnTo>
                  <a:lnTo>
                    <a:pt x="378" y="450"/>
                  </a:lnTo>
                  <a:lnTo>
                    <a:pt x="374" y="453"/>
                  </a:lnTo>
                  <a:lnTo>
                    <a:pt x="368" y="456"/>
                  </a:lnTo>
                  <a:lnTo>
                    <a:pt x="361" y="458"/>
                  </a:lnTo>
                  <a:lnTo>
                    <a:pt x="355" y="459"/>
                  </a:lnTo>
                  <a:lnTo>
                    <a:pt x="348" y="464"/>
                  </a:lnTo>
                  <a:lnTo>
                    <a:pt x="340" y="469"/>
                  </a:lnTo>
                  <a:lnTo>
                    <a:pt x="333" y="473"/>
                  </a:lnTo>
                  <a:lnTo>
                    <a:pt x="324" y="479"/>
                  </a:lnTo>
                  <a:lnTo>
                    <a:pt x="322" y="478"/>
                  </a:lnTo>
                  <a:lnTo>
                    <a:pt x="319" y="476"/>
                  </a:lnTo>
                  <a:lnTo>
                    <a:pt x="318" y="473"/>
                  </a:lnTo>
                  <a:lnTo>
                    <a:pt x="316" y="472"/>
                  </a:lnTo>
                  <a:lnTo>
                    <a:pt x="315" y="465"/>
                  </a:lnTo>
                  <a:lnTo>
                    <a:pt x="318" y="459"/>
                  </a:lnTo>
                  <a:lnTo>
                    <a:pt x="324" y="456"/>
                  </a:lnTo>
                  <a:lnTo>
                    <a:pt x="330" y="455"/>
                  </a:lnTo>
                  <a:lnTo>
                    <a:pt x="336" y="450"/>
                  </a:lnTo>
                  <a:lnTo>
                    <a:pt x="342" y="447"/>
                  </a:lnTo>
                  <a:lnTo>
                    <a:pt x="349" y="446"/>
                  </a:lnTo>
                  <a:lnTo>
                    <a:pt x="354" y="443"/>
                  </a:lnTo>
                  <a:lnTo>
                    <a:pt x="360" y="441"/>
                  </a:lnTo>
                  <a:lnTo>
                    <a:pt x="366" y="438"/>
                  </a:lnTo>
                  <a:lnTo>
                    <a:pt x="372" y="437"/>
                  </a:lnTo>
                  <a:lnTo>
                    <a:pt x="377" y="434"/>
                  </a:lnTo>
                  <a:lnTo>
                    <a:pt x="383" y="431"/>
                  </a:lnTo>
                  <a:lnTo>
                    <a:pt x="384" y="429"/>
                  </a:lnTo>
                  <a:lnTo>
                    <a:pt x="386" y="429"/>
                  </a:lnTo>
                  <a:lnTo>
                    <a:pt x="387" y="428"/>
                  </a:lnTo>
                  <a:lnTo>
                    <a:pt x="374" y="405"/>
                  </a:lnTo>
                  <a:lnTo>
                    <a:pt x="365" y="406"/>
                  </a:lnTo>
                  <a:lnTo>
                    <a:pt x="355" y="409"/>
                  </a:lnTo>
                  <a:lnTo>
                    <a:pt x="348" y="414"/>
                  </a:lnTo>
                  <a:lnTo>
                    <a:pt x="340" y="420"/>
                  </a:lnTo>
                  <a:lnTo>
                    <a:pt x="337" y="422"/>
                  </a:lnTo>
                  <a:lnTo>
                    <a:pt x="333" y="422"/>
                  </a:lnTo>
                  <a:lnTo>
                    <a:pt x="330" y="420"/>
                  </a:lnTo>
                  <a:lnTo>
                    <a:pt x="327" y="417"/>
                  </a:lnTo>
                  <a:lnTo>
                    <a:pt x="325" y="411"/>
                  </a:lnTo>
                  <a:lnTo>
                    <a:pt x="331" y="402"/>
                  </a:lnTo>
                  <a:lnTo>
                    <a:pt x="342" y="396"/>
                  </a:lnTo>
                  <a:lnTo>
                    <a:pt x="354" y="390"/>
                  </a:lnTo>
                  <a:lnTo>
                    <a:pt x="365" y="385"/>
                  </a:lnTo>
                  <a:lnTo>
                    <a:pt x="351" y="355"/>
                  </a:lnTo>
                  <a:lnTo>
                    <a:pt x="345" y="353"/>
                  </a:lnTo>
                  <a:lnTo>
                    <a:pt x="337" y="355"/>
                  </a:lnTo>
                  <a:lnTo>
                    <a:pt x="331" y="356"/>
                  </a:lnTo>
                  <a:lnTo>
                    <a:pt x="324" y="359"/>
                  </a:lnTo>
                  <a:lnTo>
                    <a:pt x="318" y="362"/>
                  </a:lnTo>
                  <a:lnTo>
                    <a:pt x="313" y="365"/>
                  </a:lnTo>
                  <a:lnTo>
                    <a:pt x="307" y="370"/>
                  </a:lnTo>
                  <a:lnTo>
                    <a:pt x="301" y="373"/>
                  </a:lnTo>
                  <a:lnTo>
                    <a:pt x="295" y="376"/>
                  </a:lnTo>
                  <a:lnTo>
                    <a:pt x="290" y="379"/>
                  </a:lnTo>
                  <a:lnTo>
                    <a:pt x="284" y="381"/>
                  </a:lnTo>
                  <a:lnTo>
                    <a:pt x="278" y="384"/>
                  </a:lnTo>
                  <a:lnTo>
                    <a:pt x="271" y="378"/>
                  </a:lnTo>
                  <a:lnTo>
                    <a:pt x="269" y="376"/>
                  </a:lnTo>
                  <a:lnTo>
                    <a:pt x="269" y="375"/>
                  </a:lnTo>
                  <a:lnTo>
                    <a:pt x="268" y="373"/>
                  </a:lnTo>
                  <a:lnTo>
                    <a:pt x="268" y="372"/>
                  </a:lnTo>
                  <a:lnTo>
                    <a:pt x="269" y="370"/>
                  </a:lnTo>
                  <a:lnTo>
                    <a:pt x="269" y="369"/>
                  </a:lnTo>
                  <a:lnTo>
                    <a:pt x="271" y="367"/>
                  </a:lnTo>
                  <a:lnTo>
                    <a:pt x="278" y="364"/>
                  </a:lnTo>
                  <a:lnTo>
                    <a:pt x="284" y="361"/>
                  </a:lnTo>
                  <a:lnTo>
                    <a:pt x="292" y="358"/>
                  </a:lnTo>
                  <a:lnTo>
                    <a:pt x="299" y="355"/>
                  </a:lnTo>
                  <a:lnTo>
                    <a:pt x="305" y="352"/>
                  </a:lnTo>
                  <a:lnTo>
                    <a:pt x="313" y="349"/>
                  </a:lnTo>
                  <a:lnTo>
                    <a:pt x="319" y="344"/>
                  </a:lnTo>
                  <a:lnTo>
                    <a:pt x="325" y="340"/>
                  </a:lnTo>
                  <a:lnTo>
                    <a:pt x="330" y="338"/>
                  </a:lnTo>
                  <a:lnTo>
                    <a:pt x="331" y="337"/>
                  </a:lnTo>
                  <a:lnTo>
                    <a:pt x="334" y="335"/>
                  </a:lnTo>
                  <a:lnTo>
                    <a:pt x="337" y="334"/>
                  </a:lnTo>
                  <a:lnTo>
                    <a:pt x="328" y="315"/>
                  </a:lnTo>
                  <a:lnTo>
                    <a:pt x="318" y="315"/>
                  </a:lnTo>
                  <a:lnTo>
                    <a:pt x="307" y="320"/>
                  </a:lnTo>
                  <a:lnTo>
                    <a:pt x="298" y="326"/>
                  </a:lnTo>
                  <a:lnTo>
                    <a:pt x="287" y="332"/>
                  </a:lnTo>
                  <a:lnTo>
                    <a:pt x="286" y="331"/>
                  </a:lnTo>
                  <a:lnTo>
                    <a:pt x="284" y="331"/>
                  </a:lnTo>
                  <a:lnTo>
                    <a:pt x="283" y="329"/>
                  </a:lnTo>
                  <a:lnTo>
                    <a:pt x="281" y="328"/>
                  </a:lnTo>
                  <a:lnTo>
                    <a:pt x="281" y="323"/>
                  </a:lnTo>
                  <a:lnTo>
                    <a:pt x="283" y="320"/>
                  </a:lnTo>
                  <a:lnTo>
                    <a:pt x="284" y="317"/>
                  </a:lnTo>
                  <a:lnTo>
                    <a:pt x="287" y="312"/>
                  </a:lnTo>
                  <a:lnTo>
                    <a:pt x="293" y="308"/>
                  </a:lnTo>
                  <a:lnTo>
                    <a:pt x="299" y="306"/>
                  </a:lnTo>
                  <a:lnTo>
                    <a:pt x="307" y="303"/>
                  </a:lnTo>
                  <a:lnTo>
                    <a:pt x="313" y="300"/>
                  </a:lnTo>
                  <a:lnTo>
                    <a:pt x="315" y="299"/>
                  </a:lnTo>
                  <a:lnTo>
                    <a:pt x="304" y="278"/>
                  </a:lnTo>
                  <a:lnTo>
                    <a:pt x="293" y="278"/>
                  </a:lnTo>
                  <a:lnTo>
                    <a:pt x="283" y="281"/>
                  </a:lnTo>
                  <a:lnTo>
                    <a:pt x="272" y="285"/>
                  </a:lnTo>
                  <a:lnTo>
                    <a:pt x="262" y="291"/>
                  </a:lnTo>
                  <a:lnTo>
                    <a:pt x="252" y="296"/>
                  </a:lnTo>
                  <a:lnTo>
                    <a:pt x="243" y="302"/>
                  </a:lnTo>
                  <a:lnTo>
                    <a:pt x="233" y="305"/>
                  </a:lnTo>
                  <a:lnTo>
                    <a:pt x="224" y="306"/>
                  </a:lnTo>
                  <a:lnTo>
                    <a:pt x="222" y="303"/>
                  </a:lnTo>
                  <a:lnTo>
                    <a:pt x="219" y="302"/>
                  </a:lnTo>
                  <a:lnTo>
                    <a:pt x="219" y="299"/>
                  </a:lnTo>
                  <a:lnTo>
                    <a:pt x="219" y="297"/>
                  </a:lnTo>
                  <a:lnTo>
                    <a:pt x="227" y="290"/>
                  </a:lnTo>
                  <a:lnTo>
                    <a:pt x="237" y="285"/>
                  </a:lnTo>
                  <a:lnTo>
                    <a:pt x="248" y="282"/>
                  </a:lnTo>
                  <a:lnTo>
                    <a:pt x="257" y="276"/>
                  </a:lnTo>
                  <a:lnTo>
                    <a:pt x="266" y="272"/>
                  </a:lnTo>
                  <a:lnTo>
                    <a:pt x="275" y="269"/>
                  </a:lnTo>
                  <a:lnTo>
                    <a:pt x="284" y="264"/>
                  </a:lnTo>
                  <a:lnTo>
                    <a:pt x="292" y="258"/>
                  </a:lnTo>
                  <a:lnTo>
                    <a:pt x="278" y="235"/>
                  </a:lnTo>
                  <a:lnTo>
                    <a:pt x="272" y="235"/>
                  </a:lnTo>
                  <a:lnTo>
                    <a:pt x="266" y="237"/>
                  </a:lnTo>
                  <a:lnTo>
                    <a:pt x="260" y="240"/>
                  </a:lnTo>
                  <a:lnTo>
                    <a:pt x="255" y="244"/>
                  </a:lnTo>
                  <a:lnTo>
                    <a:pt x="249" y="247"/>
                  </a:lnTo>
                  <a:lnTo>
                    <a:pt x="245" y="250"/>
                  </a:lnTo>
                  <a:lnTo>
                    <a:pt x="239" y="252"/>
                  </a:lnTo>
                  <a:lnTo>
                    <a:pt x="233" y="253"/>
                  </a:lnTo>
                  <a:lnTo>
                    <a:pt x="231" y="253"/>
                  </a:lnTo>
                  <a:lnTo>
                    <a:pt x="228" y="252"/>
                  </a:lnTo>
                  <a:lnTo>
                    <a:pt x="227" y="249"/>
                  </a:lnTo>
                  <a:lnTo>
                    <a:pt x="227" y="247"/>
                  </a:lnTo>
                  <a:lnTo>
                    <a:pt x="227" y="244"/>
                  </a:lnTo>
                  <a:lnTo>
                    <a:pt x="227" y="241"/>
                  </a:lnTo>
                  <a:lnTo>
                    <a:pt x="228" y="240"/>
                  </a:lnTo>
                  <a:lnTo>
                    <a:pt x="230" y="237"/>
                  </a:lnTo>
                  <a:lnTo>
                    <a:pt x="268" y="219"/>
                  </a:lnTo>
                  <a:lnTo>
                    <a:pt x="252" y="197"/>
                  </a:lnTo>
                  <a:lnTo>
                    <a:pt x="246" y="199"/>
                  </a:lnTo>
                  <a:lnTo>
                    <a:pt x="239" y="200"/>
                  </a:lnTo>
                  <a:lnTo>
                    <a:pt x="233" y="203"/>
                  </a:lnTo>
                  <a:lnTo>
                    <a:pt x="225" y="205"/>
                  </a:lnTo>
                  <a:lnTo>
                    <a:pt x="215" y="211"/>
                  </a:lnTo>
                  <a:lnTo>
                    <a:pt x="205" y="216"/>
                  </a:lnTo>
                  <a:lnTo>
                    <a:pt x="196" y="222"/>
                  </a:lnTo>
                  <a:lnTo>
                    <a:pt x="187" y="228"/>
                  </a:lnTo>
                  <a:lnTo>
                    <a:pt x="186" y="229"/>
                  </a:lnTo>
                  <a:lnTo>
                    <a:pt x="184" y="229"/>
                  </a:lnTo>
                  <a:lnTo>
                    <a:pt x="183" y="231"/>
                  </a:lnTo>
                  <a:lnTo>
                    <a:pt x="181" y="231"/>
                  </a:lnTo>
                  <a:lnTo>
                    <a:pt x="180" y="231"/>
                  </a:lnTo>
                  <a:lnTo>
                    <a:pt x="177" y="229"/>
                  </a:lnTo>
                  <a:lnTo>
                    <a:pt x="175" y="226"/>
                  </a:lnTo>
                  <a:lnTo>
                    <a:pt x="172" y="225"/>
                  </a:lnTo>
                  <a:lnTo>
                    <a:pt x="172" y="222"/>
                  </a:lnTo>
                  <a:lnTo>
                    <a:pt x="172" y="219"/>
                  </a:lnTo>
                  <a:lnTo>
                    <a:pt x="172" y="217"/>
                  </a:lnTo>
                  <a:lnTo>
                    <a:pt x="174" y="214"/>
                  </a:lnTo>
                  <a:lnTo>
                    <a:pt x="242" y="181"/>
                  </a:lnTo>
                  <a:lnTo>
                    <a:pt x="228" y="158"/>
                  </a:lnTo>
                  <a:lnTo>
                    <a:pt x="225" y="156"/>
                  </a:lnTo>
                  <a:lnTo>
                    <a:pt x="222" y="156"/>
                  </a:lnTo>
                  <a:lnTo>
                    <a:pt x="218" y="158"/>
                  </a:lnTo>
                  <a:lnTo>
                    <a:pt x="215" y="159"/>
                  </a:lnTo>
                  <a:lnTo>
                    <a:pt x="196" y="164"/>
                  </a:lnTo>
                  <a:lnTo>
                    <a:pt x="195" y="166"/>
                  </a:lnTo>
                  <a:lnTo>
                    <a:pt x="195" y="167"/>
                  </a:lnTo>
                  <a:lnTo>
                    <a:pt x="186" y="173"/>
                  </a:lnTo>
                  <a:lnTo>
                    <a:pt x="184" y="173"/>
                  </a:lnTo>
                  <a:lnTo>
                    <a:pt x="183" y="172"/>
                  </a:lnTo>
                  <a:lnTo>
                    <a:pt x="180" y="172"/>
                  </a:lnTo>
                  <a:lnTo>
                    <a:pt x="178" y="170"/>
                  </a:lnTo>
                  <a:lnTo>
                    <a:pt x="175" y="164"/>
                  </a:lnTo>
                  <a:lnTo>
                    <a:pt x="181" y="155"/>
                  </a:lnTo>
                  <a:lnTo>
                    <a:pt x="192" y="149"/>
                  </a:lnTo>
                  <a:lnTo>
                    <a:pt x="204" y="143"/>
                  </a:lnTo>
                  <a:lnTo>
                    <a:pt x="213" y="135"/>
                  </a:lnTo>
                  <a:lnTo>
                    <a:pt x="207" y="122"/>
                  </a:lnTo>
                  <a:lnTo>
                    <a:pt x="196" y="122"/>
                  </a:lnTo>
                  <a:lnTo>
                    <a:pt x="186" y="125"/>
                  </a:lnTo>
                  <a:lnTo>
                    <a:pt x="177" y="129"/>
                  </a:lnTo>
                  <a:lnTo>
                    <a:pt x="166" y="135"/>
                  </a:lnTo>
                  <a:lnTo>
                    <a:pt x="157" y="141"/>
                  </a:lnTo>
                  <a:lnTo>
                    <a:pt x="148" y="147"/>
                  </a:lnTo>
                  <a:lnTo>
                    <a:pt x="139" y="152"/>
                  </a:lnTo>
                  <a:lnTo>
                    <a:pt x="130" y="156"/>
                  </a:lnTo>
                  <a:lnTo>
                    <a:pt x="127" y="159"/>
                  </a:lnTo>
                  <a:lnTo>
                    <a:pt x="124" y="162"/>
                  </a:lnTo>
                  <a:lnTo>
                    <a:pt x="121" y="164"/>
                  </a:lnTo>
                  <a:lnTo>
                    <a:pt x="116" y="164"/>
                  </a:lnTo>
                  <a:lnTo>
                    <a:pt x="115" y="162"/>
                  </a:lnTo>
                  <a:lnTo>
                    <a:pt x="113" y="159"/>
                  </a:lnTo>
                  <a:lnTo>
                    <a:pt x="112" y="156"/>
                  </a:lnTo>
                  <a:lnTo>
                    <a:pt x="110" y="153"/>
                  </a:lnTo>
                  <a:lnTo>
                    <a:pt x="119" y="144"/>
                  </a:lnTo>
                  <a:lnTo>
                    <a:pt x="130" y="138"/>
                  </a:lnTo>
                  <a:lnTo>
                    <a:pt x="140" y="131"/>
                  </a:lnTo>
                  <a:lnTo>
                    <a:pt x="151" y="126"/>
                  </a:lnTo>
                  <a:lnTo>
                    <a:pt x="162" y="120"/>
                  </a:lnTo>
                  <a:lnTo>
                    <a:pt x="174" y="116"/>
                  </a:lnTo>
                  <a:lnTo>
                    <a:pt x="184" y="109"/>
                  </a:lnTo>
                  <a:lnTo>
                    <a:pt x="195" y="103"/>
                  </a:lnTo>
                  <a:lnTo>
                    <a:pt x="189" y="87"/>
                  </a:lnTo>
                  <a:lnTo>
                    <a:pt x="178" y="87"/>
                  </a:lnTo>
                  <a:lnTo>
                    <a:pt x="166" y="91"/>
                  </a:lnTo>
                  <a:lnTo>
                    <a:pt x="157" y="96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45" y="102"/>
                  </a:lnTo>
                  <a:lnTo>
                    <a:pt x="142" y="102"/>
                  </a:lnTo>
                  <a:lnTo>
                    <a:pt x="140" y="100"/>
                  </a:lnTo>
                  <a:lnTo>
                    <a:pt x="139" y="97"/>
                  </a:lnTo>
                  <a:lnTo>
                    <a:pt x="139" y="96"/>
                  </a:lnTo>
                  <a:lnTo>
                    <a:pt x="139" y="93"/>
                  </a:lnTo>
                  <a:lnTo>
                    <a:pt x="139" y="91"/>
                  </a:lnTo>
                  <a:lnTo>
                    <a:pt x="146" y="84"/>
                  </a:lnTo>
                  <a:lnTo>
                    <a:pt x="156" y="78"/>
                  </a:lnTo>
                  <a:lnTo>
                    <a:pt x="166" y="73"/>
                  </a:lnTo>
                  <a:lnTo>
                    <a:pt x="177" y="69"/>
                  </a:lnTo>
                  <a:lnTo>
                    <a:pt x="168" y="55"/>
                  </a:lnTo>
                  <a:lnTo>
                    <a:pt x="160" y="56"/>
                  </a:lnTo>
                  <a:lnTo>
                    <a:pt x="151" y="58"/>
                  </a:lnTo>
                  <a:lnTo>
                    <a:pt x="142" y="61"/>
                  </a:lnTo>
                  <a:lnTo>
                    <a:pt x="133" y="64"/>
                  </a:lnTo>
                  <a:lnTo>
                    <a:pt x="124" y="67"/>
                  </a:lnTo>
                  <a:lnTo>
                    <a:pt x="115" y="72"/>
                  </a:lnTo>
                  <a:lnTo>
                    <a:pt x="106" y="76"/>
                  </a:lnTo>
                  <a:lnTo>
                    <a:pt x="98" y="81"/>
                  </a:lnTo>
                  <a:lnTo>
                    <a:pt x="90" y="87"/>
                  </a:lnTo>
                  <a:lnTo>
                    <a:pt x="90" y="88"/>
                  </a:lnTo>
                  <a:lnTo>
                    <a:pt x="90" y="90"/>
                  </a:lnTo>
                  <a:lnTo>
                    <a:pt x="89" y="90"/>
                  </a:lnTo>
                  <a:lnTo>
                    <a:pt x="77" y="91"/>
                  </a:lnTo>
                  <a:lnTo>
                    <a:pt x="72" y="88"/>
                  </a:lnTo>
                  <a:lnTo>
                    <a:pt x="71" y="76"/>
                  </a:lnTo>
                  <a:lnTo>
                    <a:pt x="78" y="72"/>
                  </a:lnTo>
                  <a:lnTo>
                    <a:pt x="87" y="67"/>
                  </a:lnTo>
                  <a:lnTo>
                    <a:pt x="96" y="63"/>
                  </a:lnTo>
                  <a:lnTo>
                    <a:pt x="106" y="56"/>
                  </a:lnTo>
                  <a:lnTo>
                    <a:pt x="115" y="52"/>
                  </a:lnTo>
                  <a:lnTo>
                    <a:pt x="122" y="46"/>
                  </a:lnTo>
                  <a:lnTo>
                    <a:pt x="131" y="41"/>
                  </a:lnTo>
                  <a:lnTo>
                    <a:pt x="140" y="35"/>
                  </a:lnTo>
                  <a:lnTo>
                    <a:pt x="145" y="35"/>
                  </a:lnTo>
                  <a:lnTo>
                    <a:pt x="148" y="32"/>
                  </a:lnTo>
                  <a:lnTo>
                    <a:pt x="152" y="31"/>
                  </a:lnTo>
                  <a:lnTo>
                    <a:pt x="156" y="31"/>
                  </a:lnTo>
                  <a:lnTo>
                    <a:pt x="156" y="28"/>
                  </a:lnTo>
                  <a:lnTo>
                    <a:pt x="154" y="26"/>
                  </a:lnTo>
                  <a:lnTo>
                    <a:pt x="154" y="23"/>
                  </a:lnTo>
                  <a:lnTo>
                    <a:pt x="152" y="22"/>
                  </a:lnTo>
                  <a:lnTo>
                    <a:pt x="145" y="22"/>
                  </a:lnTo>
                  <a:lnTo>
                    <a:pt x="139" y="23"/>
                  </a:lnTo>
                  <a:lnTo>
                    <a:pt x="131" y="26"/>
                  </a:lnTo>
                  <a:lnTo>
                    <a:pt x="125" y="29"/>
                  </a:lnTo>
                  <a:lnTo>
                    <a:pt x="122" y="32"/>
                  </a:lnTo>
                  <a:lnTo>
                    <a:pt x="119" y="34"/>
                  </a:lnTo>
                  <a:lnTo>
                    <a:pt x="115" y="35"/>
                  </a:lnTo>
                  <a:lnTo>
                    <a:pt x="112" y="37"/>
                  </a:lnTo>
                  <a:lnTo>
                    <a:pt x="109" y="37"/>
                  </a:lnTo>
                  <a:lnTo>
                    <a:pt x="107" y="35"/>
                  </a:lnTo>
                  <a:lnTo>
                    <a:pt x="104" y="34"/>
                  </a:lnTo>
                  <a:lnTo>
                    <a:pt x="101" y="32"/>
                  </a:lnTo>
                  <a:lnTo>
                    <a:pt x="101" y="28"/>
                  </a:lnTo>
                  <a:lnTo>
                    <a:pt x="104" y="20"/>
                  </a:lnTo>
                  <a:lnTo>
                    <a:pt x="136" y="5"/>
                  </a:lnTo>
                  <a:lnTo>
                    <a:pt x="127" y="2"/>
                  </a:lnTo>
                  <a:lnTo>
                    <a:pt x="118" y="2"/>
                  </a:lnTo>
                  <a:lnTo>
                    <a:pt x="107" y="0"/>
                  </a:lnTo>
                  <a:lnTo>
                    <a:pt x="96" y="0"/>
                  </a:lnTo>
                  <a:lnTo>
                    <a:pt x="86" y="2"/>
                  </a:lnTo>
                  <a:lnTo>
                    <a:pt x="77" y="5"/>
                  </a:lnTo>
                  <a:lnTo>
                    <a:pt x="66" y="9"/>
                  </a:lnTo>
                  <a:lnTo>
                    <a:pt x="59" y="16"/>
                  </a:lnTo>
                  <a:lnTo>
                    <a:pt x="50" y="22"/>
                  </a:lnTo>
                  <a:lnTo>
                    <a:pt x="42" y="29"/>
                  </a:lnTo>
                  <a:lnTo>
                    <a:pt x="34" y="37"/>
                  </a:lnTo>
                  <a:lnTo>
                    <a:pt x="28" y="44"/>
                  </a:lnTo>
                  <a:lnTo>
                    <a:pt x="25" y="50"/>
                  </a:lnTo>
                  <a:lnTo>
                    <a:pt x="22" y="56"/>
                  </a:lnTo>
                  <a:lnTo>
                    <a:pt x="18" y="61"/>
                  </a:lnTo>
                  <a:lnTo>
                    <a:pt x="15" y="66"/>
                  </a:lnTo>
                  <a:lnTo>
                    <a:pt x="4" y="9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51" name="Freeform 40"/>
            <p:cNvSpPr>
              <a:spLocks/>
            </p:cNvSpPr>
            <p:nvPr/>
          </p:nvSpPr>
          <p:spPr bwMode="auto">
            <a:xfrm rot="3537429">
              <a:off x="2595" y="395"/>
              <a:ext cx="5" cy="2"/>
            </a:xfrm>
            <a:custGeom>
              <a:avLst/>
              <a:gdLst>
                <a:gd name="T0" fmla="*/ 0 w 5"/>
                <a:gd name="T1" fmla="*/ 2 h 2"/>
                <a:gd name="T2" fmla="*/ 2 w 5"/>
                <a:gd name="T3" fmla="*/ 2 h 2"/>
                <a:gd name="T4" fmla="*/ 3 w 5"/>
                <a:gd name="T5" fmla="*/ 2 h 2"/>
                <a:gd name="T6" fmla="*/ 3 w 5"/>
                <a:gd name="T7" fmla="*/ 2 h 2"/>
                <a:gd name="T8" fmla="*/ 5 w 5"/>
                <a:gd name="T9" fmla="*/ 2 h 2"/>
                <a:gd name="T10" fmla="*/ 5 w 5"/>
                <a:gd name="T11" fmla="*/ 0 h 2"/>
                <a:gd name="T12" fmla="*/ 3 w 5"/>
                <a:gd name="T13" fmla="*/ 0 h 2"/>
                <a:gd name="T14" fmla="*/ 0 w 5"/>
                <a:gd name="T15" fmla="*/ 0 h 2"/>
                <a:gd name="T16" fmla="*/ 0 w 5"/>
                <a:gd name="T17" fmla="*/ 2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2"/>
                <a:gd name="T29" fmla="*/ 5 w 5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2">
                  <a:moveTo>
                    <a:pt x="0" y="2"/>
                  </a:moveTo>
                  <a:lnTo>
                    <a:pt x="2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52" name="Freeform 41"/>
            <p:cNvSpPr>
              <a:spLocks/>
            </p:cNvSpPr>
            <p:nvPr/>
          </p:nvSpPr>
          <p:spPr bwMode="auto">
            <a:xfrm rot="3537429">
              <a:off x="2610" y="399"/>
              <a:ext cx="31" cy="47"/>
            </a:xfrm>
            <a:custGeom>
              <a:avLst/>
              <a:gdLst>
                <a:gd name="T0" fmla="*/ 2 w 31"/>
                <a:gd name="T1" fmla="*/ 14 h 47"/>
                <a:gd name="T2" fmla="*/ 20 w 31"/>
                <a:gd name="T3" fmla="*/ 47 h 47"/>
                <a:gd name="T4" fmla="*/ 23 w 31"/>
                <a:gd name="T5" fmla="*/ 47 h 47"/>
                <a:gd name="T6" fmla="*/ 26 w 31"/>
                <a:gd name="T7" fmla="*/ 45 h 47"/>
                <a:gd name="T8" fmla="*/ 28 w 31"/>
                <a:gd name="T9" fmla="*/ 44 h 47"/>
                <a:gd name="T10" fmla="*/ 31 w 31"/>
                <a:gd name="T11" fmla="*/ 42 h 47"/>
                <a:gd name="T12" fmla="*/ 29 w 31"/>
                <a:gd name="T13" fmla="*/ 35 h 47"/>
                <a:gd name="T14" fmla="*/ 26 w 31"/>
                <a:gd name="T15" fmla="*/ 27 h 47"/>
                <a:gd name="T16" fmla="*/ 20 w 31"/>
                <a:gd name="T17" fmla="*/ 20 h 47"/>
                <a:gd name="T18" fmla="*/ 16 w 31"/>
                <a:gd name="T19" fmla="*/ 12 h 47"/>
                <a:gd name="T20" fmla="*/ 14 w 31"/>
                <a:gd name="T21" fmla="*/ 11 h 47"/>
                <a:gd name="T22" fmla="*/ 13 w 31"/>
                <a:gd name="T23" fmla="*/ 9 h 47"/>
                <a:gd name="T24" fmla="*/ 13 w 31"/>
                <a:gd name="T25" fmla="*/ 9 h 47"/>
                <a:gd name="T26" fmla="*/ 11 w 31"/>
                <a:gd name="T27" fmla="*/ 8 h 47"/>
                <a:gd name="T28" fmla="*/ 7 w 31"/>
                <a:gd name="T29" fmla="*/ 0 h 47"/>
                <a:gd name="T30" fmla="*/ 5 w 31"/>
                <a:gd name="T31" fmla="*/ 0 h 47"/>
                <a:gd name="T32" fmla="*/ 5 w 31"/>
                <a:gd name="T33" fmla="*/ 0 h 47"/>
                <a:gd name="T34" fmla="*/ 5 w 31"/>
                <a:gd name="T35" fmla="*/ 2 h 47"/>
                <a:gd name="T36" fmla="*/ 4 w 31"/>
                <a:gd name="T37" fmla="*/ 2 h 47"/>
                <a:gd name="T38" fmla="*/ 0 w 31"/>
                <a:gd name="T39" fmla="*/ 14 h 47"/>
                <a:gd name="T40" fmla="*/ 2 w 31"/>
                <a:gd name="T41" fmla="*/ 14 h 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"/>
                <a:gd name="T64" fmla="*/ 0 h 47"/>
                <a:gd name="T65" fmla="*/ 31 w 31"/>
                <a:gd name="T66" fmla="*/ 47 h 4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" h="47">
                  <a:moveTo>
                    <a:pt x="2" y="14"/>
                  </a:moveTo>
                  <a:lnTo>
                    <a:pt x="20" y="47"/>
                  </a:lnTo>
                  <a:lnTo>
                    <a:pt x="23" y="47"/>
                  </a:lnTo>
                  <a:lnTo>
                    <a:pt x="26" y="45"/>
                  </a:lnTo>
                  <a:lnTo>
                    <a:pt x="28" y="44"/>
                  </a:lnTo>
                  <a:lnTo>
                    <a:pt x="31" y="42"/>
                  </a:lnTo>
                  <a:lnTo>
                    <a:pt x="29" y="35"/>
                  </a:lnTo>
                  <a:lnTo>
                    <a:pt x="26" y="27"/>
                  </a:lnTo>
                  <a:lnTo>
                    <a:pt x="20" y="20"/>
                  </a:lnTo>
                  <a:lnTo>
                    <a:pt x="16" y="12"/>
                  </a:lnTo>
                  <a:lnTo>
                    <a:pt x="14" y="11"/>
                  </a:lnTo>
                  <a:lnTo>
                    <a:pt x="13" y="9"/>
                  </a:lnTo>
                  <a:lnTo>
                    <a:pt x="11" y="8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0" y="14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53" name="Freeform 42"/>
            <p:cNvSpPr>
              <a:spLocks/>
            </p:cNvSpPr>
            <p:nvPr/>
          </p:nvSpPr>
          <p:spPr bwMode="auto">
            <a:xfrm rot="3537429">
              <a:off x="2174" y="1110"/>
              <a:ext cx="101" cy="65"/>
            </a:xfrm>
            <a:custGeom>
              <a:avLst/>
              <a:gdLst>
                <a:gd name="T0" fmla="*/ 1 w 101"/>
                <a:gd name="T1" fmla="*/ 62 h 65"/>
                <a:gd name="T2" fmla="*/ 3 w 101"/>
                <a:gd name="T3" fmla="*/ 62 h 65"/>
                <a:gd name="T4" fmla="*/ 4 w 101"/>
                <a:gd name="T5" fmla="*/ 62 h 65"/>
                <a:gd name="T6" fmla="*/ 4 w 101"/>
                <a:gd name="T7" fmla="*/ 62 h 65"/>
                <a:gd name="T8" fmla="*/ 6 w 101"/>
                <a:gd name="T9" fmla="*/ 64 h 65"/>
                <a:gd name="T10" fmla="*/ 13 w 101"/>
                <a:gd name="T11" fmla="*/ 64 h 65"/>
                <a:gd name="T12" fmla="*/ 22 w 101"/>
                <a:gd name="T13" fmla="*/ 65 h 65"/>
                <a:gd name="T14" fmla="*/ 30 w 101"/>
                <a:gd name="T15" fmla="*/ 65 h 65"/>
                <a:gd name="T16" fmla="*/ 39 w 101"/>
                <a:gd name="T17" fmla="*/ 64 h 65"/>
                <a:gd name="T18" fmla="*/ 42 w 101"/>
                <a:gd name="T19" fmla="*/ 64 h 65"/>
                <a:gd name="T20" fmla="*/ 45 w 101"/>
                <a:gd name="T21" fmla="*/ 64 h 65"/>
                <a:gd name="T22" fmla="*/ 48 w 101"/>
                <a:gd name="T23" fmla="*/ 64 h 65"/>
                <a:gd name="T24" fmla="*/ 51 w 101"/>
                <a:gd name="T25" fmla="*/ 62 h 65"/>
                <a:gd name="T26" fmla="*/ 48 w 101"/>
                <a:gd name="T27" fmla="*/ 58 h 65"/>
                <a:gd name="T28" fmla="*/ 45 w 101"/>
                <a:gd name="T29" fmla="*/ 53 h 65"/>
                <a:gd name="T30" fmla="*/ 43 w 101"/>
                <a:gd name="T31" fmla="*/ 48 h 65"/>
                <a:gd name="T32" fmla="*/ 43 w 101"/>
                <a:gd name="T33" fmla="*/ 44 h 65"/>
                <a:gd name="T34" fmla="*/ 45 w 101"/>
                <a:gd name="T35" fmla="*/ 41 h 65"/>
                <a:gd name="T36" fmla="*/ 46 w 101"/>
                <a:gd name="T37" fmla="*/ 38 h 65"/>
                <a:gd name="T38" fmla="*/ 50 w 101"/>
                <a:gd name="T39" fmla="*/ 36 h 65"/>
                <a:gd name="T40" fmla="*/ 53 w 101"/>
                <a:gd name="T41" fmla="*/ 35 h 65"/>
                <a:gd name="T42" fmla="*/ 59 w 101"/>
                <a:gd name="T43" fmla="*/ 33 h 65"/>
                <a:gd name="T44" fmla="*/ 63 w 101"/>
                <a:gd name="T45" fmla="*/ 33 h 65"/>
                <a:gd name="T46" fmla="*/ 68 w 101"/>
                <a:gd name="T47" fmla="*/ 33 h 65"/>
                <a:gd name="T48" fmla="*/ 71 w 101"/>
                <a:gd name="T49" fmla="*/ 36 h 65"/>
                <a:gd name="T50" fmla="*/ 72 w 101"/>
                <a:gd name="T51" fmla="*/ 39 h 65"/>
                <a:gd name="T52" fmla="*/ 75 w 101"/>
                <a:gd name="T53" fmla="*/ 41 h 65"/>
                <a:gd name="T54" fmla="*/ 77 w 101"/>
                <a:gd name="T55" fmla="*/ 44 h 65"/>
                <a:gd name="T56" fmla="*/ 80 w 101"/>
                <a:gd name="T57" fmla="*/ 47 h 65"/>
                <a:gd name="T58" fmla="*/ 89 w 101"/>
                <a:gd name="T59" fmla="*/ 39 h 65"/>
                <a:gd name="T60" fmla="*/ 95 w 101"/>
                <a:gd name="T61" fmla="*/ 30 h 65"/>
                <a:gd name="T62" fmla="*/ 99 w 101"/>
                <a:gd name="T63" fmla="*/ 20 h 65"/>
                <a:gd name="T64" fmla="*/ 101 w 101"/>
                <a:gd name="T65" fmla="*/ 9 h 65"/>
                <a:gd name="T66" fmla="*/ 99 w 101"/>
                <a:gd name="T67" fmla="*/ 5 h 65"/>
                <a:gd name="T68" fmla="*/ 98 w 101"/>
                <a:gd name="T69" fmla="*/ 1 h 65"/>
                <a:gd name="T70" fmla="*/ 95 w 101"/>
                <a:gd name="T71" fmla="*/ 0 h 65"/>
                <a:gd name="T72" fmla="*/ 90 w 101"/>
                <a:gd name="T73" fmla="*/ 0 h 65"/>
                <a:gd name="T74" fmla="*/ 84 w 101"/>
                <a:gd name="T75" fmla="*/ 0 h 65"/>
                <a:gd name="T76" fmla="*/ 77 w 101"/>
                <a:gd name="T77" fmla="*/ 1 h 65"/>
                <a:gd name="T78" fmla="*/ 71 w 101"/>
                <a:gd name="T79" fmla="*/ 3 h 65"/>
                <a:gd name="T80" fmla="*/ 63 w 101"/>
                <a:gd name="T81" fmla="*/ 5 h 65"/>
                <a:gd name="T82" fmla="*/ 57 w 101"/>
                <a:gd name="T83" fmla="*/ 6 h 65"/>
                <a:gd name="T84" fmla="*/ 51 w 101"/>
                <a:gd name="T85" fmla="*/ 8 h 65"/>
                <a:gd name="T86" fmla="*/ 45 w 101"/>
                <a:gd name="T87" fmla="*/ 11 h 65"/>
                <a:gd name="T88" fmla="*/ 39 w 101"/>
                <a:gd name="T89" fmla="*/ 12 h 65"/>
                <a:gd name="T90" fmla="*/ 25 w 101"/>
                <a:gd name="T91" fmla="*/ 21 h 65"/>
                <a:gd name="T92" fmla="*/ 15 w 101"/>
                <a:gd name="T93" fmla="*/ 30 h 65"/>
                <a:gd name="T94" fmla="*/ 6 w 101"/>
                <a:gd name="T95" fmla="*/ 42 h 65"/>
                <a:gd name="T96" fmla="*/ 1 w 101"/>
                <a:gd name="T97" fmla="*/ 54 h 65"/>
                <a:gd name="T98" fmla="*/ 1 w 101"/>
                <a:gd name="T99" fmla="*/ 56 h 65"/>
                <a:gd name="T100" fmla="*/ 1 w 101"/>
                <a:gd name="T101" fmla="*/ 58 h 65"/>
                <a:gd name="T102" fmla="*/ 1 w 101"/>
                <a:gd name="T103" fmla="*/ 59 h 65"/>
                <a:gd name="T104" fmla="*/ 0 w 101"/>
                <a:gd name="T105" fmla="*/ 59 h 65"/>
                <a:gd name="T106" fmla="*/ 1 w 101"/>
                <a:gd name="T107" fmla="*/ 62 h 6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1"/>
                <a:gd name="T163" fmla="*/ 0 h 65"/>
                <a:gd name="T164" fmla="*/ 101 w 101"/>
                <a:gd name="T165" fmla="*/ 65 h 6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1" h="65">
                  <a:moveTo>
                    <a:pt x="1" y="62"/>
                  </a:moveTo>
                  <a:lnTo>
                    <a:pt x="3" y="62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13" y="64"/>
                  </a:lnTo>
                  <a:lnTo>
                    <a:pt x="22" y="65"/>
                  </a:lnTo>
                  <a:lnTo>
                    <a:pt x="30" y="65"/>
                  </a:lnTo>
                  <a:lnTo>
                    <a:pt x="39" y="64"/>
                  </a:lnTo>
                  <a:lnTo>
                    <a:pt x="42" y="64"/>
                  </a:lnTo>
                  <a:lnTo>
                    <a:pt x="45" y="64"/>
                  </a:lnTo>
                  <a:lnTo>
                    <a:pt x="48" y="64"/>
                  </a:lnTo>
                  <a:lnTo>
                    <a:pt x="51" y="62"/>
                  </a:lnTo>
                  <a:lnTo>
                    <a:pt x="48" y="58"/>
                  </a:lnTo>
                  <a:lnTo>
                    <a:pt x="45" y="53"/>
                  </a:lnTo>
                  <a:lnTo>
                    <a:pt x="43" y="48"/>
                  </a:lnTo>
                  <a:lnTo>
                    <a:pt x="43" y="44"/>
                  </a:lnTo>
                  <a:lnTo>
                    <a:pt x="45" y="41"/>
                  </a:lnTo>
                  <a:lnTo>
                    <a:pt x="46" y="38"/>
                  </a:lnTo>
                  <a:lnTo>
                    <a:pt x="50" y="36"/>
                  </a:lnTo>
                  <a:lnTo>
                    <a:pt x="53" y="35"/>
                  </a:lnTo>
                  <a:lnTo>
                    <a:pt x="59" y="33"/>
                  </a:lnTo>
                  <a:lnTo>
                    <a:pt x="63" y="33"/>
                  </a:lnTo>
                  <a:lnTo>
                    <a:pt x="68" y="33"/>
                  </a:lnTo>
                  <a:lnTo>
                    <a:pt x="71" y="36"/>
                  </a:lnTo>
                  <a:lnTo>
                    <a:pt x="72" y="39"/>
                  </a:lnTo>
                  <a:lnTo>
                    <a:pt x="75" y="41"/>
                  </a:lnTo>
                  <a:lnTo>
                    <a:pt x="77" y="44"/>
                  </a:lnTo>
                  <a:lnTo>
                    <a:pt x="80" y="47"/>
                  </a:lnTo>
                  <a:lnTo>
                    <a:pt x="89" y="39"/>
                  </a:lnTo>
                  <a:lnTo>
                    <a:pt x="95" y="30"/>
                  </a:lnTo>
                  <a:lnTo>
                    <a:pt x="99" y="20"/>
                  </a:lnTo>
                  <a:lnTo>
                    <a:pt x="101" y="9"/>
                  </a:lnTo>
                  <a:lnTo>
                    <a:pt x="99" y="5"/>
                  </a:lnTo>
                  <a:lnTo>
                    <a:pt x="98" y="1"/>
                  </a:lnTo>
                  <a:lnTo>
                    <a:pt x="95" y="0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77" y="1"/>
                  </a:lnTo>
                  <a:lnTo>
                    <a:pt x="71" y="3"/>
                  </a:lnTo>
                  <a:lnTo>
                    <a:pt x="63" y="5"/>
                  </a:lnTo>
                  <a:lnTo>
                    <a:pt x="57" y="6"/>
                  </a:lnTo>
                  <a:lnTo>
                    <a:pt x="51" y="8"/>
                  </a:lnTo>
                  <a:lnTo>
                    <a:pt x="45" y="11"/>
                  </a:lnTo>
                  <a:lnTo>
                    <a:pt x="39" y="12"/>
                  </a:lnTo>
                  <a:lnTo>
                    <a:pt x="25" y="21"/>
                  </a:lnTo>
                  <a:lnTo>
                    <a:pt x="15" y="30"/>
                  </a:lnTo>
                  <a:lnTo>
                    <a:pt x="6" y="42"/>
                  </a:lnTo>
                  <a:lnTo>
                    <a:pt x="1" y="54"/>
                  </a:lnTo>
                  <a:lnTo>
                    <a:pt x="1" y="56"/>
                  </a:lnTo>
                  <a:lnTo>
                    <a:pt x="1" y="58"/>
                  </a:lnTo>
                  <a:lnTo>
                    <a:pt x="1" y="59"/>
                  </a:lnTo>
                  <a:lnTo>
                    <a:pt x="0" y="59"/>
                  </a:lnTo>
                  <a:lnTo>
                    <a:pt x="1" y="6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54" name="Freeform 43"/>
            <p:cNvSpPr>
              <a:spLocks/>
            </p:cNvSpPr>
            <p:nvPr/>
          </p:nvSpPr>
          <p:spPr bwMode="auto">
            <a:xfrm rot="3537429">
              <a:off x="2638" y="416"/>
              <a:ext cx="38" cy="43"/>
            </a:xfrm>
            <a:custGeom>
              <a:avLst/>
              <a:gdLst>
                <a:gd name="T0" fmla="*/ 3 w 38"/>
                <a:gd name="T1" fmla="*/ 11 h 43"/>
                <a:gd name="T2" fmla="*/ 23 w 38"/>
                <a:gd name="T3" fmla="*/ 40 h 43"/>
                <a:gd name="T4" fmla="*/ 24 w 38"/>
                <a:gd name="T5" fmla="*/ 41 h 43"/>
                <a:gd name="T6" fmla="*/ 26 w 38"/>
                <a:gd name="T7" fmla="*/ 41 h 43"/>
                <a:gd name="T8" fmla="*/ 26 w 38"/>
                <a:gd name="T9" fmla="*/ 43 h 43"/>
                <a:gd name="T10" fmla="*/ 27 w 38"/>
                <a:gd name="T11" fmla="*/ 43 h 43"/>
                <a:gd name="T12" fmla="*/ 38 w 38"/>
                <a:gd name="T13" fmla="*/ 38 h 43"/>
                <a:gd name="T14" fmla="*/ 23 w 38"/>
                <a:gd name="T15" fmla="*/ 15 h 43"/>
                <a:gd name="T16" fmla="*/ 21 w 38"/>
                <a:gd name="T17" fmla="*/ 11 h 43"/>
                <a:gd name="T18" fmla="*/ 20 w 38"/>
                <a:gd name="T19" fmla="*/ 6 h 43"/>
                <a:gd name="T20" fmla="*/ 17 w 38"/>
                <a:gd name="T21" fmla="*/ 2 h 43"/>
                <a:gd name="T22" fmla="*/ 12 w 38"/>
                <a:gd name="T23" fmla="*/ 0 h 43"/>
                <a:gd name="T24" fmla="*/ 0 w 38"/>
                <a:gd name="T25" fmla="*/ 5 h 43"/>
                <a:gd name="T26" fmla="*/ 0 w 38"/>
                <a:gd name="T27" fmla="*/ 6 h 43"/>
                <a:gd name="T28" fmla="*/ 2 w 38"/>
                <a:gd name="T29" fmla="*/ 8 h 43"/>
                <a:gd name="T30" fmla="*/ 2 w 38"/>
                <a:gd name="T31" fmla="*/ 9 h 43"/>
                <a:gd name="T32" fmla="*/ 3 w 38"/>
                <a:gd name="T33" fmla="*/ 11 h 4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43"/>
                <a:gd name="T53" fmla="*/ 38 w 38"/>
                <a:gd name="T54" fmla="*/ 43 h 4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43">
                  <a:moveTo>
                    <a:pt x="3" y="11"/>
                  </a:moveTo>
                  <a:lnTo>
                    <a:pt x="23" y="40"/>
                  </a:lnTo>
                  <a:lnTo>
                    <a:pt x="24" y="41"/>
                  </a:lnTo>
                  <a:lnTo>
                    <a:pt x="26" y="41"/>
                  </a:lnTo>
                  <a:lnTo>
                    <a:pt x="26" y="43"/>
                  </a:lnTo>
                  <a:lnTo>
                    <a:pt x="27" y="43"/>
                  </a:lnTo>
                  <a:lnTo>
                    <a:pt x="38" y="38"/>
                  </a:lnTo>
                  <a:lnTo>
                    <a:pt x="23" y="15"/>
                  </a:lnTo>
                  <a:lnTo>
                    <a:pt x="21" y="11"/>
                  </a:lnTo>
                  <a:lnTo>
                    <a:pt x="20" y="6"/>
                  </a:lnTo>
                  <a:lnTo>
                    <a:pt x="17" y="2"/>
                  </a:lnTo>
                  <a:lnTo>
                    <a:pt x="12" y="0"/>
                  </a:lnTo>
                  <a:lnTo>
                    <a:pt x="0" y="5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9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55" name="Freeform 44"/>
            <p:cNvSpPr>
              <a:spLocks/>
            </p:cNvSpPr>
            <p:nvPr/>
          </p:nvSpPr>
          <p:spPr bwMode="auto">
            <a:xfrm rot="3537429">
              <a:off x="2431" y="362"/>
              <a:ext cx="140" cy="79"/>
            </a:xfrm>
            <a:custGeom>
              <a:avLst/>
              <a:gdLst>
                <a:gd name="T0" fmla="*/ 0 w 140"/>
                <a:gd name="T1" fmla="*/ 76 h 79"/>
                <a:gd name="T2" fmla="*/ 2 w 140"/>
                <a:gd name="T3" fmla="*/ 78 h 79"/>
                <a:gd name="T4" fmla="*/ 2 w 140"/>
                <a:gd name="T5" fmla="*/ 78 h 79"/>
                <a:gd name="T6" fmla="*/ 2 w 140"/>
                <a:gd name="T7" fmla="*/ 79 h 79"/>
                <a:gd name="T8" fmla="*/ 3 w 140"/>
                <a:gd name="T9" fmla="*/ 79 h 79"/>
                <a:gd name="T10" fmla="*/ 26 w 140"/>
                <a:gd name="T11" fmla="*/ 64 h 79"/>
                <a:gd name="T12" fmla="*/ 34 w 140"/>
                <a:gd name="T13" fmla="*/ 61 h 79"/>
                <a:gd name="T14" fmla="*/ 41 w 140"/>
                <a:gd name="T15" fmla="*/ 56 h 79"/>
                <a:gd name="T16" fmla="*/ 49 w 140"/>
                <a:gd name="T17" fmla="*/ 53 h 79"/>
                <a:gd name="T18" fmla="*/ 56 w 140"/>
                <a:gd name="T19" fmla="*/ 49 h 79"/>
                <a:gd name="T20" fmla="*/ 64 w 140"/>
                <a:gd name="T21" fmla="*/ 46 h 79"/>
                <a:gd name="T22" fmla="*/ 71 w 140"/>
                <a:gd name="T23" fmla="*/ 41 h 79"/>
                <a:gd name="T24" fmla="*/ 79 w 140"/>
                <a:gd name="T25" fmla="*/ 38 h 79"/>
                <a:gd name="T26" fmla="*/ 87 w 140"/>
                <a:gd name="T27" fmla="*/ 34 h 79"/>
                <a:gd name="T28" fmla="*/ 93 w 140"/>
                <a:gd name="T29" fmla="*/ 29 h 79"/>
                <a:gd name="T30" fmla="*/ 102 w 140"/>
                <a:gd name="T31" fmla="*/ 25 h 79"/>
                <a:gd name="T32" fmla="*/ 109 w 140"/>
                <a:gd name="T33" fmla="*/ 22 h 79"/>
                <a:gd name="T34" fmla="*/ 117 w 140"/>
                <a:gd name="T35" fmla="*/ 18 h 79"/>
                <a:gd name="T36" fmla="*/ 124 w 140"/>
                <a:gd name="T37" fmla="*/ 15 h 79"/>
                <a:gd name="T38" fmla="*/ 130 w 140"/>
                <a:gd name="T39" fmla="*/ 12 h 79"/>
                <a:gd name="T40" fmla="*/ 136 w 140"/>
                <a:gd name="T41" fmla="*/ 8 h 79"/>
                <a:gd name="T42" fmla="*/ 140 w 140"/>
                <a:gd name="T43" fmla="*/ 0 h 79"/>
                <a:gd name="T44" fmla="*/ 96 w 140"/>
                <a:gd name="T45" fmla="*/ 22 h 79"/>
                <a:gd name="T46" fmla="*/ 61 w 140"/>
                <a:gd name="T47" fmla="*/ 38 h 79"/>
                <a:gd name="T48" fmla="*/ 61 w 140"/>
                <a:gd name="T49" fmla="*/ 38 h 79"/>
                <a:gd name="T50" fmla="*/ 61 w 140"/>
                <a:gd name="T51" fmla="*/ 40 h 79"/>
                <a:gd name="T52" fmla="*/ 61 w 140"/>
                <a:gd name="T53" fmla="*/ 40 h 79"/>
                <a:gd name="T54" fmla="*/ 61 w 140"/>
                <a:gd name="T55" fmla="*/ 41 h 79"/>
                <a:gd name="T56" fmla="*/ 20 w 140"/>
                <a:gd name="T57" fmla="*/ 61 h 79"/>
                <a:gd name="T58" fmla="*/ 0 w 140"/>
                <a:gd name="T59" fmla="*/ 76 h 79"/>
                <a:gd name="T60" fmla="*/ 0 w 140"/>
                <a:gd name="T61" fmla="*/ 76 h 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0"/>
                <a:gd name="T94" fmla="*/ 0 h 79"/>
                <a:gd name="T95" fmla="*/ 140 w 140"/>
                <a:gd name="T96" fmla="*/ 79 h 7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0" h="79">
                  <a:moveTo>
                    <a:pt x="0" y="76"/>
                  </a:moveTo>
                  <a:lnTo>
                    <a:pt x="2" y="78"/>
                  </a:lnTo>
                  <a:lnTo>
                    <a:pt x="2" y="79"/>
                  </a:lnTo>
                  <a:lnTo>
                    <a:pt x="3" y="79"/>
                  </a:lnTo>
                  <a:lnTo>
                    <a:pt x="26" y="64"/>
                  </a:lnTo>
                  <a:lnTo>
                    <a:pt x="34" y="61"/>
                  </a:lnTo>
                  <a:lnTo>
                    <a:pt x="41" y="56"/>
                  </a:lnTo>
                  <a:lnTo>
                    <a:pt x="49" y="53"/>
                  </a:lnTo>
                  <a:lnTo>
                    <a:pt x="56" y="49"/>
                  </a:lnTo>
                  <a:lnTo>
                    <a:pt x="64" y="46"/>
                  </a:lnTo>
                  <a:lnTo>
                    <a:pt x="71" y="41"/>
                  </a:lnTo>
                  <a:lnTo>
                    <a:pt x="79" y="38"/>
                  </a:lnTo>
                  <a:lnTo>
                    <a:pt x="87" y="34"/>
                  </a:lnTo>
                  <a:lnTo>
                    <a:pt x="93" y="29"/>
                  </a:lnTo>
                  <a:lnTo>
                    <a:pt x="102" y="25"/>
                  </a:lnTo>
                  <a:lnTo>
                    <a:pt x="109" y="22"/>
                  </a:lnTo>
                  <a:lnTo>
                    <a:pt x="117" y="18"/>
                  </a:lnTo>
                  <a:lnTo>
                    <a:pt x="124" y="15"/>
                  </a:lnTo>
                  <a:lnTo>
                    <a:pt x="130" y="12"/>
                  </a:lnTo>
                  <a:lnTo>
                    <a:pt x="136" y="8"/>
                  </a:lnTo>
                  <a:lnTo>
                    <a:pt x="140" y="0"/>
                  </a:lnTo>
                  <a:lnTo>
                    <a:pt x="96" y="22"/>
                  </a:lnTo>
                  <a:lnTo>
                    <a:pt x="61" y="38"/>
                  </a:lnTo>
                  <a:lnTo>
                    <a:pt x="61" y="40"/>
                  </a:lnTo>
                  <a:lnTo>
                    <a:pt x="61" y="41"/>
                  </a:lnTo>
                  <a:lnTo>
                    <a:pt x="20" y="61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56" name="Freeform 45"/>
            <p:cNvSpPr>
              <a:spLocks/>
            </p:cNvSpPr>
            <p:nvPr/>
          </p:nvSpPr>
          <p:spPr bwMode="auto">
            <a:xfrm rot="3537429">
              <a:off x="2434" y="391"/>
              <a:ext cx="89" cy="49"/>
            </a:xfrm>
            <a:custGeom>
              <a:avLst/>
              <a:gdLst>
                <a:gd name="T0" fmla="*/ 0 w 89"/>
                <a:gd name="T1" fmla="*/ 49 h 49"/>
                <a:gd name="T2" fmla="*/ 11 w 89"/>
                <a:gd name="T3" fmla="*/ 46 h 49"/>
                <a:gd name="T4" fmla="*/ 20 w 89"/>
                <a:gd name="T5" fmla="*/ 44 h 49"/>
                <a:gd name="T6" fmla="*/ 30 w 89"/>
                <a:gd name="T7" fmla="*/ 41 h 49"/>
                <a:gd name="T8" fmla="*/ 41 w 89"/>
                <a:gd name="T9" fmla="*/ 37 h 49"/>
                <a:gd name="T10" fmla="*/ 51 w 89"/>
                <a:gd name="T11" fmla="*/ 34 h 49"/>
                <a:gd name="T12" fmla="*/ 61 w 89"/>
                <a:gd name="T13" fmla="*/ 31 h 49"/>
                <a:gd name="T14" fmla="*/ 71 w 89"/>
                <a:gd name="T15" fmla="*/ 26 h 49"/>
                <a:gd name="T16" fmla="*/ 80 w 89"/>
                <a:gd name="T17" fmla="*/ 21 h 49"/>
                <a:gd name="T18" fmla="*/ 80 w 89"/>
                <a:gd name="T19" fmla="*/ 20 h 49"/>
                <a:gd name="T20" fmla="*/ 80 w 89"/>
                <a:gd name="T21" fmla="*/ 18 h 49"/>
                <a:gd name="T22" fmla="*/ 80 w 89"/>
                <a:gd name="T23" fmla="*/ 15 h 49"/>
                <a:gd name="T24" fmla="*/ 80 w 89"/>
                <a:gd name="T25" fmla="*/ 14 h 49"/>
                <a:gd name="T26" fmla="*/ 89 w 89"/>
                <a:gd name="T27" fmla="*/ 5 h 49"/>
                <a:gd name="T28" fmla="*/ 89 w 89"/>
                <a:gd name="T29" fmla="*/ 3 h 49"/>
                <a:gd name="T30" fmla="*/ 89 w 89"/>
                <a:gd name="T31" fmla="*/ 3 h 49"/>
                <a:gd name="T32" fmla="*/ 89 w 89"/>
                <a:gd name="T33" fmla="*/ 2 h 49"/>
                <a:gd name="T34" fmla="*/ 88 w 89"/>
                <a:gd name="T35" fmla="*/ 0 h 49"/>
                <a:gd name="T36" fmla="*/ 35 w 89"/>
                <a:gd name="T37" fmla="*/ 27 h 49"/>
                <a:gd name="T38" fmla="*/ 0 w 89"/>
                <a:gd name="T39" fmla="*/ 49 h 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9"/>
                <a:gd name="T61" fmla="*/ 0 h 49"/>
                <a:gd name="T62" fmla="*/ 89 w 89"/>
                <a:gd name="T63" fmla="*/ 49 h 4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9" h="49">
                  <a:moveTo>
                    <a:pt x="0" y="49"/>
                  </a:moveTo>
                  <a:lnTo>
                    <a:pt x="11" y="46"/>
                  </a:lnTo>
                  <a:lnTo>
                    <a:pt x="20" y="44"/>
                  </a:lnTo>
                  <a:lnTo>
                    <a:pt x="30" y="41"/>
                  </a:lnTo>
                  <a:lnTo>
                    <a:pt x="41" y="37"/>
                  </a:lnTo>
                  <a:lnTo>
                    <a:pt x="51" y="34"/>
                  </a:lnTo>
                  <a:lnTo>
                    <a:pt x="61" y="31"/>
                  </a:lnTo>
                  <a:lnTo>
                    <a:pt x="71" y="26"/>
                  </a:lnTo>
                  <a:lnTo>
                    <a:pt x="80" y="21"/>
                  </a:lnTo>
                  <a:lnTo>
                    <a:pt x="80" y="20"/>
                  </a:lnTo>
                  <a:lnTo>
                    <a:pt x="80" y="18"/>
                  </a:lnTo>
                  <a:lnTo>
                    <a:pt x="80" y="15"/>
                  </a:lnTo>
                  <a:lnTo>
                    <a:pt x="80" y="14"/>
                  </a:lnTo>
                  <a:lnTo>
                    <a:pt x="89" y="5"/>
                  </a:lnTo>
                  <a:lnTo>
                    <a:pt x="89" y="3"/>
                  </a:lnTo>
                  <a:lnTo>
                    <a:pt x="89" y="2"/>
                  </a:lnTo>
                  <a:lnTo>
                    <a:pt x="88" y="0"/>
                  </a:lnTo>
                  <a:lnTo>
                    <a:pt x="35" y="27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57" name="Freeform 46"/>
            <p:cNvSpPr>
              <a:spLocks/>
            </p:cNvSpPr>
            <p:nvPr/>
          </p:nvSpPr>
          <p:spPr bwMode="auto">
            <a:xfrm rot="3537429">
              <a:off x="2580" y="331"/>
              <a:ext cx="184" cy="102"/>
            </a:xfrm>
            <a:custGeom>
              <a:avLst/>
              <a:gdLst>
                <a:gd name="T0" fmla="*/ 0 w 184"/>
                <a:gd name="T1" fmla="*/ 100 h 102"/>
                <a:gd name="T2" fmla="*/ 1 w 184"/>
                <a:gd name="T3" fmla="*/ 102 h 102"/>
                <a:gd name="T4" fmla="*/ 15 w 184"/>
                <a:gd name="T5" fmla="*/ 90 h 102"/>
                <a:gd name="T6" fmla="*/ 30 w 184"/>
                <a:gd name="T7" fmla="*/ 79 h 102"/>
                <a:gd name="T8" fmla="*/ 47 w 184"/>
                <a:gd name="T9" fmla="*/ 68 h 102"/>
                <a:gd name="T10" fmla="*/ 63 w 184"/>
                <a:gd name="T11" fmla="*/ 59 h 102"/>
                <a:gd name="T12" fmla="*/ 81 w 184"/>
                <a:gd name="T13" fmla="*/ 50 h 102"/>
                <a:gd name="T14" fmla="*/ 98 w 184"/>
                <a:gd name="T15" fmla="*/ 41 h 102"/>
                <a:gd name="T16" fmla="*/ 116 w 184"/>
                <a:gd name="T17" fmla="*/ 33 h 102"/>
                <a:gd name="T18" fmla="*/ 134 w 184"/>
                <a:gd name="T19" fmla="*/ 26 h 102"/>
                <a:gd name="T20" fmla="*/ 153 w 184"/>
                <a:gd name="T21" fmla="*/ 18 h 102"/>
                <a:gd name="T22" fmla="*/ 154 w 184"/>
                <a:gd name="T23" fmla="*/ 18 h 102"/>
                <a:gd name="T24" fmla="*/ 154 w 184"/>
                <a:gd name="T25" fmla="*/ 17 h 102"/>
                <a:gd name="T26" fmla="*/ 156 w 184"/>
                <a:gd name="T27" fmla="*/ 17 h 102"/>
                <a:gd name="T28" fmla="*/ 156 w 184"/>
                <a:gd name="T29" fmla="*/ 17 h 102"/>
                <a:gd name="T30" fmla="*/ 160 w 184"/>
                <a:gd name="T31" fmla="*/ 17 h 102"/>
                <a:gd name="T32" fmla="*/ 184 w 184"/>
                <a:gd name="T33" fmla="*/ 9 h 102"/>
                <a:gd name="T34" fmla="*/ 183 w 184"/>
                <a:gd name="T35" fmla="*/ 6 h 102"/>
                <a:gd name="T36" fmla="*/ 181 w 184"/>
                <a:gd name="T37" fmla="*/ 5 h 102"/>
                <a:gd name="T38" fmla="*/ 180 w 184"/>
                <a:gd name="T39" fmla="*/ 2 h 102"/>
                <a:gd name="T40" fmla="*/ 177 w 184"/>
                <a:gd name="T41" fmla="*/ 0 h 102"/>
                <a:gd name="T42" fmla="*/ 166 w 184"/>
                <a:gd name="T43" fmla="*/ 3 h 102"/>
                <a:gd name="T44" fmla="*/ 156 w 184"/>
                <a:gd name="T45" fmla="*/ 6 h 102"/>
                <a:gd name="T46" fmla="*/ 145 w 184"/>
                <a:gd name="T47" fmla="*/ 11 h 102"/>
                <a:gd name="T48" fmla="*/ 134 w 184"/>
                <a:gd name="T49" fmla="*/ 14 h 102"/>
                <a:gd name="T50" fmla="*/ 121 w 184"/>
                <a:gd name="T51" fmla="*/ 18 h 102"/>
                <a:gd name="T52" fmla="*/ 107 w 184"/>
                <a:gd name="T53" fmla="*/ 23 h 102"/>
                <a:gd name="T54" fmla="*/ 94 w 184"/>
                <a:gd name="T55" fmla="*/ 29 h 102"/>
                <a:gd name="T56" fmla="*/ 81 w 184"/>
                <a:gd name="T57" fmla="*/ 35 h 102"/>
                <a:gd name="T58" fmla="*/ 69 w 184"/>
                <a:gd name="T59" fmla="*/ 43 h 102"/>
                <a:gd name="T60" fmla="*/ 56 w 184"/>
                <a:gd name="T61" fmla="*/ 50 h 102"/>
                <a:gd name="T62" fmla="*/ 44 w 184"/>
                <a:gd name="T63" fmla="*/ 58 h 102"/>
                <a:gd name="T64" fmla="*/ 31 w 184"/>
                <a:gd name="T65" fmla="*/ 65 h 102"/>
                <a:gd name="T66" fmla="*/ 6 w 184"/>
                <a:gd name="T67" fmla="*/ 91 h 102"/>
                <a:gd name="T68" fmla="*/ 0 w 184"/>
                <a:gd name="T69" fmla="*/ 91 h 102"/>
                <a:gd name="T70" fmla="*/ 0 w 184"/>
                <a:gd name="T71" fmla="*/ 93 h 102"/>
                <a:gd name="T72" fmla="*/ 0 w 184"/>
                <a:gd name="T73" fmla="*/ 96 h 102"/>
                <a:gd name="T74" fmla="*/ 0 w 184"/>
                <a:gd name="T75" fmla="*/ 97 h 102"/>
                <a:gd name="T76" fmla="*/ 0 w 184"/>
                <a:gd name="T77" fmla="*/ 100 h 1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84"/>
                <a:gd name="T118" fmla="*/ 0 h 102"/>
                <a:gd name="T119" fmla="*/ 184 w 184"/>
                <a:gd name="T120" fmla="*/ 102 h 10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84" h="102">
                  <a:moveTo>
                    <a:pt x="0" y="100"/>
                  </a:moveTo>
                  <a:lnTo>
                    <a:pt x="1" y="102"/>
                  </a:lnTo>
                  <a:lnTo>
                    <a:pt x="15" y="90"/>
                  </a:lnTo>
                  <a:lnTo>
                    <a:pt x="30" y="79"/>
                  </a:lnTo>
                  <a:lnTo>
                    <a:pt x="47" y="68"/>
                  </a:lnTo>
                  <a:lnTo>
                    <a:pt x="63" y="59"/>
                  </a:lnTo>
                  <a:lnTo>
                    <a:pt x="81" y="50"/>
                  </a:lnTo>
                  <a:lnTo>
                    <a:pt x="98" y="41"/>
                  </a:lnTo>
                  <a:lnTo>
                    <a:pt x="116" y="33"/>
                  </a:lnTo>
                  <a:lnTo>
                    <a:pt x="134" y="26"/>
                  </a:lnTo>
                  <a:lnTo>
                    <a:pt x="153" y="18"/>
                  </a:lnTo>
                  <a:lnTo>
                    <a:pt x="154" y="18"/>
                  </a:lnTo>
                  <a:lnTo>
                    <a:pt x="154" y="17"/>
                  </a:lnTo>
                  <a:lnTo>
                    <a:pt x="156" y="17"/>
                  </a:lnTo>
                  <a:lnTo>
                    <a:pt x="160" y="17"/>
                  </a:lnTo>
                  <a:lnTo>
                    <a:pt x="184" y="9"/>
                  </a:lnTo>
                  <a:lnTo>
                    <a:pt x="183" y="6"/>
                  </a:lnTo>
                  <a:lnTo>
                    <a:pt x="181" y="5"/>
                  </a:lnTo>
                  <a:lnTo>
                    <a:pt x="180" y="2"/>
                  </a:lnTo>
                  <a:lnTo>
                    <a:pt x="177" y="0"/>
                  </a:lnTo>
                  <a:lnTo>
                    <a:pt x="166" y="3"/>
                  </a:lnTo>
                  <a:lnTo>
                    <a:pt x="156" y="6"/>
                  </a:lnTo>
                  <a:lnTo>
                    <a:pt x="145" y="11"/>
                  </a:lnTo>
                  <a:lnTo>
                    <a:pt x="134" y="14"/>
                  </a:lnTo>
                  <a:lnTo>
                    <a:pt x="121" y="18"/>
                  </a:lnTo>
                  <a:lnTo>
                    <a:pt x="107" y="23"/>
                  </a:lnTo>
                  <a:lnTo>
                    <a:pt x="94" y="29"/>
                  </a:lnTo>
                  <a:lnTo>
                    <a:pt x="81" y="35"/>
                  </a:lnTo>
                  <a:lnTo>
                    <a:pt x="69" y="43"/>
                  </a:lnTo>
                  <a:lnTo>
                    <a:pt x="56" y="50"/>
                  </a:lnTo>
                  <a:lnTo>
                    <a:pt x="44" y="58"/>
                  </a:lnTo>
                  <a:lnTo>
                    <a:pt x="31" y="65"/>
                  </a:lnTo>
                  <a:lnTo>
                    <a:pt x="6" y="91"/>
                  </a:lnTo>
                  <a:lnTo>
                    <a:pt x="0" y="91"/>
                  </a:lnTo>
                  <a:lnTo>
                    <a:pt x="0" y="93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58" name="Freeform 47"/>
            <p:cNvSpPr>
              <a:spLocks/>
            </p:cNvSpPr>
            <p:nvPr/>
          </p:nvSpPr>
          <p:spPr bwMode="auto">
            <a:xfrm rot="3537429">
              <a:off x="2579" y="358"/>
              <a:ext cx="161" cy="82"/>
            </a:xfrm>
            <a:custGeom>
              <a:avLst/>
              <a:gdLst>
                <a:gd name="T0" fmla="*/ 2 w 161"/>
                <a:gd name="T1" fmla="*/ 82 h 82"/>
                <a:gd name="T2" fmla="*/ 19 w 161"/>
                <a:gd name="T3" fmla="*/ 80 h 82"/>
                <a:gd name="T4" fmla="*/ 34 w 161"/>
                <a:gd name="T5" fmla="*/ 76 h 82"/>
                <a:gd name="T6" fmla="*/ 44 w 161"/>
                <a:gd name="T7" fmla="*/ 67 h 82"/>
                <a:gd name="T8" fmla="*/ 56 w 161"/>
                <a:gd name="T9" fmla="*/ 56 h 82"/>
                <a:gd name="T10" fmla="*/ 67 w 161"/>
                <a:gd name="T11" fmla="*/ 45 h 82"/>
                <a:gd name="T12" fmla="*/ 79 w 161"/>
                <a:gd name="T13" fmla="*/ 36 h 82"/>
                <a:gd name="T14" fmla="*/ 91 w 161"/>
                <a:gd name="T15" fmla="*/ 30 h 82"/>
                <a:gd name="T16" fmla="*/ 108 w 161"/>
                <a:gd name="T17" fmla="*/ 29 h 82"/>
                <a:gd name="T18" fmla="*/ 115 w 161"/>
                <a:gd name="T19" fmla="*/ 29 h 82"/>
                <a:gd name="T20" fmla="*/ 123 w 161"/>
                <a:gd name="T21" fmla="*/ 27 h 82"/>
                <a:gd name="T22" fmla="*/ 131 w 161"/>
                <a:gd name="T23" fmla="*/ 26 h 82"/>
                <a:gd name="T24" fmla="*/ 137 w 161"/>
                <a:gd name="T25" fmla="*/ 23 h 82"/>
                <a:gd name="T26" fmla="*/ 143 w 161"/>
                <a:gd name="T27" fmla="*/ 18 h 82"/>
                <a:gd name="T28" fmla="*/ 149 w 161"/>
                <a:gd name="T29" fmla="*/ 14 h 82"/>
                <a:gd name="T30" fmla="*/ 155 w 161"/>
                <a:gd name="T31" fmla="*/ 9 h 82"/>
                <a:gd name="T32" fmla="*/ 159 w 161"/>
                <a:gd name="T33" fmla="*/ 3 h 82"/>
                <a:gd name="T34" fmla="*/ 161 w 161"/>
                <a:gd name="T35" fmla="*/ 1 h 82"/>
                <a:gd name="T36" fmla="*/ 161 w 161"/>
                <a:gd name="T37" fmla="*/ 1 h 82"/>
                <a:gd name="T38" fmla="*/ 161 w 161"/>
                <a:gd name="T39" fmla="*/ 0 h 82"/>
                <a:gd name="T40" fmla="*/ 161 w 161"/>
                <a:gd name="T41" fmla="*/ 0 h 82"/>
                <a:gd name="T42" fmla="*/ 140 w 161"/>
                <a:gd name="T43" fmla="*/ 4 h 82"/>
                <a:gd name="T44" fmla="*/ 120 w 161"/>
                <a:gd name="T45" fmla="*/ 11 h 82"/>
                <a:gd name="T46" fmla="*/ 99 w 161"/>
                <a:gd name="T47" fmla="*/ 18 h 82"/>
                <a:gd name="T48" fmla="*/ 81 w 161"/>
                <a:gd name="T49" fmla="*/ 27 h 82"/>
                <a:gd name="T50" fmla="*/ 61 w 161"/>
                <a:gd name="T51" fmla="*/ 36 h 82"/>
                <a:gd name="T52" fmla="*/ 43 w 161"/>
                <a:gd name="T53" fmla="*/ 48 h 82"/>
                <a:gd name="T54" fmla="*/ 25 w 161"/>
                <a:gd name="T55" fmla="*/ 61 h 82"/>
                <a:gd name="T56" fmla="*/ 8 w 161"/>
                <a:gd name="T57" fmla="*/ 74 h 82"/>
                <a:gd name="T58" fmla="*/ 8 w 161"/>
                <a:gd name="T59" fmla="*/ 76 h 82"/>
                <a:gd name="T60" fmla="*/ 8 w 161"/>
                <a:gd name="T61" fmla="*/ 76 h 82"/>
                <a:gd name="T62" fmla="*/ 8 w 161"/>
                <a:gd name="T63" fmla="*/ 76 h 82"/>
                <a:gd name="T64" fmla="*/ 8 w 161"/>
                <a:gd name="T65" fmla="*/ 77 h 82"/>
                <a:gd name="T66" fmla="*/ 6 w 161"/>
                <a:gd name="T67" fmla="*/ 79 h 82"/>
                <a:gd name="T68" fmla="*/ 5 w 161"/>
                <a:gd name="T69" fmla="*/ 79 h 82"/>
                <a:gd name="T70" fmla="*/ 2 w 161"/>
                <a:gd name="T71" fmla="*/ 80 h 82"/>
                <a:gd name="T72" fmla="*/ 0 w 161"/>
                <a:gd name="T73" fmla="*/ 82 h 82"/>
                <a:gd name="T74" fmla="*/ 2 w 161"/>
                <a:gd name="T75" fmla="*/ 82 h 8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61"/>
                <a:gd name="T115" fmla="*/ 0 h 82"/>
                <a:gd name="T116" fmla="*/ 161 w 161"/>
                <a:gd name="T117" fmla="*/ 82 h 8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61" h="82">
                  <a:moveTo>
                    <a:pt x="2" y="82"/>
                  </a:moveTo>
                  <a:lnTo>
                    <a:pt x="19" y="80"/>
                  </a:lnTo>
                  <a:lnTo>
                    <a:pt x="34" y="76"/>
                  </a:lnTo>
                  <a:lnTo>
                    <a:pt x="44" y="67"/>
                  </a:lnTo>
                  <a:lnTo>
                    <a:pt x="56" y="56"/>
                  </a:lnTo>
                  <a:lnTo>
                    <a:pt x="67" y="45"/>
                  </a:lnTo>
                  <a:lnTo>
                    <a:pt x="79" y="36"/>
                  </a:lnTo>
                  <a:lnTo>
                    <a:pt x="91" y="30"/>
                  </a:lnTo>
                  <a:lnTo>
                    <a:pt x="108" y="29"/>
                  </a:lnTo>
                  <a:lnTo>
                    <a:pt x="115" y="29"/>
                  </a:lnTo>
                  <a:lnTo>
                    <a:pt x="123" y="27"/>
                  </a:lnTo>
                  <a:lnTo>
                    <a:pt x="131" y="26"/>
                  </a:lnTo>
                  <a:lnTo>
                    <a:pt x="137" y="23"/>
                  </a:lnTo>
                  <a:lnTo>
                    <a:pt x="143" y="18"/>
                  </a:lnTo>
                  <a:lnTo>
                    <a:pt x="149" y="14"/>
                  </a:lnTo>
                  <a:lnTo>
                    <a:pt x="155" y="9"/>
                  </a:lnTo>
                  <a:lnTo>
                    <a:pt x="159" y="3"/>
                  </a:lnTo>
                  <a:lnTo>
                    <a:pt x="161" y="1"/>
                  </a:lnTo>
                  <a:lnTo>
                    <a:pt x="161" y="0"/>
                  </a:lnTo>
                  <a:lnTo>
                    <a:pt x="140" y="4"/>
                  </a:lnTo>
                  <a:lnTo>
                    <a:pt x="120" y="11"/>
                  </a:lnTo>
                  <a:lnTo>
                    <a:pt x="99" y="18"/>
                  </a:lnTo>
                  <a:lnTo>
                    <a:pt x="81" y="27"/>
                  </a:lnTo>
                  <a:lnTo>
                    <a:pt x="61" y="36"/>
                  </a:lnTo>
                  <a:lnTo>
                    <a:pt x="43" y="48"/>
                  </a:lnTo>
                  <a:lnTo>
                    <a:pt x="25" y="61"/>
                  </a:lnTo>
                  <a:lnTo>
                    <a:pt x="8" y="74"/>
                  </a:lnTo>
                  <a:lnTo>
                    <a:pt x="8" y="76"/>
                  </a:lnTo>
                  <a:lnTo>
                    <a:pt x="8" y="77"/>
                  </a:lnTo>
                  <a:lnTo>
                    <a:pt x="6" y="79"/>
                  </a:lnTo>
                  <a:lnTo>
                    <a:pt x="5" y="79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2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59" name="Freeform 48"/>
            <p:cNvSpPr>
              <a:spLocks/>
            </p:cNvSpPr>
            <p:nvPr/>
          </p:nvSpPr>
          <p:spPr bwMode="auto">
            <a:xfrm rot="3537429">
              <a:off x="2146" y="1062"/>
              <a:ext cx="191" cy="103"/>
            </a:xfrm>
            <a:custGeom>
              <a:avLst/>
              <a:gdLst>
                <a:gd name="T0" fmla="*/ 0 w 191"/>
                <a:gd name="T1" fmla="*/ 94 h 103"/>
                <a:gd name="T2" fmla="*/ 10 w 191"/>
                <a:gd name="T3" fmla="*/ 99 h 103"/>
                <a:gd name="T4" fmla="*/ 19 w 191"/>
                <a:gd name="T5" fmla="*/ 102 h 103"/>
                <a:gd name="T6" fmla="*/ 28 w 191"/>
                <a:gd name="T7" fmla="*/ 103 h 103"/>
                <a:gd name="T8" fmla="*/ 38 w 191"/>
                <a:gd name="T9" fmla="*/ 103 h 103"/>
                <a:gd name="T10" fmla="*/ 41 w 191"/>
                <a:gd name="T11" fmla="*/ 90 h 103"/>
                <a:gd name="T12" fmla="*/ 46 w 191"/>
                <a:gd name="T13" fmla="*/ 82 h 103"/>
                <a:gd name="T14" fmla="*/ 52 w 191"/>
                <a:gd name="T15" fmla="*/ 75 h 103"/>
                <a:gd name="T16" fmla="*/ 60 w 191"/>
                <a:gd name="T17" fmla="*/ 69 h 103"/>
                <a:gd name="T18" fmla="*/ 67 w 191"/>
                <a:gd name="T19" fmla="*/ 61 h 103"/>
                <a:gd name="T20" fmla="*/ 72 w 191"/>
                <a:gd name="T21" fmla="*/ 58 h 103"/>
                <a:gd name="T22" fmla="*/ 76 w 191"/>
                <a:gd name="T23" fmla="*/ 55 h 103"/>
                <a:gd name="T24" fmla="*/ 79 w 191"/>
                <a:gd name="T25" fmla="*/ 54 h 103"/>
                <a:gd name="T26" fmla="*/ 84 w 191"/>
                <a:gd name="T27" fmla="*/ 50 h 103"/>
                <a:gd name="T28" fmla="*/ 93 w 191"/>
                <a:gd name="T29" fmla="*/ 46 h 103"/>
                <a:gd name="T30" fmla="*/ 102 w 191"/>
                <a:gd name="T31" fmla="*/ 43 h 103"/>
                <a:gd name="T32" fmla="*/ 111 w 191"/>
                <a:gd name="T33" fmla="*/ 40 h 103"/>
                <a:gd name="T34" fmla="*/ 120 w 191"/>
                <a:gd name="T35" fmla="*/ 37 h 103"/>
                <a:gd name="T36" fmla="*/ 129 w 191"/>
                <a:gd name="T37" fmla="*/ 34 h 103"/>
                <a:gd name="T38" fmla="*/ 138 w 191"/>
                <a:gd name="T39" fmla="*/ 31 h 103"/>
                <a:gd name="T40" fmla="*/ 149 w 191"/>
                <a:gd name="T41" fmla="*/ 29 h 103"/>
                <a:gd name="T42" fmla="*/ 158 w 191"/>
                <a:gd name="T43" fmla="*/ 28 h 103"/>
                <a:gd name="T44" fmla="*/ 161 w 191"/>
                <a:gd name="T45" fmla="*/ 28 h 103"/>
                <a:gd name="T46" fmla="*/ 164 w 191"/>
                <a:gd name="T47" fmla="*/ 29 h 103"/>
                <a:gd name="T48" fmla="*/ 167 w 191"/>
                <a:gd name="T49" fmla="*/ 31 h 103"/>
                <a:gd name="T50" fmla="*/ 170 w 191"/>
                <a:gd name="T51" fmla="*/ 32 h 103"/>
                <a:gd name="T52" fmla="*/ 175 w 191"/>
                <a:gd name="T53" fmla="*/ 31 h 103"/>
                <a:gd name="T54" fmla="*/ 179 w 191"/>
                <a:gd name="T55" fmla="*/ 26 h 103"/>
                <a:gd name="T56" fmla="*/ 184 w 191"/>
                <a:gd name="T57" fmla="*/ 22 h 103"/>
                <a:gd name="T58" fmla="*/ 188 w 191"/>
                <a:gd name="T59" fmla="*/ 17 h 103"/>
                <a:gd name="T60" fmla="*/ 188 w 191"/>
                <a:gd name="T61" fmla="*/ 14 h 103"/>
                <a:gd name="T62" fmla="*/ 190 w 191"/>
                <a:gd name="T63" fmla="*/ 13 h 103"/>
                <a:gd name="T64" fmla="*/ 190 w 191"/>
                <a:gd name="T65" fmla="*/ 11 h 103"/>
                <a:gd name="T66" fmla="*/ 191 w 191"/>
                <a:gd name="T67" fmla="*/ 11 h 103"/>
                <a:gd name="T68" fmla="*/ 191 w 191"/>
                <a:gd name="T69" fmla="*/ 10 h 103"/>
                <a:gd name="T70" fmla="*/ 191 w 191"/>
                <a:gd name="T71" fmla="*/ 8 h 103"/>
                <a:gd name="T72" fmla="*/ 191 w 191"/>
                <a:gd name="T73" fmla="*/ 7 h 103"/>
                <a:gd name="T74" fmla="*/ 191 w 191"/>
                <a:gd name="T75" fmla="*/ 5 h 103"/>
                <a:gd name="T76" fmla="*/ 185 w 191"/>
                <a:gd name="T77" fmla="*/ 0 h 103"/>
                <a:gd name="T78" fmla="*/ 182 w 191"/>
                <a:gd name="T79" fmla="*/ 0 h 103"/>
                <a:gd name="T80" fmla="*/ 178 w 191"/>
                <a:gd name="T81" fmla="*/ 0 h 103"/>
                <a:gd name="T82" fmla="*/ 173 w 191"/>
                <a:gd name="T83" fmla="*/ 2 h 103"/>
                <a:gd name="T84" fmla="*/ 169 w 191"/>
                <a:gd name="T85" fmla="*/ 2 h 103"/>
                <a:gd name="T86" fmla="*/ 159 w 191"/>
                <a:gd name="T87" fmla="*/ 5 h 103"/>
                <a:gd name="T88" fmla="*/ 150 w 191"/>
                <a:gd name="T89" fmla="*/ 7 h 103"/>
                <a:gd name="T90" fmla="*/ 141 w 191"/>
                <a:gd name="T91" fmla="*/ 10 h 103"/>
                <a:gd name="T92" fmla="*/ 132 w 191"/>
                <a:gd name="T93" fmla="*/ 13 h 103"/>
                <a:gd name="T94" fmla="*/ 123 w 191"/>
                <a:gd name="T95" fmla="*/ 14 h 103"/>
                <a:gd name="T96" fmla="*/ 114 w 191"/>
                <a:gd name="T97" fmla="*/ 17 h 103"/>
                <a:gd name="T98" fmla="*/ 105 w 191"/>
                <a:gd name="T99" fmla="*/ 22 h 103"/>
                <a:gd name="T100" fmla="*/ 96 w 191"/>
                <a:gd name="T101" fmla="*/ 25 h 103"/>
                <a:gd name="T102" fmla="*/ 84 w 191"/>
                <a:gd name="T103" fmla="*/ 32 h 103"/>
                <a:gd name="T104" fmla="*/ 70 w 191"/>
                <a:gd name="T105" fmla="*/ 40 h 103"/>
                <a:gd name="T106" fmla="*/ 57 w 191"/>
                <a:gd name="T107" fmla="*/ 47 h 103"/>
                <a:gd name="T108" fmla="*/ 44 w 191"/>
                <a:gd name="T109" fmla="*/ 55 h 103"/>
                <a:gd name="T110" fmla="*/ 32 w 191"/>
                <a:gd name="T111" fmla="*/ 63 h 103"/>
                <a:gd name="T112" fmla="*/ 20 w 191"/>
                <a:gd name="T113" fmla="*/ 72 h 103"/>
                <a:gd name="T114" fmla="*/ 10 w 191"/>
                <a:gd name="T115" fmla="*/ 82 h 103"/>
                <a:gd name="T116" fmla="*/ 0 w 191"/>
                <a:gd name="T117" fmla="*/ 93 h 103"/>
                <a:gd name="T118" fmla="*/ 0 w 191"/>
                <a:gd name="T119" fmla="*/ 94 h 1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1"/>
                <a:gd name="T181" fmla="*/ 0 h 103"/>
                <a:gd name="T182" fmla="*/ 191 w 191"/>
                <a:gd name="T183" fmla="*/ 103 h 1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1" h="103">
                  <a:moveTo>
                    <a:pt x="0" y="94"/>
                  </a:moveTo>
                  <a:lnTo>
                    <a:pt x="10" y="99"/>
                  </a:lnTo>
                  <a:lnTo>
                    <a:pt x="19" y="102"/>
                  </a:lnTo>
                  <a:lnTo>
                    <a:pt x="28" y="103"/>
                  </a:lnTo>
                  <a:lnTo>
                    <a:pt x="38" y="103"/>
                  </a:lnTo>
                  <a:lnTo>
                    <a:pt x="41" y="90"/>
                  </a:lnTo>
                  <a:lnTo>
                    <a:pt x="46" y="82"/>
                  </a:lnTo>
                  <a:lnTo>
                    <a:pt x="52" y="75"/>
                  </a:lnTo>
                  <a:lnTo>
                    <a:pt x="60" y="69"/>
                  </a:lnTo>
                  <a:lnTo>
                    <a:pt x="67" y="61"/>
                  </a:lnTo>
                  <a:lnTo>
                    <a:pt x="72" y="58"/>
                  </a:lnTo>
                  <a:lnTo>
                    <a:pt x="76" y="55"/>
                  </a:lnTo>
                  <a:lnTo>
                    <a:pt x="79" y="54"/>
                  </a:lnTo>
                  <a:lnTo>
                    <a:pt x="84" y="50"/>
                  </a:lnTo>
                  <a:lnTo>
                    <a:pt x="93" y="46"/>
                  </a:lnTo>
                  <a:lnTo>
                    <a:pt x="102" y="43"/>
                  </a:lnTo>
                  <a:lnTo>
                    <a:pt x="111" y="40"/>
                  </a:lnTo>
                  <a:lnTo>
                    <a:pt x="120" y="37"/>
                  </a:lnTo>
                  <a:lnTo>
                    <a:pt x="129" y="34"/>
                  </a:lnTo>
                  <a:lnTo>
                    <a:pt x="138" y="31"/>
                  </a:lnTo>
                  <a:lnTo>
                    <a:pt x="149" y="29"/>
                  </a:lnTo>
                  <a:lnTo>
                    <a:pt x="158" y="28"/>
                  </a:lnTo>
                  <a:lnTo>
                    <a:pt x="161" y="28"/>
                  </a:lnTo>
                  <a:lnTo>
                    <a:pt x="164" y="29"/>
                  </a:lnTo>
                  <a:lnTo>
                    <a:pt x="167" y="31"/>
                  </a:lnTo>
                  <a:lnTo>
                    <a:pt x="170" y="32"/>
                  </a:lnTo>
                  <a:lnTo>
                    <a:pt x="175" y="31"/>
                  </a:lnTo>
                  <a:lnTo>
                    <a:pt x="179" y="26"/>
                  </a:lnTo>
                  <a:lnTo>
                    <a:pt x="184" y="22"/>
                  </a:lnTo>
                  <a:lnTo>
                    <a:pt x="188" y="17"/>
                  </a:lnTo>
                  <a:lnTo>
                    <a:pt x="188" y="14"/>
                  </a:lnTo>
                  <a:lnTo>
                    <a:pt x="190" y="13"/>
                  </a:lnTo>
                  <a:lnTo>
                    <a:pt x="190" y="11"/>
                  </a:lnTo>
                  <a:lnTo>
                    <a:pt x="191" y="11"/>
                  </a:lnTo>
                  <a:lnTo>
                    <a:pt x="191" y="10"/>
                  </a:lnTo>
                  <a:lnTo>
                    <a:pt x="191" y="8"/>
                  </a:lnTo>
                  <a:lnTo>
                    <a:pt x="191" y="7"/>
                  </a:lnTo>
                  <a:lnTo>
                    <a:pt x="191" y="5"/>
                  </a:lnTo>
                  <a:lnTo>
                    <a:pt x="185" y="0"/>
                  </a:lnTo>
                  <a:lnTo>
                    <a:pt x="182" y="0"/>
                  </a:lnTo>
                  <a:lnTo>
                    <a:pt x="178" y="0"/>
                  </a:lnTo>
                  <a:lnTo>
                    <a:pt x="173" y="2"/>
                  </a:lnTo>
                  <a:lnTo>
                    <a:pt x="169" y="2"/>
                  </a:lnTo>
                  <a:lnTo>
                    <a:pt x="159" y="5"/>
                  </a:lnTo>
                  <a:lnTo>
                    <a:pt x="150" y="7"/>
                  </a:lnTo>
                  <a:lnTo>
                    <a:pt x="141" y="10"/>
                  </a:lnTo>
                  <a:lnTo>
                    <a:pt x="132" y="13"/>
                  </a:lnTo>
                  <a:lnTo>
                    <a:pt x="123" y="14"/>
                  </a:lnTo>
                  <a:lnTo>
                    <a:pt x="114" y="17"/>
                  </a:lnTo>
                  <a:lnTo>
                    <a:pt x="105" y="22"/>
                  </a:lnTo>
                  <a:lnTo>
                    <a:pt x="96" y="25"/>
                  </a:lnTo>
                  <a:lnTo>
                    <a:pt x="84" y="32"/>
                  </a:lnTo>
                  <a:lnTo>
                    <a:pt x="70" y="40"/>
                  </a:lnTo>
                  <a:lnTo>
                    <a:pt x="57" y="47"/>
                  </a:lnTo>
                  <a:lnTo>
                    <a:pt x="44" y="55"/>
                  </a:lnTo>
                  <a:lnTo>
                    <a:pt x="32" y="63"/>
                  </a:lnTo>
                  <a:lnTo>
                    <a:pt x="20" y="72"/>
                  </a:lnTo>
                  <a:lnTo>
                    <a:pt x="10" y="82"/>
                  </a:lnTo>
                  <a:lnTo>
                    <a:pt x="0" y="93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60" name="Freeform 49"/>
            <p:cNvSpPr>
              <a:spLocks/>
            </p:cNvSpPr>
            <p:nvPr/>
          </p:nvSpPr>
          <p:spPr bwMode="auto">
            <a:xfrm rot="3537429">
              <a:off x="2680" y="518"/>
              <a:ext cx="119" cy="59"/>
            </a:xfrm>
            <a:custGeom>
              <a:avLst/>
              <a:gdLst>
                <a:gd name="T0" fmla="*/ 0 w 119"/>
                <a:gd name="T1" fmla="*/ 56 h 59"/>
                <a:gd name="T2" fmla="*/ 1 w 119"/>
                <a:gd name="T3" fmla="*/ 57 h 59"/>
                <a:gd name="T4" fmla="*/ 3 w 119"/>
                <a:gd name="T5" fmla="*/ 57 h 59"/>
                <a:gd name="T6" fmla="*/ 6 w 119"/>
                <a:gd name="T7" fmla="*/ 59 h 59"/>
                <a:gd name="T8" fmla="*/ 7 w 119"/>
                <a:gd name="T9" fmla="*/ 59 h 59"/>
                <a:gd name="T10" fmla="*/ 119 w 119"/>
                <a:gd name="T11" fmla="*/ 4 h 59"/>
                <a:gd name="T12" fmla="*/ 119 w 119"/>
                <a:gd name="T13" fmla="*/ 4 h 59"/>
                <a:gd name="T14" fmla="*/ 119 w 119"/>
                <a:gd name="T15" fmla="*/ 3 h 59"/>
                <a:gd name="T16" fmla="*/ 119 w 119"/>
                <a:gd name="T17" fmla="*/ 1 h 59"/>
                <a:gd name="T18" fmla="*/ 118 w 119"/>
                <a:gd name="T19" fmla="*/ 0 h 59"/>
                <a:gd name="T20" fmla="*/ 0 w 119"/>
                <a:gd name="T21" fmla="*/ 54 h 59"/>
                <a:gd name="T22" fmla="*/ 0 w 119"/>
                <a:gd name="T23" fmla="*/ 56 h 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9"/>
                <a:gd name="T37" fmla="*/ 0 h 59"/>
                <a:gd name="T38" fmla="*/ 119 w 119"/>
                <a:gd name="T39" fmla="*/ 59 h 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9" h="59">
                  <a:moveTo>
                    <a:pt x="0" y="56"/>
                  </a:moveTo>
                  <a:lnTo>
                    <a:pt x="1" y="57"/>
                  </a:lnTo>
                  <a:lnTo>
                    <a:pt x="3" y="57"/>
                  </a:lnTo>
                  <a:lnTo>
                    <a:pt x="6" y="59"/>
                  </a:lnTo>
                  <a:lnTo>
                    <a:pt x="7" y="59"/>
                  </a:lnTo>
                  <a:lnTo>
                    <a:pt x="119" y="4"/>
                  </a:lnTo>
                  <a:lnTo>
                    <a:pt x="119" y="3"/>
                  </a:lnTo>
                  <a:lnTo>
                    <a:pt x="119" y="1"/>
                  </a:lnTo>
                  <a:lnTo>
                    <a:pt x="118" y="0"/>
                  </a:lnTo>
                  <a:lnTo>
                    <a:pt x="0" y="54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61" name="Freeform 50"/>
            <p:cNvSpPr>
              <a:spLocks/>
            </p:cNvSpPr>
            <p:nvPr/>
          </p:nvSpPr>
          <p:spPr bwMode="auto">
            <a:xfrm rot="3537429">
              <a:off x="2695" y="548"/>
              <a:ext cx="77" cy="41"/>
            </a:xfrm>
            <a:custGeom>
              <a:avLst/>
              <a:gdLst>
                <a:gd name="T0" fmla="*/ 1 w 77"/>
                <a:gd name="T1" fmla="*/ 38 h 41"/>
                <a:gd name="T2" fmla="*/ 3 w 77"/>
                <a:gd name="T3" fmla="*/ 38 h 41"/>
                <a:gd name="T4" fmla="*/ 5 w 77"/>
                <a:gd name="T5" fmla="*/ 38 h 41"/>
                <a:gd name="T6" fmla="*/ 6 w 77"/>
                <a:gd name="T7" fmla="*/ 40 h 41"/>
                <a:gd name="T8" fmla="*/ 8 w 77"/>
                <a:gd name="T9" fmla="*/ 41 h 41"/>
                <a:gd name="T10" fmla="*/ 14 w 77"/>
                <a:gd name="T11" fmla="*/ 40 h 41"/>
                <a:gd name="T12" fmla="*/ 21 w 77"/>
                <a:gd name="T13" fmla="*/ 38 h 41"/>
                <a:gd name="T14" fmla="*/ 27 w 77"/>
                <a:gd name="T15" fmla="*/ 34 h 41"/>
                <a:gd name="T16" fmla="*/ 35 w 77"/>
                <a:gd name="T17" fmla="*/ 31 h 41"/>
                <a:gd name="T18" fmla="*/ 41 w 77"/>
                <a:gd name="T19" fmla="*/ 26 h 41"/>
                <a:gd name="T20" fmla="*/ 47 w 77"/>
                <a:gd name="T21" fmla="*/ 22 h 41"/>
                <a:gd name="T22" fmla="*/ 54 w 77"/>
                <a:gd name="T23" fmla="*/ 17 h 41"/>
                <a:gd name="T24" fmla="*/ 61 w 77"/>
                <a:gd name="T25" fmla="*/ 12 h 41"/>
                <a:gd name="T26" fmla="*/ 65 w 77"/>
                <a:gd name="T27" fmla="*/ 9 h 41"/>
                <a:gd name="T28" fmla="*/ 70 w 77"/>
                <a:gd name="T29" fmla="*/ 6 h 41"/>
                <a:gd name="T30" fmla="*/ 73 w 77"/>
                <a:gd name="T31" fmla="*/ 3 h 41"/>
                <a:gd name="T32" fmla="*/ 77 w 77"/>
                <a:gd name="T33" fmla="*/ 0 h 41"/>
                <a:gd name="T34" fmla="*/ 67 w 77"/>
                <a:gd name="T35" fmla="*/ 3 h 41"/>
                <a:gd name="T36" fmla="*/ 58 w 77"/>
                <a:gd name="T37" fmla="*/ 8 h 41"/>
                <a:gd name="T38" fmla="*/ 48 w 77"/>
                <a:gd name="T39" fmla="*/ 12 h 41"/>
                <a:gd name="T40" fmla="*/ 39 w 77"/>
                <a:gd name="T41" fmla="*/ 17 h 41"/>
                <a:gd name="T42" fmla="*/ 30 w 77"/>
                <a:gd name="T43" fmla="*/ 22 h 41"/>
                <a:gd name="T44" fmla="*/ 20 w 77"/>
                <a:gd name="T45" fmla="*/ 26 h 41"/>
                <a:gd name="T46" fmla="*/ 11 w 77"/>
                <a:gd name="T47" fmla="*/ 31 h 41"/>
                <a:gd name="T48" fmla="*/ 1 w 77"/>
                <a:gd name="T49" fmla="*/ 35 h 41"/>
                <a:gd name="T50" fmla="*/ 1 w 77"/>
                <a:gd name="T51" fmla="*/ 35 h 41"/>
                <a:gd name="T52" fmla="*/ 1 w 77"/>
                <a:gd name="T53" fmla="*/ 35 h 41"/>
                <a:gd name="T54" fmla="*/ 0 w 77"/>
                <a:gd name="T55" fmla="*/ 37 h 41"/>
                <a:gd name="T56" fmla="*/ 0 w 77"/>
                <a:gd name="T57" fmla="*/ 38 h 41"/>
                <a:gd name="T58" fmla="*/ 1 w 77"/>
                <a:gd name="T59" fmla="*/ 38 h 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7"/>
                <a:gd name="T91" fmla="*/ 0 h 41"/>
                <a:gd name="T92" fmla="*/ 77 w 77"/>
                <a:gd name="T93" fmla="*/ 41 h 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7" h="41">
                  <a:moveTo>
                    <a:pt x="1" y="38"/>
                  </a:moveTo>
                  <a:lnTo>
                    <a:pt x="3" y="38"/>
                  </a:lnTo>
                  <a:lnTo>
                    <a:pt x="5" y="38"/>
                  </a:lnTo>
                  <a:lnTo>
                    <a:pt x="6" y="40"/>
                  </a:lnTo>
                  <a:lnTo>
                    <a:pt x="8" y="41"/>
                  </a:lnTo>
                  <a:lnTo>
                    <a:pt x="14" y="40"/>
                  </a:lnTo>
                  <a:lnTo>
                    <a:pt x="21" y="38"/>
                  </a:lnTo>
                  <a:lnTo>
                    <a:pt x="27" y="34"/>
                  </a:lnTo>
                  <a:lnTo>
                    <a:pt x="35" y="31"/>
                  </a:lnTo>
                  <a:lnTo>
                    <a:pt x="41" y="26"/>
                  </a:lnTo>
                  <a:lnTo>
                    <a:pt x="47" y="22"/>
                  </a:lnTo>
                  <a:lnTo>
                    <a:pt x="54" y="17"/>
                  </a:lnTo>
                  <a:lnTo>
                    <a:pt x="61" y="12"/>
                  </a:lnTo>
                  <a:lnTo>
                    <a:pt x="65" y="9"/>
                  </a:lnTo>
                  <a:lnTo>
                    <a:pt x="70" y="6"/>
                  </a:lnTo>
                  <a:lnTo>
                    <a:pt x="73" y="3"/>
                  </a:lnTo>
                  <a:lnTo>
                    <a:pt x="77" y="0"/>
                  </a:lnTo>
                  <a:lnTo>
                    <a:pt x="67" y="3"/>
                  </a:lnTo>
                  <a:lnTo>
                    <a:pt x="58" y="8"/>
                  </a:lnTo>
                  <a:lnTo>
                    <a:pt x="48" y="12"/>
                  </a:lnTo>
                  <a:lnTo>
                    <a:pt x="39" y="17"/>
                  </a:lnTo>
                  <a:lnTo>
                    <a:pt x="30" y="22"/>
                  </a:lnTo>
                  <a:lnTo>
                    <a:pt x="20" y="26"/>
                  </a:lnTo>
                  <a:lnTo>
                    <a:pt x="11" y="31"/>
                  </a:lnTo>
                  <a:lnTo>
                    <a:pt x="1" y="35"/>
                  </a:lnTo>
                  <a:lnTo>
                    <a:pt x="0" y="37"/>
                  </a:lnTo>
                  <a:lnTo>
                    <a:pt x="0" y="38"/>
                  </a:lnTo>
                  <a:lnTo>
                    <a:pt x="1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51"/>
          <p:cNvGrpSpPr>
            <a:grpSpLocks noChangeAspect="1"/>
          </p:cNvGrpSpPr>
          <p:nvPr/>
        </p:nvGrpSpPr>
        <p:grpSpPr bwMode="auto">
          <a:xfrm>
            <a:off x="8139113" y="648293"/>
            <a:ext cx="147637" cy="163512"/>
            <a:chOff x="1746" y="2128"/>
            <a:chExt cx="178" cy="178"/>
          </a:xfrm>
        </p:grpSpPr>
        <p:sp>
          <p:nvSpPr>
            <p:cNvPr id="37937" name="Oval 52"/>
            <p:cNvSpPr>
              <a:spLocks noChangeAspect="1" noChangeArrowheads="1"/>
            </p:cNvSpPr>
            <p:nvPr/>
          </p:nvSpPr>
          <p:spPr bwMode="auto">
            <a:xfrm>
              <a:off x="1746" y="2160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38" name="Oval 53"/>
            <p:cNvSpPr>
              <a:spLocks noChangeAspect="1" noChangeArrowheads="1"/>
            </p:cNvSpPr>
            <p:nvPr/>
          </p:nvSpPr>
          <p:spPr bwMode="auto">
            <a:xfrm>
              <a:off x="1746" y="2205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39" name="Oval 54"/>
            <p:cNvSpPr>
              <a:spLocks noChangeAspect="1" noChangeArrowheads="1"/>
            </p:cNvSpPr>
            <p:nvPr/>
          </p:nvSpPr>
          <p:spPr bwMode="auto">
            <a:xfrm>
              <a:off x="1797" y="2189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40" name="Oval 55"/>
            <p:cNvSpPr>
              <a:spLocks noChangeAspect="1" noChangeArrowheads="1"/>
            </p:cNvSpPr>
            <p:nvPr/>
          </p:nvSpPr>
          <p:spPr bwMode="auto">
            <a:xfrm>
              <a:off x="1802" y="2240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41" name="Oval 56"/>
            <p:cNvSpPr>
              <a:spLocks noChangeAspect="1" noChangeArrowheads="1"/>
            </p:cNvSpPr>
            <p:nvPr/>
          </p:nvSpPr>
          <p:spPr bwMode="auto">
            <a:xfrm>
              <a:off x="1850" y="2219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42" name="Oval 57"/>
            <p:cNvSpPr>
              <a:spLocks noChangeAspect="1" noChangeArrowheads="1"/>
            </p:cNvSpPr>
            <p:nvPr/>
          </p:nvSpPr>
          <p:spPr bwMode="auto">
            <a:xfrm>
              <a:off x="1810" y="2131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43" name="Oval 58"/>
            <p:cNvSpPr>
              <a:spLocks noChangeAspect="1" noChangeArrowheads="1"/>
            </p:cNvSpPr>
            <p:nvPr/>
          </p:nvSpPr>
          <p:spPr bwMode="auto">
            <a:xfrm>
              <a:off x="1850" y="2184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44" name="Oval 59"/>
            <p:cNvSpPr>
              <a:spLocks noChangeAspect="1" noChangeArrowheads="1"/>
            </p:cNvSpPr>
            <p:nvPr/>
          </p:nvSpPr>
          <p:spPr bwMode="auto">
            <a:xfrm>
              <a:off x="1778" y="2224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45" name="Oval 60"/>
            <p:cNvSpPr>
              <a:spLocks noChangeAspect="1" noChangeArrowheads="1"/>
            </p:cNvSpPr>
            <p:nvPr/>
          </p:nvSpPr>
          <p:spPr bwMode="auto">
            <a:xfrm>
              <a:off x="1858" y="2224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46" name="Oval 61"/>
            <p:cNvSpPr>
              <a:spLocks noChangeAspect="1" noChangeArrowheads="1"/>
            </p:cNvSpPr>
            <p:nvPr/>
          </p:nvSpPr>
          <p:spPr bwMode="auto">
            <a:xfrm>
              <a:off x="1858" y="2147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47" name="Oval 62"/>
            <p:cNvSpPr>
              <a:spLocks noChangeAspect="1" noChangeArrowheads="1"/>
            </p:cNvSpPr>
            <p:nvPr/>
          </p:nvSpPr>
          <p:spPr bwMode="auto">
            <a:xfrm>
              <a:off x="1802" y="2176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48" name="Oval 63"/>
            <p:cNvSpPr>
              <a:spLocks noChangeAspect="1" noChangeArrowheads="1"/>
            </p:cNvSpPr>
            <p:nvPr/>
          </p:nvSpPr>
          <p:spPr bwMode="auto">
            <a:xfrm>
              <a:off x="1770" y="2128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64"/>
          <p:cNvGrpSpPr>
            <a:grpSpLocks noChangeAspect="1"/>
          </p:cNvGrpSpPr>
          <p:nvPr/>
        </p:nvGrpSpPr>
        <p:grpSpPr bwMode="auto">
          <a:xfrm>
            <a:off x="8334375" y="530818"/>
            <a:ext cx="147638" cy="163512"/>
            <a:chOff x="1746" y="2128"/>
            <a:chExt cx="178" cy="178"/>
          </a:xfrm>
        </p:grpSpPr>
        <p:sp>
          <p:nvSpPr>
            <p:cNvPr id="37925" name="Oval 65"/>
            <p:cNvSpPr>
              <a:spLocks noChangeAspect="1" noChangeArrowheads="1"/>
            </p:cNvSpPr>
            <p:nvPr/>
          </p:nvSpPr>
          <p:spPr bwMode="auto">
            <a:xfrm>
              <a:off x="1746" y="2160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26" name="Oval 66"/>
            <p:cNvSpPr>
              <a:spLocks noChangeAspect="1" noChangeArrowheads="1"/>
            </p:cNvSpPr>
            <p:nvPr/>
          </p:nvSpPr>
          <p:spPr bwMode="auto">
            <a:xfrm>
              <a:off x="1746" y="2205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27" name="Oval 67"/>
            <p:cNvSpPr>
              <a:spLocks noChangeAspect="1" noChangeArrowheads="1"/>
            </p:cNvSpPr>
            <p:nvPr/>
          </p:nvSpPr>
          <p:spPr bwMode="auto">
            <a:xfrm>
              <a:off x="1797" y="2189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28" name="Oval 68"/>
            <p:cNvSpPr>
              <a:spLocks noChangeAspect="1" noChangeArrowheads="1"/>
            </p:cNvSpPr>
            <p:nvPr/>
          </p:nvSpPr>
          <p:spPr bwMode="auto">
            <a:xfrm>
              <a:off x="1802" y="2240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29" name="Oval 69"/>
            <p:cNvSpPr>
              <a:spLocks noChangeAspect="1" noChangeArrowheads="1"/>
            </p:cNvSpPr>
            <p:nvPr/>
          </p:nvSpPr>
          <p:spPr bwMode="auto">
            <a:xfrm>
              <a:off x="1850" y="2219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30" name="Oval 70"/>
            <p:cNvSpPr>
              <a:spLocks noChangeAspect="1" noChangeArrowheads="1"/>
            </p:cNvSpPr>
            <p:nvPr/>
          </p:nvSpPr>
          <p:spPr bwMode="auto">
            <a:xfrm>
              <a:off x="1810" y="2131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31" name="Oval 71"/>
            <p:cNvSpPr>
              <a:spLocks noChangeAspect="1" noChangeArrowheads="1"/>
            </p:cNvSpPr>
            <p:nvPr/>
          </p:nvSpPr>
          <p:spPr bwMode="auto">
            <a:xfrm>
              <a:off x="1850" y="2184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32" name="Oval 72"/>
            <p:cNvSpPr>
              <a:spLocks noChangeAspect="1" noChangeArrowheads="1"/>
            </p:cNvSpPr>
            <p:nvPr/>
          </p:nvSpPr>
          <p:spPr bwMode="auto">
            <a:xfrm>
              <a:off x="1778" y="2224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33" name="Oval 73"/>
            <p:cNvSpPr>
              <a:spLocks noChangeAspect="1" noChangeArrowheads="1"/>
            </p:cNvSpPr>
            <p:nvPr/>
          </p:nvSpPr>
          <p:spPr bwMode="auto">
            <a:xfrm>
              <a:off x="1858" y="2224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34" name="Oval 74"/>
            <p:cNvSpPr>
              <a:spLocks noChangeAspect="1" noChangeArrowheads="1"/>
            </p:cNvSpPr>
            <p:nvPr/>
          </p:nvSpPr>
          <p:spPr bwMode="auto">
            <a:xfrm>
              <a:off x="1858" y="2147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35" name="Oval 75"/>
            <p:cNvSpPr>
              <a:spLocks noChangeAspect="1" noChangeArrowheads="1"/>
            </p:cNvSpPr>
            <p:nvPr/>
          </p:nvSpPr>
          <p:spPr bwMode="auto">
            <a:xfrm>
              <a:off x="1802" y="2176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36" name="Oval 76"/>
            <p:cNvSpPr>
              <a:spLocks noChangeAspect="1" noChangeArrowheads="1"/>
            </p:cNvSpPr>
            <p:nvPr/>
          </p:nvSpPr>
          <p:spPr bwMode="auto">
            <a:xfrm>
              <a:off x="1770" y="2128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Group 77"/>
          <p:cNvGrpSpPr>
            <a:grpSpLocks noChangeAspect="1"/>
          </p:cNvGrpSpPr>
          <p:nvPr/>
        </p:nvGrpSpPr>
        <p:grpSpPr bwMode="auto">
          <a:xfrm>
            <a:off x="8542338" y="384768"/>
            <a:ext cx="147637" cy="163512"/>
            <a:chOff x="1746" y="2128"/>
            <a:chExt cx="178" cy="178"/>
          </a:xfrm>
        </p:grpSpPr>
        <p:sp>
          <p:nvSpPr>
            <p:cNvPr id="37913" name="Oval 78"/>
            <p:cNvSpPr>
              <a:spLocks noChangeAspect="1" noChangeArrowheads="1"/>
            </p:cNvSpPr>
            <p:nvPr/>
          </p:nvSpPr>
          <p:spPr bwMode="auto">
            <a:xfrm>
              <a:off x="1746" y="2160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14" name="Oval 79"/>
            <p:cNvSpPr>
              <a:spLocks noChangeAspect="1" noChangeArrowheads="1"/>
            </p:cNvSpPr>
            <p:nvPr/>
          </p:nvSpPr>
          <p:spPr bwMode="auto">
            <a:xfrm>
              <a:off x="1746" y="2205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15" name="Oval 80"/>
            <p:cNvSpPr>
              <a:spLocks noChangeAspect="1" noChangeArrowheads="1"/>
            </p:cNvSpPr>
            <p:nvPr/>
          </p:nvSpPr>
          <p:spPr bwMode="auto">
            <a:xfrm>
              <a:off x="1797" y="2189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16" name="Oval 81"/>
            <p:cNvSpPr>
              <a:spLocks noChangeAspect="1" noChangeArrowheads="1"/>
            </p:cNvSpPr>
            <p:nvPr/>
          </p:nvSpPr>
          <p:spPr bwMode="auto">
            <a:xfrm>
              <a:off x="1802" y="2240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17" name="Oval 82"/>
            <p:cNvSpPr>
              <a:spLocks noChangeAspect="1" noChangeArrowheads="1"/>
            </p:cNvSpPr>
            <p:nvPr/>
          </p:nvSpPr>
          <p:spPr bwMode="auto">
            <a:xfrm>
              <a:off x="1850" y="2219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18" name="Oval 83"/>
            <p:cNvSpPr>
              <a:spLocks noChangeAspect="1" noChangeArrowheads="1"/>
            </p:cNvSpPr>
            <p:nvPr/>
          </p:nvSpPr>
          <p:spPr bwMode="auto">
            <a:xfrm>
              <a:off x="1810" y="2131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19" name="Oval 84"/>
            <p:cNvSpPr>
              <a:spLocks noChangeAspect="1" noChangeArrowheads="1"/>
            </p:cNvSpPr>
            <p:nvPr/>
          </p:nvSpPr>
          <p:spPr bwMode="auto">
            <a:xfrm>
              <a:off x="1850" y="2184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20" name="Oval 85"/>
            <p:cNvSpPr>
              <a:spLocks noChangeAspect="1" noChangeArrowheads="1"/>
            </p:cNvSpPr>
            <p:nvPr/>
          </p:nvSpPr>
          <p:spPr bwMode="auto">
            <a:xfrm>
              <a:off x="1778" y="2224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21" name="Oval 86"/>
            <p:cNvSpPr>
              <a:spLocks noChangeAspect="1" noChangeArrowheads="1"/>
            </p:cNvSpPr>
            <p:nvPr/>
          </p:nvSpPr>
          <p:spPr bwMode="auto">
            <a:xfrm>
              <a:off x="1858" y="2224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22" name="Oval 87"/>
            <p:cNvSpPr>
              <a:spLocks noChangeAspect="1" noChangeArrowheads="1"/>
            </p:cNvSpPr>
            <p:nvPr/>
          </p:nvSpPr>
          <p:spPr bwMode="auto">
            <a:xfrm>
              <a:off x="1858" y="2147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23" name="Oval 88"/>
            <p:cNvSpPr>
              <a:spLocks noChangeAspect="1" noChangeArrowheads="1"/>
            </p:cNvSpPr>
            <p:nvPr/>
          </p:nvSpPr>
          <p:spPr bwMode="auto">
            <a:xfrm>
              <a:off x="1802" y="2176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924" name="Oval 89"/>
            <p:cNvSpPr>
              <a:spLocks noChangeAspect="1" noChangeArrowheads="1"/>
            </p:cNvSpPr>
            <p:nvPr/>
          </p:nvSpPr>
          <p:spPr bwMode="auto">
            <a:xfrm>
              <a:off x="1770" y="2128"/>
              <a:ext cx="66" cy="6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7908" name="Text Box 90"/>
          <p:cNvSpPr txBox="1">
            <a:spLocks noChangeArrowheads="1"/>
          </p:cNvSpPr>
          <p:nvPr/>
        </p:nvSpPr>
        <p:spPr bwMode="auto">
          <a:xfrm>
            <a:off x="7694613" y="2737443"/>
            <a:ext cx="11572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it-IT" b="1" dirty="0" smtClean="0">
                <a:solidFill>
                  <a:srgbClr val="000000"/>
                </a:solidFill>
                <a:latin typeface="Arial" charset="0"/>
              </a:rPr>
              <a:t>4 </a:t>
            </a:r>
            <a:r>
              <a:rPr lang="it-IT" b="1" dirty="0" err="1" smtClean="0">
                <a:solidFill>
                  <a:srgbClr val="000000"/>
                </a:solidFill>
                <a:latin typeface="Arial" charset="0"/>
              </a:rPr>
              <a:t>weeks</a:t>
            </a:r>
            <a:endParaRPr lang="it-IT" b="1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7909" name="Line 91"/>
          <p:cNvSpPr>
            <a:spLocks noChangeShapeType="1"/>
          </p:cNvSpPr>
          <p:nvPr/>
        </p:nvSpPr>
        <p:spPr bwMode="auto">
          <a:xfrm>
            <a:off x="7416800" y="2137368"/>
            <a:ext cx="0" cy="19446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 smtClean="0">
              <a:solidFill>
                <a:srgbClr val="000000"/>
              </a:solidFill>
            </a:endParaRPr>
          </a:p>
        </p:txBody>
      </p:sp>
      <p:sp>
        <p:nvSpPr>
          <p:cNvPr id="37910" name="Line 92"/>
          <p:cNvSpPr>
            <a:spLocks noChangeShapeType="1"/>
          </p:cNvSpPr>
          <p:nvPr/>
        </p:nvSpPr>
        <p:spPr bwMode="auto">
          <a:xfrm flipH="1">
            <a:off x="5573713" y="2137368"/>
            <a:ext cx="1484312" cy="14208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 smtClean="0">
              <a:solidFill>
                <a:srgbClr val="000000"/>
              </a:solidFill>
            </a:endParaRPr>
          </a:p>
        </p:txBody>
      </p:sp>
      <p:sp>
        <p:nvSpPr>
          <p:cNvPr id="37911" name="Text Box 93"/>
          <p:cNvSpPr txBox="1">
            <a:spLocks noChangeArrowheads="1"/>
          </p:cNvSpPr>
          <p:nvPr/>
        </p:nvSpPr>
        <p:spPr bwMode="auto">
          <a:xfrm>
            <a:off x="5545138" y="3685180"/>
            <a:ext cx="677862" cy="396875"/>
          </a:xfrm>
          <a:prstGeom prst="rect">
            <a:avLst/>
          </a:prstGeom>
          <a:solidFill>
            <a:schemeClr val="bg1"/>
          </a:solidFill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b="1" smtClean="0">
                <a:solidFill>
                  <a:srgbClr val="000000"/>
                </a:solidFill>
                <a:latin typeface="Arial" charset="0"/>
              </a:rPr>
              <a:t>FTC</a:t>
            </a:r>
          </a:p>
        </p:txBody>
      </p:sp>
      <p:sp>
        <p:nvSpPr>
          <p:cNvPr id="37912" name="Text Box 94"/>
          <p:cNvSpPr txBox="1">
            <a:spLocks noChangeArrowheads="1"/>
          </p:cNvSpPr>
          <p:nvPr/>
        </p:nvSpPr>
        <p:spPr bwMode="auto">
          <a:xfrm>
            <a:off x="8275638" y="819743"/>
            <a:ext cx="92233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it-IT" sz="1400" b="1" smtClean="0">
                <a:solidFill>
                  <a:srgbClr val="000000"/>
                </a:solidFill>
                <a:latin typeface="Arial" charset="0"/>
              </a:rPr>
              <a:t>100 cells</a:t>
            </a:r>
          </a:p>
        </p:txBody>
      </p:sp>
      <p:sp>
        <p:nvSpPr>
          <p:cNvPr id="74" name="Text Box 90"/>
          <p:cNvSpPr txBox="1">
            <a:spLocks noChangeArrowheads="1"/>
          </p:cNvSpPr>
          <p:nvPr/>
        </p:nvSpPr>
        <p:spPr bwMode="auto">
          <a:xfrm>
            <a:off x="4195196" y="6518868"/>
            <a:ext cx="49794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it-IT" b="1" dirty="0" err="1" smtClean="0">
                <a:solidFill>
                  <a:srgbClr val="000000"/>
                </a:solidFill>
                <a:latin typeface="Arial" charset="0"/>
              </a:rPr>
              <a:t>Todaro</a:t>
            </a:r>
            <a:r>
              <a:rPr lang="it-IT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it-IT" b="1" dirty="0" err="1" smtClean="0">
                <a:solidFill>
                  <a:srgbClr val="000000"/>
                </a:solidFill>
                <a:latin typeface="Arial" charset="0"/>
              </a:rPr>
              <a:t>et</a:t>
            </a:r>
            <a:r>
              <a:rPr lang="it-IT" b="1" dirty="0" smtClean="0">
                <a:solidFill>
                  <a:srgbClr val="000000"/>
                </a:solidFill>
                <a:latin typeface="Arial" charset="0"/>
              </a:rPr>
              <a:t> al. </a:t>
            </a:r>
            <a:r>
              <a:rPr lang="it-IT" b="1" dirty="0" err="1" smtClean="0">
                <a:solidFill>
                  <a:srgbClr val="000000"/>
                </a:solidFill>
                <a:latin typeface="Arial" charset="0"/>
              </a:rPr>
              <a:t>Cancer</a:t>
            </a:r>
            <a:r>
              <a:rPr lang="it-IT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it-IT" b="1" dirty="0" err="1" smtClean="0">
                <a:solidFill>
                  <a:srgbClr val="000000"/>
                </a:solidFill>
                <a:latin typeface="Arial" charset="0"/>
              </a:rPr>
              <a:t>Res</a:t>
            </a:r>
            <a:r>
              <a:rPr lang="it-IT" b="1" dirty="0" smtClean="0">
                <a:solidFill>
                  <a:srgbClr val="000000"/>
                </a:solidFill>
                <a:latin typeface="Arial" charset="0"/>
              </a:rPr>
              <a:t> 70: 8874, 2010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2" name="Group 2"/>
          <p:cNvGrpSpPr>
            <a:grpSpLocks/>
          </p:cNvGrpSpPr>
          <p:nvPr/>
        </p:nvGrpSpPr>
        <p:grpSpPr bwMode="auto">
          <a:xfrm>
            <a:off x="427038" y="3228975"/>
            <a:ext cx="1328737" cy="111125"/>
            <a:chOff x="269" y="1776"/>
            <a:chExt cx="837" cy="70"/>
          </a:xfrm>
        </p:grpSpPr>
        <p:sp>
          <p:nvSpPr>
            <p:cNvPr id="17475" name="Line 3"/>
            <p:cNvSpPr>
              <a:spLocks noChangeShapeType="1"/>
            </p:cNvSpPr>
            <p:nvPr/>
          </p:nvSpPr>
          <p:spPr bwMode="auto">
            <a:xfrm>
              <a:off x="269" y="1776"/>
              <a:ext cx="837" cy="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76" name="Line 4"/>
            <p:cNvSpPr>
              <a:spLocks noChangeShapeType="1"/>
            </p:cNvSpPr>
            <p:nvPr/>
          </p:nvSpPr>
          <p:spPr bwMode="auto">
            <a:xfrm>
              <a:off x="269" y="1776"/>
              <a:ext cx="0" cy="7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77" name="Line 5"/>
            <p:cNvSpPr>
              <a:spLocks noChangeShapeType="1"/>
            </p:cNvSpPr>
            <p:nvPr/>
          </p:nvSpPr>
          <p:spPr bwMode="auto">
            <a:xfrm>
              <a:off x="1106" y="1776"/>
              <a:ext cx="0" cy="7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</p:grpSp>
      <p:grpSp>
        <p:nvGrpSpPr>
          <p:cNvPr id="87043" name="Group 6"/>
          <p:cNvGrpSpPr>
            <a:grpSpLocks/>
          </p:cNvGrpSpPr>
          <p:nvPr/>
        </p:nvGrpSpPr>
        <p:grpSpPr bwMode="auto">
          <a:xfrm>
            <a:off x="4011613" y="3213100"/>
            <a:ext cx="2647950" cy="127000"/>
            <a:chOff x="3216" y="698"/>
            <a:chExt cx="1296" cy="48"/>
          </a:xfrm>
        </p:grpSpPr>
        <p:sp>
          <p:nvSpPr>
            <p:cNvPr id="17472" name="Line 7"/>
            <p:cNvSpPr>
              <a:spLocks noChangeShapeType="1"/>
            </p:cNvSpPr>
            <p:nvPr/>
          </p:nvSpPr>
          <p:spPr bwMode="auto">
            <a:xfrm>
              <a:off x="3216" y="698"/>
              <a:ext cx="1296" cy="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73" name="Line 8"/>
            <p:cNvSpPr>
              <a:spLocks noChangeShapeType="1"/>
            </p:cNvSpPr>
            <p:nvPr/>
          </p:nvSpPr>
          <p:spPr bwMode="auto">
            <a:xfrm>
              <a:off x="3216" y="698"/>
              <a:ext cx="0" cy="48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74" name="Line 9"/>
            <p:cNvSpPr>
              <a:spLocks noChangeShapeType="1"/>
            </p:cNvSpPr>
            <p:nvPr/>
          </p:nvSpPr>
          <p:spPr bwMode="auto">
            <a:xfrm>
              <a:off x="4512" y="698"/>
              <a:ext cx="0" cy="48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</p:grpSp>
      <p:sp>
        <p:nvSpPr>
          <p:cNvPr id="17412" name="Text Box 10"/>
          <p:cNvSpPr txBox="1">
            <a:spLocks noChangeArrowheads="1"/>
          </p:cNvSpPr>
          <p:nvPr/>
        </p:nvSpPr>
        <p:spPr bwMode="auto">
          <a:xfrm>
            <a:off x="468313" y="2481263"/>
            <a:ext cx="1187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altLang="it-IT" sz="1600">
                <a:solidFill>
                  <a:srgbClr val="FFFF00"/>
                </a:solidFill>
                <a:latin typeface="+mj-lt"/>
              </a:rPr>
              <a:t>Multipotent</a:t>
            </a:r>
          </a:p>
          <a:p>
            <a:pPr eaLnBrk="0" hangingPunct="0">
              <a:defRPr/>
            </a:pPr>
            <a:r>
              <a:rPr lang="it-IT" altLang="it-IT" sz="1600">
                <a:solidFill>
                  <a:srgbClr val="FFFF00"/>
                </a:solidFill>
                <a:latin typeface="+mj-lt"/>
              </a:rPr>
              <a:t>Stem Cells</a:t>
            </a:r>
          </a:p>
        </p:txBody>
      </p:sp>
      <p:sp>
        <p:nvSpPr>
          <p:cNvPr id="17413" name="Text Box 11"/>
          <p:cNvSpPr txBox="1">
            <a:spLocks noChangeArrowheads="1"/>
          </p:cNvSpPr>
          <p:nvPr/>
        </p:nvSpPr>
        <p:spPr bwMode="auto">
          <a:xfrm>
            <a:off x="4284663" y="2481263"/>
            <a:ext cx="1790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altLang="it-IT" sz="1600">
                <a:solidFill>
                  <a:srgbClr val="FFFF00"/>
                </a:solidFill>
                <a:latin typeface="+mj-lt"/>
              </a:rPr>
              <a:t>Commited </a:t>
            </a:r>
          </a:p>
          <a:p>
            <a:pPr eaLnBrk="0" hangingPunct="0">
              <a:defRPr/>
            </a:pPr>
            <a:r>
              <a:rPr lang="it-IT" altLang="it-IT" sz="1600">
                <a:solidFill>
                  <a:srgbClr val="FFFF00"/>
                </a:solidFill>
                <a:latin typeface="+mj-lt"/>
              </a:rPr>
              <a:t>Neural Progenitor</a:t>
            </a:r>
            <a:endParaRPr lang="it-IT" altLang="it-IT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7414" name="Text Box 12"/>
          <p:cNvSpPr txBox="1">
            <a:spLocks noChangeArrowheads="1"/>
          </p:cNvSpPr>
          <p:nvPr/>
        </p:nvSpPr>
        <p:spPr bwMode="auto">
          <a:xfrm>
            <a:off x="7156450" y="2725738"/>
            <a:ext cx="14001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altLang="it-IT" sz="1600">
                <a:solidFill>
                  <a:srgbClr val="FFFF00"/>
                </a:solidFill>
                <a:latin typeface="+mj-lt"/>
              </a:rPr>
              <a:t>Differentiated</a:t>
            </a:r>
            <a:endParaRPr lang="it-IT" altLang="it-IT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7415" name="Line 13"/>
          <p:cNvSpPr>
            <a:spLocks noChangeShapeType="1"/>
          </p:cNvSpPr>
          <p:nvPr/>
        </p:nvSpPr>
        <p:spPr bwMode="auto">
          <a:xfrm rot="17497180" flipV="1">
            <a:off x="1246982" y="4241006"/>
            <a:ext cx="298450" cy="433387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it-IT">
              <a:latin typeface="+mj-lt"/>
            </a:endParaRPr>
          </a:p>
        </p:txBody>
      </p:sp>
      <p:grpSp>
        <p:nvGrpSpPr>
          <p:cNvPr id="87048" name="Group 14"/>
          <p:cNvGrpSpPr>
            <a:grpSpLocks/>
          </p:cNvGrpSpPr>
          <p:nvPr/>
        </p:nvGrpSpPr>
        <p:grpSpPr bwMode="auto">
          <a:xfrm>
            <a:off x="7548563" y="3371850"/>
            <a:ext cx="976312" cy="1250950"/>
            <a:chOff x="4519" y="828"/>
            <a:chExt cx="1241" cy="1589"/>
          </a:xfrm>
        </p:grpSpPr>
        <p:grpSp>
          <p:nvGrpSpPr>
            <p:cNvPr id="87088" name="Group 15"/>
            <p:cNvGrpSpPr>
              <a:grpSpLocks/>
            </p:cNvGrpSpPr>
            <p:nvPr/>
          </p:nvGrpSpPr>
          <p:grpSpPr bwMode="auto">
            <a:xfrm>
              <a:off x="4616" y="828"/>
              <a:ext cx="915" cy="731"/>
              <a:chOff x="4616" y="828"/>
              <a:chExt cx="915" cy="731"/>
            </a:xfrm>
          </p:grpSpPr>
          <p:sp>
            <p:nvSpPr>
              <p:cNvPr id="17466" name="Arc 16"/>
              <p:cNvSpPr>
                <a:spLocks/>
              </p:cNvSpPr>
              <p:nvPr/>
            </p:nvSpPr>
            <p:spPr bwMode="auto">
              <a:xfrm rot="1842957" flipH="1">
                <a:off x="5009" y="1268"/>
                <a:ext cx="276" cy="292"/>
              </a:xfrm>
              <a:custGeom>
                <a:avLst/>
                <a:gdLst>
                  <a:gd name="T0" fmla="*/ 1 w 21600"/>
                  <a:gd name="T1" fmla="*/ 0 h 30073"/>
                  <a:gd name="T2" fmla="*/ 3 w 21600"/>
                  <a:gd name="T3" fmla="*/ 3 h 30073"/>
                  <a:gd name="T4" fmla="*/ 0 w 21600"/>
                  <a:gd name="T5" fmla="*/ 2 h 3007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0073"/>
                  <a:gd name="T11" fmla="*/ 21600 w 21600"/>
                  <a:gd name="T12" fmla="*/ 30073 h 300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0073" fill="none" extrusionOk="0">
                    <a:moveTo>
                      <a:pt x="3040" y="0"/>
                    </a:moveTo>
                    <a:cubicBezTo>
                      <a:pt x="13688" y="1514"/>
                      <a:pt x="21600" y="10630"/>
                      <a:pt x="21600" y="21385"/>
                    </a:cubicBezTo>
                    <a:cubicBezTo>
                      <a:pt x="21600" y="24376"/>
                      <a:pt x="20978" y="27334"/>
                      <a:pt x="19775" y="30072"/>
                    </a:cubicBezTo>
                  </a:path>
                  <a:path w="21600" h="30073" stroke="0" extrusionOk="0">
                    <a:moveTo>
                      <a:pt x="3040" y="0"/>
                    </a:moveTo>
                    <a:cubicBezTo>
                      <a:pt x="13688" y="1514"/>
                      <a:pt x="21600" y="10630"/>
                      <a:pt x="21600" y="21385"/>
                    </a:cubicBezTo>
                    <a:cubicBezTo>
                      <a:pt x="21600" y="24376"/>
                      <a:pt x="20978" y="27334"/>
                      <a:pt x="19775" y="30072"/>
                    </a:cubicBezTo>
                    <a:lnTo>
                      <a:pt x="0" y="21385"/>
                    </a:lnTo>
                    <a:close/>
                  </a:path>
                </a:pathLst>
              </a:custGeom>
              <a:noFill/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latin typeface="+mj-lt"/>
                </a:endParaRPr>
              </a:p>
            </p:txBody>
          </p:sp>
          <p:sp>
            <p:nvSpPr>
              <p:cNvPr id="17467" name="Arc 17"/>
              <p:cNvSpPr>
                <a:spLocks/>
              </p:cNvSpPr>
              <p:nvPr/>
            </p:nvSpPr>
            <p:spPr bwMode="auto">
              <a:xfrm rot="1773203" flipV="1">
                <a:off x="4812" y="828"/>
                <a:ext cx="458" cy="272"/>
              </a:xfrm>
              <a:custGeom>
                <a:avLst/>
                <a:gdLst>
                  <a:gd name="T0" fmla="*/ 0 w 21600"/>
                  <a:gd name="T1" fmla="*/ 0 h 21587"/>
                  <a:gd name="T2" fmla="*/ 9 w 21600"/>
                  <a:gd name="T3" fmla="*/ 3 h 21587"/>
                  <a:gd name="T4" fmla="*/ 0 w 21600"/>
                  <a:gd name="T5" fmla="*/ 3 h 2158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87"/>
                  <a:gd name="T11" fmla="*/ 21600 w 21600"/>
                  <a:gd name="T12" fmla="*/ 21587 h 2158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87" fill="none" extrusionOk="0">
                    <a:moveTo>
                      <a:pt x="749" y="-1"/>
                    </a:moveTo>
                    <a:cubicBezTo>
                      <a:pt x="12379" y="403"/>
                      <a:pt x="21600" y="9949"/>
                      <a:pt x="21600" y="21587"/>
                    </a:cubicBezTo>
                  </a:path>
                  <a:path w="21600" h="21587" stroke="0" extrusionOk="0">
                    <a:moveTo>
                      <a:pt x="749" y="-1"/>
                    </a:moveTo>
                    <a:cubicBezTo>
                      <a:pt x="12379" y="403"/>
                      <a:pt x="21600" y="9949"/>
                      <a:pt x="21600" y="21587"/>
                    </a:cubicBezTo>
                    <a:lnTo>
                      <a:pt x="0" y="21587"/>
                    </a:lnTo>
                    <a:close/>
                  </a:path>
                </a:pathLst>
              </a:custGeom>
              <a:noFill/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latin typeface="+mj-lt"/>
                </a:endParaRPr>
              </a:p>
            </p:txBody>
          </p:sp>
          <p:sp>
            <p:nvSpPr>
              <p:cNvPr id="17468" name="Arc 18"/>
              <p:cNvSpPr>
                <a:spLocks/>
              </p:cNvSpPr>
              <p:nvPr/>
            </p:nvSpPr>
            <p:spPr bwMode="auto">
              <a:xfrm rot="2576662">
                <a:off x="4616" y="977"/>
                <a:ext cx="186" cy="343"/>
              </a:xfrm>
              <a:custGeom>
                <a:avLst/>
                <a:gdLst>
                  <a:gd name="T0" fmla="*/ 0 w 23328"/>
                  <a:gd name="T1" fmla="*/ 0 h 33154"/>
                  <a:gd name="T2" fmla="*/ 1 w 23328"/>
                  <a:gd name="T3" fmla="*/ 4 h 33154"/>
                  <a:gd name="T4" fmla="*/ 0 w 23328"/>
                  <a:gd name="T5" fmla="*/ 2 h 33154"/>
                  <a:gd name="T6" fmla="*/ 0 60000 65536"/>
                  <a:gd name="T7" fmla="*/ 0 60000 65536"/>
                  <a:gd name="T8" fmla="*/ 0 60000 65536"/>
                  <a:gd name="T9" fmla="*/ 0 w 23328"/>
                  <a:gd name="T10" fmla="*/ 0 h 33154"/>
                  <a:gd name="T11" fmla="*/ 23328 w 23328"/>
                  <a:gd name="T12" fmla="*/ 33154 h 331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328" h="33154" fill="none" extrusionOk="0">
                    <a:moveTo>
                      <a:pt x="0" y="69"/>
                    </a:moveTo>
                    <a:cubicBezTo>
                      <a:pt x="574" y="23"/>
                      <a:pt x="1151" y="-1"/>
                      <a:pt x="1728" y="0"/>
                    </a:cubicBezTo>
                    <a:cubicBezTo>
                      <a:pt x="13657" y="0"/>
                      <a:pt x="23328" y="9670"/>
                      <a:pt x="23328" y="21600"/>
                    </a:cubicBezTo>
                    <a:cubicBezTo>
                      <a:pt x="23328" y="25690"/>
                      <a:pt x="22166" y="29697"/>
                      <a:pt x="19978" y="33154"/>
                    </a:cubicBezTo>
                  </a:path>
                  <a:path w="23328" h="33154" stroke="0" extrusionOk="0">
                    <a:moveTo>
                      <a:pt x="0" y="69"/>
                    </a:moveTo>
                    <a:cubicBezTo>
                      <a:pt x="574" y="23"/>
                      <a:pt x="1151" y="-1"/>
                      <a:pt x="1728" y="0"/>
                    </a:cubicBezTo>
                    <a:cubicBezTo>
                      <a:pt x="13657" y="0"/>
                      <a:pt x="23328" y="9670"/>
                      <a:pt x="23328" y="21600"/>
                    </a:cubicBezTo>
                    <a:cubicBezTo>
                      <a:pt x="23328" y="25690"/>
                      <a:pt x="22166" y="29697"/>
                      <a:pt x="19978" y="33154"/>
                    </a:cubicBezTo>
                    <a:lnTo>
                      <a:pt x="1728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latin typeface="+mj-lt"/>
                </a:endParaRPr>
              </a:p>
            </p:txBody>
          </p:sp>
          <p:sp>
            <p:nvSpPr>
              <p:cNvPr id="17469" name="Arc 19"/>
              <p:cNvSpPr>
                <a:spLocks/>
              </p:cNvSpPr>
              <p:nvPr/>
            </p:nvSpPr>
            <p:spPr bwMode="auto">
              <a:xfrm rot="7236673" flipV="1">
                <a:off x="5204" y="1016"/>
                <a:ext cx="282" cy="373"/>
              </a:xfrm>
              <a:custGeom>
                <a:avLst/>
                <a:gdLst>
                  <a:gd name="T0" fmla="*/ 0 w 26427"/>
                  <a:gd name="T1" fmla="*/ 0 h 21600"/>
                  <a:gd name="T2" fmla="*/ 3 w 26427"/>
                  <a:gd name="T3" fmla="*/ 5 h 21600"/>
                  <a:gd name="T4" fmla="*/ 1 w 26427"/>
                  <a:gd name="T5" fmla="*/ 6 h 21600"/>
                  <a:gd name="T6" fmla="*/ 0 60000 65536"/>
                  <a:gd name="T7" fmla="*/ 0 60000 65536"/>
                  <a:gd name="T8" fmla="*/ 0 60000 65536"/>
                  <a:gd name="T9" fmla="*/ 0 w 26427"/>
                  <a:gd name="T10" fmla="*/ 0 h 21600"/>
                  <a:gd name="T11" fmla="*/ 26427 w 26427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427" h="21600" fill="none" extrusionOk="0">
                    <a:moveTo>
                      <a:pt x="0" y="699"/>
                    </a:moveTo>
                    <a:cubicBezTo>
                      <a:pt x="1780" y="235"/>
                      <a:pt x="3612" y="-1"/>
                      <a:pt x="5452" y="0"/>
                    </a:cubicBezTo>
                    <a:cubicBezTo>
                      <a:pt x="15394" y="0"/>
                      <a:pt x="24053" y="6787"/>
                      <a:pt x="26427" y="16442"/>
                    </a:cubicBezTo>
                  </a:path>
                  <a:path w="26427" h="21600" stroke="0" extrusionOk="0">
                    <a:moveTo>
                      <a:pt x="0" y="699"/>
                    </a:moveTo>
                    <a:cubicBezTo>
                      <a:pt x="1780" y="235"/>
                      <a:pt x="3612" y="-1"/>
                      <a:pt x="5452" y="0"/>
                    </a:cubicBezTo>
                    <a:cubicBezTo>
                      <a:pt x="15394" y="0"/>
                      <a:pt x="24053" y="6787"/>
                      <a:pt x="26427" y="16442"/>
                    </a:cubicBezTo>
                    <a:lnTo>
                      <a:pt x="5452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latin typeface="+mj-lt"/>
                </a:endParaRPr>
              </a:p>
            </p:txBody>
          </p:sp>
          <p:cxnSp>
            <p:nvCxnSpPr>
              <p:cNvPr id="87102" name="AutoShape 20"/>
              <p:cNvCxnSpPr>
                <a:cxnSpLocks noChangeShapeType="1"/>
              </p:cNvCxnSpPr>
              <p:nvPr/>
            </p:nvCxnSpPr>
            <p:spPr bwMode="auto">
              <a:xfrm rot="16200000" flipH="1">
                <a:off x="4735" y="1246"/>
                <a:ext cx="173" cy="296"/>
              </a:xfrm>
              <a:prstGeom prst="curvedConnector3">
                <a:avLst>
                  <a:gd name="adj1" fmla="val -26505"/>
                </a:avLst>
              </a:prstGeom>
              <a:noFill/>
              <a:ln w="9525">
                <a:solidFill>
                  <a:srgbClr val="FFFF00"/>
                </a:solidFill>
                <a:round/>
                <a:headEnd/>
                <a:tailEnd/>
              </a:ln>
            </p:spPr>
          </p:cxnSp>
          <p:sp>
            <p:nvSpPr>
              <p:cNvPr id="17471" name="Oval 21"/>
              <p:cNvSpPr>
                <a:spLocks noChangeArrowheads="1"/>
              </p:cNvSpPr>
              <p:nvPr/>
            </p:nvSpPr>
            <p:spPr bwMode="auto">
              <a:xfrm>
                <a:off x="4898" y="1118"/>
                <a:ext cx="264" cy="141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latin typeface="+mj-lt"/>
                </a:endParaRPr>
              </a:p>
            </p:txBody>
          </p:sp>
        </p:grpSp>
        <p:grpSp>
          <p:nvGrpSpPr>
            <p:cNvPr id="87089" name="Group 22"/>
            <p:cNvGrpSpPr>
              <a:grpSpLocks/>
            </p:cNvGrpSpPr>
            <p:nvPr/>
          </p:nvGrpSpPr>
          <p:grpSpPr bwMode="auto">
            <a:xfrm>
              <a:off x="4519" y="1480"/>
              <a:ext cx="1241" cy="937"/>
              <a:chOff x="4574" y="3178"/>
              <a:chExt cx="1241" cy="937"/>
            </a:xfrm>
          </p:grpSpPr>
          <p:grpSp>
            <p:nvGrpSpPr>
              <p:cNvPr id="87090" name="Group 23"/>
              <p:cNvGrpSpPr>
                <a:grpSpLocks/>
              </p:cNvGrpSpPr>
              <p:nvPr/>
            </p:nvGrpSpPr>
            <p:grpSpPr bwMode="auto">
              <a:xfrm>
                <a:off x="4574" y="3178"/>
                <a:ext cx="964" cy="770"/>
                <a:chOff x="4438" y="2954"/>
                <a:chExt cx="964" cy="770"/>
              </a:xfrm>
            </p:grpSpPr>
            <p:sp>
              <p:nvSpPr>
                <p:cNvPr id="17461" name="Arc 24"/>
                <p:cNvSpPr>
                  <a:spLocks/>
                </p:cNvSpPr>
                <p:nvPr/>
              </p:nvSpPr>
              <p:spPr bwMode="auto">
                <a:xfrm rot="2396294" flipV="1">
                  <a:off x="4551" y="2953"/>
                  <a:ext cx="545" cy="256"/>
                </a:xfrm>
                <a:custGeom>
                  <a:avLst/>
                  <a:gdLst>
                    <a:gd name="T0" fmla="*/ 0 w 26286"/>
                    <a:gd name="T1" fmla="*/ 0 h 21600"/>
                    <a:gd name="T2" fmla="*/ 11 w 26286"/>
                    <a:gd name="T3" fmla="*/ 3 h 21600"/>
                    <a:gd name="T4" fmla="*/ 2 w 26286"/>
                    <a:gd name="T5" fmla="*/ 3 h 21600"/>
                    <a:gd name="T6" fmla="*/ 0 60000 65536"/>
                    <a:gd name="T7" fmla="*/ 0 60000 65536"/>
                    <a:gd name="T8" fmla="*/ 0 60000 65536"/>
                    <a:gd name="T9" fmla="*/ 0 w 26286"/>
                    <a:gd name="T10" fmla="*/ 0 h 21600"/>
                    <a:gd name="T11" fmla="*/ 26286 w 26286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286" h="21600" fill="none" extrusionOk="0">
                      <a:moveTo>
                        <a:pt x="0" y="514"/>
                      </a:moveTo>
                      <a:cubicBezTo>
                        <a:pt x="1538" y="172"/>
                        <a:pt x="3109" y="-1"/>
                        <a:pt x="4686" y="0"/>
                      </a:cubicBezTo>
                      <a:cubicBezTo>
                        <a:pt x="16615" y="0"/>
                        <a:pt x="26286" y="9670"/>
                        <a:pt x="26286" y="21600"/>
                      </a:cubicBezTo>
                    </a:path>
                    <a:path w="26286" h="21600" stroke="0" extrusionOk="0">
                      <a:moveTo>
                        <a:pt x="0" y="514"/>
                      </a:moveTo>
                      <a:cubicBezTo>
                        <a:pt x="1538" y="172"/>
                        <a:pt x="3109" y="-1"/>
                        <a:pt x="4686" y="0"/>
                      </a:cubicBezTo>
                      <a:cubicBezTo>
                        <a:pt x="16615" y="0"/>
                        <a:pt x="26286" y="9670"/>
                        <a:pt x="26286" y="21600"/>
                      </a:cubicBezTo>
                      <a:lnTo>
                        <a:pt x="468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it-IT">
                    <a:latin typeface="+mj-lt"/>
                  </a:endParaRPr>
                </a:p>
              </p:txBody>
            </p:sp>
            <p:sp>
              <p:nvSpPr>
                <p:cNvPr id="17462" name="Arc 25"/>
                <p:cNvSpPr>
                  <a:spLocks/>
                </p:cNvSpPr>
                <p:nvPr/>
              </p:nvSpPr>
              <p:spPr bwMode="auto">
                <a:xfrm rot="2576662">
                  <a:off x="4438" y="3080"/>
                  <a:ext cx="178" cy="401"/>
                </a:xfrm>
                <a:custGeom>
                  <a:avLst/>
                  <a:gdLst>
                    <a:gd name="T0" fmla="*/ 0 w 21600"/>
                    <a:gd name="T1" fmla="*/ 0 h 42017"/>
                    <a:gd name="T2" fmla="*/ 0 w 21600"/>
                    <a:gd name="T3" fmla="*/ 4 h 42017"/>
                    <a:gd name="T4" fmla="*/ 0 w 21600"/>
                    <a:gd name="T5" fmla="*/ 2 h 4201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17"/>
                    <a:gd name="T11" fmla="*/ 21600 w 21600"/>
                    <a:gd name="T12" fmla="*/ 42017 h 4201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17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0811"/>
                        <a:pt x="15758" y="39009"/>
                        <a:pt x="7050" y="42016"/>
                      </a:cubicBezTo>
                    </a:path>
                    <a:path w="21600" h="42017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0811"/>
                        <a:pt x="15758" y="39009"/>
                        <a:pt x="7050" y="42016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it-IT">
                    <a:latin typeface="+mj-lt"/>
                  </a:endParaRPr>
                </a:p>
              </p:txBody>
            </p:sp>
            <p:sp>
              <p:nvSpPr>
                <p:cNvPr id="17463" name="Arc 26"/>
                <p:cNvSpPr>
                  <a:spLocks/>
                </p:cNvSpPr>
                <p:nvPr/>
              </p:nvSpPr>
              <p:spPr bwMode="auto">
                <a:xfrm rot="7133800" flipV="1">
                  <a:off x="5058" y="3173"/>
                  <a:ext cx="329" cy="361"/>
                </a:xfrm>
                <a:custGeom>
                  <a:avLst/>
                  <a:gdLst>
                    <a:gd name="T0" fmla="*/ 0 w 31697"/>
                    <a:gd name="T1" fmla="*/ 1 h 21600"/>
                    <a:gd name="T2" fmla="*/ 3 w 31697"/>
                    <a:gd name="T3" fmla="*/ 7 h 21600"/>
                    <a:gd name="T4" fmla="*/ 1 w 31697"/>
                    <a:gd name="T5" fmla="*/ 7 h 21600"/>
                    <a:gd name="T6" fmla="*/ 0 60000 65536"/>
                    <a:gd name="T7" fmla="*/ 0 60000 65536"/>
                    <a:gd name="T8" fmla="*/ 0 60000 65536"/>
                    <a:gd name="T9" fmla="*/ 0 w 31697"/>
                    <a:gd name="T10" fmla="*/ 0 h 21600"/>
                    <a:gd name="T11" fmla="*/ 31697 w 31697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1697" h="21600" fill="none" extrusionOk="0">
                      <a:moveTo>
                        <a:pt x="0" y="2505"/>
                      </a:moveTo>
                      <a:cubicBezTo>
                        <a:pt x="3111" y="859"/>
                        <a:pt x="6577" y="-1"/>
                        <a:pt x="10097" y="0"/>
                      </a:cubicBezTo>
                      <a:cubicBezTo>
                        <a:pt x="22026" y="0"/>
                        <a:pt x="31697" y="9670"/>
                        <a:pt x="31697" y="21600"/>
                      </a:cubicBezTo>
                    </a:path>
                    <a:path w="31697" h="21600" stroke="0" extrusionOk="0">
                      <a:moveTo>
                        <a:pt x="0" y="2505"/>
                      </a:moveTo>
                      <a:cubicBezTo>
                        <a:pt x="3111" y="859"/>
                        <a:pt x="6577" y="-1"/>
                        <a:pt x="10097" y="0"/>
                      </a:cubicBezTo>
                      <a:cubicBezTo>
                        <a:pt x="22026" y="0"/>
                        <a:pt x="31697" y="9670"/>
                        <a:pt x="31697" y="21600"/>
                      </a:cubicBezTo>
                      <a:lnTo>
                        <a:pt x="10097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it-IT">
                    <a:latin typeface="+mj-lt"/>
                  </a:endParaRPr>
                </a:p>
              </p:txBody>
            </p:sp>
            <p:sp>
              <p:nvSpPr>
                <p:cNvPr id="17464" name="Arc 27"/>
                <p:cNvSpPr>
                  <a:spLocks/>
                </p:cNvSpPr>
                <p:nvPr/>
              </p:nvSpPr>
              <p:spPr bwMode="auto">
                <a:xfrm rot="2576662" flipH="1">
                  <a:off x="4819" y="3357"/>
                  <a:ext cx="287" cy="367"/>
                </a:xfrm>
                <a:custGeom>
                  <a:avLst/>
                  <a:gdLst>
                    <a:gd name="T0" fmla="*/ 0 w 21600"/>
                    <a:gd name="T1" fmla="*/ 0 h 37433"/>
                    <a:gd name="T2" fmla="*/ 3 w 21600"/>
                    <a:gd name="T3" fmla="*/ 4 h 37433"/>
                    <a:gd name="T4" fmla="*/ 0 w 21600"/>
                    <a:gd name="T5" fmla="*/ 2 h 3743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37433"/>
                    <a:gd name="T11" fmla="*/ 21600 w 21600"/>
                    <a:gd name="T12" fmla="*/ 37433 h 374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37433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7608"/>
                        <a:pt x="19096" y="33346"/>
                        <a:pt x="14692" y="37433"/>
                      </a:cubicBezTo>
                    </a:path>
                    <a:path w="21600" h="37433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7608"/>
                        <a:pt x="19096" y="33346"/>
                        <a:pt x="14692" y="37433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it-IT">
                    <a:latin typeface="+mj-lt"/>
                  </a:endParaRPr>
                </a:p>
              </p:txBody>
            </p:sp>
            <p:cxnSp>
              <p:nvCxnSpPr>
                <p:cNvPr id="87097" name="AutoShape 28"/>
                <p:cNvCxnSpPr>
                  <a:cxnSpLocks noChangeShapeType="1"/>
                </p:cNvCxnSpPr>
                <p:nvPr/>
              </p:nvCxnSpPr>
              <p:spPr bwMode="auto">
                <a:xfrm rot="16200000" flipH="1">
                  <a:off x="4549" y="3377"/>
                  <a:ext cx="168" cy="306"/>
                </a:xfrm>
                <a:prstGeom prst="curvedConnector3">
                  <a:avLst>
                    <a:gd name="adj1" fmla="val -26505"/>
                  </a:avLst>
                </a:prstGeom>
                <a:noFill/>
                <a:ln w="9525">
                  <a:solidFill>
                    <a:srgbClr val="FFFF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17459" name="Oval 29"/>
              <p:cNvSpPr>
                <a:spLocks noChangeArrowheads="1"/>
              </p:cNvSpPr>
              <p:nvPr/>
            </p:nvSpPr>
            <p:spPr bwMode="auto">
              <a:xfrm>
                <a:off x="4848" y="3484"/>
                <a:ext cx="272" cy="137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latin typeface="+mj-lt"/>
                </a:endParaRPr>
              </a:p>
            </p:txBody>
          </p:sp>
          <p:cxnSp>
            <p:nvCxnSpPr>
              <p:cNvPr id="87092" name="AutoShape 30"/>
              <p:cNvCxnSpPr>
                <a:cxnSpLocks noChangeShapeType="1"/>
              </p:cNvCxnSpPr>
              <p:nvPr/>
            </p:nvCxnSpPr>
            <p:spPr bwMode="auto">
              <a:xfrm rot="5400000" flipV="1">
                <a:off x="5457" y="3758"/>
                <a:ext cx="315" cy="400"/>
              </a:xfrm>
              <a:prstGeom prst="curvedConnector4">
                <a:avLst>
                  <a:gd name="adj1" fmla="val 13384"/>
                  <a:gd name="adj2" fmla="val 49699"/>
                </a:avLst>
              </a:prstGeom>
              <a:noFill/>
              <a:ln w="9525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</p:grpSp>
      <p:grpSp>
        <p:nvGrpSpPr>
          <p:cNvPr id="87049" name="Group 31"/>
          <p:cNvGrpSpPr>
            <a:grpSpLocks/>
          </p:cNvGrpSpPr>
          <p:nvPr/>
        </p:nvGrpSpPr>
        <p:grpSpPr bwMode="auto">
          <a:xfrm>
            <a:off x="7205663" y="3217863"/>
            <a:ext cx="1441450" cy="119062"/>
            <a:chOff x="960" y="698"/>
            <a:chExt cx="2208" cy="48"/>
          </a:xfrm>
        </p:grpSpPr>
        <p:sp>
          <p:nvSpPr>
            <p:cNvPr id="17453" name="Line 32"/>
            <p:cNvSpPr>
              <a:spLocks noChangeShapeType="1"/>
            </p:cNvSpPr>
            <p:nvPr/>
          </p:nvSpPr>
          <p:spPr bwMode="auto">
            <a:xfrm>
              <a:off x="960" y="698"/>
              <a:ext cx="2208" cy="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54" name="Line 33"/>
            <p:cNvSpPr>
              <a:spLocks noChangeShapeType="1"/>
            </p:cNvSpPr>
            <p:nvPr/>
          </p:nvSpPr>
          <p:spPr bwMode="auto">
            <a:xfrm>
              <a:off x="960" y="698"/>
              <a:ext cx="0" cy="48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55" name="Line 34"/>
            <p:cNvSpPr>
              <a:spLocks noChangeShapeType="1"/>
            </p:cNvSpPr>
            <p:nvPr/>
          </p:nvSpPr>
          <p:spPr bwMode="auto">
            <a:xfrm>
              <a:off x="3168" y="698"/>
              <a:ext cx="0" cy="48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</p:grpSp>
      <p:sp>
        <p:nvSpPr>
          <p:cNvPr id="17418" name="Oval 35"/>
          <p:cNvSpPr>
            <a:spLocks noChangeArrowheads="1"/>
          </p:cNvSpPr>
          <p:nvPr/>
        </p:nvSpPr>
        <p:spPr bwMode="auto">
          <a:xfrm>
            <a:off x="927100" y="3627438"/>
            <a:ext cx="234950" cy="1762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>
              <a:latin typeface="+mj-lt"/>
            </a:endParaRPr>
          </a:p>
        </p:txBody>
      </p:sp>
      <p:sp>
        <p:nvSpPr>
          <p:cNvPr id="17419" name="Rectangle 36"/>
          <p:cNvSpPr>
            <a:spLocks noChangeArrowheads="1"/>
          </p:cNvSpPr>
          <p:nvPr/>
        </p:nvSpPr>
        <p:spPr bwMode="auto">
          <a:xfrm>
            <a:off x="1179513" y="4760913"/>
            <a:ext cx="1214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sz="1800">
                <a:solidFill>
                  <a:srgbClr val="FFFF00"/>
                </a:solidFill>
                <a:latin typeface="+mj-lt"/>
              </a:rPr>
              <a:t>Tumor hit </a:t>
            </a:r>
          </a:p>
        </p:txBody>
      </p:sp>
      <p:sp>
        <p:nvSpPr>
          <p:cNvPr id="17420" name="Text Box 37"/>
          <p:cNvSpPr txBox="1">
            <a:spLocks noChangeArrowheads="1"/>
          </p:cNvSpPr>
          <p:nvPr/>
        </p:nvSpPr>
        <p:spPr bwMode="auto">
          <a:xfrm>
            <a:off x="2297113" y="2481263"/>
            <a:ext cx="1174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altLang="it-IT" sz="1600">
                <a:solidFill>
                  <a:srgbClr val="FFFF00"/>
                </a:solidFill>
                <a:latin typeface="+mj-lt"/>
              </a:rPr>
              <a:t>Neural</a:t>
            </a:r>
          </a:p>
          <a:p>
            <a:pPr eaLnBrk="0" hangingPunct="0">
              <a:defRPr/>
            </a:pPr>
            <a:r>
              <a:rPr lang="it-IT" altLang="it-IT" sz="1600">
                <a:solidFill>
                  <a:srgbClr val="FFFF00"/>
                </a:solidFill>
                <a:latin typeface="+mj-lt"/>
              </a:rPr>
              <a:t>Stem Cells</a:t>
            </a:r>
          </a:p>
        </p:txBody>
      </p:sp>
      <p:grpSp>
        <p:nvGrpSpPr>
          <p:cNvPr id="87053" name="Group 38"/>
          <p:cNvGrpSpPr>
            <a:grpSpLocks/>
          </p:cNvGrpSpPr>
          <p:nvPr/>
        </p:nvGrpSpPr>
        <p:grpSpPr bwMode="auto">
          <a:xfrm>
            <a:off x="4708525" y="3444875"/>
            <a:ext cx="1008063" cy="976313"/>
            <a:chOff x="1042" y="2682"/>
            <a:chExt cx="824" cy="798"/>
          </a:xfrm>
        </p:grpSpPr>
        <p:sp>
          <p:nvSpPr>
            <p:cNvPr id="17437" name="Oval 39"/>
            <p:cNvSpPr>
              <a:spLocks noChangeArrowheads="1"/>
            </p:cNvSpPr>
            <p:nvPr/>
          </p:nvSpPr>
          <p:spPr bwMode="auto">
            <a:xfrm>
              <a:off x="1433" y="2868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38" name="Oval 40"/>
            <p:cNvSpPr>
              <a:spLocks noChangeArrowheads="1"/>
            </p:cNvSpPr>
            <p:nvPr/>
          </p:nvSpPr>
          <p:spPr bwMode="auto">
            <a:xfrm>
              <a:off x="1674" y="2987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39" name="Oval 41"/>
            <p:cNvSpPr>
              <a:spLocks noChangeArrowheads="1"/>
            </p:cNvSpPr>
            <p:nvPr/>
          </p:nvSpPr>
          <p:spPr bwMode="auto">
            <a:xfrm>
              <a:off x="1466" y="3017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40" name="Oval 42"/>
            <p:cNvSpPr>
              <a:spLocks noChangeArrowheads="1"/>
            </p:cNvSpPr>
            <p:nvPr/>
          </p:nvSpPr>
          <p:spPr bwMode="auto">
            <a:xfrm>
              <a:off x="1618" y="3136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41" name="Oval 43"/>
            <p:cNvSpPr>
              <a:spLocks noChangeArrowheads="1"/>
            </p:cNvSpPr>
            <p:nvPr/>
          </p:nvSpPr>
          <p:spPr bwMode="auto">
            <a:xfrm>
              <a:off x="1255" y="2973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42" name="Oval 44"/>
            <p:cNvSpPr>
              <a:spLocks noChangeArrowheads="1"/>
            </p:cNvSpPr>
            <p:nvPr/>
          </p:nvSpPr>
          <p:spPr bwMode="auto">
            <a:xfrm>
              <a:off x="1316" y="3140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43" name="Oval 45"/>
            <p:cNvSpPr>
              <a:spLocks noChangeArrowheads="1"/>
            </p:cNvSpPr>
            <p:nvPr/>
          </p:nvSpPr>
          <p:spPr bwMode="auto">
            <a:xfrm>
              <a:off x="1510" y="2703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44" name="Oval 46"/>
            <p:cNvSpPr>
              <a:spLocks noChangeArrowheads="1"/>
            </p:cNvSpPr>
            <p:nvPr/>
          </p:nvSpPr>
          <p:spPr bwMode="auto">
            <a:xfrm>
              <a:off x="1644" y="2822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45" name="Oval 47"/>
            <p:cNvSpPr>
              <a:spLocks noChangeArrowheads="1"/>
            </p:cNvSpPr>
            <p:nvPr/>
          </p:nvSpPr>
          <p:spPr bwMode="auto">
            <a:xfrm>
              <a:off x="1234" y="2808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46" name="Oval 48"/>
            <p:cNvSpPr>
              <a:spLocks noChangeArrowheads="1"/>
            </p:cNvSpPr>
            <p:nvPr/>
          </p:nvSpPr>
          <p:spPr bwMode="auto">
            <a:xfrm>
              <a:off x="1084" y="2727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47" name="Oval 49"/>
            <p:cNvSpPr>
              <a:spLocks noChangeArrowheads="1"/>
            </p:cNvSpPr>
            <p:nvPr/>
          </p:nvSpPr>
          <p:spPr bwMode="auto">
            <a:xfrm>
              <a:off x="1501" y="3268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48" name="Oval 50"/>
            <p:cNvSpPr>
              <a:spLocks noChangeArrowheads="1"/>
            </p:cNvSpPr>
            <p:nvPr/>
          </p:nvSpPr>
          <p:spPr bwMode="auto">
            <a:xfrm>
              <a:off x="1063" y="3069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49" name="Oval 51"/>
            <p:cNvSpPr>
              <a:spLocks noChangeArrowheads="1"/>
            </p:cNvSpPr>
            <p:nvPr/>
          </p:nvSpPr>
          <p:spPr bwMode="auto">
            <a:xfrm>
              <a:off x="1124" y="3236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50" name="Oval 52"/>
            <p:cNvSpPr>
              <a:spLocks noChangeArrowheads="1"/>
            </p:cNvSpPr>
            <p:nvPr/>
          </p:nvSpPr>
          <p:spPr bwMode="auto">
            <a:xfrm>
              <a:off x="1042" y="2904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51" name="Oval 53"/>
            <p:cNvSpPr>
              <a:spLocks noChangeArrowheads="1"/>
            </p:cNvSpPr>
            <p:nvPr/>
          </p:nvSpPr>
          <p:spPr bwMode="auto">
            <a:xfrm>
              <a:off x="1298" y="3336"/>
              <a:ext cx="191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52" name="Oval 54"/>
            <p:cNvSpPr>
              <a:spLocks noChangeArrowheads="1"/>
            </p:cNvSpPr>
            <p:nvPr/>
          </p:nvSpPr>
          <p:spPr bwMode="auto">
            <a:xfrm>
              <a:off x="1300" y="2682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</p:grpSp>
      <p:grpSp>
        <p:nvGrpSpPr>
          <p:cNvPr id="87054" name="Group 55"/>
          <p:cNvGrpSpPr>
            <a:grpSpLocks/>
          </p:cNvGrpSpPr>
          <p:nvPr/>
        </p:nvGrpSpPr>
        <p:grpSpPr bwMode="auto">
          <a:xfrm>
            <a:off x="2555875" y="3556000"/>
            <a:ext cx="573088" cy="403225"/>
            <a:chOff x="1151" y="2341"/>
            <a:chExt cx="361" cy="254"/>
          </a:xfrm>
        </p:grpSpPr>
        <p:sp>
          <p:nvSpPr>
            <p:cNvPr id="17433" name="Oval 56"/>
            <p:cNvSpPr>
              <a:spLocks noChangeArrowheads="1"/>
            </p:cNvSpPr>
            <p:nvPr/>
          </p:nvSpPr>
          <p:spPr bwMode="auto">
            <a:xfrm>
              <a:off x="1304" y="2484"/>
              <a:ext cx="148" cy="11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34" name="Oval 57"/>
            <p:cNvSpPr>
              <a:spLocks noChangeArrowheads="1"/>
            </p:cNvSpPr>
            <p:nvPr/>
          </p:nvSpPr>
          <p:spPr bwMode="auto">
            <a:xfrm>
              <a:off x="1364" y="2357"/>
              <a:ext cx="148" cy="11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35" name="Oval 58"/>
            <p:cNvSpPr>
              <a:spLocks noChangeArrowheads="1"/>
            </p:cNvSpPr>
            <p:nvPr/>
          </p:nvSpPr>
          <p:spPr bwMode="auto">
            <a:xfrm>
              <a:off x="1151" y="2438"/>
              <a:ext cx="148" cy="11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  <p:sp>
          <p:nvSpPr>
            <p:cNvPr id="17436" name="Oval 59"/>
            <p:cNvSpPr>
              <a:spLocks noChangeArrowheads="1"/>
            </p:cNvSpPr>
            <p:nvPr/>
          </p:nvSpPr>
          <p:spPr bwMode="auto">
            <a:xfrm>
              <a:off x="1202" y="2341"/>
              <a:ext cx="148" cy="11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+mj-lt"/>
              </a:endParaRPr>
            </a:p>
          </p:txBody>
        </p:sp>
      </p:grpSp>
      <p:sp>
        <p:nvSpPr>
          <p:cNvPr id="17423" name="Line 60"/>
          <p:cNvSpPr>
            <a:spLocks noChangeShapeType="1"/>
          </p:cNvSpPr>
          <p:nvPr/>
        </p:nvSpPr>
        <p:spPr bwMode="auto">
          <a:xfrm>
            <a:off x="1692275" y="3698875"/>
            <a:ext cx="3937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it-IT">
              <a:latin typeface="+mj-lt"/>
            </a:endParaRPr>
          </a:p>
        </p:txBody>
      </p:sp>
      <p:sp>
        <p:nvSpPr>
          <p:cNvPr id="17424" name="Line 61"/>
          <p:cNvSpPr>
            <a:spLocks noChangeShapeType="1"/>
          </p:cNvSpPr>
          <p:nvPr/>
        </p:nvSpPr>
        <p:spPr bwMode="auto">
          <a:xfrm>
            <a:off x="3627438" y="3732213"/>
            <a:ext cx="3937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it-IT">
              <a:latin typeface="+mj-lt"/>
            </a:endParaRPr>
          </a:p>
        </p:txBody>
      </p:sp>
      <p:sp>
        <p:nvSpPr>
          <p:cNvPr id="17425" name="Line 62"/>
          <p:cNvSpPr>
            <a:spLocks noChangeShapeType="1"/>
          </p:cNvSpPr>
          <p:nvPr/>
        </p:nvSpPr>
        <p:spPr bwMode="auto">
          <a:xfrm>
            <a:off x="6475413" y="3765550"/>
            <a:ext cx="3937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it-IT">
              <a:latin typeface="+mj-lt"/>
            </a:endParaRPr>
          </a:p>
        </p:txBody>
      </p:sp>
      <p:sp>
        <p:nvSpPr>
          <p:cNvPr id="17426" name="Line 63"/>
          <p:cNvSpPr>
            <a:spLocks noChangeShapeType="1"/>
          </p:cNvSpPr>
          <p:nvPr/>
        </p:nvSpPr>
        <p:spPr bwMode="auto">
          <a:xfrm rot="6697180" flipH="1" flipV="1">
            <a:off x="1827213" y="4452937"/>
            <a:ext cx="431800" cy="142875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it-IT">
              <a:latin typeface="+mj-lt"/>
            </a:endParaRPr>
          </a:p>
        </p:txBody>
      </p:sp>
      <p:sp>
        <p:nvSpPr>
          <p:cNvPr id="17427" name="Line 64"/>
          <p:cNvSpPr>
            <a:spLocks noChangeShapeType="1"/>
          </p:cNvSpPr>
          <p:nvPr/>
        </p:nvSpPr>
        <p:spPr bwMode="auto">
          <a:xfrm>
            <a:off x="2227263" y="3228975"/>
            <a:ext cx="1328737" cy="0"/>
          </a:xfrm>
          <a:prstGeom prst="line">
            <a:avLst/>
          </a:prstGeom>
          <a:noFill/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>
              <a:latin typeface="+mj-lt"/>
            </a:endParaRPr>
          </a:p>
        </p:txBody>
      </p:sp>
      <p:sp>
        <p:nvSpPr>
          <p:cNvPr id="17428" name="Line 65"/>
          <p:cNvSpPr>
            <a:spLocks noChangeShapeType="1"/>
          </p:cNvSpPr>
          <p:nvPr/>
        </p:nvSpPr>
        <p:spPr bwMode="auto">
          <a:xfrm>
            <a:off x="2227263" y="3228975"/>
            <a:ext cx="0" cy="111125"/>
          </a:xfrm>
          <a:prstGeom prst="line">
            <a:avLst/>
          </a:prstGeom>
          <a:noFill/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>
              <a:latin typeface="+mj-lt"/>
            </a:endParaRPr>
          </a:p>
        </p:txBody>
      </p:sp>
      <p:sp>
        <p:nvSpPr>
          <p:cNvPr id="17429" name="Line 66"/>
          <p:cNvSpPr>
            <a:spLocks noChangeShapeType="1"/>
          </p:cNvSpPr>
          <p:nvPr/>
        </p:nvSpPr>
        <p:spPr bwMode="auto">
          <a:xfrm>
            <a:off x="3556000" y="3228975"/>
            <a:ext cx="0" cy="111125"/>
          </a:xfrm>
          <a:prstGeom prst="line">
            <a:avLst/>
          </a:prstGeom>
          <a:noFill/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>
              <a:latin typeface="+mj-lt"/>
            </a:endParaRPr>
          </a:p>
        </p:txBody>
      </p:sp>
      <p:sp>
        <p:nvSpPr>
          <p:cNvPr id="17430" name="Text Box 67"/>
          <p:cNvSpPr txBox="1">
            <a:spLocks noChangeArrowheads="1"/>
          </p:cNvSpPr>
          <p:nvPr/>
        </p:nvSpPr>
        <p:spPr bwMode="auto">
          <a:xfrm>
            <a:off x="1600200" y="42179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1800">
                <a:solidFill>
                  <a:srgbClr val="FFFF00"/>
                </a:solidFill>
                <a:latin typeface="+mj-lt"/>
              </a:rPr>
              <a:t>?</a:t>
            </a:r>
          </a:p>
        </p:txBody>
      </p:sp>
      <p:sp>
        <p:nvSpPr>
          <p:cNvPr id="17432" name="Line 69"/>
          <p:cNvSpPr>
            <a:spLocks noChangeShapeType="1"/>
          </p:cNvSpPr>
          <p:nvPr/>
        </p:nvSpPr>
        <p:spPr bwMode="auto">
          <a:xfrm>
            <a:off x="457200" y="914400"/>
            <a:ext cx="8153400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>
              <a:latin typeface="+mj-lt"/>
            </a:endParaRPr>
          </a:p>
        </p:txBody>
      </p:sp>
      <p:sp>
        <p:nvSpPr>
          <p:cNvPr id="70" name="Text Box 68"/>
          <p:cNvSpPr txBox="1">
            <a:spLocks noChangeArrowheads="1"/>
          </p:cNvSpPr>
          <p:nvPr/>
        </p:nvSpPr>
        <p:spPr bwMode="auto">
          <a:xfrm>
            <a:off x="2343150" y="304800"/>
            <a:ext cx="438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2800" dirty="0">
                <a:solidFill>
                  <a:srgbClr val="FFFF00"/>
                </a:solidFill>
                <a:latin typeface="+mj-lt"/>
              </a:rPr>
              <a:t>Do </a:t>
            </a:r>
            <a:r>
              <a:rPr lang="it-IT" sz="2800" dirty="0" err="1">
                <a:solidFill>
                  <a:srgbClr val="FFFF00"/>
                </a:solidFill>
                <a:latin typeface="+mj-lt"/>
              </a:rPr>
              <a:t>cancer</a:t>
            </a:r>
            <a:r>
              <a:rPr lang="it-IT" sz="2800" dirty="0">
                <a:solidFill>
                  <a:srgbClr val="FFFF00"/>
                </a:solidFill>
                <a:latin typeface="+mj-lt"/>
              </a:rPr>
              <a:t> </a:t>
            </a:r>
            <a:r>
              <a:rPr lang="it-IT" sz="2800" dirty="0" err="1">
                <a:solidFill>
                  <a:srgbClr val="FFFF00"/>
                </a:solidFill>
                <a:latin typeface="+mj-lt"/>
              </a:rPr>
              <a:t>stem</a:t>
            </a:r>
            <a:r>
              <a:rPr lang="it-IT" sz="2800" dirty="0">
                <a:solidFill>
                  <a:srgbClr val="FFFF00"/>
                </a:solidFill>
                <a:latin typeface="+mj-lt"/>
              </a:rPr>
              <a:t> </a:t>
            </a:r>
            <a:r>
              <a:rPr lang="it-IT" sz="2800" dirty="0" err="1">
                <a:solidFill>
                  <a:srgbClr val="FFFF00"/>
                </a:solidFill>
                <a:latin typeface="+mj-lt"/>
              </a:rPr>
              <a:t>cell</a:t>
            </a:r>
            <a:r>
              <a:rPr lang="it-IT" sz="2800" dirty="0">
                <a:solidFill>
                  <a:srgbClr val="FFFF00"/>
                </a:solidFill>
                <a:latin typeface="+mj-lt"/>
              </a:rPr>
              <a:t> </a:t>
            </a:r>
            <a:r>
              <a:rPr lang="it-IT" sz="2800" dirty="0" err="1">
                <a:solidFill>
                  <a:srgbClr val="FFFF00"/>
                </a:solidFill>
                <a:latin typeface="+mj-lt"/>
              </a:rPr>
              <a:t>exist</a:t>
            </a:r>
            <a:r>
              <a:rPr lang="it-IT" sz="2800" dirty="0">
                <a:solidFill>
                  <a:srgbClr val="FFFF00"/>
                </a:solidFill>
                <a:latin typeface="+mj-lt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Fig[3]"/>
          <p:cNvPicPr>
            <a:picLocks noChangeAspect="1" noChangeArrowheads="1"/>
          </p:cNvPicPr>
          <p:nvPr/>
        </p:nvPicPr>
        <p:blipFill>
          <a:blip r:embed="rId3" cstate="print"/>
          <a:srcRect t="12947" b="26340"/>
          <a:stretch>
            <a:fillRect/>
          </a:stretch>
        </p:blipFill>
        <p:spPr bwMode="auto">
          <a:xfrm>
            <a:off x="800100" y="1193800"/>
            <a:ext cx="7620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727075" y="228600"/>
            <a:ext cx="77120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GB" sz="2400" dirty="0" err="1">
                <a:solidFill>
                  <a:srgbClr val="FFFF00"/>
                </a:solidFill>
                <a:latin typeface="+mj-lt"/>
                <a:cs typeface="Times New Roman" pitchFamily="18" charset="0"/>
              </a:rPr>
              <a:t>Mesench</a:t>
            </a:r>
            <a:r>
              <a:rPr lang="it-IT" sz="2400" dirty="0">
                <a:solidFill>
                  <a:srgbClr val="FFFF00"/>
                </a:solidFill>
                <a:latin typeface="+mj-lt"/>
                <a:cs typeface="Times New Roman" pitchFamily="18" charset="0"/>
              </a:rPr>
              <a:t>y</a:t>
            </a:r>
            <a:r>
              <a:rPr lang="en-GB" sz="2400" dirty="0">
                <a:solidFill>
                  <a:srgbClr val="FFFF00"/>
                </a:solidFill>
                <a:latin typeface="+mj-lt"/>
                <a:cs typeface="Times New Roman" pitchFamily="18" charset="0"/>
              </a:rPr>
              <a:t>mal differentiation of subcutaneous </a:t>
            </a:r>
            <a:r>
              <a:rPr lang="en-GB" sz="2400" dirty="0" err="1">
                <a:solidFill>
                  <a:srgbClr val="FFFF00"/>
                </a:solidFill>
                <a:latin typeface="+mj-lt"/>
                <a:cs typeface="Times New Roman" pitchFamily="18" charset="0"/>
              </a:rPr>
              <a:t>tumor</a:t>
            </a:r>
            <a:r>
              <a:rPr lang="en-GB" sz="2400" dirty="0">
                <a:solidFill>
                  <a:srgbClr val="FFFF00"/>
                </a:solidFill>
                <a:latin typeface="+mj-lt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FFFF00"/>
                </a:solidFill>
                <a:latin typeface="+mj-lt"/>
                <a:cs typeface="Times New Roman" pitchFamily="18" charset="0"/>
              </a:rPr>
              <a:t>xenografts</a:t>
            </a:r>
            <a:endParaRPr lang="it-IT" sz="2400" dirty="0">
              <a:solidFill>
                <a:srgbClr val="FFFF00"/>
              </a:solidFill>
              <a:latin typeface="+mj-lt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it-IT" sz="2400" dirty="0">
              <a:solidFill>
                <a:srgbClr val="FFFF00"/>
              </a:solidFill>
              <a:latin typeface="+mj-lt"/>
              <a:cs typeface="Times New Roman" pitchFamily="18" charset="0"/>
            </a:endParaRPr>
          </a:p>
          <a:p>
            <a:pPr algn="ctr">
              <a:defRPr/>
            </a:pPr>
            <a:endParaRPr lang="en-GB" sz="24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88068" name="Text Box 195"/>
          <p:cNvSpPr txBox="1">
            <a:spLocks noChangeArrowheads="1"/>
          </p:cNvSpPr>
          <p:nvPr/>
        </p:nvSpPr>
        <p:spPr bwMode="auto">
          <a:xfrm>
            <a:off x="4872038" y="6532563"/>
            <a:ext cx="4356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1400" b="1">
                <a:solidFill>
                  <a:schemeClr val="bg1"/>
                </a:solidFill>
                <a:latin typeface="Arial" pitchFamily="34" charset="0"/>
              </a:rPr>
              <a:t>Ricci-Vitiani et al. Cell Death Diff. (15: 1491, 2008)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5"/>
          <p:cNvSpPr>
            <a:spLocks noChangeAspect="1" noChangeArrowheads="1"/>
          </p:cNvSpPr>
          <p:nvPr/>
        </p:nvSpPr>
        <p:spPr bwMode="auto">
          <a:xfrm>
            <a:off x="4741863" y="1071563"/>
            <a:ext cx="3589337" cy="2511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864100" y="1184275"/>
          <a:ext cx="3228975" cy="221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035" name="Grafico" r:id="rId4" imgW="6276935" imgH="4095702" progId="MSGraph.Chart.8">
                  <p:embed followColorScheme="full"/>
                </p:oleObj>
              </mc:Choice>
              <mc:Fallback>
                <p:oleObj name="Grafico" r:id="rId4" imgW="6276935" imgH="4095702" progId="MSGraph.Chart.8">
                  <p:embed followColorScheme="full"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81"/>
                      <a:stretch>
                        <a:fillRect/>
                      </a:stretch>
                    </p:blipFill>
                    <p:spPr bwMode="auto">
                      <a:xfrm>
                        <a:off x="4864100" y="1184275"/>
                        <a:ext cx="3228975" cy="2216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Box 84"/>
          <p:cNvSpPr txBox="1">
            <a:spLocks noChangeAspect="1" noChangeArrowheads="1"/>
          </p:cNvSpPr>
          <p:nvPr/>
        </p:nvSpPr>
        <p:spPr bwMode="auto">
          <a:xfrm>
            <a:off x="5534025" y="3209925"/>
            <a:ext cx="253523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/>
            <a:r>
              <a:rPr lang="it-IT" sz="1000">
                <a:solidFill>
                  <a:srgbClr val="000000"/>
                </a:solidFill>
                <a:latin typeface="Arial" charset="0"/>
                <a:cs typeface="Arial" charset="0"/>
              </a:rPr>
              <a:t>1     2    3   4     5    6   7    8        Patients</a:t>
            </a:r>
            <a:endParaRPr lang="it-IT" sz="14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029" name="Rectangle 85"/>
          <p:cNvSpPr>
            <a:spLocks noChangeAspect="1" noChangeArrowheads="1"/>
          </p:cNvSpPr>
          <p:nvPr/>
        </p:nvSpPr>
        <p:spPr bwMode="auto">
          <a:xfrm>
            <a:off x="5381625" y="1414463"/>
            <a:ext cx="128588" cy="17129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2813" eaLnBrk="0" hangingPunct="0"/>
            <a:endParaRPr lang="it-IT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030" name="Rectangle 17"/>
          <p:cNvSpPr>
            <a:spLocks noChangeArrowheads="1"/>
          </p:cNvSpPr>
          <p:nvPr/>
        </p:nvSpPr>
        <p:spPr bwMode="auto">
          <a:xfrm>
            <a:off x="276225" y="195263"/>
            <a:ext cx="8632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Arial" charset="0"/>
                <a:cs typeface="Arial" charset="0"/>
              </a:rPr>
              <a:t>Angiogenic potential of glioblastoma stem cells </a:t>
            </a:r>
          </a:p>
        </p:txBody>
      </p:sp>
      <p:sp>
        <p:nvSpPr>
          <p:cNvPr id="1031" name="Text Box 161"/>
          <p:cNvSpPr txBox="1">
            <a:spLocks noChangeArrowheads="1"/>
          </p:cNvSpPr>
          <p:nvPr/>
        </p:nvSpPr>
        <p:spPr bwMode="auto">
          <a:xfrm>
            <a:off x="5426075" y="6510338"/>
            <a:ext cx="3575050" cy="3381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b="1">
                <a:solidFill>
                  <a:srgbClr val="FFFFFF"/>
                </a:solidFill>
                <a:latin typeface="Arial" charset="0"/>
                <a:cs typeface="Arial" charset="0"/>
              </a:rPr>
              <a:t>Ricci-Vitiani et al. Nature (in press)</a:t>
            </a:r>
          </a:p>
        </p:txBody>
      </p:sp>
      <p:grpSp>
        <p:nvGrpSpPr>
          <p:cNvPr id="2" name="Gruppo 32"/>
          <p:cNvGrpSpPr>
            <a:grpSpLocks/>
          </p:cNvGrpSpPr>
          <p:nvPr/>
        </p:nvGrpSpPr>
        <p:grpSpPr bwMode="auto">
          <a:xfrm>
            <a:off x="1436688" y="1176338"/>
            <a:ext cx="2933700" cy="2600325"/>
            <a:chOff x="160618" y="2029062"/>
            <a:chExt cx="4209895" cy="3731017"/>
          </a:xfrm>
        </p:grpSpPr>
        <p:sp>
          <p:nvSpPr>
            <p:cNvPr id="1037" name="Rectangle 22"/>
            <p:cNvSpPr>
              <a:spLocks noChangeArrowheads="1"/>
            </p:cNvSpPr>
            <p:nvPr/>
          </p:nvSpPr>
          <p:spPr bwMode="auto">
            <a:xfrm>
              <a:off x="1211388" y="5318400"/>
              <a:ext cx="3159125" cy="441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en-US" sz="1400" b="1">
                  <a:solidFill>
                    <a:srgbClr val="FFFFFF"/>
                  </a:solidFill>
                  <a:latin typeface="Arial" charset="0"/>
                  <a:cs typeface="Arial" charset="0"/>
                </a:rPr>
                <a:t>anti-CD31/FISH</a:t>
              </a:r>
              <a:endParaRPr lang="it-IT" sz="1400" b="1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pic>
          <p:nvPicPr>
            <p:cNvPr id="1038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 l="1865" t="1720" r="1610" b="1508"/>
            <a:stretch>
              <a:fillRect/>
            </a:stretch>
          </p:blipFill>
          <p:spPr bwMode="auto">
            <a:xfrm>
              <a:off x="160618" y="2029062"/>
              <a:ext cx="3705212" cy="3205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uppo 37"/>
          <p:cNvGrpSpPr>
            <a:grpSpLocks/>
          </p:cNvGrpSpPr>
          <p:nvPr/>
        </p:nvGrpSpPr>
        <p:grpSpPr bwMode="auto">
          <a:xfrm>
            <a:off x="1001713" y="3910013"/>
            <a:ext cx="7378700" cy="2493962"/>
            <a:chOff x="1001702" y="3909296"/>
            <a:chExt cx="7378872" cy="2493949"/>
          </a:xfrm>
        </p:grpSpPr>
        <p:pic>
          <p:nvPicPr>
            <p:cNvPr id="1034" name="Picture 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01702" y="3909296"/>
              <a:ext cx="7378872" cy="24939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5" name="Rettangolo 35"/>
            <p:cNvSpPr>
              <a:spLocks noChangeArrowheads="1"/>
            </p:cNvSpPr>
            <p:nvPr/>
          </p:nvSpPr>
          <p:spPr bwMode="auto">
            <a:xfrm>
              <a:off x="1116282" y="3909296"/>
              <a:ext cx="261257" cy="30644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z="2400" b="1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036" name="Rettangolo 36"/>
            <p:cNvSpPr>
              <a:spLocks noChangeArrowheads="1"/>
            </p:cNvSpPr>
            <p:nvPr/>
          </p:nvSpPr>
          <p:spPr bwMode="auto">
            <a:xfrm>
              <a:off x="7492946" y="3909296"/>
              <a:ext cx="261257" cy="30644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z="2400" b="1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3" cstate="print"/>
          <a:srcRect t="1984" b="2765"/>
          <a:stretch>
            <a:fillRect/>
          </a:stretch>
        </p:blipFill>
        <p:spPr bwMode="auto">
          <a:xfrm>
            <a:off x="0" y="1835723"/>
            <a:ext cx="8914247" cy="4186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5" name="CasellaDiTesto 4"/>
          <p:cNvSpPr txBox="1">
            <a:spLocks noChangeArrowheads="1"/>
          </p:cNvSpPr>
          <p:nvPr/>
        </p:nvSpPr>
        <p:spPr bwMode="auto">
          <a:xfrm>
            <a:off x="-11113" y="390212"/>
            <a:ext cx="90630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32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GSC-derived</a:t>
            </a:r>
            <a:r>
              <a:rPr lang="it-IT" sz="32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32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tumors</a:t>
            </a:r>
            <a:r>
              <a:rPr lang="it-IT" sz="32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32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contained</a:t>
            </a:r>
            <a:r>
              <a:rPr lang="it-IT" sz="32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32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human</a:t>
            </a:r>
            <a:r>
              <a:rPr lang="it-IT" sz="32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3200" dirty="0" err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vessels</a:t>
            </a:r>
            <a:endParaRPr lang="it-IT" sz="32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161"/>
          <p:cNvSpPr txBox="1">
            <a:spLocks noChangeArrowheads="1"/>
          </p:cNvSpPr>
          <p:nvPr/>
        </p:nvSpPr>
        <p:spPr bwMode="auto">
          <a:xfrm>
            <a:off x="5426537" y="6510120"/>
            <a:ext cx="3574505" cy="338554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</a:rPr>
              <a:t>Ricci-</a:t>
            </a:r>
            <a:r>
              <a:rPr lang="en-US" sz="1600" b="1" dirty="0" err="1" smtClean="0">
                <a:solidFill>
                  <a:schemeClr val="bg1"/>
                </a:solidFill>
                <a:latin typeface="Arial" pitchFamily="34" charset="0"/>
              </a:rPr>
              <a:t>Vitiani</a:t>
            </a:r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</a:rPr>
              <a:t> et al. Nature (in press)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fi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7100" y="636588"/>
            <a:ext cx="7239000" cy="571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27038" y="3055549"/>
            <a:ext cx="1116000" cy="111125"/>
            <a:chOff x="269" y="1776"/>
            <a:chExt cx="837" cy="70"/>
          </a:xfrm>
        </p:grpSpPr>
        <p:sp>
          <p:nvSpPr>
            <p:cNvPr id="17475" name="Line 3"/>
            <p:cNvSpPr>
              <a:spLocks noChangeShapeType="1"/>
            </p:cNvSpPr>
            <p:nvPr/>
          </p:nvSpPr>
          <p:spPr bwMode="auto">
            <a:xfrm>
              <a:off x="269" y="1776"/>
              <a:ext cx="837" cy="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76" name="Line 4"/>
            <p:cNvSpPr>
              <a:spLocks noChangeShapeType="1"/>
            </p:cNvSpPr>
            <p:nvPr/>
          </p:nvSpPr>
          <p:spPr bwMode="auto">
            <a:xfrm>
              <a:off x="269" y="1776"/>
              <a:ext cx="0" cy="7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77" name="Line 5"/>
            <p:cNvSpPr>
              <a:spLocks noChangeShapeType="1"/>
            </p:cNvSpPr>
            <p:nvPr/>
          </p:nvSpPr>
          <p:spPr bwMode="auto">
            <a:xfrm>
              <a:off x="1106" y="1776"/>
              <a:ext cx="0" cy="7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011613" y="2030650"/>
            <a:ext cx="2647950" cy="127000"/>
            <a:chOff x="3216" y="698"/>
            <a:chExt cx="1296" cy="48"/>
          </a:xfrm>
        </p:grpSpPr>
        <p:sp>
          <p:nvSpPr>
            <p:cNvPr id="17472" name="Line 7"/>
            <p:cNvSpPr>
              <a:spLocks noChangeShapeType="1"/>
            </p:cNvSpPr>
            <p:nvPr/>
          </p:nvSpPr>
          <p:spPr bwMode="auto">
            <a:xfrm>
              <a:off x="3216" y="698"/>
              <a:ext cx="1296" cy="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73" name="Line 8"/>
            <p:cNvSpPr>
              <a:spLocks noChangeShapeType="1"/>
            </p:cNvSpPr>
            <p:nvPr/>
          </p:nvSpPr>
          <p:spPr bwMode="auto">
            <a:xfrm>
              <a:off x="3216" y="698"/>
              <a:ext cx="0" cy="48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74" name="Line 9"/>
            <p:cNvSpPr>
              <a:spLocks noChangeShapeType="1"/>
            </p:cNvSpPr>
            <p:nvPr/>
          </p:nvSpPr>
          <p:spPr bwMode="auto">
            <a:xfrm>
              <a:off x="4512" y="698"/>
              <a:ext cx="0" cy="48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7412" name="Text Box 10"/>
          <p:cNvSpPr txBox="1">
            <a:spLocks noChangeArrowheads="1"/>
          </p:cNvSpPr>
          <p:nvPr/>
        </p:nvSpPr>
        <p:spPr bwMode="auto">
          <a:xfrm>
            <a:off x="373717" y="2307837"/>
            <a:ext cx="1187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altLang="it-IT" sz="1600" dirty="0" err="1">
                <a:solidFill>
                  <a:srgbClr val="FFFF00"/>
                </a:solidFill>
                <a:latin typeface="Arial"/>
              </a:rPr>
              <a:t>Multipotent</a:t>
            </a:r>
            <a:endParaRPr lang="it-IT" altLang="it-IT" sz="1600" dirty="0">
              <a:solidFill>
                <a:srgbClr val="FFFF00"/>
              </a:solidFill>
              <a:latin typeface="Arial"/>
            </a:endParaRPr>
          </a:p>
          <a:p>
            <a:pPr eaLnBrk="0" hangingPunct="0">
              <a:defRPr/>
            </a:pPr>
            <a:r>
              <a:rPr lang="it-IT" altLang="it-IT" sz="1600" dirty="0" err="1">
                <a:solidFill>
                  <a:srgbClr val="FFFF00"/>
                </a:solidFill>
                <a:latin typeface="Arial"/>
              </a:rPr>
              <a:t>Stem</a:t>
            </a:r>
            <a:r>
              <a:rPr lang="it-IT" altLang="it-IT" sz="1600" dirty="0">
                <a:solidFill>
                  <a:srgbClr val="FFFF00"/>
                </a:solidFill>
                <a:latin typeface="Arial"/>
              </a:rPr>
              <a:t> </a:t>
            </a:r>
            <a:r>
              <a:rPr lang="it-IT" altLang="it-IT" sz="1600" dirty="0" err="1">
                <a:solidFill>
                  <a:srgbClr val="FFFF00"/>
                </a:solidFill>
                <a:latin typeface="Arial"/>
              </a:rPr>
              <a:t>Cells</a:t>
            </a:r>
            <a:endParaRPr lang="it-IT" altLang="it-IT" sz="1600" dirty="0">
              <a:solidFill>
                <a:srgbClr val="FFFF00"/>
              </a:solidFill>
              <a:latin typeface="Arial"/>
            </a:endParaRPr>
          </a:p>
        </p:txBody>
      </p:sp>
      <p:sp>
        <p:nvSpPr>
          <p:cNvPr id="17413" name="Text Box 11"/>
          <p:cNvSpPr txBox="1">
            <a:spLocks noChangeArrowheads="1"/>
          </p:cNvSpPr>
          <p:nvPr/>
        </p:nvSpPr>
        <p:spPr bwMode="auto">
          <a:xfrm>
            <a:off x="4284663" y="1298813"/>
            <a:ext cx="22381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Neural</a:t>
            </a:r>
            <a:endParaRPr lang="it-IT" altLang="it-IT" sz="1600" dirty="0" smtClean="0">
              <a:solidFill>
                <a:srgbClr val="FFFF00"/>
              </a:solidFill>
              <a:latin typeface="Arial"/>
            </a:endParaRPr>
          </a:p>
          <a:p>
            <a:pPr algn="ctr" eaLnBrk="0" hangingPunct="0">
              <a:defRPr/>
            </a:pP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progenitors</a:t>
            </a:r>
            <a:r>
              <a:rPr lang="it-IT" altLang="it-IT" sz="1600" dirty="0" smtClean="0">
                <a:solidFill>
                  <a:srgbClr val="FFFF00"/>
                </a:solidFill>
                <a:latin typeface="Arial"/>
              </a:rPr>
              <a:t>/</a:t>
            </a: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precursors</a:t>
            </a:r>
            <a:endParaRPr lang="it-IT" altLang="it-IT" dirty="0">
              <a:solidFill>
                <a:srgbClr val="FFFF00"/>
              </a:solidFill>
              <a:latin typeface="Arial"/>
            </a:endParaRPr>
          </a:p>
        </p:txBody>
      </p:sp>
      <p:sp>
        <p:nvSpPr>
          <p:cNvPr id="17414" name="Text Box 12"/>
          <p:cNvSpPr txBox="1">
            <a:spLocks noChangeArrowheads="1"/>
          </p:cNvSpPr>
          <p:nvPr/>
        </p:nvSpPr>
        <p:spPr bwMode="auto">
          <a:xfrm>
            <a:off x="7156450" y="1275266"/>
            <a:ext cx="12202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Aberrant</a:t>
            </a:r>
            <a:endParaRPr lang="it-IT" altLang="it-IT" sz="1600" dirty="0" smtClean="0">
              <a:solidFill>
                <a:srgbClr val="FFFF00"/>
              </a:solidFill>
              <a:latin typeface="Arial"/>
            </a:endParaRPr>
          </a:p>
          <a:p>
            <a:pPr algn="ctr" eaLnBrk="0" hangingPunct="0">
              <a:defRPr/>
            </a:pP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neural</a:t>
            </a:r>
            <a:r>
              <a:rPr lang="it-IT" altLang="it-IT" sz="1600" dirty="0" smtClean="0">
                <a:solidFill>
                  <a:srgbClr val="FFFF00"/>
                </a:solidFill>
                <a:latin typeface="Arial"/>
              </a:rPr>
              <a:t> </a:t>
            </a: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cells</a:t>
            </a:r>
            <a:endParaRPr lang="it-IT" altLang="it-IT" dirty="0">
              <a:solidFill>
                <a:srgbClr val="FFFF00"/>
              </a:solidFill>
              <a:latin typeface="Arial"/>
            </a:endParaRP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7548563" y="2189400"/>
            <a:ext cx="976312" cy="1250950"/>
            <a:chOff x="4519" y="828"/>
            <a:chExt cx="1241" cy="1589"/>
          </a:xfrm>
        </p:grpSpPr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4616" y="828"/>
              <a:ext cx="915" cy="731"/>
              <a:chOff x="4616" y="828"/>
              <a:chExt cx="915" cy="731"/>
            </a:xfrm>
          </p:grpSpPr>
          <p:sp>
            <p:nvSpPr>
              <p:cNvPr id="17466" name="Arc 16"/>
              <p:cNvSpPr>
                <a:spLocks/>
              </p:cNvSpPr>
              <p:nvPr/>
            </p:nvSpPr>
            <p:spPr bwMode="auto">
              <a:xfrm rot="1842957" flipH="1">
                <a:off x="5009" y="1268"/>
                <a:ext cx="276" cy="292"/>
              </a:xfrm>
              <a:custGeom>
                <a:avLst/>
                <a:gdLst>
                  <a:gd name="T0" fmla="*/ 1 w 21600"/>
                  <a:gd name="T1" fmla="*/ 0 h 30073"/>
                  <a:gd name="T2" fmla="*/ 3 w 21600"/>
                  <a:gd name="T3" fmla="*/ 3 h 30073"/>
                  <a:gd name="T4" fmla="*/ 0 w 21600"/>
                  <a:gd name="T5" fmla="*/ 2 h 3007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0073"/>
                  <a:gd name="T11" fmla="*/ 21600 w 21600"/>
                  <a:gd name="T12" fmla="*/ 30073 h 300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0073" fill="none" extrusionOk="0">
                    <a:moveTo>
                      <a:pt x="3040" y="0"/>
                    </a:moveTo>
                    <a:cubicBezTo>
                      <a:pt x="13688" y="1514"/>
                      <a:pt x="21600" y="10630"/>
                      <a:pt x="21600" y="21385"/>
                    </a:cubicBezTo>
                    <a:cubicBezTo>
                      <a:pt x="21600" y="24376"/>
                      <a:pt x="20978" y="27334"/>
                      <a:pt x="19775" y="30072"/>
                    </a:cubicBezTo>
                  </a:path>
                  <a:path w="21600" h="30073" stroke="0" extrusionOk="0">
                    <a:moveTo>
                      <a:pt x="3040" y="0"/>
                    </a:moveTo>
                    <a:cubicBezTo>
                      <a:pt x="13688" y="1514"/>
                      <a:pt x="21600" y="10630"/>
                      <a:pt x="21600" y="21385"/>
                    </a:cubicBezTo>
                    <a:cubicBezTo>
                      <a:pt x="21600" y="24376"/>
                      <a:pt x="20978" y="27334"/>
                      <a:pt x="19775" y="30072"/>
                    </a:cubicBezTo>
                    <a:lnTo>
                      <a:pt x="0" y="21385"/>
                    </a:lnTo>
                    <a:close/>
                  </a:path>
                </a:pathLst>
              </a:custGeom>
              <a:noFill/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467" name="Arc 17"/>
              <p:cNvSpPr>
                <a:spLocks/>
              </p:cNvSpPr>
              <p:nvPr/>
            </p:nvSpPr>
            <p:spPr bwMode="auto">
              <a:xfrm rot="1773203" flipV="1">
                <a:off x="4812" y="828"/>
                <a:ext cx="458" cy="272"/>
              </a:xfrm>
              <a:custGeom>
                <a:avLst/>
                <a:gdLst>
                  <a:gd name="T0" fmla="*/ 0 w 21600"/>
                  <a:gd name="T1" fmla="*/ 0 h 21587"/>
                  <a:gd name="T2" fmla="*/ 9 w 21600"/>
                  <a:gd name="T3" fmla="*/ 3 h 21587"/>
                  <a:gd name="T4" fmla="*/ 0 w 21600"/>
                  <a:gd name="T5" fmla="*/ 3 h 2158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87"/>
                  <a:gd name="T11" fmla="*/ 21600 w 21600"/>
                  <a:gd name="T12" fmla="*/ 21587 h 2158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87" fill="none" extrusionOk="0">
                    <a:moveTo>
                      <a:pt x="749" y="-1"/>
                    </a:moveTo>
                    <a:cubicBezTo>
                      <a:pt x="12379" y="403"/>
                      <a:pt x="21600" y="9949"/>
                      <a:pt x="21600" y="21587"/>
                    </a:cubicBezTo>
                  </a:path>
                  <a:path w="21600" h="21587" stroke="0" extrusionOk="0">
                    <a:moveTo>
                      <a:pt x="749" y="-1"/>
                    </a:moveTo>
                    <a:cubicBezTo>
                      <a:pt x="12379" y="403"/>
                      <a:pt x="21600" y="9949"/>
                      <a:pt x="21600" y="21587"/>
                    </a:cubicBezTo>
                    <a:lnTo>
                      <a:pt x="0" y="21587"/>
                    </a:lnTo>
                    <a:close/>
                  </a:path>
                </a:pathLst>
              </a:custGeom>
              <a:noFill/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468" name="Arc 18"/>
              <p:cNvSpPr>
                <a:spLocks/>
              </p:cNvSpPr>
              <p:nvPr/>
            </p:nvSpPr>
            <p:spPr bwMode="auto">
              <a:xfrm rot="2576662">
                <a:off x="4616" y="977"/>
                <a:ext cx="186" cy="343"/>
              </a:xfrm>
              <a:custGeom>
                <a:avLst/>
                <a:gdLst>
                  <a:gd name="T0" fmla="*/ 0 w 23328"/>
                  <a:gd name="T1" fmla="*/ 0 h 33154"/>
                  <a:gd name="T2" fmla="*/ 1 w 23328"/>
                  <a:gd name="T3" fmla="*/ 4 h 33154"/>
                  <a:gd name="T4" fmla="*/ 0 w 23328"/>
                  <a:gd name="T5" fmla="*/ 2 h 33154"/>
                  <a:gd name="T6" fmla="*/ 0 60000 65536"/>
                  <a:gd name="T7" fmla="*/ 0 60000 65536"/>
                  <a:gd name="T8" fmla="*/ 0 60000 65536"/>
                  <a:gd name="T9" fmla="*/ 0 w 23328"/>
                  <a:gd name="T10" fmla="*/ 0 h 33154"/>
                  <a:gd name="T11" fmla="*/ 23328 w 23328"/>
                  <a:gd name="T12" fmla="*/ 33154 h 331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328" h="33154" fill="none" extrusionOk="0">
                    <a:moveTo>
                      <a:pt x="0" y="69"/>
                    </a:moveTo>
                    <a:cubicBezTo>
                      <a:pt x="574" y="23"/>
                      <a:pt x="1151" y="-1"/>
                      <a:pt x="1728" y="0"/>
                    </a:cubicBezTo>
                    <a:cubicBezTo>
                      <a:pt x="13657" y="0"/>
                      <a:pt x="23328" y="9670"/>
                      <a:pt x="23328" y="21600"/>
                    </a:cubicBezTo>
                    <a:cubicBezTo>
                      <a:pt x="23328" y="25690"/>
                      <a:pt x="22166" y="29697"/>
                      <a:pt x="19978" y="33154"/>
                    </a:cubicBezTo>
                  </a:path>
                  <a:path w="23328" h="33154" stroke="0" extrusionOk="0">
                    <a:moveTo>
                      <a:pt x="0" y="69"/>
                    </a:moveTo>
                    <a:cubicBezTo>
                      <a:pt x="574" y="23"/>
                      <a:pt x="1151" y="-1"/>
                      <a:pt x="1728" y="0"/>
                    </a:cubicBezTo>
                    <a:cubicBezTo>
                      <a:pt x="13657" y="0"/>
                      <a:pt x="23328" y="9670"/>
                      <a:pt x="23328" y="21600"/>
                    </a:cubicBezTo>
                    <a:cubicBezTo>
                      <a:pt x="23328" y="25690"/>
                      <a:pt x="22166" y="29697"/>
                      <a:pt x="19978" y="33154"/>
                    </a:cubicBezTo>
                    <a:lnTo>
                      <a:pt x="1728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469" name="Arc 19"/>
              <p:cNvSpPr>
                <a:spLocks/>
              </p:cNvSpPr>
              <p:nvPr/>
            </p:nvSpPr>
            <p:spPr bwMode="auto">
              <a:xfrm rot="7236673" flipV="1">
                <a:off x="5204" y="1016"/>
                <a:ext cx="282" cy="373"/>
              </a:xfrm>
              <a:custGeom>
                <a:avLst/>
                <a:gdLst>
                  <a:gd name="T0" fmla="*/ 0 w 26427"/>
                  <a:gd name="T1" fmla="*/ 0 h 21600"/>
                  <a:gd name="T2" fmla="*/ 3 w 26427"/>
                  <a:gd name="T3" fmla="*/ 5 h 21600"/>
                  <a:gd name="T4" fmla="*/ 1 w 26427"/>
                  <a:gd name="T5" fmla="*/ 6 h 21600"/>
                  <a:gd name="T6" fmla="*/ 0 60000 65536"/>
                  <a:gd name="T7" fmla="*/ 0 60000 65536"/>
                  <a:gd name="T8" fmla="*/ 0 60000 65536"/>
                  <a:gd name="T9" fmla="*/ 0 w 26427"/>
                  <a:gd name="T10" fmla="*/ 0 h 21600"/>
                  <a:gd name="T11" fmla="*/ 26427 w 26427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427" h="21600" fill="none" extrusionOk="0">
                    <a:moveTo>
                      <a:pt x="0" y="699"/>
                    </a:moveTo>
                    <a:cubicBezTo>
                      <a:pt x="1780" y="235"/>
                      <a:pt x="3612" y="-1"/>
                      <a:pt x="5452" y="0"/>
                    </a:cubicBezTo>
                    <a:cubicBezTo>
                      <a:pt x="15394" y="0"/>
                      <a:pt x="24053" y="6787"/>
                      <a:pt x="26427" y="16442"/>
                    </a:cubicBezTo>
                  </a:path>
                  <a:path w="26427" h="21600" stroke="0" extrusionOk="0">
                    <a:moveTo>
                      <a:pt x="0" y="699"/>
                    </a:moveTo>
                    <a:cubicBezTo>
                      <a:pt x="1780" y="235"/>
                      <a:pt x="3612" y="-1"/>
                      <a:pt x="5452" y="0"/>
                    </a:cubicBezTo>
                    <a:cubicBezTo>
                      <a:pt x="15394" y="0"/>
                      <a:pt x="24053" y="6787"/>
                      <a:pt x="26427" y="16442"/>
                    </a:cubicBezTo>
                    <a:lnTo>
                      <a:pt x="5452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solidFill>
                    <a:srgbClr val="000000"/>
                  </a:solidFill>
                  <a:latin typeface="Arial"/>
                </a:endParaRPr>
              </a:p>
            </p:txBody>
          </p:sp>
          <p:cxnSp>
            <p:nvCxnSpPr>
              <p:cNvPr id="87102" name="AutoShape 20"/>
              <p:cNvCxnSpPr>
                <a:cxnSpLocks noChangeShapeType="1"/>
              </p:cNvCxnSpPr>
              <p:nvPr/>
            </p:nvCxnSpPr>
            <p:spPr bwMode="auto">
              <a:xfrm rot="16200000" flipH="1">
                <a:off x="4735" y="1246"/>
                <a:ext cx="173" cy="296"/>
              </a:xfrm>
              <a:prstGeom prst="curvedConnector3">
                <a:avLst>
                  <a:gd name="adj1" fmla="val -26505"/>
                </a:avLst>
              </a:prstGeom>
              <a:noFill/>
              <a:ln w="9525">
                <a:solidFill>
                  <a:srgbClr val="FFFF00"/>
                </a:solidFill>
                <a:round/>
                <a:headEnd/>
                <a:tailEnd/>
              </a:ln>
            </p:spPr>
          </p:cxnSp>
          <p:sp>
            <p:nvSpPr>
              <p:cNvPr id="17471" name="Oval 21"/>
              <p:cNvSpPr>
                <a:spLocks noChangeArrowheads="1"/>
              </p:cNvSpPr>
              <p:nvPr/>
            </p:nvSpPr>
            <p:spPr bwMode="auto">
              <a:xfrm>
                <a:off x="4898" y="1118"/>
                <a:ext cx="264" cy="141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" name="Group 22"/>
            <p:cNvGrpSpPr>
              <a:grpSpLocks/>
            </p:cNvGrpSpPr>
            <p:nvPr/>
          </p:nvGrpSpPr>
          <p:grpSpPr bwMode="auto">
            <a:xfrm>
              <a:off x="4519" y="1480"/>
              <a:ext cx="1241" cy="937"/>
              <a:chOff x="4574" y="3178"/>
              <a:chExt cx="1241" cy="937"/>
            </a:xfrm>
          </p:grpSpPr>
          <p:grpSp>
            <p:nvGrpSpPr>
              <p:cNvPr id="7" name="Group 23"/>
              <p:cNvGrpSpPr>
                <a:grpSpLocks/>
              </p:cNvGrpSpPr>
              <p:nvPr/>
            </p:nvGrpSpPr>
            <p:grpSpPr bwMode="auto">
              <a:xfrm>
                <a:off x="4574" y="3178"/>
                <a:ext cx="964" cy="770"/>
                <a:chOff x="4438" y="2954"/>
                <a:chExt cx="964" cy="770"/>
              </a:xfrm>
            </p:grpSpPr>
            <p:sp>
              <p:nvSpPr>
                <p:cNvPr id="17461" name="Arc 24"/>
                <p:cNvSpPr>
                  <a:spLocks/>
                </p:cNvSpPr>
                <p:nvPr/>
              </p:nvSpPr>
              <p:spPr bwMode="auto">
                <a:xfrm rot="2396294" flipV="1">
                  <a:off x="4551" y="2953"/>
                  <a:ext cx="545" cy="256"/>
                </a:xfrm>
                <a:custGeom>
                  <a:avLst/>
                  <a:gdLst>
                    <a:gd name="T0" fmla="*/ 0 w 26286"/>
                    <a:gd name="T1" fmla="*/ 0 h 21600"/>
                    <a:gd name="T2" fmla="*/ 11 w 26286"/>
                    <a:gd name="T3" fmla="*/ 3 h 21600"/>
                    <a:gd name="T4" fmla="*/ 2 w 26286"/>
                    <a:gd name="T5" fmla="*/ 3 h 21600"/>
                    <a:gd name="T6" fmla="*/ 0 60000 65536"/>
                    <a:gd name="T7" fmla="*/ 0 60000 65536"/>
                    <a:gd name="T8" fmla="*/ 0 60000 65536"/>
                    <a:gd name="T9" fmla="*/ 0 w 26286"/>
                    <a:gd name="T10" fmla="*/ 0 h 21600"/>
                    <a:gd name="T11" fmla="*/ 26286 w 26286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286" h="21600" fill="none" extrusionOk="0">
                      <a:moveTo>
                        <a:pt x="0" y="514"/>
                      </a:moveTo>
                      <a:cubicBezTo>
                        <a:pt x="1538" y="172"/>
                        <a:pt x="3109" y="-1"/>
                        <a:pt x="4686" y="0"/>
                      </a:cubicBezTo>
                      <a:cubicBezTo>
                        <a:pt x="16615" y="0"/>
                        <a:pt x="26286" y="9670"/>
                        <a:pt x="26286" y="21600"/>
                      </a:cubicBezTo>
                    </a:path>
                    <a:path w="26286" h="21600" stroke="0" extrusionOk="0">
                      <a:moveTo>
                        <a:pt x="0" y="514"/>
                      </a:moveTo>
                      <a:cubicBezTo>
                        <a:pt x="1538" y="172"/>
                        <a:pt x="3109" y="-1"/>
                        <a:pt x="4686" y="0"/>
                      </a:cubicBezTo>
                      <a:cubicBezTo>
                        <a:pt x="16615" y="0"/>
                        <a:pt x="26286" y="9670"/>
                        <a:pt x="26286" y="21600"/>
                      </a:cubicBezTo>
                      <a:lnTo>
                        <a:pt x="468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it-IT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17462" name="Arc 25"/>
                <p:cNvSpPr>
                  <a:spLocks/>
                </p:cNvSpPr>
                <p:nvPr/>
              </p:nvSpPr>
              <p:spPr bwMode="auto">
                <a:xfrm rot="2576662">
                  <a:off x="4438" y="3080"/>
                  <a:ext cx="178" cy="401"/>
                </a:xfrm>
                <a:custGeom>
                  <a:avLst/>
                  <a:gdLst>
                    <a:gd name="T0" fmla="*/ 0 w 21600"/>
                    <a:gd name="T1" fmla="*/ 0 h 42017"/>
                    <a:gd name="T2" fmla="*/ 0 w 21600"/>
                    <a:gd name="T3" fmla="*/ 4 h 42017"/>
                    <a:gd name="T4" fmla="*/ 0 w 21600"/>
                    <a:gd name="T5" fmla="*/ 2 h 4201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17"/>
                    <a:gd name="T11" fmla="*/ 21600 w 21600"/>
                    <a:gd name="T12" fmla="*/ 42017 h 4201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17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0811"/>
                        <a:pt x="15758" y="39009"/>
                        <a:pt x="7050" y="42016"/>
                      </a:cubicBezTo>
                    </a:path>
                    <a:path w="21600" h="42017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0811"/>
                        <a:pt x="15758" y="39009"/>
                        <a:pt x="7050" y="42016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it-IT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17463" name="Arc 26"/>
                <p:cNvSpPr>
                  <a:spLocks/>
                </p:cNvSpPr>
                <p:nvPr/>
              </p:nvSpPr>
              <p:spPr bwMode="auto">
                <a:xfrm rot="7133800" flipV="1">
                  <a:off x="5058" y="3173"/>
                  <a:ext cx="329" cy="361"/>
                </a:xfrm>
                <a:custGeom>
                  <a:avLst/>
                  <a:gdLst>
                    <a:gd name="T0" fmla="*/ 0 w 31697"/>
                    <a:gd name="T1" fmla="*/ 1 h 21600"/>
                    <a:gd name="T2" fmla="*/ 3 w 31697"/>
                    <a:gd name="T3" fmla="*/ 7 h 21600"/>
                    <a:gd name="T4" fmla="*/ 1 w 31697"/>
                    <a:gd name="T5" fmla="*/ 7 h 21600"/>
                    <a:gd name="T6" fmla="*/ 0 60000 65536"/>
                    <a:gd name="T7" fmla="*/ 0 60000 65536"/>
                    <a:gd name="T8" fmla="*/ 0 60000 65536"/>
                    <a:gd name="T9" fmla="*/ 0 w 31697"/>
                    <a:gd name="T10" fmla="*/ 0 h 21600"/>
                    <a:gd name="T11" fmla="*/ 31697 w 31697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1697" h="21600" fill="none" extrusionOk="0">
                      <a:moveTo>
                        <a:pt x="0" y="2505"/>
                      </a:moveTo>
                      <a:cubicBezTo>
                        <a:pt x="3111" y="859"/>
                        <a:pt x="6577" y="-1"/>
                        <a:pt x="10097" y="0"/>
                      </a:cubicBezTo>
                      <a:cubicBezTo>
                        <a:pt x="22026" y="0"/>
                        <a:pt x="31697" y="9670"/>
                        <a:pt x="31697" y="21600"/>
                      </a:cubicBezTo>
                    </a:path>
                    <a:path w="31697" h="21600" stroke="0" extrusionOk="0">
                      <a:moveTo>
                        <a:pt x="0" y="2505"/>
                      </a:moveTo>
                      <a:cubicBezTo>
                        <a:pt x="3111" y="859"/>
                        <a:pt x="6577" y="-1"/>
                        <a:pt x="10097" y="0"/>
                      </a:cubicBezTo>
                      <a:cubicBezTo>
                        <a:pt x="22026" y="0"/>
                        <a:pt x="31697" y="9670"/>
                        <a:pt x="31697" y="21600"/>
                      </a:cubicBezTo>
                      <a:lnTo>
                        <a:pt x="10097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it-IT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17464" name="Arc 27"/>
                <p:cNvSpPr>
                  <a:spLocks/>
                </p:cNvSpPr>
                <p:nvPr/>
              </p:nvSpPr>
              <p:spPr bwMode="auto">
                <a:xfrm rot="2576662" flipH="1">
                  <a:off x="4819" y="3357"/>
                  <a:ext cx="287" cy="367"/>
                </a:xfrm>
                <a:custGeom>
                  <a:avLst/>
                  <a:gdLst>
                    <a:gd name="T0" fmla="*/ 0 w 21600"/>
                    <a:gd name="T1" fmla="*/ 0 h 37433"/>
                    <a:gd name="T2" fmla="*/ 3 w 21600"/>
                    <a:gd name="T3" fmla="*/ 4 h 37433"/>
                    <a:gd name="T4" fmla="*/ 0 w 21600"/>
                    <a:gd name="T5" fmla="*/ 2 h 3743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37433"/>
                    <a:gd name="T11" fmla="*/ 21600 w 21600"/>
                    <a:gd name="T12" fmla="*/ 37433 h 374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37433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7608"/>
                        <a:pt x="19096" y="33346"/>
                        <a:pt x="14692" y="37433"/>
                      </a:cubicBezTo>
                    </a:path>
                    <a:path w="21600" h="37433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7608"/>
                        <a:pt x="19096" y="33346"/>
                        <a:pt x="14692" y="37433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it-IT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cxnSp>
              <p:nvCxnSpPr>
                <p:cNvPr id="87097" name="AutoShape 28"/>
                <p:cNvCxnSpPr>
                  <a:cxnSpLocks noChangeShapeType="1"/>
                </p:cNvCxnSpPr>
                <p:nvPr/>
              </p:nvCxnSpPr>
              <p:spPr bwMode="auto">
                <a:xfrm rot="16200000" flipH="1">
                  <a:off x="4549" y="3377"/>
                  <a:ext cx="168" cy="306"/>
                </a:xfrm>
                <a:prstGeom prst="curvedConnector3">
                  <a:avLst>
                    <a:gd name="adj1" fmla="val -26505"/>
                  </a:avLst>
                </a:prstGeom>
                <a:noFill/>
                <a:ln w="9525">
                  <a:solidFill>
                    <a:srgbClr val="FFFF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17459" name="Oval 29"/>
              <p:cNvSpPr>
                <a:spLocks noChangeArrowheads="1"/>
              </p:cNvSpPr>
              <p:nvPr/>
            </p:nvSpPr>
            <p:spPr bwMode="auto">
              <a:xfrm>
                <a:off x="4848" y="3484"/>
                <a:ext cx="272" cy="137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solidFill>
                    <a:srgbClr val="000000"/>
                  </a:solidFill>
                  <a:latin typeface="Arial"/>
                </a:endParaRPr>
              </a:p>
            </p:txBody>
          </p:sp>
          <p:cxnSp>
            <p:nvCxnSpPr>
              <p:cNvPr id="87092" name="AutoShape 30"/>
              <p:cNvCxnSpPr>
                <a:cxnSpLocks noChangeShapeType="1"/>
              </p:cNvCxnSpPr>
              <p:nvPr/>
            </p:nvCxnSpPr>
            <p:spPr bwMode="auto">
              <a:xfrm rot="5400000" flipV="1">
                <a:off x="5457" y="3758"/>
                <a:ext cx="315" cy="400"/>
              </a:xfrm>
              <a:prstGeom prst="curvedConnector4">
                <a:avLst>
                  <a:gd name="adj1" fmla="val 13384"/>
                  <a:gd name="adj2" fmla="val 49699"/>
                </a:avLst>
              </a:prstGeom>
              <a:noFill/>
              <a:ln w="9525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</p:grpSp>
      <p:grpSp>
        <p:nvGrpSpPr>
          <p:cNvPr id="8" name="Group 31"/>
          <p:cNvGrpSpPr>
            <a:grpSpLocks/>
          </p:cNvGrpSpPr>
          <p:nvPr/>
        </p:nvGrpSpPr>
        <p:grpSpPr bwMode="auto">
          <a:xfrm>
            <a:off x="7205663" y="2035413"/>
            <a:ext cx="1441450" cy="119062"/>
            <a:chOff x="960" y="698"/>
            <a:chExt cx="2208" cy="48"/>
          </a:xfrm>
        </p:grpSpPr>
        <p:sp>
          <p:nvSpPr>
            <p:cNvPr id="17453" name="Line 32"/>
            <p:cNvSpPr>
              <a:spLocks noChangeShapeType="1"/>
            </p:cNvSpPr>
            <p:nvPr/>
          </p:nvSpPr>
          <p:spPr bwMode="auto">
            <a:xfrm>
              <a:off x="960" y="698"/>
              <a:ext cx="2208" cy="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54" name="Line 33"/>
            <p:cNvSpPr>
              <a:spLocks noChangeShapeType="1"/>
            </p:cNvSpPr>
            <p:nvPr/>
          </p:nvSpPr>
          <p:spPr bwMode="auto">
            <a:xfrm>
              <a:off x="960" y="698"/>
              <a:ext cx="0" cy="48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55" name="Line 34"/>
            <p:cNvSpPr>
              <a:spLocks noChangeShapeType="1"/>
            </p:cNvSpPr>
            <p:nvPr/>
          </p:nvSpPr>
          <p:spPr bwMode="auto">
            <a:xfrm>
              <a:off x="3168" y="698"/>
              <a:ext cx="0" cy="48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7418" name="Oval 35"/>
          <p:cNvSpPr>
            <a:spLocks noChangeArrowheads="1"/>
          </p:cNvSpPr>
          <p:nvPr/>
        </p:nvSpPr>
        <p:spPr bwMode="auto">
          <a:xfrm>
            <a:off x="879802" y="3627438"/>
            <a:ext cx="234950" cy="1762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20" name="Text Box 37"/>
          <p:cNvSpPr txBox="1">
            <a:spLocks noChangeArrowheads="1"/>
          </p:cNvSpPr>
          <p:nvPr/>
        </p:nvSpPr>
        <p:spPr bwMode="auto">
          <a:xfrm>
            <a:off x="2297113" y="1298813"/>
            <a:ext cx="10967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it-IT" altLang="it-IT" sz="1600" dirty="0" err="1">
                <a:solidFill>
                  <a:srgbClr val="FFFF00"/>
                </a:solidFill>
                <a:latin typeface="Arial"/>
              </a:rPr>
              <a:t>Neural</a:t>
            </a:r>
            <a:endParaRPr lang="it-IT" altLang="it-IT" sz="1600" dirty="0">
              <a:solidFill>
                <a:srgbClr val="FFFF00"/>
              </a:solidFill>
              <a:latin typeface="Arial"/>
            </a:endParaRPr>
          </a:p>
          <a:p>
            <a:pPr algn="ctr" eaLnBrk="0" hangingPunct="0">
              <a:defRPr/>
            </a:pPr>
            <a:r>
              <a:rPr lang="it-IT" altLang="it-IT" sz="1600" dirty="0" err="1">
                <a:solidFill>
                  <a:srgbClr val="FFFF00"/>
                </a:solidFill>
                <a:latin typeface="Arial"/>
              </a:rPr>
              <a:t>s</a:t>
            </a: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tem</a:t>
            </a:r>
            <a:r>
              <a:rPr lang="it-IT" altLang="it-IT" sz="1600" dirty="0" smtClean="0">
                <a:solidFill>
                  <a:srgbClr val="FFFF00"/>
                </a:solidFill>
                <a:latin typeface="Arial"/>
              </a:rPr>
              <a:t> </a:t>
            </a:r>
            <a:r>
              <a:rPr lang="it-IT" altLang="it-IT" sz="1600" dirty="0" err="1">
                <a:solidFill>
                  <a:srgbClr val="FFFF00"/>
                </a:solidFill>
                <a:latin typeface="Arial"/>
              </a:rPr>
              <a:t>c</a:t>
            </a: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ells</a:t>
            </a:r>
            <a:endParaRPr lang="it-IT" altLang="it-IT" sz="1600" dirty="0">
              <a:solidFill>
                <a:srgbClr val="FFFF00"/>
              </a:solidFill>
              <a:latin typeface="Arial"/>
            </a:endParaRPr>
          </a:p>
        </p:txBody>
      </p:sp>
      <p:grpSp>
        <p:nvGrpSpPr>
          <p:cNvPr id="9" name="Group 38"/>
          <p:cNvGrpSpPr>
            <a:grpSpLocks/>
          </p:cNvGrpSpPr>
          <p:nvPr/>
        </p:nvGrpSpPr>
        <p:grpSpPr bwMode="auto">
          <a:xfrm>
            <a:off x="4708525" y="2262425"/>
            <a:ext cx="1008063" cy="976313"/>
            <a:chOff x="1042" y="2682"/>
            <a:chExt cx="824" cy="798"/>
          </a:xfrm>
        </p:grpSpPr>
        <p:sp>
          <p:nvSpPr>
            <p:cNvPr id="17437" name="Oval 39"/>
            <p:cNvSpPr>
              <a:spLocks noChangeArrowheads="1"/>
            </p:cNvSpPr>
            <p:nvPr/>
          </p:nvSpPr>
          <p:spPr bwMode="auto">
            <a:xfrm>
              <a:off x="1433" y="2868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38" name="Oval 40"/>
            <p:cNvSpPr>
              <a:spLocks noChangeArrowheads="1"/>
            </p:cNvSpPr>
            <p:nvPr/>
          </p:nvSpPr>
          <p:spPr bwMode="auto">
            <a:xfrm>
              <a:off x="1674" y="2987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39" name="Oval 41"/>
            <p:cNvSpPr>
              <a:spLocks noChangeArrowheads="1"/>
            </p:cNvSpPr>
            <p:nvPr/>
          </p:nvSpPr>
          <p:spPr bwMode="auto">
            <a:xfrm>
              <a:off x="1466" y="3017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40" name="Oval 42"/>
            <p:cNvSpPr>
              <a:spLocks noChangeArrowheads="1"/>
            </p:cNvSpPr>
            <p:nvPr/>
          </p:nvSpPr>
          <p:spPr bwMode="auto">
            <a:xfrm>
              <a:off x="1618" y="3136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41" name="Oval 43"/>
            <p:cNvSpPr>
              <a:spLocks noChangeArrowheads="1"/>
            </p:cNvSpPr>
            <p:nvPr/>
          </p:nvSpPr>
          <p:spPr bwMode="auto">
            <a:xfrm>
              <a:off x="1255" y="2973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42" name="Oval 44"/>
            <p:cNvSpPr>
              <a:spLocks noChangeArrowheads="1"/>
            </p:cNvSpPr>
            <p:nvPr/>
          </p:nvSpPr>
          <p:spPr bwMode="auto">
            <a:xfrm>
              <a:off x="1316" y="3140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43" name="Oval 45"/>
            <p:cNvSpPr>
              <a:spLocks noChangeArrowheads="1"/>
            </p:cNvSpPr>
            <p:nvPr/>
          </p:nvSpPr>
          <p:spPr bwMode="auto">
            <a:xfrm>
              <a:off x="1510" y="2703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44" name="Oval 46"/>
            <p:cNvSpPr>
              <a:spLocks noChangeArrowheads="1"/>
            </p:cNvSpPr>
            <p:nvPr/>
          </p:nvSpPr>
          <p:spPr bwMode="auto">
            <a:xfrm>
              <a:off x="1644" y="2822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45" name="Oval 47"/>
            <p:cNvSpPr>
              <a:spLocks noChangeArrowheads="1"/>
            </p:cNvSpPr>
            <p:nvPr/>
          </p:nvSpPr>
          <p:spPr bwMode="auto">
            <a:xfrm>
              <a:off x="1234" y="2808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46" name="Oval 48"/>
            <p:cNvSpPr>
              <a:spLocks noChangeArrowheads="1"/>
            </p:cNvSpPr>
            <p:nvPr/>
          </p:nvSpPr>
          <p:spPr bwMode="auto">
            <a:xfrm>
              <a:off x="1084" y="2727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47" name="Oval 49"/>
            <p:cNvSpPr>
              <a:spLocks noChangeArrowheads="1"/>
            </p:cNvSpPr>
            <p:nvPr/>
          </p:nvSpPr>
          <p:spPr bwMode="auto">
            <a:xfrm>
              <a:off x="1501" y="3268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48" name="Oval 50"/>
            <p:cNvSpPr>
              <a:spLocks noChangeArrowheads="1"/>
            </p:cNvSpPr>
            <p:nvPr/>
          </p:nvSpPr>
          <p:spPr bwMode="auto">
            <a:xfrm>
              <a:off x="1063" y="3069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49" name="Oval 51"/>
            <p:cNvSpPr>
              <a:spLocks noChangeArrowheads="1"/>
            </p:cNvSpPr>
            <p:nvPr/>
          </p:nvSpPr>
          <p:spPr bwMode="auto">
            <a:xfrm>
              <a:off x="1124" y="3236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50" name="Oval 52"/>
            <p:cNvSpPr>
              <a:spLocks noChangeArrowheads="1"/>
            </p:cNvSpPr>
            <p:nvPr/>
          </p:nvSpPr>
          <p:spPr bwMode="auto">
            <a:xfrm>
              <a:off x="1042" y="2904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51" name="Oval 53"/>
            <p:cNvSpPr>
              <a:spLocks noChangeArrowheads="1"/>
            </p:cNvSpPr>
            <p:nvPr/>
          </p:nvSpPr>
          <p:spPr bwMode="auto">
            <a:xfrm>
              <a:off x="1298" y="3336"/>
              <a:ext cx="191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52" name="Oval 54"/>
            <p:cNvSpPr>
              <a:spLocks noChangeArrowheads="1"/>
            </p:cNvSpPr>
            <p:nvPr/>
          </p:nvSpPr>
          <p:spPr bwMode="auto">
            <a:xfrm>
              <a:off x="1300" y="2682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0" name="Group 55"/>
          <p:cNvGrpSpPr>
            <a:grpSpLocks/>
          </p:cNvGrpSpPr>
          <p:nvPr/>
        </p:nvGrpSpPr>
        <p:grpSpPr bwMode="auto">
          <a:xfrm>
            <a:off x="2555875" y="2373550"/>
            <a:ext cx="573088" cy="403225"/>
            <a:chOff x="1151" y="2341"/>
            <a:chExt cx="361" cy="254"/>
          </a:xfrm>
        </p:grpSpPr>
        <p:sp>
          <p:nvSpPr>
            <p:cNvPr id="17433" name="Oval 56"/>
            <p:cNvSpPr>
              <a:spLocks noChangeArrowheads="1"/>
            </p:cNvSpPr>
            <p:nvPr/>
          </p:nvSpPr>
          <p:spPr bwMode="auto">
            <a:xfrm>
              <a:off x="1304" y="2484"/>
              <a:ext cx="148" cy="11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34" name="Oval 57"/>
            <p:cNvSpPr>
              <a:spLocks noChangeArrowheads="1"/>
            </p:cNvSpPr>
            <p:nvPr/>
          </p:nvSpPr>
          <p:spPr bwMode="auto">
            <a:xfrm>
              <a:off x="1364" y="2357"/>
              <a:ext cx="148" cy="11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35" name="Oval 58"/>
            <p:cNvSpPr>
              <a:spLocks noChangeArrowheads="1"/>
            </p:cNvSpPr>
            <p:nvPr/>
          </p:nvSpPr>
          <p:spPr bwMode="auto">
            <a:xfrm>
              <a:off x="1151" y="2438"/>
              <a:ext cx="148" cy="11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36" name="Oval 59"/>
            <p:cNvSpPr>
              <a:spLocks noChangeArrowheads="1"/>
            </p:cNvSpPr>
            <p:nvPr/>
          </p:nvSpPr>
          <p:spPr bwMode="auto">
            <a:xfrm>
              <a:off x="1202" y="2341"/>
              <a:ext cx="148" cy="11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7423" name="Line 60"/>
          <p:cNvSpPr>
            <a:spLocks noChangeShapeType="1"/>
          </p:cNvSpPr>
          <p:nvPr/>
        </p:nvSpPr>
        <p:spPr bwMode="auto">
          <a:xfrm flipV="1">
            <a:off x="1692275" y="3122978"/>
            <a:ext cx="529728" cy="402471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24" name="Line 61"/>
          <p:cNvSpPr>
            <a:spLocks noChangeShapeType="1"/>
          </p:cNvSpPr>
          <p:nvPr/>
        </p:nvSpPr>
        <p:spPr bwMode="auto">
          <a:xfrm>
            <a:off x="3627438" y="2549763"/>
            <a:ext cx="3937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25" name="Line 62"/>
          <p:cNvSpPr>
            <a:spLocks noChangeShapeType="1"/>
          </p:cNvSpPr>
          <p:nvPr/>
        </p:nvSpPr>
        <p:spPr bwMode="auto">
          <a:xfrm>
            <a:off x="6475413" y="2583100"/>
            <a:ext cx="3937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27" name="Line 64"/>
          <p:cNvSpPr>
            <a:spLocks noChangeShapeType="1"/>
          </p:cNvSpPr>
          <p:nvPr/>
        </p:nvSpPr>
        <p:spPr bwMode="auto">
          <a:xfrm>
            <a:off x="2227263" y="2046525"/>
            <a:ext cx="1328737" cy="0"/>
          </a:xfrm>
          <a:prstGeom prst="line">
            <a:avLst/>
          </a:prstGeom>
          <a:noFill/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28" name="Line 65"/>
          <p:cNvSpPr>
            <a:spLocks noChangeShapeType="1"/>
          </p:cNvSpPr>
          <p:nvPr/>
        </p:nvSpPr>
        <p:spPr bwMode="auto">
          <a:xfrm>
            <a:off x="2227263" y="2046525"/>
            <a:ext cx="0" cy="111125"/>
          </a:xfrm>
          <a:prstGeom prst="line">
            <a:avLst/>
          </a:prstGeom>
          <a:noFill/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29" name="Line 66"/>
          <p:cNvSpPr>
            <a:spLocks noChangeShapeType="1"/>
          </p:cNvSpPr>
          <p:nvPr/>
        </p:nvSpPr>
        <p:spPr bwMode="auto">
          <a:xfrm>
            <a:off x="3556000" y="2046525"/>
            <a:ext cx="0" cy="111125"/>
          </a:xfrm>
          <a:prstGeom prst="line">
            <a:avLst/>
          </a:prstGeom>
          <a:noFill/>
          <a:ln w="127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32" name="Line 69"/>
          <p:cNvSpPr>
            <a:spLocks noChangeShapeType="1"/>
          </p:cNvSpPr>
          <p:nvPr/>
        </p:nvSpPr>
        <p:spPr bwMode="auto">
          <a:xfrm>
            <a:off x="457200" y="835570"/>
            <a:ext cx="8153400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Text Box 68"/>
          <p:cNvSpPr txBox="1">
            <a:spLocks noChangeArrowheads="1"/>
          </p:cNvSpPr>
          <p:nvPr/>
        </p:nvSpPr>
        <p:spPr bwMode="auto">
          <a:xfrm>
            <a:off x="1917468" y="225970"/>
            <a:ext cx="52806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2800" dirty="0" smtClean="0">
                <a:solidFill>
                  <a:srgbClr val="FFFF00"/>
                </a:solidFill>
                <a:latin typeface="Arial"/>
              </a:rPr>
              <a:t>Glioblastoma </a:t>
            </a:r>
            <a:r>
              <a:rPr lang="it-IT" sz="2800" dirty="0" err="1">
                <a:solidFill>
                  <a:srgbClr val="FFFF00"/>
                </a:solidFill>
                <a:latin typeface="Arial"/>
              </a:rPr>
              <a:t>stem</a:t>
            </a:r>
            <a:r>
              <a:rPr lang="it-IT" sz="2800" dirty="0">
                <a:solidFill>
                  <a:srgbClr val="FFFF00"/>
                </a:solidFill>
                <a:latin typeface="Arial"/>
              </a:rPr>
              <a:t> </a:t>
            </a:r>
            <a:r>
              <a:rPr lang="it-IT" sz="2800" dirty="0" err="1">
                <a:solidFill>
                  <a:srgbClr val="FFFF00"/>
                </a:solidFill>
                <a:latin typeface="Arial"/>
              </a:rPr>
              <a:t>cell</a:t>
            </a:r>
            <a:r>
              <a:rPr lang="it-IT" sz="2800" dirty="0">
                <a:solidFill>
                  <a:srgbClr val="FFFF00"/>
                </a:solidFill>
                <a:latin typeface="Arial"/>
              </a:rPr>
              <a:t> </a:t>
            </a:r>
            <a:r>
              <a:rPr lang="it-IT" sz="2800" dirty="0" err="1" smtClean="0">
                <a:solidFill>
                  <a:srgbClr val="FFFF00"/>
                </a:solidFill>
                <a:latin typeface="Arial"/>
              </a:rPr>
              <a:t>plasticity</a:t>
            </a:r>
            <a:endParaRPr lang="it-IT" sz="2800" dirty="0">
              <a:solidFill>
                <a:srgbClr val="FFFF00"/>
              </a:solidFill>
              <a:latin typeface="Arial"/>
            </a:endParaRPr>
          </a:p>
        </p:txBody>
      </p:sp>
      <p:sp>
        <p:nvSpPr>
          <p:cNvPr id="80" name="Text Box 11"/>
          <p:cNvSpPr txBox="1">
            <a:spLocks noChangeArrowheads="1"/>
          </p:cNvSpPr>
          <p:nvPr/>
        </p:nvSpPr>
        <p:spPr bwMode="auto">
          <a:xfrm>
            <a:off x="4279403" y="5629203"/>
            <a:ext cx="22381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Vasculogenic</a:t>
            </a:r>
            <a:endParaRPr lang="it-IT" altLang="it-IT" sz="1600" dirty="0" smtClean="0">
              <a:solidFill>
                <a:srgbClr val="FFFF00"/>
              </a:solidFill>
              <a:latin typeface="Arial"/>
            </a:endParaRPr>
          </a:p>
          <a:p>
            <a:pPr algn="ctr" eaLnBrk="0" hangingPunct="0">
              <a:defRPr/>
            </a:pP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progenitors</a:t>
            </a:r>
            <a:r>
              <a:rPr lang="it-IT" altLang="it-IT" sz="1600" dirty="0" smtClean="0">
                <a:solidFill>
                  <a:srgbClr val="FFFF00"/>
                </a:solidFill>
                <a:latin typeface="Arial"/>
              </a:rPr>
              <a:t>/</a:t>
            </a: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precursors</a:t>
            </a:r>
            <a:endParaRPr lang="it-IT" altLang="it-IT" dirty="0">
              <a:solidFill>
                <a:srgbClr val="FFFF00"/>
              </a:solidFill>
              <a:latin typeface="Arial"/>
            </a:endParaRPr>
          </a:p>
        </p:txBody>
      </p:sp>
      <p:sp>
        <p:nvSpPr>
          <p:cNvPr id="81" name="Text Box 12"/>
          <p:cNvSpPr txBox="1">
            <a:spLocks noChangeArrowheads="1"/>
          </p:cNvSpPr>
          <p:nvPr/>
        </p:nvSpPr>
        <p:spPr bwMode="auto">
          <a:xfrm>
            <a:off x="7245786" y="5652954"/>
            <a:ext cx="164019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Aberrant</a:t>
            </a:r>
            <a:endParaRPr lang="it-IT" altLang="it-IT" sz="1600" dirty="0" smtClean="0">
              <a:solidFill>
                <a:srgbClr val="FFFF00"/>
              </a:solidFill>
              <a:latin typeface="Arial"/>
            </a:endParaRPr>
          </a:p>
          <a:p>
            <a:pPr algn="ctr" eaLnBrk="0" hangingPunct="0">
              <a:defRPr/>
            </a:pP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endothelial</a:t>
            </a:r>
            <a:r>
              <a:rPr lang="it-IT" altLang="it-IT" sz="1600" dirty="0" smtClean="0">
                <a:solidFill>
                  <a:srgbClr val="FFFF00"/>
                </a:solidFill>
                <a:latin typeface="Arial"/>
              </a:rPr>
              <a:t> </a:t>
            </a: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cells</a:t>
            </a:r>
            <a:endParaRPr lang="it-IT" altLang="it-IT" dirty="0">
              <a:solidFill>
                <a:srgbClr val="FFFF00"/>
              </a:solidFill>
              <a:latin typeface="Arial"/>
            </a:endParaRPr>
          </a:p>
        </p:txBody>
      </p:sp>
      <p:sp>
        <p:nvSpPr>
          <p:cNvPr id="98" name="Oval 21"/>
          <p:cNvSpPr>
            <a:spLocks noChangeArrowheads="1"/>
          </p:cNvSpPr>
          <p:nvPr/>
        </p:nvSpPr>
        <p:spPr bwMode="auto">
          <a:xfrm>
            <a:off x="7841467" y="4257066"/>
            <a:ext cx="207692" cy="111003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it-IT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Oval 29"/>
          <p:cNvSpPr>
            <a:spLocks noChangeArrowheads="1"/>
          </p:cNvSpPr>
          <p:nvPr/>
        </p:nvSpPr>
        <p:spPr bwMode="auto">
          <a:xfrm>
            <a:off x="7758863" y="5082508"/>
            <a:ext cx="213986" cy="107854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it-IT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Text Box 37"/>
          <p:cNvSpPr txBox="1">
            <a:spLocks noChangeArrowheads="1"/>
          </p:cNvSpPr>
          <p:nvPr/>
        </p:nvSpPr>
        <p:spPr bwMode="auto">
          <a:xfrm>
            <a:off x="2291853" y="5629203"/>
            <a:ext cx="10967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Vascular</a:t>
            </a:r>
            <a:endParaRPr lang="it-IT" altLang="it-IT" sz="1600" dirty="0">
              <a:solidFill>
                <a:srgbClr val="FFFF00"/>
              </a:solidFill>
              <a:latin typeface="Arial"/>
            </a:endParaRPr>
          </a:p>
          <a:p>
            <a:pPr eaLnBrk="0" hangingPunct="0">
              <a:defRPr/>
            </a:pPr>
            <a:r>
              <a:rPr lang="it-IT" altLang="it-IT" sz="1600" dirty="0" err="1">
                <a:solidFill>
                  <a:srgbClr val="FFFF00"/>
                </a:solidFill>
                <a:latin typeface="Arial"/>
              </a:rPr>
              <a:t>s</a:t>
            </a: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tem</a:t>
            </a:r>
            <a:r>
              <a:rPr lang="it-IT" altLang="it-IT" sz="1600" dirty="0" smtClean="0">
                <a:solidFill>
                  <a:srgbClr val="FFFF00"/>
                </a:solidFill>
                <a:latin typeface="Arial"/>
              </a:rPr>
              <a:t> </a:t>
            </a:r>
            <a:r>
              <a:rPr lang="it-IT" altLang="it-IT" sz="1600" dirty="0" err="1">
                <a:solidFill>
                  <a:srgbClr val="FFFF00"/>
                </a:solidFill>
                <a:latin typeface="Arial"/>
              </a:rPr>
              <a:t>c</a:t>
            </a:r>
            <a:r>
              <a:rPr lang="it-IT" altLang="it-IT" sz="1600" dirty="0" err="1" smtClean="0">
                <a:solidFill>
                  <a:srgbClr val="FFFF00"/>
                </a:solidFill>
                <a:latin typeface="Arial"/>
              </a:rPr>
              <a:t>ells</a:t>
            </a:r>
            <a:endParaRPr lang="it-IT" altLang="it-IT" sz="1600" dirty="0">
              <a:solidFill>
                <a:srgbClr val="FFFF00"/>
              </a:solidFill>
              <a:latin typeface="Arial"/>
            </a:endParaRPr>
          </a:p>
        </p:txBody>
      </p:sp>
      <p:grpSp>
        <p:nvGrpSpPr>
          <p:cNvPr id="11" name="Group 38"/>
          <p:cNvGrpSpPr>
            <a:grpSpLocks/>
          </p:cNvGrpSpPr>
          <p:nvPr/>
        </p:nvGrpSpPr>
        <p:grpSpPr bwMode="auto">
          <a:xfrm>
            <a:off x="4703265" y="4276957"/>
            <a:ext cx="1366459" cy="895739"/>
            <a:chOff x="1042" y="2682"/>
            <a:chExt cx="824" cy="798"/>
          </a:xfrm>
        </p:grpSpPr>
        <p:sp>
          <p:nvSpPr>
            <p:cNvPr id="106" name="Oval 39"/>
            <p:cNvSpPr>
              <a:spLocks noChangeArrowheads="1"/>
            </p:cNvSpPr>
            <p:nvPr/>
          </p:nvSpPr>
          <p:spPr bwMode="auto">
            <a:xfrm>
              <a:off x="1433" y="2868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7" name="Oval 40"/>
            <p:cNvSpPr>
              <a:spLocks noChangeArrowheads="1"/>
            </p:cNvSpPr>
            <p:nvPr/>
          </p:nvSpPr>
          <p:spPr bwMode="auto">
            <a:xfrm>
              <a:off x="1674" y="2987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8" name="Oval 41"/>
            <p:cNvSpPr>
              <a:spLocks noChangeArrowheads="1"/>
            </p:cNvSpPr>
            <p:nvPr/>
          </p:nvSpPr>
          <p:spPr bwMode="auto">
            <a:xfrm>
              <a:off x="1466" y="3017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9" name="Oval 42"/>
            <p:cNvSpPr>
              <a:spLocks noChangeArrowheads="1"/>
            </p:cNvSpPr>
            <p:nvPr/>
          </p:nvSpPr>
          <p:spPr bwMode="auto">
            <a:xfrm>
              <a:off x="1618" y="3136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0" name="Oval 43"/>
            <p:cNvSpPr>
              <a:spLocks noChangeArrowheads="1"/>
            </p:cNvSpPr>
            <p:nvPr/>
          </p:nvSpPr>
          <p:spPr bwMode="auto">
            <a:xfrm>
              <a:off x="1255" y="2973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1" name="Oval 44"/>
            <p:cNvSpPr>
              <a:spLocks noChangeArrowheads="1"/>
            </p:cNvSpPr>
            <p:nvPr/>
          </p:nvSpPr>
          <p:spPr bwMode="auto">
            <a:xfrm>
              <a:off x="1316" y="3140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2" name="Oval 45"/>
            <p:cNvSpPr>
              <a:spLocks noChangeArrowheads="1"/>
            </p:cNvSpPr>
            <p:nvPr/>
          </p:nvSpPr>
          <p:spPr bwMode="auto">
            <a:xfrm>
              <a:off x="1510" y="2703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3" name="Oval 46"/>
            <p:cNvSpPr>
              <a:spLocks noChangeArrowheads="1"/>
            </p:cNvSpPr>
            <p:nvPr/>
          </p:nvSpPr>
          <p:spPr bwMode="auto">
            <a:xfrm>
              <a:off x="1644" y="2822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4" name="Oval 47"/>
            <p:cNvSpPr>
              <a:spLocks noChangeArrowheads="1"/>
            </p:cNvSpPr>
            <p:nvPr/>
          </p:nvSpPr>
          <p:spPr bwMode="auto">
            <a:xfrm>
              <a:off x="1234" y="2808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5" name="Oval 48"/>
            <p:cNvSpPr>
              <a:spLocks noChangeArrowheads="1"/>
            </p:cNvSpPr>
            <p:nvPr/>
          </p:nvSpPr>
          <p:spPr bwMode="auto">
            <a:xfrm>
              <a:off x="1084" y="2727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6" name="Oval 49"/>
            <p:cNvSpPr>
              <a:spLocks noChangeArrowheads="1"/>
            </p:cNvSpPr>
            <p:nvPr/>
          </p:nvSpPr>
          <p:spPr bwMode="auto">
            <a:xfrm>
              <a:off x="1501" y="3268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7" name="Oval 50"/>
            <p:cNvSpPr>
              <a:spLocks noChangeArrowheads="1"/>
            </p:cNvSpPr>
            <p:nvPr/>
          </p:nvSpPr>
          <p:spPr bwMode="auto">
            <a:xfrm>
              <a:off x="1063" y="3069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8" name="Oval 51"/>
            <p:cNvSpPr>
              <a:spLocks noChangeArrowheads="1"/>
            </p:cNvSpPr>
            <p:nvPr/>
          </p:nvSpPr>
          <p:spPr bwMode="auto">
            <a:xfrm>
              <a:off x="1124" y="3236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9" name="Oval 52"/>
            <p:cNvSpPr>
              <a:spLocks noChangeArrowheads="1"/>
            </p:cNvSpPr>
            <p:nvPr/>
          </p:nvSpPr>
          <p:spPr bwMode="auto">
            <a:xfrm>
              <a:off x="1042" y="2904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0" name="Oval 53"/>
            <p:cNvSpPr>
              <a:spLocks noChangeArrowheads="1"/>
            </p:cNvSpPr>
            <p:nvPr/>
          </p:nvSpPr>
          <p:spPr bwMode="auto">
            <a:xfrm>
              <a:off x="1298" y="3336"/>
              <a:ext cx="191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1" name="Oval 54"/>
            <p:cNvSpPr>
              <a:spLocks noChangeArrowheads="1"/>
            </p:cNvSpPr>
            <p:nvPr/>
          </p:nvSpPr>
          <p:spPr bwMode="auto">
            <a:xfrm>
              <a:off x="1300" y="2682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2" name="Group 55"/>
          <p:cNvGrpSpPr>
            <a:grpSpLocks/>
          </p:cNvGrpSpPr>
          <p:nvPr/>
        </p:nvGrpSpPr>
        <p:grpSpPr bwMode="auto">
          <a:xfrm>
            <a:off x="2550615" y="4402104"/>
            <a:ext cx="573088" cy="403225"/>
            <a:chOff x="1151" y="2341"/>
            <a:chExt cx="361" cy="254"/>
          </a:xfrm>
        </p:grpSpPr>
        <p:sp>
          <p:nvSpPr>
            <p:cNvPr id="123" name="Oval 56"/>
            <p:cNvSpPr>
              <a:spLocks noChangeArrowheads="1"/>
            </p:cNvSpPr>
            <p:nvPr/>
          </p:nvSpPr>
          <p:spPr bwMode="auto">
            <a:xfrm>
              <a:off x="1304" y="2484"/>
              <a:ext cx="148" cy="11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4" name="Oval 57"/>
            <p:cNvSpPr>
              <a:spLocks noChangeArrowheads="1"/>
            </p:cNvSpPr>
            <p:nvPr/>
          </p:nvSpPr>
          <p:spPr bwMode="auto">
            <a:xfrm>
              <a:off x="1364" y="2357"/>
              <a:ext cx="148" cy="11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5" name="Oval 58"/>
            <p:cNvSpPr>
              <a:spLocks noChangeArrowheads="1"/>
            </p:cNvSpPr>
            <p:nvPr/>
          </p:nvSpPr>
          <p:spPr bwMode="auto">
            <a:xfrm>
              <a:off x="1151" y="2438"/>
              <a:ext cx="148" cy="11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6" name="Oval 59"/>
            <p:cNvSpPr>
              <a:spLocks noChangeArrowheads="1"/>
            </p:cNvSpPr>
            <p:nvPr/>
          </p:nvSpPr>
          <p:spPr bwMode="auto">
            <a:xfrm>
              <a:off x="1202" y="2341"/>
              <a:ext cx="148" cy="11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28" name="Line 61"/>
          <p:cNvSpPr>
            <a:spLocks noChangeShapeType="1"/>
          </p:cNvSpPr>
          <p:nvPr/>
        </p:nvSpPr>
        <p:spPr bwMode="auto">
          <a:xfrm>
            <a:off x="3622178" y="4578317"/>
            <a:ext cx="3937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Line 62"/>
          <p:cNvSpPr>
            <a:spLocks noChangeShapeType="1"/>
          </p:cNvSpPr>
          <p:nvPr/>
        </p:nvSpPr>
        <p:spPr bwMode="auto">
          <a:xfrm>
            <a:off x="6470153" y="4611654"/>
            <a:ext cx="3937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3" name="Gruppo 133"/>
          <p:cNvGrpSpPr/>
          <p:nvPr/>
        </p:nvGrpSpPr>
        <p:grpSpPr>
          <a:xfrm flipV="1">
            <a:off x="2222003" y="5257420"/>
            <a:ext cx="6419850" cy="127000"/>
            <a:chOff x="2222003" y="7038978"/>
            <a:chExt cx="6419850" cy="127000"/>
          </a:xfrm>
        </p:grpSpPr>
        <p:grpSp>
          <p:nvGrpSpPr>
            <p:cNvPr id="14" name="Group 6"/>
            <p:cNvGrpSpPr>
              <a:grpSpLocks/>
            </p:cNvGrpSpPr>
            <p:nvPr/>
          </p:nvGrpSpPr>
          <p:grpSpPr bwMode="auto">
            <a:xfrm>
              <a:off x="4006353" y="7038978"/>
              <a:ext cx="2647950" cy="127000"/>
              <a:chOff x="3216" y="698"/>
              <a:chExt cx="1296" cy="48"/>
            </a:xfrm>
          </p:grpSpPr>
          <p:sp>
            <p:nvSpPr>
              <p:cNvPr id="76" name="Line 7"/>
              <p:cNvSpPr>
                <a:spLocks noChangeShapeType="1"/>
              </p:cNvSpPr>
              <p:nvPr/>
            </p:nvSpPr>
            <p:spPr bwMode="auto">
              <a:xfrm>
                <a:off x="3216" y="698"/>
                <a:ext cx="1296" cy="0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77" name="Line 8"/>
              <p:cNvSpPr>
                <a:spLocks noChangeShapeType="1"/>
              </p:cNvSpPr>
              <p:nvPr/>
            </p:nvSpPr>
            <p:spPr bwMode="auto">
              <a:xfrm>
                <a:off x="3216" y="698"/>
                <a:ext cx="0" cy="48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78" name="Line 9"/>
              <p:cNvSpPr>
                <a:spLocks noChangeShapeType="1"/>
              </p:cNvSpPr>
              <p:nvPr/>
            </p:nvSpPr>
            <p:spPr bwMode="auto">
              <a:xfrm>
                <a:off x="4512" y="698"/>
                <a:ext cx="0" cy="48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5" name="Group 31"/>
            <p:cNvGrpSpPr>
              <a:grpSpLocks/>
            </p:cNvGrpSpPr>
            <p:nvPr/>
          </p:nvGrpSpPr>
          <p:grpSpPr bwMode="auto">
            <a:xfrm>
              <a:off x="7200403" y="7043741"/>
              <a:ext cx="1441450" cy="119062"/>
              <a:chOff x="960" y="698"/>
              <a:chExt cx="2208" cy="48"/>
            </a:xfrm>
          </p:grpSpPr>
          <p:sp>
            <p:nvSpPr>
              <p:cNvPr id="100" name="Line 32"/>
              <p:cNvSpPr>
                <a:spLocks noChangeShapeType="1"/>
              </p:cNvSpPr>
              <p:nvPr/>
            </p:nvSpPr>
            <p:spPr bwMode="auto">
              <a:xfrm>
                <a:off x="960" y="698"/>
                <a:ext cx="2208" cy="0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1" name="Line 33"/>
              <p:cNvSpPr>
                <a:spLocks noChangeShapeType="1"/>
              </p:cNvSpPr>
              <p:nvPr/>
            </p:nvSpPr>
            <p:spPr bwMode="auto">
              <a:xfrm>
                <a:off x="960" y="698"/>
                <a:ext cx="0" cy="48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2" name="Line 34"/>
              <p:cNvSpPr>
                <a:spLocks noChangeShapeType="1"/>
              </p:cNvSpPr>
              <p:nvPr/>
            </p:nvSpPr>
            <p:spPr bwMode="auto">
              <a:xfrm>
                <a:off x="3168" y="698"/>
                <a:ext cx="0" cy="48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it-IT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130" name="Line 64"/>
            <p:cNvSpPr>
              <a:spLocks noChangeShapeType="1"/>
            </p:cNvSpPr>
            <p:nvPr/>
          </p:nvSpPr>
          <p:spPr bwMode="auto">
            <a:xfrm>
              <a:off x="2222003" y="7054853"/>
              <a:ext cx="1328737" cy="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1" name="Line 65"/>
            <p:cNvSpPr>
              <a:spLocks noChangeShapeType="1"/>
            </p:cNvSpPr>
            <p:nvPr/>
          </p:nvSpPr>
          <p:spPr bwMode="auto">
            <a:xfrm>
              <a:off x="2222003" y="7054853"/>
              <a:ext cx="0" cy="111125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2" name="Line 66"/>
            <p:cNvSpPr>
              <a:spLocks noChangeShapeType="1"/>
            </p:cNvSpPr>
            <p:nvPr/>
          </p:nvSpPr>
          <p:spPr bwMode="auto">
            <a:xfrm>
              <a:off x="3550740" y="7054853"/>
              <a:ext cx="0" cy="111125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33" name="Line 60"/>
          <p:cNvSpPr>
            <a:spLocks noChangeShapeType="1"/>
          </p:cNvSpPr>
          <p:nvPr/>
        </p:nvSpPr>
        <p:spPr bwMode="auto">
          <a:xfrm>
            <a:off x="1545121" y="3969082"/>
            <a:ext cx="529728" cy="402471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Ovale 134"/>
          <p:cNvSpPr/>
          <p:nvPr/>
        </p:nvSpPr>
        <p:spPr bwMode="auto">
          <a:xfrm>
            <a:off x="7439711" y="4182361"/>
            <a:ext cx="1065508" cy="232046"/>
          </a:xfrm>
          <a:prstGeom prst="ellipse">
            <a:avLst/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it-IT" sz="24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36" name="Ovale 135"/>
          <p:cNvSpPr/>
          <p:nvPr/>
        </p:nvSpPr>
        <p:spPr bwMode="auto">
          <a:xfrm>
            <a:off x="7402919" y="5012699"/>
            <a:ext cx="1065508" cy="232046"/>
          </a:xfrm>
          <a:prstGeom prst="ellipse">
            <a:avLst/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it-IT" sz="2400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37" name="Text Box 12"/>
          <p:cNvSpPr txBox="1">
            <a:spLocks noChangeArrowheads="1"/>
          </p:cNvSpPr>
          <p:nvPr/>
        </p:nvSpPr>
        <p:spPr bwMode="auto">
          <a:xfrm>
            <a:off x="7587378" y="3850370"/>
            <a:ext cx="82747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it-IT" altLang="it-IT" sz="1600" dirty="0" smtClean="0">
                <a:solidFill>
                  <a:srgbClr val="FFFF00"/>
                </a:solidFill>
                <a:latin typeface="Arial"/>
              </a:rPr>
              <a:t>CD31+</a:t>
            </a:r>
            <a:endParaRPr lang="it-IT" altLang="it-IT" dirty="0">
              <a:solidFill>
                <a:srgbClr val="FFFF00"/>
              </a:solidFill>
              <a:latin typeface="Arial"/>
            </a:endParaRPr>
          </a:p>
        </p:txBody>
      </p:sp>
      <p:sp>
        <p:nvSpPr>
          <p:cNvPr id="138" name="Text Box 12"/>
          <p:cNvSpPr txBox="1">
            <a:spLocks noChangeArrowheads="1"/>
          </p:cNvSpPr>
          <p:nvPr/>
        </p:nvSpPr>
        <p:spPr bwMode="auto">
          <a:xfrm>
            <a:off x="7534820" y="4696474"/>
            <a:ext cx="7761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it-IT" altLang="it-IT" sz="1600" dirty="0" smtClean="0">
                <a:solidFill>
                  <a:srgbClr val="FFFF00"/>
                </a:solidFill>
                <a:latin typeface="Arial"/>
              </a:rPr>
              <a:t>CD31-</a:t>
            </a:r>
            <a:endParaRPr lang="it-IT" altLang="it-IT" dirty="0">
              <a:solidFill>
                <a:srgbClr val="FFFF00"/>
              </a:solidFill>
              <a:latin typeface="Arial"/>
            </a:endParaRPr>
          </a:p>
        </p:txBody>
      </p:sp>
      <p:sp>
        <p:nvSpPr>
          <p:cNvPr id="122" name="Text Box 161"/>
          <p:cNvSpPr txBox="1">
            <a:spLocks noChangeArrowheads="1"/>
          </p:cNvSpPr>
          <p:nvPr/>
        </p:nvSpPr>
        <p:spPr bwMode="auto">
          <a:xfrm>
            <a:off x="5426537" y="6510120"/>
            <a:ext cx="3574505" cy="338554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</a:rPr>
              <a:t>Ricci-</a:t>
            </a:r>
            <a:r>
              <a:rPr lang="en-US" sz="1600" b="1" dirty="0" err="1" smtClean="0">
                <a:solidFill>
                  <a:schemeClr val="bg1"/>
                </a:solidFill>
                <a:latin typeface="Arial" pitchFamily="34" charset="0"/>
              </a:rPr>
              <a:t>Vitiani</a:t>
            </a:r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</a:rPr>
              <a:t> et al. Nature (in press)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Freeform 221"/>
          <p:cNvSpPr>
            <a:spLocks/>
          </p:cNvSpPr>
          <p:nvPr/>
        </p:nvSpPr>
        <p:spPr bwMode="auto">
          <a:xfrm>
            <a:off x="3043238" y="4999038"/>
            <a:ext cx="1919287" cy="1631950"/>
          </a:xfrm>
          <a:custGeom>
            <a:avLst/>
            <a:gdLst>
              <a:gd name="T0" fmla="*/ 627031262 w 3188"/>
              <a:gd name="T1" fmla="*/ 3915303 h 2608"/>
              <a:gd name="T2" fmla="*/ 396515813 w 3188"/>
              <a:gd name="T3" fmla="*/ 15662464 h 2608"/>
              <a:gd name="T4" fmla="*/ 331275728 w 3188"/>
              <a:gd name="T5" fmla="*/ 32107738 h 2608"/>
              <a:gd name="T6" fmla="*/ 257336769 w 3188"/>
              <a:gd name="T7" fmla="*/ 86142938 h 2608"/>
              <a:gd name="T8" fmla="*/ 194271233 w 3188"/>
              <a:gd name="T9" fmla="*/ 119034102 h 2608"/>
              <a:gd name="T10" fmla="*/ 115982612 w 3188"/>
              <a:gd name="T11" fmla="*/ 177768050 h 2608"/>
              <a:gd name="T12" fmla="*/ 48567959 w 3188"/>
              <a:gd name="T13" fmla="*/ 255297535 h 2608"/>
              <a:gd name="T14" fmla="*/ 11598202 w 3188"/>
              <a:gd name="T15" fmla="*/ 356319535 h 2608"/>
              <a:gd name="T16" fmla="*/ 2899400 w 3188"/>
              <a:gd name="T17" fmla="*/ 429150283 h 2608"/>
              <a:gd name="T18" fmla="*/ 7249101 w 3188"/>
              <a:gd name="T19" fmla="*/ 483185454 h 2608"/>
              <a:gd name="T20" fmla="*/ 26821254 w 3188"/>
              <a:gd name="T21" fmla="*/ 586557058 h 2608"/>
              <a:gd name="T22" fmla="*/ 50742508 w 3188"/>
              <a:gd name="T23" fmla="*/ 708723769 h 2608"/>
              <a:gd name="T24" fmla="*/ 92061368 w 3188"/>
              <a:gd name="T25" fmla="*/ 779204835 h 2608"/>
              <a:gd name="T26" fmla="*/ 131205660 w 3188"/>
              <a:gd name="T27" fmla="*/ 830890950 h 2608"/>
              <a:gd name="T28" fmla="*/ 220367026 w 3188"/>
              <a:gd name="T29" fmla="*/ 875528645 h 2608"/>
              <a:gd name="T30" fmla="*/ 355196972 w 3188"/>
              <a:gd name="T31" fmla="*/ 957756242 h 2608"/>
              <a:gd name="T32" fmla="*/ 535694782 w 3188"/>
              <a:gd name="T33" fmla="*/ 1021188889 h 2608"/>
              <a:gd name="T34" fmla="*/ 703144845 w 3188"/>
              <a:gd name="T35" fmla="*/ 1011791413 h 2608"/>
              <a:gd name="T36" fmla="*/ 816228623 w 3188"/>
              <a:gd name="T37" fmla="*/ 981249931 h 2608"/>
              <a:gd name="T38" fmla="*/ 848848665 w 3188"/>
              <a:gd name="T39" fmla="*/ 969502774 h 2608"/>
              <a:gd name="T40" fmla="*/ 881468708 w 3188"/>
              <a:gd name="T41" fmla="*/ 936612235 h 2608"/>
              <a:gd name="T42" fmla="*/ 953233042 w 3188"/>
              <a:gd name="T43" fmla="*/ 889624858 h 2608"/>
              <a:gd name="T44" fmla="*/ 1044568921 w 3188"/>
              <a:gd name="T45" fmla="*/ 856733694 h 2608"/>
              <a:gd name="T46" fmla="*/ 1098936260 w 3188"/>
              <a:gd name="T47" fmla="*/ 795650104 h 2608"/>
              <a:gd name="T48" fmla="*/ 1122857504 w 3188"/>
              <a:gd name="T49" fmla="*/ 767457678 h 2608"/>
              <a:gd name="T50" fmla="*/ 1146778749 w 3188"/>
              <a:gd name="T51" fmla="*/ 736916195 h 2608"/>
              <a:gd name="T52" fmla="*/ 1153302998 w 3188"/>
              <a:gd name="T53" fmla="*/ 619448222 h 2608"/>
              <a:gd name="T54" fmla="*/ 1116333255 w 3188"/>
              <a:gd name="T55" fmla="*/ 577159582 h 2608"/>
              <a:gd name="T56" fmla="*/ 1090237462 w 3188"/>
              <a:gd name="T57" fmla="*/ 504329461 h 2608"/>
              <a:gd name="T58" fmla="*/ 1042394372 w 3188"/>
              <a:gd name="T59" fmla="*/ 464390503 h 2608"/>
              <a:gd name="T60" fmla="*/ 1001075531 w 3188"/>
              <a:gd name="T61" fmla="*/ 440896814 h 2608"/>
              <a:gd name="T62" fmla="*/ 985853085 w 3188"/>
              <a:gd name="T63" fmla="*/ 422101863 h 2608"/>
              <a:gd name="T64" fmla="*/ 931486347 w 3188"/>
              <a:gd name="T65" fmla="*/ 330476791 h 2608"/>
              <a:gd name="T66" fmla="*/ 898865703 w 3188"/>
              <a:gd name="T67" fmla="*/ 231803846 h 2608"/>
              <a:gd name="T68" fmla="*/ 866245660 w 3188"/>
              <a:gd name="T69" fmla="*/ 123732840 h 2608"/>
              <a:gd name="T70" fmla="*/ 824926819 w 3188"/>
              <a:gd name="T71" fmla="*/ 69697649 h 2608"/>
              <a:gd name="T72" fmla="*/ 757512185 w 3188"/>
              <a:gd name="T73" fmla="*/ 20361202 h 2608"/>
              <a:gd name="T74" fmla="*/ 692271498 w 3188"/>
              <a:gd name="T75" fmla="*/ 8614042 h 260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188"/>
              <a:gd name="T115" fmla="*/ 0 h 2608"/>
              <a:gd name="T116" fmla="*/ 3188 w 3188"/>
              <a:gd name="T117" fmla="*/ 2608 h 260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188" h="2608">
                <a:moveTo>
                  <a:pt x="1910" y="22"/>
                </a:moveTo>
                <a:cubicBezTo>
                  <a:pt x="1843" y="0"/>
                  <a:pt x="1880" y="10"/>
                  <a:pt x="1730" y="10"/>
                </a:cubicBezTo>
                <a:cubicBezTo>
                  <a:pt x="1546" y="10"/>
                  <a:pt x="1362" y="14"/>
                  <a:pt x="1178" y="16"/>
                </a:cubicBezTo>
                <a:cubicBezTo>
                  <a:pt x="1150" y="23"/>
                  <a:pt x="1122" y="33"/>
                  <a:pt x="1094" y="40"/>
                </a:cubicBezTo>
                <a:cubicBezTo>
                  <a:pt x="1051" y="69"/>
                  <a:pt x="1030" y="60"/>
                  <a:pt x="968" y="64"/>
                </a:cubicBezTo>
                <a:cubicBezTo>
                  <a:pt x="950" y="70"/>
                  <a:pt x="930" y="71"/>
                  <a:pt x="914" y="82"/>
                </a:cubicBezTo>
                <a:cubicBezTo>
                  <a:pt x="892" y="96"/>
                  <a:pt x="879" y="116"/>
                  <a:pt x="854" y="124"/>
                </a:cubicBezTo>
                <a:cubicBezTo>
                  <a:pt x="812" y="166"/>
                  <a:pt x="759" y="187"/>
                  <a:pt x="710" y="220"/>
                </a:cubicBezTo>
                <a:cubicBezTo>
                  <a:pt x="683" y="238"/>
                  <a:pt x="656" y="265"/>
                  <a:pt x="626" y="280"/>
                </a:cubicBezTo>
                <a:cubicBezTo>
                  <a:pt x="599" y="294"/>
                  <a:pt x="565" y="297"/>
                  <a:pt x="536" y="304"/>
                </a:cubicBezTo>
                <a:cubicBezTo>
                  <a:pt x="511" y="321"/>
                  <a:pt x="483" y="328"/>
                  <a:pt x="458" y="346"/>
                </a:cubicBezTo>
                <a:cubicBezTo>
                  <a:pt x="410" y="380"/>
                  <a:pt x="368" y="420"/>
                  <a:pt x="320" y="454"/>
                </a:cubicBezTo>
                <a:cubicBezTo>
                  <a:pt x="277" y="485"/>
                  <a:pt x="223" y="510"/>
                  <a:pt x="188" y="550"/>
                </a:cubicBezTo>
                <a:cubicBezTo>
                  <a:pt x="164" y="578"/>
                  <a:pt x="143" y="616"/>
                  <a:pt x="134" y="652"/>
                </a:cubicBezTo>
                <a:cubicBezTo>
                  <a:pt x="125" y="689"/>
                  <a:pt x="126" y="713"/>
                  <a:pt x="92" y="736"/>
                </a:cubicBezTo>
                <a:cubicBezTo>
                  <a:pt x="56" y="791"/>
                  <a:pt x="52" y="849"/>
                  <a:pt x="32" y="910"/>
                </a:cubicBezTo>
                <a:cubicBezTo>
                  <a:pt x="27" y="960"/>
                  <a:pt x="27" y="1010"/>
                  <a:pt x="20" y="1060"/>
                </a:cubicBezTo>
                <a:cubicBezTo>
                  <a:pt x="18" y="1073"/>
                  <a:pt x="12" y="1084"/>
                  <a:pt x="8" y="1096"/>
                </a:cubicBezTo>
                <a:cubicBezTo>
                  <a:pt x="6" y="1102"/>
                  <a:pt x="2" y="1114"/>
                  <a:pt x="2" y="1114"/>
                </a:cubicBezTo>
                <a:cubicBezTo>
                  <a:pt x="6" y="1164"/>
                  <a:pt x="11" y="1190"/>
                  <a:pt x="20" y="1234"/>
                </a:cubicBezTo>
                <a:cubicBezTo>
                  <a:pt x="28" y="1440"/>
                  <a:pt x="0" y="1348"/>
                  <a:pt x="56" y="1432"/>
                </a:cubicBezTo>
                <a:cubicBezTo>
                  <a:pt x="70" y="1486"/>
                  <a:pt x="63" y="1464"/>
                  <a:pt x="74" y="1498"/>
                </a:cubicBezTo>
                <a:cubicBezTo>
                  <a:pt x="76" y="1588"/>
                  <a:pt x="30" y="1698"/>
                  <a:pt x="86" y="1768"/>
                </a:cubicBezTo>
                <a:cubicBezTo>
                  <a:pt x="99" y="1784"/>
                  <a:pt x="124" y="1796"/>
                  <a:pt x="140" y="1810"/>
                </a:cubicBezTo>
                <a:cubicBezTo>
                  <a:pt x="155" y="1823"/>
                  <a:pt x="182" y="1852"/>
                  <a:pt x="182" y="1852"/>
                </a:cubicBezTo>
                <a:cubicBezTo>
                  <a:pt x="198" y="1899"/>
                  <a:pt x="227" y="1949"/>
                  <a:pt x="254" y="1990"/>
                </a:cubicBezTo>
                <a:cubicBezTo>
                  <a:pt x="271" y="2016"/>
                  <a:pt x="275" y="2035"/>
                  <a:pt x="296" y="2056"/>
                </a:cubicBezTo>
                <a:cubicBezTo>
                  <a:pt x="307" y="2088"/>
                  <a:pt x="335" y="2103"/>
                  <a:pt x="362" y="2122"/>
                </a:cubicBezTo>
                <a:cubicBezTo>
                  <a:pt x="406" y="2153"/>
                  <a:pt x="457" y="2166"/>
                  <a:pt x="506" y="2188"/>
                </a:cubicBezTo>
                <a:cubicBezTo>
                  <a:pt x="540" y="2203"/>
                  <a:pt x="572" y="2224"/>
                  <a:pt x="608" y="2236"/>
                </a:cubicBezTo>
                <a:cubicBezTo>
                  <a:pt x="626" y="2254"/>
                  <a:pt x="650" y="2266"/>
                  <a:pt x="668" y="2284"/>
                </a:cubicBezTo>
                <a:cubicBezTo>
                  <a:pt x="754" y="2370"/>
                  <a:pt x="856" y="2434"/>
                  <a:pt x="980" y="2446"/>
                </a:cubicBezTo>
                <a:cubicBezTo>
                  <a:pt x="1020" y="2459"/>
                  <a:pt x="1067" y="2467"/>
                  <a:pt x="1106" y="2482"/>
                </a:cubicBezTo>
                <a:cubicBezTo>
                  <a:pt x="1229" y="2529"/>
                  <a:pt x="1347" y="2586"/>
                  <a:pt x="1478" y="2608"/>
                </a:cubicBezTo>
                <a:cubicBezTo>
                  <a:pt x="1534" y="2606"/>
                  <a:pt x="1747" y="2602"/>
                  <a:pt x="1826" y="2596"/>
                </a:cubicBezTo>
                <a:cubicBezTo>
                  <a:pt x="1864" y="2593"/>
                  <a:pt x="1940" y="2584"/>
                  <a:pt x="1940" y="2584"/>
                </a:cubicBezTo>
                <a:cubicBezTo>
                  <a:pt x="1994" y="2569"/>
                  <a:pt x="2035" y="2560"/>
                  <a:pt x="2090" y="2554"/>
                </a:cubicBezTo>
                <a:cubicBezTo>
                  <a:pt x="2146" y="2540"/>
                  <a:pt x="2195" y="2517"/>
                  <a:pt x="2252" y="2506"/>
                </a:cubicBezTo>
                <a:cubicBezTo>
                  <a:pt x="2252" y="2506"/>
                  <a:pt x="2297" y="2491"/>
                  <a:pt x="2306" y="2488"/>
                </a:cubicBezTo>
                <a:cubicBezTo>
                  <a:pt x="2318" y="2484"/>
                  <a:pt x="2342" y="2476"/>
                  <a:pt x="2342" y="2476"/>
                </a:cubicBezTo>
                <a:cubicBezTo>
                  <a:pt x="2365" y="2459"/>
                  <a:pt x="2377" y="2441"/>
                  <a:pt x="2396" y="2422"/>
                </a:cubicBezTo>
                <a:cubicBezTo>
                  <a:pt x="2452" y="2366"/>
                  <a:pt x="2373" y="2461"/>
                  <a:pt x="2432" y="2392"/>
                </a:cubicBezTo>
                <a:cubicBezTo>
                  <a:pt x="2461" y="2358"/>
                  <a:pt x="2482" y="2325"/>
                  <a:pt x="2528" y="2314"/>
                </a:cubicBezTo>
                <a:cubicBezTo>
                  <a:pt x="2561" y="2290"/>
                  <a:pt x="2594" y="2287"/>
                  <a:pt x="2630" y="2272"/>
                </a:cubicBezTo>
                <a:cubicBezTo>
                  <a:pt x="2683" y="2249"/>
                  <a:pt x="2742" y="2233"/>
                  <a:pt x="2798" y="2218"/>
                </a:cubicBezTo>
                <a:cubicBezTo>
                  <a:pt x="2833" y="2209"/>
                  <a:pt x="2853" y="2207"/>
                  <a:pt x="2882" y="2188"/>
                </a:cubicBezTo>
                <a:cubicBezTo>
                  <a:pt x="2905" y="2153"/>
                  <a:pt x="2950" y="2135"/>
                  <a:pt x="2978" y="2104"/>
                </a:cubicBezTo>
                <a:cubicBezTo>
                  <a:pt x="2978" y="2104"/>
                  <a:pt x="3023" y="2044"/>
                  <a:pt x="3032" y="2032"/>
                </a:cubicBezTo>
                <a:cubicBezTo>
                  <a:pt x="3046" y="2013"/>
                  <a:pt x="3069" y="2001"/>
                  <a:pt x="3086" y="1984"/>
                </a:cubicBezTo>
                <a:cubicBezTo>
                  <a:pt x="3092" y="1978"/>
                  <a:pt x="3092" y="1967"/>
                  <a:pt x="3098" y="1960"/>
                </a:cubicBezTo>
                <a:cubicBezTo>
                  <a:pt x="3105" y="1952"/>
                  <a:pt x="3115" y="1949"/>
                  <a:pt x="3122" y="1942"/>
                </a:cubicBezTo>
                <a:cubicBezTo>
                  <a:pt x="3138" y="1926"/>
                  <a:pt x="3151" y="1901"/>
                  <a:pt x="3164" y="1882"/>
                </a:cubicBezTo>
                <a:cubicBezTo>
                  <a:pt x="3169" y="1810"/>
                  <a:pt x="3178" y="1743"/>
                  <a:pt x="3188" y="1672"/>
                </a:cubicBezTo>
                <a:cubicBezTo>
                  <a:pt x="3186" y="1642"/>
                  <a:pt x="3187" y="1612"/>
                  <a:pt x="3182" y="1582"/>
                </a:cubicBezTo>
                <a:cubicBezTo>
                  <a:pt x="3176" y="1548"/>
                  <a:pt x="3131" y="1531"/>
                  <a:pt x="3110" y="1510"/>
                </a:cubicBezTo>
                <a:cubicBezTo>
                  <a:pt x="3099" y="1499"/>
                  <a:pt x="3091" y="1485"/>
                  <a:pt x="3080" y="1474"/>
                </a:cubicBezTo>
                <a:cubicBezTo>
                  <a:pt x="3073" y="1452"/>
                  <a:pt x="3058" y="1436"/>
                  <a:pt x="3050" y="1414"/>
                </a:cubicBezTo>
                <a:cubicBezTo>
                  <a:pt x="3035" y="1373"/>
                  <a:pt x="3022" y="1330"/>
                  <a:pt x="3008" y="1288"/>
                </a:cubicBezTo>
                <a:cubicBezTo>
                  <a:pt x="3001" y="1267"/>
                  <a:pt x="3001" y="1245"/>
                  <a:pt x="2984" y="1228"/>
                </a:cubicBezTo>
                <a:cubicBezTo>
                  <a:pt x="2956" y="1200"/>
                  <a:pt x="2909" y="1203"/>
                  <a:pt x="2876" y="1186"/>
                </a:cubicBezTo>
                <a:cubicBezTo>
                  <a:pt x="2846" y="1171"/>
                  <a:pt x="2808" y="1164"/>
                  <a:pt x="2780" y="1144"/>
                </a:cubicBezTo>
                <a:cubicBezTo>
                  <a:pt x="2773" y="1139"/>
                  <a:pt x="2769" y="1131"/>
                  <a:pt x="2762" y="1126"/>
                </a:cubicBezTo>
                <a:cubicBezTo>
                  <a:pt x="2756" y="1121"/>
                  <a:pt x="2750" y="1118"/>
                  <a:pt x="2744" y="1114"/>
                </a:cubicBezTo>
                <a:cubicBezTo>
                  <a:pt x="2733" y="1080"/>
                  <a:pt x="2746" y="1112"/>
                  <a:pt x="2720" y="1078"/>
                </a:cubicBezTo>
                <a:cubicBezTo>
                  <a:pt x="2688" y="1037"/>
                  <a:pt x="2661" y="993"/>
                  <a:pt x="2630" y="952"/>
                </a:cubicBezTo>
                <a:cubicBezTo>
                  <a:pt x="2616" y="911"/>
                  <a:pt x="2583" y="884"/>
                  <a:pt x="2570" y="844"/>
                </a:cubicBezTo>
                <a:cubicBezTo>
                  <a:pt x="2565" y="800"/>
                  <a:pt x="2559" y="755"/>
                  <a:pt x="2534" y="718"/>
                </a:cubicBezTo>
                <a:cubicBezTo>
                  <a:pt x="2525" y="681"/>
                  <a:pt x="2501" y="624"/>
                  <a:pt x="2480" y="592"/>
                </a:cubicBezTo>
                <a:cubicBezTo>
                  <a:pt x="2474" y="553"/>
                  <a:pt x="2468" y="514"/>
                  <a:pt x="2450" y="478"/>
                </a:cubicBezTo>
                <a:cubicBezTo>
                  <a:pt x="2438" y="419"/>
                  <a:pt x="2424" y="367"/>
                  <a:pt x="2390" y="316"/>
                </a:cubicBezTo>
                <a:cubicBezTo>
                  <a:pt x="2378" y="270"/>
                  <a:pt x="2393" y="312"/>
                  <a:pt x="2366" y="274"/>
                </a:cubicBezTo>
                <a:cubicBezTo>
                  <a:pt x="2338" y="235"/>
                  <a:pt x="2326" y="195"/>
                  <a:pt x="2276" y="178"/>
                </a:cubicBezTo>
                <a:cubicBezTo>
                  <a:pt x="2257" y="159"/>
                  <a:pt x="2238" y="150"/>
                  <a:pt x="2216" y="136"/>
                </a:cubicBezTo>
                <a:cubicBezTo>
                  <a:pt x="2168" y="65"/>
                  <a:pt x="2156" y="85"/>
                  <a:pt x="2090" y="52"/>
                </a:cubicBezTo>
                <a:cubicBezTo>
                  <a:pt x="2075" y="44"/>
                  <a:pt x="2046" y="29"/>
                  <a:pt x="2030" y="28"/>
                </a:cubicBezTo>
                <a:cubicBezTo>
                  <a:pt x="1894" y="22"/>
                  <a:pt x="1854" y="22"/>
                  <a:pt x="1910" y="22"/>
                </a:cubicBezTo>
                <a:close/>
              </a:path>
            </a:pathLst>
          </a:custGeom>
          <a:gradFill rotWithShape="0">
            <a:gsLst>
              <a:gs pos="0">
                <a:srgbClr val="5E2F00"/>
              </a:gs>
              <a:gs pos="50000">
                <a:srgbClr val="CC6600"/>
              </a:gs>
              <a:gs pos="100000">
                <a:srgbClr val="5E2F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51" name="Freeform 222"/>
          <p:cNvSpPr>
            <a:spLocks/>
          </p:cNvSpPr>
          <p:nvPr/>
        </p:nvSpPr>
        <p:spPr bwMode="auto">
          <a:xfrm>
            <a:off x="3475038" y="4997450"/>
            <a:ext cx="1581150" cy="1355725"/>
          </a:xfrm>
          <a:custGeom>
            <a:avLst/>
            <a:gdLst>
              <a:gd name="T0" fmla="*/ 317171206 w 2508"/>
              <a:gd name="T1" fmla="*/ 2350298 h 2166"/>
              <a:gd name="T2" fmla="*/ 209857942 w 2508"/>
              <a:gd name="T3" fmla="*/ 65816495 h 2166"/>
              <a:gd name="T4" fmla="*/ 138315306 w 2508"/>
              <a:gd name="T5" fmla="*/ 103426287 h 2166"/>
              <a:gd name="T6" fmla="*/ 114467563 w 2508"/>
              <a:gd name="T7" fmla="*/ 119880250 h 2166"/>
              <a:gd name="T8" fmla="*/ 109698267 w 2508"/>
              <a:gd name="T9" fmla="*/ 148087579 h 2166"/>
              <a:gd name="T10" fmla="*/ 88235488 w 2508"/>
              <a:gd name="T11" fmla="*/ 183346467 h 2166"/>
              <a:gd name="T12" fmla="*/ 71542616 w 2508"/>
              <a:gd name="T13" fmla="*/ 216254392 h 2166"/>
              <a:gd name="T14" fmla="*/ 42925578 w 2508"/>
              <a:gd name="T15" fmla="*/ 275019348 h 2166"/>
              <a:gd name="T16" fmla="*/ 0 w 2508"/>
              <a:gd name="T17" fmla="*/ 354939567 h 2166"/>
              <a:gd name="T18" fmla="*/ 19077821 w 2508"/>
              <a:gd name="T19" fmla="*/ 390198416 h 2166"/>
              <a:gd name="T20" fmla="*/ 11923561 w 2508"/>
              <a:gd name="T21" fmla="*/ 486572519 h 2166"/>
              <a:gd name="T22" fmla="*/ 31002012 w 2508"/>
              <a:gd name="T23" fmla="*/ 601751508 h 2166"/>
              <a:gd name="T24" fmla="*/ 121621823 w 2508"/>
              <a:gd name="T25" fmla="*/ 653464945 h 2166"/>
              <a:gd name="T26" fmla="*/ 231320721 w 2508"/>
              <a:gd name="T27" fmla="*/ 735735540 h 2166"/>
              <a:gd name="T28" fmla="*/ 319556169 w 2508"/>
              <a:gd name="T29" fmla="*/ 770994389 h 2166"/>
              <a:gd name="T30" fmla="*/ 448332292 w 2508"/>
              <a:gd name="T31" fmla="*/ 810954459 h 2166"/>
              <a:gd name="T32" fmla="*/ 553261223 w 2508"/>
              <a:gd name="T33" fmla="*/ 843863010 h 2166"/>
              <a:gd name="T34" fmla="*/ 767888540 w 2508"/>
              <a:gd name="T35" fmla="*/ 843863010 h 2166"/>
              <a:gd name="T36" fmla="*/ 877586768 w 2508"/>
              <a:gd name="T37" fmla="*/ 818006604 h 2166"/>
              <a:gd name="T38" fmla="*/ 920512326 w 2508"/>
              <a:gd name="T39" fmla="*/ 787448351 h 2166"/>
              <a:gd name="T40" fmla="*/ 958668587 w 2508"/>
              <a:gd name="T41" fmla="*/ 740436761 h 2166"/>
              <a:gd name="T42" fmla="*/ 977746403 w 2508"/>
              <a:gd name="T43" fmla="*/ 660516621 h 2166"/>
              <a:gd name="T44" fmla="*/ 953898660 w 2508"/>
              <a:gd name="T45" fmla="*/ 637010357 h 2166"/>
              <a:gd name="T46" fmla="*/ 910973102 w 2508"/>
              <a:gd name="T47" fmla="*/ 510078627 h 2166"/>
              <a:gd name="T48" fmla="*/ 875202435 w 2508"/>
              <a:gd name="T49" fmla="*/ 486572519 h 2166"/>
              <a:gd name="T50" fmla="*/ 815583394 w 2508"/>
              <a:gd name="T51" fmla="*/ 432509410 h 2166"/>
              <a:gd name="T52" fmla="*/ 782197059 w 2508"/>
              <a:gd name="T53" fmla="*/ 383146896 h 2166"/>
              <a:gd name="T54" fmla="*/ 734502205 w 2508"/>
              <a:gd name="T55" fmla="*/ 279720570 h 2166"/>
              <a:gd name="T56" fmla="*/ 713039426 w 2508"/>
              <a:gd name="T57" fmla="*/ 235059278 h 2166"/>
              <a:gd name="T58" fmla="*/ 658190154 w 2508"/>
              <a:gd name="T59" fmla="*/ 173944024 h 2166"/>
              <a:gd name="T60" fmla="*/ 622418856 w 2508"/>
              <a:gd name="T61" fmla="*/ 98725066 h 2166"/>
              <a:gd name="T62" fmla="*/ 512720628 w 2508"/>
              <a:gd name="T63" fmla="*/ 11752746 h 2166"/>
              <a:gd name="T64" fmla="*/ 491257850 w 2508"/>
              <a:gd name="T65" fmla="*/ 7051522 h 216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508"/>
              <a:gd name="T100" fmla="*/ 0 h 2166"/>
              <a:gd name="T101" fmla="*/ 2508 w 2508"/>
              <a:gd name="T102" fmla="*/ 2166 h 216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508" h="2166">
                <a:moveTo>
                  <a:pt x="1062" y="0"/>
                </a:moveTo>
                <a:cubicBezTo>
                  <a:pt x="974" y="2"/>
                  <a:pt x="886" y="1"/>
                  <a:pt x="798" y="6"/>
                </a:cubicBezTo>
                <a:cubicBezTo>
                  <a:pt x="785" y="7"/>
                  <a:pt x="762" y="18"/>
                  <a:pt x="762" y="18"/>
                </a:cubicBezTo>
                <a:cubicBezTo>
                  <a:pt x="690" y="90"/>
                  <a:pt x="624" y="132"/>
                  <a:pt x="528" y="168"/>
                </a:cubicBezTo>
                <a:cubicBezTo>
                  <a:pt x="503" y="177"/>
                  <a:pt x="487" y="196"/>
                  <a:pt x="462" y="204"/>
                </a:cubicBezTo>
                <a:cubicBezTo>
                  <a:pt x="430" y="236"/>
                  <a:pt x="385" y="236"/>
                  <a:pt x="348" y="264"/>
                </a:cubicBezTo>
                <a:cubicBezTo>
                  <a:pt x="340" y="270"/>
                  <a:pt x="332" y="276"/>
                  <a:pt x="324" y="282"/>
                </a:cubicBezTo>
                <a:cubicBezTo>
                  <a:pt x="312" y="290"/>
                  <a:pt x="288" y="306"/>
                  <a:pt x="288" y="306"/>
                </a:cubicBezTo>
                <a:cubicBezTo>
                  <a:pt x="286" y="312"/>
                  <a:pt x="283" y="318"/>
                  <a:pt x="282" y="324"/>
                </a:cubicBezTo>
                <a:cubicBezTo>
                  <a:pt x="279" y="342"/>
                  <a:pt x="280" y="360"/>
                  <a:pt x="276" y="378"/>
                </a:cubicBezTo>
                <a:cubicBezTo>
                  <a:pt x="274" y="385"/>
                  <a:pt x="267" y="389"/>
                  <a:pt x="264" y="396"/>
                </a:cubicBezTo>
                <a:cubicBezTo>
                  <a:pt x="248" y="431"/>
                  <a:pt x="250" y="440"/>
                  <a:pt x="222" y="468"/>
                </a:cubicBezTo>
                <a:cubicBezTo>
                  <a:pt x="214" y="491"/>
                  <a:pt x="211" y="508"/>
                  <a:pt x="198" y="528"/>
                </a:cubicBezTo>
                <a:cubicBezTo>
                  <a:pt x="193" y="536"/>
                  <a:pt x="187" y="544"/>
                  <a:pt x="180" y="552"/>
                </a:cubicBezTo>
                <a:cubicBezTo>
                  <a:pt x="174" y="558"/>
                  <a:pt x="167" y="563"/>
                  <a:pt x="162" y="570"/>
                </a:cubicBezTo>
                <a:cubicBezTo>
                  <a:pt x="136" y="610"/>
                  <a:pt x="134" y="663"/>
                  <a:pt x="108" y="702"/>
                </a:cubicBezTo>
                <a:cubicBezTo>
                  <a:pt x="103" y="709"/>
                  <a:pt x="95" y="713"/>
                  <a:pt x="90" y="720"/>
                </a:cubicBezTo>
                <a:cubicBezTo>
                  <a:pt x="54" y="776"/>
                  <a:pt x="21" y="843"/>
                  <a:pt x="0" y="906"/>
                </a:cubicBezTo>
                <a:cubicBezTo>
                  <a:pt x="8" y="929"/>
                  <a:pt x="26" y="938"/>
                  <a:pt x="36" y="960"/>
                </a:cubicBezTo>
                <a:cubicBezTo>
                  <a:pt x="41" y="972"/>
                  <a:pt x="44" y="984"/>
                  <a:pt x="48" y="996"/>
                </a:cubicBezTo>
                <a:cubicBezTo>
                  <a:pt x="53" y="1012"/>
                  <a:pt x="60" y="1044"/>
                  <a:pt x="60" y="1044"/>
                </a:cubicBezTo>
                <a:cubicBezTo>
                  <a:pt x="49" y="1110"/>
                  <a:pt x="38" y="1176"/>
                  <a:pt x="30" y="1242"/>
                </a:cubicBezTo>
                <a:cubicBezTo>
                  <a:pt x="33" y="1264"/>
                  <a:pt x="40" y="1286"/>
                  <a:pt x="42" y="1308"/>
                </a:cubicBezTo>
                <a:cubicBezTo>
                  <a:pt x="54" y="1446"/>
                  <a:pt x="26" y="1457"/>
                  <a:pt x="78" y="1536"/>
                </a:cubicBezTo>
                <a:cubicBezTo>
                  <a:pt x="90" y="1583"/>
                  <a:pt x="118" y="1578"/>
                  <a:pt x="162" y="1584"/>
                </a:cubicBezTo>
                <a:cubicBezTo>
                  <a:pt x="195" y="1595"/>
                  <a:pt x="276" y="1646"/>
                  <a:pt x="306" y="1668"/>
                </a:cubicBezTo>
                <a:cubicBezTo>
                  <a:pt x="338" y="1732"/>
                  <a:pt x="405" y="1783"/>
                  <a:pt x="474" y="1800"/>
                </a:cubicBezTo>
                <a:cubicBezTo>
                  <a:pt x="512" y="1823"/>
                  <a:pt x="546" y="1851"/>
                  <a:pt x="582" y="1878"/>
                </a:cubicBezTo>
                <a:cubicBezTo>
                  <a:pt x="608" y="1898"/>
                  <a:pt x="655" y="1916"/>
                  <a:pt x="684" y="1932"/>
                </a:cubicBezTo>
                <a:cubicBezTo>
                  <a:pt x="721" y="1953"/>
                  <a:pt x="766" y="1949"/>
                  <a:pt x="804" y="1968"/>
                </a:cubicBezTo>
                <a:cubicBezTo>
                  <a:pt x="821" y="1976"/>
                  <a:pt x="836" y="1988"/>
                  <a:pt x="852" y="1998"/>
                </a:cubicBezTo>
                <a:cubicBezTo>
                  <a:pt x="914" y="2037"/>
                  <a:pt x="1058" y="2065"/>
                  <a:pt x="1128" y="2070"/>
                </a:cubicBezTo>
                <a:cubicBezTo>
                  <a:pt x="1171" y="2081"/>
                  <a:pt x="1207" y="2110"/>
                  <a:pt x="1248" y="2124"/>
                </a:cubicBezTo>
                <a:cubicBezTo>
                  <a:pt x="1292" y="2139"/>
                  <a:pt x="1346" y="2147"/>
                  <a:pt x="1392" y="2154"/>
                </a:cubicBezTo>
                <a:cubicBezTo>
                  <a:pt x="1569" y="2134"/>
                  <a:pt x="1541" y="2143"/>
                  <a:pt x="1842" y="2148"/>
                </a:cubicBezTo>
                <a:cubicBezTo>
                  <a:pt x="1895" y="2166"/>
                  <a:pt x="1865" y="2161"/>
                  <a:pt x="1932" y="2154"/>
                </a:cubicBezTo>
                <a:cubicBezTo>
                  <a:pt x="1976" y="2143"/>
                  <a:pt x="2020" y="2139"/>
                  <a:pt x="2064" y="2130"/>
                </a:cubicBezTo>
                <a:cubicBezTo>
                  <a:pt x="2113" y="2119"/>
                  <a:pt x="2159" y="2100"/>
                  <a:pt x="2208" y="2088"/>
                </a:cubicBezTo>
                <a:cubicBezTo>
                  <a:pt x="2252" y="2077"/>
                  <a:pt x="2264" y="2062"/>
                  <a:pt x="2298" y="2028"/>
                </a:cubicBezTo>
                <a:cubicBezTo>
                  <a:pt x="2304" y="2022"/>
                  <a:pt x="2316" y="2010"/>
                  <a:pt x="2316" y="2010"/>
                </a:cubicBezTo>
                <a:cubicBezTo>
                  <a:pt x="2325" y="1983"/>
                  <a:pt x="2350" y="1970"/>
                  <a:pt x="2370" y="1950"/>
                </a:cubicBezTo>
                <a:cubicBezTo>
                  <a:pt x="2382" y="1938"/>
                  <a:pt x="2404" y="1900"/>
                  <a:pt x="2412" y="1890"/>
                </a:cubicBezTo>
                <a:cubicBezTo>
                  <a:pt x="2448" y="1845"/>
                  <a:pt x="2493" y="1816"/>
                  <a:pt x="2508" y="1758"/>
                </a:cubicBezTo>
                <a:cubicBezTo>
                  <a:pt x="2501" y="1712"/>
                  <a:pt x="2500" y="1706"/>
                  <a:pt x="2460" y="1686"/>
                </a:cubicBezTo>
                <a:cubicBezTo>
                  <a:pt x="2426" y="1634"/>
                  <a:pt x="2471" y="1695"/>
                  <a:pt x="2430" y="1662"/>
                </a:cubicBezTo>
                <a:cubicBezTo>
                  <a:pt x="2418" y="1652"/>
                  <a:pt x="2411" y="1637"/>
                  <a:pt x="2400" y="1626"/>
                </a:cubicBezTo>
                <a:cubicBezTo>
                  <a:pt x="2391" y="1599"/>
                  <a:pt x="2384" y="1580"/>
                  <a:pt x="2364" y="1560"/>
                </a:cubicBezTo>
                <a:cubicBezTo>
                  <a:pt x="2331" y="1477"/>
                  <a:pt x="2327" y="1384"/>
                  <a:pt x="2292" y="1302"/>
                </a:cubicBezTo>
                <a:cubicBezTo>
                  <a:pt x="2282" y="1279"/>
                  <a:pt x="2261" y="1263"/>
                  <a:pt x="2238" y="1254"/>
                </a:cubicBezTo>
                <a:cubicBezTo>
                  <a:pt x="2226" y="1249"/>
                  <a:pt x="2202" y="1242"/>
                  <a:pt x="2202" y="1242"/>
                </a:cubicBezTo>
                <a:cubicBezTo>
                  <a:pt x="2160" y="1211"/>
                  <a:pt x="2122" y="1178"/>
                  <a:pt x="2088" y="1140"/>
                </a:cubicBezTo>
                <a:cubicBezTo>
                  <a:pt x="2077" y="1127"/>
                  <a:pt x="2061" y="1118"/>
                  <a:pt x="2052" y="1104"/>
                </a:cubicBezTo>
                <a:cubicBezTo>
                  <a:pt x="2034" y="1077"/>
                  <a:pt x="2020" y="1054"/>
                  <a:pt x="1998" y="1032"/>
                </a:cubicBezTo>
                <a:cubicBezTo>
                  <a:pt x="1983" y="988"/>
                  <a:pt x="1995" y="1005"/>
                  <a:pt x="1968" y="978"/>
                </a:cubicBezTo>
                <a:cubicBezTo>
                  <a:pt x="1943" y="902"/>
                  <a:pt x="1914" y="820"/>
                  <a:pt x="1872" y="750"/>
                </a:cubicBezTo>
                <a:cubicBezTo>
                  <a:pt x="1865" y="738"/>
                  <a:pt x="1854" y="727"/>
                  <a:pt x="1848" y="714"/>
                </a:cubicBezTo>
                <a:cubicBezTo>
                  <a:pt x="1832" y="682"/>
                  <a:pt x="1816" y="650"/>
                  <a:pt x="1800" y="618"/>
                </a:cubicBezTo>
                <a:cubicBezTo>
                  <a:pt x="1797" y="612"/>
                  <a:pt x="1798" y="605"/>
                  <a:pt x="1794" y="600"/>
                </a:cubicBezTo>
                <a:cubicBezTo>
                  <a:pt x="1771" y="570"/>
                  <a:pt x="1732" y="545"/>
                  <a:pt x="1710" y="516"/>
                </a:cubicBezTo>
                <a:cubicBezTo>
                  <a:pt x="1690" y="490"/>
                  <a:pt x="1679" y="467"/>
                  <a:pt x="1656" y="444"/>
                </a:cubicBezTo>
                <a:cubicBezTo>
                  <a:pt x="1648" y="413"/>
                  <a:pt x="1641" y="371"/>
                  <a:pt x="1626" y="342"/>
                </a:cubicBezTo>
                <a:cubicBezTo>
                  <a:pt x="1611" y="313"/>
                  <a:pt x="1576" y="283"/>
                  <a:pt x="1566" y="252"/>
                </a:cubicBezTo>
                <a:cubicBezTo>
                  <a:pt x="1549" y="200"/>
                  <a:pt x="1511" y="166"/>
                  <a:pt x="1470" y="132"/>
                </a:cubicBezTo>
                <a:cubicBezTo>
                  <a:pt x="1417" y="88"/>
                  <a:pt x="1347" y="68"/>
                  <a:pt x="1290" y="30"/>
                </a:cubicBezTo>
                <a:cubicBezTo>
                  <a:pt x="1282" y="24"/>
                  <a:pt x="1270" y="26"/>
                  <a:pt x="1260" y="24"/>
                </a:cubicBezTo>
                <a:cubicBezTo>
                  <a:pt x="1252" y="22"/>
                  <a:pt x="1244" y="18"/>
                  <a:pt x="1236" y="18"/>
                </a:cubicBezTo>
                <a:cubicBezTo>
                  <a:pt x="1043" y="7"/>
                  <a:pt x="990" y="48"/>
                  <a:pt x="1062" y="0"/>
                </a:cubicBezTo>
                <a:close/>
              </a:path>
            </a:pathLst>
          </a:custGeom>
          <a:gradFill rotWithShape="0">
            <a:gsLst>
              <a:gs pos="0">
                <a:srgbClr val="FFCC66"/>
              </a:gs>
              <a:gs pos="50000">
                <a:srgbClr val="765E2F"/>
              </a:gs>
              <a:gs pos="100000">
                <a:srgbClr val="FFCC6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52" name="Freeform 223"/>
          <p:cNvSpPr>
            <a:spLocks/>
          </p:cNvSpPr>
          <p:nvPr/>
        </p:nvSpPr>
        <p:spPr bwMode="auto">
          <a:xfrm>
            <a:off x="3019425" y="5822950"/>
            <a:ext cx="1262063" cy="546100"/>
          </a:xfrm>
          <a:custGeom>
            <a:avLst/>
            <a:gdLst>
              <a:gd name="T0" fmla="*/ 19517617 w 2020"/>
              <a:gd name="T1" fmla="*/ 286966457 h 871"/>
              <a:gd name="T2" fmla="*/ 115545003 w 2020"/>
              <a:gd name="T3" fmla="*/ 266918134 h 871"/>
              <a:gd name="T4" fmla="*/ 205716922 w 2020"/>
              <a:gd name="T5" fmla="*/ 245690462 h 871"/>
              <a:gd name="T6" fmla="*/ 224454180 w 2020"/>
              <a:gd name="T7" fmla="*/ 232717613 h 871"/>
              <a:gd name="T8" fmla="*/ 312283747 w 2020"/>
              <a:gd name="T9" fmla="*/ 191441618 h 871"/>
              <a:gd name="T10" fmla="*/ 329849613 w 2020"/>
              <a:gd name="T11" fmla="*/ 179648746 h 871"/>
              <a:gd name="T12" fmla="*/ 368494973 w 2020"/>
              <a:gd name="T13" fmla="*/ 153703634 h 871"/>
              <a:gd name="T14" fmla="*/ 388403074 w 2020"/>
              <a:gd name="T15" fmla="*/ 112427640 h 871"/>
              <a:gd name="T16" fmla="*/ 416508336 w 2020"/>
              <a:gd name="T17" fmla="*/ 86483195 h 871"/>
              <a:gd name="T18" fmla="*/ 465693168 w 2020"/>
              <a:gd name="T19" fmla="*/ 39310421 h 871"/>
              <a:gd name="T20" fmla="*/ 514878001 w 2020"/>
              <a:gd name="T21" fmla="*/ 18082744 h 871"/>
              <a:gd name="T22" fmla="*/ 557035893 w 2020"/>
              <a:gd name="T23" fmla="*/ 9827919 h 871"/>
              <a:gd name="T24" fmla="*/ 518391159 w 2020"/>
              <a:gd name="T25" fmla="*/ 34593021 h 871"/>
              <a:gd name="T26" fmla="*/ 462180011 w 2020"/>
              <a:gd name="T27" fmla="*/ 67614203 h 871"/>
              <a:gd name="T28" fmla="*/ 424706120 w 2020"/>
              <a:gd name="T29" fmla="*/ 102993467 h 871"/>
              <a:gd name="T30" fmla="*/ 412995178 w 2020"/>
              <a:gd name="T31" fmla="*/ 121862439 h 871"/>
              <a:gd name="T32" fmla="*/ 420021494 w 2020"/>
              <a:gd name="T33" fmla="*/ 180828096 h 871"/>
              <a:gd name="T34" fmla="*/ 475061797 w 2020"/>
              <a:gd name="T35" fmla="*/ 165497173 h 871"/>
              <a:gd name="T36" fmla="*/ 550009578 w 2020"/>
              <a:gd name="T37" fmla="*/ 146628162 h 871"/>
              <a:gd name="T38" fmla="*/ 596852097 w 2020"/>
              <a:gd name="T39" fmla="*/ 95917367 h 871"/>
              <a:gd name="T40" fmla="*/ 629641985 w 2020"/>
              <a:gd name="T41" fmla="*/ 49924580 h 871"/>
              <a:gd name="T42" fmla="*/ 699905920 w 2020"/>
              <a:gd name="T43" fmla="*/ 33413671 h 871"/>
              <a:gd name="T44" fmla="*/ 691708760 w 2020"/>
              <a:gd name="T45" fmla="*/ 39310421 h 871"/>
              <a:gd name="T46" fmla="*/ 656576559 w 2020"/>
              <a:gd name="T47" fmla="*/ 69972903 h 871"/>
              <a:gd name="T48" fmla="*/ 637839770 w 2020"/>
              <a:gd name="T49" fmla="*/ 92379318 h 871"/>
              <a:gd name="T50" fmla="*/ 607391570 w 2020"/>
              <a:gd name="T51" fmla="*/ 118324390 h 871"/>
              <a:gd name="T52" fmla="*/ 634326612 w 2020"/>
              <a:gd name="T53" fmla="*/ 132475962 h 871"/>
              <a:gd name="T54" fmla="*/ 662432030 w 2020"/>
              <a:gd name="T55" fmla="*/ 148986861 h 871"/>
              <a:gd name="T56" fmla="*/ 690537291 w 2020"/>
              <a:gd name="T57" fmla="*/ 173751996 h 871"/>
              <a:gd name="T58" fmla="*/ 750261597 w 2020"/>
              <a:gd name="T59" fmla="*/ 183186795 h 871"/>
              <a:gd name="T60" fmla="*/ 786564643 w 2020"/>
              <a:gd name="T61" fmla="*/ 163138434 h 871"/>
              <a:gd name="T62" fmla="*/ 735038122 w 2020"/>
              <a:gd name="T63" fmla="*/ 210311217 h 871"/>
              <a:gd name="T64" fmla="*/ 709274549 w 2020"/>
              <a:gd name="T65" fmla="*/ 223283440 h 871"/>
              <a:gd name="T66" fmla="*/ 660089716 w 2020"/>
              <a:gd name="T67" fmla="*/ 211490567 h 871"/>
              <a:gd name="T68" fmla="*/ 586312624 w 2020"/>
              <a:gd name="T69" fmla="*/ 184366145 h 871"/>
              <a:gd name="T70" fmla="*/ 496140743 w 2020"/>
              <a:gd name="T71" fmla="*/ 225642140 h 871"/>
              <a:gd name="T72" fmla="*/ 434074749 w 2020"/>
              <a:gd name="T73" fmla="*/ 237435013 h 871"/>
              <a:gd name="T74" fmla="*/ 410653490 w 2020"/>
              <a:gd name="T75" fmla="*/ 245690462 h 871"/>
              <a:gd name="T76" fmla="*/ 382547603 w 2020"/>
              <a:gd name="T77" fmla="*/ 255124635 h 871"/>
              <a:gd name="T78" fmla="*/ 309941433 w 2020"/>
              <a:gd name="T79" fmla="*/ 252765935 h 871"/>
              <a:gd name="T80" fmla="*/ 253730286 w 2020"/>
              <a:gd name="T81" fmla="*/ 273993607 h 871"/>
              <a:gd name="T82" fmla="*/ 205716922 w 2020"/>
              <a:gd name="T83" fmla="*/ 278711007 h 871"/>
              <a:gd name="T84" fmla="*/ 154190362 w 2020"/>
              <a:gd name="T85" fmla="*/ 305835429 h 871"/>
              <a:gd name="T86" fmla="*/ 114374158 w 2020"/>
              <a:gd name="T87" fmla="*/ 321166351 h 871"/>
              <a:gd name="T88" fmla="*/ 26543937 w 2020"/>
              <a:gd name="T89" fmla="*/ 337676702 h 871"/>
              <a:gd name="T90" fmla="*/ 7807297 w 2020"/>
              <a:gd name="T91" fmla="*/ 323525051 h 871"/>
              <a:gd name="T92" fmla="*/ 3122669 w 2020"/>
              <a:gd name="T93" fmla="*/ 295221279 h 87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020"/>
              <a:gd name="T142" fmla="*/ 0 h 871"/>
              <a:gd name="T143" fmla="*/ 2020 w 2020"/>
              <a:gd name="T144" fmla="*/ 871 h 87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020" h="871">
                <a:moveTo>
                  <a:pt x="5" y="745"/>
                </a:moveTo>
                <a:cubicBezTo>
                  <a:pt x="21" y="742"/>
                  <a:pt x="34" y="734"/>
                  <a:pt x="50" y="730"/>
                </a:cubicBezTo>
                <a:cubicBezTo>
                  <a:pt x="95" y="697"/>
                  <a:pt x="152" y="681"/>
                  <a:pt x="206" y="667"/>
                </a:cubicBezTo>
                <a:cubicBezTo>
                  <a:pt x="239" y="669"/>
                  <a:pt x="265" y="673"/>
                  <a:pt x="296" y="679"/>
                </a:cubicBezTo>
                <a:cubicBezTo>
                  <a:pt x="368" y="674"/>
                  <a:pt x="442" y="652"/>
                  <a:pt x="512" y="634"/>
                </a:cubicBezTo>
                <a:cubicBezTo>
                  <a:pt x="517" y="631"/>
                  <a:pt x="522" y="628"/>
                  <a:pt x="527" y="625"/>
                </a:cubicBezTo>
                <a:cubicBezTo>
                  <a:pt x="532" y="623"/>
                  <a:pt x="537" y="622"/>
                  <a:pt x="542" y="619"/>
                </a:cubicBezTo>
                <a:cubicBezTo>
                  <a:pt x="555" y="612"/>
                  <a:pt x="564" y="601"/>
                  <a:pt x="575" y="592"/>
                </a:cubicBezTo>
                <a:cubicBezTo>
                  <a:pt x="607" y="566"/>
                  <a:pt x="648" y="542"/>
                  <a:pt x="689" y="535"/>
                </a:cubicBezTo>
                <a:cubicBezTo>
                  <a:pt x="726" y="516"/>
                  <a:pt x="765" y="511"/>
                  <a:pt x="800" y="487"/>
                </a:cubicBezTo>
                <a:cubicBezTo>
                  <a:pt x="809" y="481"/>
                  <a:pt x="818" y="475"/>
                  <a:pt x="827" y="469"/>
                </a:cubicBezTo>
                <a:cubicBezTo>
                  <a:pt x="833" y="465"/>
                  <a:pt x="845" y="457"/>
                  <a:pt x="845" y="457"/>
                </a:cubicBezTo>
                <a:cubicBezTo>
                  <a:pt x="851" y="438"/>
                  <a:pt x="876" y="434"/>
                  <a:pt x="893" y="430"/>
                </a:cubicBezTo>
                <a:cubicBezTo>
                  <a:pt x="910" y="417"/>
                  <a:pt x="928" y="405"/>
                  <a:pt x="944" y="391"/>
                </a:cubicBezTo>
                <a:cubicBezTo>
                  <a:pt x="953" y="383"/>
                  <a:pt x="968" y="364"/>
                  <a:pt x="968" y="364"/>
                </a:cubicBezTo>
                <a:cubicBezTo>
                  <a:pt x="974" y="338"/>
                  <a:pt x="986" y="312"/>
                  <a:pt x="995" y="286"/>
                </a:cubicBezTo>
                <a:cubicBezTo>
                  <a:pt x="997" y="280"/>
                  <a:pt x="1008" y="275"/>
                  <a:pt x="1013" y="271"/>
                </a:cubicBezTo>
                <a:cubicBezTo>
                  <a:pt x="1032" y="254"/>
                  <a:pt x="1045" y="235"/>
                  <a:pt x="1067" y="220"/>
                </a:cubicBezTo>
                <a:cubicBezTo>
                  <a:pt x="1081" y="199"/>
                  <a:pt x="1104" y="181"/>
                  <a:pt x="1124" y="166"/>
                </a:cubicBezTo>
                <a:cubicBezTo>
                  <a:pt x="1129" y="150"/>
                  <a:pt x="1175" y="106"/>
                  <a:pt x="1193" y="100"/>
                </a:cubicBezTo>
                <a:cubicBezTo>
                  <a:pt x="1206" y="87"/>
                  <a:pt x="1219" y="50"/>
                  <a:pt x="1238" y="49"/>
                </a:cubicBezTo>
                <a:cubicBezTo>
                  <a:pt x="1265" y="47"/>
                  <a:pt x="1292" y="47"/>
                  <a:pt x="1319" y="46"/>
                </a:cubicBezTo>
                <a:cubicBezTo>
                  <a:pt x="1337" y="19"/>
                  <a:pt x="1353" y="9"/>
                  <a:pt x="1385" y="4"/>
                </a:cubicBezTo>
                <a:cubicBezTo>
                  <a:pt x="1407" y="5"/>
                  <a:pt x="1464" y="0"/>
                  <a:pt x="1427" y="25"/>
                </a:cubicBezTo>
                <a:cubicBezTo>
                  <a:pt x="1411" y="49"/>
                  <a:pt x="1384" y="68"/>
                  <a:pt x="1358" y="79"/>
                </a:cubicBezTo>
                <a:cubicBezTo>
                  <a:pt x="1328" y="92"/>
                  <a:pt x="1368" y="68"/>
                  <a:pt x="1328" y="88"/>
                </a:cubicBezTo>
                <a:cubicBezTo>
                  <a:pt x="1307" y="99"/>
                  <a:pt x="1287" y="114"/>
                  <a:pt x="1265" y="121"/>
                </a:cubicBezTo>
                <a:cubicBezTo>
                  <a:pt x="1245" y="136"/>
                  <a:pt x="1206" y="165"/>
                  <a:pt x="1184" y="172"/>
                </a:cubicBezTo>
                <a:cubicBezTo>
                  <a:pt x="1167" y="189"/>
                  <a:pt x="1144" y="206"/>
                  <a:pt x="1124" y="220"/>
                </a:cubicBezTo>
                <a:cubicBezTo>
                  <a:pt x="1113" y="236"/>
                  <a:pt x="1102" y="248"/>
                  <a:pt x="1088" y="262"/>
                </a:cubicBezTo>
                <a:cubicBezTo>
                  <a:pt x="1080" y="270"/>
                  <a:pt x="1079" y="280"/>
                  <a:pt x="1070" y="289"/>
                </a:cubicBezTo>
                <a:cubicBezTo>
                  <a:pt x="1064" y="314"/>
                  <a:pt x="1072" y="289"/>
                  <a:pt x="1058" y="310"/>
                </a:cubicBezTo>
                <a:cubicBezTo>
                  <a:pt x="1044" y="332"/>
                  <a:pt x="1040" y="360"/>
                  <a:pt x="1025" y="382"/>
                </a:cubicBezTo>
                <a:cubicBezTo>
                  <a:pt x="1029" y="427"/>
                  <a:pt x="1028" y="452"/>
                  <a:pt x="1076" y="460"/>
                </a:cubicBezTo>
                <a:cubicBezTo>
                  <a:pt x="1099" y="459"/>
                  <a:pt x="1142" y="463"/>
                  <a:pt x="1169" y="451"/>
                </a:cubicBezTo>
                <a:cubicBezTo>
                  <a:pt x="1186" y="444"/>
                  <a:pt x="1199" y="424"/>
                  <a:pt x="1217" y="421"/>
                </a:cubicBezTo>
                <a:cubicBezTo>
                  <a:pt x="1256" y="415"/>
                  <a:pt x="1296" y="414"/>
                  <a:pt x="1334" y="403"/>
                </a:cubicBezTo>
                <a:cubicBezTo>
                  <a:pt x="1361" y="395"/>
                  <a:pt x="1382" y="378"/>
                  <a:pt x="1409" y="373"/>
                </a:cubicBezTo>
                <a:cubicBezTo>
                  <a:pt x="1448" y="358"/>
                  <a:pt x="1474" y="338"/>
                  <a:pt x="1499" y="304"/>
                </a:cubicBezTo>
                <a:cubicBezTo>
                  <a:pt x="1506" y="284"/>
                  <a:pt x="1518" y="262"/>
                  <a:pt x="1529" y="244"/>
                </a:cubicBezTo>
                <a:cubicBezTo>
                  <a:pt x="1535" y="220"/>
                  <a:pt x="1556" y="159"/>
                  <a:pt x="1580" y="151"/>
                </a:cubicBezTo>
                <a:cubicBezTo>
                  <a:pt x="1594" y="132"/>
                  <a:pt x="1585" y="141"/>
                  <a:pt x="1613" y="127"/>
                </a:cubicBezTo>
                <a:cubicBezTo>
                  <a:pt x="1619" y="124"/>
                  <a:pt x="1631" y="115"/>
                  <a:pt x="1631" y="115"/>
                </a:cubicBezTo>
                <a:cubicBezTo>
                  <a:pt x="1663" y="67"/>
                  <a:pt x="1748" y="86"/>
                  <a:pt x="1793" y="85"/>
                </a:cubicBezTo>
                <a:cubicBezTo>
                  <a:pt x="1797" y="84"/>
                  <a:pt x="1807" y="78"/>
                  <a:pt x="1805" y="82"/>
                </a:cubicBezTo>
                <a:cubicBezTo>
                  <a:pt x="1801" y="89"/>
                  <a:pt x="1780" y="96"/>
                  <a:pt x="1772" y="100"/>
                </a:cubicBezTo>
                <a:cubicBezTo>
                  <a:pt x="1746" y="113"/>
                  <a:pt x="1730" y="138"/>
                  <a:pt x="1706" y="154"/>
                </a:cubicBezTo>
                <a:cubicBezTo>
                  <a:pt x="1701" y="164"/>
                  <a:pt x="1682" y="178"/>
                  <a:pt x="1682" y="178"/>
                </a:cubicBezTo>
                <a:cubicBezTo>
                  <a:pt x="1671" y="194"/>
                  <a:pt x="1654" y="209"/>
                  <a:pt x="1640" y="223"/>
                </a:cubicBezTo>
                <a:cubicBezTo>
                  <a:pt x="1637" y="226"/>
                  <a:pt x="1637" y="232"/>
                  <a:pt x="1634" y="235"/>
                </a:cubicBezTo>
                <a:cubicBezTo>
                  <a:pt x="1621" y="250"/>
                  <a:pt x="1602" y="268"/>
                  <a:pt x="1586" y="280"/>
                </a:cubicBezTo>
                <a:cubicBezTo>
                  <a:pt x="1575" y="288"/>
                  <a:pt x="1566" y="291"/>
                  <a:pt x="1556" y="301"/>
                </a:cubicBezTo>
                <a:cubicBezTo>
                  <a:pt x="1551" y="317"/>
                  <a:pt x="1540" y="342"/>
                  <a:pt x="1562" y="349"/>
                </a:cubicBezTo>
                <a:cubicBezTo>
                  <a:pt x="1602" y="346"/>
                  <a:pt x="1597" y="344"/>
                  <a:pt x="1625" y="337"/>
                </a:cubicBezTo>
                <a:cubicBezTo>
                  <a:pt x="1640" y="340"/>
                  <a:pt x="1651" y="340"/>
                  <a:pt x="1664" y="349"/>
                </a:cubicBezTo>
                <a:cubicBezTo>
                  <a:pt x="1672" y="360"/>
                  <a:pt x="1686" y="371"/>
                  <a:pt x="1697" y="379"/>
                </a:cubicBezTo>
                <a:cubicBezTo>
                  <a:pt x="1710" y="398"/>
                  <a:pt x="1731" y="403"/>
                  <a:pt x="1748" y="415"/>
                </a:cubicBezTo>
                <a:cubicBezTo>
                  <a:pt x="1757" y="422"/>
                  <a:pt x="1760" y="436"/>
                  <a:pt x="1769" y="442"/>
                </a:cubicBezTo>
                <a:cubicBezTo>
                  <a:pt x="1791" y="456"/>
                  <a:pt x="1796" y="467"/>
                  <a:pt x="1823" y="478"/>
                </a:cubicBezTo>
                <a:cubicBezTo>
                  <a:pt x="1889" y="475"/>
                  <a:pt x="1877" y="472"/>
                  <a:pt x="1922" y="466"/>
                </a:cubicBezTo>
                <a:cubicBezTo>
                  <a:pt x="1933" y="462"/>
                  <a:pt x="1941" y="457"/>
                  <a:pt x="1952" y="454"/>
                </a:cubicBezTo>
                <a:cubicBezTo>
                  <a:pt x="1973" y="440"/>
                  <a:pt x="1996" y="434"/>
                  <a:pt x="2015" y="415"/>
                </a:cubicBezTo>
                <a:cubicBezTo>
                  <a:pt x="2020" y="437"/>
                  <a:pt x="2007" y="466"/>
                  <a:pt x="1988" y="478"/>
                </a:cubicBezTo>
                <a:cubicBezTo>
                  <a:pt x="1969" y="506"/>
                  <a:pt x="1915" y="527"/>
                  <a:pt x="1883" y="535"/>
                </a:cubicBezTo>
                <a:cubicBezTo>
                  <a:pt x="1873" y="542"/>
                  <a:pt x="1865" y="549"/>
                  <a:pt x="1853" y="553"/>
                </a:cubicBezTo>
                <a:cubicBezTo>
                  <a:pt x="1842" y="564"/>
                  <a:pt x="1832" y="564"/>
                  <a:pt x="1817" y="568"/>
                </a:cubicBezTo>
                <a:cubicBezTo>
                  <a:pt x="1788" y="566"/>
                  <a:pt x="1762" y="560"/>
                  <a:pt x="1733" y="556"/>
                </a:cubicBezTo>
                <a:cubicBezTo>
                  <a:pt x="1718" y="551"/>
                  <a:pt x="1706" y="544"/>
                  <a:pt x="1691" y="538"/>
                </a:cubicBezTo>
                <a:cubicBezTo>
                  <a:pt x="1685" y="536"/>
                  <a:pt x="1673" y="532"/>
                  <a:pt x="1673" y="532"/>
                </a:cubicBezTo>
                <a:cubicBezTo>
                  <a:pt x="1613" y="487"/>
                  <a:pt x="1579" y="474"/>
                  <a:pt x="1502" y="469"/>
                </a:cubicBezTo>
                <a:cubicBezTo>
                  <a:pt x="1467" y="470"/>
                  <a:pt x="1428" y="459"/>
                  <a:pt x="1397" y="475"/>
                </a:cubicBezTo>
                <a:cubicBezTo>
                  <a:pt x="1349" y="499"/>
                  <a:pt x="1316" y="544"/>
                  <a:pt x="1271" y="574"/>
                </a:cubicBezTo>
                <a:cubicBezTo>
                  <a:pt x="1241" y="594"/>
                  <a:pt x="1189" y="588"/>
                  <a:pt x="1157" y="592"/>
                </a:cubicBezTo>
                <a:cubicBezTo>
                  <a:pt x="1142" y="596"/>
                  <a:pt x="1127" y="600"/>
                  <a:pt x="1112" y="604"/>
                </a:cubicBezTo>
                <a:cubicBezTo>
                  <a:pt x="1093" y="617"/>
                  <a:pt x="1099" y="615"/>
                  <a:pt x="1082" y="619"/>
                </a:cubicBezTo>
                <a:cubicBezTo>
                  <a:pt x="1072" y="621"/>
                  <a:pt x="1052" y="625"/>
                  <a:pt x="1052" y="625"/>
                </a:cubicBezTo>
                <a:cubicBezTo>
                  <a:pt x="1041" y="633"/>
                  <a:pt x="1029" y="634"/>
                  <a:pt x="1016" y="637"/>
                </a:cubicBezTo>
                <a:cubicBezTo>
                  <a:pt x="1005" y="645"/>
                  <a:pt x="993" y="645"/>
                  <a:pt x="980" y="649"/>
                </a:cubicBezTo>
                <a:cubicBezTo>
                  <a:pt x="946" y="647"/>
                  <a:pt x="923" y="640"/>
                  <a:pt x="893" y="625"/>
                </a:cubicBezTo>
                <a:cubicBezTo>
                  <a:pt x="858" y="628"/>
                  <a:pt x="828" y="636"/>
                  <a:pt x="794" y="643"/>
                </a:cubicBezTo>
                <a:cubicBezTo>
                  <a:pt x="779" y="651"/>
                  <a:pt x="763" y="655"/>
                  <a:pt x="746" y="658"/>
                </a:cubicBezTo>
                <a:cubicBezTo>
                  <a:pt x="714" y="674"/>
                  <a:pt x="685" y="688"/>
                  <a:pt x="650" y="697"/>
                </a:cubicBezTo>
                <a:cubicBezTo>
                  <a:pt x="643" y="699"/>
                  <a:pt x="639" y="705"/>
                  <a:pt x="632" y="706"/>
                </a:cubicBezTo>
                <a:cubicBezTo>
                  <a:pt x="597" y="709"/>
                  <a:pt x="562" y="708"/>
                  <a:pt x="527" y="709"/>
                </a:cubicBezTo>
                <a:cubicBezTo>
                  <a:pt x="483" y="718"/>
                  <a:pt x="455" y="744"/>
                  <a:pt x="416" y="763"/>
                </a:cubicBezTo>
                <a:cubicBezTo>
                  <a:pt x="408" y="767"/>
                  <a:pt x="403" y="774"/>
                  <a:pt x="395" y="778"/>
                </a:cubicBezTo>
                <a:cubicBezTo>
                  <a:pt x="387" y="782"/>
                  <a:pt x="368" y="787"/>
                  <a:pt x="368" y="787"/>
                </a:cubicBezTo>
                <a:cubicBezTo>
                  <a:pt x="351" y="804"/>
                  <a:pt x="317" y="812"/>
                  <a:pt x="293" y="817"/>
                </a:cubicBezTo>
                <a:cubicBezTo>
                  <a:pt x="240" y="843"/>
                  <a:pt x="229" y="830"/>
                  <a:pt x="143" y="832"/>
                </a:cubicBezTo>
                <a:cubicBezTo>
                  <a:pt x="97" y="836"/>
                  <a:pt x="101" y="837"/>
                  <a:pt x="68" y="859"/>
                </a:cubicBezTo>
                <a:cubicBezTo>
                  <a:pt x="60" y="864"/>
                  <a:pt x="41" y="871"/>
                  <a:pt x="41" y="871"/>
                </a:cubicBezTo>
                <a:cubicBezTo>
                  <a:pt x="0" y="866"/>
                  <a:pt x="5" y="868"/>
                  <a:pt x="20" y="823"/>
                </a:cubicBezTo>
                <a:cubicBezTo>
                  <a:pt x="19" y="800"/>
                  <a:pt x="21" y="777"/>
                  <a:pt x="17" y="754"/>
                </a:cubicBezTo>
                <a:cubicBezTo>
                  <a:pt x="16" y="751"/>
                  <a:pt x="11" y="753"/>
                  <a:pt x="8" y="751"/>
                </a:cubicBezTo>
                <a:cubicBezTo>
                  <a:pt x="6" y="750"/>
                  <a:pt x="6" y="747"/>
                  <a:pt x="5" y="74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grpSp>
        <p:nvGrpSpPr>
          <p:cNvPr id="2" name="Group 224"/>
          <p:cNvGrpSpPr>
            <a:grpSpLocks/>
          </p:cNvGrpSpPr>
          <p:nvPr/>
        </p:nvGrpSpPr>
        <p:grpSpPr bwMode="auto">
          <a:xfrm>
            <a:off x="4156075" y="5543550"/>
            <a:ext cx="136525" cy="115888"/>
            <a:chOff x="4973" y="2876"/>
            <a:chExt cx="245" cy="211"/>
          </a:xfrm>
        </p:grpSpPr>
        <p:sp>
          <p:nvSpPr>
            <p:cNvPr id="104686" name="Oval 225"/>
            <p:cNvSpPr>
              <a:spLocks noChangeAspect="1" noChangeArrowheads="1"/>
            </p:cNvSpPr>
            <p:nvPr/>
          </p:nvSpPr>
          <p:spPr bwMode="auto">
            <a:xfrm>
              <a:off x="4973" y="2876"/>
              <a:ext cx="228" cy="211"/>
            </a:xfrm>
            <a:prstGeom prst="ellipse">
              <a:avLst/>
            </a:prstGeom>
            <a:solidFill>
              <a:schemeClr val="accent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87" name="Freeform 226"/>
            <p:cNvSpPr>
              <a:spLocks noChangeAspect="1"/>
            </p:cNvSpPr>
            <p:nvPr/>
          </p:nvSpPr>
          <p:spPr bwMode="auto">
            <a:xfrm rot="2008338">
              <a:off x="5023" y="2891"/>
              <a:ext cx="195" cy="145"/>
            </a:xfrm>
            <a:custGeom>
              <a:avLst/>
              <a:gdLst>
                <a:gd name="T0" fmla="*/ 1 w 506"/>
                <a:gd name="T1" fmla="*/ 26 h 409"/>
                <a:gd name="T2" fmla="*/ 6 w 506"/>
                <a:gd name="T3" fmla="*/ 12 h 409"/>
                <a:gd name="T4" fmla="*/ 15 w 506"/>
                <a:gd name="T5" fmla="*/ 6 h 409"/>
                <a:gd name="T6" fmla="*/ 21 w 506"/>
                <a:gd name="T7" fmla="*/ 0 h 409"/>
                <a:gd name="T8" fmla="*/ 48 w 506"/>
                <a:gd name="T9" fmla="*/ 2 h 409"/>
                <a:gd name="T10" fmla="*/ 56 w 506"/>
                <a:gd name="T11" fmla="*/ 7 h 409"/>
                <a:gd name="T12" fmla="*/ 61 w 506"/>
                <a:gd name="T13" fmla="*/ 10 h 409"/>
                <a:gd name="T14" fmla="*/ 64 w 506"/>
                <a:gd name="T15" fmla="*/ 15 h 409"/>
                <a:gd name="T16" fmla="*/ 65 w 506"/>
                <a:gd name="T17" fmla="*/ 17 h 409"/>
                <a:gd name="T18" fmla="*/ 67 w 506"/>
                <a:gd name="T19" fmla="*/ 19 h 409"/>
                <a:gd name="T20" fmla="*/ 68 w 506"/>
                <a:gd name="T21" fmla="*/ 26 h 409"/>
                <a:gd name="T22" fmla="*/ 62 w 506"/>
                <a:gd name="T23" fmla="*/ 51 h 409"/>
                <a:gd name="T24" fmla="*/ 52 w 506"/>
                <a:gd name="T25" fmla="*/ 45 h 409"/>
                <a:gd name="T26" fmla="*/ 48 w 506"/>
                <a:gd name="T27" fmla="*/ 40 h 409"/>
                <a:gd name="T28" fmla="*/ 47 w 506"/>
                <a:gd name="T29" fmla="*/ 38 h 409"/>
                <a:gd name="T30" fmla="*/ 27 w 506"/>
                <a:gd name="T31" fmla="*/ 34 h 409"/>
                <a:gd name="T32" fmla="*/ 18 w 506"/>
                <a:gd name="T33" fmla="*/ 40 h 409"/>
                <a:gd name="T34" fmla="*/ 11 w 506"/>
                <a:gd name="T35" fmla="*/ 40 h 409"/>
                <a:gd name="T36" fmla="*/ 5 w 506"/>
                <a:gd name="T37" fmla="*/ 38 h 409"/>
                <a:gd name="T38" fmla="*/ 1 w 506"/>
                <a:gd name="T39" fmla="*/ 26 h 40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6"/>
                <a:gd name="T61" fmla="*/ 0 h 409"/>
                <a:gd name="T62" fmla="*/ 506 w 506"/>
                <a:gd name="T63" fmla="*/ 409 h 40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6" h="409">
                  <a:moveTo>
                    <a:pt x="7" y="203"/>
                  </a:moveTo>
                  <a:cubicBezTo>
                    <a:pt x="12" y="145"/>
                    <a:pt x="0" y="125"/>
                    <a:pt x="42" y="98"/>
                  </a:cubicBezTo>
                  <a:cubicBezTo>
                    <a:pt x="64" y="65"/>
                    <a:pt x="65" y="57"/>
                    <a:pt x="101" y="45"/>
                  </a:cubicBezTo>
                  <a:cubicBezTo>
                    <a:pt x="108" y="16"/>
                    <a:pt x="114" y="13"/>
                    <a:pt x="142" y="4"/>
                  </a:cubicBezTo>
                  <a:cubicBezTo>
                    <a:pt x="212" y="7"/>
                    <a:pt x="264" y="0"/>
                    <a:pt x="324" y="21"/>
                  </a:cubicBezTo>
                  <a:cubicBezTo>
                    <a:pt x="339" y="43"/>
                    <a:pt x="353" y="48"/>
                    <a:pt x="377" y="57"/>
                  </a:cubicBezTo>
                  <a:cubicBezTo>
                    <a:pt x="415" y="111"/>
                    <a:pt x="362" y="43"/>
                    <a:pt x="407" y="80"/>
                  </a:cubicBezTo>
                  <a:cubicBezTo>
                    <a:pt x="418" y="89"/>
                    <a:pt x="422" y="104"/>
                    <a:pt x="430" y="115"/>
                  </a:cubicBezTo>
                  <a:cubicBezTo>
                    <a:pt x="432" y="123"/>
                    <a:pt x="431" y="132"/>
                    <a:pt x="436" y="139"/>
                  </a:cubicBezTo>
                  <a:cubicBezTo>
                    <a:pt x="440" y="145"/>
                    <a:pt x="452" y="144"/>
                    <a:pt x="454" y="151"/>
                  </a:cubicBezTo>
                  <a:cubicBezTo>
                    <a:pt x="460" y="169"/>
                    <a:pt x="457" y="190"/>
                    <a:pt x="459" y="209"/>
                  </a:cubicBezTo>
                  <a:cubicBezTo>
                    <a:pt x="455" y="348"/>
                    <a:pt x="506" y="380"/>
                    <a:pt x="418" y="409"/>
                  </a:cubicBezTo>
                  <a:cubicBezTo>
                    <a:pt x="366" y="401"/>
                    <a:pt x="364" y="405"/>
                    <a:pt x="348" y="356"/>
                  </a:cubicBezTo>
                  <a:cubicBezTo>
                    <a:pt x="344" y="343"/>
                    <a:pt x="332" y="333"/>
                    <a:pt x="324" y="321"/>
                  </a:cubicBezTo>
                  <a:cubicBezTo>
                    <a:pt x="320" y="315"/>
                    <a:pt x="313" y="303"/>
                    <a:pt x="313" y="303"/>
                  </a:cubicBezTo>
                  <a:cubicBezTo>
                    <a:pt x="297" y="240"/>
                    <a:pt x="249" y="270"/>
                    <a:pt x="183" y="274"/>
                  </a:cubicBezTo>
                  <a:cubicBezTo>
                    <a:pt x="165" y="287"/>
                    <a:pt x="139" y="314"/>
                    <a:pt x="119" y="321"/>
                  </a:cubicBezTo>
                  <a:cubicBezTo>
                    <a:pt x="103" y="319"/>
                    <a:pt x="87" y="318"/>
                    <a:pt x="72" y="315"/>
                  </a:cubicBezTo>
                  <a:cubicBezTo>
                    <a:pt x="60" y="312"/>
                    <a:pt x="36" y="303"/>
                    <a:pt x="36" y="303"/>
                  </a:cubicBezTo>
                  <a:cubicBezTo>
                    <a:pt x="7" y="259"/>
                    <a:pt x="7" y="260"/>
                    <a:pt x="7" y="203"/>
                  </a:cubicBezTo>
                  <a:close/>
                </a:path>
              </a:pathLst>
            </a:custGeom>
            <a:solidFill>
              <a:srgbClr val="006600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</p:grpSp>
      <p:sp>
        <p:nvSpPr>
          <p:cNvPr id="104454" name="Oval 227"/>
          <p:cNvSpPr>
            <a:spLocks noChangeArrowheads="1"/>
          </p:cNvSpPr>
          <p:nvPr/>
        </p:nvSpPr>
        <p:spPr bwMode="auto">
          <a:xfrm>
            <a:off x="3914775" y="5614988"/>
            <a:ext cx="55563" cy="571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55" name="Freeform 228"/>
          <p:cNvSpPr>
            <a:spLocks/>
          </p:cNvSpPr>
          <p:nvPr/>
        </p:nvSpPr>
        <p:spPr bwMode="auto">
          <a:xfrm>
            <a:off x="4033838" y="5403850"/>
            <a:ext cx="133350" cy="247650"/>
          </a:xfrm>
          <a:custGeom>
            <a:avLst/>
            <a:gdLst>
              <a:gd name="T0" fmla="*/ 21355944 w 214"/>
              <a:gd name="T1" fmla="*/ 18772620 h 396"/>
              <a:gd name="T2" fmla="*/ 49313334 w 214"/>
              <a:gd name="T3" fmla="*/ 0 h 396"/>
              <a:gd name="T4" fmla="*/ 65621287 w 214"/>
              <a:gd name="T5" fmla="*/ 4693468 h 396"/>
              <a:gd name="T6" fmla="*/ 77270091 w 214"/>
              <a:gd name="T7" fmla="*/ 23466091 h 396"/>
              <a:gd name="T8" fmla="*/ 58632253 w 214"/>
              <a:gd name="T9" fmla="*/ 44585136 h 396"/>
              <a:gd name="T10" fmla="*/ 44653563 w 214"/>
              <a:gd name="T11" fmla="*/ 138448854 h 396"/>
              <a:gd name="T12" fmla="*/ 30674863 w 214"/>
              <a:gd name="T13" fmla="*/ 140795274 h 396"/>
              <a:gd name="T14" fmla="*/ 33004748 w 214"/>
              <a:gd name="T15" fmla="*/ 103250045 h 396"/>
              <a:gd name="T16" fmla="*/ 30674863 w 214"/>
              <a:gd name="T17" fmla="*/ 72744058 h 396"/>
              <a:gd name="T18" fmla="*/ 16696791 w 214"/>
              <a:gd name="T19" fmla="*/ 68051217 h 396"/>
              <a:gd name="T20" fmla="*/ 9707132 w 214"/>
              <a:gd name="T21" fmla="*/ 65704796 h 396"/>
              <a:gd name="T22" fmla="*/ 9707132 w 214"/>
              <a:gd name="T23" fmla="*/ 23466091 h 396"/>
              <a:gd name="T24" fmla="*/ 21355944 w 214"/>
              <a:gd name="T25" fmla="*/ 18772620 h 39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4"/>
              <a:gd name="T40" fmla="*/ 0 h 396"/>
              <a:gd name="T41" fmla="*/ 214 w 214"/>
              <a:gd name="T42" fmla="*/ 396 h 39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4" h="396">
                <a:moveTo>
                  <a:pt x="55" y="48"/>
                </a:moveTo>
                <a:cubicBezTo>
                  <a:pt x="77" y="26"/>
                  <a:pt x="98" y="10"/>
                  <a:pt x="127" y="0"/>
                </a:cubicBezTo>
                <a:cubicBezTo>
                  <a:pt x="141" y="4"/>
                  <a:pt x="161" y="0"/>
                  <a:pt x="169" y="12"/>
                </a:cubicBezTo>
                <a:cubicBezTo>
                  <a:pt x="214" y="76"/>
                  <a:pt x="153" y="29"/>
                  <a:pt x="199" y="60"/>
                </a:cubicBezTo>
                <a:cubicBezTo>
                  <a:pt x="192" y="111"/>
                  <a:pt x="195" y="103"/>
                  <a:pt x="151" y="114"/>
                </a:cubicBezTo>
                <a:cubicBezTo>
                  <a:pt x="102" y="188"/>
                  <a:pt x="205" y="324"/>
                  <a:pt x="115" y="354"/>
                </a:cubicBezTo>
                <a:cubicBezTo>
                  <a:pt x="101" y="375"/>
                  <a:pt x="91" y="396"/>
                  <a:pt x="79" y="360"/>
                </a:cubicBezTo>
                <a:cubicBezTo>
                  <a:pt x="101" y="327"/>
                  <a:pt x="98" y="302"/>
                  <a:pt x="85" y="264"/>
                </a:cubicBezTo>
                <a:cubicBezTo>
                  <a:pt x="83" y="238"/>
                  <a:pt x="90" y="210"/>
                  <a:pt x="79" y="186"/>
                </a:cubicBezTo>
                <a:cubicBezTo>
                  <a:pt x="74" y="175"/>
                  <a:pt x="55" y="178"/>
                  <a:pt x="43" y="174"/>
                </a:cubicBezTo>
                <a:cubicBezTo>
                  <a:pt x="37" y="172"/>
                  <a:pt x="25" y="168"/>
                  <a:pt x="25" y="168"/>
                </a:cubicBezTo>
                <a:cubicBezTo>
                  <a:pt x="0" y="131"/>
                  <a:pt x="11" y="101"/>
                  <a:pt x="25" y="60"/>
                </a:cubicBezTo>
                <a:cubicBezTo>
                  <a:pt x="39" y="65"/>
                  <a:pt x="70" y="78"/>
                  <a:pt x="55" y="48"/>
                </a:cubicBezTo>
                <a:close/>
              </a:path>
            </a:pathLst>
          </a:custGeom>
          <a:solidFill>
            <a:srgbClr val="CC6600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56" name="Oval 229"/>
          <p:cNvSpPr>
            <a:spLocks noChangeArrowheads="1"/>
          </p:cNvSpPr>
          <p:nvPr/>
        </p:nvSpPr>
        <p:spPr bwMode="auto">
          <a:xfrm>
            <a:off x="4056063" y="5427663"/>
            <a:ext cx="57150" cy="5715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57" name="Freeform 230"/>
          <p:cNvSpPr>
            <a:spLocks/>
          </p:cNvSpPr>
          <p:nvPr/>
        </p:nvSpPr>
        <p:spPr bwMode="auto">
          <a:xfrm>
            <a:off x="4125913" y="5538788"/>
            <a:ext cx="254000" cy="200025"/>
          </a:xfrm>
          <a:custGeom>
            <a:avLst/>
            <a:gdLst>
              <a:gd name="T0" fmla="*/ 3131207 w 406"/>
              <a:gd name="T1" fmla="*/ 11795205 h 319"/>
              <a:gd name="T2" fmla="*/ 50881334 w 406"/>
              <a:gd name="T3" fmla="*/ 0 h 319"/>
              <a:gd name="T4" fmla="*/ 118201343 w 406"/>
              <a:gd name="T5" fmla="*/ 16513661 h 319"/>
              <a:gd name="T6" fmla="*/ 129942897 w 406"/>
              <a:gd name="T7" fmla="*/ 35778763 h 319"/>
              <a:gd name="T8" fmla="*/ 144424646 w 406"/>
              <a:gd name="T9" fmla="*/ 91217048 h 319"/>
              <a:gd name="T10" fmla="*/ 149121768 w 406"/>
              <a:gd name="T11" fmla="*/ 105764315 h 319"/>
              <a:gd name="T12" fmla="*/ 158906395 w 406"/>
              <a:gd name="T13" fmla="*/ 108123229 h 319"/>
              <a:gd name="T14" fmla="*/ 106068155 w 406"/>
              <a:gd name="T15" fmla="*/ 125030038 h 319"/>
              <a:gd name="T16" fmla="*/ 86889910 w 406"/>
              <a:gd name="T17" fmla="*/ 122671124 h 319"/>
              <a:gd name="T18" fmla="*/ 67711645 w 406"/>
              <a:gd name="T19" fmla="*/ 105764315 h 319"/>
              <a:gd name="T20" fmla="*/ 19569886 w 406"/>
              <a:gd name="T21" fmla="*/ 79421828 h 319"/>
              <a:gd name="T22" fmla="*/ 5479769 w 406"/>
              <a:gd name="T23" fmla="*/ 60156104 h 319"/>
              <a:gd name="T24" fmla="*/ 3131207 w 406"/>
              <a:gd name="T25" fmla="*/ 11795205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58" name="Oval 231"/>
          <p:cNvSpPr>
            <a:spLocks noChangeArrowheads="1"/>
          </p:cNvSpPr>
          <p:nvPr/>
        </p:nvSpPr>
        <p:spPr bwMode="auto">
          <a:xfrm>
            <a:off x="4175125" y="5551488"/>
            <a:ext cx="119063" cy="12065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59" name="Freeform 232"/>
          <p:cNvSpPr>
            <a:spLocks/>
          </p:cNvSpPr>
          <p:nvPr/>
        </p:nvSpPr>
        <p:spPr bwMode="auto">
          <a:xfrm>
            <a:off x="4208463" y="5659438"/>
            <a:ext cx="252412" cy="198437"/>
          </a:xfrm>
          <a:custGeom>
            <a:avLst/>
            <a:gdLst>
              <a:gd name="T0" fmla="*/ 3092358 w 406"/>
              <a:gd name="T1" fmla="*/ 11608876 h 319"/>
              <a:gd name="T2" fmla="*/ 50247400 w 406"/>
              <a:gd name="T3" fmla="*/ 0 h 319"/>
              <a:gd name="T4" fmla="*/ 116728120 w 406"/>
              <a:gd name="T5" fmla="*/ 16252549 h 319"/>
              <a:gd name="T6" fmla="*/ 128323526 w 406"/>
              <a:gd name="T7" fmla="*/ 35212922 h 319"/>
              <a:gd name="T8" fmla="*/ 142624588 w 406"/>
              <a:gd name="T9" fmla="*/ 89774396 h 319"/>
              <a:gd name="T10" fmla="*/ 147262502 w 406"/>
              <a:gd name="T11" fmla="*/ 104091714 h 319"/>
              <a:gd name="T12" fmla="*/ 156925651 w 406"/>
              <a:gd name="T13" fmla="*/ 106413239 h 319"/>
              <a:gd name="T14" fmla="*/ 104746014 w 406"/>
              <a:gd name="T15" fmla="*/ 123052704 h 319"/>
              <a:gd name="T16" fmla="*/ 85806416 w 406"/>
              <a:gd name="T17" fmla="*/ 120731178 h 319"/>
              <a:gd name="T18" fmla="*/ 66867420 w 406"/>
              <a:gd name="T19" fmla="*/ 104091714 h 319"/>
              <a:gd name="T20" fmla="*/ 19325681 w 406"/>
              <a:gd name="T21" fmla="*/ 78165506 h 319"/>
              <a:gd name="T22" fmla="*/ 5411316 w 406"/>
              <a:gd name="T23" fmla="*/ 59204516 h 319"/>
              <a:gd name="T24" fmla="*/ 3092358 w 406"/>
              <a:gd name="T25" fmla="*/ 11608876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60" name="Oval 233"/>
          <p:cNvSpPr>
            <a:spLocks noChangeArrowheads="1"/>
          </p:cNvSpPr>
          <p:nvPr/>
        </p:nvSpPr>
        <p:spPr bwMode="auto">
          <a:xfrm>
            <a:off x="4235450" y="5683250"/>
            <a:ext cx="119063" cy="12065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61" name="Freeform 236"/>
          <p:cNvSpPr>
            <a:spLocks/>
          </p:cNvSpPr>
          <p:nvPr/>
        </p:nvSpPr>
        <p:spPr bwMode="auto">
          <a:xfrm>
            <a:off x="4176713" y="5810250"/>
            <a:ext cx="254000" cy="198438"/>
          </a:xfrm>
          <a:custGeom>
            <a:avLst/>
            <a:gdLst>
              <a:gd name="T0" fmla="*/ 3131207 w 406"/>
              <a:gd name="T1" fmla="*/ 11608934 h 319"/>
              <a:gd name="T2" fmla="*/ 50881334 w 406"/>
              <a:gd name="T3" fmla="*/ 0 h 319"/>
              <a:gd name="T4" fmla="*/ 118201343 w 406"/>
              <a:gd name="T5" fmla="*/ 16252631 h 319"/>
              <a:gd name="T6" fmla="*/ 129942897 w 406"/>
              <a:gd name="T7" fmla="*/ 35213721 h 319"/>
              <a:gd name="T8" fmla="*/ 144424646 w 406"/>
              <a:gd name="T9" fmla="*/ 89775471 h 319"/>
              <a:gd name="T10" fmla="*/ 149121768 w 406"/>
              <a:gd name="T11" fmla="*/ 104092860 h 319"/>
              <a:gd name="T12" fmla="*/ 158906395 w 406"/>
              <a:gd name="T13" fmla="*/ 106414397 h 319"/>
              <a:gd name="T14" fmla="*/ 106068155 w 406"/>
              <a:gd name="T15" fmla="*/ 123053946 h 319"/>
              <a:gd name="T16" fmla="*/ 86889910 w 406"/>
              <a:gd name="T17" fmla="*/ 120732409 h 319"/>
              <a:gd name="T18" fmla="*/ 67711645 w 406"/>
              <a:gd name="T19" fmla="*/ 104092860 h 319"/>
              <a:gd name="T20" fmla="*/ 19569886 w 406"/>
              <a:gd name="T21" fmla="*/ 78166522 h 319"/>
              <a:gd name="T22" fmla="*/ 5479769 w 406"/>
              <a:gd name="T23" fmla="*/ 59205436 h 319"/>
              <a:gd name="T24" fmla="*/ 3131207 w 406"/>
              <a:gd name="T25" fmla="*/ 11608934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62" name="Oval 237"/>
          <p:cNvSpPr>
            <a:spLocks noChangeArrowheads="1"/>
          </p:cNvSpPr>
          <p:nvPr/>
        </p:nvSpPr>
        <p:spPr bwMode="auto">
          <a:xfrm>
            <a:off x="4227513" y="5822950"/>
            <a:ext cx="119062" cy="119063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63" name="Freeform 238"/>
          <p:cNvSpPr>
            <a:spLocks/>
          </p:cNvSpPr>
          <p:nvPr/>
        </p:nvSpPr>
        <p:spPr bwMode="auto">
          <a:xfrm>
            <a:off x="4241800" y="5930900"/>
            <a:ext cx="204788" cy="192088"/>
          </a:xfrm>
          <a:custGeom>
            <a:avLst/>
            <a:gdLst>
              <a:gd name="T0" fmla="*/ 7406707 w 328"/>
              <a:gd name="T1" fmla="*/ 21532002 h 307"/>
              <a:gd name="T2" fmla="*/ 31185215 w 328"/>
              <a:gd name="T3" fmla="*/ 12136583 h 307"/>
              <a:gd name="T4" fmla="*/ 52625521 w 328"/>
              <a:gd name="T5" fmla="*/ 0 h 307"/>
              <a:gd name="T6" fmla="*/ 90827229 w 328"/>
              <a:gd name="T7" fmla="*/ 2348854 h 307"/>
              <a:gd name="T8" fmla="*/ 107589870 w 328"/>
              <a:gd name="T9" fmla="*/ 21532002 h 307"/>
              <a:gd name="T10" fmla="*/ 119674231 w 328"/>
              <a:gd name="T11" fmla="*/ 57549436 h 307"/>
              <a:gd name="T12" fmla="*/ 124351887 w 328"/>
              <a:gd name="T13" fmla="*/ 72034868 h 307"/>
              <a:gd name="T14" fmla="*/ 126690714 w 328"/>
              <a:gd name="T15" fmla="*/ 79473113 h 307"/>
              <a:gd name="T16" fmla="*/ 112267526 w 328"/>
              <a:gd name="T17" fmla="*/ 110401165 h 307"/>
              <a:gd name="T18" fmla="*/ 67048710 w 328"/>
              <a:gd name="T19" fmla="*/ 120188264 h 307"/>
              <a:gd name="T20" fmla="*/ 47947241 w 328"/>
              <a:gd name="T21" fmla="*/ 117839410 h 307"/>
              <a:gd name="T22" fmla="*/ 26507559 w 328"/>
              <a:gd name="T23" fmla="*/ 98656272 h 307"/>
              <a:gd name="T24" fmla="*/ 16762021 w 328"/>
              <a:gd name="T25" fmla="*/ 74383722 h 307"/>
              <a:gd name="T26" fmla="*/ 0 w 328"/>
              <a:gd name="T27" fmla="*/ 45804542 h 307"/>
              <a:gd name="T28" fmla="*/ 2338829 w 328"/>
              <a:gd name="T29" fmla="*/ 31319727 h 307"/>
              <a:gd name="T30" fmla="*/ 7406707 w 328"/>
              <a:gd name="T31" fmla="*/ 21532002 h 30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28"/>
              <a:gd name="T49" fmla="*/ 0 h 307"/>
              <a:gd name="T50" fmla="*/ 328 w 328"/>
              <a:gd name="T51" fmla="*/ 307 h 30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28" h="307">
                <a:moveTo>
                  <a:pt x="19" y="55"/>
                </a:moveTo>
                <a:cubicBezTo>
                  <a:pt x="40" y="48"/>
                  <a:pt x="59" y="38"/>
                  <a:pt x="80" y="31"/>
                </a:cubicBezTo>
                <a:cubicBezTo>
                  <a:pt x="122" y="2"/>
                  <a:pt x="103" y="11"/>
                  <a:pt x="135" y="0"/>
                </a:cubicBezTo>
                <a:cubicBezTo>
                  <a:pt x="168" y="2"/>
                  <a:pt x="201" y="1"/>
                  <a:pt x="233" y="6"/>
                </a:cubicBezTo>
                <a:cubicBezTo>
                  <a:pt x="254" y="10"/>
                  <a:pt x="276" y="55"/>
                  <a:pt x="276" y="55"/>
                </a:cubicBezTo>
                <a:cubicBezTo>
                  <a:pt x="286" y="86"/>
                  <a:pt x="296" y="116"/>
                  <a:pt x="307" y="147"/>
                </a:cubicBezTo>
                <a:cubicBezTo>
                  <a:pt x="311" y="159"/>
                  <a:pt x="315" y="172"/>
                  <a:pt x="319" y="184"/>
                </a:cubicBezTo>
                <a:cubicBezTo>
                  <a:pt x="321" y="190"/>
                  <a:pt x="325" y="203"/>
                  <a:pt x="325" y="203"/>
                </a:cubicBezTo>
                <a:cubicBezTo>
                  <a:pt x="320" y="246"/>
                  <a:pt x="328" y="269"/>
                  <a:pt x="288" y="282"/>
                </a:cubicBezTo>
                <a:cubicBezTo>
                  <a:pt x="240" y="276"/>
                  <a:pt x="206" y="270"/>
                  <a:pt x="172" y="307"/>
                </a:cubicBezTo>
                <a:cubicBezTo>
                  <a:pt x="156" y="305"/>
                  <a:pt x="139" y="305"/>
                  <a:pt x="123" y="301"/>
                </a:cubicBezTo>
                <a:cubicBezTo>
                  <a:pt x="104" y="296"/>
                  <a:pt x="84" y="264"/>
                  <a:pt x="68" y="252"/>
                </a:cubicBezTo>
                <a:cubicBezTo>
                  <a:pt x="60" y="231"/>
                  <a:pt x="53" y="211"/>
                  <a:pt x="43" y="190"/>
                </a:cubicBezTo>
                <a:cubicBezTo>
                  <a:pt x="35" y="148"/>
                  <a:pt x="22" y="150"/>
                  <a:pt x="0" y="117"/>
                </a:cubicBezTo>
                <a:cubicBezTo>
                  <a:pt x="2" y="105"/>
                  <a:pt x="1" y="92"/>
                  <a:pt x="6" y="80"/>
                </a:cubicBezTo>
                <a:cubicBezTo>
                  <a:pt x="22" y="38"/>
                  <a:pt x="19" y="94"/>
                  <a:pt x="19" y="55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64" name="Oval 239"/>
          <p:cNvSpPr>
            <a:spLocks noChangeArrowheads="1"/>
          </p:cNvSpPr>
          <p:nvPr/>
        </p:nvSpPr>
        <p:spPr bwMode="auto">
          <a:xfrm>
            <a:off x="4327525" y="5981700"/>
            <a:ext cx="88900" cy="90488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65" name="Freeform 240"/>
          <p:cNvSpPr>
            <a:spLocks/>
          </p:cNvSpPr>
          <p:nvPr/>
        </p:nvSpPr>
        <p:spPr bwMode="auto">
          <a:xfrm>
            <a:off x="4027488" y="5497513"/>
            <a:ext cx="206375" cy="192087"/>
          </a:xfrm>
          <a:custGeom>
            <a:avLst/>
            <a:gdLst>
              <a:gd name="T0" fmla="*/ 7521991 w 328"/>
              <a:gd name="T1" fmla="*/ 21531890 h 307"/>
              <a:gd name="T2" fmla="*/ 31670381 w 328"/>
              <a:gd name="T3" fmla="*/ 12135894 h 307"/>
              <a:gd name="T4" fmla="*/ 53444204 w 328"/>
              <a:gd name="T5" fmla="*/ 0 h 307"/>
              <a:gd name="T6" fmla="*/ 92240821 w 328"/>
              <a:gd name="T7" fmla="*/ 2348842 h 307"/>
              <a:gd name="T8" fmla="*/ 109263607 w 328"/>
              <a:gd name="T9" fmla="*/ 21531890 h 307"/>
              <a:gd name="T10" fmla="*/ 121535993 w 328"/>
              <a:gd name="T11" fmla="*/ 57549137 h 307"/>
              <a:gd name="T12" fmla="*/ 126286392 w 328"/>
              <a:gd name="T13" fmla="*/ 72033867 h 307"/>
              <a:gd name="T14" fmla="*/ 128661591 w 328"/>
              <a:gd name="T15" fmla="*/ 79472074 h 307"/>
              <a:gd name="T16" fmla="*/ 114014005 w 328"/>
              <a:gd name="T17" fmla="*/ 110399965 h 307"/>
              <a:gd name="T18" fmla="*/ 68091790 w 328"/>
              <a:gd name="T19" fmla="*/ 120187013 h 307"/>
              <a:gd name="T20" fmla="*/ 48693805 w 328"/>
              <a:gd name="T21" fmla="*/ 117838171 h 307"/>
              <a:gd name="T22" fmla="*/ 26919983 w 328"/>
              <a:gd name="T23" fmla="*/ 98655132 h 307"/>
              <a:gd name="T24" fmla="*/ 17022790 w 328"/>
              <a:gd name="T25" fmla="*/ 74382709 h 307"/>
              <a:gd name="T26" fmla="*/ 0 w 328"/>
              <a:gd name="T27" fmla="*/ 45804304 h 307"/>
              <a:gd name="T28" fmla="*/ 2375200 w 328"/>
              <a:gd name="T29" fmla="*/ 31318938 h 307"/>
              <a:gd name="T30" fmla="*/ 7521991 w 328"/>
              <a:gd name="T31" fmla="*/ 21531890 h 30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28"/>
              <a:gd name="T49" fmla="*/ 0 h 307"/>
              <a:gd name="T50" fmla="*/ 328 w 328"/>
              <a:gd name="T51" fmla="*/ 307 h 30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28" h="307">
                <a:moveTo>
                  <a:pt x="19" y="55"/>
                </a:moveTo>
                <a:cubicBezTo>
                  <a:pt x="40" y="48"/>
                  <a:pt x="59" y="38"/>
                  <a:pt x="80" y="31"/>
                </a:cubicBezTo>
                <a:cubicBezTo>
                  <a:pt x="122" y="2"/>
                  <a:pt x="103" y="11"/>
                  <a:pt x="135" y="0"/>
                </a:cubicBezTo>
                <a:cubicBezTo>
                  <a:pt x="168" y="2"/>
                  <a:pt x="201" y="1"/>
                  <a:pt x="233" y="6"/>
                </a:cubicBezTo>
                <a:cubicBezTo>
                  <a:pt x="254" y="10"/>
                  <a:pt x="276" y="55"/>
                  <a:pt x="276" y="55"/>
                </a:cubicBezTo>
                <a:cubicBezTo>
                  <a:pt x="286" y="86"/>
                  <a:pt x="296" y="116"/>
                  <a:pt x="307" y="147"/>
                </a:cubicBezTo>
                <a:cubicBezTo>
                  <a:pt x="311" y="159"/>
                  <a:pt x="315" y="172"/>
                  <a:pt x="319" y="184"/>
                </a:cubicBezTo>
                <a:cubicBezTo>
                  <a:pt x="321" y="190"/>
                  <a:pt x="325" y="203"/>
                  <a:pt x="325" y="203"/>
                </a:cubicBezTo>
                <a:cubicBezTo>
                  <a:pt x="320" y="246"/>
                  <a:pt x="328" y="269"/>
                  <a:pt x="288" y="282"/>
                </a:cubicBezTo>
                <a:cubicBezTo>
                  <a:pt x="240" y="276"/>
                  <a:pt x="206" y="270"/>
                  <a:pt x="172" y="307"/>
                </a:cubicBezTo>
                <a:cubicBezTo>
                  <a:pt x="156" y="305"/>
                  <a:pt x="139" y="305"/>
                  <a:pt x="123" y="301"/>
                </a:cubicBezTo>
                <a:cubicBezTo>
                  <a:pt x="104" y="296"/>
                  <a:pt x="84" y="264"/>
                  <a:pt x="68" y="252"/>
                </a:cubicBezTo>
                <a:cubicBezTo>
                  <a:pt x="60" y="231"/>
                  <a:pt x="53" y="211"/>
                  <a:pt x="43" y="190"/>
                </a:cubicBezTo>
                <a:cubicBezTo>
                  <a:pt x="35" y="148"/>
                  <a:pt x="22" y="150"/>
                  <a:pt x="0" y="117"/>
                </a:cubicBezTo>
                <a:cubicBezTo>
                  <a:pt x="2" y="105"/>
                  <a:pt x="1" y="92"/>
                  <a:pt x="6" y="80"/>
                </a:cubicBezTo>
                <a:cubicBezTo>
                  <a:pt x="22" y="38"/>
                  <a:pt x="19" y="94"/>
                  <a:pt x="19" y="55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66" name="Oval 241"/>
          <p:cNvSpPr>
            <a:spLocks noChangeArrowheads="1"/>
          </p:cNvSpPr>
          <p:nvPr/>
        </p:nvSpPr>
        <p:spPr bwMode="auto">
          <a:xfrm>
            <a:off x="4090988" y="5559425"/>
            <a:ext cx="88900" cy="904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67" name="Freeform 242"/>
          <p:cNvSpPr>
            <a:spLocks/>
          </p:cNvSpPr>
          <p:nvPr/>
        </p:nvSpPr>
        <p:spPr bwMode="auto">
          <a:xfrm>
            <a:off x="3908425" y="5497513"/>
            <a:ext cx="252413" cy="200025"/>
          </a:xfrm>
          <a:custGeom>
            <a:avLst/>
            <a:gdLst>
              <a:gd name="T0" fmla="*/ 3092370 w 406"/>
              <a:gd name="T1" fmla="*/ 11795205 h 319"/>
              <a:gd name="T2" fmla="*/ 50247599 w 406"/>
              <a:gd name="T3" fmla="*/ 0 h 319"/>
              <a:gd name="T4" fmla="*/ 116729204 w 406"/>
              <a:gd name="T5" fmla="*/ 16513661 h 319"/>
              <a:gd name="T6" fmla="*/ 128324656 w 406"/>
              <a:gd name="T7" fmla="*/ 35778763 h 319"/>
              <a:gd name="T8" fmla="*/ 142625775 w 406"/>
              <a:gd name="T9" fmla="*/ 91217048 h 319"/>
              <a:gd name="T10" fmla="*/ 147263707 w 406"/>
              <a:gd name="T11" fmla="*/ 105764315 h 319"/>
              <a:gd name="T12" fmla="*/ 156926895 w 406"/>
              <a:gd name="T13" fmla="*/ 108123229 h 319"/>
              <a:gd name="T14" fmla="*/ 104747050 w 406"/>
              <a:gd name="T15" fmla="*/ 125030038 h 319"/>
              <a:gd name="T16" fmla="*/ 85807377 w 406"/>
              <a:gd name="T17" fmla="*/ 122671124 h 319"/>
              <a:gd name="T18" fmla="*/ 66867685 w 406"/>
              <a:gd name="T19" fmla="*/ 105764315 h 319"/>
              <a:gd name="T20" fmla="*/ 19325758 w 406"/>
              <a:gd name="T21" fmla="*/ 79421828 h 319"/>
              <a:gd name="T22" fmla="*/ 5411338 w 406"/>
              <a:gd name="T23" fmla="*/ 60156104 h 319"/>
              <a:gd name="T24" fmla="*/ 3092370 w 406"/>
              <a:gd name="T25" fmla="*/ 11795205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68" name="Oval 243"/>
          <p:cNvSpPr>
            <a:spLocks noChangeArrowheads="1"/>
          </p:cNvSpPr>
          <p:nvPr/>
        </p:nvSpPr>
        <p:spPr bwMode="auto">
          <a:xfrm>
            <a:off x="3957638" y="5510213"/>
            <a:ext cx="119062" cy="12065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69" name="Freeform 244"/>
          <p:cNvSpPr>
            <a:spLocks/>
          </p:cNvSpPr>
          <p:nvPr/>
        </p:nvSpPr>
        <p:spPr bwMode="auto">
          <a:xfrm>
            <a:off x="4057650" y="5659438"/>
            <a:ext cx="254000" cy="198437"/>
          </a:xfrm>
          <a:custGeom>
            <a:avLst/>
            <a:gdLst>
              <a:gd name="T0" fmla="*/ 3131207 w 406"/>
              <a:gd name="T1" fmla="*/ 11608876 h 319"/>
              <a:gd name="T2" fmla="*/ 50881334 w 406"/>
              <a:gd name="T3" fmla="*/ 0 h 319"/>
              <a:gd name="T4" fmla="*/ 118201343 w 406"/>
              <a:gd name="T5" fmla="*/ 16252549 h 319"/>
              <a:gd name="T6" fmla="*/ 129942897 w 406"/>
              <a:gd name="T7" fmla="*/ 35212922 h 319"/>
              <a:gd name="T8" fmla="*/ 144424646 w 406"/>
              <a:gd name="T9" fmla="*/ 89774396 h 319"/>
              <a:gd name="T10" fmla="*/ 149121768 w 406"/>
              <a:gd name="T11" fmla="*/ 104091714 h 319"/>
              <a:gd name="T12" fmla="*/ 158906395 w 406"/>
              <a:gd name="T13" fmla="*/ 106413239 h 319"/>
              <a:gd name="T14" fmla="*/ 106068155 w 406"/>
              <a:gd name="T15" fmla="*/ 123052704 h 319"/>
              <a:gd name="T16" fmla="*/ 86889910 w 406"/>
              <a:gd name="T17" fmla="*/ 120731178 h 319"/>
              <a:gd name="T18" fmla="*/ 67711645 w 406"/>
              <a:gd name="T19" fmla="*/ 104091714 h 319"/>
              <a:gd name="T20" fmla="*/ 19569886 w 406"/>
              <a:gd name="T21" fmla="*/ 78165506 h 319"/>
              <a:gd name="T22" fmla="*/ 5479769 w 406"/>
              <a:gd name="T23" fmla="*/ 59204516 h 319"/>
              <a:gd name="T24" fmla="*/ 3131207 w 406"/>
              <a:gd name="T25" fmla="*/ 11608876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70" name="Oval 245"/>
          <p:cNvSpPr>
            <a:spLocks noChangeArrowheads="1"/>
          </p:cNvSpPr>
          <p:nvPr/>
        </p:nvSpPr>
        <p:spPr bwMode="auto">
          <a:xfrm>
            <a:off x="4084638" y="5683250"/>
            <a:ext cx="119062" cy="12065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71" name="Freeform 246"/>
          <p:cNvSpPr>
            <a:spLocks/>
          </p:cNvSpPr>
          <p:nvPr/>
        </p:nvSpPr>
        <p:spPr bwMode="auto">
          <a:xfrm>
            <a:off x="4057650" y="5849938"/>
            <a:ext cx="254000" cy="200025"/>
          </a:xfrm>
          <a:custGeom>
            <a:avLst/>
            <a:gdLst>
              <a:gd name="T0" fmla="*/ 3131207 w 406"/>
              <a:gd name="T1" fmla="*/ 11795205 h 319"/>
              <a:gd name="T2" fmla="*/ 50881334 w 406"/>
              <a:gd name="T3" fmla="*/ 0 h 319"/>
              <a:gd name="T4" fmla="*/ 118201343 w 406"/>
              <a:gd name="T5" fmla="*/ 16513661 h 319"/>
              <a:gd name="T6" fmla="*/ 129942897 w 406"/>
              <a:gd name="T7" fmla="*/ 35778763 h 319"/>
              <a:gd name="T8" fmla="*/ 144424646 w 406"/>
              <a:gd name="T9" fmla="*/ 91217048 h 319"/>
              <a:gd name="T10" fmla="*/ 149121768 w 406"/>
              <a:gd name="T11" fmla="*/ 105764315 h 319"/>
              <a:gd name="T12" fmla="*/ 158906395 w 406"/>
              <a:gd name="T13" fmla="*/ 108123229 h 319"/>
              <a:gd name="T14" fmla="*/ 106068155 w 406"/>
              <a:gd name="T15" fmla="*/ 125030038 h 319"/>
              <a:gd name="T16" fmla="*/ 86889910 w 406"/>
              <a:gd name="T17" fmla="*/ 122671124 h 319"/>
              <a:gd name="T18" fmla="*/ 67711645 w 406"/>
              <a:gd name="T19" fmla="*/ 105764315 h 319"/>
              <a:gd name="T20" fmla="*/ 19569886 w 406"/>
              <a:gd name="T21" fmla="*/ 79421828 h 319"/>
              <a:gd name="T22" fmla="*/ 5479769 w 406"/>
              <a:gd name="T23" fmla="*/ 60156104 h 319"/>
              <a:gd name="T24" fmla="*/ 3131207 w 406"/>
              <a:gd name="T25" fmla="*/ 11795205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chemeClr val="tx2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72" name="Oval 247"/>
          <p:cNvSpPr>
            <a:spLocks noChangeArrowheads="1"/>
          </p:cNvSpPr>
          <p:nvPr/>
        </p:nvSpPr>
        <p:spPr bwMode="auto">
          <a:xfrm>
            <a:off x="4106863" y="5862638"/>
            <a:ext cx="120650" cy="12065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73" name="Freeform 248"/>
          <p:cNvSpPr>
            <a:spLocks/>
          </p:cNvSpPr>
          <p:nvPr/>
        </p:nvSpPr>
        <p:spPr bwMode="auto">
          <a:xfrm>
            <a:off x="3997325" y="5780088"/>
            <a:ext cx="204788" cy="192087"/>
          </a:xfrm>
          <a:custGeom>
            <a:avLst/>
            <a:gdLst>
              <a:gd name="T0" fmla="*/ 7406707 w 328"/>
              <a:gd name="T1" fmla="*/ 21531890 h 307"/>
              <a:gd name="T2" fmla="*/ 31185215 w 328"/>
              <a:gd name="T3" fmla="*/ 12135894 h 307"/>
              <a:gd name="T4" fmla="*/ 52625521 w 328"/>
              <a:gd name="T5" fmla="*/ 0 h 307"/>
              <a:gd name="T6" fmla="*/ 90827229 w 328"/>
              <a:gd name="T7" fmla="*/ 2348842 h 307"/>
              <a:gd name="T8" fmla="*/ 107589870 w 328"/>
              <a:gd name="T9" fmla="*/ 21531890 h 307"/>
              <a:gd name="T10" fmla="*/ 119674231 w 328"/>
              <a:gd name="T11" fmla="*/ 57549137 h 307"/>
              <a:gd name="T12" fmla="*/ 124351887 w 328"/>
              <a:gd name="T13" fmla="*/ 72033867 h 307"/>
              <a:gd name="T14" fmla="*/ 126690714 w 328"/>
              <a:gd name="T15" fmla="*/ 79472074 h 307"/>
              <a:gd name="T16" fmla="*/ 112267526 w 328"/>
              <a:gd name="T17" fmla="*/ 110399965 h 307"/>
              <a:gd name="T18" fmla="*/ 67048710 w 328"/>
              <a:gd name="T19" fmla="*/ 120187013 h 307"/>
              <a:gd name="T20" fmla="*/ 47947241 w 328"/>
              <a:gd name="T21" fmla="*/ 117838171 h 307"/>
              <a:gd name="T22" fmla="*/ 26507559 w 328"/>
              <a:gd name="T23" fmla="*/ 98655132 h 307"/>
              <a:gd name="T24" fmla="*/ 16762021 w 328"/>
              <a:gd name="T25" fmla="*/ 74382709 h 307"/>
              <a:gd name="T26" fmla="*/ 0 w 328"/>
              <a:gd name="T27" fmla="*/ 45804304 h 307"/>
              <a:gd name="T28" fmla="*/ 2338829 w 328"/>
              <a:gd name="T29" fmla="*/ 31318938 h 307"/>
              <a:gd name="T30" fmla="*/ 7406707 w 328"/>
              <a:gd name="T31" fmla="*/ 21531890 h 30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28"/>
              <a:gd name="T49" fmla="*/ 0 h 307"/>
              <a:gd name="T50" fmla="*/ 328 w 328"/>
              <a:gd name="T51" fmla="*/ 307 h 30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28" h="307">
                <a:moveTo>
                  <a:pt x="19" y="55"/>
                </a:moveTo>
                <a:cubicBezTo>
                  <a:pt x="40" y="48"/>
                  <a:pt x="59" y="38"/>
                  <a:pt x="80" y="31"/>
                </a:cubicBezTo>
                <a:cubicBezTo>
                  <a:pt x="122" y="2"/>
                  <a:pt x="103" y="11"/>
                  <a:pt x="135" y="0"/>
                </a:cubicBezTo>
                <a:cubicBezTo>
                  <a:pt x="168" y="2"/>
                  <a:pt x="201" y="1"/>
                  <a:pt x="233" y="6"/>
                </a:cubicBezTo>
                <a:cubicBezTo>
                  <a:pt x="254" y="10"/>
                  <a:pt x="276" y="55"/>
                  <a:pt x="276" y="55"/>
                </a:cubicBezTo>
                <a:cubicBezTo>
                  <a:pt x="286" y="86"/>
                  <a:pt x="296" y="116"/>
                  <a:pt x="307" y="147"/>
                </a:cubicBezTo>
                <a:cubicBezTo>
                  <a:pt x="311" y="159"/>
                  <a:pt x="315" y="172"/>
                  <a:pt x="319" y="184"/>
                </a:cubicBezTo>
                <a:cubicBezTo>
                  <a:pt x="321" y="190"/>
                  <a:pt x="325" y="203"/>
                  <a:pt x="325" y="203"/>
                </a:cubicBezTo>
                <a:cubicBezTo>
                  <a:pt x="320" y="246"/>
                  <a:pt x="328" y="269"/>
                  <a:pt x="288" y="282"/>
                </a:cubicBezTo>
                <a:cubicBezTo>
                  <a:pt x="240" y="276"/>
                  <a:pt x="206" y="270"/>
                  <a:pt x="172" y="307"/>
                </a:cubicBezTo>
                <a:cubicBezTo>
                  <a:pt x="156" y="305"/>
                  <a:pt x="139" y="305"/>
                  <a:pt x="123" y="301"/>
                </a:cubicBezTo>
                <a:cubicBezTo>
                  <a:pt x="104" y="296"/>
                  <a:pt x="84" y="264"/>
                  <a:pt x="68" y="252"/>
                </a:cubicBezTo>
                <a:cubicBezTo>
                  <a:pt x="60" y="231"/>
                  <a:pt x="53" y="211"/>
                  <a:pt x="43" y="190"/>
                </a:cubicBezTo>
                <a:cubicBezTo>
                  <a:pt x="35" y="148"/>
                  <a:pt x="22" y="150"/>
                  <a:pt x="0" y="117"/>
                </a:cubicBezTo>
                <a:cubicBezTo>
                  <a:pt x="2" y="105"/>
                  <a:pt x="1" y="92"/>
                  <a:pt x="6" y="80"/>
                </a:cubicBezTo>
                <a:cubicBezTo>
                  <a:pt x="22" y="38"/>
                  <a:pt x="19" y="94"/>
                  <a:pt x="19" y="55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74" name="Oval 249"/>
          <p:cNvSpPr>
            <a:spLocks noChangeArrowheads="1"/>
          </p:cNvSpPr>
          <p:nvPr/>
        </p:nvSpPr>
        <p:spPr bwMode="auto">
          <a:xfrm>
            <a:off x="4083050" y="5829300"/>
            <a:ext cx="90488" cy="90488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75" name="Freeform 250"/>
          <p:cNvSpPr>
            <a:spLocks/>
          </p:cNvSpPr>
          <p:nvPr/>
        </p:nvSpPr>
        <p:spPr bwMode="auto">
          <a:xfrm>
            <a:off x="3827463" y="5548313"/>
            <a:ext cx="179387" cy="165100"/>
          </a:xfrm>
          <a:custGeom>
            <a:avLst/>
            <a:gdLst>
              <a:gd name="T0" fmla="*/ 1561904 w 406"/>
              <a:gd name="T1" fmla="*/ 8036073 h 319"/>
              <a:gd name="T2" fmla="*/ 25378841 w 406"/>
              <a:gd name="T3" fmla="*/ 0 h 319"/>
              <a:gd name="T4" fmla="*/ 58957359 w 406"/>
              <a:gd name="T5" fmla="*/ 11250090 h 319"/>
              <a:gd name="T6" fmla="*/ 64813945 w 406"/>
              <a:gd name="T7" fmla="*/ 24375280 h 319"/>
              <a:gd name="T8" fmla="*/ 72037142 w 406"/>
              <a:gd name="T9" fmla="*/ 62144357 h 319"/>
              <a:gd name="T10" fmla="*/ 74379776 w 406"/>
              <a:gd name="T11" fmla="*/ 72055027 h 319"/>
              <a:gd name="T12" fmla="*/ 79260338 w 406"/>
              <a:gd name="T13" fmla="*/ 73662552 h 319"/>
              <a:gd name="T14" fmla="*/ 52905466 w 406"/>
              <a:gd name="T15" fmla="*/ 85180214 h 319"/>
              <a:gd name="T16" fmla="*/ 43339193 w 406"/>
              <a:gd name="T17" fmla="*/ 83573206 h 319"/>
              <a:gd name="T18" fmla="*/ 33773362 w 406"/>
              <a:gd name="T19" fmla="*/ 72055027 h 319"/>
              <a:gd name="T20" fmla="*/ 9761128 w 406"/>
              <a:gd name="T21" fmla="*/ 54108286 h 319"/>
              <a:gd name="T22" fmla="*/ 2733222 w 406"/>
              <a:gd name="T23" fmla="*/ 40983100 h 319"/>
              <a:gd name="T24" fmla="*/ 1561904 w 406"/>
              <a:gd name="T25" fmla="*/ 8036073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76" name="Oval 251"/>
          <p:cNvSpPr>
            <a:spLocks noChangeArrowheads="1"/>
          </p:cNvSpPr>
          <p:nvPr/>
        </p:nvSpPr>
        <p:spPr bwMode="auto">
          <a:xfrm>
            <a:off x="3863975" y="5559425"/>
            <a:ext cx="82550" cy="100013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77" name="Freeform 252"/>
          <p:cNvSpPr>
            <a:spLocks/>
          </p:cNvSpPr>
          <p:nvPr/>
        </p:nvSpPr>
        <p:spPr bwMode="auto">
          <a:xfrm>
            <a:off x="3810000" y="5849938"/>
            <a:ext cx="1246188" cy="936625"/>
          </a:xfrm>
          <a:custGeom>
            <a:avLst/>
            <a:gdLst>
              <a:gd name="T0" fmla="*/ 82273099 w 1716"/>
              <a:gd name="T1" fmla="*/ 440935978 h 1743"/>
              <a:gd name="T2" fmla="*/ 113916556 w 1716"/>
              <a:gd name="T3" fmla="*/ 378564186 h 1743"/>
              <a:gd name="T4" fmla="*/ 117080682 w 1716"/>
              <a:gd name="T5" fmla="*/ 328320153 h 1743"/>
              <a:gd name="T6" fmla="*/ 39554123 w 1716"/>
              <a:gd name="T7" fmla="*/ 304064098 h 1743"/>
              <a:gd name="T8" fmla="*/ 30061020 w 1716"/>
              <a:gd name="T9" fmla="*/ 279807975 h 1743"/>
              <a:gd name="T10" fmla="*/ 102841027 w 1716"/>
              <a:gd name="T11" fmla="*/ 305796558 h 1743"/>
              <a:gd name="T12" fmla="*/ 235743790 w 1716"/>
              <a:gd name="T13" fmla="*/ 321389775 h 1743"/>
              <a:gd name="T14" fmla="*/ 287955130 w 1716"/>
              <a:gd name="T15" fmla="*/ 285005961 h 1743"/>
              <a:gd name="T16" fmla="*/ 303777211 w 1716"/>
              <a:gd name="T17" fmla="*/ 218302414 h 1743"/>
              <a:gd name="T18" fmla="*/ 294284108 w 1716"/>
              <a:gd name="T19" fmla="*/ 278075515 h 1743"/>
              <a:gd name="T20" fmla="*/ 237326216 w 1716"/>
              <a:gd name="T21" fmla="*/ 340447912 h 1743"/>
              <a:gd name="T22" fmla="*/ 172456874 w 1716"/>
              <a:gd name="T23" fmla="*/ 365570197 h 1743"/>
              <a:gd name="T24" fmla="*/ 218340009 w 1716"/>
              <a:gd name="T25" fmla="*/ 439203517 h 1743"/>
              <a:gd name="T26" fmla="*/ 397125181 w 1716"/>
              <a:gd name="T27" fmla="*/ 400221013 h 1743"/>
              <a:gd name="T28" fmla="*/ 460412050 w 1716"/>
              <a:gd name="T29" fmla="*/ 321389775 h 1743"/>
              <a:gd name="T30" fmla="*/ 545849978 w 1716"/>
              <a:gd name="T31" fmla="*/ 272878135 h 1743"/>
              <a:gd name="T32" fmla="*/ 563253758 w 1716"/>
              <a:gd name="T33" fmla="*/ 209639575 h 1743"/>
              <a:gd name="T34" fmla="*/ 569582010 w 1716"/>
              <a:gd name="T35" fmla="*/ 252953767 h 1743"/>
              <a:gd name="T36" fmla="*/ 549014104 w 1716"/>
              <a:gd name="T37" fmla="*/ 310994476 h 1743"/>
              <a:gd name="T38" fmla="*/ 623375776 w 1716"/>
              <a:gd name="T39" fmla="*/ 286738421 h 1743"/>
              <a:gd name="T40" fmla="*/ 686662646 w 1716"/>
              <a:gd name="T41" fmla="*/ 271145674 h 1743"/>
              <a:gd name="T42" fmla="*/ 711977830 w 1716"/>
              <a:gd name="T43" fmla="*/ 241691701 h 1743"/>
              <a:gd name="T44" fmla="*/ 749949516 w 1716"/>
              <a:gd name="T45" fmla="*/ 172389531 h 1743"/>
              <a:gd name="T46" fmla="*/ 659765763 w 1716"/>
              <a:gd name="T47" fmla="*/ 146401016 h 1743"/>
              <a:gd name="T48" fmla="*/ 574328561 w 1716"/>
              <a:gd name="T49" fmla="*/ 121279234 h 1743"/>
              <a:gd name="T50" fmla="*/ 476234131 w 1716"/>
              <a:gd name="T51" fmla="*/ 115215086 h 1743"/>
              <a:gd name="T52" fmla="*/ 392378629 w 1716"/>
              <a:gd name="T53" fmla="*/ 85761650 h 1743"/>
              <a:gd name="T54" fmla="*/ 346495449 w 1716"/>
              <a:gd name="T55" fmla="*/ 60639348 h 1743"/>
              <a:gd name="T56" fmla="*/ 454083799 w 1716"/>
              <a:gd name="T57" fmla="*/ 88360341 h 1743"/>
              <a:gd name="T58" fmla="*/ 594897193 w 1716"/>
              <a:gd name="T59" fmla="*/ 101354867 h 1743"/>
              <a:gd name="T60" fmla="*/ 645526108 w 1716"/>
              <a:gd name="T61" fmla="*/ 77965042 h 1743"/>
              <a:gd name="T62" fmla="*/ 651855086 w 1716"/>
              <a:gd name="T63" fmla="*/ 25988524 h 1743"/>
              <a:gd name="T64" fmla="*/ 669258866 w 1716"/>
              <a:gd name="T65" fmla="*/ 113482626 h 1743"/>
              <a:gd name="T66" fmla="*/ 791086235 w 1716"/>
              <a:gd name="T67" fmla="*/ 150732704 h 1743"/>
              <a:gd name="T68" fmla="*/ 857537957 w 1716"/>
              <a:gd name="T69" fmla="*/ 116947546 h 1743"/>
              <a:gd name="T70" fmla="*/ 857537957 w 1716"/>
              <a:gd name="T71" fmla="*/ 96156949 h 1743"/>
              <a:gd name="T72" fmla="*/ 800579338 w 1716"/>
              <a:gd name="T73" fmla="*/ 64971036 h 1743"/>
              <a:gd name="T74" fmla="*/ 719888507 w 1716"/>
              <a:gd name="T75" fmla="*/ 55441968 h 1743"/>
              <a:gd name="T76" fmla="*/ 702484727 w 1716"/>
              <a:gd name="T77" fmla="*/ 42447442 h 1743"/>
              <a:gd name="T78" fmla="*/ 753114368 w 1716"/>
              <a:gd name="T79" fmla="*/ 51110280 h 1743"/>
              <a:gd name="T80" fmla="*/ 784757984 w 1716"/>
              <a:gd name="T81" fmla="*/ 2598691 h 1743"/>
              <a:gd name="T82" fmla="*/ 825894522 w 1716"/>
              <a:gd name="T83" fmla="*/ 64104806 h 1743"/>
              <a:gd name="T84" fmla="*/ 874941737 w 1716"/>
              <a:gd name="T85" fmla="*/ 82296730 h 1743"/>
              <a:gd name="T86" fmla="*/ 852791405 w 1716"/>
              <a:gd name="T87" fmla="*/ 135139453 h 1743"/>
              <a:gd name="T88" fmla="*/ 803743464 w 1716"/>
              <a:gd name="T89" fmla="*/ 154197624 h 1743"/>
              <a:gd name="T90" fmla="*/ 738874713 w 1716"/>
              <a:gd name="T91" fmla="*/ 251220770 h 1743"/>
              <a:gd name="T92" fmla="*/ 718306081 w 1716"/>
              <a:gd name="T93" fmla="*/ 266813986 h 1743"/>
              <a:gd name="T94" fmla="*/ 617047525 w 1716"/>
              <a:gd name="T95" fmla="*/ 310128246 h 1743"/>
              <a:gd name="T96" fmla="*/ 476234131 w 1716"/>
              <a:gd name="T97" fmla="*/ 361238509 h 1743"/>
              <a:gd name="T98" fmla="*/ 444590696 w 1716"/>
              <a:gd name="T99" fmla="*/ 386360794 h 1743"/>
              <a:gd name="T100" fmla="*/ 295866534 w 1716"/>
              <a:gd name="T101" fmla="*/ 459994115 h 1743"/>
              <a:gd name="T102" fmla="*/ 246818592 w 1716"/>
              <a:gd name="T103" fmla="*/ 485116400 h 1743"/>
              <a:gd name="T104" fmla="*/ 83854798 w 1716"/>
              <a:gd name="T105" fmla="*/ 499843387 h 1743"/>
              <a:gd name="T106" fmla="*/ 75944121 w 1716"/>
              <a:gd name="T107" fmla="*/ 495511699 h 1743"/>
              <a:gd name="T108" fmla="*/ 88601350 w 1716"/>
              <a:gd name="T109" fmla="*/ 487715090 h 174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716"/>
              <a:gd name="T166" fmla="*/ 0 h 1743"/>
              <a:gd name="T167" fmla="*/ 1716 w 1716"/>
              <a:gd name="T168" fmla="*/ 1743 h 174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716" h="1743">
                <a:moveTo>
                  <a:pt x="168" y="1683"/>
                </a:moveTo>
                <a:cubicBezTo>
                  <a:pt x="173" y="1652"/>
                  <a:pt x="170" y="1627"/>
                  <a:pt x="153" y="1602"/>
                </a:cubicBezTo>
                <a:cubicBezTo>
                  <a:pt x="147" y="1580"/>
                  <a:pt x="145" y="1548"/>
                  <a:pt x="156" y="1527"/>
                </a:cubicBezTo>
                <a:cubicBezTo>
                  <a:pt x="162" y="1515"/>
                  <a:pt x="174" y="1506"/>
                  <a:pt x="180" y="1494"/>
                </a:cubicBezTo>
                <a:cubicBezTo>
                  <a:pt x="191" y="1472"/>
                  <a:pt x="202" y="1450"/>
                  <a:pt x="213" y="1428"/>
                </a:cubicBezTo>
                <a:cubicBezTo>
                  <a:pt x="214" y="1389"/>
                  <a:pt x="214" y="1350"/>
                  <a:pt x="216" y="1311"/>
                </a:cubicBezTo>
                <a:cubicBezTo>
                  <a:pt x="218" y="1270"/>
                  <a:pt x="242" y="1239"/>
                  <a:pt x="249" y="1200"/>
                </a:cubicBezTo>
                <a:cubicBezTo>
                  <a:pt x="248" y="1186"/>
                  <a:pt x="248" y="1172"/>
                  <a:pt x="246" y="1158"/>
                </a:cubicBezTo>
                <a:cubicBezTo>
                  <a:pt x="244" y="1149"/>
                  <a:pt x="226" y="1140"/>
                  <a:pt x="222" y="1137"/>
                </a:cubicBezTo>
                <a:cubicBezTo>
                  <a:pt x="212" y="1131"/>
                  <a:pt x="204" y="1120"/>
                  <a:pt x="195" y="1113"/>
                </a:cubicBezTo>
                <a:cubicBezTo>
                  <a:pt x="171" y="1093"/>
                  <a:pt x="136" y="1076"/>
                  <a:pt x="105" y="1068"/>
                </a:cubicBezTo>
                <a:cubicBezTo>
                  <a:pt x="96" y="1061"/>
                  <a:pt x="75" y="1053"/>
                  <a:pt x="75" y="1053"/>
                </a:cubicBezTo>
                <a:cubicBezTo>
                  <a:pt x="49" y="1027"/>
                  <a:pt x="12" y="1006"/>
                  <a:pt x="0" y="969"/>
                </a:cubicBezTo>
                <a:cubicBezTo>
                  <a:pt x="5" y="943"/>
                  <a:pt x="27" y="931"/>
                  <a:pt x="42" y="909"/>
                </a:cubicBezTo>
                <a:cubicBezTo>
                  <a:pt x="51" y="855"/>
                  <a:pt x="53" y="964"/>
                  <a:pt x="57" y="969"/>
                </a:cubicBezTo>
                <a:cubicBezTo>
                  <a:pt x="76" y="997"/>
                  <a:pt x="83" y="988"/>
                  <a:pt x="126" y="990"/>
                </a:cubicBezTo>
                <a:cubicBezTo>
                  <a:pt x="132" y="1000"/>
                  <a:pt x="136" y="1011"/>
                  <a:pt x="144" y="1020"/>
                </a:cubicBezTo>
                <a:cubicBezTo>
                  <a:pt x="157" y="1036"/>
                  <a:pt x="178" y="1048"/>
                  <a:pt x="195" y="1059"/>
                </a:cubicBezTo>
                <a:cubicBezTo>
                  <a:pt x="222" y="1099"/>
                  <a:pt x="258" y="1143"/>
                  <a:pt x="306" y="1155"/>
                </a:cubicBezTo>
                <a:cubicBezTo>
                  <a:pt x="340" y="1153"/>
                  <a:pt x="345" y="1150"/>
                  <a:pt x="372" y="1143"/>
                </a:cubicBezTo>
                <a:cubicBezTo>
                  <a:pt x="393" y="1129"/>
                  <a:pt x="422" y="1121"/>
                  <a:pt x="447" y="1113"/>
                </a:cubicBezTo>
                <a:cubicBezTo>
                  <a:pt x="475" y="1092"/>
                  <a:pt x="504" y="1071"/>
                  <a:pt x="528" y="1047"/>
                </a:cubicBezTo>
                <a:cubicBezTo>
                  <a:pt x="531" y="1036"/>
                  <a:pt x="543" y="1017"/>
                  <a:pt x="543" y="1017"/>
                </a:cubicBezTo>
                <a:cubicBezTo>
                  <a:pt x="544" y="1007"/>
                  <a:pt x="544" y="997"/>
                  <a:pt x="546" y="987"/>
                </a:cubicBezTo>
                <a:cubicBezTo>
                  <a:pt x="547" y="981"/>
                  <a:pt x="552" y="969"/>
                  <a:pt x="552" y="969"/>
                </a:cubicBezTo>
                <a:cubicBezTo>
                  <a:pt x="558" y="895"/>
                  <a:pt x="553" y="923"/>
                  <a:pt x="561" y="885"/>
                </a:cubicBezTo>
                <a:cubicBezTo>
                  <a:pt x="563" y="843"/>
                  <a:pt x="560" y="796"/>
                  <a:pt x="576" y="756"/>
                </a:cubicBezTo>
                <a:cubicBezTo>
                  <a:pt x="578" y="712"/>
                  <a:pt x="571" y="660"/>
                  <a:pt x="594" y="705"/>
                </a:cubicBezTo>
                <a:cubicBezTo>
                  <a:pt x="594" y="728"/>
                  <a:pt x="612" y="862"/>
                  <a:pt x="576" y="915"/>
                </a:cubicBezTo>
                <a:cubicBezTo>
                  <a:pt x="572" y="931"/>
                  <a:pt x="564" y="947"/>
                  <a:pt x="558" y="963"/>
                </a:cubicBezTo>
                <a:cubicBezTo>
                  <a:pt x="555" y="978"/>
                  <a:pt x="551" y="990"/>
                  <a:pt x="546" y="1005"/>
                </a:cubicBezTo>
                <a:cubicBezTo>
                  <a:pt x="545" y="1032"/>
                  <a:pt x="545" y="1059"/>
                  <a:pt x="543" y="1086"/>
                </a:cubicBezTo>
                <a:cubicBezTo>
                  <a:pt x="541" y="1118"/>
                  <a:pt x="479" y="1173"/>
                  <a:pt x="450" y="1179"/>
                </a:cubicBezTo>
                <a:cubicBezTo>
                  <a:pt x="429" y="1184"/>
                  <a:pt x="406" y="1184"/>
                  <a:pt x="384" y="1188"/>
                </a:cubicBezTo>
                <a:cubicBezTo>
                  <a:pt x="366" y="1197"/>
                  <a:pt x="350" y="1222"/>
                  <a:pt x="339" y="1239"/>
                </a:cubicBezTo>
                <a:cubicBezTo>
                  <a:pt x="334" y="1247"/>
                  <a:pt x="327" y="1266"/>
                  <a:pt x="327" y="1266"/>
                </a:cubicBezTo>
                <a:cubicBezTo>
                  <a:pt x="329" y="1315"/>
                  <a:pt x="321" y="1331"/>
                  <a:pt x="342" y="1365"/>
                </a:cubicBezTo>
                <a:cubicBezTo>
                  <a:pt x="350" y="1397"/>
                  <a:pt x="373" y="1474"/>
                  <a:pt x="396" y="1497"/>
                </a:cubicBezTo>
                <a:cubicBezTo>
                  <a:pt x="401" y="1512"/>
                  <a:pt x="397" y="1517"/>
                  <a:pt x="414" y="1521"/>
                </a:cubicBezTo>
                <a:cubicBezTo>
                  <a:pt x="467" y="1518"/>
                  <a:pt x="508" y="1507"/>
                  <a:pt x="558" y="1497"/>
                </a:cubicBezTo>
                <a:cubicBezTo>
                  <a:pt x="602" y="1475"/>
                  <a:pt x="649" y="1462"/>
                  <a:pt x="696" y="1446"/>
                </a:cubicBezTo>
                <a:cubicBezTo>
                  <a:pt x="719" y="1429"/>
                  <a:pt x="730" y="1401"/>
                  <a:pt x="753" y="1386"/>
                </a:cubicBezTo>
                <a:cubicBezTo>
                  <a:pt x="771" y="1357"/>
                  <a:pt x="793" y="1329"/>
                  <a:pt x="804" y="1296"/>
                </a:cubicBezTo>
                <a:cubicBezTo>
                  <a:pt x="808" y="1267"/>
                  <a:pt x="814" y="1231"/>
                  <a:pt x="831" y="1206"/>
                </a:cubicBezTo>
                <a:cubicBezTo>
                  <a:pt x="842" y="1166"/>
                  <a:pt x="849" y="1145"/>
                  <a:pt x="873" y="1113"/>
                </a:cubicBezTo>
                <a:cubicBezTo>
                  <a:pt x="881" y="1088"/>
                  <a:pt x="918" y="1063"/>
                  <a:pt x="939" y="1047"/>
                </a:cubicBezTo>
                <a:cubicBezTo>
                  <a:pt x="949" y="1030"/>
                  <a:pt x="955" y="1021"/>
                  <a:pt x="972" y="1011"/>
                </a:cubicBezTo>
                <a:cubicBezTo>
                  <a:pt x="989" y="989"/>
                  <a:pt x="1011" y="961"/>
                  <a:pt x="1035" y="945"/>
                </a:cubicBezTo>
                <a:cubicBezTo>
                  <a:pt x="1045" y="925"/>
                  <a:pt x="1060" y="906"/>
                  <a:pt x="1074" y="888"/>
                </a:cubicBezTo>
                <a:cubicBezTo>
                  <a:pt x="1087" y="838"/>
                  <a:pt x="1073" y="790"/>
                  <a:pt x="1065" y="741"/>
                </a:cubicBezTo>
                <a:cubicBezTo>
                  <a:pt x="1066" y="736"/>
                  <a:pt x="1063" y="727"/>
                  <a:pt x="1068" y="726"/>
                </a:cubicBezTo>
                <a:cubicBezTo>
                  <a:pt x="1075" y="725"/>
                  <a:pt x="1086" y="738"/>
                  <a:pt x="1086" y="738"/>
                </a:cubicBezTo>
                <a:cubicBezTo>
                  <a:pt x="1093" y="748"/>
                  <a:pt x="1097" y="758"/>
                  <a:pt x="1104" y="768"/>
                </a:cubicBezTo>
                <a:cubicBezTo>
                  <a:pt x="1102" y="808"/>
                  <a:pt x="1102" y="843"/>
                  <a:pt x="1080" y="876"/>
                </a:cubicBezTo>
                <a:cubicBezTo>
                  <a:pt x="1070" y="910"/>
                  <a:pt x="1064" y="945"/>
                  <a:pt x="1044" y="975"/>
                </a:cubicBezTo>
                <a:cubicBezTo>
                  <a:pt x="1040" y="990"/>
                  <a:pt x="1037" y="1005"/>
                  <a:pt x="1032" y="1020"/>
                </a:cubicBezTo>
                <a:cubicBezTo>
                  <a:pt x="1030" y="1042"/>
                  <a:pt x="1024" y="1060"/>
                  <a:pt x="1041" y="1077"/>
                </a:cubicBezTo>
                <a:cubicBezTo>
                  <a:pt x="1063" y="1075"/>
                  <a:pt x="1077" y="1070"/>
                  <a:pt x="1098" y="1065"/>
                </a:cubicBezTo>
                <a:cubicBezTo>
                  <a:pt x="1106" y="1063"/>
                  <a:pt x="1122" y="1059"/>
                  <a:pt x="1122" y="1059"/>
                </a:cubicBezTo>
                <a:cubicBezTo>
                  <a:pt x="1140" y="1047"/>
                  <a:pt x="1165" y="1010"/>
                  <a:pt x="1182" y="993"/>
                </a:cubicBezTo>
                <a:cubicBezTo>
                  <a:pt x="1189" y="986"/>
                  <a:pt x="1193" y="974"/>
                  <a:pt x="1203" y="972"/>
                </a:cubicBezTo>
                <a:cubicBezTo>
                  <a:pt x="1223" y="967"/>
                  <a:pt x="1250" y="962"/>
                  <a:pt x="1269" y="954"/>
                </a:cubicBezTo>
                <a:cubicBezTo>
                  <a:pt x="1281" y="949"/>
                  <a:pt x="1289" y="942"/>
                  <a:pt x="1302" y="939"/>
                </a:cubicBezTo>
                <a:cubicBezTo>
                  <a:pt x="1319" y="922"/>
                  <a:pt x="1309" y="930"/>
                  <a:pt x="1332" y="915"/>
                </a:cubicBezTo>
                <a:cubicBezTo>
                  <a:pt x="1335" y="913"/>
                  <a:pt x="1341" y="909"/>
                  <a:pt x="1341" y="909"/>
                </a:cubicBezTo>
                <a:cubicBezTo>
                  <a:pt x="1346" y="886"/>
                  <a:pt x="1344" y="860"/>
                  <a:pt x="1350" y="837"/>
                </a:cubicBezTo>
                <a:cubicBezTo>
                  <a:pt x="1354" y="824"/>
                  <a:pt x="1370" y="803"/>
                  <a:pt x="1377" y="792"/>
                </a:cubicBezTo>
                <a:cubicBezTo>
                  <a:pt x="1399" y="759"/>
                  <a:pt x="1412" y="720"/>
                  <a:pt x="1434" y="687"/>
                </a:cubicBezTo>
                <a:cubicBezTo>
                  <a:pt x="1441" y="661"/>
                  <a:pt x="1445" y="618"/>
                  <a:pt x="1422" y="597"/>
                </a:cubicBezTo>
                <a:cubicBezTo>
                  <a:pt x="1406" y="583"/>
                  <a:pt x="1383" y="576"/>
                  <a:pt x="1365" y="567"/>
                </a:cubicBezTo>
                <a:cubicBezTo>
                  <a:pt x="1358" y="564"/>
                  <a:pt x="1354" y="556"/>
                  <a:pt x="1347" y="552"/>
                </a:cubicBezTo>
                <a:cubicBezTo>
                  <a:pt x="1315" y="534"/>
                  <a:pt x="1288" y="514"/>
                  <a:pt x="1251" y="507"/>
                </a:cubicBezTo>
                <a:cubicBezTo>
                  <a:pt x="1243" y="502"/>
                  <a:pt x="1224" y="495"/>
                  <a:pt x="1224" y="495"/>
                </a:cubicBezTo>
                <a:cubicBezTo>
                  <a:pt x="1203" y="463"/>
                  <a:pt x="1178" y="418"/>
                  <a:pt x="1140" y="405"/>
                </a:cubicBezTo>
                <a:cubicBezTo>
                  <a:pt x="1119" y="408"/>
                  <a:pt x="1107" y="413"/>
                  <a:pt x="1089" y="420"/>
                </a:cubicBezTo>
                <a:cubicBezTo>
                  <a:pt x="1081" y="423"/>
                  <a:pt x="1065" y="426"/>
                  <a:pt x="1065" y="426"/>
                </a:cubicBezTo>
                <a:cubicBezTo>
                  <a:pt x="1018" y="424"/>
                  <a:pt x="999" y="427"/>
                  <a:pt x="963" y="420"/>
                </a:cubicBezTo>
                <a:cubicBezTo>
                  <a:pt x="941" y="416"/>
                  <a:pt x="923" y="404"/>
                  <a:pt x="903" y="399"/>
                </a:cubicBezTo>
                <a:cubicBezTo>
                  <a:pt x="879" y="383"/>
                  <a:pt x="856" y="373"/>
                  <a:pt x="834" y="354"/>
                </a:cubicBezTo>
                <a:cubicBezTo>
                  <a:pt x="826" y="347"/>
                  <a:pt x="804" y="339"/>
                  <a:pt x="804" y="339"/>
                </a:cubicBezTo>
                <a:cubicBezTo>
                  <a:pt x="784" y="324"/>
                  <a:pt x="766" y="308"/>
                  <a:pt x="744" y="297"/>
                </a:cubicBezTo>
                <a:cubicBezTo>
                  <a:pt x="731" y="280"/>
                  <a:pt x="714" y="261"/>
                  <a:pt x="696" y="249"/>
                </a:cubicBezTo>
                <a:cubicBezTo>
                  <a:pt x="670" y="210"/>
                  <a:pt x="633" y="171"/>
                  <a:pt x="600" y="138"/>
                </a:cubicBezTo>
                <a:cubicBezTo>
                  <a:pt x="612" y="167"/>
                  <a:pt x="635" y="188"/>
                  <a:pt x="657" y="210"/>
                </a:cubicBezTo>
                <a:cubicBezTo>
                  <a:pt x="665" y="218"/>
                  <a:pt x="678" y="220"/>
                  <a:pt x="687" y="228"/>
                </a:cubicBezTo>
                <a:cubicBezTo>
                  <a:pt x="733" y="266"/>
                  <a:pt x="767" y="291"/>
                  <a:pt x="828" y="297"/>
                </a:cubicBezTo>
                <a:cubicBezTo>
                  <a:pt x="855" y="304"/>
                  <a:pt x="844" y="300"/>
                  <a:pt x="861" y="306"/>
                </a:cubicBezTo>
                <a:cubicBezTo>
                  <a:pt x="894" y="331"/>
                  <a:pt x="931" y="357"/>
                  <a:pt x="972" y="363"/>
                </a:cubicBezTo>
                <a:cubicBezTo>
                  <a:pt x="1132" y="359"/>
                  <a:pt x="1041" y="367"/>
                  <a:pt x="1098" y="357"/>
                </a:cubicBezTo>
                <a:cubicBezTo>
                  <a:pt x="1159" y="346"/>
                  <a:pt x="1083" y="361"/>
                  <a:pt x="1128" y="351"/>
                </a:cubicBezTo>
                <a:cubicBezTo>
                  <a:pt x="1138" y="349"/>
                  <a:pt x="1158" y="345"/>
                  <a:pt x="1158" y="345"/>
                </a:cubicBezTo>
                <a:cubicBezTo>
                  <a:pt x="1170" y="337"/>
                  <a:pt x="1184" y="328"/>
                  <a:pt x="1197" y="324"/>
                </a:cubicBezTo>
                <a:cubicBezTo>
                  <a:pt x="1209" y="306"/>
                  <a:pt x="1214" y="289"/>
                  <a:pt x="1224" y="270"/>
                </a:cubicBezTo>
                <a:cubicBezTo>
                  <a:pt x="1221" y="227"/>
                  <a:pt x="1213" y="189"/>
                  <a:pt x="1203" y="147"/>
                </a:cubicBezTo>
                <a:cubicBezTo>
                  <a:pt x="1204" y="118"/>
                  <a:pt x="1190" y="73"/>
                  <a:pt x="1218" y="54"/>
                </a:cubicBezTo>
                <a:cubicBezTo>
                  <a:pt x="1231" y="67"/>
                  <a:pt x="1230" y="73"/>
                  <a:pt x="1236" y="90"/>
                </a:cubicBezTo>
                <a:cubicBezTo>
                  <a:pt x="1238" y="134"/>
                  <a:pt x="1236" y="178"/>
                  <a:pt x="1245" y="222"/>
                </a:cubicBezTo>
                <a:cubicBezTo>
                  <a:pt x="1246" y="275"/>
                  <a:pt x="1244" y="328"/>
                  <a:pt x="1248" y="381"/>
                </a:cubicBezTo>
                <a:cubicBezTo>
                  <a:pt x="1249" y="389"/>
                  <a:pt x="1262" y="389"/>
                  <a:pt x="1269" y="393"/>
                </a:cubicBezTo>
                <a:cubicBezTo>
                  <a:pt x="1277" y="398"/>
                  <a:pt x="1301" y="416"/>
                  <a:pt x="1302" y="417"/>
                </a:cubicBezTo>
                <a:cubicBezTo>
                  <a:pt x="1345" y="450"/>
                  <a:pt x="1369" y="512"/>
                  <a:pt x="1428" y="519"/>
                </a:cubicBezTo>
                <a:cubicBezTo>
                  <a:pt x="1454" y="528"/>
                  <a:pt x="1468" y="524"/>
                  <a:pt x="1500" y="522"/>
                </a:cubicBezTo>
                <a:cubicBezTo>
                  <a:pt x="1512" y="514"/>
                  <a:pt x="1519" y="507"/>
                  <a:pt x="1533" y="501"/>
                </a:cubicBezTo>
                <a:cubicBezTo>
                  <a:pt x="1549" y="485"/>
                  <a:pt x="1562" y="466"/>
                  <a:pt x="1584" y="459"/>
                </a:cubicBezTo>
                <a:cubicBezTo>
                  <a:pt x="1592" y="435"/>
                  <a:pt x="1610" y="425"/>
                  <a:pt x="1626" y="405"/>
                </a:cubicBezTo>
                <a:cubicBezTo>
                  <a:pt x="1630" y="399"/>
                  <a:pt x="1634" y="393"/>
                  <a:pt x="1638" y="387"/>
                </a:cubicBezTo>
                <a:cubicBezTo>
                  <a:pt x="1640" y="384"/>
                  <a:pt x="1644" y="378"/>
                  <a:pt x="1644" y="378"/>
                </a:cubicBezTo>
                <a:cubicBezTo>
                  <a:pt x="1641" y="352"/>
                  <a:pt x="1645" y="346"/>
                  <a:pt x="1626" y="333"/>
                </a:cubicBezTo>
                <a:cubicBezTo>
                  <a:pt x="1621" y="319"/>
                  <a:pt x="1612" y="307"/>
                  <a:pt x="1602" y="297"/>
                </a:cubicBezTo>
                <a:cubicBezTo>
                  <a:pt x="1593" y="288"/>
                  <a:pt x="1591" y="276"/>
                  <a:pt x="1584" y="267"/>
                </a:cubicBezTo>
                <a:cubicBezTo>
                  <a:pt x="1566" y="246"/>
                  <a:pt x="1544" y="234"/>
                  <a:pt x="1518" y="225"/>
                </a:cubicBezTo>
                <a:cubicBezTo>
                  <a:pt x="1503" y="220"/>
                  <a:pt x="1488" y="203"/>
                  <a:pt x="1473" y="198"/>
                </a:cubicBezTo>
                <a:cubicBezTo>
                  <a:pt x="1467" y="196"/>
                  <a:pt x="1455" y="192"/>
                  <a:pt x="1455" y="192"/>
                </a:cubicBezTo>
                <a:cubicBezTo>
                  <a:pt x="1423" y="195"/>
                  <a:pt x="1397" y="198"/>
                  <a:pt x="1365" y="192"/>
                </a:cubicBezTo>
                <a:cubicBezTo>
                  <a:pt x="1352" y="183"/>
                  <a:pt x="1333" y="176"/>
                  <a:pt x="1317" y="171"/>
                </a:cubicBezTo>
                <a:cubicBezTo>
                  <a:pt x="1303" y="157"/>
                  <a:pt x="1301" y="145"/>
                  <a:pt x="1296" y="126"/>
                </a:cubicBezTo>
                <a:cubicBezTo>
                  <a:pt x="1313" y="120"/>
                  <a:pt x="1318" y="139"/>
                  <a:pt x="1332" y="147"/>
                </a:cubicBezTo>
                <a:cubicBezTo>
                  <a:pt x="1341" y="152"/>
                  <a:pt x="1352" y="156"/>
                  <a:pt x="1362" y="159"/>
                </a:cubicBezTo>
                <a:cubicBezTo>
                  <a:pt x="1376" y="163"/>
                  <a:pt x="1390" y="166"/>
                  <a:pt x="1404" y="171"/>
                </a:cubicBezTo>
                <a:cubicBezTo>
                  <a:pt x="1412" y="174"/>
                  <a:pt x="1428" y="177"/>
                  <a:pt x="1428" y="177"/>
                </a:cubicBezTo>
                <a:cubicBezTo>
                  <a:pt x="1437" y="176"/>
                  <a:pt x="1447" y="178"/>
                  <a:pt x="1455" y="174"/>
                </a:cubicBezTo>
                <a:cubicBezTo>
                  <a:pt x="1471" y="165"/>
                  <a:pt x="1479" y="123"/>
                  <a:pt x="1485" y="108"/>
                </a:cubicBezTo>
                <a:cubicBezTo>
                  <a:pt x="1486" y="75"/>
                  <a:pt x="1478" y="41"/>
                  <a:pt x="1488" y="9"/>
                </a:cubicBezTo>
                <a:cubicBezTo>
                  <a:pt x="1491" y="0"/>
                  <a:pt x="1509" y="30"/>
                  <a:pt x="1509" y="30"/>
                </a:cubicBezTo>
                <a:cubicBezTo>
                  <a:pt x="1523" y="85"/>
                  <a:pt x="1496" y="148"/>
                  <a:pt x="1521" y="198"/>
                </a:cubicBezTo>
                <a:cubicBezTo>
                  <a:pt x="1531" y="217"/>
                  <a:pt x="1549" y="214"/>
                  <a:pt x="1566" y="222"/>
                </a:cubicBezTo>
                <a:cubicBezTo>
                  <a:pt x="1575" y="226"/>
                  <a:pt x="1593" y="234"/>
                  <a:pt x="1593" y="234"/>
                </a:cubicBezTo>
                <a:cubicBezTo>
                  <a:pt x="1605" y="243"/>
                  <a:pt x="1610" y="251"/>
                  <a:pt x="1623" y="258"/>
                </a:cubicBezTo>
                <a:cubicBezTo>
                  <a:pt x="1631" y="271"/>
                  <a:pt x="1644" y="280"/>
                  <a:pt x="1659" y="285"/>
                </a:cubicBezTo>
                <a:cubicBezTo>
                  <a:pt x="1671" y="297"/>
                  <a:pt x="1685" y="305"/>
                  <a:pt x="1698" y="315"/>
                </a:cubicBezTo>
                <a:cubicBezTo>
                  <a:pt x="1704" y="319"/>
                  <a:pt x="1716" y="327"/>
                  <a:pt x="1716" y="327"/>
                </a:cubicBezTo>
                <a:cubicBezTo>
                  <a:pt x="1702" y="381"/>
                  <a:pt x="1663" y="437"/>
                  <a:pt x="1617" y="468"/>
                </a:cubicBezTo>
                <a:cubicBezTo>
                  <a:pt x="1609" y="474"/>
                  <a:pt x="1597" y="470"/>
                  <a:pt x="1587" y="471"/>
                </a:cubicBezTo>
                <a:cubicBezTo>
                  <a:pt x="1573" y="485"/>
                  <a:pt x="1560" y="498"/>
                  <a:pt x="1545" y="513"/>
                </a:cubicBezTo>
                <a:cubicBezTo>
                  <a:pt x="1538" y="520"/>
                  <a:pt x="1524" y="534"/>
                  <a:pt x="1524" y="534"/>
                </a:cubicBezTo>
                <a:cubicBezTo>
                  <a:pt x="1517" y="554"/>
                  <a:pt x="1499" y="562"/>
                  <a:pt x="1488" y="579"/>
                </a:cubicBezTo>
                <a:cubicBezTo>
                  <a:pt x="1479" y="592"/>
                  <a:pt x="1475" y="604"/>
                  <a:pt x="1464" y="615"/>
                </a:cubicBezTo>
                <a:cubicBezTo>
                  <a:pt x="1462" y="690"/>
                  <a:pt x="1474" y="815"/>
                  <a:pt x="1401" y="870"/>
                </a:cubicBezTo>
                <a:cubicBezTo>
                  <a:pt x="1399" y="874"/>
                  <a:pt x="1398" y="879"/>
                  <a:pt x="1395" y="882"/>
                </a:cubicBezTo>
                <a:cubicBezTo>
                  <a:pt x="1393" y="885"/>
                  <a:pt x="1388" y="885"/>
                  <a:pt x="1386" y="888"/>
                </a:cubicBezTo>
                <a:cubicBezTo>
                  <a:pt x="1376" y="900"/>
                  <a:pt x="1376" y="914"/>
                  <a:pt x="1362" y="924"/>
                </a:cubicBezTo>
                <a:cubicBezTo>
                  <a:pt x="1353" y="950"/>
                  <a:pt x="1330" y="969"/>
                  <a:pt x="1314" y="990"/>
                </a:cubicBezTo>
                <a:cubicBezTo>
                  <a:pt x="1297" y="1012"/>
                  <a:pt x="1282" y="1040"/>
                  <a:pt x="1263" y="1059"/>
                </a:cubicBezTo>
                <a:cubicBezTo>
                  <a:pt x="1255" y="1082"/>
                  <a:pt x="1195" y="1072"/>
                  <a:pt x="1170" y="1074"/>
                </a:cubicBezTo>
                <a:cubicBezTo>
                  <a:pt x="1149" y="1079"/>
                  <a:pt x="1137" y="1094"/>
                  <a:pt x="1119" y="1104"/>
                </a:cubicBezTo>
                <a:cubicBezTo>
                  <a:pt x="1073" y="1129"/>
                  <a:pt x="1047" y="1161"/>
                  <a:pt x="996" y="1170"/>
                </a:cubicBezTo>
                <a:cubicBezTo>
                  <a:pt x="963" y="1196"/>
                  <a:pt x="928" y="1216"/>
                  <a:pt x="903" y="1251"/>
                </a:cubicBezTo>
                <a:cubicBezTo>
                  <a:pt x="893" y="1265"/>
                  <a:pt x="894" y="1287"/>
                  <a:pt x="882" y="1299"/>
                </a:cubicBezTo>
                <a:cubicBezTo>
                  <a:pt x="877" y="1304"/>
                  <a:pt x="870" y="1307"/>
                  <a:pt x="864" y="1311"/>
                </a:cubicBezTo>
                <a:cubicBezTo>
                  <a:pt x="855" y="1317"/>
                  <a:pt x="852" y="1331"/>
                  <a:pt x="843" y="1338"/>
                </a:cubicBezTo>
                <a:cubicBezTo>
                  <a:pt x="812" y="1363"/>
                  <a:pt x="789" y="1399"/>
                  <a:pt x="765" y="1431"/>
                </a:cubicBezTo>
                <a:cubicBezTo>
                  <a:pt x="756" y="1457"/>
                  <a:pt x="694" y="1497"/>
                  <a:pt x="672" y="1512"/>
                </a:cubicBezTo>
                <a:cubicBezTo>
                  <a:pt x="635" y="1538"/>
                  <a:pt x="598" y="1568"/>
                  <a:pt x="561" y="1593"/>
                </a:cubicBezTo>
                <a:cubicBezTo>
                  <a:pt x="539" y="1607"/>
                  <a:pt x="521" y="1629"/>
                  <a:pt x="498" y="1641"/>
                </a:cubicBezTo>
                <a:cubicBezTo>
                  <a:pt x="480" y="1669"/>
                  <a:pt x="509" y="1626"/>
                  <a:pt x="480" y="1662"/>
                </a:cubicBezTo>
                <a:cubicBezTo>
                  <a:pt x="475" y="1668"/>
                  <a:pt x="468" y="1680"/>
                  <a:pt x="468" y="1680"/>
                </a:cubicBezTo>
                <a:cubicBezTo>
                  <a:pt x="447" y="1678"/>
                  <a:pt x="429" y="1674"/>
                  <a:pt x="408" y="1671"/>
                </a:cubicBezTo>
                <a:cubicBezTo>
                  <a:pt x="346" y="1674"/>
                  <a:pt x="289" y="1685"/>
                  <a:pt x="231" y="1707"/>
                </a:cubicBezTo>
                <a:cubicBezTo>
                  <a:pt x="207" y="1716"/>
                  <a:pt x="182" y="1722"/>
                  <a:pt x="159" y="1731"/>
                </a:cubicBezTo>
                <a:cubicBezTo>
                  <a:pt x="151" y="1734"/>
                  <a:pt x="135" y="1743"/>
                  <a:pt x="135" y="1743"/>
                </a:cubicBezTo>
                <a:cubicBezTo>
                  <a:pt x="133" y="1740"/>
                  <a:pt x="130" y="1738"/>
                  <a:pt x="129" y="1734"/>
                </a:cubicBezTo>
                <a:cubicBezTo>
                  <a:pt x="127" y="1725"/>
                  <a:pt x="139" y="1720"/>
                  <a:pt x="144" y="1716"/>
                </a:cubicBezTo>
                <a:cubicBezTo>
                  <a:pt x="155" y="1706"/>
                  <a:pt x="163" y="1694"/>
                  <a:pt x="174" y="1683"/>
                </a:cubicBezTo>
                <a:cubicBezTo>
                  <a:pt x="173" y="1678"/>
                  <a:pt x="175" y="1664"/>
                  <a:pt x="171" y="1668"/>
                </a:cubicBezTo>
                <a:cubicBezTo>
                  <a:pt x="166" y="1673"/>
                  <a:pt x="171" y="1683"/>
                  <a:pt x="168" y="1689"/>
                </a:cubicBezTo>
                <a:cubicBezTo>
                  <a:pt x="167" y="1692"/>
                  <a:pt x="165" y="1683"/>
                  <a:pt x="165" y="1680"/>
                </a:cubicBezTo>
                <a:cubicBezTo>
                  <a:pt x="165" y="1679"/>
                  <a:pt x="167" y="1682"/>
                  <a:pt x="168" y="1683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78" name="Freeform 253"/>
          <p:cNvSpPr>
            <a:spLocks/>
          </p:cNvSpPr>
          <p:nvPr/>
        </p:nvSpPr>
        <p:spPr bwMode="auto">
          <a:xfrm>
            <a:off x="4230688" y="5434013"/>
            <a:ext cx="1376362" cy="668337"/>
          </a:xfrm>
          <a:custGeom>
            <a:avLst/>
            <a:gdLst>
              <a:gd name="T0" fmla="*/ 729652325 w 2204"/>
              <a:gd name="T1" fmla="*/ 18405547 h 1068"/>
              <a:gd name="T2" fmla="*/ 523742510 w 2204"/>
              <a:gd name="T3" fmla="*/ 32503201 h 1068"/>
              <a:gd name="T4" fmla="*/ 441847133 w 2204"/>
              <a:gd name="T5" fmla="*/ 7832308 h 1068"/>
              <a:gd name="T6" fmla="*/ 406748669 w 2204"/>
              <a:gd name="T7" fmla="*/ 783481 h 1068"/>
              <a:gd name="T8" fmla="*/ 198499617 w 2204"/>
              <a:gd name="T9" fmla="*/ 6657086 h 1068"/>
              <a:gd name="T10" fmla="*/ 269866203 w 2204"/>
              <a:gd name="T11" fmla="*/ 21929964 h 1068"/>
              <a:gd name="T12" fmla="*/ 272206143 w 2204"/>
              <a:gd name="T13" fmla="*/ 61873730 h 1068"/>
              <a:gd name="T14" fmla="*/ 262846386 w 2204"/>
              <a:gd name="T15" fmla="*/ 80670386 h 1068"/>
              <a:gd name="T16" fmla="*/ 275715739 w 2204"/>
              <a:gd name="T17" fmla="*/ 90069047 h 1068"/>
              <a:gd name="T18" fmla="*/ 327193154 w 2204"/>
              <a:gd name="T19" fmla="*/ 36027613 h 1068"/>
              <a:gd name="T20" fmla="*/ 404409354 w 2204"/>
              <a:gd name="T21" fmla="*/ 21929964 h 1068"/>
              <a:gd name="T22" fmla="*/ 468755498 w 2204"/>
              <a:gd name="T23" fmla="*/ 32503201 h 1068"/>
              <a:gd name="T24" fmla="*/ 472265719 w 2204"/>
              <a:gd name="T25" fmla="*/ 66572737 h 1068"/>
              <a:gd name="T26" fmla="*/ 444187073 w 2204"/>
              <a:gd name="T27" fmla="*/ 94768681 h 1068"/>
              <a:gd name="T28" fmla="*/ 404409354 w 2204"/>
              <a:gd name="T29" fmla="*/ 118264971 h 1068"/>
              <a:gd name="T30" fmla="*/ 288585093 w 2204"/>
              <a:gd name="T31" fmla="*/ 139411444 h 1068"/>
              <a:gd name="T32" fmla="*/ 258166507 w 2204"/>
              <a:gd name="T33" fmla="*/ 194627483 h 1068"/>
              <a:gd name="T34" fmla="*/ 211368971 w 2204"/>
              <a:gd name="T35" fmla="*/ 193452888 h 1068"/>
              <a:gd name="T36" fmla="*/ 143512567 w 2204"/>
              <a:gd name="T37" fmla="*/ 201676934 h 1068"/>
              <a:gd name="T38" fmla="*/ 72145961 w 2204"/>
              <a:gd name="T39" fmla="*/ 226347819 h 1068"/>
              <a:gd name="T40" fmla="*/ 77996121 w 2204"/>
              <a:gd name="T41" fmla="*/ 235746460 h 1068"/>
              <a:gd name="T42" fmla="*/ 94375091 w 2204"/>
              <a:gd name="T43" fmla="*/ 306235331 h 1068"/>
              <a:gd name="T44" fmla="*/ 156381920 w 2204"/>
              <a:gd name="T45" fmla="*/ 221648812 h 1068"/>
              <a:gd name="T46" fmla="*/ 209029032 w 2204"/>
              <a:gd name="T47" fmla="*/ 228697636 h 1068"/>
              <a:gd name="T48" fmla="*/ 205519435 w 2204"/>
              <a:gd name="T49" fmla="*/ 285088232 h 1068"/>
              <a:gd name="T50" fmla="*/ 76825840 w 2204"/>
              <a:gd name="T51" fmla="*/ 347353760 h 1068"/>
              <a:gd name="T52" fmla="*/ 77996121 w 2204"/>
              <a:gd name="T53" fmla="*/ 372024646 h 1068"/>
              <a:gd name="T54" fmla="*/ 103734848 w 2204"/>
              <a:gd name="T55" fmla="*/ 355577180 h 1068"/>
              <a:gd name="T56" fmla="*/ 176271131 w 2204"/>
              <a:gd name="T57" fmla="*/ 321507575 h 1068"/>
              <a:gd name="T58" fmla="*/ 166911374 w 2204"/>
              <a:gd name="T59" fmla="*/ 397870753 h 1068"/>
              <a:gd name="T60" fmla="*/ 217218507 w 2204"/>
              <a:gd name="T61" fmla="*/ 302710919 h 1068"/>
              <a:gd name="T62" fmla="*/ 287414811 w 2204"/>
              <a:gd name="T63" fmla="*/ 236921056 h 1068"/>
              <a:gd name="T64" fmla="*/ 261676728 w 2204"/>
              <a:gd name="T65" fmla="*/ 347353760 h 1068"/>
              <a:gd name="T66" fmla="*/ 304964043 w 2204"/>
              <a:gd name="T67" fmla="*/ 317983163 h 1068"/>
              <a:gd name="T68" fmla="*/ 356441536 w 2204"/>
              <a:gd name="T69" fmla="*/ 314458751 h 1068"/>
              <a:gd name="T70" fmla="*/ 368140608 w 2204"/>
              <a:gd name="T71" fmla="*/ 370850051 h 1068"/>
              <a:gd name="T72" fmla="*/ 362291072 w 2204"/>
              <a:gd name="T73" fmla="*/ 295662094 h 1068"/>
              <a:gd name="T74" fmla="*/ 302624104 w 2204"/>
              <a:gd name="T75" fmla="*/ 242795285 h 1068"/>
              <a:gd name="T76" fmla="*/ 330702829 w 2204"/>
              <a:gd name="T77" fmla="*/ 140586040 h 1068"/>
              <a:gd name="T78" fmla="*/ 494494206 w 2204"/>
              <a:gd name="T79" fmla="*/ 90069047 h 1068"/>
              <a:gd name="T80" fmla="*/ 555331377 w 2204"/>
              <a:gd name="T81" fmla="*/ 68922554 h 1068"/>
              <a:gd name="T82" fmla="*/ 823247397 w 2204"/>
              <a:gd name="T83" fmla="*/ 41901852 h 106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204"/>
              <a:gd name="T127" fmla="*/ 0 h 1068"/>
              <a:gd name="T128" fmla="*/ 2204 w 2204"/>
              <a:gd name="T129" fmla="*/ 1068 h 106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204" h="1068">
                <a:moveTo>
                  <a:pt x="2204" y="56"/>
                </a:moveTo>
                <a:cubicBezTo>
                  <a:pt x="2171" y="67"/>
                  <a:pt x="2106" y="52"/>
                  <a:pt x="2072" y="50"/>
                </a:cubicBezTo>
                <a:cubicBezTo>
                  <a:pt x="2013" y="38"/>
                  <a:pt x="1932" y="49"/>
                  <a:pt x="1871" y="47"/>
                </a:cubicBezTo>
                <a:cubicBezTo>
                  <a:pt x="1776" y="49"/>
                  <a:pt x="1690" y="59"/>
                  <a:pt x="1595" y="62"/>
                </a:cubicBezTo>
                <a:cubicBezTo>
                  <a:pt x="1521" y="70"/>
                  <a:pt x="1483" y="72"/>
                  <a:pt x="1397" y="74"/>
                </a:cubicBezTo>
                <a:cubicBezTo>
                  <a:pt x="1379" y="77"/>
                  <a:pt x="1361" y="80"/>
                  <a:pt x="1343" y="83"/>
                </a:cubicBezTo>
                <a:cubicBezTo>
                  <a:pt x="1335" y="82"/>
                  <a:pt x="1327" y="83"/>
                  <a:pt x="1319" y="80"/>
                </a:cubicBezTo>
                <a:cubicBezTo>
                  <a:pt x="1304" y="74"/>
                  <a:pt x="1303" y="52"/>
                  <a:pt x="1280" y="44"/>
                </a:cubicBezTo>
                <a:cubicBezTo>
                  <a:pt x="1239" y="13"/>
                  <a:pt x="1180" y="22"/>
                  <a:pt x="1133" y="20"/>
                </a:cubicBezTo>
                <a:cubicBezTo>
                  <a:pt x="1118" y="16"/>
                  <a:pt x="1103" y="14"/>
                  <a:pt x="1088" y="11"/>
                </a:cubicBezTo>
                <a:cubicBezTo>
                  <a:pt x="1078" y="9"/>
                  <a:pt x="1068" y="7"/>
                  <a:pt x="1058" y="5"/>
                </a:cubicBezTo>
                <a:cubicBezTo>
                  <a:pt x="1053" y="4"/>
                  <a:pt x="1043" y="2"/>
                  <a:pt x="1043" y="2"/>
                </a:cubicBezTo>
                <a:cubicBezTo>
                  <a:pt x="956" y="3"/>
                  <a:pt x="869" y="0"/>
                  <a:pt x="782" y="5"/>
                </a:cubicBezTo>
                <a:cubicBezTo>
                  <a:pt x="771" y="6"/>
                  <a:pt x="763" y="17"/>
                  <a:pt x="752" y="20"/>
                </a:cubicBezTo>
                <a:cubicBezTo>
                  <a:pt x="671" y="14"/>
                  <a:pt x="590" y="10"/>
                  <a:pt x="509" y="17"/>
                </a:cubicBezTo>
                <a:cubicBezTo>
                  <a:pt x="565" y="36"/>
                  <a:pt x="528" y="31"/>
                  <a:pt x="614" y="35"/>
                </a:cubicBezTo>
                <a:cubicBezTo>
                  <a:pt x="635" y="37"/>
                  <a:pt x="654" y="39"/>
                  <a:pt x="674" y="44"/>
                </a:cubicBezTo>
                <a:cubicBezTo>
                  <a:pt x="680" y="48"/>
                  <a:pt x="686" y="52"/>
                  <a:pt x="692" y="56"/>
                </a:cubicBezTo>
                <a:cubicBezTo>
                  <a:pt x="695" y="58"/>
                  <a:pt x="701" y="62"/>
                  <a:pt x="701" y="62"/>
                </a:cubicBezTo>
                <a:cubicBezTo>
                  <a:pt x="711" y="77"/>
                  <a:pt x="712" y="88"/>
                  <a:pt x="716" y="107"/>
                </a:cubicBezTo>
                <a:cubicBezTo>
                  <a:pt x="714" y="136"/>
                  <a:pt x="719" y="144"/>
                  <a:pt x="698" y="158"/>
                </a:cubicBezTo>
                <a:cubicBezTo>
                  <a:pt x="696" y="161"/>
                  <a:pt x="695" y="164"/>
                  <a:pt x="692" y="167"/>
                </a:cubicBezTo>
                <a:cubicBezTo>
                  <a:pt x="689" y="170"/>
                  <a:pt x="685" y="170"/>
                  <a:pt x="683" y="173"/>
                </a:cubicBezTo>
                <a:cubicBezTo>
                  <a:pt x="677" y="181"/>
                  <a:pt x="677" y="197"/>
                  <a:pt x="674" y="206"/>
                </a:cubicBezTo>
                <a:cubicBezTo>
                  <a:pt x="672" y="214"/>
                  <a:pt x="670" y="222"/>
                  <a:pt x="668" y="230"/>
                </a:cubicBezTo>
                <a:cubicBezTo>
                  <a:pt x="667" y="234"/>
                  <a:pt x="665" y="242"/>
                  <a:pt x="665" y="242"/>
                </a:cubicBezTo>
                <a:cubicBezTo>
                  <a:pt x="673" y="282"/>
                  <a:pt x="700" y="252"/>
                  <a:pt x="707" y="230"/>
                </a:cubicBezTo>
                <a:cubicBezTo>
                  <a:pt x="702" y="211"/>
                  <a:pt x="695" y="193"/>
                  <a:pt x="704" y="173"/>
                </a:cubicBezTo>
                <a:cubicBezTo>
                  <a:pt x="704" y="173"/>
                  <a:pt x="753" y="139"/>
                  <a:pt x="758" y="137"/>
                </a:cubicBezTo>
                <a:cubicBezTo>
                  <a:pt x="783" y="118"/>
                  <a:pt x="812" y="108"/>
                  <a:pt x="839" y="92"/>
                </a:cubicBezTo>
                <a:cubicBezTo>
                  <a:pt x="851" y="85"/>
                  <a:pt x="866" y="73"/>
                  <a:pt x="881" y="71"/>
                </a:cubicBezTo>
                <a:cubicBezTo>
                  <a:pt x="897" y="69"/>
                  <a:pt x="913" y="69"/>
                  <a:pt x="929" y="68"/>
                </a:cubicBezTo>
                <a:cubicBezTo>
                  <a:pt x="965" y="56"/>
                  <a:pt x="998" y="58"/>
                  <a:pt x="1037" y="56"/>
                </a:cubicBezTo>
                <a:cubicBezTo>
                  <a:pt x="1076" y="49"/>
                  <a:pt x="1119" y="46"/>
                  <a:pt x="1157" y="59"/>
                </a:cubicBezTo>
                <a:cubicBezTo>
                  <a:pt x="1164" y="61"/>
                  <a:pt x="1177" y="67"/>
                  <a:pt x="1184" y="71"/>
                </a:cubicBezTo>
                <a:cubicBezTo>
                  <a:pt x="1190" y="75"/>
                  <a:pt x="1202" y="83"/>
                  <a:pt x="1202" y="83"/>
                </a:cubicBezTo>
                <a:cubicBezTo>
                  <a:pt x="1210" y="115"/>
                  <a:pt x="1199" y="77"/>
                  <a:pt x="1211" y="104"/>
                </a:cubicBezTo>
                <a:cubicBezTo>
                  <a:pt x="1214" y="110"/>
                  <a:pt x="1217" y="122"/>
                  <a:pt x="1217" y="122"/>
                </a:cubicBezTo>
                <a:cubicBezTo>
                  <a:pt x="1216" y="138"/>
                  <a:pt x="1221" y="157"/>
                  <a:pt x="1211" y="170"/>
                </a:cubicBezTo>
                <a:cubicBezTo>
                  <a:pt x="1205" y="178"/>
                  <a:pt x="1192" y="184"/>
                  <a:pt x="1184" y="191"/>
                </a:cubicBezTo>
                <a:cubicBezTo>
                  <a:pt x="1169" y="204"/>
                  <a:pt x="1161" y="222"/>
                  <a:pt x="1145" y="233"/>
                </a:cubicBezTo>
                <a:cubicBezTo>
                  <a:pt x="1143" y="236"/>
                  <a:pt x="1142" y="240"/>
                  <a:pt x="1139" y="242"/>
                </a:cubicBezTo>
                <a:cubicBezTo>
                  <a:pt x="1137" y="244"/>
                  <a:pt x="1132" y="243"/>
                  <a:pt x="1130" y="245"/>
                </a:cubicBezTo>
                <a:cubicBezTo>
                  <a:pt x="1119" y="256"/>
                  <a:pt x="1125" y="264"/>
                  <a:pt x="1109" y="269"/>
                </a:cubicBezTo>
                <a:cubicBezTo>
                  <a:pt x="1093" y="293"/>
                  <a:pt x="1064" y="299"/>
                  <a:pt x="1037" y="302"/>
                </a:cubicBezTo>
                <a:cubicBezTo>
                  <a:pt x="988" y="301"/>
                  <a:pt x="797" y="284"/>
                  <a:pt x="761" y="308"/>
                </a:cubicBezTo>
                <a:cubicBezTo>
                  <a:pt x="757" y="319"/>
                  <a:pt x="750" y="327"/>
                  <a:pt x="746" y="338"/>
                </a:cubicBezTo>
                <a:cubicBezTo>
                  <a:pt x="744" y="344"/>
                  <a:pt x="740" y="356"/>
                  <a:pt x="740" y="356"/>
                </a:cubicBezTo>
                <a:cubicBezTo>
                  <a:pt x="737" y="382"/>
                  <a:pt x="741" y="388"/>
                  <a:pt x="722" y="401"/>
                </a:cubicBezTo>
                <a:cubicBezTo>
                  <a:pt x="715" y="423"/>
                  <a:pt x="727" y="448"/>
                  <a:pt x="707" y="464"/>
                </a:cubicBezTo>
                <a:cubicBezTo>
                  <a:pt x="697" y="471"/>
                  <a:pt x="672" y="494"/>
                  <a:pt x="662" y="497"/>
                </a:cubicBezTo>
                <a:cubicBezTo>
                  <a:pt x="653" y="500"/>
                  <a:pt x="635" y="506"/>
                  <a:pt x="635" y="506"/>
                </a:cubicBezTo>
                <a:cubicBezTo>
                  <a:pt x="613" y="523"/>
                  <a:pt x="609" y="516"/>
                  <a:pt x="584" y="506"/>
                </a:cubicBezTo>
                <a:cubicBezTo>
                  <a:pt x="571" y="501"/>
                  <a:pt x="556" y="497"/>
                  <a:pt x="542" y="494"/>
                </a:cubicBezTo>
                <a:cubicBezTo>
                  <a:pt x="513" y="496"/>
                  <a:pt x="489" y="501"/>
                  <a:pt x="464" y="485"/>
                </a:cubicBezTo>
                <a:cubicBezTo>
                  <a:pt x="446" y="486"/>
                  <a:pt x="428" y="486"/>
                  <a:pt x="410" y="488"/>
                </a:cubicBezTo>
                <a:cubicBezTo>
                  <a:pt x="396" y="489"/>
                  <a:pt x="376" y="509"/>
                  <a:pt x="368" y="515"/>
                </a:cubicBezTo>
                <a:cubicBezTo>
                  <a:pt x="359" y="522"/>
                  <a:pt x="345" y="524"/>
                  <a:pt x="335" y="530"/>
                </a:cubicBezTo>
                <a:cubicBezTo>
                  <a:pt x="313" y="542"/>
                  <a:pt x="289" y="568"/>
                  <a:pt x="275" y="590"/>
                </a:cubicBezTo>
                <a:cubicBezTo>
                  <a:pt x="232" y="588"/>
                  <a:pt x="220" y="587"/>
                  <a:pt x="185" y="578"/>
                </a:cubicBezTo>
                <a:cubicBezTo>
                  <a:pt x="173" y="575"/>
                  <a:pt x="149" y="569"/>
                  <a:pt x="149" y="569"/>
                </a:cubicBezTo>
                <a:cubicBezTo>
                  <a:pt x="113" y="571"/>
                  <a:pt x="56" y="568"/>
                  <a:pt x="23" y="590"/>
                </a:cubicBezTo>
                <a:cubicBezTo>
                  <a:pt x="0" y="660"/>
                  <a:pt x="45" y="514"/>
                  <a:pt x="200" y="602"/>
                </a:cubicBezTo>
                <a:cubicBezTo>
                  <a:pt x="233" y="621"/>
                  <a:pt x="200" y="679"/>
                  <a:pt x="209" y="716"/>
                </a:cubicBezTo>
                <a:cubicBezTo>
                  <a:pt x="210" y="733"/>
                  <a:pt x="196" y="799"/>
                  <a:pt x="224" y="818"/>
                </a:cubicBezTo>
                <a:cubicBezTo>
                  <a:pt x="241" y="809"/>
                  <a:pt x="239" y="801"/>
                  <a:pt x="242" y="782"/>
                </a:cubicBezTo>
                <a:cubicBezTo>
                  <a:pt x="241" y="758"/>
                  <a:pt x="232" y="703"/>
                  <a:pt x="239" y="677"/>
                </a:cubicBezTo>
                <a:cubicBezTo>
                  <a:pt x="243" y="661"/>
                  <a:pt x="311" y="623"/>
                  <a:pt x="329" y="614"/>
                </a:cubicBezTo>
                <a:cubicBezTo>
                  <a:pt x="342" y="594"/>
                  <a:pt x="378" y="574"/>
                  <a:pt x="401" y="566"/>
                </a:cubicBezTo>
                <a:cubicBezTo>
                  <a:pt x="412" y="562"/>
                  <a:pt x="434" y="557"/>
                  <a:pt x="434" y="557"/>
                </a:cubicBezTo>
                <a:cubicBezTo>
                  <a:pt x="455" y="559"/>
                  <a:pt x="476" y="560"/>
                  <a:pt x="497" y="563"/>
                </a:cubicBezTo>
                <a:cubicBezTo>
                  <a:pt x="513" y="565"/>
                  <a:pt x="522" y="579"/>
                  <a:pt x="536" y="584"/>
                </a:cubicBezTo>
                <a:cubicBezTo>
                  <a:pt x="540" y="596"/>
                  <a:pt x="554" y="617"/>
                  <a:pt x="554" y="617"/>
                </a:cubicBezTo>
                <a:cubicBezTo>
                  <a:pt x="559" y="644"/>
                  <a:pt x="560" y="642"/>
                  <a:pt x="554" y="683"/>
                </a:cubicBezTo>
                <a:cubicBezTo>
                  <a:pt x="552" y="693"/>
                  <a:pt x="529" y="725"/>
                  <a:pt x="527" y="728"/>
                </a:cubicBezTo>
                <a:cubicBezTo>
                  <a:pt x="507" y="761"/>
                  <a:pt x="474" y="814"/>
                  <a:pt x="428" y="815"/>
                </a:cubicBezTo>
                <a:cubicBezTo>
                  <a:pt x="376" y="816"/>
                  <a:pt x="324" y="817"/>
                  <a:pt x="272" y="818"/>
                </a:cubicBezTo>
                <a:cubicBezTo>
                  <a:pt x="237" y="830"/>
                  <a:pt x="218" y="858"/>
                  <a:pt x="197" y="887"/>
                </a:cubicBezTo>
                <a:cubicBezTo>
                  <a:pt x="189" y="898"/>
                  <a:pt x="187" y="898"/>
                  <a:pt x="182" y="911"/>
                </a:cubicBezTo>
                <a:cubicBezTo>
                  <a:pt x="180" y="917"/>
                  <a:pt x="176" y="929"/>
                  <a:pt x="176" y="929"/>
                </a:cubicBezTo>
                <a:cubicBezTo>
                  <a:pt x="180" y="951"/>
                  <a:pt x="176" y="954"/>
                  <a:pt x="200" y="950"/>
                </a:cubicBezTo>
                <a:cubicBezTo>
                  <a:pt x="205" y="947"/>
                  <a:pt x="210" y="944"/>
                  <a:pt x="215" y="941"/>
                </a:cubicBezTo>
                <a:cubicBezTo>
                  <a:pt x="220" y="939"/>
                  <a:pt x="225" y="938"/>
                  <a:pt x="230" y="935"/>
                </a:cubicBezTo>
                <a:cubicBezTo>
                  <a:pt x="244" y="927"/>
                  <a:pt x="252" y="915"/>
                  <a:pt x="266" y="908"/>
                </a:cubicBezTo>
                <a:cubicBezTo>
                  <a:pt x="281" y="886"/>
                  <a:pt x="261" y="912"/>
                  <a:pt x="284" y="893"/>
                </a:cubicBezTo>
                <a:cubicBezTo>
                  <a:pt x="315" y="867"/>
                  <a:pt x="345" y="838"/>
                  <a:pt x="386" y="824"/>
                </a:cubicBezTo>
                <a:cubicBezTo>
                  <a:pt x="404" y="806"/>
                  <a:pt x="429" y="813"/>
                  <a:pt x="452" y="821"/>
                </a:cubicBezTo>
                <a:cubicBezTo>
                  <a:pt x="471" y="835"/>
                  <a:pt x="489" y="839"/>
                  <a:pt x="497" y="863"/>
                </a:cubicBezTo>
                <a:cubicBezTo>
                  <a:pt x="491" y="902"/>
                  <a:pt x="474" y="947"/>
                  <a:pt x="452" y="980"/>
                </a:cubicBezTo>
                <a:cubicBezTo>
                  <a:pt x="444" y="992"/>
                  <a:pt x="433" y="1001"/>
                  <a:pt x="428" y="1016"/>
                </a:cubicBezTo>
                <a:cubicBezTo>
                  <a:pt x="434" y="1048"/>
                  <a:pt x="455" y="1033"/>
                  <a:pt x="491" y="1031"/>
                </a:cubicBezTo>
                <a:cubicBezTo>
                  <a:pt x="539" y="999"/>
                  <a:pt x="537" y="935"/>
                  <a:pt x="554" y="884"/>
                </a:cubicBezTo>
                <a:cubicBezTo>
                  <a:pt x="555" y="847"/>
                  <a:pt x="556" y="810"/>
                  <a:pt x="557" y="773"/>
                </a:cubicBezTo>
                <a:cubicBezTo>
                  <a:pt x="560" y="678"/>
                  <a:pt x="561" y="656"/>
                  <a:pt x="605" y="581"/>
                </a:cubicBezTo>
                <a:cubicBezTo>
                  <a:pt x="614" y="566"/>
                  <a:pt x="615" y="551"/>
                  <a:pt x="632" y="545"/>
                </a:cubicBezTo>
                <a:cubicBezTo>
                  <a:pt x="683" y="549"/>
                  <a:pt x="710" y="559"/>
                  <a:pt x="737" y="605"/>
                </a:cubicBezTo>
                <a:cubicBezTo>
                  <a:pt x="743" y="629"/>
                  <a:pt x="749" y="654"/>
                  <a:pt x="758" y="677"/>
                </a:cubicBezTo>
                <a:cubicBezTo>
                  <a:pt x="755" y="710"/>
                  <a:pt x="748" y="729"/>
                  <a:pt x="728" y="755"/>
                </a:cubicBezTo>
                <a:cubicBezTo>
                  <a:pt x="712" y="802"/>
                  <a:pt x="679" y="837"/>
                  <a:pt x="671" y="887"/>
                </a:cubicBezTo>
                <a:cubicBezTo>
                  <a:pt x="672" y="928"/>
                  <a:pt x="634" y="1068"/>
                  <a:pt x="707" y="1019"/>
                </a:cubicBezTo>
                <a:cubicBezTo>
                  <a:pt x="727" y="978"/>
                  <a:pt x="708" y="932"/>
                  <a:pt x="734" y="893"/>
                </a:cubicBezTo>
                <a:cubicBezTo>
                  <a:pt x="742" y="862"/>
                  <a:pt x="764" y="837"/>
                  <a:pt x="782" y="812"/>
                </a:cubicBezTo>
                <a:cubicBezTo>
                  <a:pt x="800" y="787"/>
                  <a:pt x="815" y="752"/>
                  <a:pt x="842" y="734"/>
                </a:cubicBezTo>
                <a:cubicBezTo>
                  <a:pt x="864" y="737"/>
                  <a:pt x="872" y="740"/>
                  <a:pt x="890" y="752"/>
                </a:cubicBezTo>
                <a:cubicBezTo>
                  <a:pt x="898" y="769"/>
                  <a:pt x="906" y="786"/>
                  <a:pt x="914" y="803"/>
                </a:cubicBezTo>
                <a:cubicBezTo>
                  <a:pt x="915" y="838"/>
                  <a:pt x="915" y="873"/>
                  <a:pt x="917" y="908"/>
                </a:cubicBezTo>
                <a:cubicBezTo>
                  <a:pt x="918" y="920"/>
                  <a:pt x="938" y="938"/>
                  <a:pt x="938" y="938"/>
                </a:cubicBezTo>
                <a:cubicBezTo>
                  <a:pt x="940" y="941"/>
                  <a:pt x="941" y="944"/>
                  <a:pt x="944" y="947"/>
                </a:cubicBezTo>
                <a:cubicBezTo>
                  <a:pt x="947" y="950"/>
                  <a:pt x="953" y="957"/>
                  <a:pt x="953" y="953"/>
                </a:cubicBezTo>
                <a:cubicBezTo>
                  <a:pt x="956" y="890"/>
                  <a:pt x="956" y="858"/>
                  <a:pt x="947" y="809"/>
                </a:cubicBezTo>
                <a:cubicBezTo>
                  <a:pt x="944" y="794"/>
                  <a:pt x="940" y="766"/>
                  <a:pt x="929" y="755"/>
                </a:cubicBezTo>
                <a:cubicBezTo>
                  <a:pt x="911" y="737"/>
                  <a:pt x="869" y="722"/>
                  <a:pt x="845" y="710"/>
                </a:cubicBezTo>
                <a:cubicBezTo>
                  <a:pt x="828" y="702"/>
                  <a:pt x="819" y="684"/>
                  <a:pt x="803" y="674"/>
                </a:cubicBezTo>
                <a:cubicBezTo>
                  <a:pt x="796" y="656"/>
                  <a:pt x="787" y="636"/>
                  <a:pt x="776" y="620"/>
                </a:cubicBezTo>
                <a:cubicBezTo>
                  <a:pt x="769" y="585"/>
                  <a:pt x="766" y="546"/>
                  <a:pt x="755" y="512"/>
                </a:cubicBezTo>
                <a:cubicBezTo>
                  <a:pt x="758" y="483"/>
                  <a:pt x="768" y="450"/>
                  <a:pt x="785" y="425"/>
                </a:cubicBezTo>
                <a:cubicBezTo>
                  <a:pt x="792" y="388"/>
                  <a:pt x="812" y="368"/>
                  <a:pt x="848" y="359"/>
                </a:cubicBezTo>
                <a:cubicBezTo>
                  <a:pt x="919" y="362"/>
                  <a:pt x="1022" y="377"/>
                  <a:pt x="1085" y="356"/>
                </a:cubicBezTo>
                <a:cubicBezTo>
                  <a:pt x="1093" y="331"/>
                  <a:pt x="1136" y="273"/>
                  <a:pt x="1163" y="266"/>
                </a:cubicBezTo>
                <a:cubicBezTo>
                  <a:pt x="1198" y="257"/>
                  <a:pt x="1236" y="246"/>
                  <a:pt x="1268" y="230"/>
                </a:cubicBezTo>
                <a:cubicBezTo>
                  <a:pt x="1289" y="220"/>
                  <a:pt x="1311" y="208"/>
                  <a:pt x="1334" y="203"/>
                </a:cubicBezTo>
                <a:cubicBezTo>
                  <a:pt x="1350" y="195"/>
                  <a:pt x="1364" y="191"/>
                  <a:pt x="1382" y="188"/>
                </a:cubicBezTo>
                <a:cubicBezTo>
                  <a:pt x="1396" y="181"/>
                  <a:pt x="1408" y="179"/>
                  <a:pt x="1424" y="176"/>
                </a:cubicBezTo>
                <a:cubicBezTo>
                  <a:pt x="1484" y="152"/>
                  <a:pt x="1537" y="154"/>
                  <a:pt x="1604" y="152"/>
                </a:cubicBezTo>
                <a:cubicBezTo>
                  <a:pt x="1650" y="144"/>
                  <a:pt x="1686" y="113"/>
                  <a:pt x="1733" y="107"/>
                </a:cubicBezTo>
                <a:cubicBezTo>
                  <a:pt x="1874" y="108"/>
                  <a:pt x="1982" y="115"/>
                  <a:pt x="2111" y="107"/>
                </a:cubicBezTo>
                <a:cubicBezTo>
                  <a:pt x="2138" y="98"/>
                  <a:pt x="2172" y="100"/>
                  <a:pt x="2201" y="95"/>
                </a:cubicBezTo>
                <a:cubicBezTo>
                  <a:pt x="2202" y="87"/>
                  <a:pt x="2200" y="60"/>
                  <a:pt x="2204" y="56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grpSp>
        <p:nvGrpSpPr>
          <p:cNvPr id="3" name="Group 274"/>
          <p:cNvGrpSpPr>
            <a:grpSpLocks/>
          </p:cNvGrpSpPr>
          <p:nvPr/>
        </p:nvGrpSpPr>
        <p:grpSpPr bwMode="auto">
          <a:xfrm rot="6364595">
            <a:off x="4473575" y="5989638"/>
            <a:ext cx="76200" cy="285750"/>
            <a:chOff x="3485" y="1294"/>
            <a:chExt cx="143" cy="590"/>
          </a:xfrm>
        </p:grpSpPr>
        <p:sp>
          <p:nvSpPr>
            <p:cNvPr id="104684" name="Freeform 275"/>
            <p:cNvSpPr>
              <a:spLocks/>
            </p:cNvSpPr>
            <p:nvPr/>
          </p:nvSpPr>
          <p:spPr bwMode="auto">
            <a:xfrm>
              <a:off x="3485" y="1294"/>
              <a:ext cx="143" cy="590"/>
            </a:xfrm>
            <a:custGeom>
              <a:avLst/>
              <a:gdLst>
                <a:gd name="T0" fmla="*/ 97 w 143"/>
                <a:gd name="T1" fmla="*/ 76 h 590"/>
                <a:gd name="T2" fmla="*/ 113 w 143"/>
                <a:gd name="T3" fmla="*/ 112 h 590"/>
                <a:gd name="T4" fmla="*/ 121 w 143"/>
                <a:gd name="T5" fmla="*/ 372 h 590"/>
                <a:gd name="T6" fmla="*/ 93 w 143"/>
                <a:gd name="T7" fmla="*/ 548 h 590"/>
                <a:gd name="T8" fmla="*/ 81 w 143"/>
                <a:gd name="T9" fmla="*/ 456 h 590"/>
                <a:gd name="T10" fmla="*/ 1 w 143"/>
                <a:gd name="T11" fmla="*/ 324 h 590"/>
                <a:gd name="T12" fmla="*/ 5 w 143"/>
                <a:gd name="T13" fmla="*/ 252 h 590"/>
                <a:gd name="T14" fmla="*/ 81 w 143"/>
                <a:gd name="T15" fmla="*/ 136 h 590"/>
                <a:gd name="T16" fmla="*/ 77 w 143"/>
                <a:gd name="T17" fmla="*/ 64 h 590"/>
                <a:gd name="T18" fmla="*/ 53 w 143"/>
                <a:gd name="T19" fmla="*/ 4 h 590"/>
                <a:gd name="T20" fmla="*/ 57 w 143"/>
                <a:gd name="T21" fmla="*/ 16 h 590"/>
                <a:gd name="T22" fmla="*/ 61 w 143"/>
                <a:gd name="T23" fmla="*/ 28 h 590"/>
                <a:gd name="T24" fmla="*/ 85 w 143"/>
                <a:gd name="T25" fmla="*/ 76 h 590"/>
                <a:gd name="T26" fmla="*/ 101 w 143"/>
                <a:gd name="T27" fmla="*/ 80 h 590"/>
                <a:gd name="T28" fmla="*/ 97 w 143"/>
                <a:gd name="T29" fmla="*/ 76 h 5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3"/>
                <a:gd name="T46" fmla="*/ 0 h 590"/>
                <a:gd name="T47" fmla="*/ 143 w 143"/>
                <a:gd name="T48" fmla="*/ 590 h 5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3" h="590">
                  <a:moveTo>
                    <a:pt x="97" y="76"/>
                  </a:moveTo>
                  <a:cubicBezTo>
                    <a:pt x="107" y="105"/>
                    <a:pt x="100" y="93"/>
                    <a:pt x="113" y="112"/>
                  </a:cubicBezTo>
                  <a:cubicBezTo>
                    <a:pt x="111" y="186"/>
                    <a:pt x="95" y="295"/>
                    <a:pt x="121" y="372"/>
                  </a:cubicBezTo>
                  <a:cubicBezTo>
                    <a:pt x="120" y="403"/>
                    <a:pt x="143" y="515"/>
                    <a:pt x="93" y="548"/>
                  </a:cubicBezTo>
                  <a:cubicBezTo>
                    <a:pt x="65" y="590"/>
                    <a:pt x="91" y="556"/>
                    <a:pt x="81" y="456"/>
                  </a:cubicBezTo>
                  <a:cubicBezTo>
                    <a:pt x="76" y="406"/>
                    <a:pt x="16" y="370"/>
                    <a:pt x="1" y="324"/>
                  </a:cubicBezTo>
                  <a:cubicBezTo>
                    <a:pt x="2" y="300"/>
                    <a:pt x="0" y="276"/>
                    <a:pt x="5" y="252"/>
                  </a:cubicBezTo>
                  <a:cubicBezTo>
                    <a:pt x="14" y="206"/>
                    <a:pt x="66" y="180"/>
                    <a:pt x="81" y="136"/>
                  </a:cubicBezTo>
                  <a:cubicBezTo>
                    <a:pt x="80" y="112"/>
                    <a:pt x="80" y="88"/>
                    <a:pt x="77" y="64"/>
                  </a:cubicBezTo>
                  <a:cubicBezTo>
                    <a:pt x="74" y="44"/>
                    <a:pt x="59" y="23"/>
                    <a:pt x="53" y="4"/>
                  </a:cubicBezTo>
                  <a:cubicBezTo>
                    <a:pt x="52" y="0"/>
                    <a:pt x="56" y="12"/>
                    <a:pt x="57" y="16"/>
                  </a:cubicBezTo>
                  <a:cubicBezTo>
                    <a:pt x="58" y="20"/>
                    <a:pt x="60" y="24"/>
                    <a:pt x="61" y="28"/>
                  </a:cubicBezTo>
                  <a:cubicBezTo>
                    <a:pt x="62" y="31"/>
                    <a:pt x="85" y="76"/>
                    <a:pt x="85" y="76"/>
                  </a:cubicBezTo>
                  <a:cubicBezTo>
                    <a:pt x="89" y="79"/>
                    <a:pt x="96" y="80"/>
                    <a:pt x="101" y="80"/>
                  </a:cubicBezTo>
                  <a:cubicBezTo>
                    <a:pt x="103" y="80"/>
                    <a:pt x="98" y="77"/>
                    <a:pt x="97" y="7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85" name="Oval 276"/>
            <p:cNvSpPr>
              <a:spLocks noChangeArrowheads="1"/>
            </p:cNvSpPr>
            <p:nvPr/>
          </p:nvSpPr>
          <p:spPr bwMode="auto">
            <a:xfrm>
              <a:off x="3494" y="1514"/>
              <a:ext cx="56" cy="13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104480" name="Freeform 278"/>
          <p:cNvSpPr>
            <a:spLocks/>
          </p:cNvSpPr>
          <p:nvPr/>
        </p:nvSpPr>
        <p:spPr bwMode="auto">
          <a:xfrm>
            <a:off x="2571750" y="5527675"/>
            <a:ext cx="1425575" cy="546100"/>
          </a:xfrm>
          <a:custGeom>
            <a:avLst/>
            <a:gdLst>
              <a:gd name="T0" fmla="*/ 24903107 w 2020"/>
              <a:gd name="T1" fmla="*/ 286966457 h 871"/>
              <a:gd name="T2" fmla="*/ 147424224 w 2020"/>
              <a:gd name="T3" fmla="*/ 266918134 h 871"/>
              <a:gd name="T4" fmla="*/ 262475200 w 2020"/>
              <a:gd name="T5" fmla="*/ 245690462 h 871"/>
              <a:gd name="T6" fmla="*/ 286381805 w 2020"/>
              <a:gd name="T7" fmla="*/ 232717613 h 871"/>
              <a:gd name="T8" fmla="*/ 398444058 w 2020"/>
              <a:gd name="T9" fmla="*/ 191441618 h 871"/>
              <a:gd name="T10" fmla="*/ 420856632 w 2020"/>
              <a:gd name="T11" fmla="*/ 179648746 h 871"/>
              <a:gd name="T12" fmla="*/ 470163872 w 2020"/>
              <a:gd name="T13" fmla="*/ 153703634 h 871"/>
              <a:gd name="T14" fmla="*/ 495565213 w 2020"/>
              <a:gd name="T15" fmla="*/ 112427640 h 871"/>
              <a:gd name="T16" fmla="*/ 531424767 w 2020"/>
              <a:gd name="T17" fmla="*/ 86483195 h 871"/>
              <a:gd name="T18" fmla="*/ 594179693 w 2020"/>
              <a:gd name="T19" fmla="*/ 39310421 h 871"/>
              <a:gd name="T20" fmla="*/ 656934618 w 2020"/>
              <a:gd name="T21" fmla="*/ 18082744 h 871"/>
              <a:gd name="T22" fmla="*/ 710724655 w 2020"/>
              <a:gd name="T23" fmla="*/ 9827919 h 871"/>
              <a:gd name="T24" fmla="*/ 661417415 w 2020"/>
              <a:gd name="T25" fmla="*/ 34593021 h 871"/>
              <a:gd name="T26" fmla="*/ 589697601 w 2020"/>
              <a:gd name="T27" fmla="*/ 67614203 h 871"/>
              <a:gd name="T28" fmla="*/ 541884392 w 2020"/>
              <a:gd name="T29" fmla="*/ 102993467 h 871"/>
              <a:gd name="T30" fmla="*/ 526942676 w 2020"/>
              <a:gd name="T31" fmla="*/ 121862439 h 871"/>
              <a:gd name="T32" fmla="*/ 535907564 w 2020"/>
              <a:gd name="T33" fmla="*/ 180828096 h 871"/>
              <a:gd name="T34" fmla="*/ 606133348 w 2020"/>
              <a:gd name="T35" fmla="*/ 165497173 h 871"/>
              <a:gd name="T36" fmla="*/ 701759767 w 2020"/>
              <a:gd name="T37" fmla="*/ 146628162 h 871"/>
              <a:gd name="T38" fmla="*/ 761526808 w 2020"/>
              <a:gd name="T39" fmla="*/ 95917367 h 871"/>
              <a:gd name="T40" fmla="*/ 803363189 w 2020"/>
              <a:gd name="T41" fmla="*/ 49924580 h 871"/>
              <a:gd name="T42" fmla="*/ 893012781 w 2020"/>
              <a:gd name="T43" fmla="*/ 33413671 h 871"/>
              <a:gd name="T44" fmla="*/ 882553862 w 2020"/>
              <a:gd name="T45" fmla="*/ 39310421 h 871"/>
              <a:gd name="T46" fmla="*/ 837728713 w 2020"/>
              <a:gd name="T47" fmla="*/ 69972903 h 871"/>
              <a:gd name="T48" fmla="*/ 813822108 w 2020"/>
              <a:gd name="T49" fmla="*/ 92379318 h 871"/>
              <a:gd name="T50" fmla="*/ 774973788 w 2020"/>
              <a:gd name="T51" fmla="*/ 118324390 h 871"/>
              <a:gd name="T52" fmla="*/ 809340017 w 2020"/>
              <a:gd name="T53" fmla="*/ 132475962 h 871"/>
              <a:gd name="T54" fmla="*/ 845199571 w 2020"/>
              <a:gd name="T55" fmla="*/ 148986861 h 871"/>
              <a:gd name="T56" fmla="*/ 881059831 w 2020"/>
              <a:gd name="T57" fmla="*/ 173751996 h 871"/>
              <a:gd name="T58" fmla="*/ 957261737 w 2020"/>
              <a:gd name="T59" fmla="*/ 183186795 h 871"/>
              <a:gd name="T60" fmla="*/ 1003580915 w 2020"/>
              <a:gd name="T61" fmla="*/ 163138434 h 871"/>
              <a:gd name="T62" fmla="*/ 937837929 w 2020"/>
              <a:gd name="T63" fmla="*/ 210311217 h 871"/>
              <a:gd name="T64" fmla="*/ 904966436 w 2020"/>
              <a:gd name="T65" fmla="*/ 223283440 h 871"/>
              <a:gd name="T66" fmla="*/ 842211510 w 2020"/>
              <a:gd name="T67" fmla="*/ 211490567 h 871"/>
              <a:gd name="T68" fmla="*/ 748079122 w 2020"/>
              <a:gd name="T69" fmla="*/ 184366145 h 871"/>
              <a:gd name="T70" fmla="*/ 633028014 w 2020"/>
              <a:gd name="T71" fmla="*/ 225642140 h 871"/>
              <a:gd name="T72" fmla="*/ 553837342 w 2020"/>
              <a:gd name="T73" fmla="*/ 237435013 h 871"/>
              <a:gd name="T74" fmla="*/ 523953909 w 2020"/>
              <a:gd name="T75" fmla="*/ 245690462 h 871"/>
              <a:gd name="T76" fmla="*/ 488094355 w 2020"/>
              <a:gd name="T77" fmla="*/ 255124635 h 871"/>
              <a:gd name="T78" fmla="*/ 395455997 w 2020"/>
              <a:gd name="T79" fmla="*/ 252765935 h 871"/>
              <a:gd name="T80" fmla="*/ 323736095 w 2020"/>
              <a:gd name="T81" fmla="*/ 273993607 h 871"/>
              <a:gd name="T82" fmla="*/ 262475200 w 2020"/>
              <a:gd name="T83" fmla="*/ 278711007 h 871"/>
              <a:gd name="T84" fmla="*/ 196731508 w 2020"/>
              <a:gd name="T85" fmla="*/ 305835429 h 871"/>
              <a:gd name="T86" fmla="*/ 145930193 w 2020"/>
              <a:gd name="T87" fmla="*/ 321166351 h 871"/>
              <a:gd name="T88" fmla="*/ 33867995 w 2020"/>
              <a:gd name="T89" fmla="*/ 337676702 h 871"/>
              <a:gd name="T90" fmla="*/ 9961382 w 2020"/>
              <a:gd name="T91" fmla="*/ 323525051 h 871"/>
              <a:gd name="T92" fmla="*/ 3984553 w 2020"/>
              <a:gd name="T93" fmla="*/ 295221279 h 87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020"/>
              <a:gd name="T142" fmla="*/ 0 h 871"/>
              <a:gd name="T143" fmla="*/ 2020 w 2020"/>
              <a:gd name="T144" fmla="*/ 871 h 87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020" h="871">
                <a:moveTo>
                  <a:pt x="5" y="745"/>
                </a:moveTo>
                <a:cubicBezTo>
                  <a:pt x="21" y="742"/>
                  <a:pt x="34" y="734"/>
                  <a:pt x="50" y="730"/>
                </a:cubicBezTo>
                <a:cubicBezTo>
                  <a:pt x="95" y="697"/>
                  <a:pt x="152" y="681"/>
                  <a:pt x="206" y="667"/>
                </a:cubicBezTo>
                <a:cubicBezTo>
                  <a:pt x="239" y="669"/>
                  <a:pt x="265" y="673"/>
                  <a:pt x="296" y="679"/>
                </a:cubicBezTo>
                <a:cubicBezTo>
                  <a:pt x="368" y="674"/>
                  <a:pt x="442" y="652"/>
                  <a:pt x="512" y="634"/>
                </a:cubicBezTo>
                <a:cubicBezTo>
                  <a:pt x="517" y="631"/>
                  <a:pt x="522" y="628"/>
                  <a:pt x="527" y="625"/>
                </a:cubicBezTo>
                <a:cubicBezTo>
                  <a:pt x="532" y="623"/>
                  <a:pt x="537" y="622"/>
                  <a:pt x="542" y="619"/>
                </a:cubicBezTo>
                <a:cubicBezTo>
                  <a:pt x="555" y="612"/>
                  <a:pt x="564" y="601"/>
                  <a:pt x="575" y="592"/>
                </a:cubicBezTo>
                <a:cubicBezTo>
                  <a:pt x="607" y="566"/>
                  <a:pt x="648" y="542"/>
                  <a:pt x="689" y="535"/>
                </a:cubicBezTo>
                <a:cubicBezTo>
                  <a:pt x="726" y="516"/>
                  <a:pt x="765" y="511"/>
                  <a:pt x="800" y="487"/>
                </a:cubicBezTo>
                <a:cubicBezTo>
                  <a:pt x="809" y="481"/>
                  <a:pt x="818" y="475"/>
                  <a:pt x="827" y="469"/>
                </a:cubicBezTo>
                <a:cubicBezTo>
                  <a:pt x="833" y="465"/>
                  <a:pt x="845" y="457"/>
                  <a:pt x="845" y="457"/>
                </a:cubicBezTo>
                <a:cubicBezTo>
                  <a:pt x="851" y="438"/>
                  <a:pt x="876" y="434"/>
                  <a:pt x="893" y="430"/>
                </a:cubicBezTo>
                <a:cubicBezTo>
                  <a:pt x="910" y="417"/>
                  <a:pt x="928" y="405"/>
                  <a:pt x="944" y="391"/>
                </a:cubicBezTo>
                <a:cubicBezTo>
                  <a:pt x="953" y="383"/>
                  <a:pt x="968" y="364"/>
                  <a:pt x="968" y="364"/>
                </a:cubicBezTo>
                <a:cubicBezTo>
                  <a:pt x="974" y="338"/>
                  <a:pt x="986" y="312"/>
                  <a:pt x="995" y="286"/>
                </a:cubicBezTo>
                <a:cubicBezTo>
                  <a:pt x="997" y="280"/>
                  <a:pt x="1008" y="275"/>
                  <a:pt x="1013" y="271"/>
                </a:cubicBezTo>
                <a:cubicBezTo>
                  <a:pt x="1032" y="254"/>
                  <a:pt x="1045" y="235"/>
                  <a:pt x="1067" y="220"/>
                </a:cubicBezTo>
                <a:cubicBezTo>
                  <a:pt x="1081" y="199"/>
                  <a:pt x="1104" y="181"/>
                  <a:pt x="1124" y="166"/>
                </a:cubicBezTo>
                <a:cubicBezTo>
                  <a:pt x="1129" y="150"/>
                  <a:pt x="1175" y="106"/>
                  <a:pt x="1193" y="100"/>
                </a:cubicBezTo>
                <a:cubicBezTo>
                  <a:pt x="1206" y="87"/>
                  <a:pt x="1219" y="50"/>
                  <a:pt x="1238" y="49"/>
                </a:cubicBezTo>
                <a:cubicBezTo>
                  <a:pt x="1265" y="47"/>
                  <a:pt x="1292" y="47"/>
                  <a:pt x="1319" y="46"/>
                </a:cubicBezTo>
                <a:cubicBezTo>
                  <a:pt x="1337" y="19"/>
                  <a:pt x="1353" y="9"/>
                  <a:pt x="1385" y="4"/>
                </a:cubicBezTo>
                <a:cubicBezTo>
                  <a:pt x="1407" y="5"/>
                  <a:pt x="1464" y="0"/>
                  <a:pt x="1427" y="25"/>
                </a:cubicBezTo>
                <a:cubicBezTo>
                  <a:pt x="1411" y="49"/>
                  <a:pt x="1384" y="68"/>
                  <a:pt x="1358" y="79"/>
                </a:cubicBezTo>
                <a:cubicBezTo>
                  <a:pt x="1328" y="92"/>
                  <a:pt x="1368" y="68"/>
                  <a:pt x="1328" y="88"/>
                </a:cubicBezTo>
                <a:cubicBezTo>
                  <a:pt x="1307" y="99"/>
                  <a:pt x="1287" y="114"/>
                  <a:pt x="1265" y="121"/>
                </a:cubicBezTo>
                <a:cubicBezTo>
                  <a:pt x="1245" y="136"/>
                  <a:pt x="1206" y="165"/>
                  <a:pt x="1184" y="172"/>
                </a:cubicBezTo>
                <a:cubicBezTo>
                  <a:pt x="1167" y="189"/>
                  <a:pt x="1144" y="206"/>
                  <a:pt x="1124" y="220"/>
                </a:cubicBezTo>
                <a:cubicBezTo>
                  <a:pt x="1113" y="236"/>
                  <a:pt x="1102" y="248"/>
                  <a:pt x="1088" y="262"/>
                </a:cubicBezTo>
                <a:cubicBezTo>
                  <a:pt x="1080" y="270"/>
                  <a:pt x="1079" y="280"/>
                  <a:pt x="1070" y="289"/>
                </a:cubicBezTo>
                <a:cubicBezTo>
                  <a:pt x="1064" y="314"/>
                  <a:pt x="1072" y="289"/>
                  <a:pt x="1058" y="310"/>
                </a:cubicBezTo>
                <a:cubicBezTo>
                  <a:pt x="1044" y="332"/>
                  <a:pt x="1040" y="360"/>
                  <a:pt x="1025" y="382"/>
                </a:cubicBezTo>
                <a:cubicBezTo>
                  <a:pt x="1029" y="427"/>
                  <a:pt x="1028" y="452"/>
                  <a:pt x="1076" y="460"/>
                </a:cubicBezTo>
                <a:cubicBezTo>
                  <a:pt x="1099" y="459"/>
                  <a:pt x="1142" y="463"/>
                  <a:pt x="1169" y="451"/>
                </a:cubicBezTo>
                <a:cubicBezTo>
                  <a:pt x="1186" y="444"/>
                  <a:pt x="1199" y="424"/>
                  <a:pt x="1217" y="421"/>
                </a:cubicBezTo>
                <a:cubicBezTo>
                  <a:pt x="1256" y="415"/>
                  <a:pt x="1296" y="414"/>
                  <a:pt x="1334" y="403"/>
                </a:cubicBezTo>
                <a:cubicBezTo>
                  <a:pt x="1361" y="395"/>
                  <a:pt x="1382" y="378"/>
                  <a:pt x="1409" y="373"/>
                </a:cubicBezTo>
                <a:cubicBezTo>
                  <a:pt x="1448" y="358"/>
                  <a:pt x="1474" y="338"/>
                  <a:pt x="1499" y="304"/>
                </a:cubicBezTo>
                <a:cubicBezTo>
                  <a:pt x="1506" y="284"/>
                  <a:pt x="1518" y="262"/>
                  <a:pt x="1529" y="244"/>
                </a:cubicBezTo>
                <a:cubicBezTo>
                  <a:pt x="1535" y="220"/>
                  <a:pt x="1556" y="159"/>
                  <a:pt x="1580" y="151"/>
                </a:cubicBezTo>
                <a:cubicBezTo>
                  <a:pt x="1594" y="132"/>
                  <a:pt x="1585" y="141"/>
                  <a:pt x="1613" y="127"/>
                </a:cubicBezTo>
                <a:cubicBezTo>
                  <a:pt x="1619" y="124"/>
                  <a:pt x="1631" y="115"/>
                  <a:pt x="1631" y="115"/>
                </a:cubicBezTo>
                <a:cubicBezTo>
                  <a:pt x="1663" y="67"/>
                  <a:pt x="1748" y="86"/>
                  <a:pt x="1793" y="85"/>
                </a:cubicBezTo>
                <a:cubicBezTo>
                  <a:pt x="1797" y="84"/>
                  <a:pt x="1807" y="78"/>
                  <a:pt x="1805" y="82"/>
                </a:cubicBezTo>
                <a:cubicBezTo>
                  <a:pt x="1801" y="89"/>
                  <a:pt x="1780" y="96"/>
                  <a:pt x="1772" y="100"/>
                </a:cubicBezTo>
                <a:cubicBezTo>
                  <a:pt x="1746" y="113"/>
                  <a:pt x="1730" y="138"/>
                  <a:pt x="1706" y="154"/>
                </a:cubicBezTo>
                <a:cubicBezTo>
                  <a:pt x="1701" y="164"/>
                  <a:pt x="1682" y="178"/>
                  <a:pt x="1682" y="178"/>
                </a:cubicBezTo>
                <a:cubicBezTo>
                  <a:pt x="1671" y="194"/>
                  <a:pt x="1654" y="209"/>
                  <a:pt x="1640" y="223"/>
                </a:cubicBezTo>
                <a:cubicBezTo>
                  <a:pt x="1637" y="226"/>
                  <a:pt x="1637" y="232"/>
                  <a:pt x="1634" y="235"/>
                </a:cubicBezTo>
                <a:cubicBezTo>
                  <a:pt x="1621" y="250"/>
                  <a:pt x="1602" y="268"/>
                  <a:pt x="1586" y="280"/>
                </a:cubicBezTo>
                <a:cubicBezTo>
                  <a:pt x="1575" y="288"/>
                  <a:pt x="1566" y="291"/>
                  <a:pt x="1556" y="301"/>
                </a:cubicBezTo>
                <a:cubicBezTo>
                  <a:pt x="1551" y="317"/>
                  <a:pt x="1540" y="342"/>
                  <a:pt x="1562" y="349"/>
                </a:cubicBezTo>
                <a:cubicBezTo>
                  <a:pt x="1602" y="346"/>
                  <a:pt x="1597" y="344"/>
                  <a:pt x="1625" y="337"/>
                </a:cubicBezTo>
                <a:cubicBezTo>
                  <a:pt x="1640" y="340"/>
                  <a:pt x="1651" y="340"/>
                  <a:pt x="1664" y="349"/>
                </a:cubicBezTo>
                <a:cubicBezTo>
                  <a:pt x="1672" y="360"/>
                  <a:pt x="1686" y="371"/>
                  <a:pt x="1697" y="379"/>
                </a:cubicBezTo>
                <a:cubicBezTo>
                  <a:pt x="1710" y="398"/>
                  <a:pt x="1731" y="403"/>
                  <a:pt x="1748" y="415"/>
                </a:cubicBezTo>
                <a:cubicBezTo>
                  <a:pt x="1757" y="422"/>
                  <a:pt x="1760" y="436"/>
                  <a:pt x="1769" y="442"/>
                </a:cubicBezTo>
                <a:cubicBezTo>
                  <a:pt x="1791" y="456"/>
                  <a:pt x="1796" y="467"/>
                  <a:pt x="1823" y="478"/>
                </a:cubicBezTo>
                <a:cubicBezTo>
                  <a:pt x="1889" y="475"/>
                  <a:pt x="1877" y="472"/>
                  <a:pt x="1922" y="466"/>
                </a:cubicBezTo>
                <a:cubicBezTo>
                  <a:pt x="1933" y="462"/>
                  <a:pt x="1941" y="457"/>
                  <a:pt x="1952" y="454"/>
                </a:cubicBezTo>
                <a:cubicBezTo>
                  <a:pt x="1973" y="440"/>
                  <a:pt x="1996" y="434"/>
                  <a:pt x="2015" y="415"/>
                </a:cubicBezTo>
                <a:cubicBezTo>
                  <a:pt x="2020" y="437"/>
                  <a:pt x="2007" y="466"/>
                  <a:pt x="1988" y="478"/>
                </a:cubicBezTo>
                <a:cubicBezTo>
                  <a:pt x="1969" y="506"/>
                  <a:pt x="1915" y="527"/>
                  <a:pt x="1883" y="535"/>
                </a:cubicBezTo>
                <a:cubicBezTo>
                  <a:pt x="1873" y="542"/>
                  <a:pt x="1865" y="549"/>
                  <a:pt x="1853" y="553"/>
                </a:cubicBezTo>
                <a:cubicBezTo>
                  <a:pt x="1842" y="564"/>
                  <a:pt x="1832" y="564"/>
                  <a:pt x="1817" y="568"/>
                </a:cubicBezTo>
                <a:cubicBezTo>
                  <a:pt x="1788" y="566"/>
                  <a:pt x="1762" y="560"/>
                  <a:pt x="1733" y="556"/>
                </a:cubicBezTo>
                <a:cubicBezTo>
                  <a:pt x="1718" y="551"/>
                  <a:pt x="1706" y="544"/>
                  <a:pt x="1691" y="538"/>
                </a:cubicBezTo>
                <a:cubicBezTo>
                  <a:pt x="1685" y="536"/>
                  <a:pt x="1673" y="532"/>
                  <a:pt x="1673" y="532"/>
                </a:cubicBezTo>
                <a:cubicBezTo>
                  <a:pt x="1613" y="487"/>
                  <a:pt x="1579" y="474"/>
                  <a:pt x="1502" y="469"/>
                </a:cubicBezTo>
                <a:cubicBezTo>
                  <a:pt x="1467" y="470"/>
                  <a:pt x="1428" y="459"/>
                  <a:pt x="1397" y="475"/>
                </a:cubicBezTo>
                <a:cubicBezTo>
                  <a:pt x="1349" y="499"/>
                  <a:pt x="1316" y="544"/>
                  <a:pt x="1271" y="574"/>
                </a:cubicBezTo>
                <a:cubicBezTo>
                  <a:pt x="1241" y="594"/>
                  <a:pt x="1189" y="588"/>
                  <a:pt x="1157" y="592"/>
                </a:cubicBezTo>
                <a:cubicBezTo>
                  <a:pt x="1142" y="596"/>
                  <a:pt x="1127" y="600"/>
                  <a:pt x="1112" y="604"/>
                </a:cubicBezTo>
                <a:cubicBezTo>
                  <a:pt x="1093" y="617"/>
                  <a:pt x="1099" y="615"/>
                  <a:pt x="1082" y="619"/>
                </a:cubicBezTo>
                <a:cubicBezTo>
                  <a:pt x="1072" y="621"/>
                  <a:pt x="1052" y="625"/>
                  <a:pt x="1052" y="625"/>
                </a:cubicBezTo>
                <a:cubicBezTo>
                  <a:pt x="1041" y="633"/>
                  <a:pt x="1029" y="634"/>
                  <a:pt x="1016" y="637"/>
                </a:cubicBezTo>
                <a:cubicBezTo>
                  <a:pt x="1005" y="645"/>
                  <a:pt x="993" y="645"/>
                  <a:pt x="980" y="649"/>
                </a:cubicBezTo>
                <a:cubicBezTo>
                  <a:pt x="946" y="647"/>
                  <a:pt x="923" y="640"/>
                  <a:pt x="893" y="625"/>
                </a:cubicBezTo>
                <a:cubicBezTo>
                  <a:pt x="858" y="628"/>
                  <a:pt x="828" y="636"/>
                  <a:pt x="794" y="643"/>
                </a:cubicBezTo>
                <a:cubicBezTo>
                  <a:pt x="779" y="651"/>
                  <a:pt x="763" y="655"/>
                  <a:pt x="746" y="658"/>
                </a:cubicBezTo>
                <a:cubicBezTo>
                  <a:pt x="714" y="674"/>
                  <a:pt x="685" y="688"/>
                  <a:pt x="650" y="697"/>
                </a:cubicBezTo>
                <a:cubicBezTo>
                  <a:pt x="643" y="699"/>
                  <a:pt x="639" y="705"/>
                  <a:pt x="632" y="706"/>
                </a:cubicBezTo>
                <a:cubicBezTo>
                  <a:pt x="597" y="709"/>
                  <a:pt x="562" y="708"/>
                  <a:pt x="527" y="709"/>
                </a:cubicBezTo>
                <a:cubicBezTo>
                  <a:pt x="483" y="718"/>
                  <a:pt x="455" y="744"/>
                  <a:pt x="416" y="763"/>
                </a:cubicBezTo>
                <a:cubicBezTo>
                  <a:pt x="408" y="767"/>
                  <a:pt x="403" y="774"/>
                  <a:pt x="395" y="778"/>
                </a:cubicBezTo>
                <a:cubicBezTo>
                  <a:pt x="387" y="782"/>
                  <a:pt x="368" y="787"/>
                  <a:pt x="368" y="787"/>
                </a:cubicBezTo>
                <a:cubicBezTo>
                  <a:pt x="351" y="804"/>
                  <a:pt x="317" y="812"/>
                  <a:pt x="293" y="817"/>
                </a:cubicBezTo>
                <a:cubicBezTo>
                  <a:pt x="240" y="843"/>
                  <a:pt x="229" y="830"/>
                  <a:pt x="143" y="832"/>
                </a:cubicBezTo>
                <a:cubicBezTo>
                  <a:pt x="97" y="836"/>
                  <a:pt x="101" y="837"/>
                  <a:pt x="68" y="859"/>
                </a:cubicBezTo>
                <a:cubicBezTo>
                  <a:pt x="60" y="864"/>
                  <a:pt x="41" y="871"/>
                  <a:pt x="41" y="871"/>
                </a:cubicBezTo>
                <a:cubicBezTo>
                  <a:pt x="0" y="866"/>
                  <a:pt x="5" y="868"/>
                  <a:pt x="20" y="823"/>
                </a:cubicBezTo>
                <a:cubicBezTo>
                  <a:pt x="19" y="800"/>
                  <a:pt x="21" y="777"/>
                  <a:pt x="17" y="754"/>
                </a:cubicBezTo>
                <a:cubicBezTo>
                  <a:pt x="16" y="751"/>
                  <a:pt x="11" y="753"/>
                  <a:pt x="8" y="751"/>
                </a:cubicBezTo>
                <a:cubicBezTo>
                  <a:pt x="6" y="750"/>
                  <a:pt x="6" y="747"/>
                  <a:pt x="5" y="74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grpSp>
        <p:nvGrpSpPr>
          <p:cNvPr id="4" name="Group 284"/>
          <p:cNvGrpSpPr>
            <a:grpSpLocks/>
          </p:cNvGrpSpPr>
          <p:nvPr/>
        </p:nvGrpSpPr>
        <p:grpSpPr bwMode="auto">
          <a:xfrm>
            <a:off x="3767138" y="5748338"/>
            <a:ext cx="179387" cy="165100"/>
            <a:chOff x="2421" y="1168"/>
            <a:chExt cx="113" cy="104"/>
          </a:xfrm>
        </p:grpSpPr>
        <p:sp>
          <p:nvSpPr>
            <p:cNvPr id="104682" name="Freeform 285"/>
            <p:cNvSpPr>
              <a:spLocks/>
            </p:cNvSpPr>
            <p:nvPr/>
          </p:nvSpPr>
          <p:spPr bwMode="auto">
            <a:xfrm>
              <a:off x="2421" y="1168"/>
              <a:ext cx="113" cy="104"/>
            </a:xfrm>
            <a:custGeom>
              <a:avLst/>
              <a:gdLst>
                <a:gd name="T0" fmla="*/ 1 w 406"/>
                <a:gd name="T1" fmla="*/ 3 h 319"/>
                <a:gd name="T2" fmla="*/ 10 w 406"/>
                <a:gd name="T3" fmla="*/ 0 h 319"/>
                <a:gd name="T4" fmla="*/ 23 w 406"/>
                <a:gd name="T5" fmla="*/ 5 h 319"/>
                <a:gd name="T6" fmla="*/ 26 w 406"/>
                <a:gd name="T7" fmla="*/ 10 h 319"/>
                <a:gd name="T8" fmla="*/ 29 w 406"/>
                <a:gd name="T9" fmla="*/ 25 h 319"/>
                <a:gd name="T10" fmla="*/ 30 w 406"/>
                <a:gd name="T11" fmla="*/ 29 h 319"/>
                <a:gd name="T12" fmla="*/ 31 w 406"/>
                <a:gd name="T13" fmla="*/ 29 h 319"/>
                <a:gd name="T14" fmla="*/ 21 w 406"/>
                <a:gd name="T15" fmla="*/ 34 h 319"/>
                <a:gd name="T16" fmla="*/ 17 w 406"/>
                <a:gd name="T17" fmla="*/ 33 h 319"/>
                <a:gd name="T18" fmla="*/ 13 w 406"/>
                <a:gd name="T19" fmla="*/ 29 h 319"/>
                <a:gd name="T20" fmla="*/ 4 w 406"/>
                <a:gd name="T21" fmla="*/ 22 h 319"/>
                <a:gd name="T22" fmla="*/ 1 w 406"/>
                <a:gd name="T23" fmla="*/ 16 h 319"/>
                <a:gd name="T24" fmla="*/ 1 w 406"/>
                <a:gd name="T25" fmla="*/ 3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6"/>
                <a:gd name="T40" fmla="*/ 0 h 319"/>
                <a:gd name="T41" fmla="*/ 406 w 406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6" h="319">
                  <a:moveTo>
                    <a:pt x="8" y="30"/>
                  </a:moveTo>
                  <a:cubicBezTo>
                    <a:pt x="62" y="25"/>
                    <a:pt x="83" y="16"/>
                    <a:pt x="130" y="0"/>
                  </a:cubicBezTo>
                  <a:cubicBezTo>
                    <a:pt x="247" y="7"/>
                    <a:pt x="222" y="4"/>
                    <a:pt x="302" y="42"/>
                  </a:cubicBezTo>
                  <a:cubicBezTo>
                    <a:pt x="316" y="57"/>
                    <a:pt x="320" y="74"/>
                    <a:pt x="332" y="91"/>
                  </a:cubicBezTo>
                  <a:cubicBezTo>
                    <a:pt x="346" y="138"/>
                    <a:pt x="356" y="185"/>
                    <a:pt x="369" y="232"/>
                  </a:cubicBezTo>
                  <a:cubicBezTo>
                    <a:pt x="372" y="245"/>
                    <a:pt x="368" y="266"/>
                    <a:pt x="381" y="269"/>
                  </a:cubicBezTo>
                  <a:cubicBezTo>
                    <a:pt x="389" y="271"/>
                    <a:pt x="398" y="273"/>
                    <a:pt x="406" y="275"/>
                  </a:cubicBezTo>
                  <a:cubicBezTo>
                    <a:pt x="353" y="285"/>
                    <a:pt x="303" y="270"/>
                    <a:pt x="271" y="318"/>
                  </a:cubicBezTo>
                  <a:cubicBezTo>
                    <a:pt x="255" y="316"/>
                    <a:pt x="237" y="319"/>
                    <a:pt x="222" y="312"/>
                  </a:cubicBezTo>
                  <a:cubicBezTo>
                    <a:pt x="202" y="303"/>
                    <a:pt x="191" y="281"/>
                    <a:pt x="173" y="269"/>
                  </a:cubicBezTo>
                  <a:cubicBezTo>
                    <a:pt x="145" y="227"/>
                    <a:pt x="91" y="228"/>
                    <a:pt x="50" y="202"/>
                  </a:cubicBezTo>
                  <a:cubicBezTo>
                    <a:pt x="42" y="178"/>
                    <a:pt x="28" y="174"/>
                    <a:pt x="14" y="153"/>
                  </a:cubicBezTo>
                  <a:cubicBezTo>
                    <a:pt x="0" y="108"/>
                    <a:pt x="2" y="78"/>
                    <a:pt x="8" y="30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83" name="Oval 286"/>
            <p:cNvSpPr>
              <a:spLocks noChangeArrowheads="1"/>
            </p:cNvSpPr>
            <p:nvPr/>
          </p:nvSpPr>
          <p:spPr bwMode="auto">
            <a:xfrm>
              <a:off x="2434" y="1183"/>
              <a:ext cx="57" cy="57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5" name="Group 287"/>
          <p:cNvGrpSpPr>
            <a:grpSpLocks/>
          </p:cNvGrpSpPr>
          <p:nvPr/>
        </p:nvGrpSpPr>
        <p:grpSpPr bwMode="auto">
          <a:xfrm>
            <a:off x="3878263" y="5659438"/>
            <a:ext cx="204787" cy="192087"/>
            <a:chOff x="2491" y="1112"/>
            <a:chExt cx="129" cy="121"/>
          </a:xfrm>
        </p:grpSpPr>
        <p:sp>
          <p:nvSpPr>
            <p:cNvPr id="104680" name="Freeform 288"/>
            <p:cNvSpPr>
              <a:spLocks/>
            </p:cNvSpPr>
            <p:nvPr/>
          </p:nvSpPr>
          <p:spPr bwMode="auto">
            <a:xfrm>
              <a:off x="2491" y="1112"/>
              <a:ext cx="129" cy="121"/>
            </a:xfrm>
            <a:custGeom>
              <a:avLst/>
              <a:gdLst>
                <a:gd name="T0" fmla="*/ 3 w 328"/>
                <a:gd name="T1" fmla="*/ 9 h 307"/>
                <a:gd name="T2" fmla="*/ 12 w 328"/>
                <a:gd name="T3" fmla="*/ 5 h 307"/>
                <a:gd name="T4" fmla="*/ 21 w 328"/>
                <a:gd name="T5" fmla="*/ 0 h 307"/>
                <a:gd name="T6" fmla="*/ 36 w 328"/>
                <a:gd name="T7" fmla="*/ 1 h 307"/>
                <a:gd name="T8" fmla="*/ 43 w 328"/>
                <a:gd name="T9" fmla="*/ 9 h 307"/>
                <a:gd name="T10" fmla="*/ 48 w 328"/>
                <a:gd name="T11" fmla="*/ 23 h 307"/>
                <a:gd name="T12" fmla="*/ 49 w 328"/>
                <a:gd name="T13" fmla="*/ 29 h 307"/>
                <a:gd name="T14" fmla="*/ 50 w 328"/>
                <a:gd name="T15" fmla="*/ 32 h 307"/>
                <a:gd name="T16" fmla="*/ 44 w 328"/>
                <a:gd name="T17" fmla="*/ 44 h 307"/>
                <a:gd name="T18" fmla="*/ 27 w 328"/>
                <a:gd name="T19" fmla="*/ 48 h 307"/>
                <a:gd name="T20" fmla="*/ 19 w 328"/>
                <a:gd name="T21" fmla="*/ 47 h 307"/>
                <a:gd name="T22" fmla="*/ 11 w 328"/>
                <a:gd name="T23" fmla="*/ 39 h 307"/>
                <a:gd name="T24" fmla="*/ 7 w 328"/>
                <a:gd name="T25" fmla="*/ 30 h 307"/>
                <a:gd name="T26" fmla="*/ 0 w 328"/>
                <a:gd name="T27" fmla="*/ 18 h 307"/>
                <a:gd name="T28" fmla="*/ 1 w 328"/>
                <a:gd name="T29" fmla="*/ 13 h 307"/>
                <a:gd name="T30" fmla="*/ 3 w 328"/>
                <a:gd name="T31" fmla="*/ 9 h 30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28"/>
                <a:gd name="T49" fmla="*/ 0 h 307"/>
                <a:gd name="T50" fmla="*/ 328 w 328"/>
                <a:gd name="T51" fmla="*/ 307 h 30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28" h="307">
                  <a:moveTo>
                    <a:pt x="19" y="55"/>
                  </a:moveTo>
                  <a:cubicBezTo>
                    <a:pt x="40" y="48"/>
                    <a:pt x="59" y="38"/>
                    <a:pt x="80" y="31"/>
                  </a:cubicBezTo>
                  <a:cubicBezTo>
                    <a:pt x="122" y="2"/>
                    <a:pt x="103" y="11"/>
                    <a:pt x="135" y="0"/>
                  </a:cubicBezTo>
                  <a:cubicBezTo>
                    <a:pt x="168" y="2"/>
                    <a:pt x="201" y="1"/>
                    <a:pt x="233" y="6"/>
                  </a:cubicBezTo>
                  <a:cubicBezTo>
                    <a:pt x="254" y="10"/>
                    <a:pt x="276" y="55"/>
                    <a:pt x="276" y="55"/>
                  </a:cubicBezTo>
                  <a:cubicBezTo>
                    <a:pt x="286" y="86"/>
                    <a:pt x="296" y="116"/>
                    <a:pt x="307" y="147"/>
                  </a:cubicBezTo>
                  <a:cubicBezTo>
                    <a:pt x="311" y="159"/>
                    <a:pt x="315" y="172"/>
                    <a:pt x="319" y="184"/>
                  </a:cubicBezTo>
                  <a:cubicBezTo>
                    <a:pt x="321" y="190"/>
                    <a:pt x="325" y="203"/>
                    <a:pt x="325" y="203"/>
                  </a:cubicBezTo>
                  <a:cubicBezTo>
                    <a:pt x="320" y="246"/>
                    <a:pt x="328" y="269"/>
                    <a:pt x="288" y="282"/>
                  </a:cubicBezTo>
                  <a:cubicBezTo>
                    <a:pt x="240" y="276"/>
                    <a:pt x="206" y="270"/>
                    <a:pt x="172" y="307"/>
                  </a:cubicBezTo>
                  <a:cubicBezTo>
                    <a:pt x="156" y="305"/>
                    <a:pt x="139" y="305"/>
                    <a:pt x="123" y="301"/>
                  </a:cubicBezTo>
                  <a:cubicBezTo>
                    <a:pt x="104" y="296"/>
                    <a:pt x="84" y="264"/>
                    <a:pt x="68" y="252"/>
                  </a:cubicBezTo>
                  <a:cubicBezTo>
                    <a:pt x="60" y="231"/>
                    <a:pt x="53" y="211"/>
                    <a:pt x="43" y="190"/>
                  </a:cubicBezTo>
                  <a:cubicBezTo>
                    <a:pt x="35" y="148"/>
                    <a:pt x="22" y="150"/>
                    <a:pt x="0" y="117"/>
                  </a:cubicBezTo>
                  <a:cubicBezTo>
                    <a:pt x="2" y="105"/>
                    <a:pt x="1" y="92"/>
                    <a:pt x="6" y="80"/>
                  </a:cubicBezTo>
                  <a:cubicBezTo>
                    <a:pt x="22" y="38"/>
                    <a:pt x="19" y="94"/>
                    <a:pt x="19" y="55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81" name="Oval 289"/>
            <p:cNvSpPr>
              <a:spLocks noChangeArrowheads="1"/>
            </p:cNvSpPr>
            <p:nvPr/>
          </p:nvSpPr>
          <p:spPr bwMode="auto">
            <a:xfrm>
              <a:off x="2544" y="1144"/>
              <a:ext cx="57" cy="57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6" name="Group 290"/>
          <p:cNvGrpSpPr>
            <a:grpSpLocks/>
          </p:cNvGrpSpPr>
          <p:nvPr/>
        </p:nvGrpSpPr>
        <p:grpSpPr bwMode="auto">
          <a:xfrm>
            <a:off x="3667125" y="5507038"/>
            <a:ext cx="179388" cy="165100"/>
            <a:chOff x="2421" y="1168"/>
            <a:chExt cx="113" cy="104"/>
          </a:xfrm>
        </p:grpSpPr>
        <p:sp>
          <p:nvSpPr>
            <p:cNvPr id="104678" name="Freeform 291"/>
            <p:cNvSpPr>
              <a:spLocks/>
            </p:cNvSpPr>
            <p:nvPr/>
          </p:nvSpPr>
          <p:spPr bwMode="auto">
            <a:xfrm>
              <a:off x="2421" y="1168"/>
              <a:ext cx="113" cy="104"/>
            </a:xfrm>
            <a:custGeom>
              <a:avLst/>
              <a:gdLst>
                <a:gd name="T0" fmla="*/ 1 w 406"/>
                <a:gd name="T1" fmla="*/ 3 h 319"/>
                <a:gd name="T2" fmla="*/ 10 w 406"/>
                <a:gd name="T3" fmla="*/ 0 h 319"/>
                <a:gd name="T4" fmla="*/ 23 w 406"/>
                <a:gd name="T5" fmla="*/ 5 h 319"/>
                <a:gd name="T6" fmla="*/ 26 w 406"/>
                <a:gd name="T7" fmla="*/ 10 h 319"/>
                <a:gd name="T8" fmla="*/ 29 w 406"/>
                <a:gd name="T9" fmla="*/ 25 h 319"/>
                <a:gd name="T10" fmla="*/ 30 w 406"/>
                <a:gd name="T11" fmla="*/ 29 h 319"/>
                <a:gd name="T12" fmla="*/ 31 w 406"/>
                <a:gd name="T13" fmla="*/ 29 h 319"/>
                <a:gd name="T14" fmla="*/ 21 w 406"/>
                <a:gd name="T15" fmla="*/ 34 h 319"/>
                <a:gd name="T16" fmla="*/ 17 w 406"/>
                <a:gd name="T17" fmla="*/ 33 h 319"/>
                <a:gd name="T18" fmla="*/ 13 w 406"/>
                <a:gd name="T19" fmla="*/ 29 h 319"/>
                <a:gd name="T20" fmla="*/ 4 w 406"/>
                <a:gd name="T21" fmla="*/ 22 h 319"/>
                <a:gd name="T22" fmla="*/ 1 w 406"/>
                <a:gd name="T23" fmla="*/ 16 h 319"/>
                <a:gd name="T24" fmla="*/ 1 w 406"/>
                <a:gd name="T25" fmla="*/ 3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6"/>
                <a:gd name="T40" fmla="*/ 0 h 319"/>
                <a:gd name="T41" fmla="*/ 406 w 406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6" h="319">
                  <a:moveTo>
                    <a:pt x="8" y="30"/>
                  </a:moveTo>
                  <a:cubicBezTo>
                    <a:pt x="62" y="25"/>
                    <a:pt x="83" y="16"/>
                    <a:pt x="130" y="0"/>
                  </a:cubicBezTo>
                  <a:cubicBezTo>
                    <a:pt x="247" y="7"/>
                    <a:pt x="222" y="4"/>
                    <a:pt x="302" y="42"/>
                  </a:cubicBezTo>
                  <a:cubicBezTo>
                    <a:pt x="316" y="57"/>
                    <a:pt x="320" y="74"/>
                    <a:pt x="332" y="91"/>
                  </a:cubicBezTo>
                  <a:cubicBezTo>
                    <a:pt x="346" y="138"/>
                    <a:pt x="356" y="185"/>
                    <a:pt x="369" y="232"/>
                  </a:cubicBezTo>
                  <a:cubicBezTo>
                    <a:pt x="372" y="245"/>
                    <a:pt x="368" y="266"/>
                    <a:pt x="381" y="269"/>
                  </a:cubicBezTo>
                  <a:cubicBezTo>
                    <a:pt x="389" y="271"/>
                    <a:pt x="398" y="273"/>
                    <a:pt x="406" y="275"/>
                  </a:cubicBezTo>
                  <a:cubicBezTo>
                    <a:pt x="353" y="285"/>
                    <a:pt x="303" y="270"/>
                    <a:pt x="271" y="318"/>
                  </a:cubicBezTo>
                  <a:cubicBezTo>
                    <a:pt x="255" y="316"/>
                    <a:pt x="237" y="319"/>
                    <a:pt x="222" y="312"/>
                  </a:cubicBezTo>
                  <a:cubicBezTo>
                    <a:pt x="202" y="303"/>
                    <a:pt x="191" y="281"/>
                    <a:pt x="173" y="269"/>
                  </a:cubicBezTo>
                  <a:cubicBezTo>
                    <a:pt x="145" y="227"/>
                    <a:pt x="91" y="228"/>
                    <a:pt x="50" y="202"/>
                  </a:cubicBezTo>
                  <a:cubicBezTo>
                    <a:pt x="42" y="178"/>
                    <a:pt x="28" y="174"/>
                    <a:pt x="14" y="153"/>
                  </a:cubicBezTo>
                  <a:cubicBezTo>
                    <a:pt x="0" y="108"/>
                    <a:pt x="2" y="78"/>
                    <a:pt x="8" y="30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79" name="Oval 292"/>
            <p:cNvSpPr>
              <a:spLocks noChangeArrowheads="1"/>
            </p:cNvSpPr>
            <p:nvPr/>
          </p:nvSpPr>
          <p:spPr bwMode="auto">
            <a:xfrm>
              <a:off x="2434" y="1183"/>
              <a:ext cx="57" cy="57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104484" name="Text Box 5"/>
          <p:cNvSpPr txBox="1">
            <a:spLocks noChangeArrowheads="1"/>
          </p:cNvSpPr>
          <p:nvPr/>
        </p:nvSpPr>
        <p:spPr bwMode="auto">
          <a:xfrm>
            <a:off x="5072063" y="142875"/>
            <a:ext cx="414337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endParaRPr lang="en-GB">
              <a:solidFill>
                <a:srgbClr val="FFFFFF"/>
              </a:solidFill>
              <a:latin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en-GB">
                <a:solidFill>
                  <a:srgbClr val="FDE2B9"/>
                </a:solidFill>
                <a:latin typeface="Arial" pitchFamily="34" charset="0"/>
              </a:rPr>
              <a:t>Endothelial progenitors</a:t>
            </a:r>
          </a:p>
          <a:p>
            <a:pPr algn="ctr">
              <a:lnSpc>
                <a:spcPct val="110000"/>
              </a:lnSpc>
            </a:pPr>
            <a:r>
              <a:rPr lang="en-GB">
                <a:solidFill>
                  <a:srgbClr val="FDE2B9"/>
                </a:solidFill>
                <a:latin typeface="Arial" pitchFamily="34" charset="0"/>
              </a:rPr>
              <a:t>migrating to the tumor site</a:t>
            </a:r>
            <a:endParaRPr lang="en-GB">
              <a:solidFill>
                <a:srgbClr val="000000"/>
              </a:solidFill>
              <a:latin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GB">
              <a:solidFill>
                <a:srgbClr val="FFFFFF"/>
              </a:solidFill>
              <a:latin typeface="Arial" pitchFamily="34" charset="0"/>
            </a:endParaRPr>
          </a:p>
          <a:p>
            <a:pPr algn="ctr">
              <a:lnSpc>
                <a:spcPct val="110000"/>
              </a:lnSpc>
              <a:buFontTx/>
              <a:buChar char="•"/>
            </a:pPr>
            <a:endParaRPr lang="en-GB">
              <a:solidFill>
                <a:srgbClr val="000000"/>
              </a:solidFill>
              <a:latin typeface="Arial" pitchFamily="34" charset="0"/>
            </a:endParaRPr>
          </a:p>
          <a:p>
            <a:pPr algn="ctr">
              <a:lnSpc>
                <a:spcPct val="110000"/>
              </a:lnSpc>
              <a:buFontTx/>
              <a:buChar char="•"/>
            </a:pPr>
            <a:endParaRPr lang="en-GB">
              <a:solidFill>
                <a:srgbClr val="000000"/>
              </a:solidFill>
              <a:latin typeface="Arial" pitchFamily="34" charset="0"/>
            </a:endParaRPr>
          </a:p>
          <a:p>
            <a:pPr algn="ctr">
              <a:lnSpc>
                <a:spcPct val="110000"/>
              </a:lnSpc>
              <a:buFontTx/>
              <a:buChar char="•"/>
            </a:pPr>
            <a:endParaRPr lang="en-GB">
              <a:solidFill>
                <a:srgbClr val="FFFFFF"/>
              </a:solidFill>
              <a:latin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GB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85" name="Freeform 19"/>
          <p:cNvSpPr>
            <a:spLocks/>
          </p:cNvSpPr>
          <p:nvPr/>
        </p:nvSpPr>
        <p:spPr bwMode="auto">
          <a:xfrm>
            <a:off x="425450" y="366713"/>
            <a:ext cx="874713" cy="1398587"/>
          </a:xfrm>
          <a:custGeom>
            <a:avLst/>
            <a:gdLst>
              <a:gd name="T0" fmla="*/ 990036458 w 549"/>
              <a:gd name="T1" fmla="*/ 40661049 h 658"/>
              <a:gd name="T2" fmla="*/ 713333910 w 549"/>
              <a:gd name="T3" fmla="*/ 0 h 658"/>
              <a:gd name="T4" fmla="*/ 177698952 w 549"/>
              <a:gd name="T5" fmla="*/ 121981005 h 658"/>
              <a:gd name="T6" fmla="*/ 40617587 w 549"/>
              <a:gd name="T7" fmla="*/ 411120793 h 658"/>
              <a:gd name="T8" fmla="*/ 365551900 w 549"/>
              <a:gd name="T9" fmla="*/ 537618477 h 658"/>
              <a:gd name="T10" fmla="*/ 434093460 w 549"/>
              <a:gd name="T11" fmla="*/ 2147483647 h 658"/>
              <a:gd name="T12" fmla="*/ 317318430 w 549"/>
              <a:gd name="T13" fmla="*/ 2147483647 h 658"/>
              <a:gd name="T14" fmla="*/ 248778563 w 549"/>
              <a:gd name="T15" fmla="*/ 2147483647 h 658"/>
              <a:gd name="T16" fmla="*/ 132005176 w 549"/>
              <a:gd name="T17" fmla="*/ 2147483647 h 658"/>
              <a:gd name="T18" fmla="*/ 109157492 w 549"/>
              <a:gd name="T19" fmla="*/ 2147483647 h 658"/>
              <a:gd name="T20" fmla="*/ 479787236 w 549"/>
              <a:gd name="T21" fmla="*/ 2147483647 h 658"/>
              <a:gd name="T22" fmla="*/ 619406664 w 549"/>
              <a:gd name="T23" fmla="*/ 2147483647 h 658"/>
              <a:gd name="T24" fmla="*/ 690486225 w 549"/>
              <a:gd name="T25" fmla="*/ 2147483647 h 658"/>
              <a:gd name="T26" fmla="*/ 1152503571 w 549"/>
              <a:gd name="T27" fmla="*/ 2147483647 h 658"/>
              <a:gd name="T28" fmla="*/ 1129655887 w 549"/>
              <a:gd name="T29" fmla="*/ 2147483647 h 658"/>
              <a:gd name="T30" fmla="*/ 898648907 w 549"/>
              <a:gd name="T31" fmla="*/ 2147483647 h 658"/>
              <a:gd name="T32" fmla="*/ 713333910 w 549"/>
              <a:gd name="T33" fmla="*/ 948739270 h 658"/>
              <a:gd name="T34" fmla="*/ 1061116019 w 549"/>
              <a:gd name="T35" fmla="*/ 492440732 h 658"/>
              <a:gd name="T36" fmla="*/ 1083962111 w 549"/>
              <a:gd name="T37" fmla="*/ 162639945 h 658"/>
              <a:gd name="T38" fmla="*/ 967188774 w 549"/>
              <a:gd name="T39" fmla="*/ 121981005 h 658"/>
              <a:gd name="T40" fmla="*/ 990036458 w 549"/>
              <a:gd name="T41" fmla="*/ 40661049 h 65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49"/>
              <a:gd name="T64" fmla="*/ 0 h 658"/>
              <a:gd name="T65" fmla="*/ 549 w 549"/>
              <a:gd name="T66" fmla="*/ 658 h 65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49" h="658">
                <a:moveTo>
                  <a:pt x="390" y="9"/>
                </a:moveTo>
                <a:cubicBezTo>
                  <a:pt x="352" y="22"/>
                  <a:pt x="322" y="7"/>
                  <a:pt x="281" y="0"/>
                </a:cubicBezTo>
                <a:cubicBezTo>
                  <a:pt x="207" y="6"/>
                  <a:pt x="141" y="10"/>
                  <a:pt x="70" y="27"/>
                </a:cubicBezTo>
                <a:cubicBezTo>
                  <a:pt x="39" y="47"/>
                  <a:pt x="28" y="56"/>
                  <a:pt x="16" y="91"/>
                </a:cubicBezTo>
                <a:cubicBezTo>
                  <a:pt x="77" y="132"/>
                  <a:pt x="95" y="70"/>
                  <a:pt x="144" y="119"/>
                </a:cubicBezTo>
                <a:cubicBezTo>
                  <a:pt x="154" y="249"/>
                  <a:pt x="132" y="400"/>
                  <a:pt x="171" y="521"/>
                </a:cubicBezTo>
                <a:cubicBezTo>
                  <a:pt x="96" y="546"/>
                  <a:pt x="188" y="511"/>
                  <a:pt x="125" y="548"/>
                </a:cubicBezTo>
                <a:cubicBezTo>
                  <a:pt x="117" y="553"/>
                  <a:pt x="106" y="553"/>
                  <a:pt x="98" y="557"/>
                </a:cubicBezTo>
                <a:cubicBezTo>
                  <a:pt x="82" y="565"/>
                  <a:pt x="67" y="576"/>
                  <a:pt x="52" y="585"/>
                </a:cubicBezTo>
                <a:cubicBezTo>
                  <a:pt x="21" y="631"/>
                  <a:pt x="0" y="615"/>
                  <a:pt x="43" y="658"/>
                </a:cubicBezTo>
                <a:cubicBezTo>
                  <a:pt x="162" y="646"/>
                  <a:pt x="110" y="656"/>
                  <a:pt x="189" y="621"/>
                </a:cubicBezTo>
                <a:cubicBezTo>
                  <a:pt x="207" y="613"/>
                  <a:pt x="226" y="609"/>
                  <a:pt x="244" y="603"/>
                </a:cubicBezTo>
                <a:cubicBezTo>
                  <a:pt x="253" y="600"/>
                  <a:pt x="272" y="594"/>
                  <a:pt x="272" y="594"/>
                </a:cubicBezTo>
                <a:cubicBezTo>
                  <a:pt x="549" y="611"/>
                  <a:pt x="337" y="571"/>
                  <a:pt x="454" y="649"/>
                </a:cubicBezTo>
                <a:cubicBezTo>
                  <a:pt x="461" y="622"/>
                  <a:pt x="491" y="536"/>
                  <a:pt x="445" y="521"/>
                </a:cubicBezTo>
                <a:cubicBezTo>
                  <a:pt x="416" y="512"/>
                  <a:pt x="384" y="515"/>
                  <a:pt x="354" y="512"/>
                </a:cubicBezTo>
                <a:cubicBezTo>
                  <a:pt x="319" y="402"/>
                  <a:pt x="368" y="297"/>
                  <a:pt x="281" y="210"/>
                </a:cubicBezTo>
                <a:cubicBezTo>
                  <a:pt x="316" y="157"/>
                  <a:pt x="359" y="130"/>
                  <a:pt x="418" y="109"/>
                </a:cubicBezTo>
                <a:cubicBezTo>
                  <a:pt x="431" y="90"/>
                  <a:pt x="465" y="53"/>
                  <a:pt x="427" y="36"/>
                </a:cubicBezTo>
                <a:cubicBezTo>
                  <a:pt x="413" y="30"/>
                  <a:pt x="396" y="30"/>
                  <a:pt x="381" y="27"/>
                </a:cubicBezTo>
                <a:cubicBezTo>
                  <a:pt x="344" y="2"/>
                  <a:pt x="343" y="9"/>
                  <a:pt x="390" y="9"/>
                </a:cubicBezTo>
                <a:close/>
              </a:path>
            </a:pathLst>
          </a:custGeom>
          <a:solidFill>
            <a:srgbClr val="FDE2B9"/>
          </a:solidFill>
          <a:ln w="9525" cap="flat" cmpd="sng">
            <a:noFill/>
            <a:prstDash val="solid"/>
            <a:round/>
            <a:headEnd/>
            <a:tailEnd/>
          </a:ln>
        </p:spPr>
        <p:txBody>
          <a:bodyPr>
            <a:spAutoFit/>
          </a:bodyPr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86" name="Freeform 20"/>
          <p:cNvSpPr>
            <a:spLocks/>
          </p:cNvSpPr>
          <p:nvPr/>
        </p:nvSpPr>
        <p:spPr bwMode="auto">
          <a:xfrm>
            <a:off x="595313" y="447675"/>
            <a:ext cx="363537" cy="1028700"/>
          </a:xfrm>
          <a:custGeom>
            <a:avLst/>
            <a:gdLst>
              <a:gd name="T0" fmla="*/ 393096540 w 164"/>
              <a:gd name="T1" fmla="*/ 635814347 h 410"/>
              <a:gd name="T2" fmla="*/ 569990475 w 164"/>
              <a:gd name="T3" fmla="*/ 484730980 h 410"/>
              <a:gd name="T4" fmla="*/ 628954520 w 164"/>
              <a:gd name="T5" fmla="*/ 711358697 h 410"/>
              <a:gd name="T6" fmla="*/ 452060446 w 164"/>
              <a:gd name="T7" fmla="*/ 862442065 h 410"/>
              <a:gd name="T8" fmla="*/ 569990475 w 164"/>
              <a:gd name="T9" fmla="*/ 1315697499 h 410"/>
              <a:gd name="T10" fmla="*/ 569990475 w 164"/>
              <a:gd name="T11" fmla="*/ 1466783376 h 410"/>
              <a:gd name="T12" fmla="*/ 511026569 w 164"/>
              <a:gd name="T13" fmla="*/ 1693410937 h 410"/>
              <a:gd name="T14" fmla="*/ 628954520 w 164"/>
              <a:gd name="T15" fmla="*/ 1920038497 h 410"/>
              <a:gd name="T16" fmla="*/ 569990475 w 164"/>
              <a:gd name="T17" fmla="*/ 1617866744 h 410"/>
              <a:gd name="T18" fmla="*/ 334132634 w 164"/>
              <a:gd name="T19" fmla="*/ 1844494304 h 410"/>
              <a:gd name="T20" fmla="*/ 805848455 w 164"/>
              <a:gd name="T21" fmla="*/ 2147483647 h 410"/>
              <a:gd name="T22" fmla="*/ 628954520 w 164"/>
              <a:gd name="T23" fmla="*/ 2147483647 h 410"/>
              <a:gd name="T24" fmla="*/ 511026569 w 164"/>
              <a:gd name="T25" fmla="*/ 2071121865 h 410"/>
              <a:gd name="T26" fmla="*/ 393096540 w 164"/>
              <a:gd name="T27" fmla="*/ 1844494304 h 410"/>
              <a:gd name="T28" fmla="*/ 334132634 w 164"/>
              <a:gd name="T29" fmla="*/ 1617866744 h 410"/>
              <a:gd name="T30" fmla="*/ 334132634 w 164"/>
              <a:gd name="T31" fmla="*/ 786900381 h 410"/>
              <a:gd name="T32" fmla="*/ 393096540 w 164"/>
              <a:gd name="T33" fmla="*/ 560272663 h 410"/>
              <a:gd name="T34" fmla="*/ 393096540 w 164"/>
              <a:gd name="T35" fmla="*/ 635814347 h 41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64"/>
              <a:gd name="T55" fmla="*/ 0 h 410"/>
              <a:gd name="T56" fmla="*/ 164 w 164"/>
              <a:gd name="T57" fmla="*/ 410 h 41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64" h="410">
                <a:moveTo>
                  <a:pt x="80" y="101"/>
                </a:moveTo>
                <a:cubicBezTo>
                  <a:pt x="74" y="92"/>
                  <a:pt x="0" y="0"/>
                  <a:pt x="116" y="77"/>
                </a:cubicBezTo>
                <a:cubicBezTo>
                  <a:pt x="127" y="84"/>
                  <a:pt x="124" y="101"/>
                  <a:pt x="128" y="113"/>
                </a:cubicBezTo>
                <a:cubicBezTo>
                  <a:pt x="116" y="121"/>
                  <a:pt x="94" y="123"/>
                  <a:pt x="92" y="137"/>
                </a:cubicBezTo>
                <a:cubicBezTo>
                  <a:pt x="89" y="162"/>
                  <a:pt x="116" y="209"/>
                  <a:pt x="116" y="209"/>
                </a:cubicBezTo>
                <a:cubicBezTo>
                  <a:pt x="34" y="236"/>
                  <a:pt x="102" y="206"/>
                  <a:pt x="116" y="233"/>
                </a:cubicBezTo>
                <a:cubicBezTo>
                  <a:pt x="122" y="244"/>
                  <a:pt x="108" y="257"/>
                  <a:pt x="104" y="269"/>
                </a:cubicBezTo>
                <a:cubicBezTo>
                  <a:pt x="112" y="281"/>
                  <a:pt x="118" y="315"/>
                  <a:pt x="128" y="305"/>
                </a:cubicBezTo>
                <a:cubicBezTo>
                  <a:pt x="140" y="293"/>
                  <a:pt x="132" y="260"/>
                  <a:pt x="116" y="257"/>
                </a:cubicBezTo>
                <a:cubicBezTo>
                  <a:pt x="96" y="253"/>
                  <a:pt x="84" y="281"/>
                  <a:pt x="68" y="293"/>
                </a:cubicBezTo>
                <a:cubicBezTo>
                  <a:pt x="37" y="386"/>
                  <a:pt x="72" y="365"/>
                  <a:pt x="164" y="377"/>
                </a:cubicBezTo>
                <a:cubicBezTo>
                  <a:pt x="152" y="385"/>
                  <a:pt x="139" y="410"/>
                  <a:pt x="128" y="401"/>
                </a:cubicBezTo>
                <a:cubicBezTo>
                  <a:pt x="108" y="385"/>
                  <a:pt x="112" y="353"/>
                  <a:pt x="104" y="329"/>
                </a:cubicBezTo>
                <a:cubicBezTo>
                  <a:pt x="99" y="315"/>
                  <a:pt x="86" y="306"/>
                  <a:pt x="80" y="293"/>
                </a:cubicBezTo>
                <a:cubicBezTo>
                  <a:pt x="74" y="282"/>
                  <a:pt x="72" y="269"/>
                  <a:pt x="68" y="257"/>
                </a:cubicBezTo>
                <a:cubicBezTo>
                  <a:pt x="82" y="187"/>
                  <a:pt x="106" y="181"/>
                  <a:pt x="68" y="125"/>
                </a:cubicBezTo>
                <a:cubicBezTo>
                  <a:pt x="98" y="118"/>
                  <a:pt x="158" y="115"/>
                  <a:pt x="80" y="89"/>
                </a:cubicBezTo>
                <a:cubicBezTo>
                  <a:pt x="76" y="88"/>
                  <a:pt x="80" y="97"/>
                  <a:pt x="80" y="101"/>
                </a:cubicBezTo>
                <a:close/>
              </a:path>
            </a:pathLst>
          </a:custGeom>
          <a:solidFill>
            <a:srgbClr val="3399FF"/>
          </a:solidFill>
          <a:ln w="9525" cap="flat" cmpd="sng">
            <a:noFill/>
            <a:prstDash val="solid"/>
            <a:round/>
            <a:headEnd/>
            <a:tailEnd/>
          </a:ln>
        </p:spPr>
        <p:txBody>
          <a:bodyPr>
            <a:spAutoFit/>
          </a:bodyPr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87" name="Oval 33"/>
          <p:cNvSpPr>
            <a:spLocks noChangeArrowheads="1"/>
          </p:cNvSpPr>
          <p:nvPr/>
        </p:nvSpPr>
        <p:spPr bwMode="auto">
          <a:xfrm flipH="1" flipV="1">
            <a:off x="3505200" y="5654675"/>
            <a:ext cx="122238" cy="93663"/>
          </a:xfrm>
          <a:prstGeom prst="ellipse">
            <a:avLst/>
          </a:prstGeom>
          <a:gradFill rotWithShape="0">
            <a:gsLst>
              <a:gs pos="0">
                <a:srgbClr val="345758"/>
              </a:gs>
              <a:gs pos="50000">
                <a:srgbClr val="71BDBE"/>
              </a:gs>
              <a:gs pos="100000">
                <a:srgbClr val="345758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88" name="Oval 34"/>
          <p:cNvSpPr>
            <a:spLocks noChangeArrowheads="1"/>
          </p:cNvSpPr>
          <p:nvPr/>
        </p:nvSpPr>
        <p:spPr bwMode="auto">
          <a:xfrm flipH="1" flipV="1">
            <a:off x="3321050" y="5673725"/>
            <a:ext cx="123825" cy="93663"/>
          </a:xfrm>
          <a:prstGeom prst="ellipse">
            <a:avLst/>
          </a:prstGeom>
          <a:gradFill rotWithShape="0">
            <a:gsLst>
              <a:gs pos="0">
                <a:srgbClr val="345758"/>
              </a:gs>
              <a:gs pos="50000">
                <a:srgbClr val="71BDBE"/>
              </a:gs>
              <a:gs pos="100000">
                <a:srgbClr val="345758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89" name="Oval 46"/>
          <p:cNvSpPr>
            <a:spLocks noChangeArrowheads="1"/>
          </p:cNvSpPr>
          <p:nvPr/>
        </p:nvSpPr>
        <p:spPr bwMode="auto">
          <a:xfrm>
            <a:off x="3354388" y="5689600"/>
            <a:ext cx="42862" cy="57150"/>
          </a:xfrm>
          <a:prstGeom prst="ellipse">
            <a:avLst/>
          </a:prstGeom>
          <a:solidFill>
            <a:srgbClr val="6B60FE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90" name="Oval 47"/>
          <p:cNvSpPr>
            <a:spLocks noChangeArrowheads="1"/>
          </p:cNvSpPr>
          <p:nvPr/>
        </p:nvSpPr>
        <p:spPr bwMode="auto">
          <a:xfrm>
            <a:off x="3541713" y="5673725"/>
            <a:ext cx="42862" cy="57150"/>
          </a:xfrm>
          <a:prstGeom prst="ellipse">
            <a:avLst/>
          </a:prstGeom>
          <a:solidFill>
            <a:srgbClr val="6B60FE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91" name="Oval 48"/>
          <p:cNvSpPr>
            <a:spLocks noChangeArrowheads="1"/>
          </p:cNvSpPr>
          <p:nvPr/>
        </p:nvSpPr>
        <p:spPr bwMode="auto">
          <a:xfrm>
            <a:off x="3429000" y="6149975"/>
            <a:ext cx="42863" cy="57150"/>
          </a:xfrm>
          <a:prstGeom prst="ellipse">
            <a:avLst/>
          </a:prstGeom>
          <a:solidFill>
            <a:srgbClr val="6B60FE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92" name="Oval 49"/>
          <p:cNvSpPr>
            <a:spLocks noChangeArrowheads="1"/>
          </p:cNvSpPr>
          <p:nvPr/>
        </p:nvSpPr>
        <p:spPr bwMode="auto">
          <a:xfrm>
            <a:off x="3302000" y="5365750"/>
            <a:ext cx="42863" cy="57150"/>
          </a:xfrm>
          <a:prstGeom prst="ellipse">
            <a:avLst/>
          </a:prstGeom>
          <a:solidFill>
            <a:srgbClr val="6B60FE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93" name="Freeform 63"/>
          <p:cNvSpPr>
            <a:spLocks/>
          </p:cNvSpPr>
          <p:nvPr/>
        </p:nvSpPr>
        <p:spPr bwMode="auto">
          <a:xfrm>
            <a:off x="3119438" y="317500"/>
            <a:ext cx="1919287" cy="1631950"/>
          </a:xfrm>
          <a:custGeom>
            <a:avLst/>
            <a:gdLst>
              <a:gd name="T0" fmla="*/ 627031262 w 3188"/>
              <a:gd name="T1" fmla="*/ 3915303 h 2608"/>
              <a:gd name="T2" fmla="*/ 396515813 w 3188"/>
              <a:gd name="T3" fmla="*/ 15662464 h 2608"/>
              <a:gd name="T4" fmla="*/ 331275728 w 3188"/>
              <a:gd name="T5" fmla="*/ 32107738 h 2608"/>
              <a:gd name="T6" fmla="*/ 257336769 w 3188"/>
              <a:gd name="T7" fmla="*/ 86142938 h 2608"/>
              <a:gd name="T8" fmla="*/ 194271233 w 3188"/>
              <a:gd name="T9" fmla="*/ 119034102 h 2608"/>
              <a:gd name="T10" fmla="*/ 115982612 w 3188"/>
              <a:gd name="T11" fmla="*/ 177768050 h 2608"/>
              <a:gd name="T12" fmla="*/ 48567959 w 3188"/>
              <a:gd name="T13" fmla="*/ 255297535 h 2608"/>
              <a:gd name="T14" fmla="*/ 11598202 w 3188"/>
              <a:gd name="T15" fmla="*/ 356319535 h 2608"/>
              <a:gd name="T16" fmla="*/ 2899400 w 3188"/>
              <a:gd name="T17" fmla="*/ 429150283 h 2608"/>
              <a:gd name="T18" fmla="*/ 7249101 w 3188"/>
              <a:gd name="T19" fmla="*/ 483185454 h 2608"/>
              <a:gd name="T20" fmla="*/ 26821254 w 3188"/>
              <a:gd name="T21" fmla="*/ 586557058 h 2608"/>
              <a:gd name="T22" fmla="*/ 50742508 w 3188"/>
              <a:gd name="T23" fmla="*/ 708723769 h 2608"/>
              <a:gd name="T24" fmla="*/ 92061368 w 3188"/>
              <a:gd name="T25" fmla="*/ 779204835 h 2608"/>
              <a:gd name="T26" fmla="*/ 131205660 w 3188"/>
              <a:gd name="T27" fmla="*/ 830890950 h 2608"/>
              <a:gd name="T28" fmla="*/ 220367026 w 3188"/>
              <a:gd name="T29" fmla="*/ 875528645 h 2608"/>
              <a:gd name="T30" fmla="*/ 355196972 w 3188"/>
              <a:gd name="T31" fmla="*/ 957756242 h 2608"/>
              <a:gd name="T32" fmla="*/ 535694782 w 3188"/>
              <a:gd name="T33" fmla="*/ 1021188889 h 2608"/>
              <a:gd name="T34" fmla="*/ 703144845 w 3188"/>
              <a:gd name="T35" fmla="*/ 1011791413 h 2608"/>
              <a:gd name="T36" fmla="*/ 816228623 w 3188"/>
              <a:gd name="T37" fmla="*/ 981249931 h 2608"/>
              <a:gd name="T38" fmla="*/ 848848665 w 3188"/>
              <a:gd name="T39" fmla="*/ 969502774 h 2608"/>
              <a:gd name="T40" fmla="*/ 881468708 w 3188"/>
              <a:gd name="T41" fmla="*/ 936612235 h 2608"/>
              <a:gd name="T42" fmla="*/ 953233042 w 3188"/>
              <a:gd name="T43" fmla="*/ 889624858 h 2608"/>
              <a:gd name="T44" fmla="*/ 1044568921 w 3188"/>
              <a:gd name="T45" fmla="*/ 856733694 h 2608"/>
              <a:gd name="T46" fmla="*/ 1098936260 w 3188"/>
              <a:gd name="T47" fmla="*/ 795650104 h 2608"/>
              <a:gd name="T48" fmla="*/ 1122857504 w 3188"/>
              <a:gd name="T49" fmla="*/ 767457678 h 2608"/>
              <a:gd name="T50" fmla="*/ 1146778749 w 3188"/>
              <a:gd name="T51" fmla="*/ 736916195 h 2608"/>
              <a:gd name="T52" fmla="*/ 1153302998 w 3188"/>
              <a:gd name="T53" fmla="*/ 619448222 h 2608"/>
              <a:gd name="T54" fmla="*/ 1116333255 w 3188"/>
              <a:gd name="T55" fmla="*/ 577159582 h 2608"/>
              <a:gd name="T56" fmla="*/ 1090237462 w 3188"/>
              <a:gd name="T57" fmla="*/ 504329461 h 2608"/>
              <a:gd name="T58" fmla="*/ 1042394372 w 3188"/>
              <a:gd name="T59" fmla="*/ 464390503 h 2608"/>
              <a:gd name="T60" fmla="*/ 1001075531 w 3188"/>
              <a:gd name="T61" fmla="*/ 440896814 h 2608"/>
              <a:gd name="T62" fmla="*/ 985853085 w 3188"/>
              <a:gd name="T63" fmla="*/ 422101863 h 2608"/>
              <a:gd name="T64" fmla="*/ 931486347 w 3188"/>
              <a:gd name="T65" fmla="*/ 330476791 h 2608"/>
              <a:gd name="T66" fmla="*/ 898865703 w 3188"/>
              <a:gd name="T67" fmla="*/ 231803846 h 2608"/>
              <a:gd name="T68" fmla="*/ 866245660 w 3188"/>
              <a:gd name="T69" fmla="*/ 123732840 h 2608"/>
              <a:gd name="T70" fmla="*/ 824926819 w 3188"/>
              <a:gd name="T71" fmla="*/ 69697649 h 2608"/>
              <a:gd name="T72" fmla="*/ 757512185 w 3188"/>
              <a:gd name="T73" fmla="*/ 20361202 h 2608"/>
              <a:gd name="T74" fmla="*/ 692271498 w 3188"/>
              <a:gd name="T75" fmla="*/ 8614042 h 260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188"/>
              <a:gd name="T115" fmla="*/ 0 h 2608"/>
              <a:gd name="T116" fmla="*/ 3188 w 3188"/>
              <a:gd name="T117" fmla="*/ 2608 h 260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188" h="2608">
                <a:moveTo>
                  <a:pt x="1910" y="22"/>
                </a:moveTo>
                <a:cubicBezTo>
                  <a:pt x="1843" y="0"/>
                  <a:pt x="1880" y="10"/>
                  <a:pt x="1730" y="10"/>
                </a:cubicBezTo>
                <a:cubicBezTo>
                  <a:pt x="1546" y="10"/>
                  <a:pt x="1362" y="14"/>
                  <a:pt x="1178" y="16"/>
                </a:cubicBezTo>
                <a:cubicBezTo>
                  <a:pt x="1150" y="23"/>
                  <a:pt x="1122" y="33"/>
                  <a:pt x="1094" y="40"/>
                </a:cubicBezTo>
                <a:cubicBezTo>
                  <a:pt x="1051" y="69"/>
                  <a:pt x="1030" y="60"/>
                  <a:pt x="968" y="64"/>
                </a:cubicBezTo>
                <a:cubicBezTo>
                  <a:pt x="950" y="70"/>
                  <a:pt x="930" y="71"/>
                  <a:pt x="914" y="82"/>
                </a:cubicBezTo>
                <a:cubicBezTo>
                  <a:pt x="892" y="96"/>
                  <a:pt x="879" y="116"/>
                  <a:pt x="854" y="124"/>
                </a:cubicBezTo>
                <a:cubicBezTo>
                  <a:pt x="812" y="166"/>
                  <a:pt x="759" y="187"/>
                  <a:pt x="710" y="220"/>
                </a:cubicBezTo>
                <a:cubicBezTo>
                  <a:pt x="683" y="238"/>
                  <a:pt x="656" y="265"/>
                  <a:pt x="626" y="280"/>
                </a:cubicBezTo>
                <a:cubicBezTo>
                  <a:pt x="599" y="294"/>
                  <a:pt x="565" y="297"/>
                  <a:pt x="536" y="304"/>
                </a:cubicBezTo>
                <a:cubicBezTo>
                  <a:pt x="511" y="321"/>
                  <a:pt x="483" y="328"/>
                  <a:pt x="458" y="346"/>
                </a:cubicBezTo>
                <a:cubicBezTo>
                  <a:pt x="410" y="380"/>
                  <a:pt x="368" y="420"/>
                  <a:pt x="320" y="454"/>
                </a:cubicBezTo>
                <a:cubicBezTo>
                  <a:pt x="277" y="485"/>
                  <a:pt x="223" y="510"/>
                  <a:pt x="188" y="550"/>
                </a:cubicBezTo>
                <a:cubicBezTo>
                  <a:pt x="164" y="578"/>
                  <a:pt x="143" y="616"/>
                  <a:pt x="134" y="652"/>
                </a:cubicBezTo>
                <a:cubicBezTo>
                  <a:pt x="125" y="689"/>
                  <a:pt x="126" y="713"/>
                  <a:pt x="92" y="736"/>
                </a:cubicBezTo>
                <a:cubicBezTo>
                  <a:pt x="56" y="791"/>
                  <a:pt x="52" y="849"/>
                  <a:pt x="32" y="910"/>
                </a:cubicBezTo>
                <a:cubicBezTo>
                  <a:pt x="27" y="960"/>
                  <a:pt x="27" y="1010"/>
                  <a:pt x="20" y="1060"/>
                </a:cubicBezTo>
                <a:cubicBezTo>
                  <a:pt x="18" y="1073"/>
                  <a:pt x="12" y="1084"/>
                  <a:pt x="8" y="1096"/>
                </a:cubicBezTo>
                <a:cubicBezTo>
                  <a:pt x="6" y="1102"/>
                  <a:pt x="2" y="1114"/>
                  <a:pt x="2" y="1114"/>
                </a:cubicBezTo>
                <a:cubicBezTo>
                  <a:pt x="6" y="1164"/>
                  <a:pt x="11" y="1190"/>
                  <a:pt x="20" y="1234"/>
                </a:cubicBezTo>
                <a:cubicBezTo>
                  <a:pt x="28" y="1440"/>
                  <a:pt x="0" y="1348"/>
                  <a:pt x="56" y="1432"/>
                </a:cubicBezTo>
                <a:cubicBezTo>
                  <a:pt x="70" y="1486"/>
                  <a:pt x="63" y="1464"/>
                  <a:pt x="74" y="1498"/>
                </a:cubicBezTo>
                <a:cubicBezTo>
                  <a:pt x="76" y="1588"/>
                  <a:pt x="30" y="1698"/>
                  <a:pt x="86" y="1768"/>
                </a:cubicBezTo>
                <a:cubicBezTo>
                  <a:pt x="99" y="1784"/>
                  <a:pt x="124" y="1796"/>
                  <a:pt x="140" y="1810"/>
                </a:cubicBezTo>
                <a:cubicBezTo>
                  <a:pt x="155" y="1823"/>
                  <a:pt x="182" y="1852"/>
                  <a:pt x="182" y="1852"/>
                </a:cubicBezTo>
                <a:cubicBezTo>
                  <a:pt x="198" y="1899"/>
                  <a:pt x="227" y="1949"/>
                  <a:pt x="254" y="1990"/>
                </a:cubicBezTo>
                <a:cubicBezTo>
                  <a:pt x="271" y="2016"/>
                  <a:pt x="275" y="2035"/>
                  <a:pt x="296" y="2056"/>
                </a:cubicBezTo>
                <a:cubicBezTo>
                  <a:pt x="307" y="2088"/>
                  <a:pt x="335" y="2103"/>
                  <a:pt x="362" y="2122"/>
                </a:cubicBezTo>
                <a:cubicBezTo>
                  <a:pt x="406" y="2153"/>
                  <a:pt x="457" y="2166"/>
                  <a:pt x="506" y="2188"/>
                </a:cubicBezTo>
                <a:cubicBezTo>
                  <a:pt x="540" y="2203"/>
                  <a:pt x="572" y="2224"/>
                  <a:pt x="608" y="2236"/>
                </a:cubicBezTo>
                <a:cubicBezTo>
                  <a:pt x="626" y="2254"/>
                  <a:pt x="650" y="2266"/>
                  <a:pt x="668" y="2284"/>
                </a:cubicBezTo>
                <a:cubicBezTo>
                  <a:pt x="754" y="2370"/>
                  <a:pt x="856" y="2434"/>
                  <a:pt x="980" y="2446"/>
                </a:cubicBezTo>
                <a:cubicBezTo>
                  <a:pt x="1020" y="2459"/>
                  <a:pt x="1067" y="2467"/>
                  <a:pt x="1106" y="2482"/>
                </a:cubicBezTo>
                <a:cubicBezTo>
                  <a:pt x="1229" y="2529"/>
                  <a:pt x="1347" y="2586"/>
                  <a:pt x="1478" y="2608"/>
                </a:cubicBezTo>
                <a:cubicBezTo>
                  <a:pt x="1534" y="2606"/>
                  <a:pt x="1747" y="2602"/>
                  <a:pt x="1826" y="2596"/>
                </a:cubicBezTo>
                <a:cubicBezTo>
                  <a:pt x="1864" y="2593"/>
                  <a:pt x="1940" y="2584"/>
                  <a:pt x="1940" y="2584"/>
                </a:cubicBezTo>
                <a:cubicBezTo>
                  <a:pt x="1994" y="2569"/>
                  <a:pt x="2035" y="2560"/>
                  <a:pt x="2090" y="2554"/>
                </a:cubicBezTo>
                <a:cubicBezTo>
                  <a:pt x="2146" y="2540"/>
                  <a:pt x="2195" y="2517"/>
                  <a:pt x="2252" y="2506"/>
                </a:cubicBezTo>
                <a:cubicBezTo>
                  <a:pt x="2252" y="2506"/>
                  <a:pt x="2297" y="2491"/>
                  <a:pt x="2306" y="2488"/>
                </a:cubicBezTo>
                <a:cubicBezTo>
                  <a:pt x="2318" y="2484"/>
                  <a:pt x="2342" y="2476"/>
                  <a:pt x="2342" y="2476"/>
                </a:cubicBezTo>
                <a:cubicBezTo>
                  <a:pt x="2365" y="2459"/>
                  <a:pt x="2377" y="2441"/>
                  <a:pt x="2396" y="2422"/>
                </a:cubicBezTo>
                <a:cubicBezTo>
                  <a:pt x="2452" y="2366"/>
                  <a:pt x="2373" y="2461"/>
                  <a:pt x="2432" y="2392"/>
                </a:cubicBezTo>
                <a:cubicBezTo>
                  <a:pt x="2461" y="2358"/>
                  <a:pt x="2482" y="2325"/>
                  <a:pt x="2528" y="2314"/>
                </a:cubicBezTo>
                <a:cubicBezTo>
                  <a:pt x="2561" y="2290"/>
                  <a:pt x="2594" y="2287"/>
                  <a:pt x="2630" y="2272"/>
                </a:cubicBezTo>
                <a:cubicBezTo>
                  <a:pt x="2683" y="2249"/>
                  <a:pt x="2742" y="2233"/>
                  <a:pt x="2798" y="2218"/>
                </a:cubicBezTo>
                <a:cubicBezTo>
                  <a:pt x="2833" y="2209"/>
                  <a:pt x="2853" y="2207"/>
                  <a:pt x="2882" y="2188"/>
                </a:cubicBezTo>
                <a:cubicBezTo>
                  <a:pt x="2905" y="2153"/>
                  <a:pt x="2950" y="2135"/>
                  <a:pt x="2978" y="2104"/>
                </a:cubicBezTo>
                <a:cubicBezTo>
                  <a:pt x="2978" y="2104"/>
                  <a:pt x="3023" y="2044"/>
                  <a:pt x="3032" y="2032"/>
                </a:cubicBezTo>
                <a:cubicBezTo>
                  <a:pt x="3046" y="2013"/>
                  <a:pt x="3069" y="2001"/>
                  <a:pt x="3086" y="1984"/>
                </a:cubicBezTo>
                <a:cubicBezTo>
                  <a:pt x="3092" y="1978"/>
                  <a:pt x="3092" y="1967"/>
                  <a:pt x="3098" y="1960"/>
                </a:cubicBezTo>
                <a:cubicBezTo>
                  <a:pt x="3105" y="1952"/>
                  <a:pt x="3115" y="1949"/>
                  <a:pt x="3122" y="1942"/>
                </a:cubicBezTo>
                <a:cubicBezTo>
                  <a:pt x="3138" y="1926"/>
                  <a:pt x="3151" y="1901"/>
                  <a:pt x="3164" y="1882"/>
                </a:cubicBezTo>
                <a:cubicBezTo>
                  <a:pt x="3169" y="1810"/>
                  <a:pt x="3178" y="1743"/>
                  <a:pt x="3188" y="1672"/>
                </a:cubicBezTo>
                <a:cubicBezTo>
                  <a:pt x="3186" y="1642"/>
                  <a:pt x="3187" y="1612"/>
                  <a:pt x="3182" y="1582"/>
                </a:cubicBezTo>
                <a:cubicBezTo>
                  <a:pt x="3176" y="1548"/>
                  <a:pt x="3131" y="1531"/>
                  <a:pt x="3110" y="1510"/>
                </a:cubicBezTo>
                <a:cubicBezTo>
                  <a:pt x="3099" y="1499"/>
                  <a:pt x="3091" y="1485"/>
                  <a:pt x="3080" y="1474"/>
                </a:cubicBezTo>
                <a:cubicBezTo>
                  <a:pt x="3073" y="1452"/>
                  <a:pt x="3058" y="1436"/>
                  <a:pt x="3050" y="1414"/>
                </a:cubicBezTo>
                <a:cubicBezTo>
                  <a:pt x="3035" y="1373"/>
                  <a:pt x="3022" y="1330"/>
                  <a:pt x="3008" y="1288"/>
                </a:cubicBezTo>
                <a:cubicBezTo>
                  <a:pt x="3001" y="1267"/>
                  <a:pt x="3001" y="1245"/>
                  <a:pt x="2984" y="1228"/>
                </a:cubicBezTo>
                <a:cubicBezTo>
                  <a:pt x="2956" y="1200"/>
                  <a:pt x="2909" y="1203"/>
                  <a:pt x="2876" y="1186"/>
                </a:cubicBezTo>
                <a:cubicBezTo>
                  <a:pt x="2846" y="1171"/>
                  <a:pt x="2808" y="1164"/>
                  <a:pt x="2780" y="1144"/>
                </a:cubicBezTo>
                <a:cubicBezTo>
                  <a:pt x="2773" y="1139"/>
                  <a:pt x="2769" y="1131"/>
                  <a:pt x="2762" y="1126"/>
                </a:cubicBezTo>
                <a:cubicBezTo>
                  <a:pt x="2756" y="1121"/>
                  <a:pt x="2750" y="1118"/>
                  <a:pt x="2744" y="1114"/>
                </a:cubicBezTo>
                <a:cubicBezTo>
                  <a:pt x="2733" y="1080"/>
                  <a:pt x="2746" y="1112"/>
                  <a:pt x="2720" y="1078"/>
                </a:cubicBezTo>
                <a:cubicBezTo>
                  <a:pt x="2688" y="1037"/>
                  <a:pt x="2661" y="993"/>
                  <a:pt x="2630" y="952"/>
                </a:cubicBezTo>
                <a:cubicBezTo>
                  <a:pt x="2616" y="911"/>
                  <a:pt x="2583" y="884"/>
                  <a:pt x="2570" y="844"/>
                </a:cubicBezTo>
                <a:cubicBezTo>
                  <a:pt x="2565" y="800"/>
                  <a:pt x="2559" y="755"/>
                  <a:pt x="2534" y="718"/>
                </a:cubicBezTo>
                <a:cubicBezTo>
                  <a:pt x="2525" y="681"/>
                  <a:pt x="2501" y="624"/>
                  <a:pt x="2480" y="592"/>
                </a:cubicBezTo>
                <a:cubicBezTo>
                  <a:pt x="2474" y="553"/>
                  <a:pt x="2468" y="514"/>
                  <a:pt x="2450" y="478"/>
                </a:cubicBezTo>
                <a:cubicBezTo>
                  <a:pt x="2438" y="419"/>
                  <a:pt x="2424" y="367"/>
                  <a:pt x="2390" y="316"/>
                </a:cubicBezTo>
                <a:cubicBezTo>
                  <a:pt x="2378" y="270"/>
                  <a:pt x="2393" y="312"/>
                  <a:pt x="2366" y="274"/>
                </a:cubicBezTo>
                <a:cubicBezTo>
                  <a:pt x="2338" y="235"/>
                  <a:pt x="2326" y="195"/>
                  <a:pt x="2276" y="178"/>
                </a:cubicBezTo>
                <a:cubicBezTo>
                  <a:pt x="2257" y="159"/>
                  <a:pt x="2238" y="150"/>
                  <a:pt x="2216" y="136"/>
                </a:cubicBezTo>
                <a:cubicBezTo>
                  <a:pt x="2168" y="65"/>
                  <a:pt x="2156" y="85"/>
                  <a:pt x="2090" y="52"/>
                </a:cubicBezTo>
                <a:cubicBezTo>
                  <a:pt x="2075" y="44"/>
                  <a:pt x="2046" y="29"/>
                  <a:pt x="2030" y="28"/>
                </a:cubicBezTo>
                <a:cubicBezTo>
                  <a:pt x="1894" y="22"/>
                  <a:pt x="1854" y="22"/>
                  <a:pt x="1910" y="22"/>
                </a:cubicBezTo>
                <a:close/>
              </a:path>
            </a:pathLst>
          </a:custGeom>
          <a:gradFill rotWithShape="0">
            <a:gsLst>
              <a:gs pos="0">
                <a:srgbClr val="5E2F00"/>
              </a:gs>
              <a:gs pos="50000">
                <a:srgbClr val="CC6600"/>
              </a:gs>
              <a:gs pos="100000">
                <a:srgbClr val="5E2F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94" name="Freeform 64"/>
          <p:cNvSpPr>
            <a:spLocks/>
          </p:cNvSpPr>
          <p:nvPr/>
        </p:nvSpPr>
        <p:spPr bwMode="auto">
          <a:xfrm>
            <a:off x="3551238" y="315913"/>
            <a:ext cx="1581150" cy="1355725"/>
          </a:xfrm>
          <a:custGeom>
            <a:avLst/>
            <a:gdLst>
              <a:gd name="T0" fmla="*/ 317171206 w 2508"/>
              <a:gd name="T1" fmla="*/ 2350298 h 2166"/>
              <a:gd name="T2" fmla="*/ 209857942 w 2508"/>
              <a:gd name="T3" fmla="*/ 65816495 h 2166"/>
              <a:gd name="T4" fmla="*/ 138315306 w 2508"/>
              <a:gd name="T5" fmla="*/ 103426287 h 2166"/>
              <a:gd name="T6" fmla="*/ 114467563 w 2508"/>
              <a:gd name="T7" fmla="*/ 119880250 h 2166"/>
              <a:gd name="T8" fmla="*/ 109698267 w 2508"/>
              <a:gd name="T9" fmla="*/ 148087579 h 2166"/>
              <a:gd name="T10" fmla="*/ 88235488 w 2508"/>
              <a:gd name="T11" fmla="*/ 183346467 h 2166"/>
              <a:gd name="T12" fmla="*/ 71542616 w 2508"/>
              <a:gd name="T13" fmla="*/ 216254392 h 2166"/>
              <a:gd name="T14" fmla="*/ 42925578 w 2508"/>
              <a:gd name="T15" fmla="*/ 275019348 h 2166"/>
              <a:gd name="T16" fmla="*/ 0 w 2508"/>
              <a:gd name="T17" fmla="*/ 354939567 h 2166"/>
              <a:gd name="T18" fmla="*/ 19077821 w 2508"/>
              <a:gd name="T19" fmla="*/ 390198416 h 2166"/>
              <a:gd name="T20" fmla="*/ 11923561 w 2508"/>
              <a:gd name="T21" fmla="*/ 486572519 h 2166"/>
              <a:gd name="T22" fmla="*/ 31002012 w 2508"/>
              <a:gd name="T23" fmla="*/ 601751508 h 2166"/>
              <a:gd name="T24" fmla="*/ 121621823 w 2508"/>
              <a:gd name="T25" fmla="*/ 653464945 h 2166"/>
              <a:gd name="T26" fmla="*/ 231320721 w 2508"/>
              <a:gd name="T27" fmla="*/ 735735540 h 2166"/>
              <a:gd name="T28" fmla="*/ 319556169 w 2508"/>
              <a:gd name="T29" fmla="*/ 770994389 h 2166"/>
              <a:gd name="T30" fmla="*/ 448332292 w 2508"/>
              <a:gd name="T31" fmla="*/ 810954459 h 2166"/>
              <a:gd name="T32" fmla="*/ 553261223 w 2508"/>
              <a:gd name="T33" fmla="*/ 843863010 h 2166"/>
              <a:gd name="T34" fmla="*/ 767888540 w 2508"/>
              <a:gd name="T35" fmla="*/ 843863010 h 2166"/>
              <a:gd name="T36" fmla="*/ 877586768 w 2508"/>
              <a:gd name="T37" fmla="*/ 818006604 h 2166"/>
              <a:gd name="T38" fmla="*/ 920512326 w 2508"/>
              <a:gd name="T39" fmla="*/ 787448351 h 2166"/>
              <a:gd name="T40" fmla="*/ 958668587 w 2508"/>
              <a:gd name="T41" fmla="*/ 740436761 h 2166"/>
              <a:gd name="T42" fmla="*/ 977746403 w 2508"/>
              <a:gd name="T43" fmla="*/ 660516621 h 2166"/>
              <a:gd name="T44" fmla="*/ 953898660 w 2508"/>
              <a:gd name="T45" fmla="*/ 637010357 h 2166"/>
              <a:gd name="T46" fmla="*/ 910973102 w 2508"/>
              <a:gd name="T47" fmla="*/ 510078627 h 2166"/>
              <a:gd name="T48" fmla="*/ 875202435 w 2508"/>
              <a:gd name="T49" fmla="*/ 486572519 h 2166"/>
              <a:gd name="T50" fmla="*/ 815583394 w 2508"/>
              <a:gd name="T51" fmla="*/ 432509410 h 2166"/>
              <a:gd name="T52" fmla="*/ 782197059 w 2508"/>
              <a:gd name="T53" fmla="*/ 383146896 h 2166"/>
              <a:gd name="T54" fmla="*/ 734502205 w 2508"/>
              <a:gd name="T55" fmla="*/ 279720570 h 2166"/>
              <a:gd name="T56" fmla="*/ 713039426 w 2508"/>
              <a:gd name="T57" fmla="*/ 235059278 h 2166"/>
              <a:gd name="T58" fmla="*/ 658190154 w 2508"/>
              <a:gd name="T59" fmla="*/ 173944024 h 2166"/>
              <a:gd name="T60" fmla="*/ 622418856 w 2508"/>
              <a:gd name="T61" fmla="*/ 98725066 h 2166"/>
              <a:gd name="T62" fmla="*/ 512720628 w 2508"/>
              <a:gd name="T63" fmla="*/ 11752746 h 2166"/>
              <a:gd name="T64" fmla="*/ 491257850 w 2508"/>
              <a:gd name="T65" fmla="*/ 7051522 h 216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508"/>
              <a:gd name="T100" fmla="*/ 0 h 2166"/>
              <a:gd name="T101" fmla="*/ 2508 w 2508"/>
              <a:gd name="T102" fmla="*/ 2166 h 216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508" h="2166">
                <a:moveTo>
                  <a:pt x="1062" y="0"/>
                </a:moveTo>
                <a:cubicBezTo>
                  <a:pt x="974" y="2"/>
                  <a:pt x="886" y="1"/>
                  <a:pt x="798" y="6"/>
                </a:cubicBezTo>
                <a:cubicBezTo>
                  <a:pt x="785" y="7"/>
                  <a:pt x="762" y="18"/>
                  <a:pt x="762" y="18"/>
                </a:cubicBezTo>
                <a:cubicBezTo>
                  <a:pt x="690" y="90"/>
                  <a:pt x="624" y="132"/>
                  <a:pt x="528" y="168"/>
                </a:cubicBezTo>
                <a:cubicBezTo>
                  <a:pt x="503" y="177"/>
                  <a:pt x="487" y="196"/>
                  <a:pt x="462" y="204"/>
                </a:cubicBezTo>
                <a:cubicBezTo>
                  <a:pt x="430" y="236"/>
                  <a:pt x="385" y="236"/>
                  <a:pt x="348" y="264"/>
                </a:cubicBezTo>
                <a:cubicBezTo>
                  <a:pt x="340" y="270"/>
                  <a:pt x="332" y="276"/>
                  <a:pt x="324" y="282"/>
                </a:cubicBezTo>
                <a:cubicBezTo>
                  <a:pt x="312" y="290"/>
                  <a:pt x="288" y="306"/>
                  <a:pt x="288" y="306"/>
                </a:cubicBezTo>
                <a:cubicBezTo>
                  <a:pt x="286" y="312"/>
                  <a:pt x="283" y="318"/>
                  <a:pt x="282" y="324"/>
                </a:cubicBezTo>
                <a:cubicBezTo>
                  <a:pt x="279" y="342"/>
                  <a:pt x="280" y="360"/>
                  <a:pt x="276" y="378"/>
                </a:cubicBezTo>
                <a:cubicBezTo>
                  <a:pt x="274" y="385"/>
                  <a:pt x="267" y="389"/>
                  <a:pt x="264" y="396"/>
                </a:cubicBezTo>
                <a:cubicBezTo>
                  <a:pt x="248" y="431"/>
                  <a:pt x="250" y="440"/>
                  <a:pt x="222" y="468"/>
                </a:cubicBezTo>
                <a:cubicBezTo>
                  <a:pt x="214" y="491"/>
                  <a:pt x="211" y="508"/>
                  <a:pt x="198" y="528"/>
                </a:cubicBezTo>
                <a:cubicBezTo>
                  <a:pt x="193" y="536"/>
                  <a:pt x="187" y="544"/>
                  <a:pt x="180" y="552"/>
                </a:cubicBezTo>
                <a:cubicBezTo>
                  <a:pt x="174" y="558"/>
                  <a:pt x="167" y="563"/>
                  <a:pt x="162" y="570"/>
                </a:cubicBezTo>
                <a:cubicBezTo>
                  <a:pt x="136" y="610"/>
                  <a:pt x="134" y="663"/>
                  <a:pt x="108" y="702"/>
                </a:cubicBezTo>
                <a:cubicBezTo>
                  <a:pt x="103" y="709"/>
                  <a:pt x="95" y="713"/>
                  <a:pt x="90" y="720"/>
                </a:cubicBezTo>
                <a:cubicBezTo>
                  <a:pt x="54" y="776"/>
                  <a:pt x="21" y="843"/>
                  <a:pt x="0" y="906"/>
                </a:cubicBezTo>
                <a:cubicBezTo>
                  <a:pt x="8" y="929"/>
                  <a:pt x="26" y="938"/>
                  <a:pt x="36" y="960"/>
                </a:cubicBezTo>
                <a:cubicBezTo>
                  <a:pt x="41" y="972"/>
                  <a:pt x="44" y="984"/>
                  <a:pt x="48" y="996"/>
                </a:cubicBezTo>
                <a:cubicBezTo>
                  <a:pt x="53" y="1012"/>
                  <a:pt x="60" y="1044"/>
                  <a:pt x="60" y="1044"/>
                </a:cubicBezTo>
                <a:cubicBezTo>
                  <a:pt x="49" y="1110"/>
                  <a:pt x="38" y="1176"/>
                  <a:pt x="30" y="1242"/>
                </a:cubicBezTo>
                <a:cubicBezTo>
                  <a:pt x="33" y="1264"/>
                  <a:pt x="40" y="1286"/>
                  <a:pt x="42" y="1308"/>
                </a:cubicBezTo>
                <a:cubicBezTo>
                  <a:pt x="54" y="1446"/>
                  <a:pt x="26" y="1457"/>
                  <a:pt x="78" y="1536"/>
                </a:cubicBezTo>
                <a:cubicBezTo>
                  <a:pt x="90" y="1583"/>
                  <a:pt x="118" y="1578"/>
                  <a:pt x="162" y="1584"/>
                </a:cubicBezTo>
                <a:cubicBezTo>
                  <a:pt x="195" y="1595"/>
                  <a:pt x="276" y="1646"/>
                  <a:pt x="306" y="1668"/>
                </a:cubicBezTo>
                <a:cubicBezTo>
                  <a:pt x="338" y="1732"/>
                  <a:pt x="405" y="1783"/>
                  <a:pt x="474" y="1800"/>
                </a:cubicBezTo>
                <a:cubicBezTo>
                  <a:pt x="512" y="1823"/>
                  <a:pt x="546" y="1851"/>
                  <a:pt x="582" y="1878"/>
                </a:cubicBezTo>
                <a:cubicBezTo>
                  <a:pt x="608" y="1898"/>
                  <a:pt x="655" y="1916"/>
                  <a:pt x="684" y="1932"/>
                </a:cubicBezTo>
                <a:cubicBezTo>
                  <a:pt x="721" y="1953"/>
                  <a:pt x="766" y="1949"/>
                  <a:pt x="804" y="1968"/>
                </a:cubicBezTo>
                <a:cubicBezTo>
                  <a:pt x="821" y="1976"/>
                  <a:pt x="836" y="1988"/>
                  <a:pt x="852" y="1998"/>
                </a:cubicBezTo>
                <a:cubicBezTo>
                  <a:pt x="914" y="2037"/>
                  <a:pt x="1058" y="2065"/>
                  <a:pt x="1128" y="2070"/>
                </a:cubicBezTo>
                <a:cubicBezTo>
                  <a:pt x="1171" y="2081"/>
                  <a:pt x="1207" y="2110"/>
                  <a:pt x="1248" y="2124"/>
                </a:cubicBezTo>
                <a:cubicBezTo>
                  <a:pt x="1292" y="2139"/>
                  <a:pt x="1346" y="2147"/>
                  <a:pt x="1392" y="2154"/>
                </a:cubicBezTo>
                <a:cubicBezTo>
                  <a:pt x="1569" y="2134"/>
                  <a:pt x="1541" y="2143"/>
                  <a:pt x="1842" y="2148"/>
                </a:cubicBezTo>
                <a:cubicBezTo>
                  <a:pt x="1895" y="2166"/>
                  <a:pt x="1865" y="2161"/>
                  <a:pt x="1932" y="2154"/>
                </a:cubicBezTo>
                <a:cubicBezTo>
                  <a:pt x="1976" y="2143"/>
                  <a:pt x="2020" y="2139"/>
                  <a:pt x="2064" y="2130"/>
                </a:cubicBezTo>
                <a:cubicBezTo>
                  <a:pt x="2113" y="2119"/>
                  <a:pt x="2159" y="2100"/>
                  <a:pt x="2208" y="2088"/>
                </a:cubicBezTo>
                <a:cubicBezTo>
                  <a:pt x="2252" y="2077"/>
                  <a:pt x="2264" y="2062"/>
                  <a:pt x="2298" y="2028"/>
                </a:cubicBezTo>
                <a:cubicBezTo>
                  <a:pt x="2304" y="2022"/>
                  <a:pt x="2316" y="2010"/>
                  <a:pt x="2316" y="2010"/>
                </a:cubicBezTo>
                <a:cubicBezTo>
                  <a:pt x="2325" y="1983"/>
                  <a:pt x="2350" y="1970"/>
                  <a:pt x="2370" y="1950"/>
                </a:cubicBezTo>
                <a:cubicBezTo>
                  <a:pt x="2382" y="1938"/>
                  <a:pt x="2404" y="1900"/>
                  <a:pt x="2412" y="1890"/>
                </a:cubicBezTo>
                <a:cubicBezTo>
                  <a:pt x="2448" y="1845"/>
                  <a:pt x="2493" y="1816"/>
                  <a:pt x="2508" y="1758"/>
                </a:cubicBezTo>
                <a:cubicBezTo>
                  <a:pt x="2501" y="1712"/>
                  <a:pt x="2500" y="1706"/>
                  <a:pt x="2460" y="1686"/>
                </a:cubicBezTo>
                <a:cubicBezTo>
                  <a:pt x="2426" y="1634"/>
                  <a:pt x="2471" y="1695"/>
                  <a:pt x="2430" y="1662"/>
                </a:cubicBezTo>
                <a:cubicBezTo>
                  <a:pt x="2418" y="1652"/>
                  <a:pt x="2411" y="1637"/>
                  <a:pt x="2400" y="1626"/>
                </a:cubicBezTo>
                <a:cubicBezTo>
                  <a:pt x="2391" y="1599"/>
                  <a:pt x="2384" y="1580"/>
                  <a:pt x="2364" y="1560"/>
                </a:cubicBezTo>
                <a:cubicBezTo>
                  <a:pt x="2331" y="1477"/>
                  <a:pt x="2327" y="1384"/>
                  <a:pt x="2292" y="1302"/>
                </a:cubicBezTo>
                <a:cubicBezTo>
                  <a:pt x="2282" y="1279"/>
                  <a:pt x="2261" y="1263"/>
                  <a:pt x="2238" y="1254"/>
                </a:cubicBezTo>
                <a:cubicBezTo>
                  <a:pt x="2226" y="1249"/>
                  <a:pt x="2202" y="1242"/>
                  <a:pt x="2202" y="1242"/>
                </a:cubicBezTo>
                <a:cubicBezTo>
                  <a:pt x="2160" y="1211"/>
                  <a:pt x="2122" y="1178"/>
                  <a:pt x="2088" y="1140"/>
                </a:cubicBezTo>
                <a:cubicBezTo>
                  <a:pt x="2077" y="1127"/>
                  <a:pt x="2061" y="1118"/>
                  <a:pt x="2052" y="1104"/>
                </a:cubicBezTo>
                <a:cubicBezTo>
                  <a:pt x="2034" y="1077"/>
                  <a:pt x="2020" y="1054"/>
                  <a:pt x="1998" y="1032"/>
                </a:cubicBezTo>
                <a:cubicBezTo>
                  <a:pt x="1983" y="988"/>
                  <a:pt x="1995" y="1005"/>
                  <a:pt x="1968" y="978"/>
                </a:cubicBezTo>
                <a:cubicBezTo>
                  <a:pt x="1943" y="902"/>
                  <a:pt x="1914" y="820"/>
                  <a:pt x="1872" y="750"/>
                </a:cubicBezTo>
                <a:cubicBezTo>
                  <a:pt x="1865" y="738"/>
                  <a:pt x="1854" y="727"/>
                  <a:pt x="1848" y="714"/>
                </a:cubicBezTo>
                <a:cubicBezTo>
                  <a:pt x="1832" y="682"/>
                  <a:pt x="1816" y="650"/>
                  <a:pt x="1800" y="618"/>
                </a:cubicBezTo>
                <a:cubicBezTo>
                  <a:pt x="1797" y="612"/>
                  <a:pt x="1798" y="605"/>
                  <a:pt x="1794" y="600"/>
                </a:cubicBezTo>
                <a:cubicBezTo>
                  <a:pt x="1771" y="570"/>
                  <a:pt x="1732" y="545"/>
                  <a:pt x="1710" y="516"/>
                </a:cubicBezTo>
                <a:cubicBezTo>
                  <a:pt x="1690" y="490"/>
                  <a:pt x="1679" y="467"/>
                  <a:pt x="1656" y="444"/>
                </a:cubicBezTo>
                <a:cubicBezTo>
                  <a:pt x="1648" y="413"/>
                  <a:pt x="1641" y="371"/>
                  <a:pt x="1626" y="342"/>
                </a:cubicBezTo>
                <a:cubicBezTo>
                  <a:pt x="1611" y="313"/>
                  <a:pt x="1576" y="283"/>
                  <a:pt x="1566" y="252"/>
                </a:cubicBezTo>
                <a:cubicBezTo>
                  <a:pt x="1549" y="200"/>
                  <a:pt x="1511" y="166"/>
                  <a:pt x="1470" y="132"/>
                </a:cubicBezTo>
                <a:cubicBezTo>
                  <a:pt x="1417" y="88"/>
                  <a:pt x="1347" y="68"/>
                  <a:pt x="1290" y="30"/>
                </a:cubicBezTo>
                <a:cubicBezTo>
                  <a:pt x="1282" y="24"/>
                  <a:pt x="1270" y="26"/>
                  <a:pt x="1260" y="24"/>
                </a:cubicBezTo>
                <a:cubicBezTo>
                  <a:pt x="1252" y="22"/>
                  <a:pt x="1244" y="18"/>
                  <a:pt x="1236" y="18"/>
                </a:cubicBezTo>
                <a:cubicBezTo>
                  <a:pt x="1043" y="7"/>
                  <a:pt x="990" y="48"/>
                  <a:pt x="1062" y="0"/>
                </a:cubicBezTo>
                <a:close/>
              </a:path>
            </a:pathLst>
          </a:custGeom>
          <a:gradFill rotWithShape="0">
            <a:gsLst>
              <a:gs pos="0">
                <a:srgbClr val="FFCC66"/>
              </a:gs>
              <a:gs pos="50000">
                <a:srgbClr val="765E2F"/>
              </a:gs>
              <a:gs pos="100000">
                <a:srgbClr val="FFCC6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95" name="Freeform 65"/>
          <p:cNvSpPr>
            <a:spLocks/>
          </p:cNvSpPr>
          <p:nvPr/>
        </p:nvSpPr>
        <p:spPr bwMode="auto">
          <a:xfrm>
            <a:off x="2965450" y="266700"/>
            <a:ext cx="1138238" cy="504825"/>
          </a:xfrm>
          <a:custGeom>
            <a:avLst/>
            <a:gdLst>
              <a:gd name="T0" fmla="*/ 25282223 w 1724"/>
              <a:gd name="T1" fmla="*/ 39728425 h 1127"/>
              <a:gd name="T2" fmla="*/ 91976116 w 1724"/>
              <a:gd name="T3" fmla="*/ 59592197 h 1127"/>
              <a:gd name="T4" fmla="*/ 145592128 w 1724"/>
              <a:gd name="T5" fmla="*/ 71630947 h 1127"/>
              <a:gd name="T6" fmla="*/ 192669918 w 1724"/>
              <a:gd name="T7" fmla="*/ 84272171 h 1127"/>
              <a:gd name="T8" fmla="*/ 230593567 w 1724"/>
              <a:gd name="T9" fmla="*/ 90291546 h 1127"/>
              <a:gd name="T10" fmla="*/ 261978953 w 1724"/>
              <a:gd name="T11" fmla="*/ 108951698 h 1127"/>
              <a:gd name="T12" fmla="*/ 286825414 w 1724"/>
              <a:gd name="T13" fmla="*/ 131223591 h 1127"/>
              <a:gd name="T14" fmla="*/ 319518056 w 1724"/>
              <a:gd name="T15" fmla="*/ 130621564 h 1127"/>
              <a:gd name="T16" fmla="*/ 340441426 w 1724"/>
              <a:gd name="T17" fmla="*/ 137844993 h 1127"/>
              <a:gd name="T18" fmla="*/ 374442068 w 1724"/>
              <a:gd name="T19" fmla="*/ 148679689 h 1127"/>
              <a:gd name="T20" fmla="*/ 412365717 w 1724"/>
              <a:gd name="T21" fmla="*/ 180582644 h 1127"/>
              <a:gd name="T22" fmla="*/ 460751382 w 1724"/>
              <a:gd name="T23" fmla="*/ 220913082 h 1127"/>
              <a:gd name="T24" fmla="*/ 498675032 w 1724"/>
              <a:gd name="T25" fmla="*/ 223320743 h 1127"/>
              <a:gd name="T26" fmla="*/ 532675591 w 1724"/>
              <a:gd name="T27" fmla="*/ 225126376 h 1127"/>
              <a:gd name="T28" fmla="*/ 494751941 w 1724"/>
              <a:gd name="T29" fmla="*/ 216699341 h 1127"/>
              <a:gd name="T30" fmla="*/ 437212838 w 1724"/>
              <a:gd name="T31" fmla="*/ 189611706 h 1127"/>
              <a:gd name="T32" fmla="*/ 422827733 w 1724"/>
              <a:gd name="T33" fmla="*/ 169747949 h 1127"/>
              <a:gd name="T34" fmla="*/ 417596725 w 1724"/>
              <a:gd name="T35" fmla="*/ 161320466 h 1127"/>
              <a:gd name="T36" fmla="*/ 460751382 w 1724"/>
              <a:gd name="T37" fmla="*/ 139048600 h 1127"/>
              <a:gd name="T38" fmla="*/ 523521493 w 1724"/>
              <a:gd name="T39" fmla="*/ 131825619 h 1127"/>
              <a:gd name="T40" fmla="*/ 503906040 w 1724"/>
              <a:gd name="T41" fmla="*/ 124602190 h 1127"/>
              <a:gd name="T42" fmla="*/ 485597843 w 1724"/>
              <a:gd name="T43" fmla="*/ 124602190 h 1127"/>
              <a:gd name="T44" fmla="*/ 428058740 w 1724"/>
              <a:gd name="T45" fmla="*/ 139048600 h 1127"/>
              <a:gd name="T46" fmla="*/ 374442068 w 1724"/>
              <a:gd name="T47" fmla="*/ 127009850 h 1127"/>
              <a:gd name="T48" fmla="*/ 323441146 w 1724"/>
              <a:gd name="T49" fmla="*/ 104737956 h 1127"/>
              <a:gd name="T50" fmla="*/ 340441426 w 1724"/>
              <a:gd name="T51" fmla="*/ 91495152 h 1127"/>
              <a:gd name="T52" fmla="*/ 414981551 w 1724"/>
              <a:gd name="T53" fmla="*/ 76446715 h 1127"/>
              <a:gd name="T54" fmla="*/ 477751662 w 1724"/>
              <a:gd name="T55" fmla="*/ 73437028 h 1127"/>
              <a:gd name="T56" fmla="*/ 522214236 w 1724"/>
              <a:gd name="T57" fmla="*/ 79456403 h 1127"/>
              <a:gd name="T58" fmla="*/ 558829969 w 1724"/>
              <a:gd name="T59" fmla="*/ 104737956 h 1127"/>
              <a:gd name="T60" fmla="*/ 587599521 w 1724"/>
              <a:gd name="T61" fmla="*/ 111359358 h 1127"/>
              <a:gd name="T62" fmla="*/ 615061815 w 1724"/>
              <a:gd name="T63" fmla="*/ 124000163 h 1127"/>
              <a:gd name="T64" fmla="*/ 662139563 w 1724"/>
              <a:gd name="T65" fmla="*/ 137844993 h 1127"/>
              <a:gd name="T66" fmla="*/ 641216193 w 1724"/>
              <a:gd name="T67" fmla="*/ 130621564 h 1127"/>
              <a:gd name="T68" fmla="*/ 613753898 w 1724"/>
              <a:gd name="T69" fmla="*/ 119184842 h 1127"/>
              <a:gd name="T70" fmla="*/ 586292264 w 1724"/>
              <a:gd name="T71" fmla="*/ 93301233 h 1127"/>
              <a:gd name="T72" fmla="*/ 595445702 w 1724"/>
              <a:gd name="T73" fmla="*/ 80660457 h 1127"/>
              <a:gd name="T74" fmla="*/ 650369631 w 1724"/>
              <a:gd name="T75" fmla="*/ 66213599 h 1127"/>
              <a:gd name="T76" fmla="*/ 707909560 w 1724"/>
              <a:gd name="T77" fmla="*/ 81864063 h 1127"/>
              <a:gd name="T78" fmla="*/ 743218036 w 1724"/>
              <a:gd name="T79" fmla="*/ 101126242 h 1127"/>
              <a:gd name="T80" fmla="*/ 747141126 w 1724"/>
              <a:gd name="T81" fmla="*/ 92699206 h 1127"/>
              <a:gd name="T82" fmla="*/ 697447544 w 1724"/>
              <a:gd name="T83" fmla="*/ 62000305 h 1127"/>
              <a:gd name="T84" fmla="*/ 645139284 w 1724"/>
              <a:gd name="T85" fmla="*/ 59592197 h 1127"/>
              <a:gd name="T86" fmla="*/ 607215634 w 1724"/>
              <a:gd name="T87" fmla="*/ 72835001 h 1127"/>
              <a:gd name="T88" fmla="*/ 594138445 w 1724"/>
              <a:gd name="T89" fmla="*/ 80058430 h 1127"/>
              <a:gd name="T90" fmla="*/ 480367496 w 1724"/>
              <a:gd name="T91" fmla="*/ 68019680 h 1127"/>
              <a:gd name="T92" fmla="*/ 315594965 w 1724"/>
              <a:gd name="T93" fmla="*/ 77650769 h 1127"/>
              <a:gd name="T94" fmla="*/ 297286769 w 1724"/>
              <a:gd name="T95" fmla="*/ 75844688 h 1127"/>
              <a:gd name="T96" fmla="*/ 260671036 w 1724"/>
              <a:gd name="T97" fmla="*/ 58990170 h 1127"/>
              <a:gd name="T98" fmla="*/ 183515819 w 1724"/>
              <a:gd name="T99" fmla="*/ 53572808 h 1127"/>
              <a:gd name="T100" fmla="*/ 154746227 w 1724"/>
              <a:gd name="T101" fmla="*/ 47553433 h 1127"/>
              <a:gd name="T102" fmla="*/ 98514380 w 1724"/>
              <a:gd name="T103" fmla="*/ 38524371 h 1127"/>
              <a:gd name="T104" fmla="*/ 59282793 w 1724"/>
              <a:gd name="T105" fmla="*/ 17456552 h 1127"/>
              <a:gd name="T106" fmla="*/ 20051871 w 1724"/>
              <a:gd name="T107" fmla="*/ 0 h 112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724"/>
              <a:gd name="T163" fmla="*/ 0 h 1127"/>
              <a:gd name="T164" fmla="*/ 1724 w 1724"/>
              <a:gd name="T165" fmla="*/ 1127 h 112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724" h="1127">
                <a:moveTo>
                  <a:pt x="46" y="0"/>
                </a:moveTo>
                <a:cubicBezTo>
                  <a:pt x="56" y="61"/>
                  <a:pt x="0" y="217"/>
                  <a:pt x="58" y="198"/>
                </a:cubicBezTo>
                <a:cubicBezTo>
                  <a:pt x="81" y="202"/>
                  <a:pt x="97" y="210"/>
                  <a:pt x="121" y="213"/>
                </a:cubicBezTo>
                <a:cubicBezTo>
                  <a:pt x="156" y="234"/>
                  <a:pt x="176" y="277"/>
                  <a:pt x="211" y="297"/>
                </a:cubicBezTo>
                <a:cubicBezTo>
                  <a:pt x="226" y="306"/>
                  <a:pt x="247" y="302"/>
                  <a:pt x="262" y="312"/>
                </a:cubicBezTo>
                <a:cubicBezTo>
                  <a:pt x="285" y="327"/>
                  <a:pt x="310" y="343"/>
                  <a:pt x="334" y="357"/>
                </a:cubicBezTo>
                <a:cubicBezTo>
                  <a:pt x="354" y="384"/>
                  <a:pt x="392" y="392"/>
                  <a:pt x="421" y="411"/>
                </a:cubicBezTo>
                <a:cubicBezTo>
                  <a:pt x="427" y="415"/>
                  <a:pt x="435" y="418"/>
                  <a:pt x="442" y="420"/>
                </a:cubicBezTo>
                <a:cubicBezTo>
                  <a:pt x="452" y="423"/>
                  <a:pt x="472" y="426"/>
                  <a:pt x="472" y="426"/>
                </a:cubicBezTo>
                <a:cubicBezTo>
                  <a:pt x="487" y="441"/>
                  <a:pt x="509" y="447"/>
                  <a:pt x="529" y="450"/>
                </a:cubicBezTo>
                <a:cubicBezTo>
                  <a:pt x="552" y="465"/>
                  <a:pt x="576" y="495"/>
                  <a:pt x="589" y="519"/>
                </a:cubicBezTo>
                <a:cubicBezTo>
                  <a:pt x="593" y="527"/>
                  <a:pt x="596" y="536"/>
                  <a:pt x="601" y="543"/>
                </a:cubicBezTo>
                <a:cubicBezTo>
                  <a:pt x="605" y="549"/>
                  <a:pt x="613" y="561"/>
                  <a:pt x="613" y="561"/>
                </a:cubicBezTo>
                <a:cubicBezTo>
                  <a:pt x="621" y="593"/>
                  <a:pt x="622" y="642"/>
                  <a:pt x="658" y="654"/>
                </a:cubicBezTo>
                <a:cubicBezTo>
                  <a:pt x="671" y="651"/>
                  <a:pt x="679" y="646"/>
                  <a:pt x="691" y="642"/>
                </a:cubicBezTo>
                <a:cubicBezTo>
                  <a:pt x="705" y="645"/>
                  <a:pt x="721" y="643"/>
                  <a:pt x="733" y="651"/>
                </a:cubicBezTo>
                <a:cubicBezTo>
                  <a:pt x="747" y="661"/>
                  <a:pt x="762" y="670"/>
                  <a:pt x="778" y="675"/>
                </a:cubicBezTo>
                <a:cubicBezTo>
                  <a:pt x="779" y="679"/>
                  <a:pt x="779" y="684"/>
                  <a:pt x="781" y="687"/>
                </a:cubicBezTo>
                <a:cubicBezTo>
                  <a:pt x="787" y="695"/>
                  <a:pt x="803" y="703"/>
                  <a:pt x="811" y="708"/>
                </a:cubicBezTo>
                <a:cubicBezTo>
                  <a:pt x="828" y="718"/>
                  <a:pt x="841" y="735"/>
                  <a:pt x="859" y="741"/>
                </a:cubicBezTo>
                <a:cubicBezTo>
                  <a:pt x="865" y="763"/>
                  <a:pt x="881" y="794"/>
                  <a:pt x="892" y="816"/>
                </a:cubicBezTo>
                <a:cubicBezTo>
                  <a:pt x="898" y="857"/>
                  <a:pt x="923" y="870"/>
                  <a:pt x="946" y="900"/>
                </a:cubicBezTo>
                <a:cubicBezTo>
                  <a:pt x="963" y="922"/>
                  <a:pt x="974" y="947"/>
                  <a:pt x="991" y="969"/>
                </a:cubicBezTo>
                <a:cubicBezTo>
                  <a:pt x="997" y="1029"/>
                  <a:pt x="1005" y="1066"/>
                  <a:pt x="1057" y="1101"/>
                </a:cubicBezTo>
                <a:cubicBezTo>
                  <a:pt x="1062" y="1105"/>
                  <a:pt x="1068" y="1109"/>
                  <a:pt x="1075" y="1110"/>
                </a:cubicBezTo>
                <a:cubicBezTo>
                  <a:pt x="1098" y="1112"/>
                  <a:pt x="1121" y="1112"/>
                  <a:pt x="1144" y="1113"/>
                </a:cubicBezTo>
                <a:cubicBezTo>
                  <a:pt x="1164" y="1120"/>
                  <a:pt x="1174" y="1122"/>
                  <a:pt x="1195" y="1125"/>
                </a:cubicBezTo>
                <a:cubicBezTo>
                  <a:pt x="1204" y="1124"/>
                  <a:pt x="1214" y="1127"/>
                  <a:pt x="1222" y="1122"/>
                </a:cubicBezTo>
                <a:cubicBezTo>
                  <a:pt x="1232" y="1116"/>
                  <a:pt x="1202" y="1096"/>
                  <a:pt x="1198" y="1095"/>
                </a:cubicBezTo>
                <a:cubicBezTo>
                  <a:pt x="1177" y="1089"/>
                  <a:pt x="1156" y="1087"/>
                  <a:pt x="1135" y="1080"/>
                </a:cubicBezTo>
                <a:cubicBezTo>
                  <a:pt x="1109" y="1042"/>
                  <a:pt x="1061" y="1009"/>
                  <a:pt x="1024" y="981"/>
                </a:cubicBezTo>
                <a:cubicBezTo>
                  <a:pt x="1014" y="973"/>
                  <a:pt x="1010" y="955"/>
                  <a:pt x="1003" y="945"/>
                </a:cubicBezTo>
                <a:cubicBezTo>
                  <a:pt x="1000" y="933"/>
                  <a:pt x="998" y="925"/>
                  <a:pt x="991" y="915"/>
                </a:cubicBezTo>
                <a:cubicBezTo>
                  <a:pt x="988" y="892"/>
                  <a:pt x="980" y="866"/>
                  <a:pt x="970" y="846"/>
                </a:cubicBezTo>
                <a:cubicBezTo>
                  <a:pt x="966" y="839"/>
                  <a:pt x="966" y="830"/>
                  <a:pt x="964" y="822"/>
                </a:cubicBezTo>
                <a:cubicBezTo>
                  <a:pt x="962" y="816"/>
                  <a:pt x="958" y="804"/>
                  <a:pt x="958" y="804"/>
                </a:cubicBezTo>
                <a:cubicBezTo>
                  <a:pt x="961" y="775"/>
                  <a:pt x="961" y="766"/>
                  <a:pt x="985" y="750"/>
                </a:cubicBezTo>
                <a:cubicBezTo>
                  <a:pt x="1000" y="727"/>
                  <a:pt x="1030" y="702"/>
                  <a:pt x="1057" y="693"/>
                </a:cubicBezTo>
                <a:cubicBezTo>
                  <a:pt x="1067" y="663"/>
                  <a:pt x="1157" y="676"/>
                  <a:pt x="1180" y="675"/>
                </a:cubicBezTo>
                <a:cubicBezTo>
                  <a:pt x="1207" y="673"/>
                  <a:pt x="1226" y="674"/>
                  <a:pt x="1201" y="657"/>
                </a:cubicBezTo>
                <a:cubicBezTo>
                  <a:pt x="1198" y="647"/>
                  <a:pt x="1185" y="632"/>
                  <a:pt x="1174" y="627"/>
                </a:cubicBezTo>
                <a:cubicBezTo>
                  <a:pt x="1168" y="624"/>
                  <a:pt x="1162" y="623"/>
                  <a:pt x="1156" y="621"/>
                </a:cubicBezTo>
                <a:cubicBezTo>
                  <a:pt x="1153" y="620"/>
                  <a:pt x="1147" y="618"/>
                  <a:pt x="1147" y="618"/>
                </a:cubicBezTo>
                <a:cubicBezTo>
                  <a:pt x="1136" y="619"/>
                  <a:pt x="1125" y="618"/>
                  <a:pt x="1114" y="621"/>
                </a:cubicBezTo>
                <a:cubicBezTo>
                  <a:pt x="1105" y="623"/>
                  <a:pt x="1090" y="633"/>
                  <a:pt x="1090" y="633"/>
                </a:cubicBezTo>
                <a:cubicBezTo>
                  <a:pt x="1071" y="671"/>
                  <a:pt x="1019" y="681"/>
                  <a:pt x="982" y="693"/>
                </a:cubicBezTo>
                <a:cubicBezTo>
                  <a:pt x="942" y="690"/>
                  <a:pt x="937" y="688"/>
                  <a:pt x="907" y="678"/>
                </a:cubicBezTo>
                <a:cubicBezTo>
                  <a:pt x="892" y="663"/>
                  <a:pt x="875" y="649"/>
                  <a:pt x="859" y="633"/>
                </a:cubicBezTo>
                <a:cubicBezTo>
                  <a:pt x="843" y="617"/>
                  <a:pt x="818" y="607"/>
                  <a:pt x="802" y="591"/>
                </a:cubicBezTo>
                <a:cubicBezTo>
                  <a:pt x="780" y="569"/>
                  <a:pt x="764" y="544"/>
                  <a:pt x="742" y="522"/>
                </a:cubicBezTo>
                <a:cubicBezTo>
                  <a:pt x="737" y="508"/>
                  <a:pt x="729" y="497"/>
                  <a:pt x="724" y="483"/>
                </a:cubicBezTo>
                <a:cubicBezTo>
                  <a:pt x="731" y="462"/>
                  <a:pt x="762" y="459"/>
                  <a:pt x="781" y="456"/>
                </a:cubicBezTo>
                <a:cubicBezTo>
                  <a:pt x="806" y="439"/>
                  <a:pt x="830" y="427"/>
                  <a:pt x="859" y="417"/>
                </a:cubicBezTo>
                <a:cubicBezTo>
                  <a:pt x="892" y="406"/>
                  <a:pt x="915" y="384"/>
                  <a:pt x="952" y="381"/>
                </a:cubicBezTo>
                <a:cubicBezTo>
                  <a:pt x="986" y="378"/>
                  <a:pt x="1020" y="377"/>
                  <a:pt x="1054" y="375"/>
                </a:cubicBezTo>
                <a:cubicBezTo>
                  <a:pt x="1068" y="372"/>
                  <a:pt x="1082" y="369"/>
                  <a:pt x="1096" y="366"/>
                </a:cubicBezTo>
                <a:cubicBezTo>
                  <a:pt x="1129" y="373"/>
                  <a:pt x="1152" y="371"/>
                  <a:pt x="1180" y="390"/>
                </a:cubicBezTo>
                <a:cubicBezTo>
                  <a:pt x="1185" y="394"/>
                  <a:pt x="1193" y="392"/>
                  <a:pt x="1198" y="396"/>
                </a:cubicBezTo>
                <a:cubicBezTo>
                  <a:pt x="1204" y="400"/>
                  <a:pt x="1216" y="408"/>
                  <a:pt x="1216" y="408"/>
                </a:cubicBezTo>
                <a:cubicBezTo>
                  <a:pt x="1241" y="445"/>
                  <a:pt x="1250" y="490"/>
                  <a:pt x="1282" y="522"/>
                </a:cubicBezTo>
                <a:cubicBezTo>
                  <a:pt x="1290" y="530"/>
                  <a:pt x="1297" y="546"/>
                  <a:pt x="1309" y="549"/>
                </a:cubicBezTo>
                <a:cubicBezTo>
                  <a:pt x="1322" y="552"/>
                  <a:pt x="1335" y="552"/>
                  <a:pt x="1348" y="555"/>
                </a:cubicBezTo>
                <a:cubicBezTo>
                  <a:pt x="1360" y="561"/>
                  <a:pt x="1370" y="564"/>
                  <a:pt x="1381" y="573"/>
                </a:cubicBezTo>
                <a:cubicBezTo>
                  <a:pt x="1395" y="585"/>
                  <a:pt x="1397" y="609"/>
                  <a:pt x="1411" y="618"/>
                </a:cubicBezTo>
                <a:cubicBezTo>
                  <a:pt x="1441" y="638"/>
                  <a:pt x="1465" y="678"/>
                  <a:pt x="1501" y="690"/>
                </a:cubicBezTo>
                <a:cubicBezTo>
                  <a:pt x="1507" y="689"/>
                  <a:pt x="1515" y="691"/>
                  <a:pt x="1519" y="687"/>
                </a:cubicBezTo>
                <a:cubicBezTo>
                  <a:pt x="1522" y="684"/>
                  <a:pt x="1516" y="681"/>
                  <a:pt x="1513" y="678"/>
                </a:cubicBezTo>
                <a:cubicBezTo>
                  <a:pt x="1502" y="667"/>
                  <a:pt x="1486" y="656"/>
                  <a:pt x="1471" y="651"/>
                </a:cubicBezTo>
                <a:cubicBezTo>
                  <a:pt x="1457" y="641"/>
                  <a:pt x="1443" y="631"/>
                  <a:pt x="1429" y="621"/>
                </a:cubicBezTo>
                <a:cubicBezTo>
                  <a:pt x="1423" y="611"/>
                  <a:pt x="1414" y="604"/>
                  <a:pt x="1408" y="594"/>
                </a:cubicBezTo>
                <a:cubicBezTo>
                  <a:pt x="1405" y="554"/>
                  <a:pt x="1393" y="523"/>
                  <a:pt x="1360" y="498"/>
                </a:cubicBezTo>
                <a:cubicBezTo>
                  <a:pt x="1354" y="486"/>
                  <a:pt x="1348" y="478"/>
                  <a:pt x="1345" y="465"/>
                </a:cubicBezTo>
                <a:cubicBezTo>
                  <a:pt x="1346" y="448"/>
                  <a:pt x="1343" y="430"/>
                  <a:pt x="1348" y="414"/>
                </a:cubicBezTo>
                <a:cubicBezTo>
                  <a:pt x="1350" y="407"/>
                  <a:pt x="1361" y="407"/>
                  <a:pt x="1366" y="402"/>
                </a:cubicBezTo>
                <a:cubicBezTo>
                  <a:pt x="1382" y="386"/>
                  <a:pt x="1434" y="353"/>
                  <a:pt x="1456" y="348"/>
                </a:cubicBezTo>
                <a:cubicBezTo>
                  <a:pt x="1468" y="340"/>
                  <a:pt x="1480" y="338"/>
                  <a:pt x="1492" y="330"/>
                </a:cubicBezTo>
                <a:cubicBezTo>
                  <a:pt x="1531" y="335"/>
                  <a:pt x="1569" y="353"/>
                  <a:pt x="1597" y="381"/>
                </a:cubicBezTo>
                <a:cubicBezTo>
                  <a:pt x="1607" y="391"/>
                  <a:pt x="1613" y="399"/>
                  <a:pt x="1624" y="408"/>
                </a:cubicBezTo>
                <a:cubicBezTo>
                  <a:pt x="1635" y="440"/>
                  <a:pt x="1666" y="454"/>
                  <a:pt x="1687" y="477"/>
                </a:cubicBezTo>
                <a:cubicBezTo>
                  <a:pt x="1687" y="477"/>
                  <a:pt x="1702" y="499"/>
                  <a:pt x="1705" y="504"/>
                </a:cubicBezTo>
                <a:cubicBezTo>
                  <a:pt x="1707" y="507"/>
                  <a:pt x="1711" y="513"/>
                  <a:pt x="1711" y="513"/>
                </a:cubicBezTo>
                <a:cubicBezTo>
                  <a:pt x="1724" y="494"/>
                  <a:pt x="1721" y="502"/>
                  <a:pt x="1714" y="462"/>
                </a:cubicBezTo>
                <a:cubicBezTo>
                  <a:pt x="1710" y="440"/>
                  <a:pt x="1683" y="429"/>
                  <a:pt x="1672" y="411"/>
                </a:cubicBezTo>
                <a:cubicBezTo>
                  <a:pt x="1650" y="375"/>
                  <a:pt x="1637" y="333"/>
                  <a:pt x="1600" y="309"/>
                </a:cubicBezTo>
                <a:cubicBezTo>
                  <a:pt x="1581" y="296"/>
                  <a:pt x="1554" y="307"/>
                  <a:pt x="1531" y="306"/>
                </a:cubicBezTo>
                <a:cubicBezTo>
                  <a:pt x="1514" y="303"/>
                  <a:pt x="1497" y="299"/>
                  <a:pt x="1480" y="297"/>
                </a:cubicBezTo>
                <a:cubicBezTo>
                  <a:pt x="1415" y="302"/>
                  <a:pt x="1437" y="295"/>
                  <a:pt x="1411" y="339"/>
                </a:cubicBezTo>
                <a:cubicBezTo>
                  <a:pt x="1406" y="348"/>
                  <a:pt x="1399" y="355"/>
                  <a:pt x="1393" y="363"/>
                </a:cubicBezTo>
                <a:cubicBezTo>
                  <a:pt x="1390" y="367"/>
                  <a:pt x="1384" y="375"/>
                  <a:pt x="1384" y="375"/>
                </a:cubicBezTo>
                <a:cubicBezTo>
                  <a:pt x="1380" y="387"/>
                  <a:pt x="1376" y="395"/>
                  <a:pt x="1363" y="399"/>
                </a:cubicBezTo>
                <a:cubicBezTo>
                  <a:pt x="1279" y="397"/>
                  <a:pt x="1229" y="396"/>
                  <a:pt x="1156" y="372"/>
                </a:cubicBezTo>
                <a:cubicBezTo>
                  <a:pt x="1143" y="352"/>
                  <a:pt x="1124" y="345"/>
                  <a:pt x="1102" y="339"/>
                </a:cubicBezTo>
                <a:cubicBezTo>
                  <a:pt x="1012" y="342"/>
                  <a:pt x="921" y="340"/>
                  <a:pt x="832" y="351"/>
                </a:cubicBezTo>
                <a:cubicBezTo>
                  <a:pt x="796" y="363"/>
                  <a:pt x="760" y="372"/>
                  <a:pt x="724" y="387"/>
                </a:cubicBezTo>
                <a:cubicBezTo>
                  <a:pt x="714" y="391"/>
                  <a:pt x="694" y="399"/>
                  <a:pt x="694" y="399"/>
                </a:cubicBezTo>
                <a:cubicBezTo>
                  <a:pt x="674" y="379"/>
                  <a:pt x="694" y="402"/>
                  <a:pt x="682" y="378"/>
                </a:cubicBezTo>
                <a:cubicBezTo>
                  <a:pt x="666" y="347"/>
                  <a:pt x="647" y="318"/>
                  <a:pt x="616" y="303"/>
                </a:cubicBezTo>
                <a:cubicBezTo>
                  <a:pt x="608" y="299"/>
                  <a:pt x="607" y="295"/>
                  <a:pt x="598" y="294"/>
                </a:cubicBezTo>
                <a:cubicBezTo>
                  <a:pt x="576" y="292"/>
                  <a:pt x="554" y="292"/>
                  <a:pt x="532" y="291"/>
                </a:cubicBezTo>
                <a:cubicBezTo>
                  <a:pt x="494" y="286"/>
                  <a:pt x="458" y="276"/>
                  <a:pt x="421" y="267"/>
                </a:cubicBezTo>
                <a:cubicBezTo>
                  <a:pt x="409" y="259"/>
                  <a:pt x="396" y="257"/>
                  <a:pt x="382" y="252"/>
                </a:cubicBezTo>
                <a:cubicBezTo>
                  <a:pt x="373" y="249"/>
                  <a:pt x="364" y="241"/>
                  <a:pt x="355" y="237"/>
                </a:cubicBezTo>
                <a:cubicBezTo>
                  <a:pt x="333" y="227"/>
                  <a:pt x="306" y="217"/>
                  <a:pt x="283" y="213"/>
                </a:cubicBezTo>
                <a:cubicBezTo>
                  <a:pt x="264" y="205"/>
                  <a:pt x="246" y="197"/>
                  <a:pt x="226" y="192"/>
                </a:cubicBezTo>
                <a:cubicBezTo>
                  <a:pt x="208" y="180"/>
                  <a:pt x="189" y="174"/>
                  <a:pt x="172" y="162"/>
                </a:cubicBezTo>
                <a:cubicBezTo>
                  <a:pt x="165" y="133"/>
                  <a:pt x="153" y="110"/>
                  <a:pt x="136" y="87"/>
                </a:cubicBezTo>
                <a:cubicBezTo>
                  <a:pt x="125" y="71"/>
                  <a:pt x="117" y="52"/>
                  <a:pt x="97" y="45"/>
                </a:cubicBezTo>
                <a:cubicBezTo>
                  <a:pt x="89" y="21"/>
                  <a:pt x="53" y="21"/>
                  <a:pt x="46" y="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496" name="Freeform 66"/>
          <p:cNvSpPr>
            <a:spLocks/>
          </p:cNvSpPr>
          <p:nvPr/>
        </p:nvSpPr>
        <p:spPr bwMode="auto">
          <a:xfrm>
            <a:off x="3095625" y="1141413"/>
            <a:ext cx="1262063" cy="546100"/>
          </a:xfrm>
          <a:custGeom>
            <a:avLst/>
            <a:gdLst>
              <a:gd name="T0" fmla="*/ 19517617 w 2020"/>
              <a:gd name="T1" fmla="*/ 286966457 h 871"/>
              <a:gd name="T2" fmla="*/ 115545003 w 2020"/>
              <a:gd name="T3" fmla="*/ 266918134 h 871"/>
              <a:gd name="T4" fmla="*/ 205716922 w 2020"/>
              <a:gd name="T5" fmla="*/ 245690462 h 871"/>
              <a:gd name="T6" fmla="*/ 224454180 w 2020"/>
              <a:gd name="T7" fmla="*/ 232717613 h 871"/>
              <a:gd name="T8" fmla="*/ 312283747 w 2020"/>
              <a:gd name="T9" fmla="*/ 191441618 h 871"/>
              <a:gd name="T10" fmla="*/ 329849613 w 2020"/>
              <a:gd name="T11" fmla="*/ 179648746 h 871"/>
              <a:gd name="T12" fmla="*/ 368494973 w 2020"/>
              <a:gd name="T13" fmla="*/ 153703634 h 871"/>
              <a:gd name="T14" fmla="*/ 388403074 w 2020"/>
              <a:gd name="T15" fmla="*/ 112427640 h 871"/>
              <a:gd name="T16" fmla="*/ 416508336 w 2020"/>
              <a:gd name="T17" fmla="*/ 86483195 h 871"/>
              <a:gd name="T18" fmla="*/ 465693168 w 2020"/>
              <a:gd name="T19" fmla="*/ 39310421 h 871"/>
              <a:gd name="T20" fmla="*/ 514878001 w 2020"/>
              <a:gd name="T21" fmla="*/ 18082744 h 871"/>
              <a:gd name="T22" fmla="*/ 557035893 w 2020"/>
              <a:gd name="T23" fmla="*/ 9827919 h 871"/>
              <a:gd name="T24" fmla="*/ 518391159 w 2020"/>
              <a:gd name="T25" fmla="*/ 34593021 h 871"/>
              <a:gd name="T26" fmla="*/ 462180011 w 2020"/>
              <a:gd name="T27" fmla="*/ 67614203 h 871"/>
              <a:gd name="T28" fmla="*/ 424706120 w 2020"/>
              <a:gd name="T29" fmla="*/ 102993467 h 871"/>
              <a:gd name="T30" fmla="*/ 412995178 w 2020"/>
              <a:gd name="T31" fmla="*/ 121862439 h 871"/>
              <a:gd name="T32" fmla="*/ 420021494 w 2020"/>
              <a:gd name="T33" fmla="*/ 180828096 h 871"/>
              <a:gd name="T34" fmla="*/ 475061797 w 2020"/>
              <a:gd name="T35" fmla="*/ 165497173 h 871"/>
              <a:gd name="T36" fmla="*/ 550009578 w 2020"/>
              <a:gd name="T37" fmla="*/ 146628162 h 871"/>
              <a:gd name="T38" fmla="*/ 596852097 w 2020"/>
              <a:gd name="T39" fmla="*/ 95917367 h 871"/>
              <a:gd name="T40" fmla="*/ 629641985 w 2020"/>
              <a:gd name="T41" fmla="*/ 49924580 h 871"/>
              <a:gd name="T42" fmla="*/ 699905920 w 2020"/>
              <a:gd name="T43" fmla="*/ 33413671 h 871"/>
              <a:gd name="T44" fmla="*/ 691708760 w 2020"/>
              <a:gd name="T45" fmla="*/ 39310421 h 871"/>
              <a:gd name="T46" fmla="*/ 656576559 w 2020"/>
              <a:gd name="T47" fmla="*/ 69972903 h 871"/>
              <a:gd name="T48" fmla="*/ 637839770 w 2020"/>
              <a:gd name="T49" fmla="*/ 92379318 h 871"/>
              <a:gd name="T50" fmla="*/ 607391570 w 2020"/>
              <a:gd name="T51" fmla="*/ 118324390 h 871"/>
              <a:gd name="T52" fmla="*/ 634326612 w 2020"/>
              <a:gd name="T53" fmla="*/ 132475962 h 871"/>
              <a:gd name="T54" fmla="*/ 662432030 w 2020"/>
              <a:gd name="T55" fmla="*/ 148986861 h 871"/>
              <a:gd name="T56" fmla="*/ 690537291 w 2020"/>
              <a:gd name="T57" fmla="*/ 173751996 h 871"/>
              <a:gd name="T58" fmla="*/ 750261597 w 2020"/>
              <a:gd name="T59" fmla="*/ 183186795 h 871"/>
              <a:gd name="T60" fmla="*/ 786564643 w 2020"/>
              <a:gd name="T61" fmla="*/ 163138434 h 871"/>
              <a:gd name="T62" fmla="*/ 735038122 w 2020"/>
              <a:gd name="T63" fmla="*/ 210311217 h 871"/>
              <a:gd name="T64" fmla="*/ 709274549 w 2020"/>
              <a:gd name="T65" fmla="*/ 223283440 h 871"/>
              <a:gd name="T66" fmla="*/ 660089716 w 2020"/>
              <a:gd name="T67" fmla="*/ 211490567 h 871"/>
              <a:gd name="T68" fmla="*/ 586312624 w 2020"/>
              <a:gd name="T69" fmla="*/ 184366145 h 871"/>
              <a:gd name="T70" fmla="*/ 496140743 w 2020"/>
              <a:gd name="T71" fmla="*/ 225642140 h 871"/>
              <a:gd name="T72" fmla="*/ 434074749 w 2020"/>
              <a:gd name="T73" fmla="*/ 237435013 h 871"/>
              <a:gd name="T74" fmla="*/ 410653490 w 2020"/>
              <a:gd name="T75" fmla="*/ 245690462 h 871"/>
              <a:gd name="T76" fmla="*/ 382547603 w 2020"/>
              <a:gd name="T77" fmla="*/ 255124635 h 871"/>
              <a:gd name="T78" fmla="*/ 309941433 w 2020"/>
              <a:gd name="T79" fmla="*/ 252765935 h 871"/>
              <a:gd name="T80" fmla="*/ 253730286 w 2020"/>
              <a:gd name="T81" fmla="*/ 273993607 h 871"/>
              <a:gd name="T82" fmla="*/ 205716922 w 2020"/>
              <a:gd name="T83" fmla="*/ 278711007 h 871"/>
              <a:gd name="T84" fmla="*/ 154190362 w 2020"/>
              <a:gd name="T85" fmla="*/ 305835429 h 871"/>
              <a:gd name="T86" fmla="*/ 114374158 w 2020"/>
              <a:gd name="T87" fmla="*/ 321166351 h 871"/>
              <a:gd name="T88" fmla="*/ 26543937 w 2020"/>
              <a:gd name="T89" fmla="*/ 337676702 h 871"/>
              <a:gd name="T90" fmla="*/ 7807297 w 2020"/>
              <a:gd name="T91" fmla="*/ 323525051 h 871"/>
              <a:gd name="T92" fmla="*/ 3122669 w 2020"/>
              <a:gd name="T93" fmla="*/ 295221279 h 87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020"/>
              <a:gd name="T142" fmla="*/ 0 h 871"/>
              <a:gd name="T143" fmla="*/ 2020 w 2020"/>
              <a:gd name="T144" fmla="*/ 871 h 87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020" h="871">
                <a:moveTo>
                  <a:pt x="5" y="745"/>
                </a:moveTo>
                <a:cubicBezTo>
                  <a:pt x="21" y="742"/>
                  <a:pt x="34" y="734"/>
                  <a:pt x="50" y="730"/>
                </a:cubicBezTo>
                <a:cubicBezTo>
                  <a:pt x="95" y="697"/>
                  <a:pt x="152" y="681"/>
                  <a:pt x="206" y="667"/>
                </a:cubicBezTo>
                <a:cubicBezTo>
                  <a:pt x="239" y="669"/>
                  <a:pt x="265" y="673"/>
                  <a:pt x="296" y="679"/>
                </a:cubicBezTo>
                <a:cubicBezTo>
                  <a:pt x="368" y="674"/>
                  <a:pt x="442" y="652"/>
                  <a:pt x="512" y="634"/>
                </a:cubicBezTo>
                <a:cubicBezTo>
                  <a:pt x="517" y="631"/>
                  <a:pt x="522" y="628"/>
                  <a:pt x="527" y="625"/>
                </a:cubicBezTo>
                <a:cubicBezTo>
                  <a:pt x="532" y="623"/>
                  <a:pt x="537" y="622"/>
                  <a:pt x="542" y="619"/>
                </a:cubicBezTo>
                <a:cubicBezTo>
                  <a:pt x="555" y="612"/>
                  <a:pt x="564" y="601"/>
                  <a:pt x="575" y="592"/>
                </a:cubicBezTo>
                <a:cubicBezTo>
                  <a:pt x="607" y="566"/>
                  <a:pt x="648" y="542"/>
                  <a:pt x="689" y="535"/>
                </a:cubicBezTo>
                <a:cubicBezTo>
                  <a:pt x="726" y="516"/>
                  <a:pt x="765" y="511"/>
                  <a:pt x="800" y="487"/>
                </a:cubicBezTo>
                <a:cubicBezTo>
                  <a:pt x="809" y="481"/>
                  <a:pt x="818" y="475"/>
                  <a:pt x="827" y="469"/>
                </a:cubicBezTo>
                <a:cubicBezTo>
                  <a:pt x="833" y="465"/>
                  <a:pt x="845" y="457"/>
                  <a:pt x="845" y="457"/>
                </a:cubicBezTo>
                <a:cubicBezTo>
                  <a:pt x="851" y="438"/>
                  <a:pt x="876" y="434"/>
                  <a:pt x="893" y="430"/>
                </a:cubicBezTo>
                <a:cubicBezTo>
                  <a:pt x="910" y="417"/>
                  <a:pt x="928" y="405"/>
                  <a:pt x="944" y="391"/>
                </a:cubicBezTo>
                <a:cubicBezTo>
                  <a:pt x="953" y="383"/>
                  <a:pt x="968" y="364"/>
                  <a:pt x="968" y="364"/>
                </a:cubicBezTo>
                <a:cubicBezTo>
                  <a:pt x="974" y="338"/>
                  <a:pt x="986" y="312"/>
                  <a:pt x="995" y="286"/>
                </a:cubicBezTo>
                <a:cubicBezTo>
                  <a:pt x="997" y="280"/>
                  <a:pt x="1008" y="275"/>
                  <a:pt x="1013" y="271"/>
                </a:cubicBezTo>
                <a:cubicBezTo>
                  <a:pt x="1032" y="254"/>
                  <a:pt x="1045" y="235"/>
                  <a:pt x="1067" y="220"/>
                </a:cubicBezTo>
                <a:cubicBezTo>
                  <a:pt x="1081" y="199"/>
                  <a:pt x="1104" y="181"/>
                  <a:pt x="1124" y="166"/>
                </a:cubicBezTo>
                <a:cubicBezTo>
                  <a:pt x="1129" y="150"/>
                  <a:pt x="1175" y="106"/>
                  <a:pt x="1193" y="100"/>
                </a:cubicBezTo>
                <a:cubicBezTo>
                  <a:pt x="1206" y="87"/>
                  <a:pt x="1219" y="50"/>
                  <a:pt x="1238" y="49"/>
                </a:cubicBezTo>
                <a:cubicBezTo>
                  <a:pt x="1265" y="47"/>
                  <a:pt x="1292" y="47"/>
                  <a:pt x="1319" y="46"/>
                </a:cubicBezTo>
                <a:cubicBezTo>
                  <a:pt x="1337" y="19"/>
                  <a:pt x="1353" y="9"/>
                  <a:pt x="1385" y="4"/>
                </a:cubicBezTo>
                <a:cubicBezTo>
                  <a:pt x="1407" y="5"/>
                  <a:pt x="1464" y="0"/>
                  <a:pt x="1427" y="25"/>
                </a:cubicBezTo>
                <a:cubicBezTo>
                  <a:pt x="1411" y="49"/>
                  <a:pt x="1384" y="68"/>
                  <a:pt x="1358" y="79"/>
                </a:cubicBezTo>
                <a:cubicBezTo>
                  <a:pt x="1328" y="92"/>
                  <a:pt x="1368" y="68"/>
                  <a:pt x="1328" y="88"/>
                </a:cubicBezTo>
                <a:cubicBezTo>
                  <a:pt x="1307" y="99"/>
                  <a:pt x="1287" y="114"/>
                  <a:pt x="1265" y="121"/>
                </a:cubicBezTo>
                <a:cubicBezTo>
                  <a:pt x="1245" y="136"/>
                  <a:pt x="1206" y="165"/>
                  <a:pt x="1184" y="172"/>
                </a:cubicBezTo>
                <a:cubicBezTo>
                  <a:pt x="1167" y="189"/>
                  <a:pt x="1144" y="206"/>
                  <a:pt x="1124" y="220"/>
                </a:cubicBezTo>
                <a:cubicBezTo>
                  <a:pt x="1113" y="236"/>
                  <a:pt x="1102" y="248"/>
                  <a:pt x="1088" y="262"/>
                </a:cubicBezTo>
                <a:cubicBezTo>
                  <a:pt x="1080" y="270"/>
                  <a:pt x="1079" y="280"/>
                  <a:pt x="1070" y="289"/>
                </a:cubicBezTo>
                <a:cubicBezTo>
                  <a:pt x="1064" y="314"/>
                  <a:pt x="1072" y="289"/>
                  <a:pt x="1058" y="310"/>
                </a:cubicBezTo>
                <a:cubicBezTo>
                  <a:pt x="1044" y="332"/>
                  <a:pt x="1040" y="360"/>
                  <a:pt x="1025" y="382"/>
                </a:cubicBezTo>
                <a:cubicBezTo>
                  <a:pt x="1029" y="427"/>
                  <a:pt x="1028" y="452"/>
                  <a:pt x="1076" y="460"/>
                </a:cubicBezTo>
                <a:cubicBezTo>
                  <a:pt x="1099" y="459"/>
                  <a:pt x="1142" y="463"/>
                  <a:pt x="1169" y="451"/>
                </a:cubicBezTo>
                <a:cubicBezTo>
                  <a:pt x="1186" y="444"/>
                  <a:pt x="1199" y="424"/>
                  <a:pt x="1217" y="421"/>
                </a:cubicBezTo>
                <a:cubicBezTo>
                  <a:pt x="1256" y="415"/>
                  <a:pt x="1296" y="414"/>
                  <a:pt x="1334" y="403"/>
                </a:cubicBezTo>
                <a:cubicBezTo>
                  <a:pt x="1361" y="395"/>
                  <a:pt x="1382" y="378"/>
                  <a:pt x="1409" y="373"/>
                </a:cubicBezTo>
                <a:cubicBezTo>
                  <a:pt x="1448" y="358"/>
                  <a:pt x="1474" y="338"/>
                  <a:pt x="1499" y="304"/>
                </a:cubicBezTo>
                <a:cubicBezTo>
                  <a:pt x="1506" y="284"/>
                  <a:pt x="1518" y="262"/>
                  <a:pt x="1529" y="244"/>
                </a:cubicBezTo>
                <a:cubicBezTo>
                  <a:pt x="1535" y="220"/>
                  <a:pt x="1556" y="159"/>
                  <a:pt x="1580" y="151"/>
                </a:cubicBezTo>
                <a:cubicBezTo>
                  <a:pt x="1594" y="132"/>
                  <a:pt x="1585" y="141"/>
                  <a:pt x="1613" y="127"/>
                </a:cubicBezTo>
                <a:cubicBezTo>
                  <a:pt x="1619" y="124"/>
                  <a:pt x="1631" y="115"/>
                  <a:pt x="1631" y="115"/>
                </a:cubicBezTo>
                <a:cubicBezTo>
                  <a:pt x="1663" y="67"/>
                  <a:pt x="1748" y="86"/>
                  <a:pt x="1793" y="85"/>
                </a:cubicBezTo>
                <a:cubicBezTo>
                  <a:pt x="1797" y="84"/>
                  <a:pt x="1807" y="78"/>
                  <a:pt x="1805" y="82"/>
                </a:cubicBezTo>
                <a:cubicBezTo>
                  <a:pt x="1801" y="89"/>
                  <a:pt x="1780" y="96"/>
                  <a:pt x="1772" y="100"/>
                </a:cubicBezTo>
                <a:cubicBezTo>
                  <a:pt x="1746" y="113"/>
                  <a:pt x="1730" y="138"/>
                  <a:pt x="1706" y="154"/>
                </a:cubicBezTo>
                <a:cubicBezTo>
                  <a:pt x="1701" y="164"/>
                  <a:pt x="1682" y="178"/>
                  <a:pt x="1682" y="178"/>
                </a:cubicBezTo>
                <a:cubicBezTo>
                  <a:pt x="1671" y="194"/>
                  <a:pt x="1654" y="209"/>
                  <a:pt x="1640" y="223"/>
                </a:cubicBezTo>
                <a:cubicBezTo>
                  <a:pt x="1637" y="226"/>
                  <a:pt x="1637" y="232"/>
                  <a:pt x="1634" y="235"/>
                </a:cubicBezTo>
                <a:cubicBezTo>
                  <a:pt x="1621" y="250"/>
                  <a:pt x="1602" y="268"/>
                  <a:pt x="1586" y="280"/>
                </a:cubicBezTo>
                <a:cubicBezTo>
                  <a:pt x="1575" y="288"/>
                  <a:pt x="1566" y="291"/>
                  <a:pt x="1556" y="301"/>
                </a:cubicBezTo>
                <a:cubicBezTo>
                  <a:pt x="1551" y="317"/>
                  <a:pt x="1540" y="342"/>
                  <a:pt x="1562" y="349"/>
                </a:cubicBezTo>
                <a:cubicBezTo>
                  <a:pt x="1602" y="346"/>
                  <a:pt x="1597" y="344"/>
                  <a:pt x="1625" y="337"/>
                </a:cubicBezTo>
                <a:cubicBezTo>
                  <a:pt x="1640" y="340"/>
                  <a:pt x="1651" y="340"/>
                  <a:pt x="1664" y="349"/>
                </a:cubicBezTo>
                <a:cubicBezTo>
                  <a:pt x="1672" y="360"/>
                  <a:pt x="1686" y="371"/>
                  <a:pt x="1697" y="379"/>
                </a:cubicBezTo>
                <a:cubicBezTo>
                  <a:pt x="1710" y="398"/>
                  <a:pt x="1731" y="403"/>
                  <a:pt x="1748" y="415"/>
                </a:cubicBezTo>
                <a:cubicBezTo>
                  <a:pt x="1757" y="422"/>
                  <a:pt x="1760" y="436"/>
                  <a:pt x="1769" y="442"/>
                </a:cubicBezTo>
                <a:cubicBezTo>
                  <a:pt x="1791" y="456"/>
                  <a:pt x="1796" y="467"/>
                  <a:pt x="1823" y="478"/>
                </a:cubicBezTo>
                <a:cubicBezTo>
                  <a:pt x="1889" y="475"/>
                  <a:pt x="1877" y="472"/>
                  <a:pt x="1922" y="466"/>
                </a:cubicBezTo>
                <a:cubicBezTo>
                  <a:pt x="1933" y="462"/>
                  <a:pt x="1941" y="457"/>
                  <a:pt x="1952" y="454"/>
                </a:cubicBezTo>
                <a:cubicBezTo>
                  <a:pt x="1973" y="440"/>
                  <a:pt x="1996" y="434"/>
                  <a:pt x="2015" y="415"/>
                </a:cubicBezTo>
                <a:cubicBezTo>
                  <a:pt x="2020" y="437"/>
                  <a:pt x="2007" y="466"/>
                  <a:pt x="1988" y="478"/>
                </a:cubicBezTo>
                <a:cubicBezTo>
                  <a:pt x="1969" y="506"/>
                  <a:pt x="1915" y="527"/>
                  <a:pt x="1883" y="535"/>
                </a:cubicBezTo>
                <a:cubicBezTo>
                  <a:pt x="1873" y="542"/>
                  <a:pt x="1865" y="549"/>
                  <a:pt x="1853" y="553"/>
                </a:cubicBezTo>
                <a:cubicBezTo>
                  <a:pt x="1842" y="564"/>
                  <a:pt x="1832" y="564"/>
                  <a:pt x="1817" y="568"/>
                </a:cubicBezTo>
                <a:cubicBezTo>
                  <a:pt x="1788" y="566"/>
                  <a:pt x="1762" y="560"/>
                  <a:pt x="1733" y="556"/>
                </a:cubicBezTo>
                <a:cubicBezTo>
                  <a:pt x="1718" y="551"/>
                  <a:pt x="1706" y="544"/>
                  <a:pt x="1691" y="538"/>
                </a:cubicBezTo>
                <a:cubicBezTo>
                  <a:pt x="1685" y="536"/>
                  <a:pt x="1673" y="532"/>
                  <a:pt x="1673" y="532"/>
                </a:cubicBezTo>
                <a:cubicBezTo>
                  <a:pt x="1613" y="487"/>
                  <a:pt x="1579" y="474"/>
                  <a:pt x="1502" y="469"/>
                </a:cubicBezTo>
                <a:cubicBezTo>
                  <a:pt x="1467" y="470"/>
                  <a:pt x="1428" y="459"/>
                  <a:pt x="1397" y="475"/>
                </a:cubicBezTo>
                <a:cubicBezTo>
                  <a:pt x="1349" y="499"/>
                  <a:pt x="1316" y="544"/>
                  <a:pt x="1271" y="574"/>
                </a:cubicBezTo>
                <a:cubicBezTo>
                  <a:pt x="1241" y="594"/>
                  <a:pt x="1189" y="588"/>
                  <a:pt x="1157" y="592"/>
                </a:cubicBezTo>
                <a:cubicBezTo>
                  <a:pt x="1142" y="596"/>
                  <a:pt x="1127" y="600"/>
                  <a:pt x="1112" y="604"/>
                </a:cubicBezTo>
                <a:cubicBezTo>
                  <a:pt x="1093" y="617"/>
                  <a:pt x="1099" y="615"/>
                  <a:pt x="1082" y="619"/>
                </a:cubicBezTo>
                <a:cubicBezTo>
                  <a:pt x="1072" y="621"/>
                  <a:pt x="1052" y="625"/>
                  <a:pt x="1052" y="625"/>
                </a:cubicBezTo>
                <a:cubicBezTo>
                  <a:pt x="1041" y="633"/>
                  <a:pt x="1029" y="634"/>
                  <a:pt x="1016" y="637"/>
                </a:cubicBezTo>
                <a:cubicBezTo>
                  <a:pt x="1005" y="645"/>
                  <a:pt x="993" y="645"/>
                  <a:pt x="980" y="649"/>
                </a:cubicBezTo>
                <a:cubicBezTo>
                  <a:pt x="946" y="647"/>
                  <a:pt x="923" y="640"/>
                  <a:pt x="893" y="625"/>
                </a:cubicBezTo>
                <a:cubicBezTo>
                  <a:pt x="858" y="628"/>
                  <a:pt x="828" y="636"/>
                  <a:pt x="794" y="643"/>
                </a:cubicBezTo>
                <a:cubicBezTo>
                  <a:pt x="779" y="651"/>
                  <a:pt x="763" y="655"/>
                  <a:pt x="746" y="658"/>
                </a:cubicBezTo>
                <a:cubicBezTo>
                  <a:pt x="714" y="674"/>
                  <a:pt x="685" y="688"/>
                  <a:pt x="650" y="697"/>
                </a:cubicBezTo>
                <a:cubicBezTo>
                  <a:pt x="643" y="699"/>
                  <a:pt x="639" y="705"/>
                  <a:pt x="632" y="706"/>
                </a:cubicBezTo>
                <a:cubicBezTo>
                  <a:pt x="597" y="709"/>
                  <a:pt x="562" y="708"/>
                  <a:pt x="527" y="709"/>
                </a:cubicBezTo>
                <a:cubicBezTo>
                  <a:pt x="483" y="718"/>
                  <a:pt x="455" y="744"/>
                  <a:pt x="416" y="763"/>
                </a:cubicBezTo>
                <a:cubicBezTo>
                  <a:pt x="408" y="767"/>
                  <a:pt x="403" y="774"/>
                  <a:pt x="395" y="778"/>
                </a:cubicBezTo>
                <a:cubicBezTo>
                  <a:pt x="387" y="782"/>
                  <a:pt x="368" y="787"/>
                  <a:pt x="368" y="787"/>
                </a:cubicBezTo>
                <a:cubicBezTo>
                  <a:pt x="351" y="804"/>
                  <a:pt x="317" y="812"/>
                  <a:pt x="293" y="817"/>
                </a:cubicBezTo>
                <a:cubicBezTo>
                  <a:pt x="240" y="843"/>
                  <a:pt x="229" y="830"/>
                  <a:pt x="143" y="832"/>
                </a:cubicBezTo>
                <a:cubicBezTo>
                  <a:pt x="97" y="836"/>
                  <a:pt x="101" y="837"/>
                  <a:pt x="68" y="859"/>
                </a:cubicBezTo>
                <a:cubicBezTo>
                  <a:pt x="60" y="864"/>
                  <a:pt x="41" y="871"/>
                  <a:pt x="41" y="871"/>
                </a:cubicBezTo>
                <a:cubicBezTo>
                  <a:pt x="0" y="866"/>
                  <a:pt x="5" y="868"/>
                  <a:pt x="20" y="823"/>
                </a:cubicBezTo>
                <a:cubicBezTo>
                  <a:pt x="19" y="800"/>
                  <a:pt x="21" y="777"/>
                  <a:pt x="17" y="754"/>
                </a:cubicBezTo>
                <a:cubicBezTo>
                  <a:pt x="16" y="751"/>
                  <a:pt x="11" y="753"/>
                  <a:pt x="8" y="751"/>
                </a:cubicBezTo>
                <a:cubicBezTo>
                  <a:pt x="6" y="750"/>
                  <a:pt x="6" y="747"/>
                  <a:pt x="5" y="74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grpSp>
        <p:nvGrpSpPr>
          <p:cNvPr id="7" name="Group 81"/>
          <p:cNvGrpSpPr>
            <a:grpSpLocks/>
          </p:cNvGrpSpPr>
          <p:nvPr/>
        </p:nvGrpSpPr>
        <p:grpSpPr bwMode="auto">
          <a:xfrm>
            <a:off x="4232275" y="862013"/>
            <a:ext cx="136525" cy="115887"/>
            <a:chOff x="4973" y="2876"/>
            <a:chExt cx="245" cy="211"/>
          </a:xfrm>
        </p:grpSpPr>
        <p:sp>
          <p:nvSpPr>
            <p:cNvPr id="104676" name="Oval 82"/>
            <p:cNvSpPr>
              <a:spLocks noChangeAspect="1" noChangeArrowheads="1"/>
            </p:cNvSpPr>
            <p:nvPr/>
          </p:nvSpPr>
          <p:spPr bwMode="auto">
            <a:xfrm>
              <a:off x="4973" y="2876"/>
              <a:ext cx="228" cy="211"/>
            </a:xfrm>
            <a:prstGeom prst="ellipse">
              <a:avLst/>
            </a:prstGeom>
            <a:solidFill>
              <a:schemeClr val="accent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77" name="Freeform 83"/>
            <p:cNvSpPr>
              <a:spLocks noChangeAspect="1"/>
            </p:cNvSpPr>
            <p:nvPr/>
          </p:nvSpPr>
          <p:spPr bwMode="auto">
            <a:xfrm rot="2008338">
              <a:off x="5023" y="2891"/>
              <a:ext cx="195" cy="145"/>
            </a:xfrm>
            <a:custGeom>
              <a:avLst/>
              <a:gdLst>
                <a:gd name="T0" fmla="*/ 1 w 506"/>
                <a:gd name="T1" fmla="*/ 26 h 409"/>
                <a:gd name="T2" fmla="*/ 6 w 506"/>
                <a:gd name="T3" fmla="*/ 12 h 409"/>
                <a:gd name="T4" fmla="*/ 15 w 506"/>
                <a:gd name="T5" fmla="*/ 6 h 409"/>
                <a:gd name="T6" fmla="*/ 21 w 506"/>
                <a:gd name="T7" fmla="*/ 0 h 409"/>
                <a:gd name="T8" fmla="*/ 48 w 506"/>
                <a:gd name="T9" fmla="*/ 2 h 409"/>
                <a:gd name="T10" fmla="*/ 56 w 506"/>
                <a:gd name="T11" fmla="*/ 7 h 409"/>
                <a:gd name="T12" fmla="*/ 61 w 506"/>
                <a:gd name="T13" fmla="*/ 10 h 409"/>
                <a:gd name="T14" fmla="*/ 64 w 506"/>
                <a:gd name="T15" fmla="*/ 15 h 409"/>
                <a:gd name="T16" fmla="*/ 65 w 506"/>
                <a:gd name="T17" fmla="*/ 17 h 409"/>
                <a:gd name="T18" fmla="*/ 67 w 506"/>
                <a:gd name="T19" fmla="*/ 19 h 409"/>
                <a:gd name="T20" fmla="*/ 68 w 506"/>
                <a:gd name="T21" fmla="*/ 26 h 409"/>
                <a:gd name="T22" fmla="*/ 62 w 506"/>
                <a:gd name="T23" fmla="*/ 51 h 409"/>
                <a:gd name="T24" fmla="*/ 52 w 506"/>
                <a:gd name="T25" fmla="*/ 45 h 409"/>
                <a:gd name="T26" fmla="*/ 48 w 506"/>
                <a:gd name="T27" fmla="*/ 40 h 409"/>
                <a:gd name="T28" fmla="*/ 47 w 506"/>
                <a:gd name="T29" fmla="*/ 38 h 409"/>
                <a:gd name="T30" fmla="*/ 27 w 506"/>
                <a:gd name="T31" fmla="*/ 34 h 409"/>
                <a:gd name="T32" fmla="*/ 18 w 506"/>
                <a:gd name="T33" fmla="*/ 40 h 409"/>
                <a:gd name="T34" fmla="*/ 11 w 506"/>
                <a:gd name="T35" fmla="*/ 40 h 409"/>
                <a:gd name="T36" fmla="*/ 5 w 506"/>
                <a:gd name="T37" fmla="*/ 38 h 409"/>
                <a:gd name="T38" fmla="*/ 1 w 506"/>
                <a:gd name="T39" fmla="*/ 26 h 40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6"/>
                <a:gd name="T61" fmla="*/ 0 h 409"/>
                <a:gd name="T62" fmla="*/ 506 w 506"/>
                <a:gd name="T63" fmla="*/ 409 h 40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6" h="409">
                  <a:moveTo>
                    <a:pt x="7" y="203"/>
                  </a:moveTo>
                  <a:cubicBezTo>
                    <a:pt x="12" y="145"/>
                    <a:pt x="0" y="125"/>
                    <a:pt x="42" y="98"/>
                  </a:cubicBezTo>
                  <a:cubicBezTo>
                    <a:pt x="64" y="65"/>
                    <a:pt x="65" y="57"/>
                    <a:pt x="101" y="45"/>
                  </a:cubicBezTo>
                  <a:cubicBezTo>
                    <a:pt x="108" y="16"/>
                    <a:pt x="114" y="13"/>
                    <a:pt x="142" y="4"/>
                  </a:cubicBezTo>
                  <a:cubicBezTo>
                    <a:pt x="212" y="7"/>
                    <a:pt x="264" y="0"/>
                    <a:pt x="324" y="21"/>
                  </a:cubicBezTo>
                  <a:cubicBezTo>
                    <a:pt x="339" y="43"/>
                    <a:pt x="353" y="48"/>
                    <a:pt x="377" y="57"/>
                  </a:cubicBezTo>
                  <a:cubicBezTo>
                    <a:pt x="415" y="111"/>
                    <a:pt x="362" y="43"/>
                    <a:pt x="407" y="80"/>
                  </a:cubicBezTo>
                  <a:cubicBezTo>
                    <a:pt x="418" y="89"/>
                    <a:pt x="422" y="104"/>
                    <a:pt x="430" y="115"/>
                  </a:cubicBezTo>
                  <a:cubicBezTo>
                    <a:pt x="432" y="123"/>
                    <a:pt x="431" y="132"/>
                    <a:pt x="436" y="139"/>
                  </a:cubicBezTo>
                  <a:cubicBezTo>
                    <a:pt x="440" y="145"/>
                    <a:pt x="452" y="144"/>
                    <a:pt x="454" y="151"/>
                  </a:cubicBezTo>
                  <a:cubicBezTo>
                    <a:pt x="460" y="169"/>
                    <a:pt x="457" y="190"/>
                    <a:pt x="459" y="209"/>
                  </a:cubicBezTo>
                  <a:cubicBezTo>
                    <a:pt x="455" y="348"/>
                    <a:pt x="506" y="380"/>
                    <a:pt x="418" y="409"/>
                  </a:cubicBezTo>
                  <a:cubicBezTo>
                    <a:pt x="366" y="401"/>
                    <a:pt x="364" y="405"/>
                    <a:pt x="348" y="356"/>
                  </a:cubicBezTo>
                  <a:cubicBezTo>
                    <a:pt x="344" y="343"/>
                    <a:pt x="332" y="333"/>
                    <a:pt x="324" y="321"/>
                  </a:cubicBezTo>
                  <a:cubicBezTo>
                    <a:pt x="320" y="315"/>
                    <a:pt x="313" y="303"/>
                    <a:pt x="313" y="303"/>
                  </a:cubicBezTo>
                  <a:cubicBezTo>
                    <a:pt x="297" y="240"/>
                    <a:pt x="249" y="270"/>
                    <a:pt x="183" y="274"/>
                  </a:cubicBezTo>
                  <a:cubicBezTo>
                    <a:pt x="165" y="287"/>
                    <a:pt x="139" y="314"/>
                    <a:pt x="119" y="321"/>
                  </a:cubicBezTo>
                  <a:cubicBezTo>
                    <a:pt x="103" y="319"/>
                    <a:pt x="87" y="318"/>
                    <a:pt x="72" y="315"/>
                  </a:cubicBezTo>
                  <a:cubicBezTo>
                    <a:pt x="60" y="312"/>
                    <a:pt x="36" y="303"/>
                    <a:pt x="36" y="303"/>
                  </a:cubicBezTo>
                  <a:cubicBezTo>
                    <a:pt x="7" y="259"/>
                    <a:pt x="7" y="260"/>
                    <a:pt x="7" y="203"/>
                  </a:cubicBezTo>
                  <a:close/>
                </a:path>
              </a:pathLst>
            </a:custGeom>
            <a:solidFill>
              <a:srgbClr val="006600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</p:grpSp>
      <p:sp>
        <p:nvSpPr>
          <p:cNvPr id="104498" name="Oval 96"/>
          <p:cNvSpPr>
            <a:spLocks noChangeArrowheads="1"/>
          </p:cNvSpPr>
          <p:nvPr/>
        </p:nvSpPr>
        <p:spPr bwMode="auto">
          <a:xfrm>
            <a:off x="3990975" y="933450"/>
            <a:ext cx="55563" cy="571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99" name="Freeform 97"/>
          <p:cNvSpPr>
            <a:spLocks/>
          </p:cNvSpPr>
          <p:nvPr/>
        </p:nvSpPr>
        <p:spPr bwMode="auto">
          <a:xfrm>
            <a:off x="4110038" y="722313"/>
            <a:ext cx="133350" cy="247650"/>
          </a:xfrm>
          <a:custGeom>
            <a:avLst/>
            <a:gdLst>
              <a:gd name="T0" fmla="*/ 21355944 w 214"/>
              <a:gd name="T1" fmla="*/ 18772620 h 396"/>
              <a:gd name="T2" fmla="*/ 49313334 w 214"/>
              <a:gd name="T3" fmla="*/ 0 h 396"/>
              <a:gd name="T4" fmla="*/ 65621287 w 214"/>
              <a:gd name="T5" fmla="*/ 4693468 h 396"/>
              <a:gd name="T6" fmla="*/ 77270091 w 214"/>
              <a:gd name="T7" fmla="*/ 23466091 h 396"/>
              <a:gd name="T8" fmla="*/ 58632253 w 214"/>
              <a:gd name="T9" fmla="*/ 44585136 h 396"/>
              <a:gd name="T10" fmla="*/ 44653563 w 214"/>
              <a:gd name="T11" fmla="*/ 138448854 h 396"/>
              <a:gd name="T12" fmla="*/ 30674863 w 214"/>
              <a:gd name="T13" fmla="*/ 140795274 h 396"/>
              <a:gd name="T14" fmla="*/ 33004748 w 214"/>
              <a:gd name="T15" fmla="*/ 103250045 h 396"/>
              <a:gd name="T16" fmla="*/ 30674863 w 214"/>
              <a:gd name="T17" fmla="*/ 72744058 h 396"/>
              <a:gd name="T18" fmla="*/ 16696791 w 214"/>
              <a:gd name="T19" fmla="*/ 68051217 h 396"/>
              <a:gd name="T20" fmla="*/ 9707132 w 214"/>
              <a:gd name="T21" fmla="*/ 65704796 h 396"/>
              <a:gd name="T22" fmla="*/ 9707132 w 214"/>
              <a:gd name="T23" fmla="*/ 23466091 h 396"/>
              <a:gd name="T24" fmla="*/ 21355944 w 214"/>
              <a:gd name="T25" fmla="*/ 18772620 h 39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4"/>
              <a:gd name="T40" fmla="*/ 0 h 396"/>
              <a:gd name="T41" fmla="*/ 214 w 214"/>
              <a:gd name="T42" fmla="*/ 396 h 39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4" h="396">
                <a:moveTo>
                  <a:pt x="55" y="48"/>
                </a:moveTo>
                <a:cubicBezTo>
                  <a:pt x="77" y="26"/>
                  <a:pt x="98" y="10"/>
                  <a:pt x="127" y="0"/>
                </a:cubicBezTo>
                <a:cubicBezTo>
                  <a:pt x="141" y="4"/>
                  <a:pt x="161" y="0"/>
                  <a:pt x="169" y="12"/>
                </a:cubicBezTo>
                <a:cubicBezTo>
                  <a:pt x="214" y="76"/>
                  <a:pt x="153" y="29"/>
                  <a:pt x="199" y="60"/>
                </a:cubicBezTo>
                <a:cubicBezTo>
                  <a:pt x="192" y="111"/>
                  <a:pt x="195" y="103"/>
                  <a:pt x="151" y="114"/>
                </a:cubicBezTo>
                <a:cubicBezTo>
                  <a:pt x="102" y="188"/>
                  <a:pt x="205" y="324"/>
                  <a:pt x="115" y="354"/>
                </a:cubicBezTo>
                <a:cubicBezTo>
                  <a:pt x="101" y="375"/>
                  <a:pt x="91" y="396"/>
                  <a:pt x="79" y="360"/>
                </a:cubicBezTo>
                <a:cubicBezTo>
                  <a:pt x="101" y="327"/>
                  <a:pt x="98" y="302"/>
                  <a:pt x="85" y="264"/>
                </a:cubicBezTo>
                <a:cubicBezTo>
                  <a:pt x="83" y="238"/>
                  <a:pt x="90" y="210"/>
                  <a:pt x="79" y="186"/>
                </a:cubicBezTo>
                <a:cubicBezTo>
                  <a:pt x="74" y="175"/>
                  <a:pt x="55" y="178"/>
                  <a:pt x="43" y="174"/>
                </a:cubicBezTo>
                <a:cubicBezTo>
                  <a:pt x="37" y="172"/>
                  <a:pt x="25" y="168"/>
                  <a:pt x="25" y="168"/>
                </a:cubicBezTo>
                <a:cubicBezTo>
                  <a:pt x="0" y="131"/>
                  <a:pt x="11" y="101"/>
                  <a:pt x="25" y="60"/>
                </a:cubicBezTo>
                <a:cubicBezTo>
                  <a:pt x="39" y="65"/>
                  <a:pt x="70" y="78"/>
                  <a:pt x="55" y="48"/>
                </a:cubicBezTo>
                <a:close/>
              </a:path>
            </a:pathLst>
          </a:custGeom>
          <a:solidFill>
            <a:srgbClr val="CC6600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00" name="Oval 98"/>
          <p:cNvSpPr>
            <a:spLocks noChangeArrowheads="1"/>
          </p:cNvSpPr>
          <p:nvPr/>
        </p:nvSpPr>
        <p:spPr bwMode="auto">
          <a:xfrm>
            <a:off x="4132263" y="746125"/>
            <a:ext cx="57150" cy="5715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01" name="Freeform 99"/>
          <p:cNvSpPr>
            <a:spLocks/>
          </p:cNvSpPr>
          <p:nvPr/>
        </p:nvSpPr>
        <p:spPr bwMode="auto">
          <a:xfrm>
            <a:off x="4202113" y="857250"/>
            <a:ext cx="254000" cy="200025"/>
          </a:xfrm>
          <a:custGeom>
            <a:avLst/>
            <a:gdLst>
              <a:gd name="T0" fmla="*/ 3131207 w 406"/>
              <a:gd name="T1" fmla="*/ 11795205 h 319"/>
              <a:gd name="T2" fmla="*/ 50881334 w 406"/>
              <a:gd name="T3" fmla="*/ 0 h 319"/>
              <a:gd name="T4" fmla="*/ 118201343 w 406"/>
              <a:gd name="T5" fmla="*/ 16513661 h 319"/>
              <a:gd name="T6" fmla="*/ 129942897 w 406"/>
              <a:gd name="T7" fmla="*/ 35778763 h 319"/>
              <a:gd name="T8" fmla="*/ 144424646 w 406"/>
              <a:gd name="T9" fmla="*/ 91217048 h 319"/>
              <a:gd name="T10" fmla="*/ 149121768 w 406"/>
              <a:gd name="T11" fmla="*/ 105764315 h 319"/>
              <a:gd name="T12" fmla="*/ 158906395 w 406"/>
              <a:gd name="T13" fmla="*/ 108123229 h 319"/>
              <a:gd name="T14" fmla="*/ 106068155 w 406"/>
              <a:gd name="T15" fmla="*/ 125030038 h 319"/>
              <a:gd name="T16" fmla="*/ 86889910 w 406"/>
              <a:gd name="T17" fmla="*/ 122671124 h 319"/>
              <a:gd name="T18" fmla="*/ 67711645 w 406"/>
              <a:gd name="T19" fmla="*/ 105764315 h 319"/>
              <a:gd name="T20" fmla="*/ 19569886 w 406"/>
              <a:gd name="T21" fmla="*/ 79421828 h 319"/>
              <a:gd name="T22" fmla="*/ 5479769 w 406"/>
              <a:gd name="T23" fmla="*/ 60156104 h 319"/>
              <a:gd name="T24" fmla="*/ 3131207 w 406"/>
              <a:gd name="T25" fmla="*/ 11795205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02" name="Oval 100"/>
          <p:cNvSpPr>
            <a:spLocks noChangeArrowheads="1"/>
          </p:cNvSpPr>
          <p:nvPr/>
        </p:nvSpPr>
        <p:spPr bwMode="auto">
          <a:xfrm>
            <a:off x="4251325" y="869950"/>
            <a:ext cx="119063" cy="12065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03" name="Freeform 101"/>
          <p:cNvSpPr>
            <a:spLocks/>
          </p:cNvSpPr>
          <p:nvPr/>
        </p:nvSpPr>
        <p:spPr bwMode="auto">
          <a:xfrm>
            <a:off x="4284663" y="977900"/>
            <a:ext cx="252412" cy="198438"/>
          </a:xfrm>
          <a:custGeom>
            <a:avLst/>
            <a:gdLst>
              <a:gd name="T0" fmla="*/ 3092358 w 406"/>
              <a:gd name="T1" fmla="*/ 11608934 h 319"/>
              <a:gd name="T2" fmla="*/ 50247400 w 406"/>
              <a:gd name="T3" fmla="*/ 0 h 319"/>
              <a:gd name="T4" fmla="*/ 116728120 w 406"/>
              <a:gd name="T5" fmla="*/ 16252631 h 319"/>
              <a:gd name="T6" fmla="*/ 128323526 w 406"/>
              <a:gd name="T7" fmla="*/ 35213721 h 319"/>
              <a:gd name="T8" fmla="*/ 142624588 w 406"/>
              <a:gd name="T9" fmla="*/ 89775471 h 319"/>
              <a:gd name="T10" fmla="*/ 147262502 w 406"/>
              <a:gd name="T11" fmla="*/ 104092860 h 319"/>
              <a:gd name="T12" fmla="*/ 156925651 w 406"/>
              <a:gd name="T13" fmla="*/ 106414397 h 319"/>
              <a:gd name="T14" fmla="*/ 104746014 w 406"/>
              <a:gd name="T15" fmla="*/ 123053946 h 319"/>
              <a:gd name="T16" fmla="*/ 85806416 w 406"/>
              <a:gd name="T17" fmla="*/ 120732409 h 319"/>
              <a:gd name="T18" fmla="*/ 66867420 w 406"/>
              <a:gd name="T19" fmla="*/ 104092860 h 319"/>
              <a:gd name="T20" fmla="*/ 19325681 w 406"/>
              <a:gd name="T21" fmla="*/ 78166522 h 319"/>
              <a:gd name="T22" fmla="*/ 5411316 w 406"/>
              <a:gd name="T23" fmla="*/ 59205436 h 319"/>
              <a:gd name="T24" fmla="*/ 3092358 w 406"/>
              <a:gd name="T25" fmla="*/ 11608934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04" name="Oval 102"/>
          <p:cNvSpPr>
            <a:spLocks noChangeArrowheads="1"/>
          </p:cNvSpPr>
          <p:nvPr/>
        </p:nvSpPr>
        <p:spPr bwMode="auto">
          <a:xfrm>
            <a:off x="4311650" y="1001713"/>
            <a:ext cx="119063" cy="12065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05" name="Freeform 103"/>
          <p:cNvSpPr>
            <a:spLocks/>
          </p:cNvSpPr>
          <p:nvPr/>
        </p:nvSpPr>
        <p:spPr bwMode="auto">
          <a:xfrm>
            <a:off x="4171950" y="719138"/>
            <a:ext cx="252413" cy="198437"/>
          </a:xfrm>
          <a:custGeom>
            <a:avLst/>
            <a:gdLst>
              <a:gd name="T0" fmla="*/ 3092370 w 406"/>
              <a:gd name="T1" fmla="*/ 11608876 h 319"/>
              <a:gd name="T2" fmla="*/ 50247599 w 406"/>
              <a:gd name="T3" fmla="*/ 0 h 319"/>
              <a:gd name="T4" fmla="*/ 116729204 w 406"/>
              <a:gd name="T5" fmla="*/ 16252549 h 319"/>
              <a:gd name="T6" fmla="*/ 128324656 w 406"/>
              <a:gd name="T7" fmla="*/ 35212922 h 319"/>
              <a:gd name="T8" fmla="*/ 142625775 w 406"/>
              <a:gd name="T9" fmla="*/ 89774396 h 319"/>
              <a:gd name="T10" fmla="*/ 147263707 w 406"/>
              <a:gd name="T11" fmla="*/ 104091714 h 319"/>
              <a:gd name="T12" fmla="*/ 156926895 w 406"/>
              <a:gd name="T13" fmla="*/ 106413239 h 319"/>
              <a:gd name="T14" fmla="*/ 104747050 w 406"/>
              <a:gd name="T15" fmla="*/ 123052704 h 319"/>
              <a:gd name="T16" fmla="*/ 85807377 w 406"/>
              <a:gd name="T17" fmla="*/ 120731178 h 319"/>
              <a:gd name="T18" fmla="*/ 66867685 w 406"/>
              <a:gd name="T19" fmla="*/ 104091714 h 319"/>
              <a:gd name="T20" fmla="*/ 19325758 w 406"/>
              <a:gd name="T21" fmla="*/ 78165506 h 319"/>
              <a:gd name="T22" fmla="*/ 5411338 w 406"/>
              <a:gd name="T23" fmla="*/ 59204516 h 319"/>
              <a:gd name="T24" fmla="*/ 3092370 w 406"/>
              <a:gd name="T25" fmla="*/ 11608876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99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06" name="Oval 104"/>
          <p:cNvSpPr>
            <a:spLocks noChangeArrowheads="1"/>
          </p:cNvSpPr>
          <p:nvPr/>
        </p:nvSpPr>
        <p:spPr bwMode="auto">
          <a:xfrm>
            <a:off x="4221163" y="731838"/>
            <a:ext cx="119062" cy="11906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07" name="Freeform 105"/>
          <p:cNvSpPr>
            <a:spLocks/>
          </p:cNvSpPr>
          <p:nvPr/>
        </p:nvSpPr>
        <p:spPr bwMode="auto">
          <a:xfrm>
            <a:off x="4252913" y="1128713"/>
            <a:ext cx="254000" cy="198437"/>
          </a:xfrm>
          <a:custGeom>
            <a:avLst/>
            <a:gdLst>
              <a:gd name="T0" fmla="*/ 3131207 w 406"/>
              <a:gd name="T1" fmla="*/ 11608876 h 319"/>
              <a:gd name="T2" fmla="*/ 50881334 w 406"/>
              <a:gd name="T3" fmla="*/ 0 h 319"/>
              <a:gd name="T4" fmla="*/ 118201343 w 406"/>
              <a:gd name="T5" fmla="*/ 16252549 h 319"/>
              <a:gd name="T6" fmla="*/ 129942897 w 406"/>
              <a:gd name="T7" fmla="*/ 35212922 h 319"/>
              <a:gd name="T8" fmla="*/ 144424646 w 406"/>
              <a:gd name="T9" fmla="*/ 89774396 h 319"/>
              <a:gd name="T10" fmla="*/ 149121768 w 406"/>
              <a:gd name="T11" fmla="*/ 104091714 h 319"/>
              <a:gd name="T12" fmla="*/ 158906395 w 406"/>
              <a:gd name="T13" fmla="*/ 106413239 h 319"/>
              <a:gd name="T14" fmla="*/ 106068155 w 406"/>
              <a:gd name="T15" fmla="*/ 123052704 h 319"/>
              <a:gd name="T16" fmla="*/ 86889910 w 406"/>
              <a:gd name="T17" fmla="*/ 120731178 h 319"/>
              <a:gd name="T18" fmla="*/ 67711645 w 406"/>
              <a:gd name="T19" fmla="*/ 104091714 h 319"/>
              <a:gd name="T20" fmla="*/ 19569886 w 406"/>
              <a:gd name="T21" fmla="*/ 78165506 h 319"/>
              <a:gd name="T22" fmla="*/ 5479769 w 406"/>
              <a:gd name="T23" fmla="*/ 59204516 h 319"/>
              <a:gd name="T24" fmla="*/ 3131207 w 406"/>
              <a:gd name="T25" fmla="*/ 11608876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08" name="Oval 106"/>
          <p:cNvSpPr>
            <a:spLocks noChangeArrowheads="1"/>
          </p:cNvSpPr>
          <p:nvPr/>
        </p:nvSpPr>
        <p:spPr bwMode="auto">
          <a:xfrm>
            <a:off x="4303713" y="1141413"/>
            <a:ext cx="119062" cy="11906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09" name="Freeform 107"/>
          <p:cNvSpPr>
            <a:spLocks/>
          </p:cNvSpPr>
          <p:nvPr/>
        </p:nvSpPr>
        <p:spPr bwMode="auto">
          <a:xfrm>
            <a:off x="4318000" y="1249363"/>
            <a:ext cx="204788" cy="192087"/>
          </a:xfrm>
          <a:custGeom>
            <a:avLst/>
            <a:gdLst>
              <a:gd name="T0" fmla="*/ 7406707 w 328"/>
              <a:gd name="T1" fmla="*/ 21531890 h 307"/>
              <a:gd name="T2" fmla="*/ 31185215 w 328"/>
              <a:gd name="T3" fmla="*/ 12135894 h 307"/>
              <a:gd name="T4" fmla="*/ 52625521 w 328"/>
              <a:gd name="T5" fmla="*/ 0 h 307"/>
              <a:gd name="T6" fmla="*/ 90827229 w 328"/>
              <a:gd name="T7" fmla="*/ 2348842 h 307"/>
              <a:gd name="T8" fmla="*/ 107589870 w 328"/>
              <a:gd name="T9" fmla="*/ 21531890 h 307"/>
              <a:gd name="T10" fmla="*/ 119674231 w 328"/>
              <a:gd name="T11" fmla="*/ 57549137 h 307"/>
              <a:gd name="T12" fmla="*/ 124351887 w 328"/>
              <a:gd name="T13" fmla="*/ 72033867 h 307"/>
              <a:gd name="T14" fmla="*/ 126690714 w 328"/>
              <a:gd name="T15" fmla="*/ 79472074 h 307"/>
              <a:gd name="T16" fmla="*/ 112267526 w 328"/>
              <a:gd name="T17" fmla="*/ 110399965 h 307"/>
              <a:gd name="T18" fmla="*/ 67048710 w 328"/>
              <a:gd name="T19" fmla="*/ 120187013 h 307"/>
              <a:gd name="T20" fmla="*/ 47947241 w 328"/>
              <a:gd name="T21" fmla="*/ 117838171 h 307"/>
              <a:gd name="T22" fmla="*/ 26507559 w 328"/>
              <a:gd name="T23" fmla="*/ 98655132 h 307"/>
              <a:gd name="T24" fmla="*/ 16762021 w 328"/>
              <a:gd name="T25" fmla="*/ 74382709 h 307"/>
              <a:gd name="T26" fmla="*/ 0 w 328"/>
              <a:gd name="T27" fmla="*/ 45804304 h 307"/>
              <a:gd name="T28" fmla="*/ 2338829 w 328"/>
              <a:gd name="T29" fmla="*/ 31318938 h 307"/>
              <a:gd name="T30" fmla="*/ 7406707 w 328"/>
              <a:gd name="T31" fmla="*/ 21531890 h 30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28"/>
              <a:gd name="T49" fmla="*/ 0 h 307"/>
              <a:gd name="T50" fmla="*/ 328 w 328"/>
              <a:gd name="T51" fmla="*/ 307 h 30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28" h="307">
                <a:moveTo>
                  <a:pt x="19" y="55"/>
                </a:moveTo>
                <a:cubicBezTo>
                  <a:pt x="40" y="48"/>
                  <a:pt x="59" y="38"/>
                  <a:pt x="80" y="31"/>
                </a:cubicBezTo>
                <a:cubicBezTo>
                  <a:pt x="122" y="2"/>
                  <a:pt x="103" y="11"/>
                  <a:pt x="135" y="0"/>
                </a:cubicBezTo>
                <a:cubicBezTo>
                  <a:pt x="168" y="2"/>
                  <a:pt x="201" y="1"/>
                  <a:pt x="233" y="6"/>
                </a:cubicBezTo>
                <a:cubicBezTo>
                  <a:pt x="254" y="10"/>
                  <a:pt x="276" y="55"/>
                  <a:pt x="276" y="55"/>
                </a:cubicBezTo>
                <a:cubicBezTo>
                  <a:pt x="286" y="86"/>
                  <a:pt x="296" y="116"/>
                  <a:pt x="307" y="147"/>
                </a:cubicBezTo>
                <a:cubicBezTo>
                  <a:pt x="311" y="159"/>
                  <a:pt x="315" y="172"/>
                  <a:pt x="319" y="184"/>
                </a:cubicBezTo>
                <a:cubicBezTo>
                  <a:pt x="321" y="190"/>
                  <a:pt x="325" y="203"/>
                  <a:pt x="325" y="203"/>
                </a:cubicBezTo>
                <a:cubicBezTo>
                  <a:pt x="320" y="246"/>
                  <a:pt x="328" y="269"/>
                  <a:pt x="288" y="282"/>
                </a:cubicBezTo>
                <a:cubicBezTo>
                  <a:pt x="240" y="276"/>
                  <a:pt x="206" y="270"/>
                  <a:pt x="172" y="307"/>
                </a:cubicBezTo>
                <a:cubicBezTo>
                  <a:pt x="156" y="305"/>
                  <a:pt x="139" y="305"/>
                  <a:pt x="123" y="301"/>
                </a:cubicBezTo>
                <a:cubicBezTo>
                  <a:pt x="104" y="296"/>
                  <a:pt x="84" y="264"/>
                  <a:pt x="68" y="252"/>
                </a:cubicBezTo>
                <a:cubicBezTo>
                  <a:pt x="60" y="231"/>
                  <a:pt x="53" y="211"/>
                  <a:pt x="43" y="190"/>
                </a:cubicBezTo>
                <a:cubicBezTo>
                  <a:pt x="35" y="148"/>
                  <a:pt x="22" y="150"/>
                  <a:pt x="0" y="117"/>
                </a:cubicBezTo>
                <a:cubicBezTo>
                  <a:pt x="2" y="105"/>
                  <a:pt x="1" y="92"/>
                  <a:pt x="6" y="80"/>
                </a:cubicBezTo>
                <a:cubicBezTo>
                  <a:pt x="22" y="38"/>
                  <a:pt x="19" y="94"/>
                  <a:pt x="19" y="55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10" name="Oval 108"/>
          <p:cNvSpPr>
            <a:spLocks noChangeArrowheads="1"/>
          </p:cNvSpPr>
          <p:nvPr/>
        </p:nvSpPr>
        <p:spPr bwMode="auto">
          <a:xfrm>
            <a:off x="4403725" y="1300163"/>
            <a:ext cx="88900" cy="90487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11" name="Freeform 109"/>
          <p:cNvSpPr>
            <a:spLocks/>
          </p:cNvSpPr>
          <p:nvPr/>
        </p:nvSpPr>
        <p:spPr bwMode="auto">
          <a:xfrm>
            <a:off x="4103688" y="815975"/>
            <a:ext cx="206375" cy="192088"/>
          </a:xfrm>
          <a:custGeom>
            <a:avLst/>
            <a:gdLst>
              <a:gd name="T0" fmla="*/ 7521991 w 328"/>
              <a:gd name="T1" fmla="*/ 21532002 h 307"/>
              <a:gd name="T2" fmla="*/ 31670381 w 328"/>
              <a:gd name="T3" fmla="*/ 12136583 h 307"/>
              <a:gd name="T4" fmla="*/ 53444204 w 328"/>
              <a:gd name="T5" fmla="*/ 0 h 307"/>
              <a:gd name="T6" fmla="*/ 92240821 w 328"/>
              <a:gd name="T7" fmla="*/ 2348854 h 307"/>
              <a:gd name="T8" fmla="*/ 109263607 w 328"/>
              <a:gd name="T9" fmla="*/ 21532002 h 307"/>
              <a:gd name="T10" fmla="*/ 121535993 w 328"/>
              <a:gd name="T11" fmla="*/ 57549436 h 307"/>
              <a:gd name="T12" fmla="*/ 126286392 w 328"/>
              <a:gd name="T13" fmla="*/ 72034868 h 307"/>
              <a:gd name="T14" fmla="*/ 128661591 w 328"/>
              <a:gd name="T15" fmla="*/ 79473113 h 307"/>
              <a:gd name="T16" fmla="*/ 114014005 w 328"/>
              <a:gd name="T17" fmla="*/ 110401165 h 307"/>
              <a:gd name="T18" fmla="*/ 68091790 w 328"/>
              <a:gd name="T19" fmla="*/ 120188264 h 307"/>
              <a:gd name="T20" fmla="*/ 48693805 w 328"/>
              <a:gd name="T21" fmla="*/ 117839410 h 307"/>
              <a:gd name="T22" fmla="*/ 26919983 w 328"/>
              <a:gd name="T23" fmla="*/ 98656272 h 307"/>
              <a:gd name="T24" fmla="*/ 17022790 w 328"/>
              <a:gd name="T25" fmla="*/ 74383722 h 307"/>
              <a:gd name="T26" fmla="*/ 0 w 328"/>
              <a:gd name="T27" fmla="*/ 45804542 h 307"/>
              <a:gd name="T28" fmla="*/ 2375200 w 328"/>
              <a:gd name="T29" fmla="*/ 31319727 h 307"/>
              <a:gd name="T30" fmla="*/ 7521991 w 328"/>
              <a:gd name="T31" fmla="*/ 21532002 h 30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28"/>
              <a:gd name="T49" fmla="*/ 0 h 307"/>
              <a:gd name="T50" fmla="*/ 328 w 328"/>
              <a:gd name="T51" fmla="*/ 307 h 30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28" h="307">
                <a:moveTo>
                  <a:pt x="19" y="55"/>
                </a:moveTo>
                <a:cubicBezTo>
                  <a:pt x="40" y="48"/>
                  <a:pt x="59" y="38"/>
                  <a:pt x="80" y="31"/>
                </a:cubicBezTo>
                <a:cubicBezTo>
                  <a:pt x="122" y="2"/>
                  <a:pt x="103" y="11"/>
                  <a:pt x="135" y="0"/>
                </a:cubicBezTo>
                <a:cubicBezTo>
                  <a:pt x="168" y="2"/>
                  <a:pt x="201" y="1"/>
                  <a:pt x="233" y="6"/>
                </a:cubicBezTo>
                <a:cubicBezTo>
                  <a:pt x="254" y="10"/>
                  <a:pt x="276" y="55"/>
                  <a:pt x="276" y="55"/>
                </a:cubicBezTo>
                <a:cubicBezTo>
                  <a:pt x="286" y="86"/>
                  <a:pt x="296" y="116"/>
                  <a:pt x="307" y="147"/>
                </a:cubicBezTo>
                <a:cubicBezTo>
                  <a:pt x="311" y="159"/>
                  <a:pt x="315" y="172"/>
                  <a:pt x="319" y="184"/>
                </a:cubicBezTo>
                <a:cubicBezTo>
                  <a:pt x="321" y="190"/>
                  <a:pt x="325" y="203"/>
                  <a:pt x="325" y="203"/>
                </a:cubicBezTo>
                <a:cubicBezTo>
                  <a:pt x="320" y="246"/>
                  <a:pt x="328" y="269"/>
                  <a:pt x="288" y="282"/>
                </a:cubicBezTo>
                <a:cubicBezTo>
                  <a:pt x="240" y="276"/>
                  <a:pt x="206" y="270"/>
                  <a:pt x="172" y="307"/>
                </a:cubicBezTo>
                <a:cubicBezTo>
                  <a:pt x="156" y="305"/>
                  <a:pt x="139" y="305"/>
                  <a:pt x="123" y="301"/>
                </a:cubicBezTo>
                <a:cubicBezTo>
                  <a:pt x="104" y="296"/>
                  <a:pt x="84" y="264"/>
                  <a:pt x="68" y="252"/>
                </a:cubicBezTo>
                <a:cubicBezTo>
                  <a:pt x="60" y="231"/>
                  <a:pt x="53" y="211"/>
                  <a:pt x="43" y="190"/>
                </a:cubicBezTo>
                <a:cubicBezTo>
                  <a:pt x="35" y="148"/>
                  <a:pt x="22" y="150"/>
                  <a:pt x="0" y="117"/>
                </a:cubicBezTo>
                <a:cubicBezTo>
                  <a:pt x="2" y="105"/>
                  <a:pt x="1" y="92"/>
                  <a:pt x="6" y="80"/>
                </a:cubicBezTo>
                <a:cubicBezTo>
                  <a:pt x="22" y="38"/>
                  <a:pt x="19" y="94"/>
                  <a:pt x="19" y="55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12" name="Oval 110"/>
          <p:cNvSpPr>
            <a:spLocks noChangeArrowheads="1"/>
          </p:cNvSpPr>
          <p:nvPr/>
        </p:nvSpPr>
        <p:spPr bwMode="auto">
          <a:xfrm>
            <a:off x="4167188" y="877888"/>
            <a:ext cx="88900" cy="904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13" name="Freeform 111"/>
          <p:cNvSpPr>
            <a:spLocks/>
          </p:cNvSpPr>
          <p:nvPr/>
        </p:nvSpPr>
        <p:spPr bwMode="auto">
          <a:xfrm>
            <a:off x="3984625" y="815975"/>
            <a:ext cx="252413" cy="200025"/>
          </a:xfrm>
          <a:custGeom>
            <a:avLst/>
            <a:gdLst>
              <a:gd name="T0" fmla="*/ 3092370 w 406"/>
              <a:gd name="T1" fmla="*/ 11795205 h 319"/>
              <a:gd name="T2" fmla="*/ 50247599 w 406"/>
              <a:gd name="T3" fmla="*/ 0 h 319"/>
              <a:gd name="T4" fmla="*/ 116729204 w 406"/>
              <a:gd name="T5" fmla="*/ 16513661 h 319"/>
              <a:gd name="T6" fmla="*/ 128324656 w 406"/>
              <a:gd name="T7" fmla="*/ 35778763 h 319"/>
              <a:gd name="T8" fmla="*/ 142625775 w 406"/>
              <a:gd name="T9" fmla="*/ 91217048 h 319"/>
              <a:gd name="T10" fmla="*/ 147263707 w 406"/>
              <a:gd name="T11" fmla="*/ 105764315 h 319"/>
              <a:gd name="T12" fmla="*/ 156926895 w 406"/>
              <a:gd name="T13" fmla="*/ 108123229 h 319"/>
              <a:gd name="T14" fmla="*/ 104747050 w 406"/>
              <a:gd name="T15" fmla="*/ 125030038 h 319"/>
              <a:gd name="T16" fmla="*/ 85807377 w 406"/>
              <a:gd name="T17" fmla="*/ 122671124 h 319"/>
              <a:gd name="T18" fmla="*/ 66867685 w 406"/>
              <a:gd name="T19" fmla="*/ 105764315 h 319"/>
              <a:gd name="T20" fmla="*/ 19325758 w 406"/>
              <a:gd name="T21" fmla="*/ 79421828 h 319"/>
              <a:gd name="T22" fmla="*/ 5411338 w 406"/>
              <a:gd name="T23" fmla="*/ 60156104 h 319"/>
              <a:gd name="T24" fmla="*/ 3092370 w 406"/>
              <a:gd name="T25" fmla="*/ 11795205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14" name="Oval 112"/>
          <p:cNvSpPr>
            <a:spLocks noChangeArrowheads="1"/>
          </p:cNvSpPr>
          <p:nvPr/>
        </p:nvSpPr>
        <p:spPr bwMode="auto">
          <a:xfrm>
            <a:off x="4033838" y="828675"/>
            <a:ext cx="119062" cy="12065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15" name="Freeform 113"/>
          <p:cNvSpPr>
            <a:spLocks/>
          </p:cNvSpPr>
          <p:nvPr/>
        </p:nvSpPr>
        <p:spPr bwMode="auto">
          <a:xfrm>
            <a:off x="4133850" y="977900"/>
            <a:ext cx="254000" cy="198438"/>
          </a:xfrm>
          <a:custGeom>
            <a:avLst/>
            <a:gdLst>
              <a:gd name="T0" fmla="*/ 3131207 w 406"/>
              <a:gd name="T1" fmla="*/ 11608934 h 319"/>
              <a:gd name="T2" fmla="*/ 50881334 w 406"/>
              <a:gd name="T3" fmla="*/ 0 h 319"/>
              <a:gd name="T4" fmla="*/ 118201343 w 406"/>
              <a:gd name="T5" fmla="*/ 16252631 h 319"/>
              <a:gd name="T6" fmla="*/ 129942897 w 406"/>
              <a:gd name="T7" fmla="*/ 35213721 h 319"/>
              <a:gd name="T8" fmla="*/ 144424646 w 406"/>
              <a:gd name="T9" fmla="*/ 89775471 h 319"/>
              <a:gd name="T10" fmla="*/ 149121768 w 406"/>
              <a:gd name="T11" fmla="*/ 104092860 h 319"/>
              <a:gd name="T12" fmla="*/ 158906395 w 406"/>
              <a:gd name="T13" fmla="*/ 106414397 h 319"/>
              <a:gd name="T14" fmla="*/ 106068155 w 406"/>
              <a:gd name="T15" fmla="*/ 123053946 h 319"/>
              <a:gd name="T16" fmla="*/ 86889910 w 406"/>
              <a:gd name="T17" fmla="*/ 120732409 h 319"/>
              <a:gd name="T18" fmla="*/ 67711645 w 406"/>
              <a:gd name="T19" fmla="*/ 104092860 h 319"/>
              <a:gd name="T20" fmla="*/ 19569886 w 406"/>
              <a:gd name="T21" fmla="*/ 78166522 h 319"/>
              <a:gd name="T22" fmla="*/ 5479769 w 406"/>
              <a:gd name="T23" fmla="*/ 59205436 h 319"/>
              <a:gd name="T24" fmla="*/ 3131207 w 406"/>
              <a:gd name="T25" fmla="*/ 11608934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16" name="Oval 114"/>
          <p:cNvSpPr>
            <a:spLocks noChangeArrowheads="1"/>
          </p:cNvSpPr>
          <p:nvPr/>
        </p:nvSpPr>
        <p:spPr bwMode="auto">
          <a:xfrm>
            <a:off x="4160838" y="1001713"/>
            <a:ext cx="119062" cy="12065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17" name="Freeform 115"/>
          <p:cNvSpPr>
            <a:spLocks/>
          </p:cNvSpPr>
          <p:nvPr/>
        </p:nvSpPr>
        <p:spPr bwMode="auto">
          <a:xfrm>
            <a:off x="4133850" y="1168400"/>
            <a:ext cx="254000" cy="200025"/>
          </a:xfrm>
          <a:custGeom>
            <a:avLst/>
            <a:gdLst>
              <a:gd name="T0" fmla="*/ 3131207 w 406"/>
              <a:gd name="T1" fmla="*/ 11795205 h 319"/>
              <a:gd name="T2" fmla="*/ 50881334 w 406"/>
              <a:gd name="T3" fmla="*/ 0 h 319"/>
              <a:gd name="T4" fmla="*/ 118201343 w 406"/>
              <a:gd name="T5" fmla="*/ 16513661 h 319"/>
              <a:gd name="T6" fmla="*/ 129942897 w 406"/>
              <a:gd name="T7" fmla="*/ 35778763 h 319"/>
              <a:gd name="T8" fmla="*/ 144424646 w 406"/>
              <a:gd name="T9" fmla="*/ 91217048 h 319"/>
              <a:gd name="T10" fmla="*/ 149121768 w 406"/>
              <a:gd name="T11" fmla="*/ 105764315 h 319"/>
              <a:gd name="T12" fmla="*/ 158906395 w 406"/>
              <a:gd name="T13" fmla="*/ 108123229 h 319"/>
              <a:gd name="T14" fmla="*/ 106068155 w 406"/>
              <a:gd name="T15" fmla="*/ 125030038 h 319"/>
              <a:gd name="T16" fmla="*/ 86889910 w 406"/>
              <a:gd name="T17" fmla="*/ 122671124 h 319"/>
              <a:gd name="T18" fmla="*/ 67711645 w 406"/>
              <a:gd name="T19" fmla="*/ 105764315 h 319"/>
              <a:gd name="T20" fmla="*/ 19569886 w 406"/>
              <a:gd name="T21" fmla="*/ 79421828 h 319"/>
              <a:gd name="T22" fmla="*/ 5479769 w 406"/>
              <a:gd name="T23" fmla="*/ 60156104 h 319"/>
              <a:gd name="T24" fmla="*/ 3131207 w 406"/>
              <a:gd name="T25" fmla="*/ 11795205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chemeClr val="tx2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18" name="Oval 116"/>
          <p:cNvSpPr>
            <a:spLocks noChangeArrowheads="1"/>
          </p:cNvSpPr>
          <p:nvPr/>
        </p:nvSpPr>
        <p:spPr bwMode="auto">
          <a:xfrm>
            <a:off x="4183063" y="1181100"/>
            <a:ext cx="120650" cy="12065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19" name="Freeform 117"/>
          <p:cNvSpPr>
            <a:spLocks/>
          </p:cNvSpPr>
          <p:nvPr/>
        </p:nvSpPr>
        <p:spPr bwMode="auto">
          <a:xfrm>
            <a:off x="4073525" y="1098550"/>
            <a:ext cx="204788" cy="192088"/>
          </a:xfrm>
          <a:custGeom>
            <a:avLst/>
            <a:gdLst>
              <a:gd name="T0" fmla="*/ 7406707 w 328"/>
              <a:gd name="T1" fmla="*/ 21532002 h 307"/>
              <a:gd name="T2" fmla="*/ 31185215 w 328"/>
              <a:gd name="T3" fmla="*/ 12136583 h 307"/>
              <a:gd name="T4" fmla="*/ 52625521 w 328"/>
              <a:gd name="T5" fmla="*/ 0 h 307"/>
              <a:gd name="T6" fmla="*/ 90827229 w 328"/>
              <a:gd name="T7" fmla="*/ 2348854 h 307"/>
              <a:gd name="T8" fmla="*/ 107589870 w 328"/>
              <a:gd name="T9" fmla="*/ 21532002 h 307"/>
              <a:gd name="T10" fmla="*/ 119674231 w 328"/>
              <a:gd name="T11" fmla="*/ 57549436 h 307"/>
              <a:gd name="T12" fmla="*/ 124351887 w 328"/>
              <a:gd name="T13" fmla="*/ 72034868 h 307"/>
              <a:gd name="T14" fmla="*/ 126690714 w 328"/>
              <a:gd name="T15" fmla="*/ 79473113 h 307"/>
              <a:gd name="T16" fmla="*/ 112267526 w 328"/>
              <a:gd name="T17" fmla="*/ 110401165 h 307"/>
              <a:gd name="T18" fmla="*/ 67048710 w 328"/>
              <a:gd name="T19" fmla="*/ 120188264 h 307"/>
              <a:gd name="T20" fmla="*/ 47947241 w 328"/>
              <a:gd name="T21" fmla="*/ 117839410 h 307"/>
              <a:gd name="T22" fmla="*/ 26507559 w 328"/>
              <a:gd name="T23" fmla="*/ 98656272 h 307"/>
              <a:gd name="T24" fmla="*/ 16762021 w 328"/>
              <a:gd name="T25" fmla="*/ 74383722 h 307"/>
              <a:gd name="T26" fmla="*/ 0 w 328"/>
              <a:gd name="T27" fmla="*/ 45804542 h 307"/>
              <a:gd name="T28" fmla="*/ 2338829 w 328"/>
              <a:gd name="T29" fmla="*/ 31319727 h 307"/>
              <a:gd name="T30" fmla="*/ 7406707 w 328"/>
              <a:gd name="T31" fmla="*/ 21532002 h 30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28"/>
              <a:gd name="T49" fmla="*/ 0 h 307"/>
              <a:gd name="T50" fmla="*/ 328 w 328"/>
              <a:gd name="T51" fmla="*/ 307 h 30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28" h="307">
                <a:moveTo>
                  <a:pt x="19" y="55"/>
                </a:moveTo>
                <a:cubicBezTo>
                  <a:pt x="40" y="48"/>
                  <a:pt x="59" y="38"/>
                  <a:pt x="80" y="31"/>
                </a:cubicBezTo>
                <a:cubicBezTo>
                  <a:pt x="122" y="2"/>
                  <a:pt x="103" y="11"/>
                  <a:pt x="135" y="0"/>
                </a:cubicBezTo>
                <a:cubicBezTo>
                  <a:pt x="168" y="2"/>
                  <a:pt x="201" y="1"/>
                  <a:pt x="233" y="6"/>
                </a:cubicBezTo>
                <a:cubicBezTo>
                  <a:pt x="254" y="10"/>
                  <a:pt x="276" y="55"/>
                  <a:pt x="276" y="55"/>
                </a:cubicBezTo>
                <a:cubicBezTo>
                  <a:pt x="286" y="86"/>
                  <a:pt x="296" y="116"/>
                  <a:pt x="307" y="147"/>
                </a:cubicBezTo>
                <a:cubicBezTo>
                  <a:pt x="311" y="159"/>
                  <a:pt x="315" y="172"/>
                  <a:pt x="319" y="184"/>
                </a:cubicBezTo>
                <a:cubicBezTo>
                  <a:pt x="321" y="190"/>
                  <a:pt x="325" y="203"/>
                  <a:pt x="325" y="203"/>
                </a:cubicBezTo>
                <a:cubicBezTo>
                  <a:pt x="320" y="246"/>
                  <a:pt x="328" y="269"/>
                  <a:pt x="288" y="282"/>
                </a:cubicBezTo>
                <a:cubicBezTo>
                  <a:pt x="240" y="276"/>
                  <a:pt x="206" y="270"/>
                  <a:pt x="172" y="307"/>
                </a:cubicBezTo>
                <a:cubicBezTo>
                  <a:pt x="156" y="305"/>
                  <a:pt x="139" y="305"/>
                  <a:pt x="123" y="301"/>
                </a:cubicBezTo>
                <a:cubicBezTo>
                  <a:pt x="104" y="296"/>
                  <a:pt x="84" y="264"/>
                  <a:pt x="68" y="252"/>
                </a:cubicBezTo>
                <a:cubicBezTo>
                  <a:pt x="60" y="231"/>
                  <a:pt x="53" y="211"/>
                  <a:pt x="43" y="190"/>
                </a:cubicBezTo>
                <a:cubicBezTo>
                  <a:pt x="35" y="148"/>
                  <a:pt x="22" y="150"/>
                  <a:pt x="0" y="117"/>
                </a:cubicBezTo>
                <a:cubicBezTo>
                  <a:pt x="2" y="105"/>
                  <a:pt x="1" y="92"/>
                  <a:pt x="6" y="80"/>
                </a:cubicBezTo>
                <a:cubicBezTo>
                  <a:pt x="22" y="38"/>
                  <a:pt x="19" y="94"/>
                  <a:pt x="19" y="55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20" name="Oval 118"/>
          <p:cNvSpPr>
            <a:spLocks noChangeArrowheads="1"/>
          </p:cNvSpPr>
          <p:nvPr/>
        </p:nvSpPr>
        <p:spPr bwMode="auto">
          <a:xfrm>
            <a:off x="4159250" y="1147763"/>
            <a:ext cx="90488" cy="90487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21" name="Freeform 121"/>
          <p:cNvSpPr>
            <a:spLocks/>
          </p:cNvSpPr>
          <p:nvPr/>
        </p:nvSpPr>
        <p:spPr bwMode="auto">
          <a:xfrm>
            <a:off x="3903663" y="866775"/>
            <a:ext cx="179387" cy="165100"/>
          </a:xfrm>
          <a:custGeom>
            <a:avLst/>
            <a:gdLst>
              <a:gd name="T0" fmla="*/ 1561904 w 406"/>
              <a:gd name="T1" fmla="*/ 8036073 h 319"/>
              <a:gd name="T2" fmla="*/ 25378841 w 406"/>
              <a:gd name="T3" fmla="*/ 0 h 319"/>
              <a:gd name="T4" fmla="*/ 58957359 w 406"/>
              <a:gd name="T5" fmla="*/ 11250090 h 319"/>
              <a:gd name="T6" fmla="*/ 64813945 w 406"/>
              <a:gd name="T7" fmla="*/ 24375280 h 319"/>
              <a:gd name="T8" fmla="*/ 72037142 w 406"/>
              <a:gd name="T9" fmla="*/ 62144357 h 319"/>
              <a:gd name="T10" fmla="*/ 74379776 w 406"/>
              <a:gd name="T11" fmla="*/ 72055027 h 319"/>
              <a:gd name="T12" fmla="*/ 79260338 w 406"/>
              <a:gd name="T13" fmla="*/ 73662552 h 319"/>
              <a:gd name="T14" fmla="*/ 52905466 w 406"/>
              <a:gd name="T15" fmla="*/ 85180214 h 319"/>
              <a:gd name="T16" fmla="*/ 43339193 w 406"/>
              <a:gd name="T17" fmla="*/ 83573206 h 319"/>
              <a:gd name="T18" fmla="*/ 33773362 w 406"/>
              <a:gd name="T19" fmla="*/ 72055027 h 319"/>
              <a:gd name="T20" fmla="*/ 9761128 w 406"/>
              <a:gd name="T21" fmla="*/ 54108286 h 319"/>
              <a:gd name="T22" fmla="*/ 2733222 w 406"/>
              <a:gd name="T23" fmla="*/ 40983100 h 319"/>
              <a:gd name="T24" fmla="*/ 1561904 w 406"/>
              <a:gd name="T25" fmla="*/ 8036073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66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22" name="Oval 122"/>
          <p:cNvSpPr>
            <a:spLocks noChangeArrowheads="1"/>
          </p:cNvSpPr>
          <p:nvPr/>
        </p:nvSpPr>
        <p:spPr bwMode="auto">
          <a:xfrm>
            <a:off x="3940175" y="877888"/>
            <a:ext cx="82550" cy="10001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23" name="Freeform 124"/>
          <p:cNvSpPr>
            <a:spLocks/>
          </p:cNvSpPr>
          <p:nvPr/>
        </p:nvSpPr>
        <p:spPr bwMode="auto">
          <a:xfrm>
            <a:off x="3886200" y="1168400"/>
            <a:ext cx="1246188" cy="936625"/>
          </a:xfrm>
          <a:custGeom>
            <a:avLst/>
            <a:gdLst>
              <a:gd name="T0" fmla="*/ 82273099 w 1716"/>
              <a:gd name="T1" fmla="*/ 440935978 h 1743"/>
              <a:gd name="T2" fmla="*/ 113916556 w 1716"/>
              <a:gd name="T3" fmla="*/ 378564186 h 1743"/>
              <a:gd name="T4" fmla="*/ 117080682 w 1716"/>
              <a:gd name="T5" fmla="*/ 328320153 h 1743"/>
              <a:gd name="T6" fmla="*/ 39554123 w 1716"/>
              <a:gd name="T7" fmla="*/ 304064098 h 1743"/>
              <a:gd name="T8" fmla="*/ 30061020 w 1716"/>
              <a:gd name="T9" fmla="*/ 279807975 h 1743"/>
              <a:gd name="T10" fmla="*/ 102841027 w 1716"/>
              <a:gd name="T11" fmla="*/ 305796558 h 1743"/>
              <a:gd name="T12" fmla="*/ 235743790 w 1716"/>
              <a:gd name="T13" fmla="*/ 321389775 h 1743"/>
              <a:gd name="T14" fmla="*/ 287955130 w 1716"/>
              <a:gd name="T15" fmla="*/ 285005961 h 1743"/>
              <a:gd name="T16" fmla="*/ 303777211 w 1716"/>
              <a:gd name="T17" fmla="*/ 218302414 h 1743"/>
              <a:gd name="T18" fmla="*/ 294284108 w 1716"/>
              <a:gd name="T19" fmla="*/ 278075515 h 1743"/>
              <a:gd name="T20" fmla="*/ 237326216 w 1716"/>
              <a:gd name="T21" fmla="*/ 340447912 h 1743"/>
              <a:gd name="T22" fmla="*/ 172456874 w 1716"/>
              <a:gd name="T23" fmla="*/ 365570197 h 1743"/>
              <a:gd name="T24" fmla="*/ 218340009 w 1716"/>
              <a:gd name="T25" fmla="*/ 439203517 h 1743"/>
              <a:gd name="T26" fmla="*/ 397125181 w 1716"/>
              <a:gd name="T27" fmla="*/ 400221013 h 1743"/>
              <a:gd name="T28" fmla="*/ 460412050 w 1716"/>
              <a:gd name="T29" fmla="*/ 321389775 h 1743"/>
              <a:gd name="T30" fmla="*/ 545849978 w 1716"/>
              <a:gd name="T31" fmla="*/ 272878135 h 1743"/>
              <a:gd name="T32" fmla="*/ 563253758 w 1716"/>
              <a:gd name="T33" fmla="*/ 209639575 h 1743"/>
              <a:gd name="T34" fmla="*/ 569582010 w 1716"/>
              <a:gd name="T35" fmla="*/ 252953767 h 1743"/>
              <a:gd name="T36" fmla="*/ 549014104 w 1716"/>
              <a:gd name="T37" fmla="*/ 310994476 h 1743"/>
              <a:gd name="T38" fmla="*/ 623375776 w 1716"/>
              <a:gd name="T39" fmla="*/ 286738421 h 1743"/>
              <a:gd name="T40" fmla="*/ 686662646 w 1716"/>
              <a:gd name="T41" fmla="*/ 271145674 h 1743"/>
              <a:gd name="T42" fmla="*/ 711977830 w 1716"/>
              <a:gd name="T43" fmla="*/ 241691701 h 1743"/>
              <a:gd name="T44" fmla="*/ 749949516 w 1716"/>
              <a:gd name="T45" fmla="*/ 172389531 h 1743"/>
              <a:gd name="T46" fmla="*/ 659765763 w 1716"/>
              <a:gd name="T47" fmla="*/ 146401016 h 1743"/>
              <a:gd name="T48" fmla="*/ 574328561 w 1716"/>
              <a:gd name="T49" fmla="*/ 121279234 h 1743"/>
              <a:gd name="T50" fmla="*/ 476234131 w 1716"/>
              <a:gd name="T51" fmla="*/ 115215086 h 1743"/>
              <a:gd name="T52" fmla="*/ 392378629 w 1716"/>
              <a:gd name="T53" fmla="*/ 85761650 h 1743"/>
              <a:gd name="T54" fmla="*/ 346495449 w 1716"/>
              <a:gd name="T55" fmla="*/ 60639348 h 1743"/>
              <a:gd name="T56" fmla="*/ 454083799 w 1716"/>
              <a:gd name="T57" fmla="*/ 88360341 h 1743"/>
              <a:gd name="T58" fmla="*/ 594897193 w 1716"/>
              <a:gd name="T59" fmla="*/ 101354867 h 1743"/>
              <a:gd name="T60" fmla="*/ 645526108 w 1716"/>
              <a:gd name="T61" fmla="*/ 77965042 h 1743"/>
              <a:gd name="T62" fmla="*/ 651855086 w 1716"/>
              <a:gd name="T63" fmla="*/ 25988524 h 1743"/>
              <a:gd name="T64" fmla="*/ 669258866 w 1716"/>
              <a:gd name="T65" fmla="*/ 113482626 h 1743"/>
              <a:gd name="T66" fmla="*/ 791086235 w 1716"/>
              <a:gd name="T67" fmla="*/ 150732704 h 1743"/>
              <a:gd name="T68" fmla="*/ 857537957 w 1716"/>
              <a:gd name="T69" fmla="*/ 116947546 h 1743"/>
              <a:gd name="T70" fmla="*/ 857537957 w 1716"/>
              <a:gd name="T71" fmla="*/ 96156949 h 1743"/>
              <a:gd name="T72" fmla="*/ 800579338 w 1716"/>
              <a:gd name="T73" fmla="*/ 64971036 h 1743"/>
              <a:gd name="T74" fmla="*/ 719888507 w 1716"/>
              <a:gd name="T75" fmla="*/ 55441968 h 1743"/>
              <a:gd name="T76" fmla="*/ 702484727 w 1716"/>
              <a:gd name="T77" fmla="*/ 42447442 h 1743"/>
              <a:gd name="T78" fmla="*/ 753114368 w 1716"/>
              <a:gd name="T79" fmla="*/ 51110280 h 1743"/>
              <a:gd name="T80" fmla="*/ 784757984 w 1716"/>
              <a:gd name="T81" fmla="*/ 2598691 h 1743"/>
              <a:gd name="T82" fmla="*/ 825894522 w 1716"/>
              <a:gd name="T83" fmla="*/ 64104806 h 1743"/>
              <a:gd name="T84" fmla="*/ 874941737 w 1716"/>
              <a:gd name="T85" fmla="*/ 82296730 h 1743"/>
              <a:gd name="T86" fmla="*/ 852791405 w 1716"/>
              <a:gd name="T87" fmla="*/ 135139453 h 1743"/>
              <a:gd name="T88" fmla="*/ 803743464 w 1716"/>
              <a:gd name="T89" fmla="*/ 154197624 h 1743"/>
              <a:gd name="T90" fmla="*/ 738874713 w 1716"/>
              <a:gd name="T91" fmla="*/ 251220770 h 1743"/>
              <a:gd name="T92" fmla="*/ 718306081 w 1716"/>
              <a:gd name="T93" fmla="*/ 266813986 h 1743"/>
              <a:gd name="T94" fmla="*/ 617047525 w 1716"/>
              <a:gd name="T95" fmla="*/ 310128246 h 1743"/>
              <a:gd name="T96" fmla="*/ 476234131 w 1716"/>
              <a:gd name="T97" fmla="*/ 361238509 h 1743"/>
              <a:gd name="T98" fmla="*/ 444590696 w 1716"/>
              <a:gd name="T99" fmla="*/ 386360794 h 1743"/>
              <a:gd name="T100" fmla="*/ 295866534 w 1716"/>
              <a:gd name="T101" fmla="*/ 459994115 h 1743"/>
              <a:gd name="T102" fmla="*/ 246818592 w 1716"/>
              <a:gd name="T103" fmla="*/ 485116400 h 1743"/>
              <a:gd name="T104" fmla="*/ 83854798 w 1716"/>
              <a:gd name="T105" fmla="*/ 499843387 h 1743"/>
              <a:gd name="T106" fmla="*/ 75944121 w 1716"/>
              <a:gd name="T107" fmla="*/ 495511699 h 1743"/>
              <a:gd name="T108" fmla="*/ 88601350 w 1716"/>
              <a:gd name="T109" fmla="*/ 487715090 h 174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716"/>
              <a:gd name="T166" fmla="*/ 0 h 1743"/>
              <a:gd name="T167" fmla="*/ 1716 w 1716"/>
              <a:gd name="T168" fmla="*/ 1743 h 174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716" h="1743">
                <a:moveTo>
                  <a:pt x="168" y="1683"/>
                </a:moveTo>
                <a:cubicBezTo>
                  <a:pt x="173" y="1652"/>
                  <a:pt x="170" y="1627"/>
                  <a:pt x="153" y="1602"/>
                </a:cubicBezTo>
                <a:cubicBezTo>
                  <a:pt x="147" y="1580"/>
                  <a:pt x="145" y="1548"/>
                  <a:pt x="156" y="1527"/>
                </a:cubicBezTo>
                <a:cubicBezTo>
                  <a:pt x="162" y="1515"/>
                  <a:pt x="174" y="1506"/>
                  <a:pt x="180" y="1494"/>
                </a:cubicBezTo>
                <a:cubicBezTo>
                  <a:pt x="191" y="1472"/>
                  <a:pt x="202" y="1450"/>
                  <a:pt x="213" y="1428"/>
                </a:cubicBezTo>
                <a:cubicBezTo>
                  <a:pt x="214" y="1389"/>
                  <a:pt x="214" y="1350"/>
                  <a:pt x="216" y="1311"/>
                </a:cubicBezTo>
                <a:cubicBezTo>
                  <a:pt x="218" y="1270"/>
                  <a:pt x="242" y="1239"/>
                  <a:pt x="249" y="1200"/>
                </a:cubicBezTo>
                <a:cubicBezTo>
                  <a:pt x="248" y="1186"/>
                  <a:pt x="248" y="1172"/>
                  <a:pt x="246" y="1158"/>
                </a:cubicBezTo>
                <a:cubicBezTo>
                  <a:pt x="244" y="1149"/>
                  <a:pt x="226" y="1140"/>
                  <a:pt x="222" y="1137"/>
                </a:cubicBezTo>
                <a:cubicBezTo>
                  <a:pt x="212" y="1131"/>
                  <a:pt x="204" y="1120"/>
                  <a:pt x="195" y="1113"/>
                </a:cubicBezTo>
                <a:cubicBezTo>
                  <a:pt x="171" y="1093"/>
                  <a:pt x="136" y="1076"/>
                  <a:pt x="105" y="1068"/>
                </a:cubicBezTo>
                <a:cubicBezTo>
                  <a:pt x="96" y="1061"/>
                  <a:pt x="75" y="1053"/>
                  <a:pt x="75" y="1053"/>
                </a:cubicBezTo>
                <a:cubicBezTo>
                  <a:pt x="49" y="1027"/>
                  <a:pt x="12" y="1006"/>
                  <a:pt x="0" y="969"/>
                </a:cubicBezTo>
                <a:cubicBezTo>
                  <a:pt x="5" y="943"/>
                  <a:pt x="27" y="931"/>
                  <a:pt x="42" y="909"/>
                </a:cubicBezTo>
                <a:cubicBezTo>
                  <a:pt x="51" y="855"/>
                  <a:pt x="53" y="964"/>
                  <a:pt x="57" y="969"/>
                </a:cubicBezTo>
                <a:cubicBezTo>
                  <a:pt x="76" y="997"/>
                  <a:pt x="83" y="988"/>
                  <a:pt x="126" y="990"/>
                </a:cubicBezTo>
                <a:cubicBezTo>
                  <a:pt x="132" y="1000"/>
                  <a:pt x="136" y="1011"/>
                  <a:pt x="144" y="1020"/>
                </a:cubicBezTo>
                <a:cubicBezTo>
                  <a:pt x="157" y="1036"/>
                  <a:pt x="178" y="1048"/>
                  <a:pt x="195" y="1059"/>
                </a:cubicBezTo>
                <a:cubicBezTo>
                  <a:pt x="222" y="1099"/>
                  <a:pt x="258" y="1143"/>
                  <a:pt x="306" y="1155"/>
                </a:cubicBezTo>
                <a:cubicBezTo>
                  <a:pt x="340" y="1153"/>
                  <a:pt x="345" y="1150"/>
                  <a:pt x="372" y="1143"/>
                </a:cubicBezTo>
                <a:cubicBezTo>
                  <a:pt x="393" y="1129"/>
                  <a:pt x="422" y="1121"/>
                  <a:pt x="447" y="1113"/>
                </a:cubicBezTo>
                <a:cubicBezTo>
                  <a:pt x="475" y="1092"/>
                  <a:pt x="504" y="1071"/>
                  <a:pt x="528" y="1047"/>
                </a:cubicBezTo>
                <a:cubicBezTo>
                  <a:pt x="531" y="1036"/>
                  <a:pt x="543" y="1017"/>
                  <a:pt x="543" y="1017"/>
                </a:cubicBezTo>
                <a:cubicBezTo>
                  <a:pt x="544" y="1007"/>
                  <a:pt x="544" y="997"/>
                  <a:pt x="546" y="987"/>
                </a:cubicBezTo>
                <a:cubicBezTo>
                  <a:pt x="547" y="981"/>
                  <a:pt x="552" y="969"/>
                  <a:pt x="552" y="969"/>
                </a:cubicBezTo>
                <a:cubicBezTo>
                  <a:pt x="558" y="895"/>
                  <a:pt x="553" y="923"/>
                  <a:pt x="561" y="885"/>
                </a:cubicBezTo>
                <a:cubicBezTo>
                  <a:pt x="563" y="843"/>
                  <a:pt x="560" y="796"/>
                  <a:pt x="576" y="756"/>
                </a:cubicBezTo>
                <a:cubicBezTo>
                  <a:pt x="578" y="712"/>
                  <a:pt x="571" y="660"/>
                  <a:pt x="594" y="705"/>
                </a:cubicBezTo>
                <a:cubicBezTo>
                  <a:pt x="594" y="728"/>
                  <a:pt x="612" y="862"/>
                  <a:pt x="576" y="915"/>
                </a:cubicBezTo>
                <a:cubicBezTo>
                  <a:pt x="572" y="931"/>
                  <a:pt x="564" y="947"/>
                  <a:pt x="558" y="963"/>
                </a:cubicBezTo>
                <a:cubicBezTo>
                  <a:pt x="555" y="978"/>
                  <a:pt x="551" y="990"/>
                  <a:pt x="546" y="1005"/>
                </a:cubicBezTo>
                <a:cubicBezTo>
                  <a:pt x="545" y="1032"/>
                  <a:pt x="545" y="1059"/>
                  <a:pt x="543" y="1086"/>
                </a:cubicBezTo>
                <a:cubicBezTo>
                  <a:pt x="541" y="1118"/>
                  <a:pt x="479" y="1173"/>
                  <a:pt x="450" y="1179"/>
                </a:cubicBezTo>
                <a:cubicBezTo>
                  <a:pt x="429" y="1184"/>
                  <a:pt x="406" y="1184"/>
                  <a:pt x="384" y="1188"/>
                </a:cubicBezTo>
                <a:cubicBezTo>
                  <a:pt x="366" y="1197"/>
                  <a:pt x="350" y="1222"/>
                  <a:pt x="339" y="1239"/>
                </a:cubicBezTo>
                <a:cubicBezTo>
                  <a:pt x="334" y="1247"/>
                  <a:pt x="327" y="1266"/>
                  <a:pt x="327" y="1266"/>
                </a:cubicBezTo>
                <a:cubicBezTo>
                  <a:pt x="329" y="1315"/>
                  <a:pt x="321" y="1331"/>
                  <a:pt x="342" y="1365"/>
                </a:cubicBezTo>
                <a:cubicBezTo>
                  <a:pt x="350" y="1397"/>
                  <a:pt x="373" y="1474"/>
                  <a:pt x="396" y="1497"/>
                </a:cubicBezTo>
                <a:cubicBezTo>
                  <a:pt x="401" y="1512"/>
                  <a:pt x="397" y="1517"/>
                  <a:pt x="414" y="1521"/>
                </a:cubicBezTo>
                <a:cubicBezTo>
                  <a:pt x="467" y="1518"/>
                  <a:pt x="508" y="1507"/>
                  <a:pt x="558" y="1497"/>
                </a:cubicBezTo>
                <a:cubicBezTo>
                  <a:pt x="602" y="1475"/>
                  <a:pt x="649" y="1462"/>
                  <a:pt x="696" y="1446"/>
                </a:cubicBezTo>
                <a:cubicBezTo>
                  <a:pt x="719" y="1429"/>
                  <a:pt x="730" y="1401"/>
                  <a:pt x="753" y="1386"/>
                </a:cubicBezTo>
                <a:cubicBezTo>
                  <a:pt x="771" y="1357"/>
                  <a:pt x="793" y="1329"/>
                  <a:pt x="804" y="1296"/>
                </a:cubicBezTo>
                <a:cubicBezTo>
                  <a:pt x="808" y="1267"/>
                  <a:pt x="814" y="1231"/>
                  <a:pt x="831" y="1206"/>
                </a:cubicBezTo>
                <a:cubicBezTo>
                  <a:pt x="842" y="1166"/>
                  <a:pt x="849" y="1145"/>
                  <a:pt x="873" y="1113"/>
                </a:cubicBezTo>
                <a:cubicBezTo>
                  <a:pt x="881" y="1088"/>
                  <a:pt x="918" y="1063"/>
                  <a:pt x="939" y="1047"/>
                </a:cubicBezTo>
                <a:cubicBezTo>
                  <a:pt x="949" y="1030"/>
                  <a:pt x="955" y="1021"/>
                  <a:pt x="972" y="1011"/>
                </a:cubicBezTo>
                <a:cubicBezTo>
                  <a:pt x="989" y="989"/>
                  <a:pt x="1011" y="961"/>
                  <a:pt x="1035" y="945"/>
                </a:cubicBezTo>
                <a:cubicBezTo>
                  <a:pt x="1045" y="925"/>
                  <a:pt x="1060" y="906"/>
                  <a:pt x="1074" y="888"/>
                </a:cubicBezTo>
                <a:cubicBezTo>
                  <a:pt x="1087" y="838"/>
                  <a:pt x="1073" y="790"/>
                  <a:pt x="1065" y="741"/>
                </a:cubicBezTo>
                <a:cubicBezTo>
                  <a:pt x="1066" y="736"/>
                  <a:pt x="1063" y="727"/>
                  <a:pt x="1068" y="726"/>
                </a:cubicBezTo>
                <a:cubicBezTo>
                  <a:pt x="1075" y="725"/>
                  <a:pt x="1086" y="738"/>
                  <a:pt x="1086" y="738"/>
                </a:cubicBezTo>
                <a:cubicBezTo>
                  <a:pt x="1093" y="748"/>
                  <a:pt x="1097" y="758"/>
                  <a:pt x="1104" y="768"/>
                </a:cubicBezTo>
                <a:cubicBezTo>
                  <a:pt x="1102" y="808"/>
                  <a:pt x="1102" y="843"/>
                  <a:pt x="1080" y="876"/>
                </a:cubicBezTo>
                <a:cubicBezTo>
                  <a:pt x="1070" y="910"/>
                  <a:pt x="1064" y="945"/>
                  <a:pt x="1044" y="975"/>
                </a:cubicBezTo>
                <a:cubicBezTo>
                  <a:pt x="1040" y="990"/>
                  <a:pt x="1037" y="1005"/>
                  <a:pt x="1032" y="1020"/>
                </a:cubicBezTo>
                <a:cubicBezTo>
                  <a:pt x="1030" y="1042"/>
                  <a:pt x="1024" y="1060"/>
                  <a:pt x="1041" y="1077"/>
                </a:cubicBezTo>
                <a:cubicBezTo>
                  <a:pt x="1063" y="1075"/>
                  <a:pt x="1077" y="1070"/>
                  <a:pt x="1098" y="1065"/>
                </a:cubicBezTo>
                <a:cubicBezTo>
                  <a:pt x="1106" y="1063"/>
                  <a:pt x="1122" y="1059"/>
                  <a:pt x="1122" y="1059"/>
                </a:cubicBezTo>
                <a:cubicBezTo>
                  <a:pt x="1140" y="1047"/>
                  <a:pt x="1165" y="1010"/>
                  <a:pt x="1182" y="993"/>
                </a:cubicBezTo>
                <a:cubicBezTo>
                  <a:pt x="1189" y="986"/>
                  <a:pt x="1193" y="974"/>
                  <a:pt x="1203" y="972"/>
                </a:cubicBezTo>
                <a:cubicBezTo>
                  <a:pt x="1223" y="967"/>
                  <a:pt x="1250" y="962"/>
                  <a:pt x="1269" y="954"/>
                </a:cubicBezTo>
                <a:cubicBezTo>
                  <a:pt x="1281" y="949"/>
                  <a:pt x="1289" y="942"/>
                  <a:pt x="1302" y="939"/>
                </a:cubicBezTo>
                <a:cubicBezTo>
                  <a:pt x="1319" y="922"/>
                  <a:pt x="1309" y="930"/>
                  <a:pt x="1332" y="915"/>
                </a:cubicBezTo>
                <a:cubicBezTo>
                  <a:pt x="1335" y="913"/>
                  <a:pt x="1341" y="909"/>
                  <a:pt x="1341" y="909"/>
                </a:cubicBezTo>
                <a:cubicBezTo>
                  <a:pt x="1346" y="886"/>
                  <a:pt x="1344" y="860"/>
                  <a:pt x="1350" y="837"/>
                </a:cubicBezTo>
                <a:cubicBezTo>
                  <a:pt x="1354" y="824"/>
                  <a:pt x="1370" y="803"/>
                  <a:pt x="1377" y="792"/>
                </a:cubicBezTo>
                <a:cubicBezTo>
                  <a:pt x="1399" y="759"/>
                  <a:pt x="1412" y="720"/>
                  <a:pt x="1434" y="687"/>
                </a:cubicBezTo>
                <a:cubicBezTo>
                  <a:pt x="1441" y="661"/>
                  <a:pt x="1445" y="618"/>
                  <a:pt x="1422" y="597"/>
                </a:cubicBezTo>
                <a:cubicBezTo>
                  <a:pt x="1406" y="583"/>
                  <a:pt x="1383" y="576"/>
                  <a:pt x="1365" y="567"/>
                </a:cubicBezTo>
                <a:cubicBezTo>
                  <a:pt x="1358" y="564"/>
                  <a:pt x="1354" y="556"/>
                  <a:pt x="1347" y="552"/>
                </a:cubicBezTo>
                <a:cubicBezTo>
                  <a:pt x="1315" y="534"/>
                  <a:pt x="1288" y="514"/>
                  <a:pt x="1251" y="507"/>
                </a:cubicBezTo>
                <a:cubicBezTo>
                  <a:pt x="1243" y="502"/>
                  <a:pt x="1224" y="495"/>
                  <a:pt x="1224" y="495"/>
                </a:cubicBezTo>
                <a:cubicBezTo>
                  <a:pt x="1203" y="463"/>
                  <a:pt x="1178" y="418"/>
                  <a:pt x="1140" y="405"/>
                </a:cubicBezTo>
                <a:cubicBezTo>
                  <a:pt x="1119" y="408"/>
                  <a:pt x="1107" y="413"/>
                  <a:pt x="1089" y="420"/>
                </a:cubicBezTo>
                <a:cubicBezTo>
                  <a:pt x="1081" y="423"/>
                  <a:pt x="1065" y="426"/>
                  <a:pt x="1065" y="426"/>
                </a:cubicBezTo>
                <a:cubicBezTo>
                  <a:pt x="1018" y="424"/>
                  <a:pt x="999" y="427"/>
                  <a:pt x="963" y="420"/>
                </a:cubicBezTo>
                <a:cubicBezTo>
                  <a:pt x="941" y="416"/>
                  <a:pt x="923" y="404"/>
                  <a:pt x="903" y="399"/>
                </a:cubicBezTo>
                <a:cubicBezTo>
                  <a:pt x="879" y="383"/>
                  <a:pt x="856" y="373"/>
                  <a:pt x="834" y="354"/>
                </a:cubicBezTo>
                <a:cubicBezTo>
                  <a:pt x="826" y="347"/>
                  <a:pt x="804" y="339"/>
                  <a:pt x="804" y="339"/>
                </a:cubicBezTo>
                <a:cubicBezTo>
                  <a:pt x="784" y="324"/>
                  <a:pt x="766" y="308"/>
                  <a:pt x="744" y="297"/>
                </a:cubicBezTo>
                <a:cubicBezTo>
                  <a:pt x="731" y="280"/>
                  <a:pt x="714" y="261"/>
                  <a:pt x="696" y="249"/>
                </a:cubicBezTo>
                <a:cubicBezTo>
                  <a:pt x="670" y="210"/>
                  <a:pt x="633" y="171"/>
                  <a:pt x="600" y="138"/>
                </a:cubicBezTo>
                <a:cubicBezTo>
                  <a:pt x="612" y="167"/>
                  <a:pt x="635" y="188"/>
                  <a:pt x="657" y="210"/>
                </a:cubicBezTo>
                <a:cubicBezTo>
                  <a:pt x="665" y="218"/>
                  <a:pt x="678" y="220"/>
                  <a:pt x="687" y="228"/>
                </a:cubicBezTo>
                <a:cubicBezTo>
                  <a:pt x="733" y="266"/>
                  <a:pt x="767" y="291"/>
                  <a:pt x="828" y="297"/>
                </a:cubicBezTo>
                <a:cubicBezTo>
                  <a:pt x="855" y="304"/>
                  <a:pt x="844" y="300"/>
                  <a:pt x="861" y="306"/>
                </a:cubicBezTo>
                <a:cubicBezTo>
                  <a:pt x="894" y="331"/>
                  <a:pt x="931" y="357"/>
                  <a:pt x="972" y="363"/>
                </a:cubicBezTo>
                <a:cubicBezTo>
                  <a:pt x="1132" y="359"/>
                  <a:pt x="1041" y="367"/>
                  <a:pt x="1098" y="357"/>
                </a:cubicBezTo>
                <a:cubicBezTo>
                  <a:pt x="1159" y="346"/>
                  <a:pt x="1083" y="361"/>
                  <a:pt x="1128" y="351"/>
                </a:cubicBezTo>
                <a:cubicBezTo>
                  <a:pt x="1138" y="349"/>
                  <a:pt x="1158" y="345"/>
                  <a:pt x="1158" y="345"/>
                </a:cubicBezTo>
                <a:cubicBezTo>
                  <a:pt x="1170" y="337"/>
                  <a:pt x="1184" y="328"/>
                  <a:pt x="1197" y="324"/>
                </a:cubicBezTo>
                <a:cubicBezTo>
                  <a:pt x="1209" y="306"/>
                  <a:pt x="1214" y="289"/>
                  <a:pt x="1224" y="270"/>
                </a:cubicBezTo>
                <a:cubicBezTo>
                  <a:pt x="1221" y="227"/>
                  <a:pt x="1213" y="189"/>
                  <a:pt x="1203" y="147"/>
                </a:cubicBezTo>
                <a:cubicBezTo>
                  <a:pt x="1204" y="118"/>
                  <a:pt x="1190" y="73"/>
                  <a:pt x="1218" y="54"/>
                </a:cubicBezTo>
                <a:cubicBezTo>
                  <a:pt x="1231" y="67"/>
                  <a:pt x="1230" y="73"/>
                  <a:pt x="1236" y="90"/>
                </a:cubicBezTo>
                <a:cubicBezTo>
                  <a:pt x="1238" y="134"/>
                  <a:pt x="1236" y="178"/>
                  <a:pt x="1245" y="222"/>
                </a:cubicBezTo>
                <a:cubicBezTo>
                  <a:pt x="1246" y="275"/>
                  <a:pt x="1244" y="328"/>
                  <a:pt x="1248" y="381"/>
                </a:cubicBezTo>
                <a:cubicBezTo>
                  <a:pt x="1249" y="389"/>
                  <a:pt x="1262" y="389"/>
                  <a:pt x="1269" y="393"/>
                </a:cubicBezTo>
                <a:cubicBezTo>
                  <a:pt x="1277" y="398"/>
                  <a:pt x="1301" y="416"/>
                  <a:pt x="1302" y="417"/>
                </a:cubicBezTo>
                <a:cubicBezTo>
                  <a:pt x="1345" y="450"/>
                  <a:pt x="1369" y="512"/>
                  <a:pt x="1428" y="519"/>
                </a:cubicBezTo>
                <a:cubicBezTo>
                  <a:pt x="1454" y="528"/>
                  <a:pt x="1468" y="524"/>
                  <a:pt x="1500" y="522"/>
                </a:cubicBezTo>
                <a:cubicBezTo>
                  <a:pt x="1512" y="514"/>
                  <a:pt x="1519" y="507"/>
                  <a:pt x="1533" y="501"/>
                </a:cubicBezTo>
                <a:cubicBezTo>
                  <a:pt x="1549" y="485"/>
                  <a:pt x="1562" y="466"/>
                  <a:pt x="1584" y="459"/>
                </a:cubicBezTo>
                <a:cubicBezTo>
                  <a:pt x="1592" y="435"/>
                  <a:pt x="1610" y="425"/>
                  <a:pt x="1626" y="405"/>
                </a:cubicBezTo>
                <a:cubicBezTo>
                  <a:pt x="1630" y="399"/>
                  <a:pt x="1634" y="393"/>
                  <a:pt x="1638" y="387"/>
                </a:cubicBezTo>
                <a:cubicBezTo>
                  <a:pt x="1640" y="384"/>
                  <a:pt x="1644" y="378"/>
                  <a:pt x="1644" y="378"/>
                </a:cubicBezTo>
                <a:cubicBezTo>
                  <a:pt x="1641" y="352"/>
                  <a:pt x="1645" y="346"/>
                  <a:pt x="1626" y="333"/>
                </a:cubicBezTo>
                <a:cubicBezTo>
                  <a:pt x="1621" y="319"/>
                  <a:pt x="1612" y="307"/>
                  <a:pt x="1602" y="297"/>
                </a:cubicBezTo>
                <a:cubicBezTo>
                  <a:pt x="1593" y="288"/>
                  <a:pt x="1591" y="276"/>
                  <a:pt x="1584" y="267"/>
                </a:cubicBezTo>
                <a:cubicBezTo>
                  <a:pt x="1566" y="246"/>
                  <a:pt x="1544" y="234"/>
                  <a:pt x="1518" y="225"/>
                </a:cubicBezTo>
                <a:cubicBezTo>
                  <a:pt x="1503" y="220"/>
                  <a:pt x="1488" y="203"/>
                  <a:pt x="1473" y="198"/>
                </a:cubicBezTo>
                <a:cubicBezTo>
                  <a:pt x="1467" y="196"/>
                  <a:pt x="1455" y="192"/>
                  <a:pt x="1455" y="192"/>
                </a:cubicBezTo>
                <a:cubicBezTo>
                  <a:pt x="1423" y="195"/>
                  <a:pt x="1397" y="198"/>
                  <a:pt x="1365" y="192"/>
                </a:cubicBezTo>
                <a:cubicBezTo>
                  <a:pt x="1352" y="183"/>
                  <a:pt x="1333" y="176"/>
                  <a:pt x="1317" y="171"/>
                </a:cubicBezTo>
                <a:cubicBezTo>
                  <a:pt x="1303" y="157"/>
                  <a:pt x="1301" y="145"/>
                  <a:pt x="1296" y="126"/>
                </a:cubicBezTo>
                <a:cubicBezTo>
                  <a:pt x="1313" y="120"/>
                  <a:pt x="1318" y="139"/>
                  <a:pt x="1332" y="147"/>
                </a:cubicBezTo>
                <a:cubicBezTo>
                  <a:pt x="1341" y="152"/>
                  <a:pt x="1352" y="156"/>
                  <a:pt x="1362" y="159"/>
                </a:cubicBezTo>
                <a:cubicBezTo>
                  <a:pt x="1376" y="163"/>
                  <a:pt x="1390" y="166"/>
                  <a:pt x="1404" y="171"/>
                </a:cubicBezTo>
                <a:cubicBezTo>
                  <a:pt x="1412" y="174"/>
                  <a:pt x="1428" y="177"/>
                  <a:pt x="1428" y="177"/>
                </a:cubicBezTo>
                <a:cubicBezTo>
                  <a:pt x="1437" y="176"/>
                  <a:pt x="1447" y="178"/>
                  <a:pt x="1455" y="174"/>
                </a:cubicBezTo>
                <a:cubicBezTo>
                  <a:pt x="1471" y="165"/>
                  <a:pt x="1479" y="123"/>
                  <a:pt x="1485" y="108"/>
                </a:cubicBezTo>
                <a:cubicBezTo>
                  <a:pt x="1486" y="75"/>
                  <a:pt x="1478" y="41"/>
                  <a:pt x="1488" y="9"/>
                </a:cubicBezTo>
                <a:cubicBezTo>
                  <a:pt x="1491" y="0"/>
                  <a:pt x="1509" y="30"/>
                  <a:pt x="1509" y="30"/>
                </a:cubicBezTo>
                <a:cubicBezTo>
                  <a:pt x="1523" y="85"/>
                  <a:pt x="1496" y="148"/>
                  <a:pt x="1521" y="198"/>
                </a:cubicBezTo>
                <a:cubicBezTo>
                  <a:pt x="1531" y="217"/>
                  <a:pt x="1549" y="214"/>
                  <a:pt x="1566" y="222"/>
                </a:cubicBezTo>
                <a:cubicBezTo>
                  <a:pt x="1575" y="226"/>
                  <a:pt x="1593" y="234"/>
                  <a:pt x="1593" y="234"/>
                </a:cubicBezTo>
                <a:cubicBezTo>
                  <a:pt x="1605" y="243"/>
                  <a:pt x="1610" y="251"/>
                  <a:pt x="1623" y="258"/>
                </a:cubicBezTo>
                <a:cubicBezTo>
                  <a:pt x="1631" y="271"/>
                  <a:pt x="1644" y="280"/>
                  <a:pt x="1659" y="285"/>
                </a:cubicBezTo>
                <a:cubicBezTo>
                  <a:pt x="1671" y="297"/>
                  <a:pt x="1685" y="305"/>
                  <a:pt x="1698" y="315"/>
                </a:cubicBezTo>
                <a:cubicBezTo>
                  <a:pt x="1704" y="319"/>
                  <a:pt x="1716" y="327"/>
                  <a:pt x="1716" y="327"/>
                </a:cubicBezTo>
                <a:cubicBezTo>
                  <a:pt x="1702" y="381"/>
                  <a:pt x="1663" y="437"/>
                  <a:pt x="1617" y="468"/>
                </a:cubicBezTo>
                <a:cubicBezTo>
                  <a:pt x="1609" y="474"/>
                  <a:pt x="1597" y="470"/>
                  <a:pt x="1587" y="471"/>
                </a:cubicBezTo>
                <a:cubicBezTo>
                  <a:pt x="1573" y="485"/>
                  <a:pt x="1560" y="498"/>
                  <a:pt x="1545" y="513"/>
                </a:cubicBezTo>
                <a:cubicBezTo>
                  <a:pt x="1538" y="520"/>
                  <a:pt x="1524" y="534"/>
                  <a:pt x="1524" y="534"/>
                </a:cubicBezTo>
                <a:cubicBezTo>
                  <a:pt x="1517" y="554"/>
                  <a:pt x="1499" y="562"/>
                  <a:pt x="1488" y="579"/>
                </a:cubicBezTo>
                <a:cubicBezTo>
                  <a:pt x="1479" y="592"/>
                  <a:pt x="1475" y="604"/>
                  <a:pt x="1464" y="615"/>
                </a:cubicBezTo>
                <a:cubicBezTo>
                  <a:pt x="1462" y="690"/>
                  <a:pt x="1474" y="815"/>
                  <a:pt x="1401" y="870"/>
                </a:cubicBezTo>
                <a:cubicBezTo>
                  <a:pt x="1399" y="874"/>
                  <a:pt x="1398" y="879"/>
                  <a:pt x="1395" y="882"/>
                </a:cubicBezTo>
                <a:cubicBezTo>
                  <a:pt x="1393" y="885"/>
                  <a:pt x="1388" y="885"/>
                  <a:pt x="1386" y="888"/>
                </a:cubicBezTo>
                <a:cubicBezTo>
                  <a:pt x="1376" y="900"/>
                  <a:pt x="1376" y="914"/>
                  <a:pt x="1362" y="924"/>
                </a:cubicBezTo>
                <a:cubicBezTo>
                  <a:pt x="1353" y="950"/>
                  <a:pt x="1330" y="969"/>
                  <a:pt x="1314" y="990"/>
                </a:cubicBezTo>
                <a:cubicBezTo>
                  <a:pt x="1297" y="1012"/>
                  <a:pt x="1282" y="1040"/>
                  <a:pt x="1263" y="1059"/>
                </a:cubicBezTo>
                <a:cubicBezTo>
                  <a:pt x="1255" y="1082"/>
                  <a:pt x="1195" y="1072"/>
                  <a:pt x="1170" y="1074"/>
                </a:cubicBezTo>
                <a:cubicBezTo>
                  <a:pt x="1149" y="1079"/>
                  <a:pt x="1137" y="1094"/>
                  <a:pt x="1119" y="1104"/>
                </a:cubicBezTo>
                <a:cubicBezTo>
                  <a:pt x="1073" y="1129"/>
                  <a:pt x="1047" y="1161"/>
                  <a:pt x="996" y="1170"/>
                </a:cubicBezTo>
                <a:cubicBezTo>
                  <a:pt x="963" y="1196"/>
                  <a:pt x="928" y="1216"/>
                  <a:pt x="903" y="1251"/>
                </a:cubicBezTo>
                <a:cubicBezTo>
                  <a:pt x="893" y="1265"/>
                  <a:pt x="894" y="1287"/>
                  <a:pt x="882" y="1299"/>
                </a:cubicBezTo>
                <a:cubicBezTo>
                  <a:pt x="877" y="1304"/>
                  <a:pt x="870" y="1307"/>
                  <a:pt x="864" y="1311"/>
                </a:cubicBezTo>
                <a:cubicBezTo>
                  <a:pt x="855" y="1317"/>
                  <a:pt x="852" y="1331"/>
                  <a:pt x="843" y="1338"/>
                </a:cubicBezTo>
                <a:cubicBezTo>
                  <a:pt x="812" y="1363"/>
                  <a:pt x="789" y="1399"/>
                  <a:pt x="765" y="1431"/>
                </a:cubicBezTo>
                <a:cubicBezTo>
                  <a:pt x="756" y="1457"/>
                  <a:pt x="694" y="1497"/>
                  <a:pt x="672" y="1512"/>
                </a:cubicBezTo>
                <a:cubicBezTo>
                  <a:pt x="635" y="1538"/>
                  <a:pt x="598" y="1568"/>
                  <a:pt x="561" y="1593"/>
                </a:cubicBezTo>
                <a:cubicBezTo>
                  <a:pt x="539" y="1607"/>
                  <a:pt x="521" y="1629"/>
                  <a:pt x="498" y="1641"/>
                </a:cubicBezTo>
                <a:cubicBezTo>
                  <a:pt x="480" y="1669"/>
                  <a:pt x="509" y="1626"/>
                  <a:pt x="480" y="1662"/>
                </a:cubicBezTo>
                <a:cubicBezTo>
                  <a:pt x="475" y="1668"/>
                  <a:pt x="468" y="1680"/>
                  <a:pt x="468" y="1680"/>
                </a:cubicBezTo>
                <a:cubicBezTo>
                  <a:pt x="447" y="1678"/>
                  <a:pt x="429" y="1674"/>
                  <a:pt x="408" y="1671"/>
                </a:cubicBezTo>
                <a:cubicBezTo>
                  <a:pt x="346" y="1674"/>
                  <a:pt x="289" y="1685"/>
                  <a:pt x="231" y="1707"/>
                </a:cubicBezTo>
                <a:cubicBezTo>
                  <a:pt x="207" y="1716"/>
                  <a:pt x="182" y="1722"/>
                  <a:pt x="159" y="1731"/>
                </a:cubicBezTo>
                <a:cubicBezTo>
                  <a:pt x="151" y="1734"/>
                  <a:pt x="135" y="1743"/>
                  <a:pt x="135" y="1743"/>
                </a:cubicBezTo>
                <a:cubicBezTo>
                  <a:pt x="133" y="1740"/>
                  <a:pt x="130" y="1738"/>
                  <a:pt x="129" y="1734"/>
                </a:cubicBezTo>
                <a:cubicBezTo>
                  <a:pt x="127" y="1725"/>
                  <a:pt x="139" y="1720"/>
                  <a:pt x="144" y="1716"/>
                </a:cubicBezTo>
                <a:cubicBezTo>
                  <a:pt x="155" y="1706"/>
                  <a:pt x="163" y="1694"/>
                  <a:pt x="174" y="1683"/>
                </a:cubicBezTo>
                <a:cubicBezTo>
                  <a:pt x="173" y="1678"/>
                  <a:pt x="175" y="1664"/>
                  <a:pt x="171" y="1668"/>
                </a:cubicBezTo>
                <a:cubicBezTo>
                  <a:pt x="166" y="1673"/>
                  <a:pt x="171" y="1683"/>
                  <a:pt x="168" y="1689"/>
                </a:cubicBezTo>
                <a:cubicBezTo>
                  <a:pt x="167" y="1692"/>
                  <a:pt x="165" y="1683"/>
                  <a:pt x="165" y="1680"/>
                </a:cubicBezTo>
                <a:cubicBezTo>
                  <a:pt x="165" y="1679"/>
                  <a:pt x="167" y="1682"/>
                  <a:pt x="168" y="1683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24" name="Freeform 125"/>
          <p:cNvSpPr>
            <a:spLocks/>
          </p:cNvSpPr>
          <p:nvPr/>
        </p:nvSpPr>
        <p:spPr bwMode="auto">
          <a:xfrm>
            <a:off x="4306888" y="752475"/>
            <a:ext cx="1376362" cy="668338"/>
          </a:xfrm>
          <a:custGeom>
            <a:avLst/>
            <a:gdLst>
              <a:gd name="T0" fmla="*/ 729652325 w 2204"/>
              <a:gd name="T1" fmla="*/ 18405574 h 1068"/>
              <a:gd name="T2" fmla="*/ 523742510 w 2204"/>
              <a:gd name="T3" fmla="*/ 32503249 h 1068"/>
              <a:gd name="T4" fmla="*/ 441847133 w 2204"/>
              <a:gd name="T5" fmla="*/ 7832319 h 1068"/>
              <a:gd name="T6" fmla="*/ 406748669 w 2204"/>
              <a:gd name="T7" fmla="*/ 783482 h 1068"/>
              <a:gd name="T8" fmla="*/ 198499617 w 2204"/>
              <a:gd name="T9" fmla="*/ 6657096 h 1068"/>
              <a:gd name="T10" fmla="*/ 269866203 w 2204"/>
              <a:gd name="T11" fmla="*/ 21929997 h 1068"/>
              <a:gd name="T12" fmla="*/ 272206143 w 2204"/>
              <a:gd name="T13" fmla="*/ 61873822 h 1068"/>
              <a:gd name="T14" fmla="*/ 262846386 w 2204"/>
              <a:gd name="T15" fmla="*/ 80671133 h 1068"/>
              <a:gd name="T16" fmla="*/ 275715739 w 2204"/>
              <a:gd name="T17" fmla="*/ 90069182 h 1068"/>
              <a:gd name="T18" fmla="*/ 327193154 w 2204"/>
              <a:gd name="T19" fmla="*/ 36027667 h 1068"/>
              <a:gd name="T20" fmla="*/ 404409354 w 2204"/>
              <a:gd name="T21" fmla="*/ 21929997 h 1068"/>
              <a:gd name="T22" fmla="*/ 468755498 w 2204"/>
              <a:gd name="T23" fmla="*/ 32503249 h 1068"/>
              <a:gd name="T24" fmla="*/ 472265719 w 2204"/>
              <a:gd name="T25" fmla="*/ 66572837 h 1068"/>
              <a:gd name="T26" fmla="*/ 444187073 w 2204"/>
              <a:gd name="T27" fmla="*/ 94768822 h 1068"/>
              <a:gd name="T28" fmla="*/ 404409354 w 2204"/>
              <a:gd name="T29" fmla="*/ 118265148 h 1068"/>
              <a:gd name="T30" fmla="*/ 288585093 w 2204"/>
              <a:gd name="T31" fmla="*/ 139411653 h 1068"/>
              <a:gd name="T32" fmla="*/ 258166507 w 2204"/>
              <a:gd name="T33" fmla="*/ 194628400 h 1068"/>
              <a:gd name="T34" fmla="*/ 211368971 w 2204"/>
              <a:gd name="T35" fmla="*/ 193453803 h 1068"/>
              <a:gd name="T36" fmla="*/ 143512567 w 2204"/>
              <a:gd name="T37" fmla="*/ 201677235 h 1068"/>
              <a:gd name="T38" fmla="*/ 72145961 w 2204"/>
              <a:gd name="T39" fmla="*/ 226348784 h 1068"/>
              <a:gd name="T40" fmla="*/ 77996121 w 2204"/>
              <a:gd name="T41" fmla="*/ 235746813 h 1068"/>
              <a:gd name="T42" fmla="*/ 94375091 w 2204"/>
              <a:gd name="T43" fmla="*/ 306236415 h 1068"/>
              <a:gd name="T44" fmla="*/ 156381920 w 2204"/>
              <a:gd name="T45" fmla="*/ 221649143 h 1068"/>
              <a:gd name="T46" fmla="*/ 209029032 w 2204"/>
              <a:gd name="T47" fmla="*/ 228697978 h 1068"/>
              <a:gd name="T48" fmla="*/ 205519435 w 2204"/>
              <a:gd name="T49" fmla="*/ 285089284 h 1068"/>
              <a:gd name="T50" fmla="*/ 76825840 w 2204"/>
              <a:gd name="T51" fmla="*/ 347354906 h 1068"/>
              <a:gd name="T52" fmla="*/ 77996121 w 2204"/>
              <a:gd name="T53" fmla="*/ 372025828 h 1068"/>
              <a:gd name="T54" fmla="*/ 103734848 w 2204"/>
              <a:gd name="T55" fmla="*/ 355578338 h 1068"/>
              <a:gd name="T56" fmla="*/ 176271131 w 2204"/>
              <a:gd name="T57" fmla="*/ 321508682 h 1068"/>
              <a:gd name="T58" fmla="*/ 166911374 w 2204"/>
              <a:gd name="T59" fmla="*/ 397871974 h 1068"/>
              <a:gd name="T60" fmla="*/ 217218507 w 2204"/>
              <a:gd name="T61" fmla="*/ 302711372 h 1068"/>
              <a:gd name="T62" fmla="*/ 287414811 w 2204"/>
              <a:gd name="T63" fmla="*/ 236922036 h 1068"/>
              <a:gd name="T64" fmla="*/ 261676728 w 2204"/>
              <a:gd name="T65" fmla="*/ 347354906 h 1068"/>
              <a:gd name="T66" fmla="*/ 304964043 w 2204"/>
              <a:gd name="T67" fmla="*/ 317984265 h 1068"/>
              <a:gd name="T68" fmla="*/ 356441536 w 2204"/>
              <a:gd name="T69" fmla="*/ 314459847 h 1068"/>
              <a:gd name="T70" fmla="*/ 368140608 w 2204"/>
              <a:gd name="T71" fmla="*/ 370851231 h 1068"/>
              <a:gd name="T72" fmla="*/ 362291072 w 2204"/>
              <a:gd name="T73" fmla="*/ 295662537 h 1068"/>
              <a:gd name="T74" fmla="*/ 302624104 w 2204"/>
              <a:gd name="T75" fmla="*/ 242795648 h 1068"/>
              <a:gd name="T76" fmla="*/ 330702829 w 2204"/>
              <a:gd name="T77" fmla="*/ 140586876 h 1068"/>
              <a:gd name="T78" fmla="*/ 494494206 w 2204"/>
              <a:gd name="T79" fmla="*/ 90069182 h 1068"/>
              <a:gd name="T80" fmla="*/ 555331377 w 2204"/>
              <a:gd name="T81" fmla="*/ 68922657 h 1068"/>
              <a:gd name="T82" fmla="*/ 823247397 w 2204"/>
              <a:gd name="T83" fmla="*/ 41901914 h 106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204"/>
              <a:gd name="T127" fmla="*/ 0 h 1068"/>
              <a:gd name="T128" fmla="*/ 2204 w 2204"/>
              <a:gd name="T129" fmla="*/ 1068 h 106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204" h="1068">
                <a:moveTo>
                  <a:pt x="2204" y="56"/>
                </a:moveTo>
                <a:cubicBezTo>
                  <a:pt x="2171" y="67"/>
                  <a:pt x="2106" y="52"/>
                  <a:pt x="2072" y="50"/>
                </a:cubicBezTo>
                <a:cubicBezTo>
                  <a:pt x="2013" y="38"/>
                  <a:pt x="1932" y="49"/>
                  <a:pt x="1871" y="47"/>
                </a:cubicBezTo>
                <a:cubicBezTo>
                  <a:pt x="1776" y="49"/>
                  <a:pt x="1690" y="59"/>
                  <a:pt x="1595" y="62"/>
                </a:cubicBezTo>
                <a:cubicBezTo>
                  <a:pt x="1521" y="70"/>
                  <a:pt x="1483" y="72"/>
                  <a:pt x="1397" y="74"/>
                </a:cubicBezTo>
                <a:cubicBezTo>
                  <a:pt x="1379" y="77"/>
                  <a:pt x="1361" y="80"/>
                  <a:pt x="1343" y="83"/>
                </a:cubicBezTo>
                <a:cubicBezTo>
                  <a:pt x="1335" y="82"/>
                  <a:pt x="1327" y="83"/>
                  <a:pt x="1319" y="80"/>
                </a:cubicBezTo>
                <a:cubicBezTo>
                  <a:pt x="1304" y="74"/>
                  <a:pt x="1303" y="52"/>
                  <a:pt x="1280" y="44"/>
                </a:cubicBezTo>
                <a:cubicBezTo>
                  <a:pt x="1239" y="13"/>
                  <a:pt x="1180" y="22"/>
                  <a:pt x="1133" y="20"/>
                </a:cubicBezTo>
                <a:cubicBezTo>
                  <a:pt x="1118" y="16"/>
                  <a:pt x="1103" y="14"/>
                  <a:pt x="1088" y="11"/>
                </a:cubicBezTo>
                <a:cubicBezTo>
                  <a:pt x="1078" y="9"/>
                  <a:pt x="1068" y="7"/>
                  <a:pt x="1058" y="5"/>
                </a:cubicBezTo>
                <a:cubicBezTo>
                  <a:pt x="1053" y="4"/>
                  <a:pt x="1043" y="2"/>
                  <a:pt x="1043" y="2"/>
                </a:cubicBezTo>
                <a:cubicBezTo>
                  <a:pt x="956" y="3"/>
                  <a:pt x="869" y="0"/>
                  <a:pt x="782" y="5"/>
                </a:cubicBezTo>
                <a:cubicBezTo>
                  <a:pt x="771" y="6"/>
                  <a:pt x="763" y="17"/>
                  <a:pt x="752" y="20"/>
                </a:cubicBezTo>
                <a:cubicBezTo>
                  <a:pt x="671" y="14"/>
                  <a:pt x="590" y="10"/>
                  <a:pt x="509" y="17"/>
                </a:cubicBezTo>
                <a:cubicBezTo>
                  <a:pt x="565" y="36"/>
                  <a:pt x="528" y="31"/>
                  <a:pt x="614" y="35"/>
                </a:cubicBezTo>
                <a:cubicBezTo>
                  <a:pt x="635" y="37"/>
                  <a:pt x="654" y="39"/>
                  <a:pt x="674" y="44"/>
                </a:cubicBezTo>
                <a:cubicBezTo>
                  <a:pt x="680" y="48"/>
                  <a:pt x="686" y="52"/>
                  <a:pt x="692" y="56"/>
                </a:cubicBezTo>
                <a:cubicBezTo>
                  <a:pt x="695" y="58"/>
                  <a:pt x="701" y="62"/>
                  <a:pt x="701" y="62"/>
                </a:cubicBezTo>
                <a:cubicBezTo>
                  <a:pt x="711" y="77"/>
                  <a:pt x="712" y="88"/>
                  <a:pt x="716" y="107"/>
                </a:cubicBezTo>
                <a:cubicBezTo>
                  <a:pt x="714" y="136"/>
                  <a:pt x="719" y="144"/>
                  <a:pt x="698" y="158"/>
                </a:cubicBezTo>
                <a:cubicBezTo>
                  <a:pt x="696" y="161"/>
                  <a:pt x="695" y="164"/>
                  <a:pt x="692" y="167"/>
                </a:cubicBezTo>
                <a:cubicBezTo>
                  <a:pt x="689" y="170"/>
                  <a:pt x="685" y="170"/>
                  <a:pt x="683" y="173"/>
                </a:cubicBezTo>
                <a:cubicBezTo>
                  <a:pt x="677" y="181"/>
                  <a:pt x="677" y="197"/>
                  <a:pt x="674" y="206"/>
                </a:cubicBezTo>
                <a:cubicBezTo>
                  <a:pt x="672" y="214"/>
                  <a:pt x="670" y="222"/>
                  <a:pt x="668" y="230"/>
                </a:cubicBezTo>
                <a:cubicBezTo>
                  <a:pt x="667" y="234"/>
                  <a:pt x="665" y="242"/>
                  <a:pt x="665" y="242"/>
                </a:cubicBezTo>
                <a:cubicBezTo>
                  <a:pt x="673" y="282"/>
                  <a:pt x="700" y="252"/>
                  <a:pt x="707" y="230"/>
                </a:cubicBezTo>
                <a:cubicBezTo>
                  <a:pt x="702" y="211"/>
                  <a:pt x="695" y="193"/>
                  <a:pt x="704" y="173"/>
                </a:cubicBezTo>
                <a:cubicBezTo>
                  <a:pt x="704" y="173"/>
                  <a:pt x="753" y="139"/>
                  <a:pt x="758" y="137"/>
                </a:cubicBezTo>
                <a:cubicBezTo>
                  <a:pt x="783" y="118"/>
                  <a:pt x="812" y="108"/>
                  <a:pt x="839" y="92"/>
                </a:cubicBezTo>
                <a:cubicBezTo>
                  <a:pt x="851" y="85"/>
                  <a:pt x="866" y="73"/>
                  <a:pt x="881" y="71"/>
                </a:cubicBezTo>
                <a:cubicBezTo>
                  <a:pt x="897" y="69"/>
                  <a:pt x="913" y="69"/>
                  <a:pt x="929" y="68"/>
                </a:cubicBezTo>
                <a:cubicBezTo>
                  <a:pt x="965" y="56"/>
                  <a:pt x="998" y="58"/>
                  <a:pt x="1037" y="56"/>
                </a:cubicBezTo>
                <a:cubicBezTo>
                  <a:pt x="1076" y="49"/>
                  <a:pt x="1119" y="46"/>
                  <a:pt x="1157" y="59"/>
                </a:cubicBezTo>
                <a:cubicBezTo>
                  <a:pt x="1164" y="61"/>
                  <a:pt x="1177" y="67"/>
                  <a:pt x="1184" y="71"/>
                </a:cubicBezTo>
                <a:cubicBezTo>
                  <a:pt x="1190" y="75"/>
                  <a:pt x="1202" y="83"/>
                  <a:pt x="1202" y="83"/>
                </a:cubicBezTo>
                <a:cubicBezTo>
                  <a:pt x="1210" y="115"/>
                  <a:pt x="1199" y="77"/>
                  <a:pt x="1211" y="104"/>
                </a:cubicBezTo>
                <a:cubicBezTo>
                  <a:pt x="1214" y="110"/>
                  <a:pt x="1217" y="122"/>
                  <a:pt x="1217" y="122"/>
                </a:cubicBezTo>
                <a:cubicBezTo>
                  <a:pt x="1216" y="138"/>
                  <a:pt x="1221" y="157"/>
                  <a:pt x="1211" y="170"/>
                </a:cubicBezTo>
                <a:cubicBezTo>
                  <a:pt x="1205" y="178"/>
                  <a:pt x="1192" y="184"/>
                  <a:pt x="1184" y="191"/>
                </a:cubicBezTo>
                <a:cubicBezTo>
                  <a:pt x="1169" y="204"/>
                  <a:pt x="1161" y="222"/>
                  <a:pt x="1145" y="233"/>
                </a:cubicBezTo>
                <a:cubicBezTo>
                  <a:pt x="1143" y="236"/>
                  <a:pt x="1142" y="240"/>
                  <a:pt x="1139" y="242"/>
                </a:cubicBezTo>
                <a:cubicBezTo>
                  <a:pt x="1137" y="244"/>
                  <a:pt x="1132" y="243"/>
                  <a:pt x="1130" y="245"/>
                </a:cubicBezTo>
                <a:cubicBezTo>
                  <a:pt x="1119" y="256"/>
                  <a:pt x="1125" y="264"/>
                  <a:pt x="1109" y="269"/>
                </a:cubicBezTo>
                <a:cubicBezTo>
                  <a:pt x="1093" y="293"/>
                  <a:pt x="1064" y="299"/>
                  <a:pt x="1037" y="302"/>
                </a:cubicBezTo>
                <a:cubicBezTo>
                  <a:pt x="988" y="301"/>
                  <a:pt x="797" y="284"/>
                  <a:pt x="761" y="308"/>
                </a:cubicBezTo>
                <a:cubicBezTo>
                  <a:pt x="757" y="319"/>
                  <a:pt x="750" y="327"/>
                  <a:pt x="746" y="338"/>
                </a:cubicBezTo>
                <a:cubicBezTo>
                  <a:pt x="744" y="344"/>
                  <a:pt x="740" y="356"/>
                  <a:pt x="740" y="356"/>
                </a:cubicBezTo>
                <a:cubicBezTo>
                  <a:pt x="737" y="382"/>
                  <a:pt x="741" y="388"/>
                  <a:pt x="722" y="401"/>
                </a:cubicBezTo>
                <a:cubicBezTo>
                  <a:pt x="715" y="423"/>
                  <a:pt x="727" y="448"/>
                  <a:pt x="707" y="464"/>
                </a:cubicBezTo>
                <a:cubicBezTo>
                  <a:pt x="697" y="471"/>
                  <a:pt x="672" y="494"/>
                  <a:pt x="662" y="497"/>
                </a:cubicBezTo>
                <a:cubicBezTo>
                  <a:pt x="653" y="500"/>
                  <a:pt x="635" y="506"/>
                  <a:pt x="635" y="506"/>
                </a:cubicBezTo>
                <a:cubicBezTo>
                  <a:pt x="613" y="523"/>
                  <a:pt x="609" y="516"/>
                  <a:pt x="584" y="506"/>
                </a:cubicBezTo>
                <a:cubicBezTo>
                  <a:pt x="571" y="501"/>
                  <a:pt x="556" y="497"/>
                  <a:pt x="542" y="494"/>
                </a:cubicBezTo>
                <a:cubicBezTo>
                  <a:pt x="513" y="496"/>
                  <a:pt x="489" y="501"/>
                  <a:pt x="464" y="485"/>
                </a:cubicBezTo>
                <a:cubicBezTo>
                  <a:pt x="446" y="486"/>
                  <a:pt x="428" y="486"/>
                  <a:pt x="410" y="488"/>
                </a:cubicBezTo>
                <a:cubicBezTo>
                  <a:pt x="396" y="489"/>
                  <a:pt x="376" y="509"/>
                  <a:pt x="368" y="515"/>
                </a:cubicBezTo>
                <a:cubicBezTo>
                  <a:pt x="359" y="522"/>
                  <a:pt x="345" y="524"/>
                  <a:pt x="335" y="530"/>
                </a:cubicBezTo>
                <a:cubicBezTo>
                  <a:pt x="313" y="542"/>
                  <a:pt x="289" y="568"/>
                  <a:pt x="275" y="590"/>
                </a:cubicBezTo>
                <a:cubicBezTo>
                  <a:pt x="232" y="588"/>
                  <a:pt x="220" y="587"/>
                  <a:pt x="185" y="578"/>
                </a:cubicBezTo>
                <a:cubicBezTo>
                  <a:pt x="173" y="575"/>
                  <a:pt x="149" y="569"/>
                  <a:pt x="149" y="569"/>
                </a:cubicBezTo>
                <a:cubicBezTo>
                  <a:pt x="113" y="571"/>
                  <a:pt x="56" y="568"/>
                  <a:pt x="23" y="590"/>
                </a:cubicBezTo>
                <a:cubicBezTo>
                  <a:pt x="0" y="660"/>
                  <a:pt x="45" y="514"/>
                  <a:pt x="200" y="602"/>
                </a:cubicBezTo>
                <a:cubicBezTo>
                  <a:pt x="233" y="621"/>
                  <a:pt x="200" y="679"/>
                  <a:pt x="209" y="716"/>
                </a:cubicBezTo>
                <a:cubicBezTo>
                  <a:pt x="210" y="733"/>
                  <a:pt x="196" y="799"/>
                  <a:pt x="224" y="818"/>
                </a:cubicBezTo>
                <a:cubicBezTo>
                  <a:pt x="241" y="809"/>
                  <a:pt x="239" y="801"/>
                  <a:pt x="242" y="782"/>
                </a:cubicBezTo>
                <a:cubicBezTo>
                  <a:pt x="241" y="758"/>
                  <a:pt x="232" y="703"/>
                  <a:pt x="239" y="677"/>
                </a:cubicBezTo>
                <a:cubicBezTo>
                  <a:pt x="243" y="661"/>
                  <a:pt x="311" y="623"/>
                  <a:pt x="329" y="614"/>
                </a:cubicBezTo>
                <a:cubicBezTo>
                  <a:pt x="342" y="594"/>
                  <a:pt x="378" y="574"/>
                  <a:pt x="401" y="566"/>
                </a:cubicBezTo>
                <a:cubicBezTo>
                  <a:pt x="412" y="562"/>
                  <a:pt x="434" y="557"/>
                  <a:pt x="434" y="557"/>
                </a:cubicBezTo>
                <a:cubicBezTo>
                  <a:pt x="455" y="559"/>
                  <a:pt x="476" y="560"/>
                  <a:pt x="497" y="563"/>
                </a:cubicBezTo>
                <a:cubicBezTo>
                  <a:pt x="513" y="565"/>
                  <a:pt x="522" y="579"/>
                  <a:pt x="536" y="584"/>
                </a:cubicBezTo>
                <a:cubicBezTo>
                  <a:pt x="540" y="596"/>
                  <a:pt x="554" y="617"/>
                  <a:pt x="554" y="617"/>
                </a:cubicBezTo>
                <a:cubicBezTo>
                  <a:pt x="559" y="644"/>
                  <a:pt x="560" y="642"/>
                  <a:pt x="554" y="683"/>
                </a:cubicBezTo>
                <a:cubicBezTo>
                  <a:pt x="552" y="693"/>
                  <a:pt x="529" y="725"/>
                  <a:pt x="527" y="728"/>
                </a:cubicBezTo>
                <a:cubicBezTo>
                  <a:pt x="507" y="761"/>
                  <a:pt x="474" y="814"/>
                  <a:pt x="428" y="815"/>
                </a:cubicBezTo>
                <a:cubicBezTo>
                  <a:pt x="376" y="816"/>
                  <a:pt x="324" y="817"/>
                  <a:pt x="272" y="818"/>
                </a:cubicBezTo>
                <a:cubicBezTo>
                  <a:pt x="237" y="830"/>
                  <a:pt x="218" y="858"/>
                  <a:pt x="197" y="887"/>
                </a:cubicBezTo>
                <a:cubicBezTo>
                  <a:pt x="189" y="898"/>
                  <a:pt x="187" y="898"/>
                  <a:pt x="182" y="911"/>
                </a:cubicBezTo>
                <a:cubicBezTo>
                  <a:pt x="180" y="917"/>
                  <a:pt x="176" y="929"/>
                  <a:pt x="176" y="929"/>
                </a:cubicBezTo>
                <a:cubicBezTo>
                  <a:pt x="180" y="951"/>
                  <a:pt x="176" y="954"/>
                  <a:pt x="200" y="950"/>
                </a:cubicBezTo>
                <a:cubicBezTo>
                  <a:pt x="205" y="947"/>
                  <a:pt x="210" y="944"/>
                  <a:pt x="215" y="941"/>
                </a:cubicBezTo>
                <a:cubicBezTo>
                  <a:pt x="220" y="939"/>
                  <a:pt x="225" y="938"/>
                  <a:pt x="230" y="935"/>
                </a:cubicBezTo>
                <a:cubicBezTo>
                  <a:pt x="244" y="927"/>
                  <a:pt x="252" y="915"/>
                  <a:pt x="266" y="908"/>
                </a:cubicBezTo>
                <a:cubicBezTo>
                  <a:pt x="281" y="886"/>
                  <a:pt x="261" y="912"/>
                  <a:pt x="284" y="893"/>
                </a:cubicBezTo>
                <a:cubicBezTo>
                  <a:pt x="315" y="867"/>
                  <a:pt x="345" y="838"/>
                  <a:pt x="386" y="824"/>
                </a:cubicBezTo>
                <a:cubicBezTo>
                  <a:pt x="404" y="806"/>
                  <a:pt x="429" y="813"/>
                  <a:pt x="452" y="821"/>
                </a:cubicBezTo>
                <a:cubicBezTo>
                  <a:pt x="471" y="835"/>
                  <a:pt x="489" y="839"/>
                  <a:pt x="497" y="863"/>
                </a:cubicBezTo>
                <a:cubicBezTo>
                  <a:pt x="491" y="902"/>
                  <a:pt x="474" y="947"/>
                  <a:pt x="452" y="980"/>
                </a:cubicBezTo>
                <a:cubicBezTo>
                  <a:pt x="444" y="992"/>
                  <a:pt x="433" y="1001"/>
                  <a:pt x="428" y="1016"/>
                </a:cubicBezTo>
                <a:cubicBezTo>
                  <a:pt x="434" y="1048"/>
                  <a:pt x="455" y="1033"/>
                  <a:pt x="491" y="1031"/>
                </a:cubicBezTo>
                <a:cubicBezTo>
                  <a:pt x="539" y="999"/>
                  <a:pt x="537" y="935"/>
                  <a:pt x="554" y="884"/>
                </a:cubicBezTo>
                <a:cubicBezTo>
                  <a:pt x="555" y="847"/>
                  <a:pt x="556" y="810"/>
                  <a:pt x="557" y="773"/>
                </a:cubicBezTo>
                <a:cubicBezTo>
                  <a:pt x="560" y="678"/>
                  <a:pt x="561" y="656"/>
                  <a:pt x="605" y="581"/>
                </a:cubicBezTo>
                <a:cubicBezTo>
                  <a:pt x="614" y="566"/>
                  <a:pt x="615" y="551"/>
                  <a:pt x="632" y="545"/>
                </a:cubicBezTo>
                <a:cubicBezTo>
                  <a:pt x="683" y="549"/>
                  <a:pt x="710" y="559"/>
                  <a:pt x="737" y="605"/>
                </a:cubicBezTo>
                <a:cubicBezTo>
                  <a:pt x="743" y="629"/>
                  <a:pt x="749" y="654"/>
                  <a:pt x="758" y="677"/>
                </a:cubicBezTo>
                <a:cubicBezTo>
                  <a:pt x="755" y="710"/>
                  <a:pt x="748" y="729"/>
                  <a:pt x="728" y="755"/>
                </a:cubicBezTo>
                <a:cubicBezTo>
                  <a:pt x="712" y="802"/>
                  <a:pt x="679" y="837"/>
                  <a:pt x="671" y="887"/>
                </a:cubicBezTo>
                <a:cubicBezTo>
                  <a:pt x="672" y="928"/>
                  <a:pt x="634" y="1068"/>
                  <a:pt x="707" y="1019"/>
                </a:cubicBezTo>
                <a:cubicBezTo>
                  <a:pt x="727" y="978"/>
                  <a:pt x="708" y="932"/>
                  <a:pt x="734" y="893"/>
                </a:cubicBezTo>
                <a:cubicBezTo>
                  <a:pt x="742" y="862"/>
                  <a:pt x="764" y="837"/>
                  <a:pt x="782" y="812"/>
                </a:cubicBezTo>
                <a:cubicBezTo>
                  <a:pt x="800" y="787"/>
                  <a:pt x="815" y="752"/>
                  <a:pt x="842" y="734"/>
                </a:cubicBezTo>
                <a:cubicBezTo>
                  <a:pt x="864" y="737"/>
                  <a:pt x="872" y="740"/>
                  <a:pt x="890" y="752"/>
                </a:cubicBezTo>
                <a:cubicBezTo>
                  <a:pt x="898" y="769"/>
                  <a:pt x="906" y="786"/>
                  <a:pt x="914" y="803"/>
                </a:cubicBezTo>
                <a:cubicBezTo>
                  <a:pt x="915" y="838"/>
                  <a:pt x="915" y="873"/>
                  <a:pt x="917" y="908"/>
                </a:cubicBezTo>
                <a:cubicBezTo>
                  <a:pt x="918" y="920"/>
                  <a:pt x="938" y="938"/>
                  <a:pt x="938" y="938"/>
                </a:cubicBezTo>
                <a:cubicBezTo>
                  <a:pt x="940" y="941"/>
                  <a:pt x="941" y="944"/>
                  <a:pt x="944" y="947"/>
                </a:cubicBezTo>
                <a:cubicBezTo>
                  <a:pt x="947" y="950"/>
                  <a:pt x="953" y="957"/>
                  <a:pt x="953" y="953"/>
                </a:cubicBezTo>
                <a:cubicBezTo>
                  <a:pt x="956" y="890"/>
                  <a:pt x="956" y="858"/>
                  <a:pt x="947" y="809"/>
                </a:cubicBezTo>
                <a:cubicBezTo>
                  <a:pt x="944" y="794"/>
                  <a:pt x="940" y="766"/>
                  <a:pt x="929" y="755"/>
                </a:cubicBezTo>
                <a:cubicBezTo>
                  <a:pt x="911" y="737"/>
                  <a:pt x="869" y="722"/>
                  <a:pt x="845" y="710"/>
                </a:cubicBezTo>
                <a:cubicBezTo>
                  <a:pt x="828" y="702"/>
                  <a:pt x="819" y="684"/>
                  <a:pt x="803" y="674"/>
                </a:cubicBezTo>
                <a:cubicBezTo>
                  <a:pt x="796" y="656"/>
                  <a:pt x="787" y="636"/>
                  <a:pt x="776" y="620"/>
                </a:cubicBezTo>
                <a:cubicBezTo>
                  <a:pt x="769" y="585"/>
                  <a:pt x="766" y="546"/>
                  <a:pt x="755" y="512"/>
                </a:cubicBezTo>
                <a:cubicBezTo>
                  <a:pt x="758" y="483"/>
                  <a:pt x="768" y="450"/>
                  <a:pt x="785" y="425"/>
                </a:cubicBezTo>
                <a:cubicBezTo>
                  <a:pt x="792" y="388"/>
                  <a:pt x="812" y="368"/>
                  <a:pt x="848" y="359"/>
                </a:cubicBezTo>
                <a:cubicBezTo>
                  <a:pt x="919" y="362"/>
                  <a:pt x="1022" y="377"/>
                  <a:pt x="1085" y="356"/>
                </a:cubicBezTo>
                <a:cubicBezTo>
                  <a:pt x="1093" y="331"/>
                  <a:pt x="1136" y="273"/>
                  <a:pt x="1163" y="266"/>
                </a:cubicBezTo>
                <a:cubicBezTo>
                  <a:pt x="1198" y="257"/>
                  <a:pt x="1236" y="246"/>
                  <a:pt x="1268" y="230"/>
                </a:cubicBezTo>
                <a:cubicBezTo>
                  <a:pt x="1289" y="220"/>
                  <a:pt x="1311" y="208"/>
                  <a:pt x="1334" y="203"/>
                </a:cubicBezTo>
                <a:cubicBezTo>
                  <a:pt x="1350" y="195"/>
                  <a:pt x="1364" y="191"/>
                  <a:pt x="1382" y="188"/>
                </a:cubicBezTo>
                <a:cubicBezTo>
                  <a:pt x="1396" y="181"/>
                  <a:pt x="1408" y="179"/>
                  <a:pt x="1424" y="176"/>
                </a:cubicBezTo>
                <a:cubicBezTo>
                  <a:pt x="1484" y="152"/>
                  <a:pt x="1537" y="154"/>
                  <a:pt x="1604" y="152"/>
                </a:cubicBezTo>
                <a:cubicBezTo>
                  <a:pt x="1650" y="144"/>
                  <a:pt x="1686" y="113"/>
                  <a:pt x="1733" y="107"/>
                </a:cubicBezTo>
                <a:cubicBezTo>
                  <a:pt x="1874" y="108"/>
                  <a:pt x="1982" y="115"/>
                  <a:pt x="2111" y="107"/>
                </a:cubicBezTo>
                <a:cubicBezTo>
                  <a:pt x="2138" y="98"/>
                  <a:pt x="2172" y="100"/>
                  <a:pt x="2201" y="95"/>
                </a:cubicBezTo>
                <a:cubicBezTo>
                  <a:pt x="2202" y="87"/>
                  <a:pt x="2200" y="60"/>
                  <a:pt x="2204" y="56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grpSp>
        <p:nvGrpSpPr>
          <p:cNvPr id="8" name="Group 129"/>
          <p:cNvGrpSpPr>
            <a:grpSpLocks noChangeAspect="1"/>
          </p:cNvGrpSpPr>
          <p:nvPr/>
        </p:nvGrpSpPr>
        <p:grpSpPr bwMode="auto">
          <a:xfrm>
            <a:off x="4772025" y="266700"/>
            <a:ext cx="98425" cy="103188"/>
            <a:chOff x="340" y="935"/>
            <a:chExt cx="2310" cy="2360"/>
          </a:xfrm>
        </p:grpSpPr>
        <p:sp>
          <p:nvSpPr>
            <p:cNvPr id="104674" name="Freeform 130"/>
            <p:cNvSpPr>
              <a:spLocks noChangeAspect="1"/>
            </p:cNvSpPr>
            <p:nvPr/>
          </p:nvSpPr>
          <p:spPr bwMode="auto">
            <a:xfrm>
              <a:off x="340" y="935"/>
              <a:ext cx="2310" cy="2360"/>
            </a:xfrm>
            <a:custGeom>
              <a:avLst/>
              <a:gdLst>
                <a:gd name="T0" fmla="*/ 472 w 1151"/>
                <a:gd name="T1" fmla="*/ 688 h 1176"/>
                <a:gd name="T2" fmla="*/ 684 w 1151"/>
                <a:gd name="T3" fmla="*/ 544 h 1176"/>
                <a:gd name="T4" fmla="*/ 777 w 1151"/>
                <a:gd name="T5" fmla="*/ 403 h 1176"/>
                <a:gd name="T6" fmla="*/ 825 w 1151"/>
                <a:gd name="T7" fmla="*/ 335 h 1176"/>
                <a:gd name="T8" fmla="*/ 1156 w 1151"/>
                <a:gd name="T9" fmla="*/ 213 h 1176"/>
                <a:gd name="T10" fmla="*/ 1889 w 1151"/>
                <a:gd name="T11" fmla="*/ 144 h 1176"/>
                <a:gd name="T12" fmla="*/ 2127 w 1151"/>
                <a:gd name="T13" fmla="*/ 48 h 1176"/>
                <a:gd name="T14" fmla="*/ 2268 w 1151"/>
                <a:gd name="T15" fmla="*/ 0 h 1176"/>
                <a:gd name="T16" fmla="*/ 3215 w 1151"/>
                <a:gd name="T17" fmla="*/ 96 h 1176"/>
                <a:gd name="T18" fmla="*/ 3689 w 1151"/>
                <a:gd name="T19" fmla="*/ 500 h 1176"/>
                <a:gd name="T20" fmla="*/ 4092 w 1151"/>
                <a:gd name="T21" fmla="*/ 664 h 1176"/>
                <a:gd name="T22" fmla="*/ 4164 w 1151"/>
                <a:gd name="T23" fmla="*/ 1112 h 1176"/>
                <a:gd name="T24" fmla="*/ 4281 w 1151"/>
                <a:gd name="T25" fmla="*/ 1280 h 1176"/>
                <a:gd name="T26" fmla="*/ 4447 w 1151"/>
                <a:gd name="T27" fmla="*/ 1515 h 1176"/>
                <a:gd name="T28" fmla="*/ 4544 w 1151"/>
                <a:gd name="T29" fmla="*/ 1728 h 1176"/>
                <a:gd name="T30" fmla="*/ 4636 w 1151"/>
                <a:gd name="T31" fmla="*/ 1872 h 1176"/>
                <a:gd name="T32" fmla="*/ 4496 w 1151"/>
                <a:gd name="T33" fmla="*/ 2252 h 1176"/>
                <a:gd name="T34" fmla="*/ 4471 w 1151"/>
                <a:gd name="T35" fmla="*/ 2416 h 1176"/>
                <a:gd name="T36" fmla="*/ 4447 w 1151"/>
                <a:gd name="T37" fmla="*/ 3432 h 1176"/>
                <a:gd name="T38" fmla="*/ 4184 w 1151"/>
                <a:gd name="T39" fmla="*/ 3644 h 1176"/>
                <a:gd name="T40" fmla="*/ 4044 w 1151"/>
                <a:gd name="T41" fmla="*/ 3741 h 1176"/>
                <a:gd name="T42" fmla="*/ 3904 w 1151"/>
                <a:gd name="T43" fmla="*/ 3955 h 1176"/>
                <a:gd name="T44" fmla="*/ 3831 w 1151"/>
                <a:gd name="T45" fmla="*/ 4357 h 1176"/>
                <a:gd name="T46" fmla="*/ 3665 w 1151"/>
                <a:gd name="T47" fmla="*/ 4451 h 1176"/>
                <a:gd name="T48" fmla="*/ 2884 w 1151"/>
                <a:gd name="T49" fmla="*/ 4425 h 1176"/>
                <a:gd name="T50" fmla="*/ 2647 w 1151"/>
                <a:gd name="T51" fmla="*/ 4499 h 1176"/>
                <a:gd name="T52" fmla="*/ 2364 w 1151"/>
                <a:gd name="T53" fmla="*/ 4736 h 1176"/>
                <a:gd name="T54" fmla="*/ 1913 w 1151"/>
                <a:gd name="T55" fmla="*/ 4640 h 1176"/>
                <a:gd name="T56" fmla="*/ 1864 w 1151"/>
                <a:gd name="T57" fmla="*/ 4571 h 1176"/>
                <a:gd name="T58" fmla="*/ 1796 w 1151"/>
                <a:gd name="T59" fmla="*/ 4523 h 1176"/>
                <a:gd name="T60" fmla="*/ 1772 w 1151"/>
                <a:gd name="T61" fmla="*/ 4451 h 1176"/>
                <a:gd name="T62" fmla="*/ 1417 w 1151"/>
                <a:gd name="T63" fmla="*/ 4260 h 1176"/>
                <a:gd name="T64" fmla="*/ 1204 w 1151"/>
                <a:gd name="T65" fmla="*/ 4192 h 1176"/>
                <a:gd name="T66" fmla="*/ 1064 w 1151"/>
                <a:gd name="T67" fmla="*/ 4144 h 1176"/>
                <a:gd name="T68" fmla="*/ 540 w 1151"/>
                <a:gd name="T69" fmla="*/ 3765 h 1176"/>
                <a:gd name="T70" fmla="*/ 375 w 1151"/>
                <a:gd name="T71" fmla="*/ 3241 h 1176"/>
                <a:gd name="T72" fmla="*/ 209 w 1151"/>
                <a:gd name="T73" fmla="*/ 3125 h 1176"/>
                <a:gd name="T74" fmla="*/ 68 w 1151"/>
                <a:gd name="T75" fmla="*/ 3032 h 1176"/>
                <a:gd name="T76" fmla="*/ 136 w 1151"/>
                <a:gd name="T77" fmla="*/ 2464 h 1176"/>
                <a:gd name="T78" fmla="*/ 20 w 1151"/>
                <a:gd name="T79" fmla="*/ 2061 h 1176"/>
                <a:gd name="T80" fmla="*/ 209 w 1151"/>
                <a:gd name="T81" fmla="*/ 1800 h 1176"/>
                <a:gd name="T82" fmla="*/ 375 w 1151"/>
                <a:gd name="T83" fmla="*/ 1636 h 1176"/>
                <a:gd name="T84" fmla="*/ 472 w 1151"/>
                <a:gd name="T85" fmla="*/ 688 h 11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51"/>
                <a:gd name="T130" fmla="*/ 0 h 1176"/>
                <a:gd name="T131" fmla="*/ 1151 w 1151"/>
                <a:gd name="T132" fmla="*/ 1176 h 117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51" h="1176">
                  <a:moveTo>
                    <a:pt x="117" y="171"/>
                  </a:moveTo>
                  <a:cubicBezTo>
                    <a:pt x="136" y="157"/>
                    <a:pt x="155" y="155"/>
                    <a:pt x="170" y="135"/>
                  </a:cubicBezTo>
                  <a:cubicBezTo>
                    <a:pt x="179" y="124"/>
                    <a:pt x="185" y="112"/>
                    <a:pt x="193" y="100"/>
                  </a:cubicBezTo>
                  <a:cubicBezTo>
                    <a:pt x="197" y="94"/>
                    <a:pt x="205" y="83"/>
                    <a:pt x="205" y="83"/>
                  </a:cubicBezTo>
                  <a:cubicBezTo>
                    <a:pt x="224" y="25"/>
                    <a:pt x="204" y="46"/>
                    <a:pt x="287" y="53"/>
                  </a:cubicBezTo>
                  <a:cubicBezTo>
                    <a:pt x="326" y="51"/>
                    <a:pt x="419" y="57"/>
                    <a:pt x="469" y="36"/>
                  </a:cubicBezTo>
                  <a:cubicBezTo>
                    <a:pt x="543" y="6"/>
                    <a:pt x="431" y="45"/>
                    <a:pt x="528" y="12"/>
                  </a:cubicBezTo>
                  <a:cubicBezTo>
                    <a:pt x="540" y="8"/>
                    <a:pt x="563" y="0"/>
                    <a:pt x="563" y="0"/>
                  </a:cubicBezTo>
                  <a:cubicBezTo>
                    <a:pt x="647" y="8"/>
                    <a:pt x="710" y="20"/>
                    <a:pt x="798" y="24"/>
                  </a:cubicBezTo>
                  <a:cubicBezTo>
                    <a:pt x="825" y="62"/>
                    <a:pt x="871" y="109"/>
                    <a:pt x="916" y="124"/>
                  </a:cubicBezTo>
                  <a:cubicBezTo>
                    <a:pt x="947" y="147"/>
                    <a:pt x="980" y="153"/>
                    <a:pt x="1016" y="165"/>
                  </a:cubicBezTo>
                  <a:cubicBezTo>
                    <a:pt x="1045" y="251"/>
                    <a:pt x="1008" y="132"/>
                    <a:pt x="1034" y="276"/>
                  </a:cubicBezTo>
                  <a:cubicBezTo>
                    <a:pt x="1035" y="282"/>
                    <a:pt x="1062" y="317"/>
                    <a:pt x="1063" y="318"/>
                  </a:cubicBezTo>
                  <a:cubicBezTo>
                    <a:pt x="1072" y="343"/>
                    <a:pt x="1085" y="358"/>
                    <a:pt x="1104" y="376"/>
                  </a:cubicBezTo>
                  <a:cubicBezTo>
                    <a:pt x="1113" y="421"/>
                    <a:pt x="1103" y="392"/>
                    <a:pt x="1128" y="429"/>
                  </a:cubicBezTo>
                  <a:cubicBezTo>
                    <a:pt x="1136" y="441"/>
                    <a:pt x="1151" y="465"/>
                    <a:pt x="1151" y="465"/>
                  </a:cubicBezTo>
                  <a:cubicBezTo>
                    <a:pt x="1143" y="517"/>
                    <a:pt x="1130" y="516"/>
                    <a:pt x="1116" y="559"/>
                  </a:cubicBezTo>
                  <a:cubicBezTo>
                    <a:pt x="1114" y="573"/>
                    <a:pt x="1111" y="586"/>
                    <a:pt x="1110" y="600"/>
                  </a:cubicBezTo>
                  <a:cubicBezTo>
                    <a:pt x="1107" y="684"/>
                    <a:pt x="1110" y="768"/>
                    <a:pt x="1104" y="852"/>
                  </a:cubicBezTo>
                  <a:cubicBezTo>
                    <a:pt x="1102" y="883"/>
                    <a:pt x="1057" y="890"/>
                    <a:pt x="1039" y="905"/>
                  </a:cubicBezTo>
                  <a:cubicBezTo>
                    <a:pt x="1008" y="931"/>
                    <a:pt x="1037" y="918"/>
                    <a:pt x="1004" y="929"/>
                  </a:cubicBezTo>
                  <a:cubicBezTo>
                    <a:pt x="986" y="947"/>
                    <a:pt x="977" y="958"/>
                    <a:pt x="969" y="982"/>
                  </a:cubicBezTo>
                  <a:cubicBezTo>
                    <a:pt x="967" y="996"/>
                    <a:pt x="967" y="1066"/>
                    <a:pt x="951" y="1082"/>
                  </a:cubicBezTo>
                  <a:cubicBezTo>
                    <a:pt x="940" y="1093"/>
                    <a:pt x="923" y="1096"/>
                    <a:pt x="910" y="1105"/>
                  </a:cubicBezTo>
                  <a:cubicBezTo>
                    <a:pt x="826" y="1091"/>
                    <a:pt x="843" y="1094"/>
                    <a:pt x="716" y="1099"/>
                  </a:cubicBezTo>
                  <a:cubicBezTo>
                    <a:pt x="673" y="1114"/>
                    <a:pt x="693" y="1108"/>
                    <a:pt x="657" y="1117"/>
                  </a:cubicBezTo>
                  <a:cubicBezTo>
                    <a:pt x="632" y="1134"/>
                    <a:pt x="608" y="1154"/>
                    <a:pt x="587" y="1176"/>
                  </a:cubicBezTo>
                  <a:cubicBezTo>
                    <a:pt x="505" y="1169"/>
                    <a:pt x="532" y="1166"/>
                    <a:pt x="475" y="1152"/>
                  </a:cubicBezTo>
                  <a:cubicBezTo>
                    <a:pt x="471" y="1146"/>
                    <a:pt x="468" y="1140"/>
                    <a:pt x="463" y="1135"/>
                  </a:cubicBezTo>
                  <a:cubicBezTo>
                    <a:pt x="458" y="1130"/>
                    <a:pt x="450" y="1129"/>
                    <a:pt x="446" y="1123"/>
                  </a:cubicBezTo>
                  <a:cubicBezTo>
                    <a:pt x="442" y="1118"/>
                    <a:pt x="444" y="1110"/>
                    <a:pt x="440" y="1105"/>
                  </a:cubicBezTo>
                  <a:cubicBezTo>
                    <a:pt x="423" y="1081"/>
                    <a:pt x="378" y="1067"/>
                    <a:pt x="352" y="1058"/>
                  </a:cubicBezTo>
                  <a:cubicBezTo>
                    <a:pt x="334" y="1052"/>
                    <a:pt x="317" y="1047"/>
                    <a:pt x="299" y="1041"/>
                  </a:cubicBezTo>
                  <a:cubicBezTo>
                    <a:pt x="287" y="1037"/>
                    <a:pt x="264" y="1029"/>
                    <a:pt x="264" y="1029"/>
                  </a:cubicBezTo>
                  <a:cubicBezTo>
                    <a:pt x="217" y="994"/>
                    <a:pt x="164" y="992"/>
                    <a:pt x="134" y="935"/>
                  </a:cubicBezTo>
                  <a:cubicBezTo>
                    <a:pt x="127" y="833"/>
                    <a:pt x="140" y="858"/>
                    <a:pt x="93" y="805"/>
                  </a:cubicBezTo>
                  <a:cubicBezTo>
                    <a:pt x="73" y="782"/>
                    <a:pt x="78" y="792"/>
                    <a:pt x="52" y="776"/>
                  </a:cubicBezTo>
                  <a:cubicBezTo>
                    <a:pt x="40" y="769"/>
                    <a:pt x="17" y="753"/>
                    <a:pt x="17" y="753"/>
                  </a:cubicBezTo>
                  <a:cubicBezTo>
                    <a:pt x="0" y="702"/>
                    <a:pt x="1" y="657"/>
                    <a:pt x="34" y="612"/>
                  </a:cubicBezTo>
                  <a:cubicBezTo>
                    <a:pt x="27" y="559"/>
                    <a:pt x="21" y="556"/>
                    <a:pt x="5" y="512"/>
                  </a:cubicBezTo>
                  <a:cubicBezTo>
                    <a:pt x="15" y="483"/>
                    <a:pt x="27" y="463"/>
                    <a:pt x="52" y="447"/>
                  </a:cubicBezTo>
                  <a:cubicBezTo>
                    <a:pt x="60" y="423"/>
                    <a:pt x="74" y="424"/>
                    <a:pt x="93" y="406"/>
                  </a:cubicBezTo>
                  <a:cubicBezTo>
                    <a:pt x="112" y="328"/>
                    <a:pt x="90" y="247"/>
                    <a:pt x="117" y="171"/>
                  </a:cubicBezTo>
                  <a:close/>
                </a:path>
              </a:pathLst>
            </a:custGeom>
            <a:solidFill>
              <a:schemeClr val="accent1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75" name="Freeform 131"/>
            <p:cNvSpPr>
              <a:spLocks noChangeAspect="1"/>
            </p:cNvSpPr>
            <p:nvPr/>
          </p:nvSpPr>
          <p:spPr bwMode="auto">
            <a:xfrm>
              <a:off x="713" y="1206"/>
              <a:ext cx="1750" cy="1776"/>
            </a:xfrm>
            <a:custGeom>
              <a:avLst/>
              <a:gdLst>
                <a:gd name="T0" fmla="*/ 4 w 807"/>
                <a:gd name="T1" fmla="*/ 797 h 929"/>
                <a:gd name="T2" fmla="*/ 310 w 807"/>
                <a:gd name="T3" fmla="*/ 281 h 929"/>
                <a:gd name="T4" fmla="*/ 696 w 807"/>
                <a:gd name="T5" fmla="*/ 109 h 929"/>
                <a:gd name="T6" fmla="*/ 861 w 807"/>
                <a:gd name="T7" fmla="*/ 65 h 929"/>
                <a:gd name="T8" fmla="*/ 945 w 807"/>
                <a:gd name="T9" fmla="*/ 44 h 929"/>
                <a:gd name="T10" fmla="*/ 1993 w 807"/>
                <a:gd name="T11" fmla="*/ 304 h 929"/>
                <a:gd name="T12" fmla="*/ 1965 w 807"/>
                <a:gd name="T13" fmla="*/ 841 h 929"/>
                <a:gd name="T14" fmla="*/ 1637 w 807"/>
                <a:gd name="T15" fmla="*/ 1206 h 929"/>
                <a:gd name="T16" fmla="*/ 1858 w 807"/>
                <a:gd name="T17" fmla="*/ 1267 h 929"/>
                <a:gd name="T18" fmla="*/ 2242 w 807"/>
                <a:gd name="T19" fmla="*/ 753 h 929"/>
                <a:gd name="T20" fmla="*/ 2407 w 807"/>
                <a:gd name="T21" fmla="*/ 646 h 929"/>
                <a:gd name="T22" fmla="*/ 2576 w 807"/>
                <a:gd name="T23" fmla="*/ 602 h 929"/>
                <a:gd name="T24" fmla="*/ 3099 w 807"/>
                <a:gd name="T25" fmla="*/ 625 h 929"/>
                <a:gd name="T26" fmla="*/ 3541 w 807"/>
                <a:gd name="T27" fmla="*/ 841 h 929"/>
                <a:gd name="T28" fmla="*/ 3762 w 807"/>
                <a:gd name="T29" fmla="*/ 1224 h 929"/>
                <a:gd name="T30" fmla="*/ 3710 w 807"/>
                <a:gd name="T31" fmla="*/ 1893 h 929"/>
                <a:gd name="T32" fmla="*/ 3517 w 807"/>
                <a:gd name="T33" fmla="*/ 2044 h 929"/>
                <a:gd name="T34" fmla="*/ 3433 w 807"/>
                <a:gd name="T35" fmla="*/ 2088 h 929"/>
                <a:gd name="T36" fmla="*/ 3212 w 807"/>
                <a:gd name="T37" fmla="*/ 2237 h 929"/>
                <a:gd name="T38" fmla="*/ 2164 w 807"/>
                <a:gd name="T39" fmla="*/ 2044 h 929"/>
                <a:gd name="T40" fmla="*/ 1887 w 807"/>
                <a:gd name="T41" fmla="*/ 1805 h 929"/>
                <a:gd name="T42" fmla="*/ 1802 w 807"/>
                <a:gd name="T43" fmla="*/ 1506 h 929"/>
                <a:gd name="T44" fmla="*/ 1774 w 807"/>
                <a:gd name="T45" fmla="*/ 1440 h 929"/>
                <a:gd name="T46" fmla="*/ 1609 w 807"/>
                <a:gd name="T47" fmla="*/ 1396 h 929"/>
                <a:gd name="T48" fmla="*/ 1581 w 807"/>
                <a:gd name="T49" fmla="*/ 1267 h 929"/>
                <a:gd name="T50" fmla="*/ 1416 w 807"/>
                <a:gd name="T51" fmla="*/ 1378 h 929"/>
                <a:gd name="T52" fmla="*/ 1388 w 807"/>
                <a:gd name="T53" fmla="*/ 1872 h 929"/>
                <a:gd name="T54" fmla="*/ 1110 w 807"/>
                <a:gd name="T55" fmla="*/ 2128 h 929"/>
                <a:gd name="T56" fmla="*/ 1167 w 807"/>
                <a:gd name="T57" fmla="*/ 2298 h 929"/>
                <a:gd name="T58" fmla="*/ 1553 w 807"/>
                <a:gd name="T59" fmla="*/ 2709 h 929"/>
                <a:gd name="T60" fmla="*/ 1444 w 807"/>
                <a:gd name="T61" fmla="*/ 3139 h 929"/>
                <a:gd name="T62" fmla="*/ 1331 w 807"/>
                <a:gd name="T63" fmla="*/ 3267 h 929"/>
                <a:gd name="T64" fmla="*/ 1167 w 807"/>
                <a:gd name="T65" fmla="*/ 3395 h 929"/>
                <a:gd name="T66" fmla="*/ 781 w 807"/>
                <a:gd name="T67" fmla="*/ 3374 h 929"/>
                <a:gd name="T68" fmla="*/ 117 w 807"/>
                <a:gd name="T69" fmla="*/ 2967 h 929"/>
                <a:gd name="T70" fmla="*/ 61 w 807"/>
                <a:gd name="T71" fmla="*/ 2837 h 929"/>
                <a:gd name="T72" fmla="*/ 33 w 807"/>
                <a:gd name="T73" fmla="*/ 2774 h 929"/>
                <a:gd name="T74" fmla="*/ 310 w 807"/>
                <a:gd name="T75" fmla="*/ 2342 h 929"/>
                <a:gd name="T76" fmla="*/ 559 w 807"/>
                <a:gd name="T77" fmla="*/ 2277 h 929"/>
                <a:gd name="T78" fmla="*/ 889 w 807"/>
                <a:gd name="T79" fmla="*/ 2149 h 929"/>
                <a:gd name="T80" fmla="*/ 974 w 807"/>
                <a:gd name="T81" fmla="*/ 2128 h 929"/>
                <a:gd name="T82" fmla="*/ 1167 w 807"/>
                <a:gd name="T83" fmla="*/ 1805 h 929"/>
                <a:gd name="T84" fmla="*/ 1223 w 807"/>
                <a:gd name="T85" fmla="*/ 1677 h 929"/>
                <a:gd name="T86" fmla="*/ 612 w 807"/>
                <a:gd name="T87" fmla="*/ 1396 h 929"/>
                <a:gd name="T88" fmla="*/ 338 w 807"/>
                <a:gd name="T89" fmla="*/ 1183 h 929"/>
                <a:gd name="T90" fmla="*/ 61 w 807"/>
                <a:gd name="T91" fmla="*/ 969 h 929"/>
                <a:gd name="T92" fmla="*/ 4 w 807"/>
                <a:gd name="T93" fmla="*/ 797 h 92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07"/>
                <a:gd name="T142" fmla="*/ 0 h 929"/>
                <a:gd name="T143" fmla="*/ 807 w 807"/>
                <a:gd name="T144" fmla="*/ 929 h 92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07" h="929">
                  <a:moveTo>
                    <a:pt x="1" y="218"/>
                  </a:moveTo>
                  <a:cubicBezTo>
                    <a:pt x="19" y="164"/>
                    <a:pt x="0" y="99"/>
                    <a:pt x="66" y="77"/>
                  </a:cubicBezTo>
                  <a:cubicBezTo>
                    <a:pt x="91" y="60"/>
                    <a:pt x="120" y="42"/>
                    <a:pt x="148" y="30"/>
                  </a:cubicBezTo>
                  <a:cubicBezTo>
                    <a:pt x="159" y="25"/>
                    <a:pt x="171" y="22"/>
                    <a:pt x="183" y="18"/>
                  </a:cubicBezTo>
                  <a:cubicBezTo>
                    <a:pt x="189" y="16"/>
                    <a:pt x="201" y="12"/>
                    <a:pt x="201" y="12"/>
                  </a:cubicBezTo>
                  <a:cubicBezTo>
                    <a:pt x="292" y="16"/>
                    <a:pt x="373" y="0"/>
                    <a:pt x="424" y="83"/>
                  </a:cubicBezTo>
                  <a:cubicBezTo>
                    <a:pt x="422" y="132"/>
                    <a:pt x="421" y="181"/>
                    <a:pt x="418" y="230"/>
                  </a:cubicBezTo>
                  <a:cubicBezTo>
                    <a:pt x="415" y="271"/>
                    <a:pt x="361" y="290"/>
                    <a:pt x="348" y="330"/>
                  </a:cubicBezTo>
                  <a:cubicBezTo>
                    <a:pt x="357" y="381"/>
                    <a:pt x="356" y="373"/>
                    <a:pt x="395" y="347"/>
                  </a:cubicBezTo>
                  <a:cubicBezTo>
                    <a:pt x="427" y="302"/>
                    <a:pt x="447" y="252"/>
                    <a:pt x="477" y="206"/>
                  </a:cubicBezTo>
                  <a:cubicBezTo>
                    <a:pt x="481" y="200"/>
                    <a:pt x="504" y="180"/>
                    <a:pt x="512" y="177"/>
                  </a:cubicBezTo>
                  <a:cubicBezTo>
                    <a:pt x="524" y="172"/>
                    <a:pt x="548" y="165"/>
                    <a:pt x="548" y="165"/>
                  </a:cubicBezTo>
                  <a:cubicBezTo>
                    <a:pt x="585" y="167"/>
                    <a:pt x="622" y="168"/>
                    <a:pt x="659" y="171"/>
                  </a:cubicBezTo>
                  <a:cubicBezTo>
                    <a:pt x="699" y="175"/>
                    <a:pt x="723" y="209"/>
                    <a:pt x="753" y="230"/>
                  </a:cubicBezTo>
                  <a:cubicBezTo>
                    <a:pt x="776" y="264"/>
                    <a:pt x="788" y="296"/>
                    <a:pt x="800" y="335"/>
                  </a:cubicBezTo>
                  <a:cubicBezTo>
                    <a:pt x="797" y="423"/>
                    <a:pt x="807" y="455"/>
                    <a:pt x="789" y="518"/>
                  </a:cubicBezTo>
                  <a:cubicBezTo>
                    <a:pt x="781" y="547"/>
                    <a:pt x="782" y="536"/>
                    <a:pt x="748" y="559"/>
                  </a:cubicBezTo>
                  <a:cubicBezTo>
                    <a:pt x="742" y="563"/>
                    <a:pt x="730" y="571"/>
                    <a:pt x="730" y="571"/>
                  </a:cubicBezTo>
                  <a:cubicBezTo>
                    <a:pt x="718" y="588"/>
                    <a:pt x="683" y="612"/>
                    <a:pt x="683" y="612"/>
                  </a:cubicBezTo>
                  <a:cubicBezTo>
                    <a:pt x="584" y="608"/>
                    <a:pt x="526" y="625"/>
                    <a:pt x="460" y="559"/>
                  </a:cubicBezTo>
                  <a:cubicBezTo>
                    <a:pt x="452" y="534"/>
                    <a:pt x="423" y="510"/>
                    <a:pt x="401" y="494"/>
                  </a:cubicBezTo>
                  <a:cubicBezTo>
                    <a:pt x="391" y="467"/>
                    <a:pt x="389" y="440"/>
                    <a:pt x="383" y="412"/>
                  </a:cubicBezTo>
                  <a:cubicBezTo>
                    <a:pt x="382" y="406"/>
                    <a:pt x="382" y="398"/>
                    <a:pt x="377" y="394"/>
                  </a:cubicBezTo>
                  <a:cubicBezTo>
                    <a:pt x="367" y="387"/>
                    <a:pt x="342" y="382"/>
                    <a:pt x="342" y="382"/>
                  </a:cubicBezTo>
                  <a:cubicBezTo>
                    <a:pt x="340" y="370"/>
                    <a:pt x="342" y="357"/>
                    <a:pt x="336" y="347"/>
                  </a:cubicBezTo>
                  <a:cubicBezTo>
                    <a:pt x="319" y="317"/>
                    <a:pt x="303" y="370"/>
                    <a:pt x="301" y="377"/>
                  </a:cubicBezTo>
                  <a:cubicBezTo>
                    <a:pt x="299" y="422"/>
                    <a:pt x="300" y="467"/>
                    <a:pt x="295" y="512"/>
                  </a:cubicBezTo>
                  <a:cubicBezTo>
                    <a:pt x="291" y="542"/>
                    <a:pt x="236" y="582"/>
                    <a:pt x="236" y="582"/>
                  </a:cubicBezTo>
                  <a:cubicBezTo>
                    <a:pt x="237" y="585"/>
                    <a:pt x="243" y="622"/>
                    <a:pt x="248" y="629"/>
                  </a:cubicBezTo>
                  <a:cubicBezTo>
                    <a:pt x="277" y="667"/>
                    <a:pt x="314" y="694"/>
                    <a:pt x="330" y="741"/>
                  </a:cubicBezTo>
                  <a:cubicBezTo>
                    <a:pt x="326" y="788"/>
                    <a:pt x="330" y="821"/>
                    <a:pt x="307" y="859"/>
                  </a:cubicBezTo>
                  <a:cubicBezTo>
                    <a:pt x="300" y="871"/>
                    <a:pt x="291" y="882"/>
                    <a:pt x="283" y="894"/>
                  </a:cubicBezTo>
                  <a:cubicBezTo>
                    <a:pt x="274" y="908"/>
                    <a:pt x="248" y="929"/>
                    <a:pt x="248" y="929"/>
                  </a:cubicBezTo>
                  <a:cubicBezTo>
                    <a:pt x="221" y="927"/>
                    <a:pt x="193" y="926"/>
                    <a:pt x="166" y="923"/>
                  </a:cubicBezTo>
                  <a:cubicBezTo>
                    <a:pt x="114" y="917"/>
                    <a:pt x="60" y="847"/>
                    <a:pt x="25" y="812"/>
                  </a:cubicBezTo>
                  <a:cubicBezTo>
                    <a:pt x="21" y="800"/>
                    <a:pt x="17" y="788"/>
                    <a:pt x="13" y="776"/>
                  </a:cubicBezTo>
                  <a:cubicBezTo>
                    <a:pt x="11" y="770"/>
                    <a:pt x="7" y="759"/>
                    <a:pt x="7" y="759"/>
                  </a:cubicBezTo>
                  <a:cubicBezTo>
                    <a:pt x="12" y="711"/>
                    <a:pt x="11" y="660"/>
                    <a:pt x="66" y="641"/>
                  </a:cubicBezTo>
                  <a:cubicBezTo>
                    <a:pt x="84" y="635"/>
                    <a:pt x="103" y="633"/>
                    <a:pt x="119" y="623"/>
                  </a:cubicBezTo>
                  <a:cubicBezTo>
                    <a:pt x="164" y="594"/>
                    <a:pt x="141" y="604"/>
                    <a:pt x="189" y="588"/>
                  </a:cubicBezTo>
                  <a:cubicBezTo>
                    <a:pt x="195" y="586"/>
                    <a:pt x="207" y="582"/>
                    <a:pt x="207" y="582"/>
                  </a:cubicBezTo>
                  <a:cubicBezTo>
                    <a:pt x="227" y="554"/>
                    <a:pt x="237" y="527"/>
                    <a:pt x="248" y="494"/>
                  </a:cubicBezTo>
                  <a:cubicBezTo>
                    <a:pt x="252" y="482"/>
                    <a:pt x="260" y="459"/>
                    <a:pt x="260" y="459"/>
                  </a:cubicBezTo>
                  <a:cubicBezTo>
                    <a:pt x="251" y="358"/>
                    <a:pt x="247" y="389"/>
                    <a:pt x="130" y="382"/>
                  </a:cubicBezTo>
                  <a:cubicBezTo>
                    <a:pt x="116" y="360"/>
                    <a:pt x="94" y="338"/>
                    <a:pt x="72" y="324"/>
                  </a:cubicBezTo>
                  <a:cubicBezTo>
                    <a:pt x="57" y="301"/>
                    <a:pt x="39" y="274"/>
                    <a:pt x="13" y="265"/>
                  </a:cubicBezTo>
                  <a:cubicBezTo>
                    <a:pt x="8" y="250"/>
                    <a:pt x="1" y="218"/>
                    <a:pt x="1" y="218"/>
                  </a:cubicBezTo>
                  <a:close/>
                </a:path>
              </a:pathLst>
            </a:custGeom>
            <a:solidFill>
              <a:srgbClr val="006600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Group 132"/>
          <p:cNvGrpSpPr>
            <a:grpSpLocks/>
          </p:cNvGrpSpPr>
          <p:nvPr/>
        </p:nvGrpSpPr>
        <p:grpSpPr bwMode="auto">
          <a:xfrm>
            <a:off x="4824413" y="85725"/>
            <a:ext cx="98425" cy="103188"/>
            <a:chOff x="322" y="3677"/>
            <a:chExt cx="158" cy="166"/>
          </a:xfrm>
        </p:grpSpPr>
        <p:sp>
          <p:nvSpPr>
            <p:cNvPr id="104661" name="Freeform 133"/>
            <p:cNvSpPr>
              <a:spLocks noChangeAspect="1"/>
            </p:cNvSpPr>
            <p:nvPr/>
          </p:nvSpPr>
          <p:spPr bwMode="auto">
            <a:xfrm>
              <a:off x="322" y="3677"/>
              <a:ext cx="158" cy="166"/>
            </a:xfrm>
            <a:custGeom>
              <a:avLst/>
              <a:gdLst>
                <a:gd name="T0" fmla="*/ 2 w 1151"/>
                <a:gd name="T1" fmla="*/ 3 h 1176"/>
                <a:gd name="T2" fmla="*/ 3 w 1151"/>
                <a:gd name="T3" fmla="*/ 3 h 1176"/>
                <a:gd name="T4" fmla="*/ 4 w 1151"/>
                <a:gd name="T5" fmla="*/ 2 h 1176"/>
                <a:gd name="T6" fmla="*/ 4 w 1151"/>
                <a:gd name="T7" fmla="*/ 2 h 1176"/>
                <a:gd name="T8" fmla="*/ 5 w 1151"/>
                <a:gd name="T9" fmla="*/ 1 h 1176"/>
                <a:gd name="T10" fmla="*/ 9 w 1151"/>
                <a:gd name="T11" fmla="*/ 1 h 1176"/>
                <a:gd name="T12" fmla="*/ 10 w 1151"/>
                <a:gd name="T13" fmla="*/ 0 h 1176"/>
                <a:gd name="T14" fmla="*/ 11 w 1151"/>
                <a:gd name="T15" fmla="*/ 0 h 1176"/>
                <a:gd name="T16" fmla="*/ 15 w 1151"/>
                <a:gd name="T17" fmla="*/ 0 h 1176"/>
                <a:gd name="T18" fmla="*/ 17 w 1151"/>
                <a:gd name="T19" fmla="*/ 3 h 1176"/>
                <a:gd name="T20" fmla="*/ 19 w 1151"/>
                <a:gd name="T21" fmla="*/ 3 h 1176"/>
                <a:gd name="T22" fmla="*/ 19 w 1151"/>
                <a:gd name="T23" fmla="*/ 6 h 1176"/>
                <a:gd name="T24" fmla="*/ 20 w 1151"/>
                <a:gd name="T25" fmla="*/ 6 h 1176"/>
                <a:gd name="T26" fmla="*/ 21 w 1151"/>
                <a:gd name="T27" fmla="*/ 7 h 1176"/>
                <a:gd name="T28" fmla="*/ 21 w 1151"/>
                <a:gd name="T29" fmla="*/ 9 h 1176"/>
                <a:gd name="T30" fmla="*/ 22 w 1151"/>
                <a:gd name="T31" fmla="*/ 9 h 1176"/>
                <a:gd name="T32" fmla="*/ 21 w 1151"/>
                <a:gd name="T33" fmla="*/ 11 h 1176"/>
                <a:gd name="T34" fmla="*/ 21 w 1151"/>
                <a:gd name="T35" fmla="*/ 12 h 1176"/>
                <a:gd name="T36" fmla="*/ 21 w 1151"/>
                <a:gd name="T37" fmla="*/ 17 h 1176"/>
                <a:gd name="T38" fmla="*/ 20 w 1151"/>
                <a:gd name="T39" fmla="*/ 18 h 1176"/>
                <a:gd name="T40" fmla="*/ 19 w 1151"/>
                <a:gd name="T41" fmla="*/ 18 h 1176"/>
                <a:gd name="T42" fmla="*/ 18 w 1151"/>
                <a:gd name="T43" fmla="*/ 20 h 1176"/>
                <a:gd name="T44" fmla="*/ 18 w 1151"/>
                <a:gd name="T45" fmla="*/ 22 h 1176"/>
                <a:gd name="T46" fmla="*/ 17 w 1151"/>
                <a:gd name="T47" fmla="*/ 22 h 1176"/>
                <a:gd name="T48" fmla="*/ 13 w 1151"/>
                <a:gd name="T49" fmla="*/ 22 h 1176"/>
                <a:gd name="T50" fmla="*/ 12 w 1151"/>
                <a:gd name="T51" fmla="*/ 22 h 1176"/>
                <a:gd name="T52" fmla="*/ 11 w 1151"/>
                <a:gd name="T53" fmla="*/ 23 h 1176"/>
                <a:gd name="T54" fmla="*/ 9 w 1151"/>
                <a:gd name="T55" fmla="*/ 23 h 1176"/>
                <a:gd name="T56" fmla="*/ 9 w 1151"/>
                <a:gd name="T57" fmla="*/ 23 h 1176"/>
                <a:gd name="T58" fmla="*/ 8 w 1151"/>
                <a:gd name="T59" fmla="*/ 22 h 1176"/>
                <a:gd name="T60" fmla="*/ 8 w 1151"/>
                <a:gd name="T61" fmla="*/ 22 h 1176"/>
                <a:gd name="T62" fmla="*/ 7 w 1151"/>
                <a:gd name="T63" fmla="*/ 21 h 1176"/>
                <a:gd name="T64" fmla="*/ 6 w 1151"/>
                <a:gd name="T65" fmla="*/ 21 h 1176"/>
                <a:gd name="T66" fmla="*/ 5 w 1151"/>
                <a:gd name="T67" fmla="*/ 20 h 1176"/>
                <a:gd name="T68" fmla="*/ 2 w 1151"/>
                <a:gd name="T69" fmla="*/ 19 h 1176"/>
                <a:gd name="T70" fmla="*/ 2 w 1151"/>
                <a:gd name="T71" fmla="*/ 16 h 1176"/>
                <a:gd name="T72" fmla="*/ 1 w 1151"/>
                <a:gd name="T73" fmla="*/ 16 h 1176"/>
                <a:gd name="T74" fmla="*/ 0 w 1151"/>
                <a:gd name="T75" fmla="*/ 15 h 1176"/>
                <a:gd name="T76" fmla="*/ 1 w 1151"/>
                <a:gd name="T77" fmla="*/ 12 h 1176"/>
                <a:gd name="T78" fmla="*/ 0 w 1151"/>
                <a:gd name="T79" fmla="*/ 10 h 1176"/>
                <a:gd name="T80" fmla="*/ 1 w 1151"/>
                <a:gd name="T81" fmla="*/ 9 h 1176"/>
                <a:gd name="T82" fmla="*/ 2 w 1151"/>
                <a:gd name="T83" fmla="*/ 8 h 1176"/>
                <a:gd name="T84" fmla="*/ 2 w 1151"/>
                <a:gd name="T85" fmla="*/ 3 h 11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51"/>
                <a:gd name="T130" fmla="*/ 0 h 1176"/>
                <a:gd name="T131" fmla="*/ 1151 w 1151"/>
                <a:gd name="T132" fmla="*/ 1176 h 117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51" h="1176">
                  <a:moveTo>
                    <a:pt x="117" y="171"/>
                  </a:moveTo>
                  <a:cubicBezTo>
                    <a:pt x="136" y="157"/>
                    <a:pt x="155" y="155"/>
                    <a:pt x="170" y="135"/>
                  </a:cubicBezTo>
                  <a:cubicBezTo>
                    <a:pt x="179" y="124"/>
                    <a:pt x="185" y="112"/>
                    <a:pt x="193" y="100"/>
                  </a:cubicBezTo>
                  <a:cubicBezTo>
                    <a:pt x="197" y="94"/>
                    <a:pt x="205" y="83"/>
                    <a:pt x="205" y="83"/>
                  </a:cubicBezTo>
                  <a:cubicBezTo>
                    <a:pt x="224" y="25"/>
                    <a:pt x="204" y="46"/>
                    <a:pt x="287" y="53"/>
                  </a:cubicBezTo>
                  <a:cubicBezTo>
                    <a:pt x="326" y="51"/>
                    <a:pt x="419" y="57"/>
                    <a:pt x="469" y="36"/>
                  </a:cubicBezTo>
                  <a:cubicBezTo>
                    <a:pt x="543" y="6"/>
                    <a:pt x="431" y="45"/>
                    <a:pt x="528" y="12"/>
                  </a:cubicBezTo>
                  <a:cubicBezTo>
                    <a:pt x="540" y="8"/>
                    <a:pt x="563" y="0"/>
                    <a:pt x="563" y="0"/>
                  </a:cubicBezTo>
                  <a:cubicBezTo>
                    <a:pt x="647" y="8"/>
                    <a:pt x="710" y="20"/>
                    <a:pt x="798" y="24"/>
                  </a:cubicBezTo>
                  <a:cubicBezTo>
                    <a:pt x="825" y="62"/>
                    <a:pt x="871" y="109"/>
                    <a:pt x="916" y="124"/>
                  </a:cubicBezTo>
                  <a:cubicBezTo>
                    <a:pt x="947" y="147"/>
                    <a:pt x="980" y="153"/>
                    <a:pt x="1016" y="165"/>
                  </a:cubicBezTo>
                  <a:cubicBezTo>
                    <a:pt x="1045" y="251"/>
                    <a:pt x="1008" y="132"/>
                    <a:pt x="1034" y="276"/>
                  </a:cubicBezTo>
                  <a:cubicBezTo>
                    <a:pt x="1035" y="282"/>
                    <a:pt x="1062" y="317"/>
                    <a:pt x="1063" y="318"/>
                  </a:cubicBezTo>
                  <a:cubicBezTo>
                    <a:pt x="1072" y="343"/>
                    <a:pt x="1085" y="358"/>
                    <a:pt x="1104" y="376"/>
                  </a:cubicBezTo>
                  <a:cubicBezTo>
                    <a:pt x="1113" y="421"/>
                    <a:pt x="1103" y="392"/>
                    <a:pt x="1128" y="429"/>
                  </a:cubicBezTo>
                  <a:cubicBezTo>
                    <a:pt x="1136" y="441"/>
                    <a:pt x="1151" y="465"/>
                    <a:pt x="1151" y="465"/>
                  </a:cubicBezTo>
                  <a:cubicBezTo>
                    <a:pt x="1143" y="517"/>
                    <a:pt x="1130" y="516"/>
                    <a:pt x="1116" y="559"/>
                  </a:cubicBezTo>
                  <a:cubicBezTo>
                    <a:pt x="1114" y="573"/>
                    <a:pt x="1111" y="586"/>
                    <a:pt x="1110" y="600"/>
                  </a:cubicBezTo>
                  <a:cubicBezTo>
                    <a:pt x="1107" y="684"/>
                    <a:pt x="1110" y="768"/>
                    <a:pt x="1104" y="852"/>
                  </a:cubicBezTo>
                  <a:cubicBezTo>
                    <a:pt x="1102" y="883"/>
                    <a:pt x="1057" y="890"/>
                    <a:pt x="1039" y="905"/>
                  </a:cubicBezTo>
                  <a:cubicBezTo>
                    <a:pt x="1008" y="931"/>
                    <a:pt x="1037" y="918"/>
                    <a:pt x="1004" y="929"/>
                  </a:cubicBezTo>
                  <a:cubicBezTo>
                    <a:pt x="986" y="947"/>
                    <a:pt x="977" y="958"/>
                    <a:pt x="969" y="982"/>
                  </a:cubicBezTo>
                  <a:cubicBezTo>
                    <a:pt x="967" y="996"/>
                    <a:pt x="967" y="1066"/>
                    <a:pt x="951" y="1082"/>
                  </a:cubicBezTo>
                  <a:cubicBezTo>
                    <a:pt x="940" y="1093"/>
                    <a:pt x="923" y="1096"/>
                    <a:pt x="910" y="1105"/>
                  </a:cubicBezTo>
                  <a:cubicBezTo>
                    <a:pt x="826" y="1091"/>
                    <a:pt x="843" y="1094"/>
                    <a:pt x="716" y="1099"/>
                  </a:cubicBezTo>
                  <a:cubicBezTo>
                    <a:pt x="673" y="1114"/>
                    <a:pt x="693" y="1108"/>
                    <a:pt x="657" y="1117"/>
                  </a:cubicBezTo>
                  <a:cubicBezTo>
                    <a:pt x="632" y="1134"/>
                    <a:pt x="608" y="1154"/>
                    <a:pt x="587" y="1176"/>
                  </a:cubicBezTo>
                  <a:cubicBezTo>
                    <a:pt x="505" y="1169"/>
                    <a:pt x="532" y="1166"/>
                    <a:pt x="475" y="1152"/>
                  </a:cubicBezTo>
                  <a:cubicBezTo>
                    <a:pt x="471" y="1146"/>
                    <a:pt x="468" y="1140"/>
                    <a:pt x="463" y="1135"/>
                  </a:cubicBezTo>
                  <a:cubicBezTo>
                    <a:pt x="458" y="1130"/>
                    <a:pt x="450" y="1129"/>
                    <a:pt x="446" y="1123"/>
                  </a:cubicBezTo>
                  <a:cubicBezTo>
                    <a:pt x="442" y="1118"/>
                    <a:pt x="444" y="1110"/>
                    <a:pt x="440" y="1105"/>
                  </a:cubicBezTo>
                  <a:cubicBezTo>
                    <a:pt x="423" y="1081"/>
                    <a:pt x="378" y="1067"/>
                    <a:pt x="352" y="1058"/>
                  </a:cubicBezTo>
                  <a:cubicBezTo>
                    <a:pt x="334" y="1052"/>
                    <a:pt x="317" y="1047"/>
                    <a:pt x="299" y="1041"/>
                  </a:cubicBezTo>
                  <a:cubicBezTo>
                    <a:pt x="287" y="1037"/>
                    <a:pt x="264" y="1029"/>
                    <a:pt x="264" y="1029"/>
                  </a:cubicBezTo>
                  <a:cubicBezTo>
                    <a:pt x="217" y="994"/>
                    <a:pt x="164" y="992"/>
                    <a:pt x="134" y="935"/>
                  </a:cubicBezTo>
                  <a:cubicBezTo>
                    <a:pt x="127" y="833"/>
                    <a:pt x="140" y="858"/>
                    <a:pt x="93" y="805"/>
                  </a:cubicBezTo>
                  <a:cubicBezTo>
                    <a:pt x="73" y="782"/>
                    <a:pt x="78" y="792"/>
                    <a:pt x="52" y="776"/>
                  </a:cubicBezTo>
                  <a:cubicBezTo>
                    <a:pt x="40" y="769"/>
                    <a:pt x="17" y="753"/>
                    <a:pt x="17" y="753"/>
                  </a:cubicBezTo>
                  <a:cubicBezTo>
                    <a:pt x="0" y="702"/>
                    <a:pt x="1" y="657"/>
                    <a:pt x="34" y="612"/>
                  </a:cubicBezTo>
                  <a:cubicBezTo>
                    <a:pt x="27" y="559"/>
                    <a:pt x="21" y="556"/>
                    <a:pt x="5" y="512"/>
                  </a:cubicBezTo>
                  <a:cubicBezTo>
                    <a:pt x="15" y="483"/>
                    <a:pt x="27" y="463"/>
                    <a:pt x="52" y="447"/>
                  </a:cubicBezTo>
                  <a:cubicBezTo>
                    <a:pt x="60" y="423"/>
                    <a:pt x="74" y="424"/>
                    <a:pt x="93" y="406"/>
                  </a:cubicBezTo>
                  <a:cubicBezTo>
                    <a:pt x="112" y="328"/>
                    <a:pt x="90" y="247"/>
                    <a:pt x="117" y="171"/>
                  </a:cubicBezTo>
                  <a:close/>
                </a:path>
              </a:pathLst>
            </a:custGeom>
            <a:solidFill>
              <a:schemeClr val="accent1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62" name="Freeform 134"/>
            <p:cNvSpPr>
              <a:spLocks noChangeAspect="1"/>
            </p:cNvSpPr>
            <p:nvPr/>
          </p:nvSpPr>
          <p:spPr bwMode="auto">
            <a:xfrm>
              <a:off x="348" y="3696"/>
              <a:ext cx="119" cy="125"/>
            </a:xfrm>
            <a:custGeom>
              <a:avLst/>
              <a:gdLst>
                <a:gd name="T0" fmla="*/ 0 w 807"/>
                <a:gd name="T1" fmla="*/ 4 h 929"/>
                <a:gd name="T2" fmla="*/ 1 w 807"/>
                <a:gd name="T3" fmla="*/ 1 h 929"/>
                <a:gd name="T4" fmla="*/ 3 w 807"/>
                <a:gd name="T5" fmla="*/ 1 h 929"/>
                <a:gd name="T6" fmla="*/ 4 w 807"/>
                <a:gd name="T7" fmla="*/ 0 h 929"/>
                <a:gd name="T8" fmla="*/ 4 w 807"/>
                <a:gd name="T9" fmla="*/ 0 h 929"/>
                <a:gd name="T10" fmla="*/ 9 w 807"/>
                <a:gd name="T11" fmla="*/ 1 h 929"/>
                <a:gd name="T12" fmla="*/ 9 w 807"/>
                <a:gd name="T13" fmla="*/ 4 h 929"/>
                <a:gd name="T14" fmla="*/ 8 w 807"/>
                <a:gd name="T15" fmla="*/ 6 h 929"/>
                <a:gd name="T16" fmla="*/ 9 w 807"/>
                <a:gd name="T17" fmla="*/ 6 h 929"/>
                <a:gd name="T18" fmla="*/ 10 w 807"/>
                <a:gd name="T19" fmla="*/ 4 h 929"/>
                <a:gd name="T20" fmla="*/ 11 w 807"/>
                <a:gd name="T21" fmla="*/ 3 h 929"/>
                <a:gd name="T22" fmla="*/ 12 w 807"/>
                <a:gd name="T23" fmla="*/ 3 h 929"/>
                <a:gd name="T24" fmla="*/ 14 w 807"/>
                <a:gd name="T25" fmla="*/ 3 h 929"/>
                <a:gd name="T26" fmla="*/ 16 w 807"/>
                <a:gd name="T27" fmla="*/ 4 h 929"/>
                <a:gd name="T28" fmla="*/ 17 w 807"/>
                <a:gd name="T29" fmla="*/ 6 h 929"/>
                <a:gd name="T30" fmla="*/ 17 w 807"/>
                <a:gd name="T31" fmla="*/ 9 h 929"/>
                <a:gd name="T32" fmla="*/ 16 w 807"/>
                <a:gd name="T33" fmla="*/ 10 h 929"/>
                <a:gd name="T34" fmla="*/ 16 w 807"/>
                <a:gd name="T35" fmla="*/ 10 h 929"/>
                <a:gd name="T36" fmla="*/ 15 w 807"/>
                <a:gd name="T37" fmla="*/ 11 h 929"/>
                <a:gd name="T38" fmla="*/ 10 w 807"/>
                <a:gd name="T39" fmla="*/ 10 h 929"/>
                <a:gd name="T40" fmla="*/ 9 w 807"/>
                <a:gd name="T41" fmla="*/ 9 h 929"/>
                <a:gd name="T42" fmla="*/ 8 w 807"/>
                <a:gd name="T43" fmla="*/ 7 h 929"/>
                <a:gd name="T44" fmla="*/ 8 w 807"/>
                <a:gd name="T45" fmla="*/ 7 h 929"/>
                <a:gd name="T46" fmla="*/ 7 w 807"/>
                <a:gd name="T47" fmla="*/ 7 h 929"/>
                <a:gd name="T48" fmla="*/ 7 w 807"/>
                <a:gd name="T49" fmla="*/ 6 h 929"/>
                <a:gd name="T50" fmla="*/ 6 w 807"/>
                <a:gd name="T51" fmla="*/ 7 h 929"/>
                <a:gd name="T52" fmla="*/ 6 w 807"/>
                <a:gd name="T53" fmla="*/ 9 h 929"/>
                <a:gd name="T54" fmla="*/ 5 w 807"/>
                <a:gd name="T55" fmla="*/ 10 h 929"/>
                <a:gd name="T56" fmla="*/ 5 w 807"/>
                <a:gd name="T57" fmla="*/ 11 h 929"/>
                <a:gd name="T58" fmla="*/ 7 w 807"/>
                <a:gd name="T59" fmla="*/ 13 h 929"/>
                <a:gd name="T60" fmla="*/ 7 w 807"/>
                <a:gd name="T61" fmla="*/ 16 h 929"/>
                <a:gd name="T62" fmla="*/ 6 w 807"/>
                <a:gd name="T63" fmla="*/ 16 h 929"/>
                <a:gd name="T64" fmla="*/ 5 w 807"/>
                <a:gd name="T65" fmla="*/ 17 h 929"/>
                <a:gd name="T66" fmla="*/ 4 w 807"/>
                <a:gd name="T67" fmla="*/ 17 h 929"/>
                <a:gd name="T68" fmla="*/ 1 w 807"/>
                <a:gd name="T69" fmla="*/ 15 h 929"/>
                <a:gd name="T70" fmla="*/ 0 w 807"/>
                <a:gd name="T71" fmla="*/ 14 h 929"/>
                <a:gd name="T72" fmla="*/ 0 w 807"/>
                <a:gd name="T73" fmla="*/ 14 h 929"/>
                <a:gd name="T74" fmla="*/ 1 w 807"/>
                <a:gd name="T75" fmla="*/ 12 h 929"/>
                <a:gd name="T76" fmla="*/ 3 w 807"/>
                <a:gd name="T77" fmla="*/ 11 h 929"/>
                <a:gd name="T78" fmla="*/ 4 w 807"/>
                <a:gd name="T79" fmla="*/ 11 h 929"/>
                <a:gd name="T80" fmla="*/ 5 w 807"/>
                <a:gd name="T81" fmla="*/ 10 h 929"/>
                <a:gd name="T82" fmla="*/ 5 w 807"/>
                <a:gd name="T83" fmla="*/ 9 h 929"/>
                <a:gd name="T84" fmla="*/ 6 w 807"/>
                <a:gd name="T85" fmla="*/ 8 h 929"/>
                <a:gd name="T86" fmla="*/ 3 w 807"/>
                <a:gd name="T87" fmla="*/ 7 h 929"/>
                <a:gd name="T88" fmla="*/ 2 w 807"/>
                <a:gd name="T89" fmla="*/ 6 h 929"/>
                <a:gd name="T90" fmla="*/ 0 w 807"/>
                <a:gd name="T91" fmla="*/ 5 h 929"/>
                <a:gd name="T92" fmla="*/ 0 w 807"/>
                <a:gd name="T93" fmla="*/ 4 h 92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07"/>
                <a:gd name="T142" fmla="*/ 0 h 929"/>
                <a:gd name="T143" fmla="*/ 807 w 807"/>
                <a:gd name="T144" fmla="*/ 929 h 92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07" h="929">
                  <a:moveTo>
                    <a:pt x="1" y="218"/>
                  </a:moveTo>
                  <a:cubicBezTo>
                    <a:pt x="19" y="164"/>
                    <a:pt x="0" y="99"/>
                    <a:pt x="66" y="77"/>
                  </a:cubicBezTo>
                  <a:cubicBezTo>
                    <a:pt x="91" y="60"/>
                    <a:pt x="120" y="42"/>
                    <a:pt x="148" y="30"/>
                  </a:cubicBezTo>
                  <a:cubicBezTo>
                    <a:pt x="159" y="25"/>
                    <a:pt x="171" y="22"/>
                    <a:pt x="183" y="18"/>
                  </a:cubicBezTo>
                  <a:cubicBezTo>
                    <a:pt x="189" y="16"/>
                    <a:pt x="201" y="12"/>
                    <a:pt x="201" y="12"/>
                  </a:cubicBezTo>
                  <a:cubicBezTo>
                    <a:pt x="292" y="16"/>
                    <a:pt x="373" y="0"/>
                    <a:pt x="424" y="83"/>
                  </a:cubicBezTo>
                  <a:cubicBezTo>
                    <a:pt x="422" y="132"/>
                    <a:pt x="421" y="181"/>
                    <a:pt x="418" y="230"/>
                  </a:cubicBezTo>
                  <a:cubicBezTo>
                    <a:pt x="415" y="271"/>
                    <a:pt x="361" y="290"/>
                    <a:pt x="348" y="330"/>
                  </a:cubicBezTo>
                  <a:cubicBezTo>
                    <a:pt x="357" y="381"/>
                    <a:pt x="356" y="373"/>
                    <a:pt x="395" y="347"/>
                  </a:cubicBezTo>
                  <a:cubicBezTo>
                    <a:pt x="427" y="302"/>
                    <a:pt x="447" y="252"/>
                    <a:pt x="477" y="206"/>
                  </a:cubicBezTo>
                  <a:cubicBezTo>
                    <a:pt x="481" y="200"/>
                    <a:pt x="504" y="180"/>
                    <a:pt x="512" y="177"/>
                  </a:cubicBezTo>
                  <a:cubicBezTo>
                    <a:pt x="524" y="172"/>
                    <a:pt x="548" y="165"/>
                    <a:pt x="548" y="165"/>
                  </a:cubicBezTo>
                  <a:cubicBezTo>
                    <a:pt x="585" y="167"/>
                    <a:pt x="622" y="168"/>
                    <a:pt x="659" y="171"/>
                  </a:cubicBezTo>
                  <a:cubicBezTo>
                    <a:pt x="699" y="175"/>
                    <a:pt x="723" y="209"/>
                    <a:pt x="753" y="230"/>
                  </a:cubicBezTo>
                  <a:cubicBezTo>
                    <a:pt x="776" y="264"/>
                    <a:pt x="788" y="296"/>
                    <a:pt x="800" y="335"/>
                  </a:cubicBezTo>
                  <a:cubicBezTo>
                    <a:pt x="797" y="423"/>
                    <a:pt x="807" y="455"/>
                    <a:pt x="789" y="518"/>
                  </a:cubicBezTo>
                  <a:cubicBezTo>
                    <a:pt x="781" y="547"/>
                    <a:pt x="782" y="536"/>
                    <a:pt x="748" y="559"/>
                  </a:cubicBezTo>
                  <a:cubicBezTo>
                    <a:pt x="742" y="563"/>
                    <a:pt x="730" y="571"/>
                    <a:pt x="730" y="571"/>
                  </a:cubicBezTo>
                  <a:cubicBezTo>
                    <a:pt x="718" y="588"/>
                    <a:pt x="683" y="612"/>
                    <a:pt x="683" y="612"/>
                  </a:cubicBezTo>
                  <a:cubicBezTo>
                    <a:pt x="584" y="608"/>
                    <a:pt x="526" y="625"/>
                    <a:pt x="460" y="559"/>
                  </a:cubicBezTo>
                  <a:cubicBezTo>
                    <a:pt x="452" y="534"/>
                    <a:pt x="423" y="510"/>
                    <a:pt x="401" y="494"/>
                  </a:cubicBezTo>
                  <a:cubicBezTo>
                    <a:pt x="391" y="467"/>
                    <a:pt x="389" y="440"/>
                    <a:pt x="383" y="412"/>
                  </a:cubicBezTo>
                  <a:cubicBezTo>
                    <a:pt x="382" y="406"/>
                    <a:pt x="382" y="398"/>
                    <a:pt x="377" y="394"/>
                  </a:cubicBezTo>
                  <a:cubicBezTo>
                    <a:pt x="367" y="387"/>
                    <a:pt x="342" y="382"/>
                    <a:pt x="342" y="382"/>
                  </a:cubicBezTo>
                  <a:cubicBezTo>
                    <a:pt x="340" y="370"/>
                    <a:pt x="342" y="357"/>
                    <a:pt x="336" y="347"/>
                  </a:cubicBezTo>
                  <a:cubicBezTo>
                    <a:pt x="319" y="317"/>
                    <a:pt x="303" y="370"/>
                    <a:pt x="301" y="377"/>
                  </a:cubicBezTo>
                  <a:cubicBezTo>
                    <a:pt x="299" y="422"/>
                    <a:pt x="300" y="467"/>
                    <a:pt x="295" y="512"/>
                  </a:cubicBezTo>
                  <a:cubicBezTo>
                    <a:pt x="291" y="542"/>
                    <a:pt x="236" y="582"/>
                    <a:pt x="236" y="582"/>
                  </a:cubicBezTo>
                  <a:cubicBezTo>
                    <a:pt x="237" y="585"/>
                    <a:pt x="243" y="622"/>
                    <a:pt x="248" y="629"/>
                  </a:cubicBezTo>
                  <a:cubicBezTo>
                    <a:pt x="277" y="667"/>
                    <a:pt x="314" y="694"/>
                    <a:pt x="330" y="741"/>
                  </a:cubicBezTo>
                  <a:cubicBezTo>
                    <a:pt x="326" y="788"/>
                    <a:pt x="330" y="821"/>
                    <a:pt x="307" y="859"/>
                  </a:cubicBezTo>
                  <a:cubicBezTo>
                    <a:pt x="300" y="871"/>
                    <a:pt x="291" y="882"/>
                    <a:pt x="283" y="894"/>
                  </a:cubicBezTo>
                  <a:cubicBezTo>
                    <a:pt x="274" y="908"/>
                    <a:pt x="248" y="929"/>
                    <a:pt x="248" y="929"/>
                  </a:cubicBezTo>
                  <a:cubicBezTo>
                    <a:pt x="221" y="927"/>
                    <a:pt x="193" y="926"/>
                    <a:pt x="166" y="923"/>
                  </a:cubicBezTo>
                  <a:cubicBezTo>
                    <a:pt x="114" y="917"/>
                    <a:pt x="60" y="847"/>
                    <a:pt x="25" y="812"/>
                  </a:cubicBezTo>
                  <a:cubicBezTo>
                    <a:pt x="21" y="800"/>
                    <a:pt x="17" y="788"/>
                    <a:pt x="13" y="776"/>
                  </a:cubicBezTo>
                  <a:cubicBezTo>
                    <a:pt x="11" y="770"/>
                    <a:pt x="7" y="759"/>
                    <a:pt x="7" y="759"/>
                  </a:cubicBezTo>
                  <a:cubicBezTo>
                    <a:pt x="12" y="711"/>
                    <a:pt x="11" y="660"/>
                    <a:pt x="66" y="641"/>
                  </a:cubicBezTo>
                  <a:cubicBezTo>
                    <a:pt x="84" y="635"/>
                    <a:pt x="103" y="633"/>
                    <a:pt x="119" y="623"/>
                  </a:cubicBezTo>
                  <a:cubicBezTo>
                    <a:pt x="164" y="594"/>
                    <a:pt x="141" y="604"/>
                    <a:pt x="189" y="588"/>
                  </a:cubicBezTo>
                  <a:cubicBezTo>
                    <a:pt x="195" y="586"/>
                    <a:pt x="207" y="582"/>
                    <a:pt x="207" y="582"/>
                  </a:cubicBezTo>
                  <a:cubicBezTo>
                    <a:pt x="227" y="554"/>
                    <a:pt x="237" y="527"/>
                    <a:pt x="248" y="494"/>
                  </a:cubicBezTo>
                  <a:cubicBezTo>
                    <a:pt x="252" y="482"/>
                    <a:pt x="260" y="459"/>
                    <a:pt x="260" y="459"/>
                  </a:cubicBezTo>
                  <a:cubicBezTo>
                    <a:pt x="251" y="358"/>
                    <a:pt x="247" y="389"/>
                    <a:pt x="130" y="382"/>
                  </a:cubicBezTo>
                  <a:cubicBezTo>
                    <a:pt x="116" y="360"/>
                    <a:pt x="94" y="338"/>
                    <a:pt x="72" y="324"/>
                  </a:cubicBezTo>
                  <a:cubicBezTo>
                    <a:pt x="57" y="301"/>
                    <a:pt x="39" y="274"/>
                    <a:pt x="13" y="265"/>
                  </a:cubicBezTo>
                  <a:cubicBezTo>
                    <a:pt x="8" y="250"/>
                    <a:pt x="1" y="218"/>
                    <a:pt x="1" y="218"/>
                  </a:cubicBezTo>
                  <a:close/>
                </a:path>
              </a:pathLst>
            </a:custGeom>
            <a:solidFill>
              <a:srgbClr val="006600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63" name="Oval 135"/>
            <p:cNvSpPr>
              <a:spLocks noChangeArrowheads="1"/>
            </p:cNvSpPr>
            <p:nvPr/>
          </p:nvSpPr>
          <p:spPr bwMode="auto">
            <a:xfrm>
              <a:off x="370" y="3743"/>
              <a:ext cx="30" cy="27"/>
            </a:xfrm>
            <a:prstGeom prst="ellipse">
              <a:avLst/>
            </a:prstGeom>
            <a:solidFill>
              <a:srgbClr val="A5002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64" name="Oval 136"/>
            <p:cNvSpPr>
              <a:spLocks noChangeArrowheads="1"/>
            </p:cNvSpPr>
            <p:nvPr/>
          </p:nvSpPr>
          <p:spPr bwMode="auto">
            <a:xfrm>
              <a:off x="404" y="3783"/>
              <a:ext cx="30" cy="27"/>
            </a:xfrm>
            <a:prstGeom prst="ellipse">
              <a:avLst/>
            </a:prstGeom>
            <a:solidFill>
              <a:srgbClr val="A5002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65" name="Oval 137"/>
            <p:cNvSpPr>
              <a:spLocks noChangeArrowheads="1"/>
            </p:cNvSpPr>
            <p:nvPr/>
          </p:nvSpPr>
          <p:spPr bwMode="auto">
            <a:xfrm>
              <a:off x="340" y="3743"/>
              <a:ext cx="30" cy="27"/>
            </a:xfrm>
            <a:prstGeom prst="ellipse">
              <a:avLst/>
            </a:prstGeom>
            <a:solidFill>
              <a:srgbClr val="A5002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66" name="Oval 138"/>
            <p:cNvSpPr>
              <a:spLocks noChangeArrowheads="1"/>
            </p:cNvSpPr>
            <p:nvPr/>
          </p:nvSpPr>
          <p:spPr bwMode="auto">
            <a:xfrm>
              <a:off x="396" y="3701"/>
              <a:ext cx="30" cy="27"/>
            </a:xfrm>
            <a:prstGeom prst="ellipse">
              <a:avLst/>
            </a:prstGeom>
            <a:solidFill>
              <a:srgbClr val="A5002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67" name="Oval 139"/>
            <p:cNvSpPr>
              <a:spLocks noChangeArrowheads="1"/>
            </p:cNvSpPr>
            <p:nvPr/>
          </p:nvSpPr>
          <p:spPr bwMode="auto">
            <a:xfrm>
              <a:off x="422" y="3777"/>
              <a:ext cx="30" cy="27"/>
            </a:xfrm>
            <a:prstGeom prst="ellipse">
              <a:avLst/>
            </a:prstGeom>
            <a:solidFill>
              <a:srgbClr val="A5002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68" name="Oval 140"/>
            <p:cNvSpPr>
              <a:spLocks noChangeArrowheads="1"/>
            </p:cNvSpPr>
            <p:nvPr/>
          </p:nvSpPr>
          <p:spPr bwMode="auto">
            <a:xfrm>
              <a:off x="422" y="3693"/>
              <a:ext cx="30" cy="27"/>
            </a:xfrm>
            <a:prstGeom prst="ellipse">
              <a:avLst/>
            </a:prstGeom>
            <a:solidFill>
              <a:srgbClr val="A5002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69" name="Oval 141"/>
            <p:cNvSpPr>
              <a:spLocks noChangeArrowheads="1"/>
            </p:cNvSpPr>
            <p:nvPr/>
          </p:nvSpPr>
          <p:spPr bwMode="auto">
            <a:xfrm>
              <a:off x="374" y="3767"/>
              <a:ext cx="30" cy="27"/>
            </a:xfrm>
            <a:prstGeom prst="ellipse">
              <a:avLst/>
            </a:prstGeom>
            <a:solidFill>
              <a:srgbClr val="A5002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70" name="Oval 142"/>
            <p:cNvSpPr>
              <a:spLocks noChangeArrowheads="1"/>
            </p:cNvSpPr>
            <p:nvPr/>
          </p:nvSpPr>
          <p:spPr bwMode="auto">
            <a:xfrm>
              <a:off x="404" y="3757"/>
              <a:ext cx="30" cy="27"/>
            </a:xfrm>
            <a:prstGeom prst="ellipse">
              <a:avLst/>
            </a:prstGeom>
            <a:solidFill>
              <a:srgbClr val="A5002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71" name="Oval 143"/>
            <p:cNvSpPr>
              <a:spLocks noChangeArrowheads="1"/>
            </p:cNvSpPr>
            <p:nvPr/>
          </p:nvSpPr>
          <p:spPr bwMode="auto">
            <a:xfrm>
              <a:off x="392" y="3729"/>
              <a:ext cx="30" cy="27"/>
            </a:xfrm>
            <a:prstGeom prst="ellipse">
              <a:avLst/>
            </a:prstGeom>
            <a:solidFill>
              <a:srgbClr val="A5002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72" name="Oval 144"/>
            <p:cNvSpPr>
              <a:spLocks noChangeArrowheads="1"/>
            </p:cNvSpPr>
            <p:nvPr/>
          </p:nvSpPr>
          <p:spPr bwMode="auto">
            <a:xfrm>
              <a:off x="344" y="3761"/>
              <a:ext cx="30" cy="27"/>
            </a:xfrm>
            <a:prstGeom prst="ellipse">
              <a:avLst/>
            </a:prstGeom>
            <a:solidFill>
              <a:srgbClr val="A5002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73" name="Oval 145"/>
            <p:cNvSpPr>
              <a:spLocks noChangeArrowheads="1"/>
            </p:cNvSpPr>
            <p:nvPr/>
          </p:nvSpPr>
          <p:spPr bwMode="auto">
            <a:xfrm>
              <a:off x="392" y="3789"/>
              <a:ext cx="30" cy="27"/>
            </a:xfrm>
            <a:prstGeom prst="ellipse">
              <a:avLst/>
            </a:prstGeom>
            <a:solidFill>
              <a:srgbClr val="A5002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10" name="Group 146"/>
          <p:cNvGrpSpPr>
            <a:grpSpLocks/>
          </p:cNvGrpSpPr>
          <p:nvPr/>
        </p:nvGrpSpPr>
        <p:grpSpPr bwMode="auto">
          <a:xfrm>
            <a:off x="4656138" y="384175"/>
            <a:ext cx="127000" cy="109538"/>
            <a:chOff x="4973" y="2876"/>
            <a:chExt cx="245" cy="211"/>
          </a:xfrm>
        </p:grpSpPr>
        <p:sp>
          <p:nvSpPr>
            <p:cNvPr id="104659" name="Oval 147"/>
            <p:cNvSpPr>
              <a:spLocks noChangeAspect="1" noChangeArrowheads="1"/>
            </p:cNvSpPr>
            <p:nvPr/>
          </p:nvSpPr>
          <p:spPr bwMode="auto">
            <a:xfrm>
              <a:off x="4973" y="2876"/>
              <a:ext cx="228" cy="211"/>
            </a:xfrm>
            <a:prstGeom prst="ellipse">
              <a:avLst/>
            </a:prstGeom>
            <a:solidFill>
              <a:schemeClr val="accent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60" name="Freeform 148"/>
            <p:cNvSpPr>
              <a:spLocks noChangeAspect="1"/>
            </p:cNvSpPr>
            <p:nvPr/>
          </p:nvSpPr>
          <p:spPr bwMode="auto">
            <a:xfrm rot="2008338">
              <a:off x="5023" y="2891"/>
              <a:ext cx="195" cy="145"/>
            </a:xfrm>
            <a:custGeom>
              <a:avLst/>
              <a:gdLst>
                <a:gd name="T0" fmla="*/ 1 w 506"/>
                <a:gd name="T1" fmla="*/ 26 h 409"/>
                <a:gd name="T2" fmla="*/ 6 w 506"/>
                <a:gd name="T3" fmla="*/ 12 h 409"/>
                <a:gd name="T4" fmla="*/ 15 w 506"/>
                <a:gd name="T5" fmla="*/ 6 h 409"/>
                <a:gd name="T6" fmla="*/ 21 w 506"/>
                <a:gd name="T7" fmla="*/ 0 h 409"/>
                <a:gd name="T8" fmla="*/ 48 w 506"/>
                <a:gd name="T9" fmla="*/ 2 h 409"/>
                <a:gd name="T10" fmla="*/ 56 w 506"/>
                <a:gd name="T11" fmla="*/ 7 h 409"/>
                <a:gd name="T12" fmla="*/ 61 w 506"/>
                <a:gd name="T13" fmla="*/ 10 h 409"/>
                <a:gd name="T14" fmla="*/ 64 w 506"/>
                <a:gd name="T15" fmla="*/ 15 h 409"/>
                <a:gd name="T16" fmla="*/ 65 w 506"/>
                <a:gd name="T17" fmla="*/ 17 h 409"/>
                <a:gd name="T18" fmla="*/ 67 w 506"/>
                <a:gd name="T19" fmla="*/ 19 h 409"/>
                <a:gd name="T20" fmla="*/ 68 w 506"/>
                <a:gd name="T21" fmla="*/ 26 h 409"/>
                <a:gd name="T22" fmla="*/ 62 w 506"/>
                <a:gd name="T23" fmla="*/ 51 h 409"/>
                <a:gd name="T24" fmla="*/ 52 w 506"/>
                <a:gd name="T25" fmla="*/ 45 h 409"/>
                <a:gd name="T26" fmla="*/ 48 w 506"/>
                <a:gd name="T27" fmla="*/ 40 h 409"/>
                <a:gd name="T28" fmla="*/ 47 w 506"/>
                <a:gd name="T29" fmla="*/ 38 h 409"/>
                <a:gd name="T30" fmla="*/ 27 w 506"/>
                <a:gd name="T31" fmla="*/ 34 h 409"/>
                <a:gd name="T32" fmla="*/ 18 w 506"/>
                <a:gd name="T33" fmla="*/ 40 h 409"/>
                <a:gd name="T34" fmla="*/ 11 w 506"/>
                <a:gd name="T35" fmla="*/ 40 h 409"/>
                <a:gd name="T36" fmla="*/ 5 w 506"/>
                <a:gd name="T37" fmla="*/ 38 h 409"/>
                <a:gd name="T38" fmla="*/ 1 w 506"/>
                <a:gd name="T39" fmla="*/ 26 h 40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6"/>
                <a:gd name="T61" fmla="*/ 0 h 409"/>
                <a:gd name="T62" fmla="*/ 506 w 506"/>
                <a:gd name="T63" fmla="*/ 409 h 40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6" h="409">
                  <a:moveTo>
                    <a:pt x="7" y="203"/>
                  </a:moveTo>
                  <a:cubicBezTo>
                    <a:pt x="12" y="145"/>
                    <a:pt x="0" y="125"/>
                    <a:pt x="42" y="98"/>
                  </a:cubicBezTo>
                  <a:cubicBezTo>
                    <a:pt x="64" y="65"/>
                    <a:pt x="65" y="57"/>
                    <a:pt x="101" y="45"/>
                  </a:cubicBezTo>
                  <a:cubicBezTo>
                    <a:pt x="108" y="16"/>
                    <a:pt x="114" y="13"/>
                    <a:pt x="142" y="4"/>
                  </a:cubicBezTo>
                  <a:cubicBezTo>
                    <a:pt x="212" y="7"/>
                    <a:pt x="264" y="0"/>
                    <a:pt x="324" y="21"/>
                  </a:cubicBezTo>
                  <a:cubicBezTo>
                    <a:pt x="339" y="43"/>
                    <a:pt x="353" y="48"/>
                    <a:pt x="377" y="57"/>
                  </a:cubicBezTo>
                  <a:cubicBezTo>
                    <a:pt x="415" y="111"/>
                    <a:pt x="362" y="43"/>
                    <a:pt x="407" y="80"/>
                  </a:cubicBezTo>
                  <a:cubicBezTo>
                    <a:pt x="418" y="89"/>
                    <a:pt x="422" y="104"/>
                    <a:pt x="430" y="115"/>
                  </a:cubicBezTo>
                  <a:cubicBezTo>
                    <a:pt x="432" y="123"/>
                    <a:pt x="431" y="132"/>
                    <a:pt x="436" y="139"/>
                  </a:cubicBezTo>
                  <a:cubicBezTo>
                    <a:pt x="440" y="145"/>
                    <a:pt x="452" y="144"/>
                    <a:pt x="454" y="151"/>
                  </a:cubicBezTo>
                  <a:cubicBezTo>
                    <a:pt x="460" y="169"/>
                    <a:pt x="457" y="190"/>
                    <a:pt x="459" y="209"/>
                  </a:cubicBezTo>
                  <a:cubicBezTo>
                    <a:pt x="455" y="348"/>
                    <a:pt x="506" y="380"/>
                    <a:pt x="418" y="409"/>
                  </a:cubicBezTo>
                  <a:cubicBezTo>
                    <a:pt x="366" y="401"/>
                    <a:pt x="364" y="405"/>
                    <a:pt x="348" y="356"/>
                  </a:cubicBezTo>
                  <a:cubicBezTo>
                    <a:pt x="344" y="343"/>
                    <a:pt x="332" y="333"/>
                    <a:pt x="324" y="321"/>
                  </a:cubicBezTo>
                  <a:cubicBezTo>
                    <a:pt x="320" y="315"/>
                    <a:pt x="313" y="303"/>
                    <a:pt x="313" y="303"/>
                  </a:cubicBezTo>
                  <a:cubicBezTo>
                    <a:pt x="297" y="240"/>
                    <a:pt x="249" y="270"/>
                    <a:pt x="183" y="274"/>
                  </a:cubicBezTo>
                  <a:cubicBezTo>
                    <a:pt x="165" y="287"/>
                    <a:pt x="139" y="314"/>
                    <a:pt x="119" y="321"/>
                  </a:cubicBezTo>
                  <a:cubicBezTo>
                    <a:pt x="103" y="319"/>
                    <a:pt x="87" y="318"/>
                    <a:pt x="72" y="315"/>
                  </a:cubicBezTo>
                  <a:cubicBezTo>
                    <a:pt x="60" y="312"/>
                    <a:pt x="36" y="303"/>
                    <a:pt x="36" y="303"/>
                  </a:cubicBezTo>
                  <a:cubicBezTo>
                    <a:pt x="7" y="259"/>
                    <a:pt x="7" y="260"/>
                    <a:pt x="7" y="203"/>
                  </a:cubicBezTo>
                  <a:close/>
                </a:path>
              </a:pathLst>
            </a:custGeom>
            <a:solidFill>
              <a:srgbClr val="006600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</p:grpSp>
      <p:grpSp>
        <p:nvGrpSpPr>
          <p:cNvPr id="11" name="Group 179"/>
          <p:cNvGrpSpPr>
            <a:grpSpLocks/>
          </p:cNvGrpSpPr>
          <p:nvPr/>
        </p:nvGrpSpPr>
        <p:grpSpPr bwMode="auto">
          <a:xfrm rot="6364595">
            <a:off x="4549775" y="1308100"/>
            <a:ext cx="76200" cy="285750"/>
            <a:chOff x="3485" y="1294"/>
            <a:chExt cx="143" cy="590"/>
          </a:xfrm>
        </p:grpSpPr>
        <p:sp>
          <p:nvSpPr>
            <p:cNvPr id="104657" name="Freeform 180"/>
            <p:cNvSpPr>
              <a:spLocks/>
            </p:cNvSpPr>
            <p:nvPr/>
          </p:nvSpPr>
          <p:spPr bwMode="auto">
            <a:xfrm>
              <a:off x="3485" y="1294"/>
              <a:ext cx="143" cy="590"/>
            </a:xfrm>
            <a:custGeom>
              <a:avLst/>
              <a:gdLst>
                <a:gd name="T0" fmla="*/ 97 w 143"/>
                <a:gd name="T1" fmla="*/ 76 h 590"/>
                <a:gd name="T2" fmla="*/ 113 w 143"/>
                <a:gd name="T3" fmla="*/ 112 h 590"/>
                <a:gd name="T4" fmla="*/ 121 w 143"/>
                <a:gd name="T5" fmla="*/ 372 h 590"/>
                <a:gd name="T6" fmla="*/ 93 w 143"/>
                <a:gd name="T7" fmla="*/ 548 h 590"/>
                <a:gd name="T8" fmla="*/ 81 w 143"/>
                <a:gd name="T9" fmla="*/ 456 h 590"/>
                <a:gd name="T10" fmla="*/ 1 w 143"/>
                <a:gd name="T11" fmla="*/ 324 h 590"/>
                <a:gd name="T12" fmla="*/ 5 w 143"/>
                <a:gd name="T13" fmla="*/ 252 h 590"/>
                <a:gd name="T14" fmla="*/ 81 w 143"/>
                <a:gd name="T15" fmla="*/ 136 h 590"/>
                <a:gd name="T16" fmla="*/ 77 w 143"/>
                <a:gd name="T17" fmla="*/ 64 h 590"/>
                <a:gd name="T18" fmla="*/ 53 w 143"/>
                <a:gd name="T19" fmla="*/ 4 h 590"/>
                <a:gd name="T20" fmla="*/ 57 w 143"/>
                <a:gd name="T21" fmla="*/ 16 h 590"/>
                <a:gd name="T22" fmla="*/ 61 w 143"/>
                <a:gd name="T23" fmla="*/ 28 h 590"/>
                <a:gd name="T24" fmla="*/ 85 w 143"/>
                <a:gd name="T25" fmla="*/ 76 h 590"/>
                <a:gd name="T26" fmla="*/ 101 w 143"/>
                <a:gd name="T27" fmla="*/ 80 h 590"/>
                <a:gd name="T28" fmla="*/ 97 w 143"/>
                <a:gd name="T29" fmla="*/ 76 h 5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3"/>
                <a:gd name="T46" fmla="*/ 0 h 590"/>
                <a:gd name="T47" fmla="*/ 143 w 143"/>
                <a:gd name="T48" fmla="*/ 590 h 5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3" h="590">
                  <a:moveTo>
                    <a:pt x="97" y="76"/>
                  </a:moveTo>
                  <a:cubicBezTo>
                    <a:pt x="107" y="105"/>
                    <a:pt x="100" y="93"/>
                    <a:pt x="113" y="112"/>
                  </a:cubicBezTo>
                  <a:cubicBezTo>
                    <a:pt x="111" y="186"/>
                    <a:pt x="95" y="295"/>
                    <a:pt x="121" y="372"/>
                  </a:cubicBezTo>
                  <a:cubicBezTo>
                    <a:pt x="120" y="403"/>
                    <a:pt x="143" y="515"/>
                    <a:pt x="93" y="548"/>
                  </a:cubicBezTo>
                  <a:cubicBezTo>
                    <a:pt x="65" y="590"/>
                    <a:pt x="91" y="556"/>
                    <a:pt x="81" y="456"/>
                  </a:cubicBezTo>
                  <a:cubicBezTo>
                    <a:pt x="76" y="406"/>
                    <a:pt x="16" y="370"/>
                    <a:pt x="1" y="324"/>
                  </a:cubicBezTo>
                  <a:cubicBezTo>
                    <a:pt x="2" y="300"/>
                    <a:pt x="0" y="276"/>
                    <a:pt x="5" y="252"/>
                  </a:cubicBezTo>
                  <a:cubicBezTo>
                    <a:pt x="14" y="206"/>
                    <a:pt x="66" y="180"/>
                    <a:pt x="81" y="136"/>
                  </a:cubicBezTo>
                  <a:cubicBezTo>
                    <a:pt x="80" y="112"/>
                    <a:pt x="80" y="88"/>
                    <a:pt x="77" y="64"/>
                  </a:cubicBezTo>
                  <a:cubicBezTo>
                    <a:pt x="74" y="44"/>
                    <a:pt x="59" y="23"/>
                    <a:pt x="53" y="4"/>
                  </a:cubicBezTo>
                  <a:cubicBezTo>
                    <a:pt x="52" y="0"/>
                    <a:pt x="56" y="12"/>
                    <a:pt x="57" y="16"/>
                  </a:cubicBezTo>
                  <a:cubicBezTo>
                    <a:pt x="58" y="20"/>
                    <a:pt x="60" y="24"/>
                    <a:pt x="61" y="28"/>
                  </a:cubicBezTo>
                  <a:cubicBezTo>
                    <a:pt x="62" y="31"/>
                    <a:pt x="85" y="76"/>
                    <a:pt x="85" y="76"/>
                  </a:cubicBezTo>
                  <a:cubicBezTo>
                    <a:pt x="89" y="79"/>
                    <a:pt x="96" y="80"/>
                    <a:pt x="101" y="80"/>
                  </a:cubicBezTo>
                  <a:cubicBezTo>
                    <a:pt x="103" y="80"/>
                    <a:pt x="98" y="77"/>
                    <a:pt x="97" y="7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58" name="Oval 181"/>
            <p:cNvSpPr>
              <a:spLocks noChangeArrowheads="1"/>
            </p:cNvSpPr>
            <p:nvPr/>
          </p:nvSpPr>
          <p:spPr bwMode="auto">
            <a:xfrm>
              <a:off x="3494" y="1514"/>
              <a:ext cx="56" cy="13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104529" name="Freeform 204"/>
          <p:cNvSpPr>
            <a:spLocks/>
          </p:cNvSpPr>
          <p:nvPr/>
        </p:nvSpPr>
        <p:spPr bwMode="auto">
          <a:xfrm>
            <a:off x="4137025" y="71438"/>
            <a:ext cx="882650" cy="915987"/>
          </a:xfrm>
          <a:custGeom>
            <a:avLst/>
            <a:gdLst>
              <a:gd name="T0" fmla="*/ 436088935 w 1313"/>
              <a:gd name="T1" fmla="*/ 21896558 h 1661"/>
              <a:gd name="T2" fmla="*/ 413041897 w 1313"/>
              <a:gd name="T3" fmla="*/ 86673004 h 1661"/>
              <a:gd name="T4" fmla="*/ 366947148 w 1313"/>
              <a:gd name="T5" fmla="*/ 103095141 h 1661"/>
              <a:gd name="T6" fmla="*/ 284248235 w 1313"/>
              <a:gd name="T7" fmla="*/ 125903817 h 1661"/>
              <a:gd name="T8" fmla="*/ 216463026 w 1313"/>
              <a:gd name="T9" fmla="*/ 153274263 h 1661"/>
              <a:gd name="T10" fmla="*/ 148677102 w 1313"/>
              <a:gd name="T11" fmla="*/ 181557352 h 1661"/>
              <a:gd name="T12" fmla="*/ 194771221 w 1313"/>
              <a:gd name="T13" fmla="*/ 167872146 h 1661"/>
              <a:gd name="T14" fmla="*/ 178502367 w 1313"/>
              <a:gd name="T15" fmla="*/ 234473371 h 1661"/>
              <a:gd name="T16" fmla="*/ 235443019 w 1313"/>
              <a:gd name="T17" fmla="*/ 209839890 h 1661"/>
              <a:gd name="T18" fmla="*/ 281537095 w 1313"/>
              <a:gd name="T19" fmla="*/ 144150758 h 1661"/>
              <a:gd name="T20" fmla="*/ 360168963 w 1313"/>
              <a:gd name="T21" fmla="*/ 124079564 h 1661"/>
              <a:gd name="T22" fmla="*/ 352034116 w 1313"/>
              <a:gd name="T23" fmla="*/ 157836549 h 1661"/>
              <a:gd name="T24" fmla="*/ 322208221 w 1313"/>
              <a:gd name="T25" fmla="*/ 183382157 h 1661"/>
              <a:gd name="T26" fmla="*/ 234087113 w 1313"/>
              <a:gd name="T27" fmla="*/ 234473371 h 1661"/>
              <a:gd name="T28" fmla="*/ 162234144 w 1313"/>
              <a:gd name="T29" fmla="*/ 275528988 h 1661"/>
              <a:gd name="T30" fmla="*/ 56488256 w 1313"/>
              <a:gd name="T31" fmla="*/ 293775998 h 1661"/>
              <a:gd name="T32" fmla="*/ 103938259 w 1313"/>
              <a:gd name="T33" fmla="*/ 315672547 h 1661"/>
              <a:gd name="T34" fmla="*/ 132408249 w 1313"/>
              <a:gd name="T35" fmla="*/ 362202026 h 1661"/>
              <a:gd name="T36" fmla="*/ 143254151 w 1313"/>
              <a:gd name="T37" fmla="*/ 309286008 h 1661"/>
              <a:gd name="T38" fmla="*/ 247644155 w 1313"/>
              <a:gd name="T39" fmla="*/ 260018978 h 1661"/>
              <a:gd name="T40" fmla="*/ 326275938 w 1313"/>
              <a:gd name="T41" fmla="*/ 214401625 h 1661"/>
              <a:gd name="T42" fmla="*/ 358813057 w 1313"/>
              <a:gd name="T43" fmla="*/ 258194725 h 1661"/>
              <a:gd name="T44" fmla="*/ 323564127 w 1313"/>
              <a:gd name="T45" fmla="*/ 331182558 h 1661"/>
              <a:gd name="T46" fmla="*/ 215107120 w 1313"/>
              <a:gd name="T47" fmla="*/ 391397242 h 1661"/>
              <a:gd name="T48" fmla="*/ 126985297 w 1313"/>
              <a:gd name="T49" fmla="*/ 432452859 h 1661"/>
              <a:gd name="T50" fmla="*/ 76824154 w 1313"/>
              <a:gd name="T51" fmla="*/ 449787674 h 1661"/>
              <a:gd name="T52" fmla="*/ 9038255 w 1313"/>
              <a:gd name="T53" fmla="*/ 447050743 h 1661"/>
              <a:gd name="T54" fmla="*/ 97159402 w 1313"/>
              <a:gd name="T55" fmla="*/ 457086340 h 1661"/>
              <a:gd name="T56" fmla="*/ 202905312 w 1313"/>
              <a:gd name="T57" fmla="*/ 463472880 h 1661"/>
              <a:gd name="T58" fmla="*/ 139187106 w 1313"/>
              <a:gd name="T59" fmla="*/ 492668095 h 1661"/>
              <a:gd name="T60" fmla="*/ 194771221 w 1313"/>
              <a:gd name="T61" fmla="*/ 496317153 h 1661"/>
              <a:gd name="T62" fmla="*/ 225953022 w 1313"/>
              <a:gd name="T63" fmla="*/ 439752077 h 1661"/>
              <a:gd name="T64" fmla="*/ 301872994 w 1313"/>
              <a:gd name="T65" fmla="*/ 385923380 h 1661"/>
              <a:gd name="T66" fmla="*/ 311362991 w 1313"/>
              <a:gd name="T67" fmla="*/ 436102468 h 1661"/>
              <a:gd name="T68" fmla="*/ 335765935 w 1313"/>
              <a:gd name="T69" fmla="*/ 476245959 h 1661"/>
              <a:gd name="T70" fmla="*/ 392705998 w 1313"/>
              <a:gd name="T71" fmla="*/ 504528497 h 1661"/>
              <a:gd name="T72" fmla="*/ 379148956 w 1313"/>
              <a:gd name="T73" fmla="*/ 481719821 h 1661"/>
              <a:gd name="T74" fmla="*/ 323564127 w 1313"/>
              <a:gd name="T75" fmla="*/ 398696460 h 1661"/>
              <a:gd name="T76" fmla="*/ 385927141 w 1313"/>
              <a:gd name="T77" fmla="*/ 345779890 h 1661"/>
              <a:gd name="T78" fmla="*/ 442867120 w 1313"/>
              <a:gd name="T79" fmla="*/ 305636399 h 1661"/>
              <a:gd name="T80" fmla="*/ 438800075 w 1313"/>
              <a:gd name="T81" fmla="*/ 270055126 h 1661"/>
              <a:gd name="T82" fmla="*/ 442867120 w 1313"/>
              <a:gd name="T83" fmla="*/ 189768696 h 1661"/>
              <a:gd name="T84" fmla="*/ 506585956 w 1313"/>
              <a:gd name="T85" fmla="*/ 151450010 h 1661"/>
              <a:gd name="T86" fmla="*/ 526921855 w 1313"/>
              <a:gd name="T87" fmla="*/ 133203034 h 1661"/>
              <a:gd name="T88" fmla="*/ 574371837 w 1313"/>
              <a:gd name="T89" fmla="*/ 26458294 h 1661"/>
              <a:gd name="T90" fmla="*/ 571660698 w 1313"/>
              <a:gd name="T91" fmla="*/ 4561737 h 1661"/>
              <a:gd name="T92" fmla="*/ 471337109 w 1313"/>
              <a:gd name="T93" fmla="*/ 0 h 166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313"/>
              <a:gd name="T142" fmla="*/ 0 h 1661"/>
              <a:gd name="T143" fmla="*/ 1313 w 1313"/>
              <a:gd name="T144" fmla="*/ 1661 h 166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313" h="1661">
                <a:moveTo>
                  <a:pt x="1019" y="18"/>
                </a:moveTo>
                <a:cubicBezTo>
                  <a:pt x="1006" y="22"/>
                  <a:pt x="997" y="28"/>
                  <a:pt x="986" y="36"/>
                </a:cubicBezTo>
                <a:cubicBezTo>
                  <a:pt x="981" y="50"/>
                  <a:pt x="969" y="59"/>
                  <a:pt x="965" y="72"/>
                </a:cubicBezTo>
                <a:cubicBezTo>
                  <a:pt x="960" y="87"/>
                  <a:pt x="954" y="102"/>
                  <a:pt x="950" y="117"/>
                </a:cubicBezTo>
                <a:cubicBezTo>
                  <a:pt x="948" y="172"/>
                  <a:pt x="954" y="190"/>
                  <a:pt x="929" y="228"/>
                </a:cubicBezTo>
                <a:cubicBezTo>
                  <a:pt x="924" y="247"/>
                  <a:pt x="917" y="266"/>
                  <a:pt x="914" y="285"/>
                </a:cubicBezTo>
                <a:cubicBezTo>
                  <a:pt x="913" y="294"/>
                  <a:pt x="914" y="308"/>
                  <a:pt x="905" y="315"/>
                </a:cubicBezTo>
                <a:cubicBezTo>
                  <a:pt x="903" y="317"/>
                  <a:pt x="885" y="321"/>
                  <a:pt x="884" y="321"/>
                </a:cubicBezTo>
                <a:cubicBezTo>
                  <a:pt x="864" y="334"/>
                  <a:pt x="835" y="330"/>
                  <a:pt x="812" y="339"/>
                </a:cubicBezTo>
                <a:cubicBezTo>
                  <a:pt x="795" y="346"/>
                  <a:pt x="783" y="357"/>
                  <a:pt x="767" y="366"/>
                </a:cubicBezTo>
                <a:cubicBezTo>
                  <a:pt x="744" y="379"/>
                  <a:pt x="715" y="386"/>
                  <a:pt x="689" y="393"/>
                </a:cubicBezTo>
                <a:cubicBezTo>
                  <a:pt x="668" y="399"/>
                  <a:pt x="650" y="409"/>
                  <a:pt x="629" y="414"/>
                </a:cubicBezTo>
                <a:cubicBezTo>
                  <a:pt x="619" y="417"/>
                  <a:pt x="599" y="423"/>
                  <a:pt x="599" y="423"/>
                </a:cubicBezTo>
                <a:cubicBezTo>
                  <a:pt x="573" y="449"/>
                  <a:pt x="561" y="480"/>
                  <a:pt x="530" y="501"/>
                </a:cubicBezTo>
                <a:cubicBezTo>
                  <a:pt x="516" y="510"/>
                  <a:pt x="496" y="503"/>
                  <a:pt x="479" y="504"/>
                </a:cubicBezTo>
                <a:cubicBezTo>
                  <a:pt x="457" y="509"/>
                  <a:pt x="437" y="517"/>
                  <a:pt x="416" y="522"/>
                </a:cubicBezTo>
                <a:cubicBezTo>
                  <a:pt x="398" y="534"/>
                  <a:pt x="390" y="532"/>
                  <a:pt x="365" y="534"/>
                </a:cubicBezTo>
                <a:cubicBezTo>
                  <a:pt x="342" y="549"/>
                  <a:pt x="348" y="578"/>
                  <a:pt x="329" y="597"/>
                </a:cubicBezTo>
                <a:cubicBezTo>
                  <a:pt x="322" y="618"/>
                  <a:pt x="318" y="611"/>
                  <a:pt x="332" y="621"/>
                </a:cubicBezTo>
                <a:cubicBezTo>
                  <a:pt x="352" y="614"/>
                  <a:pt x="366" y="599"/>
                  <a:pt x="383" y="588"/>
                </a:cubicBezTo>
                <a:cubicBezTo>
                  <a:pt x="394" y="571"/>
                  <a:pt x="413" y="561"/>
                  <a:pt x="431" y="552"/>
                </a:cubicBezTo>
                <a:cubicBezTo>
                  <a:pt x="458" y="554"/>
                  <a:pt x="482" y="557"/>
                  <a:pt x="509" y="561"/>
                </a:cubicBezTo>
                <a:cubicBezTo>
                  <a:pt x="526" y="573"/>
                  <a:pt x="534" y="613"/>
                  <a:pt x="509" y="621"/>
                </a:cubicBezTo>
                <a:cubicBezTo>
                  <a:pt x="474" y="673"/>
                  <a:pt x="430" y="719"/>
                  <a:pt x="395" y="771"/>
                </a:cubicBezTo>
                <a:cubicBezTo>
                  <a:pt x="379" y="795"/>
                  <a:pt x="437" y="760"/>
                  <a:pt x="464" y="753"/>
                </a:cubicBezTo>
                <a:cubicBezTo>
                  <a:pt x="469" y="739"/>
                  <a:pt x="486" y="725"/>
                  <a:pt x="500" y="720"/>
                </a:cubicBezTo>
                <a:cubicBezTo>
                  <a:pt x="515" y="698"/>
                  <a:pt x="508" y="708"/>
                  <a:pt x="521" y="690"/>
                </a:cubicBezTo>
                <a:cubicBezTo>
                  <a:pt x="526" y="674"/>
                  <a:pt x="538" y="660"/>
                  <a:pt x="545" y="645"/>
                </a:cubicBezTo>
                <a:cubicBezTo>
                  <a:pt x="554" y="627"/>
                  <a:pt x="556" y="608"/>
                  <a:pt x="569" y="591"/>
                </a:cubicBezTo>
                <a:cubicBezTo>
                  <a:pt x="582" y="553"/>
                  <a:pt x="589" y="501"/>
                  <a:pt x="623" y="474"/>
                </a:cubicBezTo>
                <a:cubicBezTo>
                  <a:pt x="643" y="458"/>
                  <a:pt x="679" y="447"/>
                  <a:pt x="704" y="441"/>
                </a:cubicBezTo>
                <a:cubicBezTo>
                  <a:pt x="719" y="432"/>
                  <a:pt x="729" y="429"/>
                  <a:pt x="746" y="426"/>
                </a:cubicBezTo>
                <a:cubicBezTo>
                  <a:pt x="762" y="418"/>
                  <a:pt x="779" y="412"/>
                  <a:pt x="797" y="408"/>
                </a:cubicBezTo>
                <a:cubicBezTo>
                  <a:pt x="803" y="409"/>
                  <a:pt x="810" y="408"/>
                  <a:pt x="815" y="411"/>
                </a:cubicBezTo>
                <a:cubicBezTo>
                  <a:pt x="830" y="419"/>
                  <a:pt x="818" y="445"/>
                  <a:pt x="815" y="462"/>
                </a:cubicBezTo>
                <a:cubicBezTo>
                  <a:pt x="812" y="482"/>
                  <a:pt x="795" y="508"/>
                  <a:pt x="779" y="519"/>
                </a:cubicBezTo>
                <a:cubicBezTo>
                  <a:pt x="772" y="534"/>
                  <a:pt x="761" y="540"/>
                  <a:pt x="749" y="552"/>
                </a:cubicBezTo>
                <a:cubicBezTo>
                  <a:pt x="736" y="584"/>
                  <a:pt x="752" y="552"/>
                  <a:pt x="731" y="576"/>
                </a:cubicBezTo>
                <a:cubicBezTo>
                  <a:pt x="724" y="584"/>
                  <a:pt x="720" y="595"/>
                  <a:pt x="713" y="603"/>
                </a:cubicBezTo>
                <a:cubicBezTo>
                  <a:pt x="697" y="622"/>
                  <a:pt x="675" y="637"/>
                  <a:pt x="659" y="657"/>
                </a:cubicBezTo>
                <a:cubicBezTo>
                  <a:pt x="636" y="685"/>
                  <a:pt x="614" y="718"/>
                  <a:pt x="584" y="738"/>
                </a:cubicBezTo>
                <a:cubicBezTo>
                  <a:pt x="575" y="765"/>
                  <a:pt x="541" y="763"/>
                  <a:pt x="518" y="771"/>
                </a:cubicBezTo>
                <a:cubicBezTo>
                  <a:pt x="533" y="748"/>
                  <a:pt x="497" y="769"/>
                  <a:pt x="491" y="774"/>
                </a:cubicBezTo>
                <a:cubicBezTo>
                  <a:pt x="485" y="780"/>
                  <a:pt x="479" y="786"/>
                  <a:pt x="473" y="792"/>
                </a:cubicBezTo>
                <a:cubicBezTo>
                  <a:pt x="441" y="824"/>
                  <a:pt x="404" y="897"/>
                  <a:pt x="359" y="906"/>
                </a:cubicBezTo>
                <a:cubicBezTo>
                  <a:pt x="336" y="921"/>
                  <a:pt x="316" y="921"/>
                  <a:pt x="290" y="930"/>
                </a:cubicBezTo>
                <a:cubicBezTo>
                  <a:pt x="276" y="948"/>
                  <a:pt x="255" y="972"/>
                  <a:pt x="236" y="984"/>
                </a:cubicBezTo>
                <a:cubicBezTo>
                  <a:pt x="194" y="976"/>
                  <a:pt x="170" y="968"/>
                  <a:pt x="125" y="966"/>
                </a:cubicBezTo>
                <a:cubicBezTo>
                  <a:pt x="98" y="968"/>
                  <a:pt x="70" y="969"/>
                  <a:pt x="47" y="984"/>
                </a:cubicBezTo>
                <a:cubicBezTo>
                  <a:pt x="30" y="1010"/>
                  <a:pt x="78" y="996"/>
                  <a:pt x="92" y="993"/>
                </a:cubicBezTo>
                <a:cubicBezTo>
                  <a:pt x="138" y="995"/>
                  <a:pt x="195" y="1003"/>
                  <a:pt x="230" y="1038"/>
                </a:cubicBezTo>
                <a:cubicBezTo>
                  <a:pt x="236" y="1074"/>
                  <a:pt x="231" y="1102"/>
                  <a:pt x="224" y="1137"/>
                </a:cubicBezTo>
                <a:cubicBezTo>
                  <a:pt x="227" y="1168"/>
                  <a:pt x="228" y="1169"/>
                  <a:pt x="257" y="1176"/>
                </a:cubicBezTo>
                <a:cubicBezTo>
                  <a:pt x="280" y="1191"/>
                  <a:pt x="268" y="1187"/>
                  <a:pt x="293" y="1191"/>
                </a:cubicBezTo>
                <a:cubicBezTo>
                  <a:pt x="299" y="1172"/>
                  <a:pt x="287" y="1131"/>
                  <a:pt x="287" y="1131"/>
                </a:cubicBezTo>
                <a:cubicBezTo>
                  <a:pt x="288" y="1102"/>
                  <a:pt x="286" y="1073"/>
                  <a:pt x="290" y="1044"/>
                </a:cubicBezTo>
                <a:cubicBezTo>
                  <a:pt x="291" y="1036"/>
                  <a:pt x="311" y="1022"/>
                  <a:pt x="317" y="1017"/>
                </a:cubicBezTo>
                <a:cubicBezTo>
                  <a:pt x="350" y="992"/>
                  <a:pt x="379" y="949"/>
                  <a:pt x="419" y="936"/>
                </a:cubicBezTo>
                <a:cubicBezTo>
                  <a:pt x="434" y="921"/>
                  <a:pt x="447" y="908"/>
                  <a:pt x="467" y="903"/>
                </a:cubicBezTo>
                <a:cubicBezTo>
                  <a:pt x="477" y="888"/>
                  <a:pt x="529" y="861"/>
                  <a:pt x="548" y="855"/>
                </a:cubicBezTo>
                <a:cubicBezTo>
                  <a:pt x="574" y="835"/>
                  <a:pt x="593" y="813"/>
                  <a:pt x="611" y="786"/>
                </a:cubicBezTo>
                <a:cubicBezTo>
                  <a:pt x="617" y="777"/>
                  <a:pt x="619" y="767"/>
                  <a:pt x="626" y="759"/>
                </a:cubicBezTo>
                <a:cubicBezTo>
                  <a:pt x="648" y="732"/>
                  <a:pt x="690" y="716"/>
                  <a:pt x="722" y="705"/>
                </a:cubicBezTo>
                <a:cubicBezTo>
                  <a:pt x="744" y="706"/>
                  <a:pt x="766" y="704"/>
                  <a:pt x="788" y="708"/>
                </a:cubicBezTo>
                <a:cubicBezTo>
                  <a:pt x="802" y="711"/>
                  <a:pt x="803" y="747"/>
                  <a:pt x="803" y="747"/>
                </a:cubicBezTo>
                <a:cubicBezTo>
                  <a:pt x="799" y="782"/>
                  <a:pt x="796" y="814"/>
                  <a:pt x="794" y="849"/>
                </a:cubicBezTo>
                <a:cubicBezTo>
                  <a:pt x="796" y="878"/>
                  <a:pt x="797" y="902"/>
                  <a:pt x="803" y="930"/>
                </a:cubicBezTo>
                <a:cubicBezTo>
                  <a:pt x="801" y="975"/>
                  <a:pt x="812" y="1005"/>
                  <a:pt x="776" y="1029"/>
                </a:cubicBezTo>
                <a:cubicBezTo>
                  <a:pt x="761" y="1052"/>
                  <a:pt x="741" y="1077"/>
                  <a:pt x="716" y="1089"/>
                </a:cubicBezTo>
                <a:cubicBezTo>
                  <a:pt x="697" y="1115"/>
                  <a:pt x="671" y="1139"/>
                  <a:pt x="644" y="1155"/>
                </a:cubicBezTo>
                <a:cubicBezTo>
                  <a:pt x="630" y="1174"/>
                  <a:pt x="605" y="1207"/>
                  <a:pt x="581" y="1215"/>
                </a:cubicBezTo>
                <a:cubicBezTo>
                  <a:pt x="542" y="1245"/>
                  <a:pt x="523" y="1271"/>
                  <a:pt x="476" y="1287"/>
                </a:cubicBezTo>
                <a:cubicBezTo>
                  <a:pt x="461" y="1309"/>
                  <a:pt x="413" y="1371"/>
                  <a:pt x="389" y="1383"/>
                </a:cubicBezTo>
                <a:cubicBezTo>
                  <a:pt x="379" y="1388"/>
                  <a:pt x="367" y="1389"/>
                  <a:pt x="356" y="1392"/>
                </a:cubicBezTo>
                <a:cubicBezTo>
                  <a:pt x="329" y="1400"/>
                  <a:pt x="306" y="1410"/>
                  <a:pt x="281" y="1422"/>
                </a:cubicBezTo>
                <a:cubicBezTo>
                  <a:pt x="262" y="1431"/>
                  <a:pt x="220" y="1447"/>
                  <a:pt x="206" y="1461"/>
                </a:cubicBezTo>
                <a:cubicBezTo>
                  <a:pt x="193" y="1474"/>
                  <a:pt x="201" y="1469"/>
                  <a:pt x="179" y="1476"/>
                </a:cubicBezTo>
                <a:cubicBezTo>
                  <a:pt x="176" y="1477"/>
                  <a:pt x="170" y="1479"/>
                  <a:pt x="170" y="1479"/>
                </a:cubicBezTo>
                <a:cubicBezTo>
                  <a:pt x="148" y="1475"/>
                  <a:pt x="128" y="1471"/>
                  <a:pt x="107" y="1464"/>
                </a:cubicBezTo>
                <a:cubicBezTo>
                  <a:pt x="98" y="1461"/>
                  <a:pt x="80" y="1455"/>
                  <a:pt x="80" y="1455"/>
                </a:cubicBezTo>
                <a:cubicBezTo>
                  <a:pt x="58" y="1458"/>
                  <a:pt x="41" y="1465"/>
                  <a:pt x="20" y="1470"/>
                </a:cubicBezTo>
                <a:cubicBezTo>
                  <a:pt x="0" y="1490"/>
                  <a:pt x="10" y="1497"/>
                  <a:pt x="32" y="1503"/>
                </a:cubicBezTo>
                <a:cubicBezTo>
                  <a:pt x="54" y="1509"/>
                  <a:pt x="25" y="1504"/>
                  <a:pt x="65" y="1509"/>
                </a:cubicBezTo>
                <a:cubicBezTo>
                  <a:pt x="67" y="1509"/>
                  <a:pt x="203" y="1504"/>
                  <a:pt x="215" y="1503"/>
                </a:cubicBezTo>
                <a:cubicBezTo>
                  <a:pt x="240" y="1500"/>
                  <a:pt x="267" y="1491"/>
                  <a:pt x="293" y="1488"/>
                </a:cubicBezTo>
                <a:cubicBezTo>
                  <a:pt x="336" y="1477"/>
                  <a:pt x="380" y="1483"/>
                  <a:pt x="422" y="1494"/>
                </a:cubicBezTo>
                <a:cubicBezTo>
                  <a:pt x="446" y="1518"/>
                  <a:pt x="438" y="1507"/>
                  <a:pt x="449" y="1524"/>
                </a:cubicBezTo>
                <a:cubicBezTo>
                  <a:pt x="446" y="1538"/>
                  <a:pt x="445" y="1543"/>
                  <a:pt x="431" y="1548"/>
                </a:cubicBezTo>
                <a:cubicBezTo>
                  <a:pt x="416" y="1570"/>
                  <a:pt x="376" y="1589"/>
                  <a:pt x="350" y="1596"/>
                </a:cubicBezTo>
                <a:cubicBezTo>
                  <a:pt x="339" y="1611"/>
                  <a:pt x="326" y="1616"/>
                  <a:pt x="308" y="1620"/>
                </a:cubicBezTo>
                <a:cubicBezTo>
                  <a:pt x="295" y="1628"/>
                  <a:pt x="281" y="1631"/>
                  <a:pt x="272" y="1644"/>
                </a:cubicBezTo>
                <a:cubicBezTo>
                  <a:pt x="307" y="1661"/>
                  <a:pt x="363" y="1651"/>
                  <a:pt x="398" y="1650"/>
                </a:cubicBezTo>
                <a:cubicBezTo>
                  <a:pt x="408" y="1643"/>
                  <a:pt x="431" y="1632"/>
                  <a:pt x="431" y="1632"/>
                </a:cubicBezTo>
                <a:cubicBezTo>
                  <a:pt x="441" y="1616"/>
                  <a:pt x="454" y="1600"/>
                  <a:pt x="467" y="1587"/>
                </a:cubicBezTo>
                <a:cubicBezTo>
                  <a:pt x="477" y="1557"/>
                  <a:pt x="487" y="1527"/>
                  <a:pt x="497" y="1497"/>
                </a:cubicBezTo>
                <a:cubicBezTo>
                  <a:pt x="498" y="1480"/>
                  <a:pt x="498" y="1463"/>
                  <a:pt x="500" y="1446"/>
                </a:cubicBezTo>
                <a:cubicBezTo>
                  <a:pt x="503" y="1425"/>
                  <a:pt x="519" y="1402"/>
                  <a:pt x="530" y="1386"/>
                </a:cubicBezTo>
                <a:cubicBezTo>
                  <a:pt x="561" y="1343"/>
                  <a:pt x="583" y="1310"/>
                  <a:pt x="635" y="1293"/>
                </a:cubicBezTo>
                <a:cubicBezTo>
                  <a:pt x="646" y="1284"/>
                  <a:pt x="655" y="1273"/>
                  <a:pt x="668" y="1269"/>
                </a:cubicBezTo>
                <a:cubicBezTo>
                  <a:pt x="677" y="1260"/>
                  <a:pt x="687" y="1255"/>
                  <a:pt x="698" y="1248"/>
                </a:cubicBezTo>
                <a:cubicBezTo>
                  <a:pt x="704" y="1239"/>
                  <a:pt x="722" y="1227"/>
                  <a:pt x="722" y="1227"/>
                </a:cubicBezTo>
                <a:cubicBezTo>
                  <a:pt x="744" y="1314"/>
                  <a:pt x="702" y="1359"/>
                  <a:pt x="689" y="1434"/>
                </a:cubicBezTo>
                <a:cubicBezTo>
                  <a:pt x="692" y="1480"/>
                  <a:pt x="701" y="1541"/>
                  <a:pt x="671" y="1581"/>
                </a:cubicBezTo>
                <a:cubicBezTo>
                  <a:pt x="678" y="1623"/>
                  <a:pt x="708" y="1591"/>
                  <a:pt x="734" y="1584"/>
                </a:cubicBezTo>
                <a:cubicBezTo>
                  <a:pt x="738" y="1578"/>
                  <a:pt x="737" y="1569"/>
                  <a:pt x="743" y="1566"/>
                </a:cubicBezTo>
                <a:cubicBezTo>
                  <a:pt x="746" y="1564"/>
                  <a:pt x="760" y="1574"/>
                  <a:pt x="761" y="1575"/>
                </a:cubicBezTo>
                <a:cubicBezTo>
                  <a:pt x="775" y="1587"/>
                  <a:pt x="780" y="1609"/>
                  <a:pt x="794" y="1620"/>
                </a:cubicBezTo>
                <a:cubicBezTo>
                  <a:pt x="815" y="1636"/>
                  <a:pt x="844" y="1651"/>
                  <a:pt x="869" y="1659"/>
                </a:cubicBezTo>
                <a:cubicBezTo>
                  <a:pt x="873" y="1656"/>
                  <a:pt x="878" y="1654"/>
                  <a:pt x="881" y="1650"/>
                </a:cubicBezTo>
                <a:cubicBezTo>
                  <a:pt x="885" y="1645"/>
                  <a:pt x="887" y="1632"/>
                  <a:pt x="887" y="1632"/>
                </a:cubicBezTo>
                <a:cubicBezTo>
                  <a:pt x="878" y="1606"/>
                  <a:pt x="861" y="1599"/>
                  <a:pt x="839" y="1584"/>
                </a:cubicBezTo>
                <a:cubicBezTo>
                  <a:pt x="832" y="1573"/>
                  <a:pt x="829" y="1567"/>
                  <a:pt x="833" y="1554"/>
                </a:cubicBezTo>
                <a:cubicBezTo>
                  <a:pt x="828" y="1487"/>
                  <a:pt x="843" y="1419"/>
                  <a:pt x="803" y="1365"/>
                </a:cubicBezTo>
                <a:cubicBezTo>
                  <a:pt x="789" y="1324"/>
                  <a:pt x="753" y="1318"/>
                  <a:pt x="716" y="1311"/>
                </a:cubicBezTo>
                <a:cubicBezTo>
                  <a:pt x="710" y="1292"/>
                  <a:pt x="710" y="1278"/>
                  <a:pt x="728" y="1266"/>
                </a:cubicBezTo>
                <a:cubicBezTo>
                  <a:pt x="745" y="1240"/>
                  <a:pt x="769" y="1222"/>
                  <a:pt x="791" y="1200"/>
                </a:cubicBezTo>
                <a:cubicBezTo>
                  <a:pt x="811" y="1180"/>
                  <a:pt x="831" y="1154"/>
                  <a:pt x="854" y="1137"/>
                </a:cubicBezTo>
                <a:cubicBezTo>
                  <a:pt x="867" y="1115"/>
                  <a:pt x="892" y="1074"/>
                  <a:pt x="917" y="1068"/>
                </a:cubicBezTo>
                <a:cubicBezTo>
                  <a:pt x="926" y="1055"/>
                  <a:pt x="938" y="1041"/>
                  <a:pt x="950" y="1032"/>
                </a:cubicBezTo>
                <a:cubicBezTo>
                  <a:pt x="954" y="1020"/>
                  <a:pt x="969" y="1012"/>
                  <a:pt x="980" y="1005"/>
                </a:cubicBezTo>
                <a:cubicBezTo>
                  <a:pt x="987" y="995"/>
                  <a:pt x="989" y="987"/>
                  <a:pt x="992" y="975"/>
                </a:cubicBezTo>
                <a:cubicBezTo>
                  <a:pt x="990" y="956"/>
                  <a:pt x="989" y="937"/>
                  <a:pt x="986" y="918"/>
                </a:cubicBezTo>
                <a:cubicBezTo>
                  <a:pt x="984" y="907"/>
                  <a:pt x="975" y="898"/>
                  <a:pt x="971" y="888"/>
                </a:cubicBezTo>
                <a:cubicBezTo>
                  <a:pt x="960" y="859"/>
                  <a:pt x="953" y="828"/>
                  <a:pt x="926" y="810"/>
                </a:cubicBezTo>
                <a:cubicBezTo>
                  <a:pt x="918" y="787"/>
                  <a:pt x="921" y="798"/>
                  <a:pt x="917" y="777"/>
                </a:cubicBezTo>
                <a:cubicBezTo>
                  <a:pt x="920" y="721"/>
                  <a:pt x="917" y="645"/>
                  <a:pt x="980" y="624"/>
                </a:cubicBezTo>
                <a:cubicBezTo>
                  <a:pt x="1001" y="603"/>
                  <a:pt x="1031" y="594"/>
                  <a:pt x="1055" y="576"/>
                </a:cubicBezTo>
                <a:cubicBezTo>
                  <a:pt x="1069" y="565"/>
                  <a:pt x="1074" y="550"/>
                  <a:pt x="1088" y="540"/>
                </a:cubicBezTo>
                <a:cubicBezTo>
                  <a:pt x="1092" y="528"/>
                  <a:pt x="1114" y="505"/>
                  <a:pt x="1121" y="498"/>
                </a:cubicBezTo>
                <a:cubicBezTo>
                  <a:pt x="1129" y="490"/>
                  <a:pt x="1137" y="482"/>
                  <a:pt x="1145" y="474"/>
                </a:cubicBezTo>
                <a:cubicBezTo>
                  <a:pt x="1149" y="470"/>
                  <a:pt x="1157" y="462"/>
                  <a:pt x="1157" y="462"/>
                </a:cubicBezTo>
                <a:cubicBezTo>
                  <a:pt x="1160" y="454"/>
                  <a:pt x="1162" y="445"/>
                  <a:pt x="1166" y="438"/>
                </a:cubicBezTo>
                <a:cubicBezTo>
                  <a:pt x="1170" y="432"/>
                  <a:pt x="1178" y="420"/>
                  <a:pt x="1178" y="420"/>
                </a:cubicBezTo>
                <a:cubicBezTo>
                  <a:pt x="1190" y="326"/>
                  <a:pt x="1154" y="222"/>
                  <a:pt x="1214" y="141"/>
                </a:cubicBezTo>
                <a:cubicBezTo>
                  <a:pt x="1221" y="120"/>
                  <a:pt x="1251" y="100"/>
                  <a:pt x="1271" y="87"/>
                </a:cubicBezTo>
                <a:cubicBezTo>
                  <a:pt x="1281" y="81"/>
                  <a:pt x="1301" y="69"/>
                  <a:pt x="1301" y="69"/>
                </a:cubicBezTo>
                <a:cubicBezTo>
                  <a:pt x="1304" y="59"/>
                  <a:pt x="1310" y="52"/>
                  <a:pt x="1313" y="42"/>
                </a:cubicBezTo>
                <a:cubicBezTo>
                  <a:pt x="1308" y="19"/>
                  <a:pt x="1288" y="16"/>
                  <a:pt x="1265" y="15"/>
                </a:cubicBezTo>
                <a:cubicBezTo>
                  <a:pt x="1206" y="13"/>
                  <a:pt x="1147" y="13"/>
                  <a:pt x="1088" y="12"/>
                </a:cubicBezTo>
                <a:cubicBezTo>
                  <a:pt x="1079" y="10"/>
                  <a:pt x="1069" y="9"/>
                  <a:pt x="1061" y="6"/>
                </a:cubicBezTo>
                <a:cubicBezTo>
                  <a:pt x="1055" y="4"/>
                  <a:pt x="1043" y="0"/>
                  <a:pt x="1043" y="0"/>
                </a:cubicBezTo>
                <a:cubicBezTo>
                  <a:pt x="1033" y="3"/>
                  <a:pt x="1013" y="9"/>
                  <a:pt x="1013" y="9"/>
                </a:cubicBezTo>
                <a:cubicBezTo>
                  <a:pt x="1009" y="21"/>
                  <a:pt x="1007" y="18"/>
                  <a:pt x="1019" y="18"/>
                </a:cubicBezTo>
                <a:close/>
              </a:path>
            </a:pathLst>
          </a:custGeom>
          <a:solidFill>
            <a:srgbClr val="FF0000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30" name="Freeform 213"/>
          <p:cNvSpPr>
            <a:spLocks/>
          </p:cNvSpPr>
          <p:nvPr/>
        </p:nvSpPr>
        <p:spPr bwMode="auto">
          <a:xfrm>
            <a:off x="2647950" y="846138"/>
            <a:ext cx="1425575" cy="546100"/>
          </a:xfrm>
          <a:custGeom>
            <a:avLst/>
            <a:gdLst>
              <a:gd name="T0" fmla="*/ 24903107 w 2020"/>
              <a:gd name="T1" fmla="*/ 286966457 h 871"/>
              <a:gd name="T2" fmla="*/ 147424224 w 2020"/>
              <a:gd name="T3" fmla="*/ 266918134 h 871"/>
              <a:gd name="T4" fmla="*/ 262475200 w 2020"/>
              <a:gd name="T5" fmla="*/ 245690462 h 871"/>
              <a:gd name="T6" fmla="*/ 286381805 w 2020"/>
              <a:gd name="T7" fmla="*/ 232717613 h 871"/>
              <a:gd name="T8" fmla="*/ 398444058 w 2020"/>
              <a:gd name="T9" fmla="*/ 191441618 h 871"/>
              <a:gd name="T10" fmla="*/ 420856632 w 2020"/>
              <a:gd name="T11" fmla="*/ 179648746 h 871"/>
              <a:gd name="T12" fmla="*/ 470163872 w 2020"/>
              <a:gd name="T13" fmla="*/ 153703634 h 871"/>
              <a:gd name="T14" fmla="*/ 495565213 w 2020"/>
              <a:gd name="T15" fmla="*/ 112427640 h 871"/>
              <a:gd name="T16" fmla="*/ 531424767 w 2020"/>
              <a:gd name="T17" fmla="*/ 86483195 h 871"/>
              <a:gd name="T18" fmla="*/ 594179693 w 2020"/>
              <a:gd name="T19" fmla="*/ 39310421 h 871"/>
              <a:gd name="T20" fmla="*/ 656934618 w 2020"/>
              <a:gd name="T21" fmla="*/ 18082744 h 871"/>
              <a:gd name="T22" fmla="*/ 710724655 w 2020"/>
              <a:gd name="T23" fmla="*/ 9827919 h 871"/>
              <a:gd name="T24" fmla="*/ 661417415 w 2020"/>
              <a:gd name="T25" fmla="*/ 34593021 h 871"/>
              <a:gd name="T26" fmla="*/ 589697601 w 2020"/>
              <a:gd name="T27" fmla="*/ 67614203 h 871"/>
              <a:gd name="T28" fmla="*/ 541884392 w 2020"/>
              <a:gd name="T29" fmla="*/ 102993467 h 871"/>
              <a:gd name="T30" fmla="*/ 526942676 w 2020"/>
              <a:gd name="T31" fmla="*/ 121862439 h 871"/>
              <a:gd name="T32" fmla="*/ 535907564 w 2020"/>
              <a:gd name="T33" fmla="*/ 180828096 h 871"/>
              <a:gd name="T34" fmla="*/ 606133348 w 2020"/>
              <a:gd name="T35" fmla="*/ 165497173 h 871"/>
              <a:gd name="T36" fmla="*/ 701759767 w 2020"/>
              <a:gd name="T37" fmla="*/ 146628162 h 871"/>
              <a:gd name="T38" fmla="*/ 761526808 w 2020"/>
              <a:gd name="T39" fmla="*/ 95917367 h 871"/>
              <a:gd name="T40" fmla="*/ 803363189 w 2020"/>
              <a:gd name="T41" fmla="*/ 49924580 h 871"/>
              <a:gd name="T42" fmla="*/ 893012781 w 2020"/>
              <a:gd name="T43" fmla="*/ 33413671 h 871"/>
              <a:gd name="T44" fmla="*/ 882553862 w 2020"/>
              <a:gd name="T45" fmla="*/ 39310421 h 871"/>
              <a:gd name="T46" fmla="*/ 837728713 w 2020"/>
              <a:gd name="T47" fmla="*/ 69972903 h 871"/>
              <a:gd name="T48" fmla="*/ 813822108 w 2020"/>
              <a:gd name="T49" fmla="*/ 92379318 h 871"/>
              <a:gd name="T50" fmla="*/ 774973788 w 2020"/>
              <a:gd name="T51" fmla="*/ 118324390 h 871"/>
              <a:gd name="T52" fmla="*/ 809340017 w 2020"/>
              <a:gd name="T53" fmla="*/ 132475962 h 871"/>
              <a:gd name="T54" fmla="*/ 845199571 w 2020"/>
              <a:gd name="T55" fmla="*/ 148986861 h 871"/>
              <a:gd name="T56" fmla="*/ 881059831 w 2020"/>
              <a:gd name="T57" fmla="*/ 173751996 h 871"/>
              <a:gd name="T58" fmla="*/ 957261737 w 2020"/>
              <a:gd name="T59" fmla="*/ 183186795 h 871"/>
              <a:gd name="T60" fmla="*/ 1003580915 w 2020"/>
              <a:gd name="T61" fmla="*/ 163138434 h 871"/>
              <a:gd name="T62" fmla="*/ 937837929 w 2020"/>
              <a:gd name="T63" fmla="*/ 210311217 h 871"/>
              <a:gd name="T64" fmla="*/ 904966436 w 2020"/>
              <a:gd name="T65" fmla="*/ 223283440 h 871"/>
              <a:gd name="T66" fmla="*/ 842211510 w 2020"/>
              <a:gd name="T67" fmla="*/ 211490567 h 871"/>
              <a:gd name="T68" fmla="*/ 748079122 w 2020"/>
              <a:gd name="T69" fmla="*/ 184366145 h 871"/>
              <a:gd name="T70" fmla="*/ 633028014 w 2020"/>
              <a:gd name="T71" fmla="*/ 225642140 h 871"/>
              <a:gd name="T72" fmla="*/ 553837342 w 2020"/>
              <a:gd name="T73" fmla="*/ 237435013 h 871"/>
              <a:gd name="T74" fmla="*/ 523953909 w 2020"/>
              <a:gd name="T75" fmla="*/ 245690462 h 871"/>
              <a:gd name="T76" fmla="*/ 488094355 w 2020"/>
              <a:gd name="T77" fmla="*/ 255124635 h 871"/>
              <a:gd name="T78" fmla="*/ 395455997 w 2020"/>
              <a:gd name="T79" fmla="*/ 252765935 h 871"/>
              <a:gd name="T80" fmla="*/ 323736095 w 2020"/>
              <a:gd name="T81" fmla="*/ 273993607 h 871"/>
              <a:gd name="T82" fmla="*/ 262475200 w 2020"/>
              <a:gd name="T83" fmla="*/ 278711007 h 871"/>
              <a:gd name="T84" fmla="*/ 196731508 w 2020"/>
              <a:gd name="T85" fmla="*/ 305835429 h 871"/>
              <a:gd name="T86" fmla="*/ 145930193 w 2020"/>
              <a:gd name="T87" fmla="*/ 321166351 h 871"/>
              <a:gd name="T88" fmla="*/ 33867995 w 2020"/>
              <a:gd name="T89" fmla="*/ 337676702 h 871"/>
              <a:gd name="T90" fmla="*/ 9961382 w 2020"/>
              <a:gd name="T91" fmla="*/ 323525051 h 871"/>
              <a:gd name="T92" fmla="*/ 3984553 w 2020"/>
              <a:gd name="T93" fmla="*/ 295221279 h 87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020"/>
              <a:gd name="T142" fmla="*/ 0 h 871"/>
              <a:gd name="T143" fmla="*/ 2020 w 2020"/>
              <a:gd name="T144" fmla="*/ 871 h 87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020" h="871">
                <a:moveTo>
                  <a:pt x="5" y="745"/>
                </a:moveTo>
                <a:cubicBezTo>
                  <a:pt x="21" y="742"/>
                  <a:pt x="34" y="734"/>
                  <a:pt x="50" y="730"/>
                </a:cubicBezTo>
                <a:cubicBezTo>
                  <a:pt x="95" y="697"/>
                  <a:pt x="152" y="681"/>
                  <a:pt x="206" y="667"/>
                </a:cubicBezTo>
                <a:cubicBezTo>
                  <a:pt x="239" y="669"/>
                  <a:pt x="265" y="673"/>
                  <a:pt x="296" y="679"/>
                </a:cubicBezTo>
                <a:cubicBezTo>
                  <a:pt x="368" y="674"/>
                  <a:pt x="442" y="652"/>
                  <a:pt x="512" y="634"/>
                </a:cubicBezTo>
                <a:cubicBezTo>
                  <a:pt x="517" y="631"/>
                  <a:pt x="522" y="628"/>
                  <a:pt x="527" y="625"/>
                </a:cubicBezTo>
                <a:cubicBezTo>
                  <a:pt x="532" y="623"/>
                  <a:pt x="537" y="622"/>
                  <a:pt x="542" y="619"/>
                </a:cubicBezTo>
                <a:cubicBezTo>
                  <a:pt x="555" y="612"/>
                  <a:pt x="564" y="601"/>
                  <a:pt x="575" y="592"/>
                </a:cubicBezTo>
                <a:cubicBezTo>
                  <a:pt x="607" y="566"/>
                  <a:pt x="648" y="542"/>
                  <a:pt x="689" y="535"/>
                </a:cubicBezTo>
                <a:cubicBezTo>
                  <a:pt x="726" y="516"/>
                  <a:pt x="765" y="511"/>
                  <a:pt x="800" y="487"/>
                </a:cubicBezTo>
                <a:cubicBezTo>
                  <a:pt x="809" y="481"/>
                  <a:pt x="818" y="475"/>
                  <a:pt x="827" y="469"/>
                </a:cubicBezTo>
                <a:cubicBezTo>
                  <a:pt x="833" y="465"/>
                  <a:pt x="845" y="457"/>
                  <a:pt x="845" y="457"/>
                </a:cubicBezTo>
                <a:cubicBezTo>
                  <a:pt x="851" y="438"/>
                  <a:pt x="876" y="434"/>
                  <a:pt x="893" y="430"/>
                </a:cubicBezTo>
                <a:cubicBezTo>
                  <a:pt x="910" y="417"/>
                  <a:pt x="928" y="405"/>
                  <a:pt x="944" y="391"/>
                </a:cubicBezTo>
                <a:cubicBezTo>
                  <a:pt x="953" y="383"/>
                  <a:pt x="968" y="364"/>
                  <a:pt x="968" y="364"/>
                </a:cubicBezTo>
                <a:cubicBezTo>
                  <a:pt x="974" y="338"/>
                  <a:pt x="986" y="312"/>
                  <a:pt x="995" y="286"/>
                </a:cubicBezTo>
                <a:cubicBezTo>
                  <a:pt x="997" y="280"/>
                  <a:pt x="1008" y="275"/>
                  <a:pt x="1013" y="271"/>
                </a:cubicBezTo>
                <a:cubicBezTo>
                  <a:pt x="1032" y="254"/>
                  <a:pt x="1045" y="235"/>
                  <a:pt x="1067" y="220"/>
                </a:cubicBezTo>
                <a:cubicBezTo>
                  <a:pt x="1081" y="199"/>
                  <a:pt x="1104" y="181"/>
                  <a:pt x="1124" y="166"/>
                </a:cubicBezTo>
                <a:cubicBezTo>
                  <a:pt x="1129" y="150"/>
                  <a:pt x="1175" y="106"/>
                  <a:pt x="1193" y="100"/>
                </a:cubicBezTo>
                <a:cubicBezTo>
                  <a:pt x="1206" y="87"/>
                  <a:pt x="1219" y="50"/>
                  <a:pt x="1238" y="49"/>
                </a:cubicBezTo>
                <a:cubicBezTo>
                  <a:pt x="1265" y="47"/>
                  <a:pt x="1292" y="47"/>
                  <a:pt x="1319" y="46"/>
                </a:cubicBezTo>
                <a:cubicBezTo>
                  <a:pt x="1337" y="19"/>
                  <a:pt x="1353" y="9"/>
                  <a:pt x="1385" y="4"/>
                </a:cubicBezTo>
                <a:cubicBezTo>
                  <a:pt x="1407" y="5"/>
                  <a:pt x="1464" y="0"/>
                  <a:pt x="1427" y="25"/>
                </a:cubicBezTo>
                <a:cubicBezTo>
                  <a:pt x="1411" y="49"/>
                  <a:pt x="1384" y="68"/>
                  <a:pt x="1358" y="79"/>
                </a:cubicBezTo>
                <a:cubicBezTo>
                  <a:pt x="1328" y="92"/>
                  <a:pt x="1368" y="68"/>
                  <a:pt x="1328" y="88"/>
                </a:cubicBezTo>
                <a:cubicBezTo>
                  <a:pt x="1307" y="99"/>
                  <a:pt x="1287" y="114"/>
                  <a:pt x="1265" y="121"/>
                </a:cubicBezTo>
                <a:cubicBezTo>
                  <a:pt x="1245" y="136"/>
                  <a:pt x="1206" y="165"/>
                  <a:pt x="1184" y="172"/>
                </a:cubicBezTo>
                <a:cubicBezTo>
                  <a:pt x="1167" y="189"/>
                  <a:pt x="1144" y="206"/>
                  <a:pt x="1124" y="220"/>
                </a:cubicBezTo>
                <a:cubicBezTo>
                  <a:pt x="1113" y="236"/>
                  <a:pt x="1102" y="248"/>
                  <a:pt x="1088" y="262"/>
                </a:cubicBezTo>
                <a:cubicBezTo>
                  <a:pt x="1080" y="270"/>
                  <a:pt x="1079" y="280"/>
                  <a:pt x="1070" y="289"/>
                </a:cubicBezTo>
                <a:cubicBezTo>
                  <a:pt x="1064" y="314"/>
                  <a:pt x="1072" y="289"/>
                  <a:pt x="1058" y="310"/>
                </a:cubicBezTo>
                <a:cubicBezTo>
                  <a:pt x="1044" y="332"/>
                  <a:pt x="1040" y="360"/>
                  <a:pt x="1025" y="382"/>
                </a:cubicBezTo>
                <a:cubicBezTo>
                  <a:pt x="1029" y="427"/>
                  <a:pt x="1028" y="452"/>
                  <a:pt x="1076" y="460"/>
                </a:cubicBezTo>
                <a:cubicBezTo>
                  <a:pt x="1099" y="459"/>
                  <a:pt x="1142" y="463"/>
                  <a:pt x="1169" y="451"/>
                </a:cubicBezTo>
                <a:cubicBezTo>
                  <a:pt x="1186" y="444"/>
                  <a:pt x="1199" y="424"/>
                  <a:pt x="1217" y="421"/>
                </a:cubicBezTo>
                <a:cubicBezTo>
                  <a:pt x="1256" y="415"/>
                  <a:pt x="1296" y="414"/>
                  <a:pt x="1334" y="403"/>
                </a:cubicBezTo>
                <a:cubicBezTo>
                  <a:pt x="1361" y="395"/>
                  <a:pt x="1382" y="378"/>
                  <a:pt x="1409" y="373"/>
                </a:cubicBezTo>
                <a:cubicBezTo>
                  <a:pt x="1448" y="358"/>
                  <a:pt x="1474" y="338"/>
                  <a:pt x="1499" y="304"/>
                </a:cubicBezTo>
                <a:cubicBezTo>
                  <a:pt x="1506" y="284"/>
                  <a:pt x="1518" y="262"/>
                  <a:pt x="1529" y="244"/>
                </a:cubicBezTo>
                <a:cubicBezTo>
                  <a:pt x="1535" y="220"/>
                  <a:pt x="1556" y="159"/>
                  <a:pt x="1580" y="151"/>
                </a:cubicBezTo>
                <a:cubicBezTo>
                  <a:pt x="1594" y="132"/>
                  <a:pt x="1585" y="141"/>
                  <a:pt x="1613" y="127"/>
                </a:cubicBezTo>
                <a:cubicBezTo>
                  <a:pt x="1619" y="124"/>
                  <a:pt x="1631" y="115"/>
                  <a:pt x="1631" y="115"/>
                </a:cubicBezTo>
                <a:cubicBezTo>
                  <a:pt x="1663" y="67"/>
                  <a:pt x="1748" y="86"/>
                  <a:pt x="1793" y="85"/>
                </a:cubicBezTo>
                <a:cubicBezTo>
                  <a:pt x="1797" y="84"/>
                  <a:pt x="1807" y="78"/>
                  <a:pt x="1805" y="82"/>
                </a:cubicBezTo>
                <a:cubicBezTo>
                  <a:pt x="1801" y="89"/>
                  <a:pt x="1780" y="96"/>
                  <a:pt x="1772" y="100"/>
                </a:cubicBezTo>
                <a:cubicBezTo>
                  <a:pt x="1746" y="113"/>
                  <a:pt x="1730" y="138"/>
                  <a:pt x="1706" y="154"/>
                </a:cubicBezTo>
                <a:cubicBezTo>
                  <a:pt x="1701" y="164"/>
                  <a:pt x="1682" y="178"/>
                  <a:pt x="1682" y="178"/>
                </a:cubicBezTo>
                <a:cubicBezTo>
                  <a:pt x="1671" y="194"/>
                  <a:pt x="1654" y="209"/>
                  <a:pt x="1640" y="223"/>
                </a:cubicBezTo>
                <a:cubicBezTo>
                  <a:pt x="1637" y="226"/>
                  <a:pt x="1637" y="232"/>
                  <a:pt x="1634" y="235"/>
                </a:cubicBezTo>
                <a:cubicBezTo>
                  <a:pt x="1621" y="250"/>
                  <a:pt x="1602" y="268"/>
                  <a:pt x="1586" y="280"/>
                </a:cubicBezTo>
                <a:cubicBezTo>
                  <a:pt x="1575" y="288"/>
                  <a:pt x="1566" y="291"/>
                  <a:pt x="1556" y="301"/>
                </a:cubicBezTo>
                <a:cubicBezTo>
                  <a:pt x="1551" y="317"/>
                  <a:pt x="1540" y="342"/>
                  <a:pt x="1562" y="349"/>
                </a:cubicBezTo>
                <a:cubicBezTo>
                  <a:pt x="1602" y="346"/>
                  <a:pt x="1597" y="344"/>
                  <a:pt x="1625" y="337"/>
                </a:cubicBezTo>
                <a:cubicBezTo>
                  <a:pt x="1640" y="340"/>
                  <a:pt x="1651" y="340"/>
                  <a:pt x="1664" y="349"/>
                </a:cubicBezTo>
                <a:cubicBezTo>
                  <a:pt x="1672" y="360"/>
                  <a:pt x="1686" y="371"/>
                  <a:pt x="1697" y="379"/>
                </a:cubicBezTo>
                <a:cubicBezTo>
                  <a:pt x="1710" y="398"/>
                  <a:pt x="1731" y="403"/>
                  <a:pt x="1748" y="415"/>
                </a:cubicBezTo>
                <a:cubicBezTo>
                  <a:pt x="1757" y="422"/>
                  <a:pt x="1760" y="436"/>
                  <a:pt x="1769" y="442"/>
                </a:cubicBezTo>
                <a:cubicBezTo>
                  <a:pt x="1791" y="456"/>
                  <a:pt x="1796" y="467"/>
                  <a:pt x="1823" y="478"/>
                </a:cubicBezTo>
                <a:cubicBezTo>
                  <a:pt x="1889" y="475"/>
                  <a:pt x="1877" y="472"/>
                  <a:pt x="1922" y="466"/>
                </a:cubicBezTo>
                <a:cubicBezTo>
                  <a:pt x="1933" y="462"/>
                  <a:pt x="1941" y="457"/>
                  <a:pt x="1952" y="454"/>
                </a:cubicBezTo>
                <a:cubicBezTo>
                  <a:pt x="1973" y="440"/>
                  <a:pt x="1996" y="434"/>
                  <a:pt x="2015" y="415"/>
                </a:cubicBezTo>
                <a:cubicBezTo>
                  <a:pt x="2020" y="437"/>
                  <a:pt x="2007" y="466"/>
                  <a:pt x="1988" y="478"/>
                </a:cubicBezTo>
                <a:cubicBezTo>
                  <a:pt x="1969" y="506"/>
                  <a:pt x="1915" y="527"/>
                  <a:pt x="1883" y="535"/>
                </a:cubicBezTo>
                <a:cubicBezTo>
                  <a:pt x="1873" y="542"/>
                  <a:pt x="1865" y="549"/>
                  <a:pt x="1853" y="553"/>
                </a:cubicBezTo>
                <a:cubicBezTo>
                  <a:pt x="1842" y="564"/>
                  <a:pt x="1832" y="564"/>
                  <a:pt x="1817" y="568"/>
                </a:cubicBezTo>
                <a:cubicBezTo>
                  <a:pt x="1788" y="566"/>
                  <a:pt x="1762" y="560"/>
                  <a:pt x="1733" y="556"/>
                </a:cubicBezTo>
                <a:cubicBezTo>
                  <a:pt x="1718" y="551"/>
                  <a:pt x="1706" y="544"/>
                  <a:pt x="1691" y="538"/>
                </a:cubicBezTo>
                <a:cubicBezTo>
                  <a:pt x="1685" y="536"/>
                  <a:pt x="1673" y="532"/>
                  <a:pt x="1673" y="532"/>
                </a:cubicBezTo>
                <a:cubicBezTo>
                  <a:pt x="1613" y="487"/>
                  <a:pt x="1579" y="474"/>
                  <a:pt x="1502" y="469"/>
                </a:cubicBezTo>
                <a:cubicBezTo>
                  <a:pt x="1467" y="470"/>
                  <a:pt x="1428" y="459"/>
                  <a:pt x="1397" y="475"/>
                </a:cubicBezTo>
                <a:cubicBezTo>
                  <a:pt x="1349" y="499"/>
                  <a:pt x="1316" y="544"/>
                  <a:pt x="1271" y="574"/>
                </a:cubicBezTo>
                <a:cubicBezTo>
                  <a:pt x="1241" y="594"/>
                  <a:pt x="1189" y="588"/>
                  <a:pt x="1157" y="592"/>
                </a:cubicBezTo>
                <a:cubicBezTo>
                  <a:pt x="1142" y="596"/>
                  <a:pt x="1127" y="600"/>
                  <a:pt x="1112" y="604"/>
                </a:cubicBezTo>
                <a:cubicBezTo>
                  <a:pt x="1093" y="617"/>
                  <a:pt x="1099" y="615"/>
                  <a:pt x="1082" y="619"/>
                </a:cubicBezTo>
                <a:cubicBezTo>
                  <a:pt x="1072" y="621"/>
                  <a:pt x="1052" y="625"/>
                  <a:pt x="1052" y="625"/>
                </a:cubicBezTo>
                <a:cubicBezTo>
                  <a:pt x="1041" y="633"/>
                  <a:pt x="1029" y="634"/>
                  <a:pt x="1016" y="637"/>
                </a:cubicBezTo>
                <a:cubicBezTo>
                  <a:pt x="1005" y="645"/>
                  <a:pt x="993" y="645"/>
                  <a:pt x="980" y="649"/>
                </a:cubicBezTo>
                <a:cubicBezTo>
                  <a:pt x="946" y="647"/>
                  <a:pt x="923" y="640"/>
                  <a:pt x="893" y="625"/>
                </a:cubicBezTo>
                <a:cubicBezTo>
                  <a:pt x="858" y="628"/>
                  <a:pt x="828" y="636"/>
                  <a:pt x="794" y="643"/>
                </a:cubicBezTo>
                <a:cubicBezTo>
                  <a:pt x="779" y="651"/>
                  <a:pt x="763" y="655"/>
                  <a:pt x="746" y="658"/>
                </a:cubicBezTo>
                <a:cubicBezTo>
                  <a:pt x="714" y="674"/>
                  <a:pt x="685" y="688"/>
                  <a:pt x="650" y="697"/>
                </a:cubicBezTo>
                <a:cubicBezTo>
                  <a:pt x="643" y="699"/>
                  <a:pt x="639" y="705"/>
                  <a:pt x="632" y="706"/>
                </a:cubicBezTo>
                <a:cubicBezTo>
                  <a:pt x="597" y="709"/>
                  <a:pt x="562" y="708"/>
                  <a:pt x="527" y="709"/>
                </a:cubicBezTo>
                <a:cubicBezTo>
                  <a:pt x="483" y="718"/>
                  <a:pt x="455" y="744"/>
                  <a:pt x="416" y="763"/>
                </a:cubicBezTo>
                <a:cubicBezTo>
                  <a:pt x="408" y="767"/>
                  <a:pt x="403" y="774"/>
                  <a:pt x="395" y="778"/>
                </a:cubicBezTo>
                <a:cubicBezTo>
                  <a:pt x="387" y="782"/>
                  <a:pt x="368" y="787"/>
                  <a:pt x="368" y="787"/>
                </a:cubicBezTo>
                <a:cubicBezTo>
                  <a:pt x="351" y="804"/>
                  <a:pt x="317" y="812"/>
                  <a:pt x="293" y="817"/>
                </a:cubicBezTo>
                <a:cubicBezTo>
                  <a:pt x="240" y="843"/>
                  <a:pt x="229" y="830"/>
                  <a:pt x="143" y="832"/>
                </a:cubicBezTo>
                <a:cubicBezTo>
                  <a:pt x="97" y="836"/>
                  <a:pt x="101" y="837"/>
                  <a:pt x="68" y="859"/>
                </a:cubicBezTo>
                <a:cubicBezTo>
                  <a:pt x="60" y="864"/>
                  <a:pt x="41" y="871"/>
                  <a:pt x="41" y="871"/>
                </a:cubicBezTo>
                <a:cubicBezTo>
                  <a:pt x="0" y="866"/>
                  <a:pt x="5" y="868"/>
                  <a:pt x="20" y="823"/>
                </a:cubicBezTo>
                <a:cubicBezTo>
                  <a:pt x="19" y="800"/>
                  <a:pt x="21" y="777"/>
                  <a:pt x="17" y="754"/>
                </a:cubicBezTo>
                <a:cubicBezTo>
                  <a:pt x="16" y="751"/>
                  <a:pt x="11" y="753"/>
                  <a:pt x="8" y="751"/>
                </a:cubicBezTo>
                <a:cubicBezTo>
                  <a:pt x="6" y="750"/>
                  <a:pt x="6" y="747"/>
                  <a:pt x="5" y="74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31" name="Oval 205"/>
          <p:cNvSpPr>
            <a:spLocks noChangeArrowheads="1"/>
          </p:cNvSpPr>
          <p:nvPr/>
        </p:nvSpPr>
        <p:spPr bwMode="auto">
          <a:xfrm>
            <a:off x="2689225" y="1300163"/>
            <a:ext cx="138113" cy="46037"/>
          </a:xfrm>
          <a:prstGeom prst="ellipse">
            <a:avLst/>
          </a:prstGeom>
          <a:solidFill>
            <a:srgbClr val="3399FF"/>
          </a:solidFill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32" name="Oval 206"/>
          <p:cNvSpPr>
            <a:spLocks noChangeArrowheads="1"/>
          </p:cNvSpPr>
          <p:nvPr/>
        </p:nvSpPr>
        <p:spPr bwMode="auto">
          <a:xfrm>
            <a:off x="2884488" y="1255713"/>
            <a:ext cx="138112" cy="47625"/>
          </a:xfrm>
          <a:prstGeom prst="ellipse">
            <a:avLst/>
          </a:prstGeom>
          <a:solidFill>
            <a:srgbClr val="3399FF"/>
          </a:solidFill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33" name="Oval 207"/>
          <p:cNvSpPr>
            <a:spLocks noChangeArrowheads="1"/>
          </p:cNvSpPr>
          <p:nvPr/>
        </p:nvSpPr>
        <p:spPr bwMode="auto">
          <a:xfrm>
            <a:off x="2884488" y="1255713"/>
            <a:ext cx="138112" cy="46037"/>
          </a:xfrm>
          <a:prstGeom prst="ellipse">
            <a:avLst/>
          </a:prstGeom>
          <a:solidFill>
            <a:srgbClr val="3399FF"/>
          </a:solidFill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34" name="Oval 208"/>
          <p:cNvSpPr>
            <a:spLocks noChangeArrowheads="1"/>
          </p:cNvSpPr>
          <p:nvPr/>
        </p:nvSpPr>
        <p:spPr bwMode="auto">
          <a:xfrm>
            <a:off x="3119438" y="1174750"/>
            <a:ext cx="136525" cy="57150"/>
          </a:xfrm>
          <a:prstGeom prst="ellipse">
            <a:avLst/>
          </a:prstGeom>
          <a:solidFill>
            <a:srgbClr val="3399FF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35" name="Oval 209"/>
          <p:cNvSpPr>
            <a:spLocks noChangeArrowheads="1"/>
          </p:cNvSpPr>
          <p:nvPr/>
        </p:nvSpPr>
        <p:spPr bwMode="auto">
          <a:xfrm>
            <a:off x="3319463" y="1019175"/>
            <a:ext cx="138112" cy="47625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36" name="Oval 210"/>
          <p:cNvSpPr>
            <a:spLocks noChangeArrowheads="1"/>
          </p:cNvSpPr>
          <p:nvPr/>
        </p:nvSpPr>
        <p:spPr bwMode="auto">
          <a:xfrm>
            <a:off x="3497263" y="866775"/>
            <a:ext cx="138112" cy="47625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37" name="Freeform 211"/>
          <p:cNvSpPr>
            <a:spLocks/>
          </p:cNvSpPr>
          <p:nvPr/>
        </p:nvSpPr>
        <p:spPr bwMode="auto">
          <a:xfrm>
            <a:off x="3357563" y="849313"/>
            <a:ext cx="1006475" cy="382587"/>
          </a:xfrm>
          <a:custGeom>
            <a:avLst/>
            <a:gdLst>
              <a:gd name="T0" fmla="*/ 94318494 w 718"/>
              <a:gd name="T1" fmla="*/ 376502921 h 266"/>
              <a:gd name="T2" fmla="*/ 302605525 w 718"/>
              <a:gd name="T3" fmla="*/ 372364942 h 266"/>
              <a:gd name="T4" fmla="*/ 530542685 w 718"/>
              <a:gd name="T5" fmla="*/ 297892835 h 266"/>
              <a:gd name="T6" fmla="*/ 679880815 w 718"/>
              <a:gd name="T7" fmla="*/ 202732273 h 266"/>
              <a:gd name="T8" fmla="*/ 774200843 w 718"/>
              <a:gd name="T9" fmla="*/ 140671179 h 266"/>
              <a:gd name="T10" fmla="*/ 876379047 w 718"/>
              <a:gd name="T11" fmla="*/ 132396661 h 266"/>
              <a:gd name="T12" fmla="*/ 978557252 w 718"/>
              <a:gd name="T13" fmla="*/ 24825006 h 266"/>
              <a:gd name="T14" fmla="*/ 1127895382 w 718"/>
              <a:gd name="T15" fmla="*/ 0 h 266"/>
              <a:gd name="T16" fmla="*/ 1163264976 w 718"/>
              <a:gd name="T17" fmla="*/ 12412503 h 266"/>
              <a:gd name="T18" fmla="*/ 1053227018 w 718"/>
              <a:gd name="T19" fmla="*/ 37236065 h 266"/>
              <a:gd name="T20" fmla="*/ 966768321 w 718"/>
              <a:gd name="T21" fmla="*/ 86884627 h 266"/>
              <a:gd name="T22" fmla="*/ 974628075 w 718"/>
              <a:gd name="T23" fmla="*/ 148945698 h 266"/>
              <a:gd name="T24" fmla="*/ 1041436686 w 718"/>
              <a:gd name="T25" fmla="*/ 173770693 h 266"/>
              <a:gd name="T26" fmla="*/ 1202565148 w 718"/>
              <a:gd name="T27" fmla="*/ 186183190 h 266"/>
              <a:gd name="T28" fmla="*/ 1289023844 w 718"/>
              <a:gd name="T29" fmla="*/ 186183190 h 266"/>
              <a:gd name="T30" fmla="*/ 1355832455 w 718"/>
              <a:gd name="T31" fmla="*/ 186183190 h 266"/>
              <a:gd name="T32" fmla="*/ 1406921557 w 718"/>
              <a:gd name="T33" fmla="*/ 190319775 h 266"/>
              <a:gd name="T34" fmla="*/ 1410852135 w 718"/>
              <a:gd name="T35" fmla="*/ 223419289 h 266"/>
              <a:gd name="T36" fmla="*/ 1379413119 w 718"/>
              <a:gd name="T37" fmla="*/ 235831786 h 266"/>
              <a:gd name="T38" fmla="*/ 1285093267 w 718"/>
              <a:gd name="T39" fmla="*/ 215144770 h 266"/>
              <a:gd name="T40" fmla="*/ 1265444582 w 718"/>
              <a:gd name="T41" fmla="*/ 227557268 h 266"/>
              <a:gd name="T42" fmla="*/ 1261514004 w 718"/>
              <a:gd name="T43" fmla="*/ 260655343 h 266"/>
              <a:gd name="T44" fmla="*/ 1292953021 w 718"/>
              <a:gd name="T45" fmla="*/ 281342359 h 266"/>
              <a:gd name="T46" fmla="*/ 1304743353 w 718"/>
              <a:gd name="T47" fmla="*/ 326854370 h 266"/>
              <a:gd name="T48" fmla="*/ 1261514004 w 718"/>
              <a:gd name="T49" fmla="*/ 310305332 h 266"/>
              <a:gd name="T50" fmla="*/ 1210424902 w 718"/>
              <a:gd name="T51" fmla="*/ 264793321 h 266"/>
              <a:gd name="T52" fmla="*/ 1171124730 w 718"/>
              <a:gd name="T53" fmla="*/ 239968327 h 266"/>
              <a:gd name="T54" fmla="*/ 1139685714 w 718"/>
              <a:gd name="T55" fmla="*/ 227557268 h 266"/>
              <a:gd name="T56" fmla="*/ 1072877104 w 718"/>
              <a:gd name="T57" fmla="*/ 215144770 h 266"/>
              <a:gd name="T58" fmla="*/ 1033576932 w 718"/>
              <a:gd name="T59" fmla="*/ 206870251 h 266"/>
              <a:gd name="T60" fmla="*/ 954977989 w 718"/>
              <a:gd name="T61" fmla="*/ 206870251 h 266"/>
              <a:gd name="T62" fmla="*/ 896029133 w 718"/>
              <a:gd name="T63" fmla="*/ 206870251 h 266"/>
              <a:gd name="T64" fmla="*/ 848869207 w 718"/>
              <a:gd name="T65" fmla="*/ 211006792 h 266"/>
              <a:gd name="T66" fmla="*/ 793849527 w 718"/>
              <a:gd name="T67" fmla="*/ 219281310 h 266"/>
              <a:gd name="T68" fmla="*/ 703461479 w 718"/>
              <a:gd name="T69" fmla="*/ 281342359 h 266"/>
              <a:gd name="T70" fmla="*/ 569842857 w 718"/>
              <a:gd name="T71" fmla="*/ 409602524 h 266"/>
              <a:gd name="T72" fmla="*/ 514823177 w 718"/>
              <a:gd name="T73" fmla="*/ 496487129 h 266"/>
              <a:gd name="T74" fmla="*/ 451943743 w 718"/>
              <a:gd name="T75" fmla="*/ 529586643 h 266"/>
              <a:gd name="T76" fmla="*/ 345836275 w 718"/>
              <a:gd name="T77" fmla="*/ 550273659 h 266"/>
              <a:gd name="T78" fmla="*/ 196498144 w 718"/>
              <a:gd name="T79" fmla="*/ 537861161 h 266"/>
              <a:gd name="T80" fmla="*/ 98249072 w 718"/>
              <a:gd name="T81" fmla="*/ 513037605 h 266"/>
              <a:gd name="T82" fmla="*/ 125758912 w 718"/>
              <a:gd name="T83" fmla="*/ 484074632 h 266"/>
              <a:gd name="T84" fmla="*/ 94318494 w 718"/>
              <a:gd name="T85" fmla="*/ 430289540 h 266"/>
              <a:gd name="T86" fmla="*/ 0 w 718"/>
              <a:gd name="T87" fmla="*/ 409602524 h 266"/>
              <a:gd name="T88" fmla="*/ 94318494 w 718"/>
              <a:gd name="T89" fmla="*/ 376502921 h 2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18"/>
              <a:gd name="T136" fmla="*/ 0 h 266"/>
              <a:gd name="T137" fmla="*/ 718 w 718"/>
              <a:gd name="T138" fmla="*/ 266 h 26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18" h="266">
                <a:moveTo>
                  <a:pt x="48" y="182"/>
                </a:moveTo>
                <a:lnTo>
                  <a:pt x="154" y="180"/>
                </a:lnTo>
                <a:lnTo>
                  <a:pt x="270" y="144"/>
                </a:lnTo>
                <a:lnTo>
                  <a:pt x="346" y="98"/>
                </a:lnTo>
                <a:lnTo>
                  <a:pt x="394" y="68"/>
                </a:lnTo>
                <a:lnTo>
                  <a:pt x="446" y="64"/>
                </a:lnTo>
                <a:lnTo>
                  <a:pt x="498" y="12"/>
                </a:lnTo>
                <a:lnTo>
                  <a:pt x="574" y="0"/>
                </a:lnTo>
                <a:lnTo>
                  <a:pt x="592" y="6"/>
                </a:lnTo>
                <a:lnTo>
                  <a:pt x="536" y="18"/>
                </a:lnTo>
                <a:lnTo>
                  <a:pt x="492" y="42"/>
                </a:lnTo>
                <a:lnTo>
                  <a:pt x="496" y="72"/>
                </a:lnTo>
                <a:lnTo>
                  <a:pt x="530" y="84"/>
                </a:lnTo>
                <a:lnTo>
                  <a:pt x="612" y="90"/>
                </a:lnTo>
                <a:lnTo>
                  <a:pt x="656" y="90"/>
                </a:lnTo>
                <a:lnTo>
                  <a:pt x="690" y="90"/>
                </a:lnTo>
                <a:lnTo>
                  <a:pt x="716" y="92"/>
                </a:lnTo>
                <a:lnTo>
                  <a:pt x="718" y="108"/>
                </a:lnTo>
                <a:lnTo>
                  <a:pt x="702" y="114"/>
                </a:lnTo>
                <a:lnTo>
                  <a:pt x="654" y="104"/>
                </a:lnTo>
                <a:lnTo>
                  <a:pt x="644" y="110"/>
                </a:lnTo>
                <a:lnTo>
                  <a:pt x="642" y="126"/>
                </a:lnTo>
                <a:lnTo>
                  <a:pt x="658" y="136"/>
                </a:lnTo>
                <a:lnTo>
                  <a:pt x="664" y="158"/>
                </a:lnTo>
                <a:lnTo>
                  <a:pt x="642" y="150"/>
                </a:lnTo>
                <a:lnTo>
                  <a:pt x="616" y="128"/>
                </a:lnTo>
                <a:lnTo>
                  <a:pt x="596" y="116"/>
                </a:lnTo>
                <a:lnTo>
                  <a:pt x="580" y="110"/>
                </a:lnTo>
                <a:lnTo>
                  <a:pt x="546" y="104"/>
                </a:lnTo>
                <a:lnTo>
                  <a:pt x="526" y="100"/>
                </a:lnTo>
                <a:lnTo>
                  <a:pt x="486" y="100"/>
                </a:lnTo>
                <a:lnTo>
                  <a:pt x="456" y="100"/>
                </a:lnTo>
                <a:lnTo>
                  <a:pt x="432" y="102"/>
                </a:lnTo>
                <a:lnTo>
                  <a:pt x="404" y="106"/>
                </a:lnTo>
                <a:lnTo>
                  <a:pt x="358" y="136"/>
                </a:lnTo>
                <a:lnTo>
                  <a:pt x="290" y="198"/>
                </a:lnTo>
                <a:lnTo>
                  <a:pt x="262" y="240"/>
                </a:lnTo>
                <a:lnTo>
                  <a:pt x="230" y="256"/>
                </a:lnTo>
                <a:lnTo>
                  <a:pt x="176" y="266"/>
                </a:lnTo>
                <a:lnTo>
                  <a:pt x="100" y="260"/>
                </a:lnTo>
                <a:lnTo>
                  <a:pt x="50" y="248"/>
                </a:lnTo>
                <a:lnTo>
                  <a:pt x="64" y="234"/>
                </a:lnTo>
                <a:lnTo>
                  <a:pt x="48" y="208"/>
                </a:lnTo>
                <a:lnTo>
                  <a:pt x="0" y="198"/>
                </a:lnTo>
                <a:lnTo>
                  <a:pt x="48" y="182"/>
                </a:lnTo>
                <a:close/>
              </a:path>
            </a:pathLst>
          </a:custGeom>
          <a:solidFill>
            <a:srgbClr val="3399FF"/>
          </a:solidFill>
          <a:ln w="9525" cap="flat" cmpd="sng">
            <a:noFill/>
            <a:prstDash val="solid"/>
            <a:round/>
            <a:headEnd/>
            <a:tailEnd/>
          </a:ln>
        </p:spPr>
        <p:txBody>
          <a:bodyPr>
            <a:spAutoFit/>
          </a:bodyPr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38" name="Freeform 212"/>
          <p:cNvSpPr>
            <a:spLocks/>
          </p:cNvSpPr>
          <p:nvPr/>
        </p:nvSpPr>
        <p:spPr bwMode="auto">
          <a:xfrm>
            <a:off x="3370263" y="627063"/>
            <a:ext cx="447675" cy="387350"/>
          </a:xfrm>
          <a:custGeom>
            <a:avLst/>
            <a:gdLst>
              <a:gd name="T0" fmla="*/ 3366278 w 976"/>
              <a:gd name="T1" fmla="*/ 423811346 h 238"/>
              <a:gd name="T2" fmla="*/ 21459963 w 976"/>
              <a:gd name="T3" fmla="*/ 344347653 h 238"/>
              <a:gd name="T4" fmla="*/ 36187374 w 976"/>
              <a:gd name="T5" fmla="*/ 217204117 h 238"/>
              <a:gd name="T6" fmla="*/ 45444520 w 976"/>
              <a:gd name="T7" fmla="*/ 233096856 h 238"/>
              <a:gd name="T8" fmla="*/ 45865132 w 976"/>
              <a:gd name="T9" fmla="*/ 280775072 h 238"/>
              <a:gd name="T10" fmla="*/ 35766302 w 976"/>
              <a:gd name="T11" fmla="*/ 317859756 h 238"/>
              <a:gd name="T12" fmla="*/ 34083393 w 976"/>
              <a:gd name="T13" fmla="*/ 392025869 h 238"/>
              <a:gd name="T14" fmla="*/ 39553192 w 976"/>
              <a:gd name="T15" fmla="*/ 429109027 h 238"/>
              <a:gd name="T16" fmla="*/ 51335389 w 976"/>
              <a:gd name="T17" fmla="*/ 445003394 h 238"/>
              <a:gd name="T18" fmla="*/ 69429083 w 976"/>
              <a:gd name="T19" fmla="*/ 413216187 h 238"/>
              <a:gd name="T20" fmla="*/ 82893731 w 976"/>
              <a:gd name="T21" fmla="*/ 397323449 h 238"/>
              <a:gd name="T22" fmla="*/ 98462818 w 976"/>
              <a:gd name="T23" fmla="*/ 312560549 h 238"/>
              <a:gd name="T24" fmla="*/ 107299351 w 976"/>
              <a:gd name="T25" fmla="*/ 291370231 h 238"/>
              <a:gd name="T26" fmla="*/ 109823944 w 976"/>
              <a:gd name="T27" fmla="*/ 164226644 h 238"/>
              <a:gd name="T28" fmla="*/ 116556497 w 976"/>
              <a:gd name="T29" fmla="*/ 42380649 h 238"/>
              <a:gd name="T30" fmla="*/ 121605712 w 976"/>
              <a:gd name="T31" fmla="*/ 148333905 h 238"/>
              <a:gd name="T32" fmla="*/ 120343415 w 976"/>
              <a:gd name="T33" fmla="*/ 222501697 h 238"/>
              <a:gd name="T34" fmla="*/ 140961688 w 976"/>
              <a:gd name="T35" fmla="*/ 185416962 h 238"/>
              <a:gd name="T36" fmla="*/ 163262869 w 976"/>
              <a:gd name="T37" fmla="*/ 58273400 h 238"/>
              <a:gd name="T38" fmla="*/ 174623995 w 976"/>
              <a:gd name="T39" fmla="*/ 15892745 h 238"/>
              <a:gd name="T40" fmla="*/ 202816505 w 976"/>
              <a:gd name="T41" fmla="*/ 0 h 238"/>
              <a:gd name="T42" fmla="*/ 205341098 w 976"/>
              <a:gd name="T43" fmla="*/ 42380649 h 238"/>
              <a:gd name="T44" fmla="*/ 181777161 w 976"/>
              <a:gd name="T45" fmla="*/ 68870187 h 238"/>
              <a:gd name="T46" fmla="*/ 174203383 w 976"/>
              <a:gd name="T47" fmla="*/ 95358084 h 238"/>
              <a:gd name="T48" fmla="*/ 168312513 w 976"/>
              <a:gd name="T49" fmla="*/ 116548428 h 238"/>
              <a:gd name="T50" fmla="*/ 167050217 w 976"/>
              <a:gd name="T51" fmla="*/ 127143587 h 238"/>
              <a:gd name="T52" fmla="*/ 162842257 w 976"/>
              <a:gd name="T53" fmla="*/ 148333905 h 238"/>
              <a:gd name="T54" fmla="*/ 194400584 w 976"/>
              <a:gd name="T55" fmla="*/ 201311328 h 238"/>
              <a:gd name="T56" fmla="*/ 205341098 w 976"/>
              <a:gd name="T57" fmla="*/ 201311328 h 238"/>
              <a:gd name="T58" fmla="*/ 203658189 w 976"/>
              <a:gd name="T59" fmla="*/ 323157335 h 238"/>
              <a:gd name="T60" fmla="*/ 177569660 w 976"/>
              <a:gd name="T61" fmla="*/ 301965390 h 238"/>
              <a:gd name="T62" fmla="*/ 156530316 w 976"/>
              <a:gd name="T63" fmla="*/ 291370231 h 238"/>
              <a:gd name="T64" fmla="*/ 144327964 w 976"/>
              <a:gd name="T65" fmla="*/ 275477492 h 238"/>
              <a:gd name="T66" fmla="*/ 139278320 w 976"/>
              <a:gd name="T67" fmla="*/ 286072651 h 238"/>
              <a:gd name="T68" fmla="*/ 135491431 w 976"/>
              <a:gd name="T69" fmla="*/ 307262969 h 238"/>
              <a:gd name="T70" fmla="*/ 127917652 w 976"/>
              <a:gd name="T71" fmla="*/ 386728290 h 238"/>
              <a:gd name="T72" fmla="*/ 123709692 w 976"/>
              <a:gd name="T73" fmla="*/ 407918608 h 238"/>
              <a:gd name="T74" fmla="*/ 114452517 w 976"/>
              <a:gd name="T75" fmla="*/ 455598553 h 238"/>
              <a:gd name="T76" fmla="*/ 111506853 w 976"/>
              <a:gd name="T77" fmla="*/ 476788871 h 238"/>
              <a:gd name="T78" fmla="*/ 102670778 w 976"/>
              <a:gd name="T79" fmla="*/ 503276768 h 238"/>
              <a:gd name="T80" fmla="*/ 82473118 w 976"/>
              <a:gd name="T81" fmla="*/ 630420304 h 238"/>
              <a:gd name="T82" fmla="*/ 81210822 w 976"/>
              <a:gd name="T83" fmla="*/ 625122725 h 238"/>
              <a:gd name="T84" fmla="*/ 80369138 w 976"/>
              <a:gd name="T85" fmla="*/ 593337248 h 238"/>
              <a:gd name="T86" fmla="*/ 91730264 w 976"/>
              <a:gd name="T87" fmla="*/ 513871927 h 238"/>
              <a:gd name="T88" fmla="*/ 82893731 w 976"/>
              <a:gd name="T89" fmla="*/ 487384030 h 238"/>
              <a:gd name="T90" fmla="*/ 79106842 w 976"/>
              <a:gd name="T91" fmla="*/ 487384030 h 238"/>
              <a:gd name="T92" fmla="*/ 69849696 w 976"/>
              <a:gd name="T93" fmla="*/ 513871927 h 238"/>
              <a:gd name="T94" fmla="*/ 60171478 w 976"/>
              <a:gd name="T95" fmla="*/ 524467086 h 238"/>
              <a:gd name="T96" fmla="*/ 49652021 w 976"/>
              <a:gd name="T97" fmla="*/ 545657404 h 238"/>
              <a:gd name="T98" fmla="*/ 47127429 w 976"/>
              <a:gd name="T99" fmla="*/ 582742089 h 238"/>
              <a:gd name="T100" fmla="*/ 42919468 w 976"/>
              <a:gd name="T101" fmla="*/ 614527566 h 238"/>
              <a:gd name="T102" fmla="*/ 34924618 w 976"/>
              <a:gd name="T103" fmla="*/ 582742089 h 238"/>
              <a:gd name="T104" fmla="*/ 26509149 w 976"/>
              <a:gd name="T105" fmla="*/ 550954984 h 238"/>
              <a:gd name="T106" fmla="*/ 21038892 w 976"/>
              <a:gd name="T107" fmla="*/ 572146930 h 238"/>
              <a:gd name="T108" fmla="*/ 13044039 w 976"/>
              <a:gd name="T109" fmla="*/ 609229986 h 238"/>
              <a:gd name="T110" fmla="*/ 3366278 w 976"/>
              <a:gd name="T111" fmla="*/ 603932407 h 238"/>
              <a:gd name="T112" fmla="*/ 0 w 976"/>
              <a:gd name="T113" fmla="*/ 598634827 h 238"/>
              <a:gd name="T114" fmla="*/ 0 w 976"/>
              <a:gd name="T115" fmla="*/ 550954984 h 238"/>
              <a:gd name="T116" fmla="*/ 5470259 w 976"/>
              <a:gd name="T117" fmla="*/ 471491291 h 238"/>
              <a:gd name="T118" fmla="*/ 3366278 w 976"/>
              <a:gd name="T119" fmla="*/ 423811346 h 2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76"/>
              <a:gd name="T181" fmla="*/ 0 h 238"/>
              <a:gd name="T182" fmla="*/ 976 w 976"/>
              <a:gd name="T183" fmla="*/ 238 h 23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76" h="238">
                <a:moveTo>
                  <a:pt x="16" y="160"/>
                </a:moveTo>
                <a:lnTo>
                  <a:pt x="102" y="130"/>
                </a:lnTo>
                <a:lnTo>
                  <a:pt x="172" y="82"/>
                </a:lnTo>
                <a:lnTo>
                  <a:pt x="216" y="88"/>
                </a:lnTo>
                <a:lnTo>
                  <a:pt x="218" y="106"/>
                </a:lnTo>
                <a:lnTo>
                  <a:pt x="170" y="120"/>
                </a:lnTo>
                <a:lnTo>
                  <a:pt x="162" y="148"/>
                </a:lnTo>
                <a:lnTo>
                  <a:pt x="188" y="162"/>
                </a:lnTo>
                <a:lnTo>
                  <a:pt x="244" y="168"/>
                </a:lnTo>
                <a:lnTo>
                  <a:pt x="330" y="156"/>
                </a:lnTo>
                <a:lnTo>
                  <a:pt x="394" y="150"/>
                </a:lnTo>
                <a:lnTo>
                  <a:pt x="468" y="118"/>
                </a:lnTo>
                <a:lnTo>
                  <a:pt x="510" y="110"/>
                </a:lnTo>
                <a:lnTo>
                  <a:pt x="522" y="62"/>
                </a:lnTo>
                <a:lnTo>
                  <a:pt x="554" y="16"/>
                </a:lnTo>
                <a:lnTo>
                  <a:pt x="578" y="56"/>
                </a:lnTo>
                <a:lnTo>
                  <a:pt x="572" y="84"/>
                </a:lnTo>
                <a:lnTo>
                  <a:pt x="670" y="70"/>
                </a:lnTo>
                <a:cubicBezTo>
                  <a:pt x="708" y="55"/>
                  <a:pt x="740" y="40"/>
                  <a:pt x="776" y="22"/>
                </a:cubicBezTo>
                <a:lnTo>
                  <a:pt x="830" y="6"/>
                </a:lnTo>
                <a:lnTo>
                  <a:pt x="964" y="0"/>
                </a:lnTo>
                <a:lnTo>
                  <a:pt x="976" y="16"/>
                </a:lnTo>
                <a:lnTo>
                  <a:pt x="864" y="26"/>
                </a:lnTo>
                <a:cubicBezTo>
                  <a:pt x="850" y="28"/>
                  <a:pt x="841" y="32"/>
                  <a:pt x="828" y="36"/>
                </a:cubicBezTo>
                <a:cubicBezTo>
                  <a:pt x="819" y="39"/>
                  <a:pt x="800" y="44"/>
                  <a:pt x="800" y="44"/>
                </a:cubicBezTo>
                <a:cubicBezTo>
                  <a:pt x="798" y="45"/>
                  <a:pt x="794" y="48"/>
                  <a:pt x="794" y="48"/>
                </a:cubicBezTo>
                <a:lnTo>
                  <a:pt x="774" y="56"/>
                </a:lnTo>
                <a:lnTo>
                  <a:pt x="924" y="76"/>
                </a:lnTo>
                <a:lnTo>
                  <a:pt x="976" y="76"/>
                </a:lnTo>
                <a:lnTo>
                  <a:pt x="968" y="122"/>
                </a:lnTo>
                <a:lnTo>
                  <a:pt x="844" y="114"/>
                </a:lnTo>
                <a:lnTo>
                  <a:pt x="744" y="110"/>
                </a:lnTo>
                <a:lnTo>
                  <a:pt x="686" y="104"/>
                </a:lnTo>
                <a:lnTo>
                  <a:pt x="662" y="108"/>
                </a:lnTo>
                <a:lnTo>
                  <a:pt x="644" y="116"/>
                </a:lnTo>
                <a:cubicBezTo>
                  <a:pt x="634" y="129"/>
                  <a:pt x="622" y="137"/>
                  <a:pt x="608" y="146"/>
                </a:cubicBezTo>
                <a:cubicBezTo>
                  <a:pt x="602" y="150"/>
                  <a:pt x="588" y="154"/>
                  <a:pt x="588" y="154"/>
                </a:cubicBezTo>
                <a:lnTo>
                  <a:pt x="544" y="172"/>
                </a:lnTo>
                <a:lnTo>
                  <a:pt x="530" y="180"/>
                </a:lnTo>
                <a:lnTo>
                  <a:pt x="488" y="190"/>
                </a:lnTo>
                <a:cubicBezTo>
                  <a:pt x="474" y="218"/>
                  <a:pt x="420" y="230"/>
                  <a:pt x="392" y="238"/>
                </a:cubicBezTo>
                <a:cubicBezTo>
                  <a:pt x="390" y="237"/>
                  <a:pt x="387" y="238"/>
                  <a:pt x="386" y="236"/>
                </a:cubicBezTo>
                <a:cubicBezTo>
                  <a:pt x="384" y="233"/>
                  <a:pt x="382" y="224"/>
                  <a:pt x="382" y="224"/>
                </a:cubicBezTo>
                <a:lnTo>
                  <a:pt x="436" y="194"/>
                </a:lnTo>
                <a:lnTo>
                  <a:pt x="394" y="184"/>
                </a:lnTo>
                <a:lnTo>
                  <a:pt x="376" y="184"/>
                </a:lnTo>
                <a:lnTo>
                  <a:pt x="332" y="194"/>
                </a:lnTo>
                <a:cubicBezTo>
                  <a:pt x="330" y="194"/>
                  <a:pt x="298" y="198"/>
                  <a:pt x="286" y="198"/>
                </a:cubicBezTo>
                <a:lnTo>
                  <a:pt x="236" y="206"/>
                </a:lnTo>
                <a:lnTo>
                  <a:pt x="224" y="220"/>
                </a:lnTo>
                <a:lnTo>
                  <a:pt x="204" y="232"/>
                </a:lnTo>
                <a:lnTo>
                  <a:pt x="166" y="220"/>
                </a:lnTo>
                <a:lnTo>
                  <a:pt x="126" y="208"/>
                </a:lnTo>
                <a:lnTo>
                  <a:pt x="100" y="216"/>
                </a:lnTo>
                <a:cubicBezTo>
                  <a:pt x="77" y="218"/>
                  <a:pt x="76" y="216"/>
                  <a:pt x="62" y="230"/>
                </a:cubicBezTo>
                <a:cubicBezTo>
                  <a:pt x="47" y="229"/>
                  <a:pt x="16" y="228"/>
                  <a:pt x="16" y="228"/>
                </a:cubicBezTo>
                <a:lnTo>
                  <a:pt x="0" y="226"/>
                </a:lnTo>
                <a:lnTo>
                  <a:pt x="0" y="208"/>
                </a:lnTo>
                <a:lnTo>
                  <a:pt x="26" y="178"/>
                </a:lnTo>
                <a:lnTo>
                  <a:pt x="16" y="160"/>
                </a:lnTo>
                <a:close/>
              </a:path>
            </a:pathLst>
          </a:custGeom>
          <a:solidFill>
            <a:srgbClr val="3399FF"/>
          </a:solidFill>
          <a:ln w="9525" cap="flat" cmpd="sng">
            <a:noFill/>
            <a:prstDash val="solid"/>
            <a:round/>
            <a:headEnd/>
            <a:tailEnd/>
          </a:ln>
        </p:spPr>
        <p:txBody>
          <a:bodyPr>
            <a:spAutoFit/>
          </a:bodyPr>
          <a:lstStyle/>
          <a:p>
            <a:endParaRPr lang="it-IT">
              <a:solidFill>
                <a:srgbClr val="000000"/>
              </a:solidFill>
            </a:endParaRPr>
          </a:p>
        </p:txBody>
      </p:sp>
      <p:grpSp>
        <p:nvGrpSpPr>
          <p:cNvPr id="12" name="Group 217"/>
          <p:cNvGrpSpPr>
            <a:grpSpLocks/>
          </p:cNvGrpSpPr>
          <p:nvPr/>
        </p:nvGrpSpPr>
        <p:grpSpPr bwMode="auto">
          <a:xfrm>
            <a:off x="3843338" y="1066800"/>
            <a:ext cx="179387" cy="165100"/>
            <a:chOff x="2421" y="1168"/>
            <a:chExt cx="113" cy="104"/>
          </a:xfrm>
        </p:grpSpPr>
        <p:sp>
          <p:nvSpPr>
            <p:cNvPr id="104655" name="Freeform 215"/>
            <p:cNvSpPr>
              <a:spLocks/>
            </p:cNvSpPr>
            <p:nvPr/>
          </p:nvSpPr>
          <p:spPr bwMode="auto">
            <a:xfrm>
              <a:off x="2421" y="1168"/>
              <a:ext cx="113" cy="104"/>
            </a:xfrm>
            <a:custGeom>
              <a:avLst/>
              <a:gdLst>
                <a:gd name="T0" fmla="*/ 1 w 406"/>
                <a:gd name="T1" fmla="*/ 3 h 319"/>
                <a:gd name="T2" fmla="*/ 10 w 406"/>
                <a:gd name="T3" fmla="*/ 0 h 319"/>
                <a:gd name="T4" fmla="*/ 23 w 406"/>
                <a:gd name="T5" fmla="*/ 5 h 319"/>
                <a:gd name="T6" fmla="*/ 26 w 406"/>
                <a:gd name="T7" fmla="*/ 10 h 319"/>
                <a:gd name="T8" fmla="*/ 29 w 406"/>
                <a:gd name="T9" fmla="*/ 25 h 319"/>
                <a:gd name="T10" fmla="*/ 30 w 406"/>
                <a:gd name="T11" fmla="*/ 29 h 319"/>
                <a:gd name="T12" fmla="*/ 31 w 406"/>
                <a:gd name="T13" fmla="*/ 29 h 319"/>
                <a:gd name="T14" fmla="*/ 21 w 406"/>
                <a:gd name="T15" fmla="*/ 34 h 319"/>
                <a:gd name="T16" fmla="*/ 17 w 406"/>
                <a:gd name="T17" fmla="*/ 33 h 319"/>
                <a:gd name="T18" fmla="*/ 13 w 406"/>
                <a:gd name="T19" fmla="*/ 29 h 319"/>
                <a:gd name="T20" fmla="*/ 4 w 406"/>
                <a:gd name="T21" fmla="*/ 22 h 319"/>
                <a:gd name="T22" fmla="*/ 1 w 406"/>
                <a:gd name="T23" fmla="*/ 16 h 319"/>
                <a:gd name="T24" fmla="*/ 1 w 406"/>
                <a:gd name="T25" fmla="*/ 3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6"/>
                <a:gd name="T40" fmla="*/ 0 h 319"/>
                <a:gd name="T41" fmla="*/ 406 w 406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6" h="319">
                  <a:moveTo>
                    <a:pt x="8" y="30"/>
                  </a:moveTo>
                  <a:cubicBezTo>
                    <a:pt x="62" y="25"/>
                    <a:pt x="83" y="16"/>
                    <a:pt x="130" y="0"/>
                  </a:cubicBezTo>
                  <a:cubicBezTo>
                    <a:pt x="247" y="7"/>
                    <a:pt x="222" y="4"/>
                    <a:pt x="302" y="42"/>
                  </a:cubicBezTo>
                  <a:cubicBezTo>
                    <a:pt x="316" y="57"/>
                    <a:pt x="320" y="74"/>
                    <a:pt x="332" y="91"/>
                  </a:cubicBezTo>
                  <a:cubicBezTo>
                    <a:pt x="346" y="138"/>
                    <a:pt x="356" y="185"/>
                    <a:pt x="369" y="232"/>
                  </a:cubicBezTo>
                  <a:cubicBezTo>
                    <a:pt x="372" y="245"/>
                    <a:pt x="368" y="266"/>
                    <a:pt x="381" y="269"/>
                  </a:cubicBezTo>
                  <a:cubicBezTo>
                    <a:pt x="389" y="271"/>
                    <a:pt x="398" y="273"/>
                    <a:pt x="406" y="275"/>
                  </a:cubicBezTo>
                  <a:cubicBezTo>
                    <a:pt x="353" y="285"/>
                    <a:pt x="303" y="270"/>
                    <a:pt x="271" y="318"/>
                  </a:cubicBezTo>
                  <a:cubicBezTo>
                    <a:pt x="255" y="316"/>
                    <a:pt x="237" y="319"/>
                    <a:pt x="222" y="312"/>
                  </a:cubicBezTo>
                  <a:cubicBezTo>
                    <a:pt x="202" y="303"/>
                    <a:pt x="191" y="281"/>
                    <a:pt x="173" y="269"/>
                  </a:cubicBezTo>
                  <a:cubicBezTo>
                    <a:pt x="145" y="227"/>
                    <a:pt x="91" y="228"/>
                    <a:pt x="50" y="202"/>
                  </a:cubicBezTo>
                  <a:cubicBezTo>
                    <a:pt x="42" y="178"/>
                    <a:pt x="28" y="174"/>
                    <a:pt x="14" y="153"/>
                  </a:cubicBezTo>
                  <a:cubicBezTo>
                    <a:pt x="0" y="108"/>
                    <a:pt x="2" y="78"/>
                    <a:pt x="8" y="30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56" name="Oval 214"/>
            <p:cNvSpPr>
              <a:spLocks noChangeArrowheads="1"/>
            </p:cNvSpPr>
            <p:nvPr/>
          </p:nvSpPr>
          <p:spPr bwMode="auto">
            <a:xfrm>
              <a:off x="2434" y="1183"/>
              <a:ext cx="57" cy="57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13" name="Group 216"/>
          <p:cNvGrpSpPr>
            <a:grpSpLocks/>
          </p:cNvGrpSpPr>
          <p:nvPr/>
        </p:nvGrpSpPr>
        <p:grpSpPr bwMode="auto">
          <a:xfrm>
            <a:off x="3954463" y="977900"/>
            <a:ext cx="204787" cy="192088"/>
            <a:chOff x="2491" y="1112"/>
            <a:chExt cx="129" cy="121"/>
          </a:xfrm>
        </p:grpSpPr>
        <p:sp>
          <p:nvSpPr>
            <p:cNvPr id="104653" name="Freeform 119"/>
            <p:cNvSpPr>
              <a:spLocks/>
            </p:cNvSpPr>
            <p:nvPr/>
          </p:nvSpPr>
          <p:spPr bwMode="auto">
            <a:xfrm>
              <a:off x="2491" y="1112"/>
              <a:ext cx="129" cy="121"/>
            </a:xfrm>
            <a:custGeom>
              <a:avLst/>
              <a:gdLst>
                <a:gd name="T0" fmla="*/ 3 w 328"/>
                <a:gd name="T1" fmla="*/ 9 h 307"/>
                <a:gd name="T2" fmla="*/ 12 w 328"/>
                <a:gd name="T3" fmla="*/ 5 h 307"/>
                <a:gd name="T4" fmla="*/ 21 w 328"/>
                <a:gd name="T5" fmla="*/ 0 h 307"/>
                <a:gd name="T6" fmla="*/ 36 w 328"/>
                <a:gd name="T7" fmla="*/ 1 h 307"/>
                <a:gd name="T8" fmla="*/ 43 w 328"/>
                <a:gd name="T9" fmla="*/ 9 h 307"/>
                <a:gd name="T10" fmla="*/ 48 w 328"/>
                <a:gd name="T11" fmla="*/ 23 h 307"/>
                <a:gd name="T12" fmla="*/ 49 w 328"/>
                <a:gd name="T13" fmla="*/ 29 h 307"/>
                <a:gd name="T14" fmla="*/ 50 w 328"/>
                <a:gd name="T15" fmla="*/ 32 h 307"/>
                <a:gd name="T16" fmla="*/ 44 w 328"/>
                <a:gd name="T17" fmla="*/ 44 h 307"/>
                <a:gd name="T18" fmla="*/ 27 w 328"/>
                <a:gd name="T19" fmla="*/ 48 h 307"/>
                <a:gd name="T20" fmla="*/ 19 w 328"/>
                <a:gd name="T21" fmla="*/ 47 h 307"/>
                <a:gd name="T22" fmla="*/ 11 w 328"/>
                <a:gd name="T23" fmla="*/ 39 h 307"/>
                <a:gd name="T24" fmla="*/ 7 w 328"/>
                <a:gd name="T25" fmla="*/ 30 h 307"/>
                <a:gd name="T26" fmla="*/ 0 w 328"/>
                <a:gd name="T27" fmla="*/ 18 h 307"/>
                <a:gd name="T28" fmla="*/ 1 w 328"/>
                <a:gd name="T29" fmla="*/ 13 h 307"/>
                <a:gd name="T30" fmla="*/ 3 w 328"/>
                <a:gd name="T31" fmla="*/ 9 h 30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28"/>
                <a:gd name="T49" fmla="*/ 0 h 307"/>
                <a:gd name="T50" fmla="*/ 328 w 328"/>
                <a:gd name="T51" fmla="*/ 307 h 30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28" h="307">
                  <a:moveTo>
                    <a:pt x="19" y="55"/>
                  </a:moveTo>
                  <a:cubicBezTo>
                    <a:pt x="40" y="48"/>
                    <a:pt x="59" y="38"/>
                    <a:pt x="80" y="31"/>
                  </a:cubicBezTo>
                  <a:cubicBezTo>
                    <a:pt x="122" y="2"/>
                    <a:pt x="103" y="11"/>
                    <a:pt x="135" y="0"/>
                  </a:cubicBezTo>
                  <a:cubicBezTo>
                    <a:pt x="168" y="2"/>
                    <a:pt x="201" y="1"/>
                    <a:pt x="233" y="6"/>
                  </a:cubicBezTo>
                  <a:cubicBezTo>
                    <a:pt x="254" y="10"/>
                    <a:pt x="276" y="55"/>
                    <a:pt x="276" y="55"/>
                  </a:cubicBezTo>
                  <a:cubicBezTo>
                    <a:pt x="286" y="86"/>
                    <a:pt x="296" y="116"/>
                    <a:pt x="307" y="147"/>
                  </a:cubicBezTo>
                  <a:cubicBezTo>
                    <a:pt x="311" y="159"/>
                    <a:pt x="315" y="172"/>
                    <a:pt x="319" y="184"/>
                  </a:cubicBezTo>
                  <a:cubicBezTo>
                    <a:pt x="321" y="190"/>
                    <a:pt x="325" y="203"/>
                    <a:pt x="325" y="203"/>
                  </a:cubicBezTo>
                  <a:cubicBezTo>
                    <a:pt x="320" y="246"/>
                    <a:pt x="328" y="269"/>
                    <a:pt x="288" y="282"/>
                  </a:cubicBezTo>
                  <a:cubicBezTo>
                    <a:pt x="240" y="276"/>
                    <a:pt x="206" y="270"/>
                    <a:pt x="172" y="307"/>
                  </a:cubicBezTo>
                  <a:cubicBezTo>
                    <a:pt x="156" y="305"/>
                    <a:pt x="139" y="305"/>
                    <a:pt x="123" y="301"/>
                  </a:cubicBezTo>
                  <a:cubicBezTo>
                    <a:pt x="104" y="296"/>
                    <a:pt x="84" y="264"/>
                    <a:pt x="68" y="252"/>
                  </a:cubicBezTo>
                  <a:cubicBezTo>
                    <a:pt x="60" y="231"/>
                    <a:pt x="53" y="211"/>
                    <a:pt x="43" y="190"/>
                  </a:cubicBezTo>
                  <a:cubicBezTo>
                    <a:pt x="35" y="148"/>
                    <a:pt x="22" y="150"/>
                    <a:pt x="0" y="117"/>
                  </a:cubicBezTo>
                  <a:cubicBezTo>
                    <a:pt x="2" y="105"/>
                    <a:pt x="1" y="92"/>
                    <a:pt x="6" y="80"/>
                  </a:cubicBezTo>
                  <a:cubicBezTo>
                    <a:pt x="22" y="38"/>
                    <a:pt x="19" y="94"/>
                    <a:pt x="19" y="55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54" name="Oval 120"/>
            <p:cNvSpPr>
              <a:spLocks noChangeArrowheads="1"/>
            </p:cNvSpPr>
            <p:nvPr/>
          </p:nvSpPr>
          <p:spPr bwMode="auto">
            <a:xfrm>
              <a:off x="2544" y="1144"/>
              <a:ext cx="57" cy="57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14" name="Group 218"/>
          <p:cNvGrpSpPr>
            <a:grpSpLocks/>
          </p:cNvGrpSpPr>
          <p:nvPr/>
        </p:nvGrpSpPr>
        <p:grpSpPr bwMode="auto">
          <a:xfrm>
            <a:off x="3743325" y="825500"/>
            <a:ext cx="179388" cy="165100"/>
            <a:chOff x="2421" y="1168"/>
            <a:chExt cx="113" cy="104"/>
          </a:xfrm>
        </p:grpSpPr>
        <p:sp>
          <p:nvSpPr>
            <p:cNvPr id="104651" name="Freeform 219"/>
            <p:cNvSpPr>
              <a:spLocks/>
            </p:cNvSpPr>
            <p:nvPr/>
          </p:nvSpPr>
          <p:spPr bwMode="auto">
            <a:xfrm>
              <a:off x="2421" y="1168"/>
              <a:ext cx="113" cy="104"/>
            </a:xfrm>
            <a:custGeom>
              <a:avLst/>
              <a:gdLst>
                <a:gd name="T0" fmla="*/ 1 w 406"/>
                <a:gd name="T1" fmla="*/ 3 h 319"/>
                <a:gd name="T2" fmla="*/ 10 w 406"/>
                <a:gd name="T3" fmla="*/ 0 h 319"/>
                <a:gd name="T4" fmla="*/ 23 w 406"/>
                <a:gd name="T5" fmla="*/ 5 h 319"/>
                <a:gd name="T6" fmla="*/ 26 w 406"/>
                <a:gd name="T7" fmla="*/ 10 h 319"/>
                <a:gd name="T8" fmla="*/ 29 w 406"/>
                <a:gd name="T9" fmla="*/ 25 h 319"/>
                <a:gd name="T10" fmla="*/ 30 w 406"/>
                <a:gd name="T11" fmla="*/ 29 h 319"/>
                <a:gd name="T12" fmla="*/ 31 w 406"/>
                <a:gd name="T13" fmla="*/ 29 h 319"/>
                <a:gd name="T14" fmla="*/ 21 w 406"/>
                <a:gd name="T15" fmla="*/ 34 h 319"/>
                <a:gd name="T16" fmla="*/ 17 w 406"/>
                <a:gd name="T17" fmla="*/ 33 h 319"/>
                <a:gd name="T18" fmla="*/ 13 w 406"/>
                <a:gd name="T19" fmla="*/ 29 h 319"/>
                <a:gd name="T20" fmla="*/ 4 w 406"/>
                <a:gd name="T21" fmla="*/ 22 h 319"/>
                <a:gd name="T22" fmla="*/ 1 w 406"/>
                <a:gd name="T23" fmla="*/ 16 h 319"/>
                <a:gd name="T24" fmla="*/ 1 w 406"/>
                <a:gd name="T25" fmla="*/ 3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6"/>
                <a:gd name="T40" fmla="*/ 0 h 319"/>
                <a:gd name="T41" fmla="*/ 406 w 406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6" h="319">
                  <a:moveTo>
                    <a:pt x="8" y="30"/>
                  </a:moveTo>
                  <a:cubicBezTo>
                    <a:pt x="62" y="25"/>
                    <a:pt x="83" y="16"/>
                    <a:pt x="130" y="0"/>
                  </a:cubicBezTo>
                  <a:cubicBezTo>
                    <a:pt x="247" y="7"/>
                    <a:pt x="222" y="4"/>
                    <a:pt x="302" y="42"/>
                  </a:cubicBezTo>
                  <a:cubicBezTo>
                    <a:pt x="316" y="57"/>
                    <a:pt x="320" y="74"/>
                    <a:pt x="332" y="91"/>
                  </a:cubicBezTo>
                  <a:cubicBezTo>
                    <a:pt x="346" y="138"/>
                    <a:pt x="356" y="185"/>
                    <a:pt x="369" y="232"/>
                  </a:cubicBezTo>
                  <a:cubicBezTo>
                    <a:pt x="372" y="245"/>
                    <a:pt x="368" y="266"/>
                    <a:pt x="381" y="269"/>
                  </a:cubicBezTo>
                  <a:cubicBezTo>
                    <a:pt x="389" y="271"/>
                    <a:pt x="398" y="273"/>
                    <a:pt x="406" y="275"/>
                  </a:cubicBezTo>
                  <a:cubicBezTo>
                    <a:pt x="353" y="285"/>
                    <a:pt x="303" y="270"/>
                    <a:pt x="271" y="318"/>
                  </a:cubicBezTo>
                  <a:cubicBezTo>
                    <a:pt x="255" y="316"/>
                    <a:pt x="237" y="319"/>
                    <a:pt x="222" y="312"/>
                  </a:cubicBezTo>
                  <a:cubicBezTo>
                    <a:pt x="202" y="303"/>
                    <a:pt x="191" y="281"/>
                    <a:pt x="173" y="269"/>
                  </a:cubicBezTo>
                  <a:cubicBezTo>
                    <a:pt x="145" y="227"/>
                    <a:pt x="91" y="228"/>
                    <a:pt x="50" y="202"/>
                  </a:cubicBezTo>
                  <a:cubicBezTo>
                    <a:pt x="42" y="178"/>
                    <a:pt x="28" y="174"/>
                    <a:pt x="14" y="153"/>
                  </a:cubicBezTo>
                  <a:cubicBezTo>
                    <a:pt x="0" y="108"/>
                    <a:pt x="2" y="78"/>
                    <a:pt x="8" y="30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52" name="Oval 220"/>
            <p:cNvSpPr>
              <a:spLocks noChangeArrowheads="1"/>
            </p:cNvSpPr>
            <p:nvPr/>
          </p:nvSpPr>
          <p:spPr bwMode="auto">
            <a:xfrm>
              <a:off x="2434" y="1183"/>
              <a:ext cx="57" cy="57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104542" name="Freeform 294"/>
          <p:cNvSpPr>
            <a:spLocks/>
          </p:cNvSpPr>
          <p:nvPr/>
        </p:nvSpPr>
        <p:spPr bwMode="auto">
          <a:xfrm>
            <a:off x="4022725" y="4611688"/>
            <a:ext cx="882650" cy="915987"/>
          </a:xfrm>
          <a:custGeom>
            <a:avLst/>
            <a:gdLst>
              <a:gd name="T0" fmla="*/ 436088935 w 1313"/>
              <a:gd name="T1" fmla="*/ 21896558 h 1661"/>
              <a:gd name="T2" fmla="*/ 413041897 w 1313"/>
              <a:gd name="T3" fmla="*/ 86673004 h 1661"/>
              <a:gd name="T4" fmla="*/ 366947148 w 1313"/>
              <a:gd name="T5" fmla="*/ 103095141 h 1661"/>
              <a:gd name="T6" fmla="*/ 284248235 w 1313"/>
              <a:gd name="T7" fmla="*/ 125903817 h 1661"/>
              <a:gd name="T8" fmla="*/ 216463026 w 1313"/>
              <a:gd name="T9" fmla="*/ 153274263 h 1661"/>
              <a:gd name="T10" fmla="*/ 148677102 w 1313"/>
              <a:gd name="T11" fmla="*/ 181557352 h 1661"/>
              <a:gd name="T12" fmla="*/ 194771221 w 1313"/>
              <a:gd name="T13" fmla="*/ 167872146 h 1661"/>
              <a:gd name="T14" fmla="*/ 178502367 w 1313"/>
              <a:gd name="T15" fmla="*/ 234473371 h 1661"/>
              <a:gd name="T16" fmla="*/ 235443019 w 1313"/>
              <a:gd name="T17" fmla="*/ 209839890 h 1661"/>
              <a:gd name="T18" fmla="*/ 281537095 w 1313"/>
              <a:gd name="T19" fmla="*/ 144150758 h 1661"/>
              <a:gd name="T20" fmla="*/ 360168963 w 1313"/>
              <a:gd name="T21" fmla="*/ 124079564 h 1661"/>
              <a:gd name="T22" fmla="*/ 352034116 w 1313"/>
              <a:gd name="T23" fmla="*/ 157836549 h 1661"/>
              <a:gd name="T24" fmla="*/ 322208221 w 1313"/>
              <a:gd name="T25" fmla="*/ 183382157 h 1661"/>
              <a:gd name="T26" fmla="*/ 234087113 w 1313"/>
              <a:gd name="T27" fmla="*/ 234473371 h 1661"/>
              <a:gd name="T28" fmla="*/ 162234144 w 1313"/>
              <a:gd name="T29" fmla="*/ 275528988 h 1661"/>
              <a:gd name="T30" fmla="*/ 56488256 w 1313"/>
              <a:gd name="T31" fmla="*/ 293775998 h 1661"/>
              <a:gd name="T32" fmla="*/ 103938259 w 1313"/>
              <a:gd name="T33" fmla="*/ 315672547 h 1661"/>
              <a:gd name="T34" fmla="*/ 132408249 w 1313"/>
              <a:gd name="T35" fmla="*/ 362202026 h 1661"/>
              <a:gd name="T36" fmla="*/ 143254151 w 1313"/>
              <a:gd name="T37" fmla="*/ 309286008 h 1661"/>
              <a:gd name="T38" fmla="*/ 247644155 w 1313"/>
              <a:gd name="T39" fmla="*/ 260018978 h 1661"/>
              <a:gd name="T40" fmla="*/ 326275938 w 1313"/>
              <a:gd name="T41" fmla="*/ 214401625 h 1661"/>
              <a:gd name="T42" fmla="*/ 358813057 w 1313"/>
              <a:gd name="T43" fmla="*/ 258194725 h 1661"/>
              <a:gd name="T44" fmla="*/ 323564127 w 1313"/>
              <a:gd name="T45" fmla="*/ 331182558 h 1661"/>
              <a:gd name="T46" fmla="*/ 215107120 w 1313"/>
              <a:gd name="T47" fmla="*/ 391397242 h 1661"/>
              <a:gd name="T48" fmla="*/ 126985297 w 1313"/>
              <a:gd name="T49" fmla="*/ 432452859 h 1661"/>
              <a:gd name="T50" fmla="*/ 76824154 w 1313"/>
              <a:gd name="T51" fmla="*/ 449787674 h 1661"/>
              <a:gd name="T52" fmla="*/ 9038255 w 1313"/>
              <a:gd name="T53" fmla="*/ 447050743 h 1661"/>
              <a:gd name="T54" fmla="*/ 97159402 w 1313"/>
              <a:gd name="T55" fmla="*/ 457086340 h 1661"/>
              <a:gd name="T56" fmla="*/ 202905312 w 1313"/>
              <a:gd name="T57" fmla="*/ 463472880 h 1661"/>
              <a:gd name="T58" fmla="*/ 139187106 w 1313"/>
              <a:gd name="T59" fmla="*/ 492668095 h 1661"/>
              <a:gd name="T60" fmla="*/ 194771221 w 1313"/>
              <a:gd name="T61" fmla="*/ 496317153 h 1661"/>
              <a:gd name="T62" fmla="*/ 225953022 w 1313"/>
              <a:gd name="T63" fmla="*/ 439752077 h 1661"/>
              <a:gd name="T64" fmla="*/ 301872994 w 1313"/>
              <a:gd name="T65" fmla="*/ 385923380 h 1661"/>
              <a:gd name="T66" fmla="*/ 311362991 w 1313"/>
              <a:gd name="T67" fmla="*/ 436102468 h 1661"/>
              <a:gd name="T68" fmla="*/ 335765935 w 1313"/>
              <a:gd name="T69" fmla="*/ 476245959 h 1661"/>
              <a:gd name="T70" fmla="*/ 392705998 w 1313"/>
              <a:gd name="T71" fmla="*/ 504528497 h 1661"/>
              <a:gd name="T72" fmla="*/ 379148956 w 1313"/>
              <a:gd name="T73" fmla="*/ 481719821 h 1661"/>
              <a:gd name="T74" fmla="*/ 323564127 w 1313"/>
              <a:gd name="T75" fmla="*/ 398696460 h 1661"/>
              <a:gd name="T76" fmla="*/ 385927141 w 1313"/>
              <a:gd name="T77" fmla="*/ 345779890 h 1661"/>
              <a:gd name="T78" fmla="*/ 442867120 w 1313"/>
              <a:gd name="T79" fmla="*/ 305636399 h 1661"/>
              <a:gd name="T80" fmla="*/ 438800075 w 1313"/>
              <a:gd name="T81" fmla="*/ 270055126 h 1661"/>
              <a:gd name="T82" fmla="*/ 442867120 w 1313"/>
              <a:gd name="T83" fmla="*/ 189768696 h 1661"/>
              <a:gd name="T84" fmla="*/ 506585956 w 1313"/>
              <a:gd name="T85" fmla="*/ 151450010 h 1661"/>
              <a:gd name="T86" fmla="*/ 526921855 w 1313"/>
              <a:gd name="T87" fmla="*/ 133203034 h 1661"/>
              <a:gd name="T88" fmla="*/ 574371837 w 1313"/>
              <a:gd name="T89" fmla="*/ 26458294 h 1661"/>
              <a:gd name="T90" fmla="*/ 571660698 w 1313"/>
              <a:gd name="T91" fmla="*/ 4561737 h 1661"/>
              <a:gd name="T92" fmla="*/ 471337109 w 1313"/>
              <a:gd name="T93" fmla="*/ 0 h 166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313"/>
              <a:gd name="T142" fmla="*/ 0 h 1661"/>
              <a:gd name="T143" fmla="*/ 1313 w 1313"/>
              <a:gd name="T144" fmla="*/ 1661 h 166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313" h="1661">
                <a:moveTo>
                  <a:pt x="1019" y="18"/>
                </a:moveTo>
                <a:cubicBezTo>
                  <a:pt x="1006" y="22"/>
                  <a:pt x="997" y="28"/>
                  <a:pt x="986" y="36"/>
                </a:cubicBezTo>
                <a:cubicBezTo>
                  <a:pt x="981" y="50"/>
                  <a:pt x="969" y="59"/>
                  <a:pt x="965" y="72"/>
                </a:cubicBezTo>
                <a:cubicBezTo>
                  <a:pt x="960" y="87"/>
                  <a:pt x="954" y="102"/>
                  <a:pt x="950" y="117"/>
                </a:cubicBezTo>
                <a:cubicBezTo>
                  <a:pt x="948" y="172"/>
                  <a:pt x="954" y="190"/>
                  <a:pt x="929" y="228"/>
                </a:cubicBezTo>
                <a:cubicBezTo>
                  <a:pt x="924" y="247"/>
                  <a:pt x="917" y="266"/>
                  <a:pt x="914" y="285"/>
                </a:cubicBezTo>
                <a:cubicBezTo>
                  <a:pt x="913" y="294"/>
                  <a:pt x="914" y="308"/>
                  <a:pt x="905" y="315"/>
                </a:cubicBezTo>
                <a:cubicBezTo>
                  <a:pt x="903" y="317"/>
                  <a:pt x="885" y="321"/>
                  <a:pt x="884" y="321"/>
                </a:cubicBezTo>
                <a:cubicBezTo>
                  <a:pt x="864" y="334"/>
                  <a:pt x="835" y="330"/>
                  <a:pt x="812" y="339"/>
                </a:cubicBezTo>
                <a:cubicBezTo>
                  <a:pt x="795" y="346"/>
                  <a:pt x="783" y="357"/>
                  <a:pt x="767" y="366"/>
                </a:cubicBezTo>
                <a:cubicBezTo>
                  <a:pt x="744" y="379"/>
                  <a:pt x="715" y="386"/>
                  <a:pt x="689" y="393"/>
                </a:cubicBezTo>
                <a:cubicBezTo>
                  <a:pt x="668" y="399"/>
                  <a:pt x="650" y="409"/>
                  <a:pt x="629" y="414"/>
                </a:cubicBezTo>
                <a:cubicBezTo>
                  <a:pt x="619" y="417"/>
                  <a:pt x="599" y="423"/>
                  <a:pt x="599" y="423"/>
                </a:cubicBezTo>
                <a:cubicBezTo>
                  <a:pt x="573" y="449"/>
                  <a:pt x="561" y="480"/>
                  <a:pt x="530" y="501"/>
                </a:cubicBezTo>
                <a:cubicBezTo>
                  <a:pt x="516" y="510"/>
                  <a:pt x="496" y="503"/>
                  <a:pt x="479" y="504"/>
                </a:cubicBezTo>
                <a:cubicBezTo>
                  <a:pt x="457" y="509"/>
                  <a:pt x="437" y="517"/>
                  <a:pt x="416" y="522"/>
                </a:cubicBezTo>
                <a:cubicBezTo>
                  <a:pt x="398" y="534"/>
                  <a:pt x="390" y="532"/>
                  <a:pt x="365" y="534"/>
                </a:cubicBezTo>
                <a:cubicBezTo>
                  <a:pt x="342" y="549"/>
                  <a:pt x="348" y="578"/>
                  <a:pt x="329" y="597"/>
                </a:cubicBezTo>
                <a:cubicBezTo>
                  <a:pt x="322" y="618"/>
                  <a:pt x="318" y="611"/>
                  <a:pt x="332" y="621"/>
                </a:cubicBezTo>
                <a:cubicBezTo>
                  <a:pt x="352" y="614"/>
                  <a:pt x="366" y="599"/>
                  <a:pt x="383" y="588"/>
                </a:cubicBezTo>
                <a:cubicBezTo>
                  <a:pt x="394" y="571"/>
                  <a:pt x="413" y="561"/>
                  <a:pt x="431" y="552"/>
                </a:cubicBezTo>
                <a:cubicBezTo>
                  <a:pt x="458" y="554"/>
                  <a:pt x="482" y="557"/>
                  <a:pt x="509" y="561"/>
                </a:cubicBezTo>
                <a:cubicBezTo>
                  <a:pt x="526" y="573"/>
                  <a:pt x="534" y="613"/>
                  <a:pt x="509" y="621"/>
                </a:cubicBezTo>
                <a:cubicBezTo>
                  <a:pt x="474" y="673"/>
                  <a:pt x="430" y="719"/>
                  <a:pt x="395" y="771"/>
                </a:cubicBezTo>
                <a:cubicBezTo>
                  <a:pt x="379" y="795"/>
                  <a:pt x="437" y="760"/>
                  <a:pt x="464" y="753"/>
                </a:cubicBezTo>
                <a:cubicBezTo>
                  <a:pt x="469" y="739"/>
                  <a:pt x="486" y="725"/>
                  <a:pt x="500" y="720"/>
                </a:cubicBezTo>
                <a:cubicBezTo>
                  <a:pt x="515" y="698"/>
                  <a:pt x="508" y="708"/>
                  <a:pt x="521" y="690"/>
                </a:cubicBezTo>
                <a:cubicBezTo>
                  <a:pt x="526" y="674"/>
                  <a:pt x="538" y="660"/>
                  <a:pt x="545" y="645"/>
                </a:cubicBezTo>
                <a:cubicBezTo>
                  <a:pt x="554" y="627"/>
                  <a:pt x="556" y="608"/>
                  <a:pt x="569" y="591"/>
                </a:cubicBezTo>
                <a:cubicBezTo>
                  <a:pt x="582" y="553"/>
                  <a:pt x="589" y="501"/>
                  <a:pt x="623" y="474"/>
                </a:cubicBezTo>
                <a:cubicBezTo>
                  <a:pt x="643" y="458"/>
                  <a:pt x="679" y="447"/>
                  <a:pt x="704" y="441"/>
                </a:cubicBezTo>
                <a:cubicBezTo>
                  <a:pt x="719" y="432"/>
                  <a:pt x="729" y="429"/>
                  <a:pt x="746" y="426"/>
                </a:cubicBezTo>
                <a:cubicBezTo>
                  <a:pt x="762" y="418"/>
                  <a:pt x="779" y="412"/>
                  <a:pt x="797" y="408"/>
                </a:cubicBezTo>
                <a:cubicBezTo>
                  <a:pt x="803" y="409"/>
                  <a:pt x="810" y="408"/>
                  <a:pt x="815" y="411"/>
                </a:cubicBezTo>
                <a:cubicBezTo>
                  <a:pt x="830" y="419"/>
                  <a:pt x="818" y="445"/>
                  <a:pt x="815" y="462"/>
                </a:cubicBezTo>
                <a:cubicBezTo>
                  <a:pt x="812" y="482"/>
                  <a:pt x="795" y="508"/>
                  <a:pt x="779" y="519"/>
                </a:cubicBezTo>
                <a:cubicBezTo>
                  <a:pt x="772" y="534"/>
                  <a:pt x="761" y="540"/>
                  <a:pt x="749" y="552"/>
                </a:cubicBezTo>
                <a:cubicBezTo>
                  <a:pt x="736" y="584"/>
                  <a:pt x="752" y="552"/>
                  <a:pt x="731" y="576"/>
                </a:cubicBezTo>
                <a:cubicBezTo>
                  <a:pt x="724" y="584"/>
                  <a:pt x="720" y="595"/>
                  <a:pt x="713" y="603"/>
                </a:cubicBezTo>
                <a:cubicBezTo>
                  <a:pt x="697" y="622"/>
                  <a:pt x="675" y="637"/>
                  <a:pt x="659" y="657"/>
                </a:cubicBezTo>
                <a:cubicBezTo>
                  <a:pt x="636" y="685"/>
                  <a:pt x="614" y="718"/>
                  <a:pt x="584" y="738"/>
                </a:cubicBezTo>
                <a:cubicBezTo>
                  <a:pt x="575" y="765"/>
                  <a:pt x="541" y="763"/>
                  <a:pt x="518" y="771"/>
                </a:cubicBezTo>
                <a:cubicBezTo>
                  <a:pt x="533" y="748"/>
                  <a:pt x="497" y="769"/>
                  <a:pt x="491" y="774"/>
                </a:cubicBezTo>
                <a:cubicBezTo>
                  <a:pt x="485" y="780"/>
                  <a:pt x="479" y="786"/>
                  <a:pt x="473" y="792"/>
                </a:cubicBezTo>
                <a:cubicBezTo>
                  <a:pt x="441" y="824"/>
                  <a:pt x="404" y="897"/>
                  <a:pt x="359" y="906"/>
                </a:cubicBezTo>
                <a:cubicBezTo>
                  <a:pt x="336" y="921"/>
                  <a:pt x="316" y="921"/>
                  <a:pt x="290" y="930"/>
                </a:cubicBezTo>
                <a:cubicBezTo>
                  <a:pt x="276" y="948"/>
                  <a:pt x="255" y="972"/>
                  <a:pt x="236" y="984"/>
                </a:cubicBezTo>
                <a:cubicBezTo>
                  <a:pt x="194" y="976"/>
                  <a:pt x="170" y="968"/>
                  <a:pt x="125" y="966"/>
                </a:cubicBezTo>
                <a:cubicBezTo>
                  <a:pt x="98" y="968"/>
                  <a:pt x="70" y="969"/>
                  <a:pt x="47" y="984"/>
                </a:cubicBezTo>
                <a:cubicBezTo>
                  <a:pt x="30" y="1010"/>
                  <a:pt x="78" y="996"/>
                  <a:pt x="92" y="993"/>
                </a:cubicBezTo>
                <a:cubicBezTo>
                  <a:pt x="138" y="995"/>
                  <a:pt x="195" y="1003"/>
                  <a:pt x="230" y="1038"/>
                </a:cubicBezTo>
                <a:cubicBezTo>
                  <a:pt x="236" y="1074"/>
                  <a:pt x="231" y="1102"/>
                  <a:pt x="224" y="1137"/>
                </a:cubicBezTo>
                <a:cubicBezTo>
                  <a:pt x="227" y="1168"/>
                  <a:pt x="228" y="1169"/>
                  <a:pt x="257" y="1176"/>
                </a:cubicBezTo>
                <a:cubicBezTo>
                  <a:pt x="280" y="1191"/>
                  <a:pt x="268" y="1187"/>
                  <a:pt x="293" y="1191"/>
                </a:cubicBezTo>
                <a:cubicBezTo>
                  <a:pt x="299" y="1172"/>
                  <a:pt x="287" y="1131"/>
                  <a:pt x="287" y="1131"/>
                </a:cubicBezTo>
                <a:cubicBezTo>
                  <a:pt x="288" y="1102"/>
                  <a:pt x="286" y="1073"/>
                  <a:pt x="290" y="1044"/>
                </a:cubicBezTo>
                <a:cubicBezTo>
                  <a:pt x="291" y="1036"/>
                  <a:pt x="311" y="1022"/>
                  <a:pt x="317" y="1017"/>
                </a:cubicBezTo>
                <a:cubicBezTo>
                  <a:pt x="350" y="992"/>
                  <a:pt x="379" y="949"/>
                  <a:pt x="419" y="936"/>
                </a:cubicBezTo>
                <a:cubicBezTo>
                  <a:pt x="434" y="921"/>
                  <a:pt x="447" y="908"/>
                  <a:pt x="467" y="903"/>
                </a:cubicBezTo>
                <a:cubicBezTo>
                  <a:pt x="477" y="888"/>
                  <a:pt x="529" y="861"/>
                  <a:pt x="548" y="855"/>
                </a:cubicBezTo>
                <a:cubicBezTo>
                  <a:pt x="574" y="835"/>
                  <a:pt x="593" y="813"/>
                  <a:pt x="611" y="786"/>
                </a:cubicBezTo>
                <a:cubicBezTo>
                  <a:pt x="617" y="777"/>
                  <a:pt x="619" y="767"/>
                  <a:pt x="626" y="759"/>
                </a:cubicBezTo>
                <a:cubicBezTo>
                  <a:pt x="648" y="732"/>
                  <a:pt x="690" y="716"/>
                  <a:pt x="722" y="705"/>
                </a:cubicBezTo>
                <a:cubicBezTo>
                  <a:pt x="744" y="706"/>
                  <a:pt x="766" y="704"/>
                  <a:pt x="788" y="708"/>
                </a:cubicBezTo>
                <a:cubicBezTo>
                  <a:pt x="802" y="711"/>
                  <a:pt x="803" y="747"/>
                  <a:pt x="803" y="747"/>
                </a:cubicBezTo>
                <a:cubicBezTo>
                  <a:pt x="799" y="782"/>
                  <a:pt x="796" y="814"/>
                  <a:pt x="794" y="849"/>
                </a:cubicBezTo>
                <a:cubicBezTo>
                  <a:pt x="796" y="878"/>
                  <a:pt x="797" y="902"/>
                  <a:pt x="803" y="930"/>
                </a:cubicBezTo>
                <a:cubicBezTo>
                  <a:pt x="801" y="975"/>
                  <a:pt x="812" y="1005"/>
                  <a:pt x="776" y="1029"/>
                </a:cubicBezTo>
                <a:cubicBezTo>
                  <a:pt x="761" y="1052"/>
                  <a:pt x="741" y="1077"/>
                  <a:pt x="716" y="1089"/>
                </a:cubicBezTo>
                <a:cubicBezTo>
                  <a:pt x="697" y="1115"/>
                  <a:pt x="671" y="1139"/>
                  <a:pt x="644" y="1155"/>
                </a:cubicBezTo>
                <a:cubicBezTo>
                  <a:pt x="630" y="1174"/>
                  <a:pt x="605" y="1207"/>
                  <a:pt x="581" y="1215"/>
                </a:cubicBezTo>
                <a:cubicBezTo>
                  <a:pt x="542" y="1245"/>
                  <a:pt x="523" y="1271"/>
                  <a:pt x="476" y="1287"/>
                </a:cubicBezTo>
                <a:cubicBezTo>
                  <a:pt x="461" y="1309"/>
                  <a:pt x="413" y="1371"/>
                  <a:pt x="389" y="1383"/>
                </a:cubicBezTo>
                <a:cubicBezTo>
                  <a:pt x="379" y="1388"/>
                  <a:pt x="367" y="1389"/>
                  <a:pt x="356" y="1392"/>
                </a:cubicBezTo>
                <a:cubicBezTo>
                  <a:pt x="329" y="1400"/>
                  <a:pt x="306" y="1410"/>
                  <a:pt x="281" y="1422"/>
                </a:cubicBezTo>
                <a:cubicBezTo>
                  <a:pt x="262" y="1431"/>
                  <a:pt x="220" y="1447"/>
                  <a:pt x="206" y="1461"/>
                </a:cubicBezTo>
                <a:cubicBezTo>
                  <a:pt x="193" y="1474"/>
                  <a:pt x="201" y="1469"/>
                  <a:pt x="179" y="1476"/>
                </a:cubicBezTo>
                <a:cubicBezTo>
                  <a:pt x="176" y="1477"/>
                  <a:pt x="170" y="1479"/>
                  <a:pt x="170" y="1479"/>
                </a:cubicBezTo>
                <a:cubicBezTo>
                  <a:pt x="148" y="1475"/>
                  <a:pt x="128" y="1471"/>
                  <a:pt x="107" y="1464"/>
                </a:cubicBezTo>
                <a:cubicBezTo>
                  <a:pt x="98" y="1461"/>
                  <a:pt x="80" y="1455"/>
                  <a:pt x="80" y="1455"/>
                </a:cubicBezTo>
                <a:cubicBezTo>
                  <a:pt x="58" y="1458"/>
                  <a:pt x="41" y="1465"/>
                  <a:pt x="20" y="1470"/>
                </a:cubicBezTo>
                <a:cubicBezTo>
                  <a:pt x="0" y="1490"/>
                  <a:pt x="10" y="1497"/>
                  <a:pt x="32" y="1503"/>
                </a:cubicBezTo>
                <a:cubicBezTo>
                  <a:pt x="54" y="1509"/>
                  <a:pt x="25" y="1504"/>
                  <a:pt x="65" y="1509"/>
                </a:cubicBezTo>
                <a:cubicBezTo>
                  <a:pt x="67" y="1509"/>
                  <a:pt x="203" y="1504"/>
                  <a:pt x="215" y="1503"/>
                </a:cubicBezTo>
                <a:cubicBezTo>
                  <a:pt x="240" y="1500"/>
                  <a:pt x="267" y="1491"/>
                  <a:pt x="293" y="1488"/>
                </a:cubicBezTo>
                <a:cubicBezTo>
                  <a:pt x="336" y="1477"/>
                  <a:pt x="380" y="1483"/>
                  <a:pt x="422" y="1494"/>
                </a:cubicBezTo>
                <a:cubicBezTo>
                  <a:pt x="446" y="1518"/>
                  <a:pt x="438" y="1507"/>
                  <a:pt x="449" y="1524"/>
                </a:cubicBezTo>
                <a:cubicBezTo>
                  <a:pt x="446" y="1538"/>
                  <a:pt x="445" y="1543"/>
                  <a:pt x="431" y="1548"/>
                </a:cubicBezTo>
                <a:cubicBezTo>
                  <a:pt x="416" y="1570"/>
                  <a:pt x="376" y="1589"/>
                  <a:pt x="350" y="1596"/>
                </a:cubicBezTo>
                <a:cubicBezTo>
                  <a:pt x="339" y="1611"/>
                  <a:pt x="326" y="1616"/>
                  <a:pt x="308" y="1620"/>
                </a:cubicBezTo>
                <a:cubicBezTo>
                  <a:pt x="295" y="1628"/>
                  <a:pt x="281" y="1631"/>
                  <a:pt x="272" y="1644"/>
                </a:cubicBezTo>
                <a:cubicBezTo>
                  <a:pt x="307" y="1661"/>
                  <a:pt x="363" y="1651"/>
                  <a:pt x="398" y="1650"/>
                </a:cubicBezTo>
                <a:cubicBezTo>
                  <a:pt x="408" y="1643"/>
                  <a:pt x="431" y="1632"/>
                  <a:pt x="431" y="1632"/>
                </a:cubicBezTo>
                <a:cubicBezTo>
                  <a:pt x="441" y="1616"/>
                  <a:pt x="454" y="1600"/>
                  <a:pt x="467" y="1587"/>
                </a:cubicBezTo>
                <a:cubicBezTo>
                  <a:pt x="477" y="1557"/>
                  <a:pt x="487" y="1527"/>
                  <a:pt x="497" y="1497"/>
                </a:cubicBezTo>
                <a:cubicBezTo>
                  <a:pt x="498" y="1480"/>
                  <a:pt x="498" y="1463"/>
                  <a:pt x="500" y="1446"/>
                </a:cubicBezTo>
                <a:cubicBezTo>
                  <a:pt x="503" y="1425"/>
                  <a:pt x="519" y="1402"/>
                  <a:pt x="530" y="1386"/>
                </a:cubicBezTo>
                <a:cubicBezTo>
                  <a:pt x="561" y="1343"/>
                  <a:pt x="583" y="1310"/>
                  <a:pt x="635" y="1293"/>
                </a:cubicBezTo>
                <a:cubicBezTo>
                  <a:pt x="646" y="1284"/>
                  <a:pt x="655" y="1273"/>
                  <a:pt x="668" y="1269"/>
                </a:cubicBezTo>
                <a:cubicBezTo>
                  <a:pt x="677" y="1260"/>
                  <a:pt x="687" y="1255"/>
                  <a:pt x="698" y="1248"/>
                </a:cubicBezTo>
                <a:cubicBezTo>
                  <a:pt x="704" y="1239"/>
                  <a:pt x="722" y="1227"/>
                  <a:pt x="722" y="1227"/>
                </a:cubicBezTo>
                <a:cubicBezTo>
                  <a:pt x="744" y="1314"/>
                  <a:pt x="702" y="1359"/>
                  <a:pt x="689" y="1434"/>
                </a:cubicBezTo>
                <a:cubicBezTo>
                  <a:pt x="692" y="1480"/>
                  <a:pt x="701" y="1541"/>
                  <a:pt x="671" y="1581"/>
                </a:cubicBezTo>
                <a:cubicBezTo>
                  <a:pt x="678" y="1623"/>
                  <a:pt x="708" y="1591"/>
                  <a:pt x="734" y="1584"/>
                </a:cubicBezTo>
                <a:cubicBezTo>
                  <a:pt x="738" y="1578"/>
                  <a:pt x="737" y="1569"/>
                  <a:pt x="743" y="1566"/>
                </a:cubicBezTo>
                <a:cubicBezTo>
                  <a:pt x="746" y="1564"/>
                  <a:pt x="760" y="1574"/>
                  <a:pt x="761" y="1575"/>
                </a:cubicBezTo>
                <a:cubicBezTo>
                  <a:pt x="775" y="1587"/>
                  <a:pt x="780" y="1609"/>
                  <a:pt x="794" y="1620"/>
                </a:cubicBezTo>
                <a:cubicBezTo>
                  <a:pt x="815" y="1636"/>
                  <a:pt x="844" y="1651"/>
                  <a:pt x="869" y="1659"/>
                </a:cubicBezTo>
                <a:cubicBezTo>
                  <a:pt x="873" y="1656"/>
                  <a:pt x="878" y="1654"/>
                  <a:pt x="881" y="1650"/>
                </a:cubicBezTo>
                <a:cubicBezTo>
                  <a:pt x="885" y="1645"/>
                  <a:pt x="887" y="1632"/>
                  <a:pt x="887" y="1632"/>
                </a:cubicBezTo>
                <a:cubicBezTo>
                  <a:pt x="878" y="1606"/>
                  <a:pt x="861" y="1599"/>
                  <a:pt x="839" y="1584"/>
                </a:cubicBezTo>
                <a:cubicBezTo>
                  <a:pt x="832" y="1573"/>
                  <a:pt x="829" y="1567"/>
                  <a:pt x="833" y="1554"/>
                </a:cubicBezTo>
                <a:cubicBezTo>
                  <a:pt x="828" y="1487"/>
                  <a:pt x="843" y="1419"/>
                  <a:pt x="803" y="1365"/>
                </a:cubicBezTo>
                <a:cubicBezTo>
                  <a:pt x="789" y="1324"/>
                  <a:pt x="753" y="1318"/>
                  <a:pt x="716" y="1311"/>
                </a:cubicBezTo>
                <a:cubicBezTo>
                  <a:pt x="710" y="1292"/>
                  <a:pt x="710" y="1278"/>
                  <a:pt x="728" y="1266"/>
                </a:cubicBezTo>
                <a:cubicBezTo>
                  <a:pt x="745" y="1240"/>
                  <a:pt x="769" y="1222"/>
                  <a:pt x="791" y="1200"/>
                </a:cubicBezTo>
                <a:cubicBezTo>
                  <a:pt x="811" y="1180"/>
                  <a:pt x="831" y="1154"/>
                  <a:pt x="854" y="1137"/>
                </a:cubicBezTo>
                <a:cubicBezTo>
                  <a:pt x="867" y="1115"/>
                  <a:pt x="892" y="1074"/>
                  <a:pt x="917" y="1068"/>
                </a:cubicBezTo>
                <a:cubicBezTo>
                  <a:pt x="926" y="1055"/>
                  <a:pt x="938" y="1041"/>
                  <a:pt x="950" y="1032"/>
                </a:cubicBezTo>
                <a:cubicBezTo>
                  <a:pt x="954" y="1020"/>
                  <a:pt x="969" y="1012"/>
                  <a:pt x="980" y="1005"/>
                </a:cubicBezTo>
                <a:cubicBezTo>
                  <a:pt x="987" y="995"/>
                  <a:pt x="989" y="987"/>
                  <a:pt x="992" y="975"/>
                </a:cubicBezTo>
                <a:cubicBezTo>
                  <a:pt x="990" y="956"/>
                  <a:pt x="989" y="937"/>
                  <a:pt x="986" y="918"/>
                </a:cubicBezTo>
                <a:cubicBezTo>
                  <a:pt x="984" y="907"/>
                  <a:pt x="975" y="898"/>
                  <a:pt x="971" y="888"/>
                </a:cubicBezTo>
                <a:cubicBezTo>
                  <a:pt x="960" y="859"/>
                  <a:pt x="953" y="828"/>
                  <a:pt x="926" y="810"/>
                </a:cubicBezTo>
                <a:cubicBezTo>
                  <a:pt x="918" y="787"/>
                  <a:pt x="921" y="798"/>
                  <a:pt x="917" y="777"/>
                </a:cubicBezTo>
                <a:cubicBezTo>
                  <a:pt x="920" y="721"/>
                  <a:pt x="917" y="645"/>
                  <a:pt x="980" y="624"/>
                </a:cubicBezTo>
                <a:cubicBezTo>
                  <a:pt x="1001" y="603"/>
                  <a:pt x="1031" y="594"/>
                  <a:pt x="1055" y="576"/>
                </a:cubicBezTo>
                <a:cubicBezTo>
                  <a:pt x="1069" y="565"/>
                  <a:pt x="1074" y="550"/>
                  <a:pt x="1088" y="540"/>
                </a:cubicBezTo>
                <a:cubicBezTo>
                  <a:pt x="1092" y="528"/>
                  <a:pt x="1114" y="505"/>
                  <a:pt x="1121" y="498"/>
                </a:cubicBezTo>
                <a:cubicBezTo>
                  <a:pt x="1129" y="490"/>
                  <a:pt x="1137" y="482"/>
                  <a:pt x="1145" y="474"/>
                </a:cubicBezTo>
                <a:cubicBezTo>
                  <a:pt x="1149" y="470"/>
                  <a:pt x="1157" y="462"/>
                  <a:pt x="1157" y="462"/>
                </a:cubicBezTo>
                <a:cubicBezTo>
                  <a:pt x="1160" y="454"/>
                  <a:pt x="1162" y="445"/>
                  <a:pt x="1166" y="438"/>
                </a:cubicBezTo>
                <a:cubicBezTo>
                  <a:pt x="1170" y="432"/>
                  <a:pt x="1178" y="420"/>
                  <a:pt x="1178" y="420"/>
                </a:cubicBezTo>
                <a:cubicBezTo>
                  <a:pt x="1190" y="326"/>
                  <a:pt x="1154" y="222"/>
                  <a:pt x="1214" y="141"/>
                </a:cubicBezTo>
                <a:cubicBezTo>
                  <a:pt x="1221" y="120"/>
                  <a:pt x="1251" y="100"/>
                  <a:pt x="1271" y="87"/>
                </a:cubicBezTo>
                <a:cubicBezTo>
                  <a:pt x="1281" y="81"/>
                  <a:pt x="1301" y="69"/>
                  <a:pt x="1301" y="69"/>
                </a:cubicBezTo>
                <a:cubicBezTo>
                  <a:pt x="1304" y="59"/>
                  <a:pt x="1310" y="52"/>
                  <a:pt x="1313" y="42"/>
                </a:cubicBezTo>
                <a:cubicBezTo>
                  <a:pt x="1308" y="19"/>
                  <a:pt x="1288" y="16"/>
                  <a:pt x="1265" y="15"/>
                </a:cubicBezTo>
                <a:cubicBezTo>
                  <a:pt x="1206" y="13"/>
                  <a:pt x="1147" y="13"/>
                  <a:pt x="1088" y="12"/>
                </a:cubicBezTo>
                <a:cubicBezTo>
                  <a:pt x="1079" y="10"/>
                  <a:pt x="1069" y="9"/>
                  <a:pt x="1061" y="6"/>
                </a:cubicBezTo>
                <a:cubicBezTo>
                  <a:pt x="1055" y="4"/>
                  <a:pt x="1043" y="0"/>
                  <a:pt x="1043" y="0"/>
                </a:cubicBezTo>
                <a:cubicBezTo>
                  <a:pt x="1033" y="3"/>
                  <a:pt x="1013" y="9"/>
                  <a:pt x="1013" y="9"/>
                </a:cubicBezTo>
                <a:cubicBezTo>
                  <a:pt x="1009" y="21"/>
                  <a:pt x="1007" y="18"/>
                  <a:pt x="1019" y="18"/>
                </a:cubicBezTo>
                <a:close/>
              </a:path>
            </a:pathLst>
          </a:custGeom>
          <a:solidFill>
            <a:srgbClr val="FF0000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43" name="Freeform 234"/>
          <p:cNvSpPr>
            <a:spLocks/>
          </p:cNvSpPr>
          <p:nvPr/>
        </p:nvSpPr>
        <p:spPr bwMode="auto">
          <a:xfrm>
            <a:off x="4095750" y="5400675"/>
            <a:ext cx="252413" cy="198438"/>
          </a:xfrm>
          <a:custGeom>
            <a:avLst/>
            <a:gdLst>
              <a:gd name="T0" fmla="*/ 3092370 w 406"/>
              <a:gd name="T1" fmla="*/ 11608934 h 319"/>
              <a:gd name="T2" fmla="*/ 50247599 w 406"/>
              <a:gd name="T3" fmla="*/ 0 h 319"/>
              <a:gd name="T4" fmla="*/ 116729204 w 406"/>
              <a:gd name="T5" fmla="*/ 16252631 h 319"/>
              <a:gd name="T6" fmla="*/ 128324656 w 406"/>
              <a:gd name="T7" fmla="*/ 35213721 h 319"/>
              <a:gd name="T8" fmla="*/ 142625775 w 406"/>
              <a:gd name="T9" fmla="*/ 89775471 h 319"/>
              <a:gd name="T10" fmla="*/ 147263707 w 406"/>
              <a:gd name="T11" fmla="*/ 104092860 h 319"/>
              <a:gd name="T12" fmla="*/ 156926895 w 406"/>
              <a:gd name="T13" fmla="*/ 106414397 h 319"/>
              <a:gd name="T14" fmla="*/ 104747050 w 406"/>
              <a:gd name="T15" fmla="*/ 123053946 h 319"/>
              <a:gd name="T16" fmla="*/ 85807377 w 406"/>
              <a:gd name="T17" fmla="*/ 120732409 h 319"/>
              <a:gd name="T18" fmla="*/ 66867685 w 406"/>
              <a:gd name="T19" fmla="*/ 104092860 h 319"/>
              <a:gd name="T20" fmla="*/ 19325758 w 406"/>
              <a:gd name="T21" fmla="*/ 78166522 h 319"/>
              <a:gd name="T22" fmla="*/ 5411338 w 406"/>
              <a:gd name="T23" fmla="*/ 59205436 h 319"/>
              <a:gd name="T24" fmla="*/ 3092370 w 406"/>
              <a:gd name="T25" fmla="*/ 11608934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6"/>
              <a:gd name="T40" fmla="*/ 0 h 319"/>
              <a:gd name="T41" fmla="*/ 406 w 406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6" h="319">
                <a:moveTo>
                  <a:pt x="8" y="30"/>
                </a:moveTo>
                <a:cubicBezTo>
                  <a:pt x="62" y="25"/>
                  <a:pt x="83" y="16"/>
                  <a:pt x="130" y="0"/>
                </a:cubicBezTo>
                <a:cubicBezTo>
                  <a:pt x="247" y="7"/>
                  <a:pt x="222" y="4"/>
                  <a:pt x="302" y="42"/>
                </a:cubicBezTo>
                <a:cubicBezTo>
                  <a:pt x="316" y="57"/>
                  <a:pt x="320" y="74"/>
                  <a:pt x="332" y="91"/>
                </a:cubicBezTo>
                <a:cubicBezTo>
                  <a:pt x="346" y="138"/>
                  <a:pt x="356" y="185"/>
                  <a:pt x="369" y="232"/>
                </a:cubicBezTo>
                <a:cubicBezTo>
                  <a:pt x="372" y="245"/>
                  <a:pt x="368" y="266"/>
                  <a:pt x="381" y="269"/>
                </a:cubicBezTo>
                <a:cubicBezTo>
                  <a:pt x="389" y="271"/>
                  <a:pt x="398" y="273"/>
                  <a:pt x="406" y="275"/>
                </a:cubicBezTo>
                <a:cubicBezTo>
                  <a:pt x="353" y="285"/>
                  <a:pt x="303" y="270"/>
                  <a:pt x="271" y="318"/>
                </a:cubicBezTo>
                <a:cubicBezTo>
                  <a:pt x="255" y="316"/>
                  <a:pt x="237" y="319"/>
                  <a:pt x="222" y="312"/>
                </a:cubicBezTo>
                <a:cubicBezTo>
                  <a:pt x="202" y="303"/>
                  <a:pt x="191" y="281"/>
                  <a:pt x="173" y="269"/>
                </a:cubicBezTo>
                <a:cubicBezTo>
                  <a:pt x="145" y="227"/>
                  <a:pt x="91" y="228"/>
                  <a:pt x="50" y="202"/>
                </a:cubicBezTo>
                <a:cubicBezTo>
                  <a:pt x="42" y="178"/>
                  <a:pt x="28" y="174"/>
                  <a:pt x="14" y="153"/>
                </a:cubicBezTo>
                <a:cubicBezTo>
                  <a:pt x="0" y="108"/>
                  <a:pt x="2" y="78"/>
                  <a:pt x="8" y="30"/>
                </a:cubicBezTo>
                <a:close/>
              </a:path>
            </a:pathLst>
          </a:custGeom>
          <a:solidFill>
            <a:srgbClr val="FFCC99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44" name="Oval 235"/>
          <p:cNvSpPr>
            <a:spLocks noChangeArrowheads="1"/>
          </p:cNvSpPr>
          <p:nvPr/>
        </p:nvSpPr>
        <p:spPr bwMode="auto">
          <a:xfrm>
            <a:off x="4144963" y="5413375"/>
            <a:ext cx="119062" cy="119063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cxnSp>
        <p:nvCxnSpPr>
          <p:cNvPr id="104545" name="Connettore 2 156"/>
          <p:cNvCxnSpPr>
            <a:cxnSpLocks noChangeShapeType="1"/>
          </p:cNvCxnSpPr>
          <p:nvPr/>
        </p:nvCxnSpPr>
        <p:spPr bwMode="auto">
          <a:xfrm>
            <a:off x="1571625" y="1247775"/>
            <a:ext cx="785813" cy="1588"/>
          </a:xfrm>
          <a:prstGeom prst="straightConnector1">
            <a:avLst/>
          </a:prstGeom>
          <a:noFill/>
          <a:ln w="38100" algn="ctr">
            <a:solidFill>
              <a:schemeClr val="bg1"/>
            </a:solidFill>
            <a:round/>
            <a:headEnd/>
            <a:tailEnd type="arrow" w="med" len="med"/>
          </a:ln>
        </p:spPr>
      </p:cxnSp>
      <p:sp>
        <p:nvSpPr>
          <p:cNvPr id="104546" name="Rettangolo 157"/>
          <p:cNvSpPr>
            <a:spLocks noChangeArrowheads="1"/>
          </p:cNvSpPr>
          <p:nvPr/>
        </p:nvSpPr>
        <p:spPr bwMode="auto">
          <a:xfrm>
            <a:off x="1193800" y="423863"/>
            <a:ext cx="14970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>
                <a:solidFill>
                  <a:srgbClr val="FDE2B9"/>
                </a:solidFill>
                <a:latin typeface="Arial" pitchFamily="34" charset="0"/>
              </a:rPr>
              <a:t>Endothelial</a:t>
            </a:r>
          </a:p>
          <a:p>
            <a:pPr algn="ctr"/>
            <a:r>
              <a:rPr lang="en-GB">
                <a:solidFill>
                  <a:srgbClr val="FDE2B9"/>
                </a:solidFill>
                <a:latin typeface="Arial" pitchFamily="34" charset="0"/>
              </a:rPr>
              <a:t>Progenitors</a:t>
            </a:r>
            <a:endParaRPr lang="it-IT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4547" name="Rettangolo 158"/>
          <p:cNvSpPr>
            <a:spLocks noChangeArrowheads="1"/>
          </p:cNvSpPr>
          <p:nvPr/>
        </p:nvSpPr>
        <p:spPr bwMode="auto">
          <a:xfrm>
            <a:off x="4714875" y="3071813"/>
            <a:ext cx="45720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GB">
                <a:solidFill>
                  <a:srgbClr val="FDE2B9"/>
                </a:solidFill>
                <a:latin typeface="Arial" pitchFamily="34" charset="0"/>
              </a:rPr>
              <a:t>Locally-derived</a:t>
            </a:r>
          </a:p>
          <a:p>
            <a:pPr algn="ctr">
              <a:lnSpc>
                <a:spcPct val="110000"/>
              </a:lnSpc>
            </a:pPr>
            <a:r>
              <a:rPr lang="en-GB">
                <a:solidFill>
                  <a:srgbClr val="FDE2B9"/>
                </a:solidFill>
                <a:latin typeface="Arial" pitchFamily="34" charset="0"/>
              </a:rPr>
              <a:t>endothelial cells</a:t>
            </a:r>
            <a:endParaRPr lang="en-GB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48" name="Rettangolo 159"/>
          <p:cNvSpPr>
            <a:spLocks noChangeArrowheads="1"/>
          </p:cNvSpPr>
          <p:nvPr/>
        </p:nvSpPr>
        <p:spPr bwMode="auto">
          <a:xfrm>
            <a:off x="-1000125" y="2857500"/>
            <a:ext cx="4572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GB">
                <a:solidFill>
                  <a:srgbClr val="FDE2B9"/>
                </a:solidFill>
                <a:latin typeface="Arial" pitchFamily="34" charset="0"/>
              </a:rPr>
              <a:t>Sprouting of</a:t>
            </a:r>
          </a:p>
          <a:p>
            <a:pPr algn="ctr">
              <a:lnSpc>
                <a:spcPct val="110000"/>
              </a:lnSpc>
            </a:pPr>
            <a:r>
              <a:rPr lang="en-GB">
                <a:solidFill>
                  <a:srgbClr val="FDE2B9"/>
                </a:solidFill>
                <a:latin typeface="Arial" pitchFamily="34" charset="0"/>
              </a:rPr>
              <a:t>existing capillaries</a:t>
            </a:r>
            <a:endParaRPr lang="en-GB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49" name="Freeform 294"/>
          <p:cNvSpPr>
            <a:spLocks/>
          </p:cNvSpPr>
          <p:nvPr/>
        </p:nvSpPr>
        <p:spPr bwMode="auto">
          <a:xfrm rot="6391048" flipV="1">
            <a:off x="937419" y="3226594"/>
            <a:ext cx="671512" cy="1263650"/>
          </a:xfrm>
          <a:custGeom>
            <a:avLst/>
            <a:gdLst>
              <a:gd name="T0" fmla="*/ 331713162 w 1313"/>
              <a:gd name="T1" fmla="*/ 30219998 h 1661"/>
              <a:gd name="T2" fmla="*/ 314182321 w 1313"/>
              <a:gd name="T3" fmla="*/ 119619622 h 1661"/>
              <a:gd name="T4" fmla="*/ 279120126 w 1313"/>
              <a:gd name="T5" fmla="*/ 142284231 h 1661"/>
              <a:gd name="T6" fmla="*/ 216214797 w 1313"/>
              <a:gd name="T7" fmla="*/ 173763066 h 1661"/>
              <a:gd name="T8" fmla="*/ 164653649 w 1313"/>
              <a:gd name="T9" fmla="*/ 211537716 h 1661"/>
              <a:gd name="T10" fmla="*/ 113091958 w 1313"/>
              <a:gd name="T11" fmla="*/ 250571928 h 1661"/>
              <a:gd name="T12" fmla="*/ 148153673 w 1313"/>
              <a:gd name="T13" fmla="*/ 231684627 h 1661"/>
              <a:gd name="T14" fmla="*/ 135778691 w 1313"/>
              <a:gd name="T15" fmla="*/ 323602674 h 1661"/>
              <a:gd name="T16" fmla="*/ 179090873 w 1313"/>
              <a:gd name="T17" fmla="*/ 289605379 h 1661"/>
              <a:gd name="T18" fmla="*/ 214152556 w 1313"/>
              <a:gd name="T19" fmla="*/ 198946134 h 1661"/>
              <a:gd name="T20" fmla="*/ 273964267 w 1313"/>
              <a:gd name="T21" fmla="*/ 171245368 h 1661"/>
              <a:gd name="T22" fmla="*/ 267776456 w 1313"/>
              <a:gd name="T23" fmla="*/ 217834244 h 1661"/>
              <a:gd name="T24" fmla="*/ 245089245 w 1313"/>
              <a:gd name="T25" fmla="*/ 253090387 h 1661"/>
              <a:gd name="T26" fmla="*/ 178059497 w 1313"/>
              <a:gd name="T27" fmla="*/ 323602674 h 1661"/>
              <a:gd name="T28" fmla="*/ 123404188 w 1313"/>
              <a:gd name="T29" fmla="*/ 380264577 h 1661"/>
              <a:gd name="T30" fmla="*/ 42968065 w 1313"/>
              <a:gd name="T31" fmla="*/ 405447741 h 1661"/>
              <a:gd name="T32" fmla="*/ 79061140 w 1313"/>
              <a:gd name="T33" fmla="*/ 435667727 h 1661"/>
              <a:gd name="T34" fmla="*/ 100716976 w 1313"/>
              <a:gd name="T35" fmla="*/ 499884246 h 1661"/>
              <a:gd name="T36" fmla="*/ 108966964 w 1313"/>
              <a:gd name="T37" fmla="*/ 426853501 h 1661"/>
              <a:gd name="T38" fmla="*/ 188371726 w 1313"/>
              <a:gd name="T39" fmla="*/ 358858817 h 1661"/>
              <a:gd name="T40" fmla="*/ 248183374 w 1313"/>
              <a:gd name="T41" fmla="*/ 295901146 h 1661"/>
              <a:gd name="T42" fmla="*/ 272932891 w 1313"/>
              <a:gd name="T43" fmla="*/ 356341119 h 1661"/>
              <a:gd name="T44" fmla="*/ 246120621 w 1313"/>
              <a:gd name="T45" fmla="*/ 457073487 h 1661"/>
              <a:gd name="T46" fmla="*/ 163622273 w 1313"/>
              <a:gd name="T47" fmla="*/ 540177308 h 1661"/>
              <a:gd name="T48" fmla="*/ 96591982 w 1313"/>
              <a:gd name="T49" fmla="*/ 596839211 h 1661"/>
              <a:gd name="T50" fmla="*/ 58436665 w 1313"/>
              <a:gd name="T51" fmla="*/ 620763430 h 1661"/>
              <a:gd name="T52" fmla="*/ 6874992 w 1313"/>
              <a:gd name="T53" fmla="*/ 616986122 h 1661"/>
              <a:gd name="T54" fmla="*/ 73904770 w 1313"/>
              <a:gd name="T55" fmla="*/ 630836505 h 1661"/>
              <a:gd name="T56" fmla="*/ 154340909 w 1313"/>
              <a:gd name="T57" fmla="*/ 639650731 h 1661"/>
              <a:gd name="T58" fmla="*/ 105873346 w 1313"/>
              <a:gd name="T59" fmla="*/ 679943793 h 1661"/>
              <a:gd name="T60" fmla="*/ 148153673 w 1313"/>
              <a:gd name="T61" fmla="*/ 684979950 h 1661"/>
              <a:gd name="T62" fmla="*/ 171872261 w 1313"/>
              <a:gd name="T63" fmla="*/ 606913047 h 1661"/>
              <a:gd name="T64" fmla="*/ 229621156 w 1313"/>
              <a:gd name="T65" fmla="*/ 532622692 h 1661"/>
              <a:gd name="T66" fmla="*/ 236839768 w 1313"/>
              <a:gd name="T67" fmla="*/ 601876129 h 1661"/>
              <a:gd name="T68" fmla="*/ 255401986 w 1313"/>
              <a:gd name="T69" fmla="*/ 657279184 h 1661"/>
              <a:gd name="T70" fmla="*/ 298713720 w 1313"/>
              <a:gd name="T71" fmla="*/ 696312635 h 1661"/>
              <a:gd name="T72" fmla="*/ 288401491 w 1313"/>
              <a:gd name="T73" fmla="*/ 664833800 h 1661"/>
              <a:gd name="T74" fmla="*/ 246120621 w 1313"/>
              <a:gd name="T75" fmla="*/ 550251144 h 1661"/>
              <a:gd name="T76" fmla="*/ 293557350 w 1313"/>
              <a:gd name="T77" fmla="*/ 477219637 h 1661"/>
              <a:gd name="T78" fmla="*/ 336869021 w 1313"/>
              <a:gd name="T79" fmla="*/ 421816583 h 1661"/>
              <a:gd name="T80" fmla="*/ 333775403 w 1313"/>
              <a:gd name="T81" fmla="*/ 372709961 h 1661"/>
              <a:gd name="T82" fmla="*/ 336869021 w 1313"/>
              <a:gd name="T83" fmla="*/ 261904613 h 1661"/>
              <a:gd name="T84" fmla="*/ 385337062 w 1313"/>
              <a:gd name="T85" fmla="*/ 209020018 h 1661"/>
              <a:gd name="T86" fmla="*/ 400805663 w 1313"/>
              <a:gd name="T87" fmla="*/ 183836902 h 1661"/>
              <a:gd name="T88" fmla="*/ 436898722 w 1313"/>
              <a:gd name="T89" fmla="*/ 36515765 h 1661"/>
              <a:gd name="T90" fmla="*/ 434836480 w 1313"/>
              <a:gd name="T91" fmla="*/ 6295770 h 1661"/>
              <a:gd name="T92" fmla="*/ 358524857 w 1313"/>
              <a:gd name="T93" fmla="*/ 0 h 166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313"/>
              <a:gd name="T142" fmla="*/ 0 h 1661"/>
              <a:gd name="T143" fmla="*/ 1313 w 1313"/>
              <a:gd name="T144" fmla="*/ 1661 h 166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313" h="1661">
                <a:moveTo>
                  <a:pt x="1019" y="18"/>
                </a:moveTo>
                <a:cubicBezTo>
                  <a:pt x="1006" y="22"/>
                  <a:pt x="997" y="28"/>
                  <a:pt x="986" y="36"/>
                </a:cubicBezTo>
                <a:cubicBezTo>
                  <a:pt x="981" y="50"/>
                  <a:pt x="969" y="59"/>
                  <a:pt x="965" y="72"/>
                </a:cubicBezTo>
                <a:cubicBezTo>
                  <a:pt x="960" y="87"/>
                  <a:pt x="954" y="102"/>
                  <a:pt x="950" y="117"/>
                </a:cubicBezTo>
                <a:cubicBezTo>
                  <a:pt x="948" y="172"/>
                  <a:pt x="954" y="190"/>
                  <a:pt x="929" y="228"/>
                </a:cubicBezTo>
                <a:cubicBezTo>
                  <a:pt x="924" y="247"/>
                  <a:pt x="917" y="266"/>
                  <a:pt x="914" y="285"/>
                </a:cubicBezTo>
                <a:cubicBezTo>
                  <a:pt x="913" y="294"/>
                  <a:pt x="914" y="308"/>
                  <a:pt x="905" y="315"/>
                </a:cubicBezTo>
                <a:cubicBezTo>
                  <a:pt x="903" y="317"/>
                  <a:pt x="885" y="321"/>
                  <a:pt x="884" y="321"/>
                </a:cubicBezTo>
                <a:cubicBezTo>
                  <a:pt x="864" y="334"/>
                  <a:pt x="835" y="330"/>
                  <a:pt x="812" y="339"/>
                </a:cubicBezTo>
                <a:cubicBezTo>
                  <a:pt x="795" y="346"/>
                  <a:pt x="783" y="357"/>
                  <a:pt x="767" y="366"/>
                </a:cubicBezTo>
                <a:cubicBezTo>
                  <a:pt x="744" y="379"/>
                  <a:pt x="715" y="386"/>
                  <a:pt x="689" y="393"/>
                </a:cubicBezTo>
                <a:cubicBezTo>
                  <a:pt x="668" y="399"/>
                  <a:pt x="650" y="409"/>
                  <a:pt x="629" y="414"/>
                </a:cubicBezTo>
                <a:cubicBezTo>
                  <a:pt x="619" y="417"/>
                  <a:pt x="599" y="423"/>
                  <a:pt x="599" y="423"/>
                </a:cubicBezTo>
                <a:cubicBezTo>
                  <a:pt x="573" y="449"/>
                  <a:pt x="561" y="480"/>
                  <a:pt x="530" y="501"/>
                </a:cubicBezTo>
                <a:cubicBezTo>
                  <a:pt x="516" y="510"/>
                  <a:pt x="496" y="503"/>
                  <a:pt x="479" y="504"/>
                </a:cubicBezTo>
                <a:cubicBezTo>
                  <a:pt x="457" y="509"/>
                  <a:pt x="437" y="517"/>
                  <a:pt x="416" y="522"/>
                </a:cubicBezTo>
                <a:cubicBezTo>
                  <a:pt x="398" y="534"/>
                  <a:pt x="390" y="532"/>
                  <a:pt x="365" y="534"/>
                </a:cubicBezTo>
                <a:cubicBezTo>
                  <a:pt x="342" y="549"/>
                  <a:pt x="348" y="578"/>
                  <a:pt x="329" y="597"/>
                </a:cubicBezTo>
                <a:cubicBezTo>
                  <a:pt x="322" y="618"/>
                  <a:pt x="318" y="611"/>
                  <a:pt x="332" y="621"/>
                </a:cubicBezTo>
                <a:cubicBezTo>
                  <a:pt x="352" y="614"/>
                  <a:pt x="366" y="599"/>
                  <a:pt x="383" y="588"/>
                </a:cubicBezTo>
                <a:cubicBezTo>
                  <a:pt x="394" y="571"/>
                  <a:pt x="413" y="561"/>
                  <a:pt x="431" y="552"/>
                </a:cubicBezTo>
                <a:cubicBezTo>
                  <a:pt x="458" y="554"/>
                  <a:pt x="482" y="557"/>
                  <a:pt x="509" y="561"/>
                </a:cubicBezTo>
                <a:cubicBezTo>
                  <a:pt x="526" y="573"/>
                  <a:pt x="534" y="613"/>
                  <a:pt x="509" y="621"/>
                </a:cubicBezTo>
                <a:cubicBezTo>
                  <a:pt x="474" y="673"/>
                  <a:pt x="430" y="719"/>
                  <a:pt x="395" y="771"/>
                </a:cubicBezTo>
                <a:cubicBezTo>
                  <a:pt x="379" y="795"/>
                  <a:pt x="437" y="760"/>
                  <a:pt x="464" y="753"/>
                </a:cubicBezTo>
                <a:cubicBezTo>
                  <a:pt x="469" y="739"/>
                  <a:pt x="486" y="725"/>
                  <a:pt x="500" y="720"/>
                </a:cubicBezTo>
                <a:cubicBezTo>
                  <a:pt x="515" y="698"/>
                  <a:pt x="508" y="708"/>
                  <a:pt x="521" y="690"/>
                </a:cubicBezTo>
                <a:cubicBezTo>
                  <a:pt x="526" y="674"/>
                  <a:pt x="538" y="660"/>
                  <a:pt x="545" y="645"/>
                </a:cubicBezTo>
                <a:cubicBezTo>
                  <a:pt x="554" y="627"/>
                  <a:pt x="556" y="608"/>
                  <a:pt x="569" y="591"/>
                </a:cubicBezTo>
                <a:cubicBezTo>
                  <a:pt x="582" y="553"/>
                  <a:pt x="589" y="501"/>
                  <a:pt x="623" y="474"/>
                </a:cubicBezTo>
                <a:cubicBezTo>
                  <a:pt x="643" y="458"/>
                  <a:pt x="679" y="447"/>
                  <a:pt x="704" y="441"/>
                </a:cubicBezTo>
                <a:cubicBezTo>
                  <a:pt x="719" y="432"/>
                  <a:pt x="729" y="429"/>
                  <a:pt x="746" y="426"/>
                </a:cubicBezTo>
                <a:cubicBezTo>
                  <a:pt x="762" y="418"/>
                  <a:pt x="779" y="412"/>
                  <a:pt x="797" y="408"/>
                </a:cubicBezTo>
                <a:cubicBezTo>
                  <a:pt x="803" y="409"/>
                  <a:pt x="810" y="408"/>
                  <a:pt x="815" y="411"/>
                </a:cubicBezTo>
                <a:cubicBezTo>
                  <a:pt x="830" y="419"/>
                  <a:pt x="818" y="445"/>
                  <a:pt x="815" y="462"/>
                </a:cubicBezTo>
                <a:cubicBezTo>
                  <a:pt x="812" y="482"/>
                  <a:pt x="795" y="508"/>
                  <a:pt x="779" y="519"/>
                </a:cubicBezTo>
                <a:cubicBezTo>
                  <a:pt x="772" y="534"/>
                  <a:pt x="761" y="540"/>
                  <a:pt x="749" y="552"/>
                </a:cubicBezTo>
                <a:cubicBezTo>
                  <a:pt x="736" y="584"/>
                  <a:pt x="752" y="552"/>
                  <a:pt x="731" y="576"/>
                </a:cubicBezTo>
                <a:cubicBezTo>
                  <a:pt x="724" y="584"/>
                  <a:pt x="720" y="595"/>
                  <a:pt x="713" y="603"/>
                </a:cubicBezTo>
                <a:cubicBezTo>
                  <a:pt x="697" y="622"/>
                  <a:pt x="675" y="637"/>
                  <a:pt x="659" y="657"/>
                </a:cubicBezTo>
                <a:cubicBezTo>
                  <a:pt x="636" y="685"/>
                  <a:pt x="614" y="718"/>
                  <a:pt x="584" y="738"/>
                </a:cubicBezTo>
                <a:cubicBezTo>
                  <a:pt x="575" y="765"/>
                  <a:pt x="541" y="763"/>
                  <a:pt x="518" y="771"/>
                </a:cubicBezTo>
                <a:cubicBezTo>
                  <a:pt x="533" y="748"/>
                  <a:pt x="497" y="769"/>
                  <a:pt x="491" y="774"/>
                </a:cubicBezTo>
                <a:cubicBezTo>
                  <a:pt x="485" y="780"/>
                  <a:pt x="479" y="786"/>
                  <a:pt x="473" y="792"/>
                </a:cubicBezTo>
                <a:cubicBezTo>
                  <a:pt x="441" y="824"/>
                  <a:pt x="404" y="897"/>
                  <a:pt x="359" y="906"/>
                </a:cubicBezTo>
                <a:cubicBezTo>
                  <a:pt x="336" y="921"/>
                  <a:pt x="316" y="921"/>
                  <a:pt x="290" y="930"/>
                </a:cubicBezTo>
                <a:cubicBezTo>
                  <a:pt x="276" y="948"/>
                  <a:pt x="255" y="972"/>
                  <a:pt x="236" y="984"/>
                </a:cubicBezTo>
                <a:cubicBezTo>
                  <a:pt x="194" y="976"/>
                  <a:pt x="170" y="968"/>
                  <a:pt x="125" y="966"/>
                </a:cubicBezTo>
                <a:cubicBezTo>
                  <a:pt x="98" y="968"/>
                  <a:pt x="70" y="969"/>
                  <a:pt x="47" y="984"/>
                </a:cubicBezTo>
                <a:cubicBezTo>
                  <a:pt x="30" y="1010"/>
                  <a:pt x="78" y="996"/>
                  <a:pt x="92" y="993"/>
                </a:cubicBezTo>
                <a:cubicBezTo>
                  <a:pt x="138" y="995"/>
                  <a:pt x="195" y="1003"/>
                  <a:pt x="230" y="1038"/>
                </a:cubicBezTo>
                <a:cubicBezTo>
                  <a:pt x="236" y="1074"/>
                  <a:pt x="231" y="1102"/>
                  <a:pt x="224" y="1137"/>
                </a:cubicBezTo>
                <a:cubicBezTo>
                  <a:pt x="227" y="1168"/>
                  <a:pt x="228" y="1169"/>
                  <a:pt x="257" y="1176"/>
                </a:cubicBezTo>
                <a:cubicBezTo>
                  <a:pt x="280" y="1191"/>
                  <a:pt x="268" y="1187"/>
                  <a:pt x="293" y="1191"/>
                </a:cubicBezTo>
                <a:cubicBezTo>
                  <a:pt x="299" y="1172"/>
                  <a:pt x="287" y="1131"/>
                  <a:pt x="287" y="1131"/>
                </a:cubicBezTo>
                <a:cubicBezTo>
                  <a:pt x="288" y="1102"/>
                  <a:pt x="286" y="1073"/>
                  <a:pt x="290" y="1044"/>
                </a:cubicBezTo>
                <a:cubicBezTo>
                  <a:pt x="291" y="1036"/>
                  <a:pt x="311" y="1022"/>
                  <a:pt x="317" y="1017"/>
                </a:cubicBezTo>
                <a:cubicBezTo>
                  <a:pt x="350" y="992"/>
                  <a:pt x="379" y="949"/>
                  <a:pt x="419" y="936"/>
                </a:cubicBezTo>
                <a:cubicBezTo>
                  <a:pt x="434" y="921"/>
                  <a:pt x="447" y="908"/>
                  <a:pt x="467" y="903"/>
                </a:cubicBezTo>
                <a:cubicBezTo>
                  <a:pt x="477" y="888"/>
                  <a:pt x="529" y="861"/>
                  <a:pt x="548" y="855"/>
                </a:cubicBezTo>
                <a:cubicBezTo>
                  <a:pt x="574" y="835"/>
                  <a:pt x="593" y="813"/>
                  <a:pt x="611" y="786"/>
                </a:cubicBezTo>
                <a:cubicBezTo>
                  <a:pt x="617" y="777"/>
                  <a:pt x="619" y="767"/>
                  <a:pt x="626" y="759"/>
                </a:cubicBezTo>
                <a:cubicBezTo>
                  <a:pt x="648" y="732"/>
                  <a:pt x="690" y="716"/>
                  <a:pt x="722" y="705"/>
                </a:cubicBezTo>
                <a:cubicBezTo>
                  <a:pt x="744" y="706"/>
                  <a:pt x="766" y="704"/>
                  <a:pt x="788" y="708"/>
                </a:cubicBezTo>
                <a:cubicBezTo>
                  <a:pt x="802" y="711"/>
                  <a:pt x="803" y="747"/>
                  <a:pt x="803" y="747"/>
                </a:cubicBezTo>
                <a:cubicBezTo>
                  <a:pt x="799" y="782"/>
                  <a:pt x="796" y="814"/>
                  <a:pt x="794" y="849"/>
                </a:cubicBezTo>
                <a:cubicBezTo>
                  <a:pt x="796" y="878"/>
                  <a:pt x="797" y="902"/>
                  <a:pt x="803" y="930"/>
                </a:cubicBezTo>
                <a:cubicBezTo>
                  <a:pt x="801" y="975"/>
                  <a:pt x="812" y="1005"/>
                  <a:pt x="776" y="1029"/>
                </a:cubicBezTo>
                <a:cubicBezTo>
                  <a:pt x="761" y="1052"/>
                  <a:pt x="741" y="1077"/>
                  <a:pt x="716" y="1089"/>
                </a:cubicBezTo>
                <a:cubicBezTo>
                  <a:pt x="697" y="1115"/>
                  <a:pt x="671" y="1139"/>
                  <a:pt x="644" y="1155"/>
                </a:cubicBezTo>
                <a:cubicBezTo>
                  <a:pt x="630" y="1174"/>
                  <a:pt x="605" y="1207"/>
                  <a:pt x="581" y="1215"/>
                </a:cubicBezTo>
                <a:cubicBezTo>
                  <a:pt x="542" y="1245"/>
                  <a:pt x="523" y="1271"/>
                  <a:pt x="476" y="1287"/>
                </a:cubicBezTo>
                <a:cubicBezTo>
                  <a:pt x="461" y="1309"/>
                  <a:pt x="413" y="1371"/>
                  <a:pt x="389" y="1383"/>
                </a:cubicBezTo>
                <a:cubicBezTo>
                  <a:pt x="379" y="1388"/>
                  <a:pt x="367" y="1389"/>
                  <a:pt x="356" y="1392"/>
                </a:cubicBezTo>
                <a:cubicBezTo>
                  <a:pt x="329" y="1400"/>
                  <a:pt x="306" y="1410"/>
                  <a:pt x="281" y="1422"/>
                </a:cubicBezTo>
                <a:cubicBezTo>
                  <a:pt x="262" y="1431"/>
                  <a:pt x="220" y="1447"/>
                  <a:pt x="206" y="1461"/>
                </a:cubicBezTo>
                <a:cubicBezTo>
                  <a:pt x="193" y="1474"/>
                  <a:pt x="201" y="1469"/>
                  <a:pt x="179" y="1476"/>
                </a:cubicBezTo>
                <a:cubicBezTo>
                  <a:pt x="176" y="1477"/>
                  <a:pt x="170" y="1479"/>
                  <a:pt x="170" y="1479"/>
                </a:cubicBezTo>
                <a:cubicBezTo>
                  <a:pt x="148" y="1475"/>
                  <a:pt x="128" y="1471"/>
                  <a:pt x="107" y="1464"/>
                </a:cubicBezTo>
                <a:cubicBezTo>
                  <a:pt x="98" y="1461"/>
                  <a:pt x="80" y="1455"/>
                  <a:pt x="80" y="1455"/>
                </a:cubicBezTo>
                <a:cubicBezTo>
                  <a:pt x="58" y="1458"/>
                  <a:pt x="41" y="1465"/>
                  <a:pt x="20" y="1470"/>
                </a:cubicBezTo>
                <a:cubicBezTo>
                  <a:pt x="0" y="1490"/>
                  <a:pt x="10" y="1497"/>
                  <a:pt x="32" y="1503"/>
                </a:cubicBezTo>
                <a:cubicBezTo>
                  <a:pt x="54" y="1509"/>
                  <a:pt x="25" y="1504"/>
                  <a:pt x="65" y="1509"/>
                </a:cubicBezTo>
                <a:cubicBezTo>
                  <a:pt x="67" y="1509"/>
                  <a:pt x="203" y="1504"/>
                  <a:pt x="215" y="1503"/>
                </a:cubicBezTo>
                <a:cubicBezTo>
                  <a:pt x="240" y="1500"/>
                  <a:pt x="267" y="1491"/>
                  <a:pt x="293" y="1488"/>
                </a:cubicBezTo>
                <a:cubicBezTo>
                  <a:pt x="336" y="1477"/>
                  <a:pt x="380" y="1483"/>
                  <a:pt x="422" y="1494"/>
                </a:cubicBezTo>
                <a:cubicBezTo>
                  <a:pt x="446" y="1518"/>
                  <a:pt x="438" y="1507"/>
                  <a:pt x="449" y="1524"/>
                </a:cubicBezTo>
                <a:cubicBezTo>
                  <a:pt x="446" y="1538"/>
                  <a:pt x="445" y="1543"/>
                  <a:pt x="431" y="1548"/>
                </a:cubicBezTo>
                <a:cubicBezTo>
                  <a:pt x="416" y="1570"/>
                  <a:pt x="376" y="1589"/>
                  <a:pt x="350" y="1596"/>
                </a:cubicBezTo>
                <a:cubicBezTo>
                  <a:pt x="339" y="1611"/>
                  <a:pt x="326" y="1616"/>
                  <a:pt x="308" y="1620"/>
                </a:cubicBezTo>
                <a:cubicBezTo>
                  <a:pt x="295" y="1628"/>
                  <a:pt x="281" y="1631"/>
                  <a:pt x="272" y="1644"/>
                </a:cubicBezTo>
                <a:cubicBezTo>
                  <a:pt x="307" y="1661"/>
                  <a:pt x="363" y="1651"/>
                  <a:pt x="398" y="1650"/>
                </a:cubicBezTo>
                <a:cubicBezTo>
                  <a:pt x="408" y="1643"/>
                  <a:pt x="431" y="1632"/>
                  <a:pt x="431" y="1632"/>
                </a:cubicBezTo>
                <a:cubicBezTo>
                  <a:pt x="441" y="1616"/>
                  <a:pt x="454" y="1600"/>
                  <a:pt x="467" y="1587"/>
                </a:cubicBezTo>
                <a:cubicBezTo>
                  <a:pt x="477" y="1557"/>
                  <a:pt x="487" y="1527"/>
                  <a:pt x="497" y="1497"/>
                </a:cubicBezTo>
                <a:cubicBezTo>
                  <a:pt x="498" y="1480"/>
                  <a:pt x="498" y="1463"/>
                  <a:pt x="500" y="1446"/>
                </a:cubicBezTo>
                <a:cubicBezTo>
                  <a:pt x="503" y="1425"/>
                  <a:pt x="519" y="1402"/>
                  <a:pt x="530" y="1386"/>
                </a:cubicBezTo>
                <a:cubicBezTo>
                  <a:pt x="561" y="1343"/>
                  <a:pt x="583" y="1310"/>
                  <a:pt x="635" y="1293"/>
                </a:cubicBezTo>
                <a:cubicBezTo>
                  <a:pt x="646" y="1284"/>
                  <a:pt x="655" y="1273"/>
                  <a:pt x="668" y="1269"/>
                </a:cubicBezTo>
                <a:cubicBezTo>
                  <a:pt x="677" y="1260"/>
                  <a:pt x="687" y="1255"/>
                  <a:pt x="698" y="1248"/>
                </a:cubicBezTo>
                <a:cubicBezTo>
                  <a:pt x="704" y="1239"/>
                  <a:pt x="722" y="1227"/>
                  <a:pt x="722" y="1227"/>
                </a:cubicBezTo>
                <a:cubicBezTo>
                  <a:pt x="744" y="1314"/>
                  <a:pt x="702" y="1359"/>
                  <a:pt x="689" y="1434"/>
                </a:cubicBezTo>
                <a:cubicBezTo>
                  <a:pt x="692" y="1480"/>
                  <a:pt x="701" y="1541"/>
                  <a:pt x="671" y="1581"/>
                </a:cubicBezTo>
                <a:cubicBezTo>
                  <a:pt x="678" y="1623"/>
                  <a:pt x="708" y="1591"/>
                  <a:pt x="734" y="1584"/>
                </a:cubicBezTo>
                <a:cubicBezTo>
                  <a:pt x="738" y="1578"/>
                  <a:pt x="737" y="1569"/>
                  <a:pt x="743" y="1566"/>
                </a:cubicBezTo>
                <a:cubicBezTo>
                  <a:pt x="746" y="1564"/>
                  <a:pt x="760" y="1574"/>
                  <a:pt x="761" y="1575"/>
                </a:cubicBezTo>
                <a:cubicBezTo>
                  <a:pt x="775" y="1587"/>
                  <a:pt x="780" y="1609"/>
                  <a:pt x="794" y="1620"/>
                </a:cubicBezTo>
                <a:cubicBezTo>
                  <a:pt x="815" y="1636"/>
                  <a:pt x="844" y="1651"/>
                  <a:pt x="869" y="1659"/>
                </a:cubicBezTo>
                <a:cubicBezTo>
                  <a:pt x="873" y="1656"/>
                  <a:pt x="878" y="1654"/>
                  <a:pt x="881" y="1650"/>
                </a:cubicBezTo>
                <a:cubicBezTo>
                  <a:pt x="885" y="1645"/>
                  <a:pt x="887" y="1632"/>
                  <a:pt x="887" y="1632"/>
                </a:cubicBezTo>
                <a:cubicBezTo>
                  <a:pt x="878" y="1606"/>
                  <a:pt x="861" y="1599"/>
                  <a:pt x="839" y="1584"/>
                </a:cubicBezTo>
                <a:cubicBezTo>
                  <a:pt x="832" y="1573"/>
                  <a:pt x="829" y="1567"/>
                  <a:pt x="833" y="1554"/>
                </a:cubicBezTo>
                <a:cubicBezTo>
                  <a:pt x="828" y="1487"/>
                  <a:pt x="843" y="1419"/>
                  <a:pt x="803" y="1365"/>
                </a:cubicBezTo>
                <a:cubicBezTo>
                  <a:pt x="789" y="1324"/>
                  <a:pt x="753" y="1318"/>
                  <a:pt x="716" y="1311"/>
                </a:cubicBezTo>
                <a:cubicBezTo>
                  <a:pt x="710" y="1292"/>
                  <a:pt x="710" y="1278"/>
                  <a:pt x="728" y="1266"/>
                </a:cubicBezTo>
                <a:cubicBezTo>
                  <a:pt x="745" y="1240"/>
                  <a:pt x="769" y="1222"/>
                  <a:pt x="791" y="1200"/>
                </a:cubicBezTo>
                <a:cubicBezTo>
                  <a:pt x="811" y="1180"/>
                  <a:pt x="831" y="1154"/>
                  <a:pt x="854" y="1137"/>
                </a:cubicBezTo>
                <a:cubicBezTo>
                  <a:pt x="867" y="1115"/>
                  <a:pt x="892" y="1074"/>
                  <a:pt x="917" y="1068"/>
                </a:cubicBezTo>
                <a:cubicBezTo>
                  <a:pt x="926" y="1055"/>
                  <a:pt x="938" y="1041"/>
                  <a:pt x="950" y="1032"/>
                </a:cubicBezTo>
                <a:cubicBezTo>
                  <a:pt x="954" y="1020"/>
                  <a:pt x="969" y="1012"/>
                  <a:pt x="980" y="1005"/>
                </a:cubicBezTo>
                <a:cubicBezTo>
                  <a:pt x="987" y="995"/>
                  <a:pt x="989" y="987"/>
                  <a:pt x="992" y="975"/>
                </a:cubicBezTo>
                <a:cubicBezTo>
                  <a:pt x="990" y="956"/>
                  <a:pt x="989" y="937"/>
                  <a:pt x="986" y="918"/>
                </a:cubicBezTo>
                <a:cubicBezTo>
                  <a:pt x="984" y="907"/>
                  <a:pt x="975" y="898"/>
                  <a:pt x="971" y="888"/>
                </a:cubicBezTo>
                <a:cubicBezTo>
                  <a:pt x="960" y="859"/>
                  <a:pt x="953" y="828"/>
                  <a:pt x="926" y="810"/>
                </a:cubicBezTo>
                <a:cubicBezTo>
                  <a:pt x="918" y="787"/>
                  <a:pt x="921" y="798"/>
                  <a:pt x="917" y="777"/>
                </a:cubicBezTo>
                <a:cubicBezTo>
                  <a:pt x="920" y="721"/>
                  <a:pt x="917" y="645"/>
                  <a:pt x="980" y="624"/>
                </a:cubicBezTo>
                <a:cubicBezTo>
                  <a:pt x="1001" y="603"/>
                  <a:pt x="1031" y="594"/>
                  <a:pt x="1055" y="576"/>
                </a:cubicBezTo>
                <a:cubicBezTo>
                  <a:pt x="1069" y="565"/>
                  <a:pt x="1074" y="550"/>
                  <a:pt x="1088" y="540"/>
                </a:cubicBezTo>
                <a:cubicBezTo>
                  <a:pt x="1092" y="528"/>
                  <a:pt x="1114" y="505"/>
                  <a:pt x="1121" y="498"/>
                </a:cubicBezTo>
                <a:cubicBezTo>
                  <a:pt x="1129" y="490"/>
                  <a:pt x="1137" y="482"/>
                  <a:pt x="1145" y="474"/>
                </a:cubicBezTo>
                <a:cubicBezTo>
                  <a:pt x="1149" y="470"/>
                  <a:pt x="1157" y="462"/>
                  <a:pt x="1157" y="462"/>
                </a:cubicBezTo>
                <a:cubicBezTo>
                  <a:pt x="1160" y="454"/>
                  <a:pt x="1162" y="445"/>
                  <a:pt x="1166" y="438"/>
                </a:cubicBezTo>
                <a:cubicBezTo>
                  <a:pt x="1170" y="432"/>
                  <a:pt x="1178" y="420"/>
                  <a:pt x="1178" y="420"/>
                </a:cubicBezTo>
                <a:cubicBezTo>
                  <a:pt x="1190" y="326"/>
                  <a:pt x="1154" y="222"/>
                  <a:pt x="1214" y="141"/>
                </a:cubicBezTo>
                <a:cubicBezTo>
                  <a:pt x="1221" y="120"/>
                  <a:pt x="1251" y="100"/>
                  <a:pt x="1271" y="87"/>
                </a:cubicBezTo>
                <a:cubicBezTo>
                  <a:pt x="1281" y="81"/>
                  <a:pt x="1301" y="69"/>
                  <a:pt x="1301" y="69"/>
                </a:cubicBezTo>
                <a:cubicBezTo>
                  <a:pt x="1304" y="59"/>
                  <a:pt x="1310" y="52"/>
                  <a:pt x="1313" y="42"/>
                </a:cubicBezTo>
                <a:cubicBezTo>
                  <a:pt x="1308" y="19"/>
                  <a:pt x="1288" y="16"/>
                  <a:pt x="1265" y="15"/>
                </a:cubicBezTo>
                <a:cubicBezTo>
                  <a:pt x="1206" y="13"/>
                  <a:pt x="1147" y="13"/>
                  <a:pt x="1088" y="12"/>
                </a:cubicBezTo>
                <a:cubicBezTo>
                  <a:pt x="1079" y="10"/>
                  <a:pt x="1069" y="9"/>
                  <a:pt x="1061" y="6"/>
                </a:cubicBezTo>
                <a:cubicBezTo>
                  <a:pt x="1055" y="4"/>
                  <a:pt x="1043" y="0"/>
                  <a:pt x="1043" y="0"/>
                </a:cubicBezTo>
                <a:cubicBezTo>
                  <a:pt x="1033" y="3"/>
                  <a:pt x="1013" y="9"/>
                  <a:pt x="1013" y="9"/>
                </a:cubicBezTo>
                <a:cubicBezTo>
                  <a:pt x="1009" y="21"/>
                  <a:pt x="1007" y="18"/>
                  <a:pt x="1019" y="18"/>
                </a:cubicBezTo>
                <a:close/>
              </a:path>
            </a:pathLst>
          </a:custGeom>
          <a:solidFill>
            <a:srgbClr val="FF0000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grpSp>
        <p:nvGrpSpPr>
          <p:cNvPr id="15" name="Gruppo 255"/>
          <p:cNvGrpSpPr>
            <a:grpSpLocks/>
          </p:cNvGrpSpPr>
          <p:nvPr/>
        </p:nvGrpSpPr>
        <p:grpSpPr bwMode="auto">
          <a:xfrm>
            <a:off x="2714625" y="2214563"/>
            <a:ext cx="3035300" cy="2174875"/>
            <a:chOff x="2724150" y="4397397"/>
            <a:chExt cx="3035300" cy="2174875"/>
          </a:xfrm>
        </p:grpSpPr>
        <p:sp>
          <p:nvSpPr>
            <p:cNvPr id="104587" name="Freeform 221"/>
            <p:cNvSpPr>
              <a:spLocks/>
            </p:cNvSpPr>
            <p:nvPr/>
          </p:nvSpPr>
          <p:spPr bwMode="auto">
            <a:xfrm>
              <a:off x="3195638" y="4784747"/>
              <a:ext cx="1919287" cy="1631950"/>
            </a:xfrm>
            <a:custGeom>
              <a:avLst/>
              <a:gdLst>
                <a:gd name="T0" fmla="*/ 627031262 w 3188"/>
                <a:gd name="T1" fmla="*/ 3915303 h 2608"/>
                <a:gd name="T2" fmla="*/ 396515813 w 3188"/>
                <a:gd name="T3" fmla="*/ 15662464 h 2608"/>
                <a:gd name="T4" fmla="*/ 331275728 w 3188"/>
                <a:gd name="T5" fmla="*/ 32107738 h 2608"/>
                <a:gd name="T6" fmla="*/ 257336769 w 3188"/>
                <a:gd name="T7" fmla="*/ 86142938 h 2608"/>
                <a:gd name="T8" fmla="*/ 194271233 w 3188"/>
                <a:gd name="T9" fmla="*/ 119034102 h 2608"/>
                <a:gd name="T10" fmla="*/ 115982612 w 3188"/>
                <a:gd name="T11" fmla="*/ 177768050 h 2608"/>
                <a:gd name="T12" fmla="*/ 48567959 w 3188"/>
                <a:gd name="T13" fmla="*/ 255297535 h 2608"/>
                <a:gd name="T14" fmla="*/ 11598202 w 3188"/>
                <a:gd name="T15" fmla="*/ 356319535 h 2608"/>
                <a:gd name="T16" fmla="*/ 2899400 w 3188"/>
                <a:gd name="T17" fmla="*/ 429150283 h 2608"/>
                <a:gd name="T18" fmla="*/ 7249101 w 3188"/>
                <a:gd name="T19" fmla="*/ 483185454 h 2608"/>
                <a:gd name="T20" fmla="*/ 26821254 w 3188"/>
                <a:gd name="T21" fmla="*/ 586557058 h 2608"/>
                <a:gd name="T22" fmla="*/ 50742508 w 3188"/>
                <a:gd name="T23" fmla="*/ 708723769 h 2608"/>
                <a:gd name="T24" fmla="*/ 92061368 w 3188"/>
                <a:gd name="T25" fmla="*/ 779204835 h 2608"/>
                <a:gd name="T26" fmla="*/ 131205660 w 3188"/>
                <a:gd name="T27" fmla="*/ 830890950 h 2608"/>
                <a:gd name="T28" fmla="*/ 220367026 w 3188"/>
                <a:gd name="T29" fmla="*/ 875528645 h 2608"/>
                <a:gd name="T30" fmla="*/ 355196972 w 3188"/>
                <a:gd name="T31" fmla="*/ 957756242 h 2608"/>
                <a:gd name="T32" fmla="*/ 535694782 w 3188"/>
                <a:gd name="T33" fmla="*/ 1021188889 h 2608"/>
                <a:gd name="T34" fmla="*/ 703144845 w 3188"/>
                <a:gd name="T35" fmla="*/ 1011791413 h 2608"/>
                <a:gd name="T36" fmla="*/ 816228623 w 3188"/>
                <a:gd name="T37" fmla="*/ 981249931 h 2608"/>
                <a:gd name="T38" fmla="*/ 848848665 w 3188"/>
                <a:gd name="T39" fmla="*/ 969502774 h 2608"/>
                <a:gd name="T40" fmla="*/ 881468708 w 3188"/>
                <a:gd name="T41" fmla="*/ 936612235 h 2608"/>
                <a:gd name="T42" fmla="*/ 953233042 w 3188"/>
                <a:gd name="T43" fmla="*/ 889624858 h 2608"/>
                <a:gd name="T44" fmla="*/ 1044568921 w 3188"/>
                <a:gd name="T45" fmla="*/ 856733694 h 2608"/>
                <a:gd name="T46" fmla="*/ 1098936260 w 3188"/>
                <a:gd name="T47" fmla="*/ 795650104 h 2608"/>
                <a:gd name="T48" fmla="*/ 1122857504 w 3188"/>
                <a:gd name="T49" fmla="*/ 767457678 h 2608"/>
                <a:gd name="T50" fmla="*/ 1146778749 w 3188"/>
                <a:gd name="T51" fmla="*/ 736916195 h 2608"/>
                <a:gd name="T52" fmla="*/ 1153302998 w 3188"/>
                <a:gd name="T53" fmla="*/ 619448222 h 2608"/>
                <a:gd name="T54" fmla="*/ 1116333255 w 3188"/>
                <a:gd name="T55" fmla="*/ 577159582 h 2608"/>
                <a:gd name="T56" fmla="*/ 1090237462 w 3188"/>
                <a:gd name="T57" fmla="*/ 504329461 h 2608"/>
                <a:gd name="T58" fmla="*/ 1042394372 w 3188"/>
                <a:gd name="T59" fmla="*/ 464390503 h 2608"/>
                <a:gd name="T60" fmla="*/ 1001075531 w 3188"/>
                <a:gd name="T61" fmla="*/ 440896814 h 2608"/>
                <a:gd name="T62" fmla="*/ 985853085 w 3188"/>
                <a:gd name="T63" fmla="*/ 422101863 h 2608"/>
                <a:gd name="T64" fmla="*/ 931486347 w 3188"/>
                <a:gd name="T65" fmla="*/ 330476791 h 2608"/>
                <a:gd name="T66" fmla="*/ 898865703 w 3188"/>
                <a:gd name="T67" fmla="*/ 231803846 h 2608"/>
                <a:gd name="T68" fmla="*/ 866245660 w 3188"/>
                <a:gd name="T69" fmla="*/ 123732840 h 2608"/>
                <a:gd name="T70" fmla="*/ 824926819 w 3188"/>
                <a:gd name="T71" fmla="*/ 69697649 h 2608"/>
                <a:gd name="T72" fmla="*/ 757512185 w 3188"/>
                <a:gd name="T73" fmla="*/ 20361202 h 2608"/>
                <a:gd name="T74" fmla="*/ 692271498 w 3188"/>
                <a:gd name="T75" fmla="*/ 8614042 h 260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188"/>
                <a:gd name="T115" fmla="*/ 0 h 2608"/>
                <a:gd name="T116" fmla="*/ 3188 w 3188"/>
                <a:gd name="T117" fmla="*/ 2608 h 260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188" h="2608">
                  <a:moveTo>
                    <a:pt x="1910" y="22"/>
                  </a:moveTo>
                  <a:cubicBezTo>
                    <a:pt x="1843" y="0"/>
                    <a:pt x="1880" y="10"/>
                    <a:pt x="1730" y="10"/>
                  </a:cubicBezTo>
                  <a:cubicBezTo>
                    <a:pt x="1546" y="10"/>
                    <a:pt x="1362" y="14"/>
                    <a:pt x="1178" y="16"/>
                  </a:cubicBezTo>
                  <a:cubicBezTo>
                    <a:pt x="1150" y="23"/>
                    <a:pt x="1122" y="33"/>
                    <a:pt x="1094" y="40"/>
                  </a:cubicBezTo>
                  <a:cubicBezTo>
                    <a:pt x="1051" y="69"/>
                    <a:pt x="1030" y="60"/>
                    <a:pt x="968" y="64"/>
                  </a:cubicBezTo>
                  <a:cubicBezTo>
                    <a:pt x="950" y="70"/>
                    <a:pt x="930" y="71"/>
                    <a:pt x="914" y="82"/>
                  </a:cubicBezTo>
                  <a:cubicBezTo>
                    <a:pt x="892" y="96"/>
                    <a:pt x="879" y="116"/>
                    <a:pt x="854" y="124"/>
                  </a:cubicBezTo>
                  <a:cubicBezTo>
                    <a:pt x="812" y="166"/>
                    <a:pt x="759" y="187"/>
                    <a:pt x="710" y="220"/>
                  </a:cubicBezTo>
                  <a:cubicBezTo>
                    <a:pt x="683" y="238"/>
                    <a:pt x="656" y="265"/>
                    <a:pt x="626" y="280"/>
                  </a:cubicBezTo>
                  <a:cubicBezTo>
                    <a:pt x="599" y="294"/>
                    <a:pt x="565" y="297"/>
                    <a:pt x="536" y="304"/>
                  </a:cubicBezTo>
                  <a:cubicBezTo>
                    <a:pt x="511" y="321"/>
                    <a:pt x="483" y="328"/>
                    <a:pt x="458" y="346"/>
                  </a:cubicBezTo>
                  <a:cubicBezTo>
                    <a:pt x="410" y="380"/>
                    <a:pt x="368" y="420"/>
                    <a:pt x="320" y="454"/>
                  </a:cubicBezTo>
                  <a:cubicBezTo>
                    <a:pt x="277" y="485"/>
                    <a:pt x="223" y="510"/>
                    <a:pt x="188" y="550"/>
                  </a:cubicBezTo>
                  <a:cubicBezTo>
                    <a:pt x="164" y="578"/>
                    <a:pt x="143" y="616"/>
                    <a:pt x="134" y="652"/>
                  </a:cubicBezTo>
                  <a:cubicBezTo>
                    <a:pt x="125" y="689"/>
                    <a:pt x="126" y="713"/>
                    <a:pt x="92" y="736"/>
                  </a:cubicBezTo>
                  <a:cubicBezTo>
                    <a:pt x="56" y="791"/>
                    <a:pt x="52" y="849"/>
                    <a:pt x="32" y="910"/>
                  </a:cubicBezTo>
                  <a:cubicBezTo>
                    <a:pt x="27" y="960"/>
                    <a:pt x="27" y="1010"/>
                    <a:pt x="20" y="1060"/>
                  </a:cubicBezTo>
                  <a:cubicBezTo>
                    <a:pt x="18" y="1073"/>
                    <a:pt x="12" y="1084"/>
                    <a:pt x="8" y="1096"/>
                  </a:cubicBezTo>
                  <a:cubicBezTo>
                    <a:pt x="6" y="1102"/>
                    <a:pt x="2" y="1114"/>
                    <a:pt x="2" y="1114"/>
                  </a:cubicBezTo>
                  <a:cubicBezTo>
                    <a:pt x="6" y="1164"/>
                    <a:pt x="11" y="1190"/>
                    <a:pt x="20" y="1234"/>
                  </a:cubicBezTo>
                  <a:cubicBezTo>
                    <a:pt x="28" y="1440"/>
                    <a:pt x="0" y="1348"/>
                    <a:pt x="56" y="1432"/>
                  </a:cubicBezTo>
                  <a:cubicBezTo>
                    <a:pt x="70" y="1486"/>
                    <a:pt x="63" y="1464"/>
                    <a:pt x="74" y="1498"/>
                  </a:cubicBezTo>
                  <a:cubicBezTo>
                    <a:pt x="76" y="1588"/>
                    <a:pt x="30" y="1698"/>
                    <a:pt x="86" y="1768"/>
                  </a:cubicBezTo>
                  <a:cubicBezTo>
                    <a:pt x="99" y="1784"/>
                    <a:pt x="124" y="1796"/>
                    <a:pt x="140" y="1810"/>
                  </a:cubicBezTo>
                  <a:cubicBezTo>
                    <a:pt x="155" y="1823"/>
                    <a:pt x="182" y="1852"/>
                    <a:pt x="182" y="1852"/>
                  </a:cubicBezTo>
                  <a:cubicBezTo>
                    <a:pt x="198" y="1899"/>
                    <a:pt x="227" y="1949"/>
                    <a:pt x="254" y="1990"/>
                  </a:cubicBezTo>
                  <a:cubicBezTo>
                    <a:pt x="271" y="2016"/>
                    <a:pt x="275" y="2035"/>
                    <a:pt x="296" y="2056"/>
                  </a:cubicBezTo>
                  <a:cubicBezTo>
                    <a:pt x="307" y="2088"/>
                    <a:pt x="335" y="2103"/>
                    <a:pt x="362" y="2122"/>
                  </a:cubicBezTo>
                  <a:cubicBezTo>
                    <a:pt x="406" y="2153"/>
                    <a:pt x="457" y="2166"/>
                    <a:pt x="506" y="2188"/>
                  </a:cubicBezTo>
                  <a:cubicBezTo>
                    <a:pt x="540" y="2203"/>
                    <a:pt x="572" y="2224"/>
                    <a:pt x="608" y="2236"/>
                  </a:cubicBezTo>
                  <a:cubicBezTo>
                    <a:pt x="626" y="2254"/>
                    <a:pt x="650" y="2266"/>
                    <a:pt x="668" y="2284"/>
                  </a:cubicBezTo>
                  <a:cubicBezTo>
                    <a:pt x="754" y="2370"/>
                    <a:pt x="856" y="2434"/>
                    <a:pt x="980" y="2446"/>
                  </a:cubicBezTo>
                  <a:cubicBezTo>
                    <a:pt x="1020" y="2459"/>
                    <a:pt x="1067" y="2467"/>
                    <a:pt x="1106" y="2482"/>
                  </a:cubicBezTo>
                  <a:cubicBezTo>
                    <a:pt x="1229" y="2529"/>
                    <a:pt x="1347" y="2586"/>
                    <a:pt x="1478" y="2608"/>
                  </a:cubicBezTo>
                  <a:cubicBezTo>
                    <a:pt x="1534" y="2606"/>
                    <a:pt x="1747" y="2602"/>
                    <a:pt x="1826" y="2596"/>
                  </a:cubicBezTo>
                  <a:cubicBezTo>
                    <a:pt x="1864" y="2593"/>
                    <a:pt x="1940" y="2584"/>
                    <a:pt x="1940" y="2584"/>
                  </a:cubicBezTo>
                  <a:cubicBezTo>
                    <a:pt x="1994" y="2569"/>
                    <a:pt x="2035" y="2560"/>
                    <a:pt x="2090" y="2554"/>
                  </a:cubicBezTo>
                  <a:cubicBezTo>
                    <a:pt x="2146" y="2540"/>
                    <a:pt x="2195" y="2517"/>
                    <a:pt x="2252" y="2506"/>
                  </a:cubicBezTo>
                  <a:cubicBezTo>
                    <a:pt x="2252" y="2506"/>
                    <a:pt x="2297" y="2491"/>
                    <a:pt x="2306" y="2488"/>
                  </a:cubicBezTo>
                  <a:cubicBezTo>
                    <a:pt x="2318" y="2484"/>
                    <a:pt x="2342" y="2476"/>
                    <a:pt x="2342" y="2476"/>
                  </a:cubicBezTo>
                  <a:cubicBezTo>
                    <a:pt x="2365" y="2459"/>
                    <a:pt x="2377" y="2441"/>
                    <a:pt x="2396" y="2422"/>
                  </a:cubicBezTo>
                  <a:cubicBezTo>
                    <a:pt x="2452" y="2366"/>
                    <a:pt x="2373" y="2461"/>
                    <a:pt x="2432" y="2392"/>
                  </a:cubicBezTo>
                  <a:cubicBezTo>
                    <a:pt x="2461" y="2358"/>
                    <a:pt x="2482" y="2325"/>
                    <a:pt x="2528" y="2314"/>
                  </a:cubicBezTo>
                  <a:cubicBezTo>
                    <a:pt x="2561" y="2290"/>
                    <a:pt x="2594" y="2287"/>
                    <a:pt x="2630" y="2272"/>
                  </a:cubicBezTo>
                  <a:cubicBezTo>
                    <a:pt x="2683" y="2249"/>
                    <a:pt x="2742" y="2233"/>
                    <a:pt x="2798" y="2218"/>
                  </a:cubicBezTo>
                  <a:cubicBezTo>
                    <a:pt x="2833" y="2209"/>
                    <a:pt x="2853" y="2207"/>
                    <a:pt x="2882" y="2188"/>
                  </a:cubicBezTo>
                  <a:cubicBezTo>
                    <a:pt x="2905" y="2153"/>
                    <a:pt x="2950" y="2135"/>
                    <a:pt x="2978" y="2104"/>
                  </a:cubicBezTo>
                  <a:cubicBezTo>
                    <a:pt x="2978" y="2104"/>
                    <a:pt x="3023" y="2044"/>
                    <a:pt x="3032" y="2032"/>
                  </a:cubicBezTo>
                  <a:cubicBezTo>
                    <a:pt x="3046" y="2013"/>
                    <a:pt x="3069" y="2001"/>
                    <a:pt x="3086" y="1984"/>
                  </a:cubicBezTo>
                  <a:cubicBezTo>
                    <a:pt x="3092" y="1978"/>
                    <a:pt x="3092" y="1967"/>
                    <a:pt x="3098" y="1960"/>
                  </a:cubicBezTo>
                  <a:cubicBezTo>
                    <a:pt x="3105" y="1952"/>
                    <a:pt x="3115" y="1949"/>
                    <a:pt x="3122" y="1942"/>
                  </a:cubicBezTo>
                  <a:cubicBezTo>
                    <a:pt x="3138" y="1926"/>
                    <a:pt x="3151" y="1901"/>
                    <a:pt x="3164" y="1882"/>
                  </a:cubicBezTo>
                  <a:cubicBezTo>
                    <a:pt x="3169" y="1810"/>
                    <a:pt x="3178" y="1743"/>
                    <a:pt x="3188" y="1672"/>
                  </a:cubicBezTo>
                  <a:cubicBezTo>
                    <a:pt x="3186" y="1642"/>
                    <a:pt x="3187" y="1612"/>
                    <a:pt x="3182" y="1582"/>
                  </a:cubicBezTo>
                  <a:cubicBezTo>
                    <a:pt x="3176" y="1548"/>
                    <a:pt x="3131" y="1531"/>
                    <a:pt x="3110" y="1510"/>
                  </a:cubicBezTo>
                  <a:cubicBezTo>
                    <a:pt x="3099" y="1499"/>
                    <a:pt x="3091" y="1485"/>
                    <a:pt x="3080" y="1474"/>
                  </a:cubicBezTo>
                  <a:cubicBezTo>
                    <a:pt x="3073" y="1452"/>
                    <a:pt x="3058" y="1436"/>
                    <a:pt x="3050" y="1414"/>
                  </a:cubicBezTo>
                  <a:cubicBezTo>
                    <a:pt x="3035" y="1373"/>
                    <a:pt x="3022" y="1330"/>
                    <a:pt x="3008" y="1288"/>
                  </a:cubicBezTo>
                  <a:cubicBezTo>
                    <a:pt x="3001" y="1267"/>
                    <a:pt x="3001" y="1245"/>
                    <a:pt x="2984" y="1228"/>
                  </a:cubicBezTo>
                  <a:cubicBezTo>
                    <a:pt x="2956" y="1200"/>
                    <a:pt x="2909" y="1203"/>
                    <a:pt x="2876" y="1186"/>
                  </a:cubicBezTo>
                  <a:cubicBezTo>
                    <a:pt x="2846" y="1171"/>
                    <a:pt x="2808" y="1164"/>
                    <a:pt x="2780" y="1144"/>
                  </a:cubicBezTo>
                  <a:cubicBezTo>
                    <a:pt x="2773" y="1139"/>
                    <a:pt x="2769" y="1131"/>
                    <a:pt x="2762" y="1126"/>
                  </a:cubicBezTo>
                  <a:cubicBezTo>
                    <a:pt x="2756" y="1121"/>
                    <a:pt x="2750" y="1118"/>
                    <a:pt x="2744" y="1114"/>
                  </a:cubicBezTo>
                  <a:cubicBezTo>
                    <a:pt x="2733" y="1080"/>
                    <a:pt x="2746" y="1112"/>
                    <a:pt x="2720" y="1078"/>
                  </a:cubicBezTo>
                  <a:cubicBezTo>
                    <a:pt x="2688" y="1037"/>
                    <a:pt x="2661" y="993"/>
                    <a:pt x="2630" y="952"/>
                  </a:cubicBezTo>
                  <a:cubicBezTo>
                    <a:pt x="2616" y="911"/>
                    <a:pt x="2583" y="884"/>
                    <a:pt x="2570" y="844"/>
                  </a:cubicBezTo>
                  <a:cubicBezTo>
                    <a:pt x="2565" y="800"/>
                    <a:pt x="2559" y="755"/>
                    <a:pt x="2534" y="718"/>
                  </a:cubicBezTo>
                  <a:cubicBezTo>
                    <a:pt x="2525" y="681"/>
                    <a:pt x="2501" y="624"/>
                    <a:pt x="2480" y="592"/>
                  </a:cubicBezTo>
                  <a:cubicBezTo>
                    <a:pt x="2474" y="553"/>
                    <a:pt x="2468" y="514"/>
                    <a:pt x="2450" y="478"/>
                  </a:cubicBezTo>
                  <a:cubicBezTo>
                    <a:pt x="2438" y="419"/>
                    <a:pt x="2424" y="367"/>
                    <a:pt x="2390" y="316"/>
                  </a:cubicBezTo>
                  <a:cubicBezTo>
                    <a:pt x="2378" y="270"/>
                    <a:pt x="2393" y="312"/>
                    <a:pt x="2366" y="274"/>
                  </a:cubicBezTo>
                  <a:cubicBezTo>
                    <a:pt x="2338" y="235"/>
                    <a:pt x="2326" y="195"/>
                    <a:pt x="2276" y="178"/>
                  </a:cubicBezTo>
                  <a:cubicBezTo>
                    <a:pt x="2257" y="159"/>
                    <a:pt x="2238" y="150"/>
                    <a:pt x="2216" y="136"/>
                  </a:cubicBezTo>
                  <a:cubicBezTo>
                    <a:pt x="2168" y="65"/>
                    <a:pt x="2156" y="85"/>
                    <a:pt x="2090" y="52"/>
                  </a:cubicBezTo>
                  <a:cubicBezTo>
                    <a:pt x="2075" y="44"/>
                    <a:pt x="2046" y="29"/>
                    <a:pt x="2030" y="28"/>
                  </a:cubicBezTo>
                  <a:cubicBezTo>
                    <a:pt x="1894" y="22"/>
                    <a:pt x="1854" y="22"/>
                    <a:pt x="1910" y="22"/>
                  </a:cubicBezTo>
                  <a:close/>
                </a:path>
              </a:pathLst>
            </a:custGeom>
            <a:gradFill rotWithShape="0">
              <a:gsLst>
                <a:gs pos="0">
                  <a:srgbClr val="5E2F00"/>
                </a:gs>
                <a:gs pos="50000">
                  <a:srgbClr val="CC6600"/>
                </a:gs>
                <a:gs pos="100000">
                  <a:srgbClr val="5E2F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588" name="Freeform 222"/>
            <p:cNvSpPr>
              <a:spLocks/>
            </p:cNvSpPr>
            <p:nvPr/>
          </p:nvSpPr>
          <p:spPr bwMode="auto">
            <a:xfrm>
              <a:off x="3627438" y="4783159"/>
              <a:ext cx="1581150" cy="1355725"/>
            </a:xfrm>
            <a:custGeom>
              <a:avLst/>
              <a:gdLst>
                <a:gd name="T0" fmla="*/ 317171206 w 2508"/>
                <a:gd name="T1" fmla="*/ 2350298 h 2166"/>
                <a:gd name="T2" fmla="*/ 209857942 w 2508"/>
                <a:gd name="T3" fmla="*/ 65816495 h 2166"/>
                <a:gd name="T4" fmla="*/ 138315306 w 2508"/>
                <a:gd name="T5" fmla="*/ 103426287 h 2166"/>
                <a:gd name="T6" fmla="*/ 114467563 w 2508"/>
                <a:gd name="T7" fmla="*/ 119880250 h 2166"/>
                <a:gd name="T8" fmla="*/ 109698267 w 2508"/>
                <a:gd name="T9" fmla="*/ 148087579 h 2166"/>
                <a:gd name="T10" fmla="*/ 88235488 w 2508"/>
                <a:gd name="T11" fmla="*/ 183346467 h 2166"/>
                <a:gd name="T12" fmla="*/ 71542616 w 2508"/>
                <a:gd name="T13" fmla="*/ 216254392 h 2166"/>
                <a:gd name="T14" fmla="*/ 42925578 w 2508"/>
                <a:gd name="T15" fmla="*/ 275019348 h 2166"/>
                <a:gd name="T16" fmla="*/ 0 w 2508"/>
                <a:gd name="T17" fmla="*/ 354939567 h 2166"/>
                <a:gd name="T18" fmla="*/ 19077821 w 2508"/>
                <a:gd name="T19" fmla="*/ 390198416 h 2166"/>
                <a:gd name="T20" fmla="*/ 11923561 w 2508"/>
                <a:gd name="T21" fmla="*/ 486572519 h 2166"/>
                <a:gd name="T22" fmla="*/ 31002012 w 2508"/>
                <a:gd name="T23" fmla="*/ 601751508 h 2166"/>
                <a:gd name="T24" fmla="*/ 121621823 w 2508"/>
                <a:gd name="T25" fmla="*/ 653464945 h 2166"/>
                <a:gd name="T26" fmla="*/ 231320721 w 2508"/>
                <a:gd name="T27" fmla="*/ 735735540 h 2166"/>
                <a:gd name="T28" fmla="*/ 319556169 w 2508"/>
                <a:gd name="T29" fmla="*/ 770994389 h 2166"/>
                <a:gd name="T30" fmla="*/ 448332292 w 2508"/>
                <a:gd name="T31" fmla="*/ 810954459 h 2166"/>
                <a:gd name="T32" fmla="*/ 553261223 w 2508"/>
                <a:gd name="T33" fmla="*/ 843863010 h 2166"/>
                <a:gd name="T34" fmla="*/ 767888540 w 2508"/>
                <a:gd name="T35" fmla="*/ 843863010 h 2166"/>
                <a:gd name="T36" fmla="*/ 877586768 w 2508"/>
                <a:gd name="T37" fmla="*/ 818006604 h 2166"/>
                <a:gd name="T38" fmla="*/ 920512326 w 2508"/>
                <a:gd name="T39" fmla="*/ 787448351 h 2166"/>
                <a:gd name="T40" fmla="*/ 958668587 w 2508"/>
                <a:gd name="T41" fmla="*/ 740436761 h 2166"/>
                <a:gd name="T42" fmla="*/ 977746403 w 2508"/>
                <a:gd name="T43" fmla="*/ 660516621 h 2166"/>
                <a:gd name="T44" fmla="*/ 953898660 w 2508"/>
                <a:gd name="T45" fmla="*/ 637010357 h 2166"/>
                <a:gd name="T46" fmla="*/ 910973102 w 2508"/>
                <a:gd name="T47" fmla="*/ 510078627 h 2166"/>
                <a:gd name="T48" fmla="*/ 875202435 w 2508"/>
                <a:gd name="T49" fmla="*/ 486572519 h 2166"/>
                <a:gd name="T50" fmla="*/ 815583394 w 2508"/>
                <a:gd name="T51" fmla="*/ 432509410 h 2166"/>
                <a:gd name="T52" fmla="*/ 782197059 w 2508"/>
                <a:gd name="T53" fmla="*/ 383146896 h 2166"/>
                <a:gd name="T54" fmla="*/ 734502205 w 2508"/>
                <a:gd name="T55" fmla="*/ 279720570 h 2166"/>
                <a:gd name="T56" fmla="*/ 713039426 w 2508"/>
                <a:gd name="T57" fmla="*/ 235059278 h 2166"/>
                <a:gd name="T58" fmla="*/ 658190154 w 2508"/>
                <a:gd name="T59" fmla="*/ 173944024 h 2166"/>
                <a:gd name="T60" fmla="*/ 622418856 w 2508"/>
                <a:gd name="T61" fmla="*/ 98725066 h 2166"/>
                <a:gd name="T62" fmla="*/ 512720628 w 2508"/>
                <a:gd name="T63" fmla="*/ 11752746 h 2166"/>
                <a:gd name="T64" fmla="*/ 491257850 w 2508"/>
                <a:gd name="T65" fmla="*/ 7051522 h 21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08"/>
                <a:gd name="T100" fmla="*/ 0 h 2166"/>
                <a:gd name="T101" fmla="*/ 2508 w 2508"/>
                <a:gd name="T102" fmla="*/ 2166 h 21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08" h="2166">
                  <a:moveTo>
                    <a:pt x="1062" y="0"/>
                  </a:moveTo>
                  <a:cubicBezTo>
                    <a:pt x="974" y="2"/>
                    <a:pt x="886" y="1"/>
                    <a:pt x="798" y="6"/>
                  </a:cubicBezTo>
                  <a:cubicBezTo>
                    <a:pt x="785" y="7"/>
                    <a:pt x="762" y="18"/>
                    <a:pt x="762" y="18"/>
                  </a:cubicBezTo>
                  <a:cubicBezTo>
                    <a:pt x="690" y="90"/>
                    <a:pt x="624" y="132"/>
                    <a:pt x="528" y="168"/>
                  </a:cubicBezTo>
                  <a:cubicBezTo>
                    <a:pt x="503" y="177"/>
                    <a:pt x="487" y="196"/>
                    <a:pt x="462" y="204"/>
                  </a:cubicBezTo>
                  <a:cubicBezTo>
                    <a:pt x="430" y="236"/>
                    <a:pt x="385" y="236"/>
                    <a:pt x="348" y="264"/>
                  </a:cubicBezTo>
                  <a:cubicBezTo>
                    <a:pt x="340" y="270"/>
                    <a:pt x="332" y="276"/>
                    <a:pt x="324" y="282"/>
                  </a:cubicBezTo>
                  <a:cubicBezTo>
                    <a:pt x="312" y="290"/>
                    <a:pt x="288" y="306"/>
                    <a:pt x="288" y="306"/>
                  </a:cubicBezTo>
                  <a:cubicBezTo>
                    <a:pt x="286" y="312"/>
                    <a:pt x="283" y="318"/>
                    <a:pt x="282" y="324"/>
                  </a:cubicBezTo>
                  <a:cubicBezTo>
                    <a:pt x="279" y="342"/>
                    <a:pt x="280" y="360"/>
                    <a:pt x="276" y="378"/>
                  </a:cubicBezTo>
                  <a:cubicBezTo>
                    <a:pt x="274" y="385"/>
                    <a:pt x="267" y="389"/>
                    <a:pt x="264" y="396"/>
                  </a:cubicBezTo>
                  <a:cubicBezTo>
                    <a:pt x="248" y="431"/>
                    <a:pt x="250" y="440"/>
                    <a:pt x="222" y="468"/>
                  </a:cubicBezTo>
                  <a:cubicBezTo>
                    <a:pt x="214" y="491"/>
                    <a:pt x="211" y="508"/>
                    <a:pt x="198" y="528"/>
                  </a:cubicBezTo>
                  <a:cubicBezTo>
                    <a:pt x="193" y="536"/>
                    <a:pt x="187" y="544"/>
                    <a:pt x="180" y="552"/>
                  </a:cubicBezTo>
                  <a:cubicBezTo>
                    <a:pt x="174" y="558"/>
                    <a:pt x="167" y="563"/>
                    <a:pt x="162" y="570"/>
                  </a:cubicBezTo>
                  <a:cubicBezTo>
                    <a:pt x="136" y="610"/>
                    <a:pt x="134" y="663"/>
                    <a:pt x="108" y="702"/>
                  </a:cubicBezTo>
                  <a:cubicBezTo>
                    <a:pt x="103" y="709"/>
                    <a:pt x="95" y="713"/>
                    <a:pt x="90" y="720"/>
                  </a:cubicBezTo>
                  <a:cubicBezTo>
                    <a:pt x="54" y="776"/>
                    <a:pt x="21" y="843"/>
                    <a:pt x="0" y="906"/>
                  </a:cubicBezTo>
                  <a:cubicBezTo>
                    <a:pt x="8" y="929"/>
                    <a:pt x="26" y="938"/>
                    <a:pt x="36" y="960"/>
                  </a:cubicBezTo>
                  <a:cubicBezTo>
                    <a:pt x="41" y="972"/>
                    <a:pt x="44" y="984"/>
                    <a:pt x="48" y="996"/>
                  </a:cubicBezTo>
                  <a:cubicBezTo>
                    <a:pt x="53" y="1012"/>
                    <a:pt x="60" y="1044"/>
                    <a:pt x="60" y="1044"/>
                  </a:cubicBezTo>
                  <a:cubicBezTo>
                    <a:pt x="49" y="1110"/>
                    <a:pt x="38" y="1176"/>
                    <a:pt x="30" y="1242"/>
                  </a:cubicBezTo>
                  <a:cubicBezTo>
                    <a:pt x="33" y="1264"/>
                    <a:pt x="40" y="1286"/>
                    <a:pt x="42" y="1308"/>
                  </a:cubicBezTo>
                  <a:cubicBezTo>
                    <a:pt x="54" y="1446"/>
                    <a:pt x="26" y="1457"/>
                    <a:pt x="78" y="1536"/>
                  </a:cubicBezTo>
                  <a:cubicBezTo>
                    <a:pt x="90" y="1583"/>
                    <a:pt x="118" y="1578"/>
                    <a:pt x="162" y="1584"/>
                  </a:cubicBezTo>
                  <a:cubicBezTo>
                    <a:pt x="195" y="1595"/>
                    <a:pt x="276" y="1646"/>
                    <a:pt x="306" y="1668"/>
                  </a:cubicBezTo>
                  <a:cubicBezTo>
                    <a:pt x="338" y="1732"/>
                    <a:pt x="405" y="1783"/>
                    <a:pt x="474" y="1800"/>
                  </a:cubicBezTo>
                  <a:cubicBezTo>
                    <a:pt x="512" y="1823"/>
                    <a:pt x="546" y="1851"/>
                    <a:pt x="582" y="1878"/>
                  </a:cubicBezTo>
                  <a:cubicBezTo>
                    <a:pt x="608" y="1898"/>
                    <a:pt x="655" y="1916"/>
                    <a:pt x="684" y="1932"/>
                  </a:cubicBezTo>
                  <a:cubicBezTo>
                    <a:pt x="721" y="1953"/>
                    <a:pt x="766" y="1949"/>
                    <a:pt x="804" y="1968"/>
                  </a:cubicBezTo>
                  <a:cubicBezTo>
                    <a:pt x="821" y="1976"/>
                    <a:pt x="836" y="1988"/>
                    <a:pt x="852" y="1998"/>
                  </a:cubicBezTo>
                  <a:cubicBezTo>
                    <a:pt x="914" y="2037"/>
                    <a:pt x="1058" y="2065"/>
                    <a:pt x="1128" y="2070"/>
                  </a:cubicBezTo>
                  <a:cubicBezTo>
                    <a:pt x="1171" y="2081"/>
                    <a:pt x="1207" y="2110"/>
                    <a:pt x="1248" y="2124"/>
                  </a:cubicBezTo>
                  <a:cubicBezTo>
                    <a:pt x="1292" y="2139"/>
                    <a:pt x="1346" y="2147"/>
                    <a:pt x="1392" y="2154"/>
                  </a:cubicBezTo>
                  <a:cubicBezTo>
                    <a:pt x="1569" y="2134"/>
                    <a:pt x="1541" y="2143"/>
                    <a:pt x="1842" y="2148"/>
                  </a:cubicBezTo>
                  <a:cubicBezTo>
                    <a:pt x="1895" y="2166"/>
                    <a:pt x="1865" y="2161"/>
                    <a:pt x="1932" y="2154"/>
                  </a:cubicBezTo>
                  <a:cubicBezTo>
                    <a:pt x="1976" y="2143"/>
                    <a:pt x="2020" y="2139"/>
                    <a:pt x="2064" y="2130"/>
                  </a:cubicBezTo>
                  <a:cubicBezTo>
                    <a:pt x="2113" y="2119"/>
                    <a:pt x="2159" y="2100"/>
                    <a:pt x="2208" y="2088"/>
                  </a:cubicBezTo>
                  <a:cubicBezTo>
                    <a:pt x="2252" y="2077"/>
                    <a:pt x="2264" y="2062"/>
                    <a:pt x="2298" y="2028"/>
                  </a:cubicBezTo>
                  <a:cubicBezTo>
                    <a:pt x="2304" y="2022"/>
                    <a:pt x="2316" y="2010"/>
                    <a:pt x="2316" y="2010"/>
                  </a:cubicBezTo>
                  <a:cubicBezTo>
                    <a:pt x="2325" y="1983"/>
                    <a:pt x="2350" y="1970"/>
                    <a:pt x="2370" y="1950"/>
                  </a:cubicBezTo>
                  <a:cubicBezTo>
                    <a:pt x="2382" y="1938"/>
                    <a:pt x="2404" y="1900"/>
                    <a:pt x="2412" y="1890"/>
                  </a:cubicBezTo>
                  <a:cubicBezTo>
                    <a:pt x="2448" y="1845"/>
                    <a:pt x="2493" y="1816"/>
                    <a:pt x="2508" y="1758"/>
                  </a:cubicBezTo>
                  <a:cubicBezTo>
                    <a:pt x="2501" y="1712"/>
                    <a:pt x="2500" y="1706"/>
                    <a:pt x="2460" y="1686"/>
                  </a:cubicBezTo>
                  <a:cubicBezTo>
                    <a:pt x="2426" y="1634"/>
                    <a:pt x="2471" y="1695"/>
                    <a:pt x="2430" y="1662"/>
                  </a:cubicBezTo>
                  <a:cubicBezTo>
                    <a:pt x="2418" y="1652"/>
                    <a:pt x="2411" y="1637"/>
                    <a:pt x="2400" y="1626"/>
                  </a:cubicBezTo>
                  <a:cubicBezTo>
                    <a:pt x="2391" y="1599"/>
                    <a:pt x="2384" y="1580"/>
                    <a:pt x="2364" y="1560"/>
                  </a:cubicBezTo>
                  <a:cubicBezTo>
                    <a:pt x="2331" y="1477"/>
                    <a:pt x="2327" y="1384"/>
                    <a:pt x="2292" y="1302"/>
                  </a:cubicBezTo>
                  <a:cubicBezTo>
                    <a:pt x="2282" y="1279"/>
                    <a:pt x="2261" y="1263"/>
                    <a:pt x="2238" y="1254"/>
                  </a:cubicBezTo>
                  <a:cubicBezTo>
                    <a:pt x="2226" y="1249"/>
                    <a:pt x="2202" y="1242"/>
                    <a:pt x="2202" y="1242"/>
                  </a:cubicBezTo>
                  <a:cubicBezTo>
                    <a:pt x="2160" y="1211"/>
                    <a:pt x="2122" y="1178"/>
                    <a:pt x="2088" y="1140"/>
                  </a:cubicBezTo>
                  <a:cubicBezTo>
                    <a:pt x="2077" y="1127"/>
                    <a:pt x="2061" y="1118"/>
                    <a:pt x="2052" y="1104"/>
                  </a:cubicBezTo>
                  <a:cubicBezTo>
                    <a:pt x="2034" y="1077"/>
                    <a:pt x="2020" y="1054"/>
                    <a:pt x="1998" y="1032"/>
                  </a:cubicBezTo>
                  <a:cubicBezTo>
                    <a:pt x="1983" y="988"/>
                    <a:pt x="1995" y="1005"/>
                    <a:pt x="1968" y="978"/>
                  </a:cubicBezTo>
                  <a:cubicBezTo>
                    <a:pt x="1943" y="902"/>
                    <a:pt x="1914" y="820"/>
                    <a:pt x="1872" y="750"/>
                  </a:cubicBezTo>
                  <a:cubicBezTo>
                    <a:pt x="1865" y="738"/>
                    <a:pt x="1854" y="727"/>
                    <a:pt x="1848" y="714"/>
                  </a:cubicBezTo>
                  <a:cubicBezTo>
                    <a:pt x="1832" y="682"/>
                    <a:pt x="1816" y="650"/>
                    <a:pt x="1800" y="618"/>
                  </a:cubicBezTo>
                  <a:cubicBezTo>
                    <a:pt x="1797" y="612"/>
                    <a:pt x="1798" y="605"/>
                    <a:pt x="1794" y="600"/>
                  </a:cubicBezTo>
                  <a:cubicBezTo>
                    <a:pt x="1771" y="570"/>
                    <a:pt x="1732" y="545"/>
                    <a:pt x="1710" y="516"/>
                  </a:cubicBezTo>
                  <a:cubicBezTo>
                    <a:pt x="1690" y="490"/>
                    <a:pt x="1679" y="467"/>
                    <a:pt x="1656" y="444"/>
                  </a:cubicBezTo>
                  <a:cubicBezTo>
                    <a:pt x="1648" y="413"/>
                    <a:pt x="1641" y="371"/>
                    <a:pt x="1626" y="342"/>
                  </a:cubicBezTo>
                  <a:cubicBezTo>
                    <a:pt x="1611" y="313"/>
                    <a:pt x="1576" y="283"/>
                    <a:pt x="1566" y="252"/>
                  </a:cubicBezTo>
                  <a:cubicBezTo>
                    <a:pt x="1549" y="200"/>
                    <a:pt x="1511" y="166"/>
                    <a:pt x="1470" y="132"/>
                  </a:cubicBezTo>
                  <a:cubicBezTo>
                    <a:pt x="1417" y="88"/>
                    <a:pt x="1347" y="68"/>
                    <a:pt x="1290" y="30"/>
                  </a:cubicBezTo>
                  <a:cubicBezTo>
                    <a:pt x="1282" y="24"/>
                    <a:pt x="1270" y="26"/>
                    <a:pt x="1260" y="24"/>
                  </a:cubicBezTo>
                  <a:cubicBezTo>
                    <a:pt x="1252" y="22"/>
                    <a:pt x="1244" y="18"/>
                    <a:pt x="1236" y="18"/>
                  </a:cubicBezTo>
                  <a:cubicBezTo>
                    <a:pt x="1043" y="7"/>
                    <a:pt x="990" y="48"/>
                    <a:pt x="1062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FFCC66"/>
                </a:gs>
                <a:gs pos="50000">
                  <a:srgbClr val="765E2F"/>
                </a:gs>
                <a:gs pos="100000">
                  <a:srgbClr val="FFCC66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589" name="Freeform 223"/>
            <p:cNvSpPr>
              <a:spLocks/>
            </p:cNvSpPr>
            <p:nvPr/>
          </p:nvSpPr>
          <p:spPr bwMode="auto">
            <a:xfrm>
              <a:off x="3171825" y="5608659"/>
              <a:ext cx="1262063" cy="546100"/>
            </a:xfrm>
            <a:custGeom>
              <a:avLst/>
              <a:gdLst>
                <a:gd name="T0" fmla="*/ 19517617 w 2020"/>
                <a:gd name="T1" fmla="*/ 286966457 h 871"/>
                <a:gd name="T2" fmla="*/ 115545003 w 2020"/>
                <a:gd name="T3" fmla="*/ 266918134 h 871"/>
                <a:gd name="T4" fmla="*/ 205716922 w 2020"/>
                <a:gd name="T5" fmla="*/ 245690462 h 871"/>
                <a:gd name="T6" fmla="*/ 224454180 w 2020"/>
                <a:gd name="T7" fmla="*/ 232717613 h 871"/>
                <a:gd name="T8" fmla="*/ 312283747 w 2020"/>
                <a:gd name="T9" fmla="*/ 191441618 h 871"/>
                <a:gd name="T10" fmla="*/ 329849613 w 2020"/>
                <a:gd name="T11" fmla="*/ 179648746 h 871"/>
                <a:gd name="T12" fmla="*/ 368494973 w 2020"/>
                <a:gd name="T13" fmla="*/ 153703634 h 871"/>
                <a:gd name="T14" fmla="*/ 388403074 w 2020"/>
                <a:gd name="T15" fmla="*/ 112427640 h 871"/>
                <a:gd name="T16" fmla="*/ 416508336 w 2020"/>
                <a:gd name="T17" fmla="*/ 86483195 h 871"/>
                <a:gd name="T18" fmla="*/ 465693168 w 2020"/>
                <a:gd name="T19" fmla="*/ 39310421 h 871"/>
                <a:gd name="T20" fmla="*/ 514878001 w 2020"/>
                <a:gd name="T21" fmla="*/ 18082744 h 871"/>
                <a:gd name="T22" fmla="*/ 557035893 w 2020"/>
                <a:gd name="T23" fmla="*/ 9827919 h 871"/>
                <a:gd name="T24" fmla="*/ 518391159 w 2020"/>
                <a:gd name="T25" fmla="*/ 34593021 h 871"/>
                <a:gd name="T26" fmla="*/ 462180011 w 2020"/>
                <a:gd name="T27" fmla="*/ 67614203 h 871"/>
                <a:gd name="T28" fmla="*/ 424706120 w 2020"/>
                <a:gd name="T29" fmla="*/ 102993467 h 871"/>
                <a:gd name="T30" fmla="*/ 412995178 w 2020"/>
                <a:gd name="T31" fmla="*/ 121862439 h 871"/>
                <a:gd name="T32" fmla="*/ 420021494 w 2020"/>
                <a:gd name="T33" fmla="*/ 180828096 h 871"/>
                <a:gd name="T34" fmla="*/ 475061797 w 2020"/>
                <a:gd name="T35" fmla="*/ 165497173 h 871"/>
                <a:gd name="T36" fmla="*/ 550009578 w 2020"/>
                <a:gd name="T37" fmla="*/ 146628162 h 871"/>
                <a:gd name="T38" fmla="*/ 596852097 w 2020"/>
                <a:gd name="T39" fmla="*/ 95917367 h 871"/>
                <a:gd name="T40" fmla="*/ 629641985 w 2020"/>
                <a:gd name="T41" fmla="*/ 49924580 h 871"/>
                <a:gd name="T42" fmla="*/ 699905920 w 2020"/>
                <a:gd name="T43" fmla="*/ 33413671 h 871"/>
                <a:gd name="T44" fmla="*/ 691708760 w 2020"/>
                <a:gd name="T45" fmla="*/ 39310421 h 871"/>
                <a:gd name="T46" fmla="*/ 656576559 w 2020"/>
                <a:gd name="T47" fmla="*/ 69972903 h 871"/>
                <a:gd name="T48" fmla="*/ 637839770 w 2020"/>
                <a:gd name="T49" fmla="*/ 92379318 h 871"/>
                <a:gd name="T50" fmla="*/ 607391570 w 2020"/>
                <a:gd name="T51" fmla="*/ 118324390 h 871"/>
                <a:gd name="T52" fmla="*/ 634326612 w 2020"/>
                <a:gd name="T53" fmla="*/ 132475962 h 871"/>
                <a:gd name="T54" fmla="*/ 662432030 w 2020"/>
                <a:gd name="T55" fmla="*/ 148986861 h 871"/>
                <a:gd name="T56" fmla="*/ 690537291 w 2020"/>
                <a:gd name="T57" fmla="*/ 173751996 h 871"/>
                <a:gd name="T58" fmla="*/ 750261597 w 2020"/>
                <a:gd name="T59" fmla="*/ 183186795 h 871"/>
                <a:gd name="T60" fmla="*/ 786564643 w 2020"/>
                <a:gd name="T61" fmla="*/ 163138434 h 871"/>
                <a:gd name="T62" fmla="*/ 735038122 w 2020"/>
                <a:gd name="T63" fmla="*/ 210311217 h 871"/>
                <a:gd name="T64" fmla="*/ 709274549 w 2020"/>
                <a:gd name="T65" fmla="*/ 223283440 h 871"/>
                <a:gd name="T66" fmla="*/ 660089716 w 2020"/>
                <a:gd name="T67" fmla="*/ 211490567 h 871"/>
                <a:gd name="T68" fmla="*/ 586312624 w 2020"/>
                <a:gd name="T69" fmla="*/ 184366145 h 871"/>
                <a:gd name="T70" fmla="*/ 496140743 w 2020"/>
                <a:gd name="T71" fmla="*/ 225642140 h 871"/>
                <a:gd name="T72" fmla="*/ 434074749 w 2020"/>
                <a:gd name="T73" fmla="*/ 237435013 h 871"/>
                <a:gd name="T74" fmla="*/ 410653490 w 2020"/>
                <a:gd name="T75" fmla="*/ 245690462 h 871"/>
                <a:gd name="T76" fmla="*/ 382547603 w 2020"/>
                <a:gd name="T77" fmla="*/ 255124635 h 871"/>
                <a:gd name="T78" fmla="*/ 309941433 w 2020"/>
                <a:gd name="T79" fmla="*/ 252765935 h 871"/>
                <a:gd name="T80" fmla="*/ 253730286 w 2020"/>
                <a:gd name="T81" fmla="*/ 273993607 h 871"/>
                <a:gd name="T82" fmla="*/ 205716922 w 2020"/>
                <a:gd name="T83" fmla="*/ 278711007 h 871"/>
                <a:gd name="T84" fmla="*/ 154190362 w 2020"/>
                <a:gd name="T85" fmla="*/ 305835429 h 871"/>
                <a:gd name="T86" fmla="*/ 114374158 w 2020"/>
                <a:gd name="T87" fmla="*/ 321166351 h 871"/>
                <a:gd name="T88" fmla="*/ 26543937 w 2020"/>
                <a:gd name="T89" fmla="*/ 337676702 h 871"/>
                <a:gd name="T90" fmla="*/ 7807297 w 2020"/>
                <a:gd name="T91" fmla="*/ 323525051 h 871"/>
                <a:gd name="T92" fmla="*/ 3122669 w 2020"/>
                <a:gd name="T93" fmla="*/ 295221279 h 87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20"/>
                <a:gd name="T142" fmla="*/ 0 h 871"/>
                <a:gd name="T143" fmla="*/ 2020 w 2020"/>
                <a:gd name="T144" fmla="*/ 871 h 87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20" h="871">
                  <a:moveTo>
                    <a:pt x="5" y="745"/>
                  </a:moveTo>
                  <a:cubicBezTo>
                    <a:pt x="21" y="742"/>
                    <a:pt x="34" y="734"/>
                    <a:pt x="50" y="730"/>
                  </a:cubicBezTo>
                  <a:cubicBezTo>
                    <a:pt x="95" y="697"/>
                    <a:pt x="152" y="681"/>
                    <a:pt x="206" y="667"/>
                  </a:cubicBezTo>
                  <a:cubicBezTo>
                    <a:pt x="239" y="669"/>
                    <a:pt x="265" y="673"/>
                    <a:pt x="296" y="679"/>
                  </a:cubicBezTo>
                  <a:cubicBezTo>
                    <a:pt x="368" y="674"/>
                    <a:pt x="442" y="652"/>
                    <a:pt x="512" y="634"/>
                  </a:cubicBezTo>
                  <a:cubicBezTo>
                    <a:pt x="517" y="631"/>
                    <a:pt x="522" y="628"/>
                    <a:pt x="527" y="625"/>
                  </a:cubicBezTo>
                  <a:cubicBezTo>
                    <a:pt x="532" y="623"/>
                    <a:pt x="537" y="622"/>
                    <a:pt x="542" y="619"/>
                  </a:cubicBezTo>
                  <a:cubicBezTo>
                    <a:pt x="555" y="612"/>
                    <a:pt x="564" y="601"/>
                    <a:pt x="575" y="592"/>
                  </a:cubicBezTo>
                  <a:cubicBezTo>
                    <a:pt x="607" y="566"/>
                    <a:pt x="648" y="542"/>
                    <a:pt x="689" y="535"/>
                  </a:cubicBezTo>
                  <a:cubicBezTo>
                    <a:pt x="726" y="516"/>
                    <a:pt x="765" y="511"/>
                    <a:pt x="800" y="487"/>
                  </a:cubicBezTo>
                  <a:cubicBezTo>
                    <a:pt x="809" y="481"/>
                    <a:pt x="818" y="475"/>
                    <a:pt x="827" y="469"/>
                  </a:cubicBezTo>
                  <a:cubicBezTo>
                    <a:pt x="833" y="465"/>
                    <a:pt x="845" y="457"/>
                    <a:pt x="845" y="457"/>
                  </a:cubicBezTo>
                  <a:cubicBezTo>
                    <a:pt x="851" y="438"/>
                    <a:pt x="876" y="434"/>
                    <a:pt x="893" y="430"/>
                  </a:cubicBezTo>
                  <a:cubicBezTo>
                    <a:pt x="910" y="417"/>
                    <a:pt x="928" y="405"/>
                    <a:pt x="944" y="391"/>
                  </a:cubicBezTo>
                  <a:cubicBezTo>
                    <a:pt x="953" y="383"/>
                    <a:pt x="968" y="364"/>
                    <a:pt x="968" y="364"/>
                  </a:cubicBezTo>
                  <a:cubicBezTo>
                    <a:pt x="974" y="338"/>
                    <a:pt x="986" y="312"/>
                    <a:pt x="995" y="286"/>
                  </a:cubicBezTo>
                  <a:cubicBezTo>
                    <a:pt x="997" y="280"/>
                    <a:pt x="1008" y="275"/>
                    <a:pt x="1013" y="271"/>
                  </a:cubicBezTo>
                  <a:cubicBezTo>
                    <a:pt x="1032" y="254"/>
                    <a:pt x="1045" y="235"/>
                    <a:pt x="1067" y="220"/>
                  </a:cubicBezTo>
                  <a:cubicBezTo>
                    <a:pt x="1081" y="199"/>
                    <a:pt x="1104" y="181"/>
                    <a:pt x="1124" y="166"/>
                  </a:cubicBezTo>
                  <a:cubicBezTo>
                    <a:pt x="1129" y="150"/>
                    <a:pt x="1175" y="106"/>
                    <a:pt x="1193" y="100"/>
                  </a:cubicBezTo>
                  <a:cubicBezTo>
                    <a:pt x="1206" y="87"/>
                    <a:pt x="1219" y="50"/>
                    <a:pt x="1238" y="49"/>
                  </a:cubicBezTo>
                  <a:cubicBezTo>
                    <a:pt x="1265" y="47"/>
                    <a:pt x="1292" y="47"/>
                    <a:pt x="1319" y="46"/>
                  </a:cubicBezTo>
                  <a:cubicBezTo>
                    <a:pt x="1337" y="19"/>
                    <a:pt x="1353" y="9"/>
                    <a:pt x="1385" y="4"/>
                  </a:cubicBezTo>
                  <a:cubicBezTo>
                    <a:pt x="1407" y="5"/>
                    <a:pt x="1464" y="0"/>
                    <a:pt x="1427" y="25"/>
                  </a:cubicBezTo>
                  <a:cubicBezTo>
                    <a:pt x="1411" y="49"/>
                    <a:pt x="1384" y="68"/>
                    <a:pt x="1358" y="79"/>
                  </a:cubicBezTo>
                  <a:cubicBezTo>
                    <a:pt x="1328" y="92"/>
                    <a:pt x="1368" y="68"/>
                    <a:pt x="1328" y="88"/>
                  </a:cubicBezTo>
                  <a:cubicBezTo>
                    <a:pt x="1307" y="99"/>
                    <a:pt x="1287" y="114"/>
                    <a:pt x="1265" y="121"/>
                  </a:cubicBezTo>
                  <a:cubicBezTo>
                    <a:pt x="1245" y="136"/>
                    <a:pt x="1206" y="165"/>
                    <a:pt x="1184" y="172"/>
                  </a:cubicBezTo>
                  <a:cubicBezTo>
                    <a:pt x="1167" y="189"/>
                    <a:pt x="1144" y="206"/>
                    <a:pt x="1124" y="220"/>
                  </a:cubicBezTo>
                  <a:cubicBezTo>
                    <a:pt x="1113" y="236"/>
                    <a:pt x="1102" y="248"/>
                    <a:pt x="1088" y="262"/>
                  </a:cubicBezTo>
                  <a:cubicBezTo>
                    <a:pt x="1080" y="270"/>
                    <a:pt x="1079" y="280"/>
                    <a:pt x="1070" y="289"/>
                  </a:cubicBezTo>
                  <a:cubicBezTo>
                    <a:pt x="1064" y="314"/>
                    <a:pt x="1072" y="289"/>
                    <a:pt x="1058" y="310"/>
                  </a:cubicBezTo>
                  <a:cubicBezTo>
                    <a:pt x="1044" y="332"/>
                    <a:pt x="1040" y="360"/>
                    <a:pt x="1025" y="382"/>
                  </a:cubicBezTo>
                  <a:cubicBezTo>
                    <a:pt x="1029" y="427"/>
                    <a:pt x="1028" y="452"/>
                    <a:pt x="1076" y="460"/>
                  </a:cubicBezTo>
                  <a:cubicBezTo>
                    <a:pt x="1099" y="459"/>
                    <a:pt x="1142" y="463"/>
                    <a:pt x="1169" y="451"/>
                  </a:cubicBezTo>
                  <a:cubicBezTo>
                    <a:pt x="1186" y="444"/>
                    <a:pt x="1199" y="424"/>
                    <a:pt x="1217" y="421"/>
                  </a:cubicBezTo>
                  <a:cubicBezTo>
                    <a:pt x="1256" y="415"/>
                    <a:pt x="1296" y="414"/>
                    <a:pt x="1334" y="403"/>
                  </a:cubicBezTo>
                  <a:cubicBezTo>
                    <a:pt x="1361" y="395"/>
                    <a:pt x="1382" y="378"/>
                    <a:pt x="1409" y="373"/>
                  </a:cubicBezTo>
                  <a:cubicBezTo>
                    <a:pt x="1448" y="358"/>
                    <a:pt x="1474" y="338"/>
                    <a:pt x="1499" y="304"/>
                  </a:cubicBezTo>
                  <a:cubicBezTo>
                    <a:pt x="1506" y="284"/>
                    <a:pt x="1518" y="262"/>
                    <a:pt x="1529" y="244"/>
                  </a:cubicBezTo>
                  <a:cubicBezTo>
                    <a:pt x="1535" y="220"/>
                    <a:pt x="1556" y="159"/>
                    <a:pt x="1580" y="151"/>
                  </a:cubicBezTo>
                  <a:cubicBezTo>
                    <a:pt x="1594" y="132"/>
                    <a:pt x="1585" y="141"/>
                    <a:pt x="1613" y="127"/>
                  </a:cubicBezTo>
                  <a:cubicBezTo>
                    <a:pt x="1619" y="124"/>
                    <a:pt x="1631" y="115"/>
                    <a:pt x="1631" y="115"/>
                  </a:cubicBezTo>
                  <a:cubicBezTo>
                    <a:pt x="1663" y="67"/>
                    <a:pt x="1748" y="86"/>
                    <a:pt x="1793" y="85"/>
                  </a:cubicBezTo>
                  <a:cubicBezTo>
                    <a:pt x="1797" y="84"/>
                    <a:pt x="1807" y="78"/>
                    <a:pt x="1805" y="82"/>
                  </a:cubicBezTo>
                  <a:cubicBezTo>
                    <a:pt x="1801" y="89"/>
                    <a:pt x="1780" y="96"/>
                    <a:pt x="1772" y="100"/>
                  </a:cubicBezTo>
                  <a:cubicBezTo>
                    <a:pt x="1746" y="113"/>
                    <a:pt x="1730" y="138"/>
                    <a:pt x="1706" y="154"/>
                  </a:cubicBezTo>
                  <a:cubicBezTo>
                    <a:pt x="1701" y="164"/>
                    <a:pt x="1682" y="178"/>
                    <a:pt x="1682" y="178"/>
                  </a:cubicBezTo>
                  <a:cubicBezTo>
                    <a:pt x="1671" y="194"/>
                    <a:pt x="1654" y="209"/>
                    <a:pt x="1640" y="223"/>
                  </a:cubicBezTo>
                  <a:cubicBezTo>
                    <a:pt x="1637" y="226"/>
                    <a:pt x="1637" y="232"/>
                    <a:pt x="1634" y="235"/>
                  </a:cubicBezTo>
                  <a:cubicBezTo>
                    <a:pt x="1621" y="250"/>
                    <a:pt x="1602" y="268"/>
                    <a:pt x="1586" y="280"/>
                  </a:cubicBezTo>
                  <a:cubicBezTo>
                    <a:pt x="1575" y="288"/>
                    <a:pt x="1566" y="291"/>
                    <a:pt x="1556" y="301"/>
                  </a:cubicBezTo>
                  <a:cubicBezTo>
                    <a:pt x="1551" y="317"/>
                    <a:pt x="1540" y="342"/>
                    <a:pt x="1562" y="349"/>
                  </a:cubicBezTo>
                  <a:cubicBezTo>
                    <a:pt x="1602" y="346"/>
                    <a:pt x="1597" y="344"/>
                    <a:pt x="1625" y="337"/>
                  </a:cubicBezTo>
                  <a:cubicBezTo>
                    <a:pt x="1640" y="340"/>
                    <a:pt x="1651" y="340"/>
                    <a:pt x="1664" y="349"/>
                  </a:cubicBezTo>
                  <a:cubicBezTo>
                    <a:pt x="1672" y="360"/>
                    <a:pt x="1686" y="371"/>
                    <a:pt x="1697" y="379"/>
                  </a:cubicBezTo>
                  <a:cubicBezTo>
                    <a:pt x="1710" y="398"/>
                    <a:pt x="1731" y="403"/>
                    <a:pt x="1748" y="415"/>
                  </a:cubicBezTo>
                  <a:cubicBezTo>
                    <a:pt x="1757" y="422"/>
                    <a:pt x="1760" y="436"/>
                    <a:pt x="1769" y="442"/>
                  </a:cubicBezTo>
                  <a:cubicBezTo>
                    <a:pt x="1791" y="456"/>
                    <a:pt x="1796" y="467"/>
                    <a:pt x="1823" y="478"/>
                  </a:cubicBezTo>
                  <a:cubicBezTo>
                    <a:pt x="1889" y="475"/>
                    <a:pt x="1877" y="472"/>
                    <a:pt x="1922" y="466"/>
                  </a:cubicBezTo>
                  <a:cubicBezTo>
                    <a:pt x="1933" y="462"/>
                    <a:pt x="1941" y="457"/>
                    <a:pt x="1952" y="454"/>
                  </a:cubicBezTo>
                  <a:cubicBezTo>
                    <a:pt x="1973" y="440"/>
                    <a:pt x="1996" y="434"/>
                    <a:pt x="2015" y="415"/>
                  </a:cubicBezTo>
                  <a:cubicBezTo>
                    <a:pt x="2020" y="437"/>
                    <a:pt x="2007" y="466"/>
                    <a:pt x="1988" y="478"/>
                  </a:cubicBezTo>
                  <a:cubicBezTo>
                    <a:pt x="1969" y="506"/>
                    <a:pt x="1915" y="527"/>
                    <a:pt x="1883" y="535"/>
                  </a:cubicBezTo>
                  <a:cubicBezTo>
                    <a:pt x="1873" y="542"/>
                    <a:pt x="1865" y="549"/>
                    <a:pt x="1853" y="553"/>
                  </a:cubicBezTo>
                  <a:cubicBezTo>
                    <a:pt x="1842" y="564"/>
                    <a:pt x="1832" y="564"/>
                    <a:pt x="1817" y="568"/>
                  </a:cubicBezTo>
                  <a:cubicBezTo>
                    <a:pt x="1788" y="566"/>
                    <a:pt x="1762" y="560"/>
                    <a:pt x="1733" y="556"/>
                  </a:cubicBezTo>
                  <a:cubicBezTo>
                    <a:pt x="1718" y="551"/>
                    <a:pt x="1706" y="544"/>
                    <a:pt x="1691" y="538"/>
                  </a:cubicBezTo>
                  <a:cubicBezTo>
                    <a:pt x="1685" y="536"/>
                    <a:pt x="1673" y="532"/>
                    <a:pt x="1673" y="532"/>
                  </a:cubicBezTo>
                  <a:cubicBezTo>
                    <a:pt x="1613" y="487"/>
                    <a:pt x="1579" y="474"/>
                    <a:pt x="1502" y="469"/>
                  </a:cubicBezTo>
                  <a:cubicBezTo>
                    <a:pt x="1467" y="470"/>
                    <a:pt x="1428" y="459"/>
                    <a:pt x="1397" y="475"/>
                  </a:cubicBezTo>
                  <a:cubicBezTo>
                    <a:pt x="1349" y="499"/>
                    <a:pt x="1316" y="544"/>
                    <a:pt x="1271" y="574"/>
                  </a:cubicBezTo>
                  <a:cubicBezTo>
                    <a:pt x="1241" y="594"/>
                    <a:pt x="1189" y="588"/>
                    <a:pt x="1157" y="592"/>
                  </a:cubicBezTo>
                  <a:cubicBezTo>
                    <a:pt x="1142" y="596"/>
                    <a:pt x="1127" y="600"/>
                    <a:pt x="1112" y="604"/>
                  </a:cubicBezTo>
                  <a:cubicBezTo>
                    <a:pt x="1093" y="617"/>
                    <a:pt x="1099" y="615"/>
                    <a:pt x="1082" y="619"/>
                  </a:cubicBezTo>
                  <a:cubicBezTo>
                    <a:pt x="1072" y="621"/>
                    <a:pt x="1052" y="625"/>
                    <a:pt x="1052" y="625"/>
                  </a:cubicBezTo>
                  <a:cubicBezTo>
                    <a:pt x="1041" y="633"/>
                    <a:pt x="1029" y="634"/>
                    <a:pt x="1016" y="637"/>
                  </a:cubicBezTo>
                  <a:cubicBezTo>
                    <a:pt x="1005" y="645"/>
                    <a:pt x="993" y="645"/>
                    <a:pt x="980" y="649"/>
                  </a:cubicBezTo>
                  <a:cubicBezTo>
                    <a:pt x="946" y="647"/>
                    <a:pt x="923" y="640"/>
                    <a:pt x="893" y="625"/>
                  </a:cubicBezTo>
                  <a:cubicBezTo>
                    <a:pt x="858" y="628"/>
                    <a:pt x="828" y="636"/>
                    <a:pt x="794" y="643"/>
                  </a:cubicBezTo>
                  <a:cubicBezTo>
                    <a:pt x="779" y="651"/>
                    <a:pt x="763" y="655"/>
                    <a:pt x="746" y="658"/>
                  </a:cubicBezTo>
                  <a:cubicBezTo>
                    <a:pt x="714" y="674"/>
                    <a:pt x="685" y="688"/>
                    <a:pt x="650" y="697"/>
                  </a:cubicBezTo>
                  <a:cubicBezTo>
                    <a:pt x="643" y="699"/>
                    <a:pt x="639" y="705"/>
                    <a:pt x="632" y="706"/>
                  </a:cubicBezTo>
                  <a:cubicBezTo>
                    <a:pt x="597" y="709"/>
                    <a:pt x="562" y="708"/>
                    <a:pt x="527" y="709"/>
                  </a:cubicBezTo>
                  <a:cubicBezTo>
                    <a:pt x="483" y="718"/>
                    <a:pt x="455" y="744"/>
                    <a:pt x="416" y="763"/>
                  </a:cubicBezTo>
                  <a:cubicBezTo>
                    <a:pt x="408" y="767"/>
                    <a:pt x="403" y="774"/>
                    <a:pt x="395" y="778"/>
                  </a:cubicBezTo>
                  <a:cubicBezTo>
                    <a:pt x="387" y="782"/>
                    <a:pt x="368" y="787"/>
                    <a:pt x="368" y="787"/>
                  </a:cubicBezTo>
                  <a:cubicBezTo>
                    <a:pt x="351" y="804"/>
                    <a:pt x="317" y="812"/>
                    <a:pt x="293" y="817"/>
                  </a:cubicBezTo>
                  <a:cubicBezTo>
                    <a:pt x="240" y="843"/>
                    <a:pt x="229" y="830"/>
                    <a:pt x="143" y="832"/>
                  </a:cubicBezTo>
                  <a:cubicBezTo>
                    <a:pt x="97" y="836"/>
                    <a:pt x="101" y="837"/>
                    <a:pt x="68" y="859"/>
                  </a:cubicBezTo>
                  <a:cubicBezTo>
                    <a:pt x="60" y="864"/>
                    <a:pt x="41" y="871"/>
                    <a:pt x="41" y="871"/>
                  </a:cubicBezTo>
                  <a:cubicBezTo>
                    <a:pt x="0" y="866"/>
                    <a:pt x="5" y="868"/>
                    <a:pt x="20" y="823"/>
                  </a:cubicBezTo>
                  <a:cubicBezTo>
                    <a:pt x="19" y="800"/>
                    <a:pt x="21" y="777"/>
                    <a:pt x="17" y="754"/>
                  </a:cubicBezTo>
                  <a:cubicBezTo>
                    <a:pt x="16" y="751"/>
                    <a:pt x="11" y="753"/>
                    <a:pt x="8" y="751"/>
                  </a:cubicBezTo>
                  <a:cubicBezTo>
                    <a:pt x="6" y="750"/>
                    <a:pt x="6" y="747"/>
                    <a:pt x="5" y="74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grpSp>
          <p:nvGrpSpPr>
            <p:cNvPr id="16" name="Group 224"/>
            <p:cNvGrpSpPr>
              <a:grpSpLocks/>
            </p:cNvGrpSpPr>
            <p:nvPr/>
          </p:nvGrpSpPr>
          <p:grpSpPr bwMode="auto">
            <a:xfrm>
              <a:off x="4308475" y="5329259"/>
              <a:ext cx="136525" cy="115888"/>
              <a:chOff x="4973" y="2876"/>
              <a:chExt cx="245" cy="211"/>
            </a:xfrm>
          </p:grpSpPr>
          <p:sp>
            <p:nvSpPr>
              <p:cNvPr id="104649" name="Oval 225"/>
              <p:cNvSpPr>
                <a:spLocks noChangeAspect="1" noChangeArrowheads="1"/>
              </p:cNvSpPr>
              <p:nvPr/>
            </p:nvSpPr>
            <p:spPr bwMode="auto">
              <a:xfrm>
                <a:off x="4973" y="2876"/>
                <a:ext cx="228" cy="211"/>
              </a:xfrm>
              <a:prstGeom prst="ellipse">
                <a:avLst/>
              </a:prstGeom>
              <a:solidFill>
                <a:schemeClr val="accent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 sz="1800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104650" name="Freeform 226"/>
              <p:cNvSpPr>
                <a:spLocks noChangeAspect="1"/>
              </p:cNvSpPr>
              <p:nvPr/>
            </p:nvSpPr>
            <p:spPr bwMode="auto">
              <a:xfrm rot="2008338">
                <a:off x="5023" y="2891"/>
                <a:ext cx="195" cy="145"/>
              </a:xfrm>
              <a:custGeom>
                <a:avLst/>
                <a:gdLst>
                  <a:gd name="T0" fmla="*/ 1 w 506"/>
                  <a:gd name="T1" fmla="*/ 26 h 409"/>
                  <a:gd name="T2" fmla="*/ 6 w 506"/>
                  <a:gd name="T3" fmla="*/ 12 h 409"/>
                  <a:gd name="T4" fmla="*/ 15 w 506"/>
                  <a:gd name="T5" fmla="*/ 6 h 409"/>
                  <a:gd name="T6" fmla="*/ 21 w 506"/>
                  <a:gd name="T7" fmla="*/ 0 h 409"/>
                  <a:gd name="T8" fmla="*/ 48 w 506"/>
                  <a:gd name="T9" fmla="*/ 2 h 409"/>
                  <a:gd name="T10" fmla="*/ 56 w 506"/>
                  <a:gd name="T11" fmla="*/ 7 h 409"/>
                  <a:gd name="T12" fmla="*/ 61 w 506"/>
                  <a:gd name="T13" fmla="*/ 10 h 409"/>
                  <a:gd name="T14" fmla="*/ 64 w 506"/>
                  <a:gd name="T15" fmla="*/ 15 h 409"/>
                  <a:gd name="T16" fmla="*/ 65 w 506"/>
                  <a:gd name="T17" fmla="*/ 17 h 409"/>
                  <a:gd name="T18" fmla="*/ 67 w 506"/>
                  <a:gd name="T19" fmla="*/ 19 h 409"/>
                  <a:gd name="T20" fmla="*/ 68 w 506"/>
                  <a:gd name="T21" fmla="*/ 26 h 409"/>
                  <a:gd name="T22" fmla="*/ 62 w 506"/>
                  <a:gd name="T23" fmla="*/ 51 h 409"/>
                  <a:gd name="T24" fmla="*/ 52 w 506"/>
                  <a:gd name="T25" fmla="*/ 45 h 409"/>
                  <a:gd name="T26" fmla="*/ 48 w 506"/>
                  <a:gd name="T27" fmla="*/ 40 h 409"/>
                  <a:gd name="T28" fmla="*/ 47 w 506"/>
                  <a:gd name="T29" fmla="*/ 38 h 409"/>
                  <a:gd name="T30" fmla="*/ 27 w 506"/>
                  <a:gd name="T31" fmla="*/ 34 h 409"/>
                  <a:gd name="T32" fmla="*/ 18 w 506"/>
                  <a:gd name="T33" fmla="*/ 40 h 409"/>
                  <a:gd name="T34" fmla="*/ 11 w 506"/>
                  <a:gd name="T35" fmla="*/ 40 h 409"/>
                  <a:gd name="T36" fmla="*/ 5 w 506"/>
                  <a:gd name="T37" fmla="*/ 38 h 409"/>
                  <a:gd name="T38" fmla="*/ 1 w 506"/>
                  <a:gd name="T39" fmla="*/ 26 h 40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06"/>
                  <a:gd name="T61" fmla="*/ 0 h 409"/>
                  <a:gd name="T62" fmla="*/ 506 w 506"/>
                  <a:gd name="T63" fmla="*/ 409 h 40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06" h="409">
                    <a:moveTo>
                      <a:pt x="7" y="203"/>
                    </a:moveTo>
                    <a:cubicBezTo>
                      <a:pt x="12" y="145"/>
                      <a:pt x="0" y="125"/>
                      <a:pt x="42" y="98"/>
                    </a:cubicBezTo>
                    <a:cubicBezTo>
                      <a:pt x="64" y="65"/>
                      <a:pt x="65" y="57"/>
                      <a:pt x="101" y="45"/>
                    </a:cubicBezTo>
                    <a:cubicBezTo>
                      <a:pt x="108" y="16"/>
                      <a:pt x="114" y="13"/>
                      <a:pt x="142" y="4"/>
                    </a:cubicBezTo>
                    <a:cubicBezTo>
                      <a:pt x="212" y="7"/>
                      <a:pt x="264" y="0"/>
                      <a:pt x="324" y="21"/>
                    </a:cubicBezTo>
                    <a:cubicBezTo>
                      <a:pt x="339" y="43"/>
                      <a:pt x="353" y="48"/>
                      <a:pt x="377" y="57"/>
                    </a:cubicBezTo>
                    <a:cubicBezTo>
                      <a:pt x="415" y="111"/>
                      <a:pt x="362" y="43"/>
                      <a:pt x="407" y="80"/>
                    </a:cubicBezTo>
                    <a:cubicBezTo>
                      <a:pt x="418" y="89"/>
                      <a:pt x="422" y="104"/>
                      <a:pt x="430" y="115"/>
                    </a:cubicBezTo>
                    <a:cubicBezTo>
                      <a:pt x="432" y="123"/>
                      <a:pt x="431" y="132"/>
                      <a:pt x="436" y="139"/>
                    </a:cubicBezTo>
                    <a:cubicBezTo>
                      <a:pt x="440" y="145"/>
                      <a:pt x="452" y="144"/>
                      <a:pt x="454" y="151"/>
                    </a:cubicBezTo>
                    <a:cubicBezTo>
                      <a:pt x="460" y="169"/>
                      <a:pt x="457" y="190"/>
                      <a:pt x="459" y="209"/>
                    </a:cubicBezTo>
                    <a:cubicBezTo>
                      <a:pt x="455" y="348"/>
                      <a:pt x="506" y="380"/>
                      <a:pt x="418" y="409"/>
                    </a:cubicBezTo>
                    <a:cubicBezTo>
                      <a:pt x="366" y="401"/>
                      <a:pt x="364" y="405"/>
                      <a:pt x="348" y="356"/>
                    </a:cubicBezTo>
                    <a:cubicBezTo>
                      <a:pt x="344" y="343"/>
                      <a:pt x="332" y="333"/>
                      <a:pt x="324" y="321"/>
                    </a:cubicBezTo>
                    <a:cubicBezTo>
                      <a:pt x="320" y="315"/>
                      <a:pt x="313" y="303"/>
                      <a:pt x="313" y="303"/>
                    </a:cubicBezTo>
                    <a:cubicBezTo>
                      <a:pt x="297" y="240"/>
                      <a:pt x="249" y="270"/>
                      <a:pt x="183" y="274"/>
                    </a:cubicBezTo>
                    <a:cubicBezTo>
                      <a:pt x="165" y="287"/>
                      <a:pt x="139" y="314"/>
                      <a:pt x="119" y="321"/>
                    </a:cubicBezTo>
                    <a:cubicBezTo>
                      <a:pt x="103" y="319"/>
                      <a:pt x="87" y="318"/>
                      <a:pt x="72" y="315"/>
                    </a:cubicBezTo>
                    <a:cubicBezTo>
                      <a:pt x="60" y="312"/>
                      <a:pt x="36" y="303"/>
                      <a:pt x="36" y="303"/>
                    </a:cubicBezTo>
                    <a:cubicBezTo>
                      <a:pt x="7" y="259"/>
                      <a:pt x="7" y="260"/>
                      <a:pt x="7" y="203"/>
                    </a:cubicBezTo>
                    <a:close/>
                  </a:path>
                </a:pathLst>
              </a:custGeom>
              <a:solidFill>
                <a:srgbClr val="006600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4591" name="Oval 227"/>
            <p:cNvSpPr>
              <a:spLocks noChangeArrowheads="1"/>
            </p:cNvSpPr>
            <p:nvPr/>
          </p:nvSpPr>
          <p:spPr bwMode="auto">
            <a:xfrm>
              <a:off x="4067175" y="5400697"/>
              <a:ext cx="55563" cy="5715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592" name="Freeform 228"/>
            <p:cNvSpPr>
              <a:spLocks/>
            </p:cNvSpPr>
            <p:nvPr/>
          </p:nvSpPr>
          <p:spPr bwMode="auto">
            <a:xfrm>
              <a:off x="4186238" y="5189559"/>
              <a:ext cx="133350" cy="247650"/>
            </a:xfrm>
            <a:custGeom>
              <a:avLst/>
              <a:gdLst>
                <a:gd name="T0" fmla="*/ 21355944 w 214"/>
                <a:gd name="T1" fmla="*/ 18772620 h 396"/>
                <a:gd name="T2" fmla="*/ 49313334 w 214"/>
                <a:gd name="T3" fmla="*/ 0 h 396"/>
                <a:gd name="T4" fmla="*/ 65621287 w 214"/>
                <a:gd name="T5" fmla="*/ 4693468 h 396"/>
                <a:gd name="T6" fmla="*/ 77270091 w 214"/>
                <a:gd name="T7" fmla="*/ 23466091 h 396"/>
                <a:gd name="T8" fmla="*/ 58632253 w 214"/>
                <a:gd name="T9" fmla="*/ 44585136 h 396"/>
                <a:gd name="T10" fmla="*/ 44653563 w 214"/>
                <a:gd name="T11" fmla="*/ 138448854 h 396"/>
                <a:gd name="T12" fmla="*/ 30674863 w 214"/>
                <a:gd name="T13" fmla="*/ 140795274 h 396"/>
                <a:gd name="T14" fmla="*/ 33004748 w 214"/>
                <a:gd name="T15" fmla="*/ 103250045 h 396"/>
                <a:gd name="T16" fmla="*/ 30674863 w 214"/>
                <a:gd name="T17" fmla="*/ 72744058 h 396"/>
                <a:gd name="T18" fmla="*/ 16696791 w 214"/>
                <a:gd name="T19" fmla="*/ 68051217 h 396"/>
                <a:gd name="T20" fmla="*/ 9707132 w 214"/>
                <a:gd name="T21" fmla="*/ 65704796 h 396"/>
                <a:gd name="T22" fmla="*/ 9707132 w 214"/>
                <a:gd name="T23" fmla="*/ 23466091 h 396"/>
                <a:gd name="T24" fmla="*/ 21355944 w 214"/>
                <a:gd name="T25" fmla="*/ 18772620 h 39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4"/>
                <a:gd name="T40" fmla="*/ 0 h 396"/>
                <a:gd name="T41" fmla="*/ 214 w 214"/>
                <a:gd name="T42" fmla="*/ 396 h 39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4" h="396">
                  <a:moveTo>
                    <a:pt x="55" y="48"/>
                  </a:moveTo>
                  <a:cubicBezTo>
                    <a:pt x="77" y="26"/>
                    <a:pt x="98" y="10"/>
                    <a:pt x="127" y="0"/>
                  </a:cubicBezTo>
                  <a:cubicBezTo>
                    <a:pt x="141" y="4"/>
                    <a:pt x="161" y="0"/>
                    <a:pt x="169" y="12"/>
                  </a:cubicBezTo>
                  <a:cubicBezTo>
                    <a:pt x="214" y="76"/>
                    <a:pt x="153" y="29"/>
                    <a:pt x="199" y="60"/>
                  </a:cubicBezTo>
                  <a:cubicBezTo>
                    <a:pt x="192" y="111"/>
                    <a:pt x="195" y="103"/>
                    <a:pt x="151" y="114"/>
                  </a:cubicBezTo>
                  <a:cubicBezTo>
                    <a:pt x="102" y="188"/>
                    <a:pt x="205" y="324"/>
                    <a:pt x="115" y="354"/>
                  </a:cubicBezTo>
                  <a:cubicBezTo>
                    <a:pt x="101" y="375"/>
                    <a:pt x="91" y="396"/>
                    <a:pt x="79" y="360"/>
                  </a:cubicBezTo>
                  <a:cubicBezTo>
                    <a:pt x="101" y="327"/>
                    <a:pt x="98" y="302"/>
                    <a:pt x="85" y="264"/>
                  </a:cubicBezTo>
                  <a:cubicBezTo>
                    <a:pt x="83" y="238"/>
                    <a:pt x="90" y="210"/>
                    <a:pt x="79" y="186"/>
                  </a:cubicBezTo>
                  <a:cubicBezTo>
                    <a:pt x="74" y="175"/>
                    <a:pt x="55" y="178"/>
                    <a:pt x="43" y="174"/>
                  </a:cubicBezTo>
                  <a:cubicBezTo>
                    <a:pt x="37" y="172"/>
                    <a:pt x="25" y="168"/>
                    <a:pt x="25" y="168"/>
                  </a:cubicBezTo>
                  <a:cubicBezTo>
                    <a:pt x="0" y="131"/>
                    <a:pt x="11" y="101"/>
                    <a:pt x="25" y="60"/>
                  </a:cubicBezTo>
                  <a:cubicBezTo>
                    <a:pt x="39" y="65"/>
                    <a:pt x="70" y="78"/>
                    <a:pt x="55" y="48"/>
                  </a:cubicBezTo>
                  <a:close/>
                </a:path>
              </a:pathLst>
            </a:custGeom>
            <a:solidFill>
              <a:srgbClr val="CC6600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593" name="Oval 229"/>
            <p:cNvSpPr>
              <a:spLocks noChangeArrowheads="1"/>
            </p:cNvSpPr>
            <p:nvPr/>
          </p:nvSpPr>
          <p:spPr bwMode="auto">
            <a:xfrm>
              <a:off x="4208463" y="5213372"/>
              <a:ext cx="57150" cy="5715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594" name="Freeform 230"/>
            <p:cNvSpPr>
              <a:spLocks/>
            </p:cNvSpPr>
            <p:nvPr/>
          </p:nvSpPr>
          <p:spPr bwMode="auto">
            <a:xfrm>
              <a:off x="4278313" y="5324497"/>
              <a:ext cx="254000" cy="200025"/>
            </a:xfrm>
            <a:custGeom>
              <a:avLst/>
              <a:gdLst>
                <a:gd name="T0" fmla="*/ 3131207 w 406"/>
                <a:gd name="T1" fmla="*/ 11795205 h 319"/>
                <a:gd name="T2" fmla="*/ 50881334 w 406"/>
                <a:gd name="T3" fmla="*/ 0 h 319"/>
                <a:gd name="T4" fmla="*/ 118201343 w 406"/>
                <a:gd name="T5" fmla="*/ 16513661 h 319"/>
                <a:gd name="T6" fmla="*/ 129942897 w 406"/>
                <a:gd name="T7" fmla="*/ 35778763 h 319"/>
                <a:gd name="T8" fmla="*/ 144424646 w 406"/>
                <a:gd name="T9" fmla="*/ 91217048 h 319"/>
                <a:gd name="T10" fmla="*/ 149121768 w 406"/>
                <a:gd name="T11" fmla="*/ 105764315 h 319"/>
                <a:gd name="T12" fmla="*/ 158906395 w 406"/>
                <a:gd name="T13" fmla="*/ 108123229 h 319"/>
                <a:gd name="T14" fmla="*/ 106068155 w 406"/>
                <a:gd name="T15" fmla="*/ 125030038 h 319"/>
                <a:gd name="T16" fmla="*/ 86889910 w 406"/>
                <a:gd name="T17" fmla="*/ 122671124 h 319"/>
                <a:gd name="T18" fmla="*/ 67711645 w 406"/>
                <a:gd name="T19" fmla="*/ 105764315 h 319"/>
                <a:gd name="T20" fmla="*/ 19569886 w 406"/>
                <a:gd name="T21" fmla="*/ 79421828 h 319"/>
                <a:gd name="T22" fmla="*/ 5479769 w 406"/>
                <a:gd name="T23" fmla="*/ 60156104 h 319"/>
                <a:gd name="T24" fmla="*/ 3131207 w 406"/>
                <a:gd name="T25" fmla="*/ 11795205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6"/>
                <a:gd name="T40" fmla="*/ 0 h 319"/>
                <a:gd name="T41" fmla="*/ 406 w 406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6" h="319">
                  <a:moveTo>
                    <a:pt x="8" y="30"/>
                  </a:moveTo>
                  <a:cubicBezTo>
                    <a:pt x="62" y="25"/>
                    <a:pt x="83" y="16"/>
                    <a:pt x="130" y="0"/>
                  </a:cubicBezTo>
                  <a:cubicBezTo>
                    <a:pt x="247" y="7"/>
                    <a:pt x="222" y="4"/>
                    <a:pt x="302" y="42"/>
                  </a:cubicBezTo>
                  <a:cubicBezTo>
                    <a:pt x="316" y="57"/>
                    <a:pt x="320" y="74"/>
                    <a:pt x="332" y="91"/>
                  </a:cubicBezTo>
                  <a:cubicBezTo>
                    <a:pt x="346" y="138"/>
                    <a:pt x="356" y="185"/>
                    <a:pt x="369" y="232"/>
                  </a:cubicBezTo>
                  <a:cubicBezTo>
                    <a:pt x="372" y="245"/>
                    <a:pt x="368" y="266"/>
                    <a:pt x="381" y="269"/>
                  </a:cubicBezTo>
                  <a:cubicBezTo>
                    <a:pt x="389" y="271"/>
                    <a:pt x="398" y="273"/>
                    <a:pt x="406" y="275"/>
                  </a:cubicBezTo>
                  <a:cubicBezTo>
                    <a:pt x="353" y="285"/>
                    <a:pt x="303" y="270"/>
                    <a:pt x="271" y="318"/>
                  </a:cubicBezTo>
                  <a:cubicBezTo>
                    <a:pt x="255" y="316"/>
                    <a:pt x="237" y="319"/>
                    <a:pt x="222" y="312"/>
                  </a:cubicBezTo>
                  <a:cubicBezTo>
                    <a:pt x="202" y="303"/>
                    <a:pt x="191" y="281"/>
                    <a:pt x="173" y="269"/>
                  </a:cubicBezTo>
                  <a:cubicBezTo>
                    <a:pt x="145" y="227"/>
                    <a:pt x="91" y="228"/>
                    <a:pt x="50" y="202"/>
                  </a:cubicBezTo>
                  <a:cubicBezTo>
                    <a:pt x="42" y="178"/>
                    <a:pt x="28" y="174"/>
                    <a:pt x="14" y="153"/>
                  </a:cubicBezTo>
                  <a:cubicBezTo>
                    <a:pt x="0" y="108"/>
                    <a:pt x="2" y="78"/>
                    <a:pt x="8" y="30"/>
                  </a:cubicBezTo>
                  <a:close/>
                </a:path>
              </a:pathLst>
            </a:custGeom>
            <a:solidFill>
              <a:srgbClr val="FFCC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595" name="Oval 231"/>
            <p:cNvSpPr>
              <a:spLocks noChangeArrowheads="1"/>
            </p:cNvSpPr>
            <p:nvPr/>
          </p:nvSpPr>
          <p:spPr bwMode="auto">
            <a:xfrm>
              <a:off x="4327525" y="5337197"/>
              <a:ext cx="119063" cy="12065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596" name="Freeform 232"/>
            <p:cNvSpPr>
              <a:spLocks/>
            </p:cNvSpPr>
            <p:nvPr/>
          </p:nvSpPr>
          <p:spPr bwMode="auto">
            <a:xfrm>
              <a:off x="4360863" y="5445147"/>
              <a:ext cx="252412" cy="198437"/>
            </a:xfrm>
            <a:custGeom>
              <a:avLst/>
              <a:gdLst>
                <a:gd name="T0" fmla="*/ 3092358 w 406"/>
                <a:gd name="T1" fmla="*/ 11608876 h 319"/>
                <a:gd name="T2" fmla="*/ 50247400 w 406"/>
                <a:gd name="T3" fmla="*/ 0 h 319"/>
                <a:gd name="T4" fmla="*/ 116728120 w 406"/>
                <a:gd name="T5" fmla="*/ 16252549 h 319"/>
                <a:gd name="T6" fmla="*/ 128323526 w 406"/>
                <a:gd name="T7" fmla="*/ 35212922 h 319"/>
                <a:gd name="T8" fmla="*/ 142624588 w 406"/>
                <a:gd name="T9" fmla="*/ 89774396 h 319"/>
                <a:gd name="T10" fmla="*/ 147262502 w 406"/>
                <a:gd name="T11" fmla="*/ 104091714 h 319"/>
                <a:gd name="T12" fmla="*/ 156925651 w 406"/>
                <a:gd name="T13" fmla="*/ 106413239 h 319"/>
                <a:gd name="T14" fmla="*/ 104746014 w 406"/>
                <a:gd name="T15" fmla="*/ 123052704 h 319"/>
                <a:gd name="T16" fmla="*/ 85806416 w 406"/>
                <a:gd name="T17" fmla="*/ 120731178 h 319"/>
                <a:gd name="T18" fmla="*/ 66867420 w 406"/>
                <a:gd name="T19" fmla="*/ 104091714 h 319"/>
                <a:gd name="T20" fmla="*/ 19325681 w 406"/>
                <a:gd name="T21" fmla="*/ 78165506 h 319"/>
                <a:gd name="T22" fmla="*/ 5411316 w 406"/>
                <a:gd name="T23" fmla="*/ 59204516 h 319"/>
                <a:gd name="T24" fmla="*/ 3092358 w 406"/>
                <a:gd name="T25" fmla="*/ 11608876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6"/>
                <a:gd name="T40" fmla="*/ 0 h 319"/>
                <a:gd name="T41" fmla="*/ 406 w 406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6" h="319">
                  <a:moveTo>
                    <a:pt x="8" y="30"/>
                  </a:moveTo>
                  <a:cubicBezTo>
                    <a:pt x="62" y="25"/>
                    <a:pt x="83" y="16"/>
                    <a:pt x="130" y="0"/>
                  </a:cubicBezTo>
                  <a:cubicBezTo>
                    <a:pt x="247" y="7"/>
                    <a:pt x="222" y="4"/>
                    <a:pt x="302" y="42"/>
                  </a:cubicBezTo>
                  <a:cubicBezTo>
                    <a:pt x="316" y="57"/>
                    <a:pt x="320" y="74"/>
                    <a:pt x="332" y="91"/>
                  </a:cubicBezTo>
                  <a:cubicBezTo>
                    <a:pt x="346" y="138"/>
                    <a:pt x="356" y="185"/>
                    <a:pt x="369" y="232"/>
                  </a:cubicBezTo>
                  <a:cubicBezTo>
                    <a:pt x="372" y="245"/>
                    <a:pt x="368" y="266"/>
                    <a:pt x="381" y="269"/>
                  </a:cubicBezTo>
                  <a:cubicBezTo>
                    <a:pt x="389" y="271"/>
                    <a:pt x="398" y="273"/>
                    <a:pt x="406" y="275"/>
                  </a:cubicBezTo>
                  <a:cubicBezTo>
                    <a:pt x="353" y="285"/>
                    <a:pt x="303" y="270"/>
                    <a:pt x="271" y="318"/>
                  </a:cubicBezTo>
                  <a:cubicBezTo>
                    <a:pt x="255" y="316"/>
                    <a:pt x="237" y="319"/>
                    <a:pt x="222" y="312"/>
                  </a:cubicBezTo>
                  <a:cubicBezTo>
                    <a:pt x="202" y="303"/>
                    <a:pt x="191" y="281"/>
                    <a:pt x="173" y="269"/>
                  </a:cubicBezTo>
                  <a:cubicBezTo>
                    <a:pt x="145" y="227"/>
                    <a:pt x="91" y="228"/>
                    <a:pt x="50" y="202"/>
                  </a:cubicBezTo>
                  <a:cubicBezTo>
                    <a:pt x="42" y="178"/>
                    <a:pt x="28" y="174"/>
                    <a:pt x="14" y="153"/>
                  </a:cubicBezTo>
                  <a:cubicBezTo>
                    <a:pt x="0" y="108"/>
                    <a:pt x="2" y="78"/>
                    <a:pt x="8" y="30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597" name="Oval 233"/>
            <p:cNvSpPr>
              <a:spLocks noChangeArrowheads="1"/>
            </p:cNvSpPr>
            <p:nvPr/>
          </p:nvSpPr>
          <p:spPr bwMode="auto">
            <a:xfrm>
              <a:off x="4387850" y="5468959"/>
              <a:ext cx="119063" cy="12065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598" name="Freeform 236"/>
            <p:cNvSpPr>
              <a:spLocks/>
            </p:cNvSpPr>
            <p:nvPr/>
          </p:nvSpPr>
          <p:spPr bwMode="auto">
            <a:xfrm>
              <a:off x="4329113" y="5595959"/>
              <a:ext cx="254000" cy="198438"/>
            </a:xfrm>
            <a:custGeom>
              <a:avLst/>
              <a:gdLst>
                <a:gd name="T0" fmla="*/ 3131207 w 406"/>
                <a:gd name="T1" fmla="*/ 11608934 h 319"/>
                <a:gd name="T2" fmla="*/ 50881334 w 406"/>
                <a:gd name="T3" fmla="*/ 0 h 319"/>
                <a:gd name="T4" fmla="*/ 118201343 w 406"/>
                <a:gd name="T5" fmla="*/ 16252631 h 319"/>
                <a:gd name="T6" fmla="*/ 129942897 w 406"/>
                <a:gd name="T7" fmla="*/ 35213721 h 319"/>
                <a:gd name="T8" fmla="*/ 144424646 w 406"/>
                <a:gd name="T9" fmla="*/ 89775471 h 319"/>
                <a:gd name="T10" fmla="*/ 149121768 w 406"/>
                <a:gd name="T11" fmla="*/ 104092860 h 319"/>
                <a:gd name="T12" fmla="*/ 158906395 w 406"/>
                <a:gd name="T13" fmla="*/ 106414397 h 319"/>
                <a:gd name="T14" fmla="*/ 106068155 w 406"/>
                <a:gd name="T15" fmla="*/ 123053946 h 319"/>
                <a:gd name="T16" fmla="*/ 86889910 w 406"/>
                <a:gd name="T17" fmla="*/ 120732409 h 319"/>
                <a:gd name="T18" fmla="*/ 67711645 w 406"/>
                <a:gd name="T19" fmla="*/ 104092860 h 319"/>
                <a:gd name="T20" fmla="*/ 19569886 w 406"/>
                <a:gd name="T21" fmla="*/ 78166522 h 319"/>
                <a:gd name="T22" fmla="*/ 5479769 w 406"/>
                <a:gd name="T23" fmla="*/ 59205436 h 319"/>
                <a:gd name="T24" fmla="*/ 3131207 w 406"/>
                <a:gd name="T25" fmla="*/ 11608934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6"/>
                <a:gd name="T40" fmla="*/ 0 h 319"/>
                <a:gd name="T41" fmla="*/ 406 w 406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6" h="319">
                  <a:moveTo>
                    <a:pt x="8" y="30"/>
                  </a:moveTo>
                  <a:cubicBezTo>
                    <a:pt x="62" y="25"/>
                    <a:pt x="83" y="16"/>
                    <a:pt x="130" y="0"/>
                  </a:cubicBezTo>
                  <a:cubicBezTo>
                    <a:pt x="247" y="7"/>
                    <a:pt x="222" y="4"/>
                    <a:pt x="302" y="42"/>
                  </a:cubicBezTo>
                  <a:cubicBezTo>
                    <a:pt x="316" y="57"/>
                    <a:pt x="320" y="74"/>
                    <a:pt x="332" y="91"/>
                  </a:cubicBezTo>
                  <a:cubicBezTo>
                    <a:pt x="346" y="138"/>
                    <a:pt x="356" y="185"/>
                    <a:pt x="369" y="232"/>
                  </a:cubicBezTo>
                  <a:cubicBezTo>
                    <a:pt x="372" y="245"/>
                    <a:pt x="368" y="266"/>
                    <a:pt x="381" y="269"/>
                  </a:cubicBezTo>
                  <a:cubicBezTo>
                    <a:pt x="389" y="271"/>
                    <a:pt x="398" y="273"/>
                    <a:pt x="406" y="275"/>
                  </a:cubicBezTo>
                  <a:cubicBezTo>
                    <a:pt x="353" y="285"/>
                    <a:pt x="303" y="270"/>
                    <a:pt x="271" y="318"/>
                  </a:cubicBezTo>
                  <a:cubicBezTo>
                    <a:pt x="255" y="316"/>
                    <a:pt x="237" y="319"/>
                    <a:pt x="222" y="312"/>
                  </a:cubicBezTo>
                  <a:cubicBezTo>
                    <a:pt x="202" y="303"/>
                    <a:pt x="191" y="281"/>
                    <a:pt x="173" y="269"/>
                  </a:cubicBezTo>
                  <a:cubicBezTo>
                    <a:pt x="145" y="227"/>
                    <a:pt x="91" y="228"/>
                    <a:pt x="50" y="202"/>
                  </a:cubicBezTo>
                  <a:cubicBezTo>
                    <a:pt x="42" y="178"/>
                    <a:pt x="28" y="174"/>
                    <a:pt x="14" y="153"/>
                  </a:cubicBezTo>
                  <a:cubicBezTo>
                    <a:pt x="0" y="108"/>
                    <a:pt x="2" y="78"/>
                    <a:pt x="8" y="30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599" name="Oval 237"/>
            <p:cNvSpPr>
              <a:spLocks noChangeArrowheads="1"/>
            </p:cNvSpPr>
            <p:nvPr/>
          </p:nvSpPr>
          <p:spPr bwMode="auto">
            <a:xfrm>
              <a:off x="4379913" y="5608659"/>
              <a:ext cx="119062" cy="11906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00" name="Freeform 238"/>
            <p:cNvSpPr>
              <a:spLocks/>
            </p:cNvSpPr>
            <p:nvPr/>
          </p:nvSpPr>
          <p:spPr bwMode="auto">
            <a:xfrm>
              <a:off x="4394200" y="5716609"/>
              <a:ext cx="204788" cy="192088"/>
            </a:xfrm>
            <a:custGeom>
              <a:avLst/>
              <a:gdLst>
                <a:gd name="T0" fmla="*/ 7406707 w 328"/>
                <a:gd name="T1" fmla="*/ 21532002 h 307"/>
                <a:gd name="T2" fmla="*/ 31185215 w 328"/>
                <a:gd name="T3" fmla="*/ 12136583 h 307"/>
                <a:gd name="T4" fmla="*/ 52625521 w 328"/>
                <a:gd name="T5" fmla="*/ 0 h 307"/>
                <a:gd name="T6" fmla="*/ 90827229 w 328"/>
                <a:gd name="T7" fmla="*/ 2348854 h 307"/>
                <a:gd name="T8" fmla="*/ 107589870 w 328"/>
                <a:gd name="T9" fmla="*/ 21532002 h 307"/>
                <a:gd name="T10" fmla="*/ 119674231 w 328"/>
                <a:gd name="T11" fmla="*/ 57549436 h 307"/>
                <a:gd name="T12" fmla="*/ 124351887 w 328"/>
                <a:gd name="T13" fmla="*/ 72034868 h 307"/>
                <a:gd name="T14" fmla="*/ 126690714 w 328"/>
                <a:gd name="T15" fmla="*/ 79473113 h 307"/>
                <a:gd name="T16" fmla="*/ 112267526 w 328"/>
                <a:gd name="T17" fmla="*/ 110401165 h 307"/>
                <a:gd name="T18" fmla="*/ 67048710 w 328"/>
                <a:gd name="T19" fmla="*/ 120188264 h 307"/>
                <a:gd name="T20" fmla="*/ 47947241 w 328"/>
                <a:gd name="T21" fmla="*/ 117839410 h 307"/>
                <a:gd name="T22" fmla="*/ 26507559 w 328"/>
                <a:gd name="T23" fmla="*/ 98656272 h 307"/>
                <a:gd name="T24" fmla="*/ 16762021 w 328"/>
                <a:gd name="T25" fmla="*/ 74383722 h 307"/>
                <a:gd name="T26" fmla="*/ 0 w 328"/>
                <a:gd name="T27" fmla="*/ 45804542 h 307"/>
                <a:gd name="T28" fmla="*/ 2338829 w 328"/>
                <a:gd name="T29" fmla="*/ 31319727 h 307"/>
                <a:gd name="T30" fmla="*/ 7406707 w 328"/>
                <a:gd name="T31" fmla="*/ 21532002 h 30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28"/>
                <a:gd name="T49" fmla="*/ 0 h 307"/>
                <a:gd name="T50" fmla="*/ 328 w 328"/>
                <a:gd name="T51" fmla="*/ 307 h 30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28" h="307">
                  <a:moveTo>
                    <a:pt x="19" y="55"/>
                  </a:moveTo>
                  <a:cubicBezTo>
                    <a:pt x="40" y="48"/>
                    <a:pt x="59" y="38"/>
                    <a:pt x="80" y="31"/>
                  </a:cubicBezTo>
                  <a:cubicBezTo>
                    <a:pt x="122" y="2"/>
                    <a:pt x="103" y="11"/>
                    <a:pt x="135" y="0"/>
                  </a:cubicBezTo>
                  <a:cubicBezTo>
                    <a:pt x="168" y="2"/>
                    <a:pt x="201" y="1"/>
                    <a:pt x="233" y="6"/>
                  </a:cubicBezTo>
                  <a:cubicBezTo>
                    <a:pt x="254" y="10"/>
                    <a:pt x="276" y="55"/>
                    <a:pt x="276" y="55"/>
                  </a:cubicBezTo>
                  <a:cubicBezTo>
                    <a:pt x="286" y="86"/>
                    <a:pt x="296" y="116"/>
                    <a:pt x="307" y="147"/>
                  </a:cubicBezTo>
                  <a:cubicBezTo>
                    <a:pt x="311" y="159"/>
                    <a:pt x="315" y="172"/>
                    <a:pt x="319" y="184"/>
                  </a:cubicBezTo>
                  <a:cubicBezTo>
                    <a:pt x="321" y="190"/>
                    <a:pt x="325" y="203"/>
                    <a:pt x="325" y="203"/>
                  </a:cubicBezTo>
                  <a:cubicBezTo>
                    <a:pt x="320" y="246"/>
                    <a:pt x="328" y="269"/>
                    <a:pt x="288" y="282"/>
                  </a:cubicBezTo>
                  <a:cubicBezTo>
                    <a:pt x="240" y="276"/>
                    <a:pt x="206" y="270"/>
                    <a:pt x="172" y="307"/>
                  </a:cubicBezTo>
                  <a:cubicBezTo>
                    <a:pt x="156" y="305"/>
                    <a:pt x="139" y="305"/>
                    <a:pt x="123" y="301"/>
                  </a:cubicBezTo>
                  <a:cubicBezTo>
                    <a:pt x="104" y="296"/>
                    <a:pt x="84" y="264"/>
                    <a:pt x="68" y="252"/>
                  </a:cubicBezTo>
                  <a:cubicBezTo>
                    <a:pt x="60" y="231"/>
                    <a:pt x="53" y="211"/>
                    <a:pt x="43" y="190"/>
                  </a:cubicBezTo>
                  <a:cubicBezTo>
                    <a:pt x="35" y="148"/>
                    <a:pt x="22" y="150"/>
                    <a:pt x="0" y="117"/>
                  </a:cubicBezTo>
                  <a:cubicBezTo>
                    <a:pt x="2" y="105"/>
                    <a:pt x="1" y="92"/>
                    <a:pt x="6" y="80"/>
                  </a:cubicBezTo>
                  <a:cubicBezTo>
                    <a:pt x="22" y="38"/>
                    <a:pt x="19" y="94"/>
                    <a:pt x="19" y="55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01" name="Oval 239"/>
            <p:cNvSpPr>
              <a:spLocks noChangeArrowheads="1"/>
            </p:cNvSpPr>
            <p:nvPr/>
          </p:nvSpPr>
          <p:spPr bwMode="auto">
            <a:xfrm>
              <a:off x="4479925" y="5767409"/>
              <a:ext cx="88900" cy="9048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02" name="Freeform 240"/>
            <p:cNvSpPr>
              <a:spLocks/>
            </p:cNvSpPr>
            <p:nvPr/>
          </p:nvSpPr>
          <p:spPr bwMode="auto">
            <a:xfrm>
              <a:off x="4179888" y="5283222"/>
              <a:ext cx="206375" cy="192087"/>
            </a:xfrm>
            <a:custGeom>
              <a:avLst/>
              <a:gdLst>
                <a:gd name="T0" fmla="*/ 7521991 w 328"/>
                <a:gd name="T1" fmla="*/ 21531890 h 307"/>
                <a:gd name="T2" fmla="*/ 31670381 w 328"/>
                <a:gd name="T3" fmla="*/ 12135894 h 307"/>
                <a:gd name="T4" fmla="*/ 53444204 w 328"/>
                <a:gd name="T5" fmla="*/ 0 h 307"/>
                <a:gd name="T6" fmla="*/ 92240821 w 328"/>
                <a:gd name="T7" fmla="*/ 2348842 h 307"/>
                <a:gd name="T8" fmla="*/ 109263607 w 328"/>
                <a:gd name="T9" fmla="*/ 21531890 h 307"/>
                <a:gd name="T10" fmla="*/ 121535993 w 328"/>
                <a:gd name="T11" fmla="*/ 57549137 h 307"/>
                <a:gd name="T12" fmla="*/ 126286392 w 328"/>
                <a:gd name="T13" fmla="*/ 72033867 h 307"/>
                <a:gd name="T14" fmla="*/ 128661591 w 328"/>
                <a:gd name="T15" fmla="*/ 79472074 h 307"/>
                <a:gd name="T16" fmla="*/ 114014005 w 328"/>
                <a:gd name="T17" fmla="*/ 110399965 h 307"/>
                <a:gd name="T18" fmla="*/ 68091790 w 328"/>
                <a:gd name="T19" fmla="*/ 120187013 h 307"/>
                <a:gd name="T20" fmla="*/ 48693805 w 328"/>
                <a:gd name="T21" fmla="*/ 117838171 h 307"/>
                <a:gd name="T22" fmla="*/ 26919983 w 328"/>
                <a:gd name="T23" fmla="*/ 98655132 h 307"/>
                <a:gd name="T24" fmla="*/ 17022790 w 328"/>
                <a:gd name="T25" fmla="*/ 74382709 h 307"/>
                <a:gd name="T26" fmla="*/ 0 w 328"/>
                <a:gd name="T27" fmla="*/ 45804304 h 307"/>
                <a:gd name="T28" fmla="*/ 2375200 w 328"/>
                <a:gd name="T29" fmla="*/ 31318938 h 307"/>
                <a:gd name="T30" fmla="*/ 7521991 w 328"/>
                <a:gd name="T31" fmla="*/ 21531890 h 30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28"/>
                <a:gd name="T49" fmla="*/ 0 h 307"/>
                <a:gd name="T50" fmla="*/ 328 w 328"/>
                <a:gd name="T51" fmla="*/ 307 h 30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28" h="307">
                  <a:moveTo>
                    <a:pt x="19" y="55"/>
                  </a:moveTo>
                  <a:cubicBezTo>
                    <a:pt x="40" y="48"/>
                    <a:pt x="59" y="38"/>
                    <a:pt x="80" y="31"/>
                  </a:cubicBezTo>
                  <a:cubicBezTo>
                    <a:pt x="122" y="2"/>
                    <a:pt x="103" y="11"/>
                    <a:pt x="135" y="0"/>
                  </a:cubicBezTo>
                  <a:cubicBezTo>
                    <a:pt x="168" y="2"/>
                    <a:pt x="201" y="1"/>
                    <a:pt x="233" y="6"/>
                  </a:cubicBezTo>
                  <a:cubicBezTo>
                    <a:pt x="254" y="10"/>
                    <a:pt x="276" y="55"/>
                    <a:pt x="276" y="55"/>
                  </a:cubicBezTo>
                  <a:cubicBezTo>
                    <a:pt x="286" y="86"/>
                    <a:pt x="296" y="116"/>
                    <a:pt x="307" y="147"/>
                  </a:cubicBezTo>
                  <a:cubicBezTo>
                    <a:pt x="311" y="159"/>
                    <a:pt x="315" y="172"/>
                    <a:pt x="319" y="184"/>
                  </a:cubicBezTo>
                  <a:cubicBezTo>
                    <a:pt x="321" y="190"/>
                    <a:pt x="325" y="203"/>
                    <a:pt x="325" y="203"/>
                  </a:cubicBezTo>
                  <a:cubicBezTo>
                    <a:pt x="320" y="246"/>
                    <a:pt x="328" y="269"/>
                    <a:pt x="288" y="282"/>
                  </a:cubicBezTo>
                  <a:cubicBezTo>
                    <a:pt x="240" y="276"/>
                    <a:pt x="206" y="270"/>
                    <a:pt x="172" y="307"/>
                  </a:cubicBezTo>
                  <a:cubicBezTo>
                    <a:pt x="156" y="305"/>
                    <a:pt x="139" y="305"/>
                    <a:pt x="123" y="301"/>
                  </a:cubicBezTo>
                  <a:cubicBezTo>
                    <a:pt x="104" y="296"/>
                    <a:pt x="84" y="264"/>
                    <a:pt x="68" y="252"/>
                  </a:cubicBezTo>
                  <a:cubicBezTo>
                    <a:pt x="60" y="231"/>
                    <a:pt x="53" y="211"/>
                    <a:pt x="43" y="190"/>
                  </a:cubicBezTo>
                  <a:cubicBezTo>
                    <a:pt x="35" y="148"/>
                    <a:pt x="22" y="150"/>
                    <a:pt x="0" y="117"/>
                  </a:cubicBezTo>
                  <a:cubicBezTo>
                    <a:pt x="2" y="105"/>
                    <a:pt x="1" y="92"/>
                    <a:pt x="6" y="80"/>
                  </a:cubicBezTo>
                  <a:cubicBezTo>
                    <a:pt x="22" y="38"/>
                    <a:pt x="19" y="94"/>
                    <a:pt x="19" y="55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03" name="Oval 241"/>
            <p:cNvSpPr>
              <a:spLocks noChangeArrowheads="1"/>
            </p:cNvSpPr>
            <p:nvPr/>
          </p:nvSpPr>
          <p:spPr bwMode="auto">
            <a:xfrm>
              <a:off x="4243388" y="5345134"/>
              <a:ext cx="88900" cy="904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04" name="Freeform 242"/>
            <p:cNvSpPr>
              <a:spLocks/>
            </p:cNvSpPr>
            <p:nvPr/>
          </p:nvSpPr>
          <p:spPr bwMode="auto">
            <a:xfrm>
              <a:off x="4060825" y="5283222"/>
              <a:ext cx="252413" cy="200025"/>
            </a:xfrm>
            <a:custGeom>
              <a:avLst/>
              <a:gdLst>
                <a:gd name="T0" fmla="*/ 3092370 w 406"/>
                <a:gd name="T1" fmla="*/ 11795205 h 319"/>
                <a:gd name="T2" fmla="*/ 50247599 w 406"/>
                <a:gd name="T3" fmla="*/ 0 h 319"/>
                <a:gd name="T4" fmla="*/ 116729204 w 406"/>
                <a:gd name="T5" fmla="*/ 16513661 h 319"/>
                <a:gd name="T6" fmla="*/ 128324656 w 406"/>
                <a:gd name="T7" fmla="*/ 35778763 h 319"/>
                <a:gd name="T8" fmla="*/ 142625775 w 406"/>
                <a:gd name="T9" fmla="*/ 91217048 h 319"/>
                <a:gd name="T10" fmla="*/ 147263707 w 406"/>
                <a:gd name="T11" fmla="*/ 105764315 h 319"/>
                <a:gd name="T12" fmla="*/ 156926895 w 406"/>
                <a:gd name="T13" fmla="*/ 108123229 h 319"/>
                <a:gd name="T14" fmla="*/ 104747050 w 406"/>
                <a:gd name="T15" fmla="*/ 125030038 h 319"/>
                <a:gd name="T16" fmla="*/ 85807377 w 406"/>
                <a:gd name="T17" fmla="*/ 122671124 h 319"/>
                <a:gd name="T18" fmla="*/ 66867685 w 406"/>
                <a:gd name="T19" fmla="*/ 105764315 h 319"/>
                <a:gd name="T20" fmla="*/ 19325758 w 406"/>
                <a:gd name="T21" fmla="*/ 79421828 h 319"/>
                <a:gd name="T22" fmla="*/ 5411338 w 406"/>
                <a:gd name="T23" fmla="*/ 60156104 h 319"/>
                <a:gd name="T24" fmla="*/ 3092370 w 406"/>
                <a:gd name="T25" fmla="*/ 11795205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6"/>
                <a:gd name="T40" fmla="*/ 0 h 319"/>
                <a:gd name="T41" fmla="*/ 406 w 406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6" h="319">
                  <a:moveTo>
                    <a:pt x="8" y="30"/>
                  </a:moveTo>
                  <a:cubicBezTo>
                    <a:pt x="62" y="25"/>
                    <a:pt x="83" y="16"/>
                    <a:pt x="130" y="0"/>
                  </a:cubicBezTo>
                  <a:cubicBezTo>
                    <a:pt x="247" y="7"/>
                    <a:pt x="222" y="4"/>
                    <a:pt x="302" y="42"/>
                  </a:cubicBezTo>
                  <a:cubicBezTo>
                    <a:pt x="316" y="57"/>
                    <a:pt x="320" y="74"/>
                    <a:pt x="332" y="91"/>
                  </a:cubicBezTo>
                  <a:cubicBezTo>
                    <a:pt x="346" y="138"/>
                    <a:pt x="356" y="185"/>
                    <a:pt x="369" y="232"/>
                  </a:cubicBezTo>
                  <a:cubicBezTo>
                    <a:pt x="372" y="245"/>
                    <a:pt x="368" y="266"/>
                    <a:pt x="381" y="269"/>
                  </a:cubicBezTo>
                  <a:cubicBezTo>
                    <a:pt x="389" y="271"/>
                    <a:pt x="398" y="273"/>
                    <a:pt x="406" y="275"/>
                  </a:cubicBezTo>
                  <a:cubicBezTo>
                    <a:pt x="353" y="285"/>
                    <a:pt x="303" y="270"/>
                    <a:pt x="271" y="318"/>
                  </a:cubicBezTo>
                  <a:cubicBezTo>
                    <a:pt x="255" y="316"/>
                    <a:pt x="237" y="319"/>
                    <a:pt x="222" y="312"/>
                  </a:cubicBezTo>
                  <a:cubicBezTo>
                    <a:pt x="202" y="303"/>
                    <a:pt x="191" y="281"/>
                    <a:pt x="173" y="269"/>
                  </a:cubicBezTo>
                  <a:cubicBezTo>
                    <a:pt x="145" y="227"/>
                    <a:pt x="91" y="228"/>
                    <a:pt x="50" y="202"/>
                  </a:cubicBezTo>
                  <a:cubicBezTo>
                    <a:pt x="42" y="178"/>
                    <a:pt x="28" y="174"/>
                    <a:pt x="14" y="153"/>
                  </a:cubicBezTo>
                  <a:cubicBezTo>
                    <a:pt x="0" y="108"/>
                    <a:pt x="2" y="78"/>
                    <a:pt x="8" y="30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05" name="Oval 243"/>
            <p:cNvSpPr>
              <a:spLocks noChangeArrowheads="1"/>
            </p:cNvSpPr>
            <p:nvPr/>
          </p:nvSpPr>
          <p:spPr bwMode="auto">
            <a:xfrm>
              <a:off x="4110038" y="5295922"/>
              <a:ext cx="119062" cy="12065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06" name="Freeform 244"/>
            <p:cNvSpPr>
              <a:spLocks/>
            </p:cNvSpPr>
            <p:nvPr/>
          </p:nvSpPr>
          <p:spPr bwMode="auto">
            <a:xfrm>
              <a:off x="4210050" y="5445147"/>
              <a:ext cx="254000" cy="198437"/>
            </a:xfrm>
            <a:custGeom>
              <a:avLst/>
              <a:gdLst>
                <a:gd name="T0" fmla="*/ 3131207 w 406"/>
                <a:gd name="T1" fmla="*/ 11608876 h 319"/>
                <a:gd name="T2" fmla="*/ 50881334 w 406"/>
                <a:gd name="T3" fmla="*/ 0 h 319"/>
                <a:gd name="T4" fmla="*/ 118201343 w 406"/>
                <a:gd name="T5" fmla="*/ 16252549 h 319"/>
                <a:gd name="T6" fmla="*/ 129942897 w 406"/>
                <a:gd name="T7" fmla="*/ 35212922 h 319"/>
                <a:gd name="T8" fmla="*/ 144424646 w 406"/>
                <a:gd name="T9" fmla="*/ 89774396 h 319"/>
                <a:gd name="T10" fmla="*/ 149121768 w 406"/>
                <a:gd name="T11" fmla="*/ 104091714 h 319"/>
                <a:gd name="T12" fmla="*/ 158906395 w 406"/>
                <a:gd name="T13" fmla="*/ 106413239 h 319"/>
                <a:gd name="T14" fmla="*/ 106068155 w 406"/>
                <a:gd name="T15" fmla="*/ 123052704 h 319"/>
                <a:gd name="T16" fmla="*/ 86889910 w 406"/>
                <a:gd name="T17" fmla="*/ 120731178 h 319"/>
                <a:gd name="T18" fmla="*/ 67711645 w 406"/>
                <a:gd name="T19" fmla="*/ 104091714 h 319"/>
                <a:gd name="T20" fmla="*/ 19569886 w 406"/>
                <a:gd name="T21" fmla="*/ 78165506 h 319"/>
                <a:gd name="T22" fmla="*/ 5479769 w 406"/>
                <a:gd name="T23" fmla="*/ 59204516 h 319"/>
                <a:gd name="T24" fmla="*/ 3131207 w 406"/>
                <a:gd name="T25" fmla="*/ 11608876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6"/>
                <a:gd name="T40" fmla="*/ 0 h 319"/>
                <a:gd name="T41" fmla="*/ 406 w 406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6" h="319">
                  <a:moveTo>
                    <a:pt x="8" y="30"/>
                  </a:moveTo>
                  <a:cubicBezTo>
                    <a:pt x="62" y="25"/>
                    <a:pt x="83" y="16"/>
                    <a:pt x="130" y="0"/>
                  </a:cubicBezTo>
                  <a:cubicBezTo>
                    <a:pt x="247" y="7"/>
                    <a:pt x="222" y="4"/>
                    <a:pt x="302" y="42"/>
                  </a:cubicBezTo>
                  <a:cubicBezTo>
                    <a:pt x="316" y="57"/>
                    <a:pt x="320" y="74"/>
                    <a:pt x="332" y="91"/>
                  </a:cubicBezTo>
                  <a:cubicBezTo>
                    <a:pt x="346" y="138"/>
                    <a:pt x="356" y="185"/>
                    <a:pt x="369" y="232"/>
                  </a:cubicBezTo>
                  <a:cubicBezTo>
                    <a:pt x="372" y="245"/>
                    <a:pt x="368" y="266"/>
                    <a:pt x="381" y="269"/>
                  </a:cubicBezTo>
                  <a:cubicBezTo>
                    <a:pt x="389" y="271"/>
                    <a:pt x="398" y="273"/>
                    <a:pt x="406" y="275"/>
                  </a:cubicBezTo>
                  <a:cubicBezTo>
                    <a:pt x="353" y="285"/>
                    <a:pt x="303" y="270"/>
                    <a:pt x="271" y="318"/>
                  </a:cubicBezTo>
                  <a:cubicBezTo>
                    <a:pt x="255" y="316"/>
                    <a:pt x="237" y="319"/>
                    <a:pt x="222" y="312"/>
                  </a:cubicBezTo>
                  <a:cubicBezTo>
                    <a:pt x="202" y="303"/>
                    <a:pt x="191" y="281"/>
                    <a:pt x="173" y="269"/>
                  </a:cubicBezTo>
                  <a:cubicBezTo>
                    <a:pt x="145" y="227"/>
                    <a:pt x="91" y="228"/>
                    <a:pt x="50" y="202"/>
                  </a:cubicBezTo>
                  <a:cubicBezTo>
                    <a:pt x="42" y="178"/>
                    <a:pt x="28" y="174"/>
                    <a:pt x="14" y="153"/>
                  </a:cubicBezTo>
                  <a:cubicBezTo>
                    <a:pt x="0" y="108"/>
                    <a:pt x="2" y="78"/>
                    <a:pt x="8" y="30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07" name="Oval 245"/>
            <p:cNvSpPr>
              <a:spLocks noChangeArrowheads="1"/>
            </p:cNvSpPr>
            <p:nvPr/>
          </p:nvSpPr>
          <p:spPr bwMode="auto">
            <a:xfrm>
              <a:off x="4237038" y="5468959"/>
              <a:ext cx="119062" cy="12065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08" name="Freeform 246"/>
            <p:cNvSpPr>
              <a:spLocks/>
            </p:cNvSpPr>
            <p:nvPr/>
          </p:nvSpPr>
          <p:spPr bwMode="auto">
            <a:xfrm>
              <a:off x="4210050" y="5635647"/>
              <a:ext cx="254000" cy="200025"/>
            </a:xfrm>
            <a:custGeom>
              <a:avLst/>
              <a:gdLst>
                <a:gd name="T0" fmla="*/ 3131207 w 406"/>
                <a:gd name="T1" fmla="*/ 11795205 h 319"/>
                <a:gd name="T2" fmla="*/ 50881334 w 406"/>
                <a:gd name="T3" fmla="*/ 0 h 319"/>
                <a:gd name="T4" fmla="*/ 118201343 w 406"/>
                <a:gd name="T5" fmla="*/ 16513661 h 319"/>
                <a:gd name="T6" fmla="*/ 129942897 w 406"/>
                <a:gd name="T7" fmla="*/ 35778763 h 319"/>
                <a:gd name="T8" fmla="*/ 144424646 w 406"/>
                <a:gd name="T9" fmla="*/ 91217048 h 319"/>
                <a:gd name="T10" fmla="*/ 149121768 w 406"/>
                <a:gd name="T11" fmla="*/ 105764315 h 319"/>
                <a:gd name="T12" fmla="*/ 158906395 w 406"/>
                <a:gd name="T13" fmla="*/ 108123229 h 319"/>
                <a:gd name="T14" fmla="*/ 106068155 w 406"/>
                <a:gd name="T15" fmla="*/ 125030038 h 319"/>
                <a:gd name="T16" fmla="*/ 86889910 w 406"/>
                <a:gd name="T17" fmla="*/ 122671124 h 319"/>
                <a:gd name="T18" fmla="*/ 67711645 w 406"/>
                <a:gd name="T19" fmla="*/ 105764315 h 319"/>
                <a:gd name="T20" fmla="*/ 19569886 w 406"/>
                <a:gd name="T21" fmla="*/ 79421828 h 319"/>
                <a:gd name="T22" fmla="*/ 5479769 w 406"/>
                <a:gd name="T23" fmla="*/ 60156104 h 319"/>
                <a:gd name="T24" fmla="*/ 3131207 w 406"/>
                <a:gd name="T25" fmla="*/ 11795205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6"/>
                <a:gd name="T40" fmla="*/ 0 h 319"/>
                <a:gd name="T41" fmla="*/ 406 w 406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6" h="319">
                  <a:moveTo>
                    <a:pt x="8" y="30"/>
                  </a:moveTo>
                  <a:cubicBezTo>
                    <a:pt x="62" y="25"/>
                    <a:pt x="83" y="16"/>
                    <a:pt x="130" y="0"/>
                  </a:cubicBezTo>
                  <a:cubicBezTo>
                    <a:pt x="247" y="7"/>
                    <a:pt x="222" y="4"/>
                    <a:pt x="302" y="42"/>
                  </a:cubicBezTo>
                  <a:cubicBezTo>
                    <a:pt x="316" y="57"/>
                    <a:pt x="320" y="74"/>
                    <a:pt x="332" y="91"/>
                  </a:cubicBezTo>
                  <a:cubicBezTo>
                    <a:pt x="346" y="138"/>
                    <a:pt x="356" y="185"/>
                    <a:pt x="369" y="232"/>
                  </a:cubicBezTo>
                  <a:cubicBezTo>
                    <a:pt x="372" y="245"/>
                    <a:pt x="368" y="266"/>
                    <a:pt x="381" y="269"/>
                  </a:cubicBezTo>
                  <a:cubicBezTo>
                    <a:pt x="389" y="271"/>
                    <a:pt x="398" y="273"/>
                    <a:pt x="406" y="275"/>
                  </a:cubicBezTo>
                  <a:cubicBezTo>
                    <a:pt x="353" y="285"/>
                    <a:pt x="303" y="270"/>
                    <a:pt x="271" y="318"/>
                  </a:cubicBezTo>
                  <a:cubicBezTo>
                    <a:pt x="255" y="316"/>
                    <a:pt x="237" y="319"/>
                    <a:pt x="222" y="312"/>
                  </a:cubicBezTo>
                  <a:cubicBezTo>
                    <a:pt x="202" y="303"/>
                    <a:pt x="191" y="281"/>
                    <a:pt x="173" y="269"/>
                  </a:cubicBezTo>
                  <a:cubicBezTo>
                    <a:pt x="145" y="227"/>
                    <a:pt x="91" y="228"/>
                    <a:pt x="50" y="202"/>
                  </a:cubicBezTo>
                  <a:cubicBezTo>
                    <a:pt x="42" y="178"/>
                    <a:pt x="28" y="174"/>
                    <a:pt x="14" y="153"/>
                  </a:cubicBezTo>
                  <a:cubicBezTo>
                    <a:pt x="0" y="108"/>
                    <a:pt x="2" y="78"/>
                    <a:pt x="8" y="30"/>
                  </a:cubicBezTo>
                  <a:close/>
                </a:path>
              </a:pathLst>
            </a:custGeom>
            <a:solidFill>
              <a:schemeClr val="tx2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09" name="Oval 247"/>
            <p:cNvSpPr>
              <a:spLocks noChangeArrowheads="1"/>
            </p:cNvSpPr>
            <p:nvPr/>
          </p:nvSpPr>
          <p:spPr bwMode="auto">
            <a:xfrm>
              <a:off x="4259263" y="5648347"/>
              <a:ext cx="120650" cy="12065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10" name="Freeform 248"/>
            <p:cNvSpPr>
              <a:spLocks/>
            </p:cNvSpPr>
            <p:nvPr/>
          </p:nvSpPr>
          <p:spPr bwMode="auto">
            <a:xfrm>
              <a:off x="4149725" y="5565797"/>
              <a:ext cx="204788" cy="192087"/>
            </a:xfrm>
            <a:custGeom>
              <a:avLst/>
              <a:gdLst>
                <a:gd name="T0" fmla="*/ 7406707 w 328"/>
                <a:gd name="T1" fmla="*/ 21531890 h 307"/>
                <a:gd name="T2" fmla="*/ 31185215 w 328"/>
                <a:gd name="T3" fmla="*/ 12135894 h 307"/>
                <a:gd name="T4" fmla="*/ 52625521 w 328"/>
                <a:gd name="T5" fmla="*/ 0 h 307"/>
                <a:gd name="T6" fmla="*/ 90827229 w 328"/>
                <a:gd name="T7" fmla="*/ 2348842 h 307"/>
                <a:gd name="T8" fmla="*/ 107589870 w 328"/>
                <a:gd name="T9" fmla="*/ 21531890 h 307"/>
                <a:gd name="T10" fmla="*/ 119674231 w 328"/>
                <a:gd name="T11" fmla="*/ 57549137 h 307"/>
                <a:gd name="T12" fmla="*/ 124351887 w 328"/>
                <a:gd name="T13" fmla="*/ 72033867 h 307"/>
                <a:gd name="T14" fmla="*/ 126690714 w 328"/>
                <a:gd name="T15" fmla="*/ 79472074 h 307"/>
                <a:gd name="T16" fmla="*/ 112267526 w 328"/>
                <a:gd name="T17" fmla="*/ 110399965 h 307"/>
                <a:gd name="T18" fmla="*/ 67048710 w 328"/>
                <a:gd name="T19" fmla="*/ 120187013 h 307"/>
                <a:gd name="T20" fmla="*/ 47947241 w 328"/>
                <a:gd name="T21" fmla="*/ 117838171 h 307"/>
                <a:gd name="T22" fmla="*/ 26507559 w 328"/>
                <a:gd name="T23" fmla="*/ 98655132 h 307"/>
                <a:gd name="T24" fmla="*/ 16762021 w 328"/>
                <a:gd name="T25" fmla="*/ 74382709 h 307"/>
                <a:gd name="T26" fmla="*/ 0 w 328"/>
                <a:gd name="T27" fmla="*/ 45804304 h 307"/>
                <a:gd name="T28" fmla="*/ 2338829 w 328"/>
                <a:gd name="T29" fmla="*/ 31318938 h 307"/>
                <a:gd name="T30" fmla="*/ 7406707 w 328"/>
                <a:gd name="T31" fmla="*/ 21531890 h 30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28"/>
                <a:gd name="T49" fmla="*/ 0 h 307"/>
                <a:gd name="T50" fmla="*/ 328 w 328"/>
                <a:gd name="T51" fmla="*/ 307 h 30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28" h="307">
                  <a:moveTo>
                    <a:pt x="19" y="55"/>
                  </a:moveTo>
                  <a:cubicBezTo>
                    <a:pt x="40" y="48"/>
                    <a:pt x="59" y="38"/>
                    <a:pt x="80" y="31"/>
                  </a:cubicBezTo>
                  <a:cubicBezTo>
                    <a:pt x="122" y="2"/>
                    <a:pt x="103" y="11"/>
                    <a:pt x="135" y="0"/>
                  </a:cubicBezTo>
                  <a:cubicBezTo>
                    <a:pt x="168" y="2"/>
                    <a:pt x="201" y="1"/>
                    <a:pt x="233" y="6"/>
                  </a:cubicBezTo>
                  <a:cubicBezTo>
                    <a:pt x="254" y="10"/>
                    <a:pt x="276" y="55"/>
                    <a:pt x="276" y="55"/>
                  </a:cubicBezTo>
                  <a:cubicBezTo>
                    <a:pt x="286" y="86"/>
                    <a:pt x="296" y="116"/>
                    <a:pt x="307" y="147"/>
                  </a:cubicBezTo>
                  <a:cubicBezTo>
                    <a:pt x="311" y="159"/>
                    <a:pt x="315" y="172"/>
                    <a:pt x="319" y="184"/>
                  </a:cubicBezTo>
                  <a:cubicBezTo>
                    <a:pt x="321" y="190"/>
                    <a:pt x="325" y="203"/>
                    <a:pt x="325" y="203"/>
                  </a:cubicBezTo>
                  <a:cubicBezTo>
                    <a:pt x="320" y="246"/>
                    <a:pt x="328" y="269"/>
                    <a:pt x="288" y="282"/>
                  </a:cubicBezTo>
                  <a:cubicBezTo>
                    <a:pt x="240" y="276"/>
                    <a:pt x="206" y="270"/>
                    <a:pt x="172" y="307"/>
                  </a:cubicBezTo>
                  <a:cubicBezTo>
                    <a:pt x="156" y="305"/>
                    <a:pt x="139" y="305"/>
                    <a:pt x="123" y="301"/>
                  </a:cubicBezTo>
                  <a:cubicBezTo>
                    <a:pt x="104" y="296"/>
                    <a:pt x="84" y="264"/>
                    <a:pt x="68" y="252"/>
                  </a:cubicBezTo>
                  <a:cubicBezTo>
                    <a:pt x="60" y="231"/>
                    <a:pt x="53" y="211"/>
                    <a:pt x="43" y="190"/>
                  </a:cubicBezTo>
                  <a:cubicBezTo>
                    <a:pt x="35" y="148"/>
                    <a:pt x="22" y="150"/>
                    <a:pt x="0" y="117"/>
                  </a:cubicBezTo>
                  <a:cubicBezTo>
                    <a:pt x="2" y="105"/>
                    <a:pt x="1" y="92"/>
                    <a:pt x="6" y="80"/>
                  </a:cubicBezTo>
                  <a:cubicBezTo>
                    <a:pt x="22" y="38"/>
                    <a:pt x="19" y="94"/>
                    <a:pt x="19" y="55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11" name="Oval 249"/>
            <p:cNvSpPr>
              <a:spLocks noChangeArrowheads="1"/>
            </p:cNvSpPr>
            <p:nvPr/>
          </p:nvSpPr>
          <p:spPr bwMode="auto">
            <a:xfrm>
              <a:off x="4235450" y="5615009"/>
              <a:ext cx="90488" cy="9048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12" name="Freeform 250"/>
            <p:cNvSpPr>
              <a:spLocks/>
            </p:cNvSpPr>
            <p:nvPr/>
          </p:nvSpPr>
          <p:spPr bwMode="auto">
            <a:xfrm>
              <a:off x="3979863" y="5334022"/>
              <a:ext cx="179387" cy="165100"/>
            </a:xfrm>
            <a:custGeom>
              <a:avLst/>
              <a:gdLst>
                <a:gd name="T0" fmla="*/ 1561904 w 406"/>
                <a:gd name="T1" fmla="*/ 8036073 h 319"/>
                <a:gd name="T2" fmla="*/ 25378841 w 406"/>
                <a:gd name="T3" fmla="*/ 0 h 319"/>
                <a:gd name="T4" fmla="*/ 58957359 w 406"/>
                <a:gd name="T5" fmla="*/ 11250090 h 319"/>
                <a:gd name="T6" fmla="*/ 64813945 w 406"/>
                <a:gd name="T7" fmla="*/ 24375280 h 319"/>
                <a:gd name="T8" fmla="*/ 72037142 w 406"/>
                <a:gd name="T9" fmla="*/ 62144357 h 319"/>
                <a:gd name="T10" fmla="*/ 74379776 w 406"/>
                <a:gd name="T11" fmla="*/ 72055027 h 319"/>
                <a:gd name="T12" fmla="*/ 79260338 w 406"/>
                <a:gd name="T13" fmla="*/ 73662552 h 319"/>
                <a:gd name="T14" fmla="*/ 52905466 w 406"/>
                <a:gd name="T15" fmla="*/ 85180214 h 319"/>
                <a:gd name="T16" fmla="*/ 43339193 w 406"/>
                <a:gd name="T17" fmla="*/ 83573206 h 319"/>
                <a:gd name="T18" fmla="*/ 33773362 w 406"/>
                <a:gd name="T19" fmla="*/ 72055027 h 319"/>
                <a:gd name="T20" fmla="*/ 9761128 w 406"/>
                <a:gd name="T21" fmla="*/ 54108286 h 319"/>
                <a:gd name="T22" fmla="*/ 2733222 w 406"/>
                <a:gd name="T23" fmla="*/ 40983100 h 319"/>
                <a:gd name="T24" fmla="*/ 1561904 w 406"/>
                <a:gd name="T25" fmla="*/ 8036073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6"/>
                <a:gd name="T40" fmla="*/ 0 h 319"/>
                <a:gd name="T41" fmla="*/ 406 w 406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6" h="319">
                  <a:moveTo>
                    <a:pt x="8" y="30"/>
                  </a:moveTo>
                  <a:cubicBezTo>
                    <a:pt x="62" y="25"/>
                    <a:pt x="83" y="16"/>
                    <a:pt x="130" y="0"/>
                  </a:cubicBezTo>
                  <a:cubicBezTo>
                    <a:pt x="247" y="7"/>
                    <a:pt x="222" y="4"/>
                    <a:pt x="302" y="42"/>
                  </a:cubicBezTo>
                  <a:cubicBezTo>
                    <a:pt x="316" y="57"/>
                    <a:pt x="320" y="74"/>
                    <a:pt x="332" y="91"/>
                  </a:cubicBezTo>
                  <a:cubicBezTo>
                    <a:pt x="346" y="138"/>
                    <a:pt x="356" y="185"/>
                    <a:pt x="369" y="232"/>
                  </a:cubicBezTo>
                  <a:cubicBezTo>
                    <a:pt x="372" y="245"/>
                    <a:pt x="368" y="266"/>
                    <a:pt x="381" y="269"/>
                  </a:cubicBezTo>
                  <a:cubicBezTo>
                    <a:pt x="389" y="271"/>
                    <a:pt x="398" y="273"/>
                    <a:pt x="406" y="275"/>
                  </a:cubicBezTo>
                  <a:cubicBezTo>
                    <a:pt x="353" y="285"/>
                    <a:pt x="303" y="270"/>
                    <a:pt x="271" y="318"/>
                  </a:cubicBezTo>
                  <a:cubicBezTo>
                    <a:pt x="255" y="316"/>
                    <a:pt x="237" y="319"/>
                    <a:pt x="222" y="312"/>
                  </a:cubicBezTo>
                  <a:cubicBezTo>
                    <a:pt x="202" y="303"/>
                    <a:pt x="191" y="281"/>
                    <a:pt x="173" y="269"/>
                  </a:cubicBezTo>
                  <a:cubicBezTo>
                    <a:pt x="145" y="227"/>
                    <a:pt x="91" y="228"/>
                    <a:pt x="50" y="202"/>
                  </a:cubicBezTo>
                  <a:cubicBezTo>
                    <a:pt x="42" y="178"/>
                    <a:pt x="28" y="174"/>
                    <a:pt x="14" y="153"/>
                  </a:cubicBezTo>
                  <a:cubicBezTo>
                    <a:pt x="0" y="108"/>
                    <a:pt x="2" y="78"/>
                    <a:pt x="8" y="30"/>
                  </a:cubicBezTo>
                  <a:close/>
                </a:path>
              </a:pathLst>
            </a:custGeom>
            <a:solidFill>
              <a:srgbClr val="FFCC66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13" name="Oval 251"/>
            <p:cNvSpPr>
              <a:spLocks noChangeArrowheads="1"/>
            </p:cNvSpPr>
            <p:nvPr/>
          </p:nvSpPr>
          <p:spPr bwMode="auto">
            <a:xfrm>
              <a:off x="4016375" y="5345134"/>
              <a:ext cx="82550" cy="10001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14" name="Freeform 252"/>
            <p:cNvSpPr>
              <a:spLocks/>
            </p:cNvSpPr>
            <p:nvPr/>
          </p:nvSpPr>
          <p:spPr bwMode="auto">
            <a:xfrm>
              <a:off x="3962400" y="5635647"/>
              <a:ext cx="1246188" cy="936625"/>
            </a:xfrm>
            <a:custGeom>
              <a:avLst/>
              <a:gdLst>
                <a:gd name="T0" fmla="*/ 82273099 w 1716"/>
                <a:gd name="T1" fmla="*/ 440935978 h 1743"/>
                <a:gd name="T2" fmla="*/ 113916556 w 1716"/>
                <a:gd name="T3" fmla="*/ 378564186 h 1743"/>
                <a:gd name="T4" fmla="*/ 117080682 w 1716"/>
                <a:gd name="T5" fmla="*/ 328320153 h 1743"/>
                <a:gd name="T6" fmla="*/ 39554123 w 1716"/>
                <a:gd name="T7" fmla="*/ 304064098 h 1743"/>
                <a:gd name="T8" fmla="*/ 30061020 w 1716"/>
                <a:gd name="T9" fmla="*/ 279807975 h 1743"/>
                <a:gd name="T10" fmla="*/ 102841027 w 1716"/>
                <a:gd name="T11" fmla="*/ 305796558 h 1743"/>
                <a:gd name="T12" fmla="*/ 235743790 w 1716"/>
                <a:gd name="T13" fmla="*/ 321389775 h 1743"/>
                <a:gd name="T14" fmla="*/ 287955130 w 1716"/>
                <a:gd name="T15" fmla="*/ 285005961 h 1743"/>
                <a:gd name="T16" fmla="*/ 303777211 w 1716"/>
                <a:gd name="T17" fmla="*/ 218302414 h 1743"/>
                <a:gd name="T18" fmla="*/ 294284108 w 1716"/>
                <a:gd name="T19" fmla="*/ 278075515 h 1743"/>
                <a:gd name="T20" fmla="*/ 237326216 w 1716"/>
                <a:gd name="T21" fmla="*/ 340447912 h 1743"/>
                <a:gd name="T22" fmla="*/ 172456874 w 1716"/>
                <a:gd name="T23" fmla="*/ 365570197 h 1743"/>
                <a:gd name="T24" fmla="*/ 218340009 w 1716"/>
                <a:gd name="T25" fmla="*/ 439203517 h 1743"/>
                <a:gd name="T26" fmla="*/ 397125181 w 1716"/>
                <a:gd name="T27" fmla="*/ 400221013 h 1743"/>
                <a:gd name="T28" fmla="*/ 460412050 w 1716"/>
                <a:gd name="T29" fmla="*/ 321389775 h 1743"/>
                <a:gd name="T30" fmla="*/ 545849978 w 1716"/>
                <a:gd name="T31" fmla="*/ 272878135 h 1743"/>
                <a:gd name="T32" fmla="*/ 563253758 w 1716"/>
                <a:gd name="T33" fmla="*/ 209639575 h 1743"/>
                <a:gd name="T34" fmla="*/ 569582010 w 1716"/>
                <a:gd name="T35" fmla="*/ 252953767 h 1743"/>
                <a:gd name="T36" fmla="*/ 549014104 w 1716"/>
                <a:gd name="T37" fmla="*/ 310994476 h 1743"/>
                <a:gd name="T38" fmla="*/ 623375776 w 1716"/>
                <a:gd name="T39" fmla="*/ 286738421 h 1743"/>
                <a:gd name="T40" fmla="*/ 686662646 w 1716"/>
                <a:gd name="T41" fmla="*/ 271145674 h 1743"/>
                <a:gd name="T42" fmla="*/ 711977830 w 1716"/>
                <a:gd name="T43" fmla="*/ 241691701 h 1743"/>
                <a:gd name="T44" fmla="*/ 749949516 w 1716"/>
                <a:gd name="T45" fmla="*/ 172389531 h 1743"/>
                <a:gd name="T46" fmla="*/ 659765763 w 1716"/>
                <a:gd name="T47" fmla="*/ 146401016 h 1743"/>
                <a:gd name="T48" fmla="*/ 574328561 w 1716"/>
                <a:gd name="T49" fmla="*/ 121279234 h 1743"/>
                <a:gd name="T50" fmla="*/ 476234131 w 1716"/>
                <a:gd name="T51" fmla="*/ 115215086 h 1743"/>
                <a:gd name="T52" fmla="*/ 392378629 w 1716"/>
                <a:gd name="T53" fmla="*/ 85761650 h 1743"/>
                <a:gd name="T54" fmla="*/ 346495449 w 1716"/>
                <a:gd name="T55" fmla="*/ 60639348 h 1743"/>
                <a:gd name="T56" fmla="*/ 454083799 w 1716"/>
                <a:gd name="T57" fmla="*/ 88360341 h 1743"/>
                <a:gd name="T58" fmla="*/ 594897193 w 1716"/>
                <a:gd name="T59" fmla="*/ 101354867 h 1743"/>
                <a:gd name="T60" fmla="*/ 645526108 w 1716"/>
                <a:gd name="T61" fmla="*/ 77965042 h 1743"/>
                <a:gd name="T62" fmla="*/ 651855086 w 1716"/>
                <a:gd name="T63" fmla="*/ 25988524 h 1743"/>
                <a:gd name="T64" fmla="*/ 669258866 w 1716"/>
                <a:gd name="T65" fmla="*/ 113482626 h 1743"/>
                <a:gd name="T66" fmla="*/ 791086235 w 1716"/>
                <a:gd name="T67" fmla="*/ 150732704 h 1743"/>
                <a:gd name="T68" fmla="*/ 857537957 w 1716"/>
                <a:gd name="T69" fmla="*/ 116947546 h 1743"/>
                <a:gd name="T70" fmla="*/ 857537957 w 1716"/>
                <a:gd name="T71" fmla="*/ 96156949 h 1743"/>
                <a:gd name="T72" fmla="*/ 800579338 w 1716"/>
                <a:gd name="T73" fmla="*/ 64971036 h 1743"/>
                <a:gd name="T74" fmla="*/ 719888507 w 1716"/>
                <a:gd name="T75" fmla="*/ 55441968 h 1743"/>
                <a:gd name="T76" fmla="*/ 702484727 w 1716"/>
                <a:gd name="T77" fmla="*/ 42447442 h 1743"/>
                <a:gd name="T78" fmla="*/ 753114368 w 1716"/>
                <a:gd name="T79" fmla="*/ 51110280 h 1743"/>
                <a:gd name="T80" fmla="*/ 784757984 w 1716"/>
                <a:gd name="T81" fmla="*/ 2598691 h 1743"/>
                <a:gd name="T82" fmla="*/ 825894522 w 1716"/>
                <a:gd name="T83" fmla="*/ 64104806 h 1743"/>
                <a:gd name="T84" fmla="*/ 874941737 w 1716"/>
                <a:gd name="T85" fmla="*/ 82296730 h 1743"/>
                <a:gd name="T86" fmla="*/ 852791405 w 1716"/>
                <a:gd name="T87" fmla="*/ 135139453 h 1743"/>
                <a:gd name="T88" fmla="*/ 803743464 w 1716"/>
                <a:gd name="T89" fmla="*/ 154197624 h 1743"/>
                <a:gd name="T90" fmla="*/ 738874713 w 1716"/>
                <a:gd name="T91" fmla="*/ 251220770 h 1743"/>
                <a:gd name="T92" fmla="*/ 718306081 w 1716"/>
                <a:gd name="T93" fmla="*/ 266813986 h 1743"/>
                <a:gd name="T94" fmla="*/ 617047525 w 1716"/>
                <a:gd name="T95" fmla="*/ 310128246 h 1743"/>
                <a:gd name="T96" fmla="*/ 476234131 w 1716"/>
                <a:gd name="T97" fmla="*/ 361238509 h 1743"/>
                <a:gd name="T98" fmla="*/ 444590696 w 1716"/>
                <a:gd name="T99" fmla="*/ 386360794 h 1743"/>
                <a:gd name="T100" fmla="*/ 295866534 w 1716"/>
                <a:gd name="T101" fmla="*/ 459994115 h 1743"/>
                <a:gd name="T102" fmla="*/ 246818592 w 1716"/>
                <a:gd name="T103" fmla="*/ 485116400 h 1743"/>
                <a:gd name="T104" fmla="*/ 83854798 w 1716"/>
                <a:gd name="T105" fmla="*/ 499843387 h 1743"/>
                <a:gd name="T106" fmla="*/ 75944121 w 1716"/>
                <a:gd name="T107" fmla="*/ 495511699 h 1743"/>
                <a:gd name="T108" fmla="*/ 88601350 w 1716"/>
                <a:gd name="T109" fmla="*/ 487715090 h 174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716"/>
                <a:gd name="T166" fmla="*/ 0 h 1743"/>
                <a:gd name="T167" fmla="*/ 1716 w 1716"/>
                <a:gd name="T168" fmla="*/ 1743 h 174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716" h="1743">
                  <a:moveTo>
                    <a:pt x="168" y="1683"/>
                  </a:moveTo>
                  <a:cubicBezTo>
                    <a:pt x="173" y="1652"/>
                    <a:pt x="170" y="1627"/>
                    <a:pt x="153" y="1602"/>
                  </a:cubicBezTo>
                  <a:cubicBezTo>
                    <a:pt x="147" y="1580"/>
                    <a:pt x="145" y="1548"/>
                    <a:pt x="156" y="1527"/>
                  </a:cubicBezTo>
                  <a:cubicBezTo>
                    <a:pt x="162" y="1515"/>
                    <a:pt x="174" y="1506"/>
                    <a:pt x="180" y="1494"/>
                  </a:cubicBezTo>
                  <a:cubicBezTo>
                    <a:pt x="191" y="1472"/>
                    <a:pt x="202" y="1450"/>
                    <a:pt x="213" y="1428"/>
                  </a:cubicBezTo>
                  <a:cubicBezTo>
                    <a:pt x="214" y="1389"/>
                    <a:pt x="214" y="1350"/>
                    <a:pt x="216" y="1311"/>
                  </a:cubicBezTo>
                  <a:cubicBezTo>
                    <a:pt x="218" y="1270"/>
                    <a:pt x="242" y="1239"/>
                    <a:pt x="249" y="1200"/>
                  </a:cubicBezTo>
                  <a:cubicBezTo>
                    <a:pt x="248" y="1186"/>
                    <a:pt x="248" y="1172"/>
                    <a:pt x="246" y="1158"/>
                  </a:cubicBezTo>
                  <a:cubicBezTo>
                    <a:pt x="244" y="1149"/>
                    <a:pt x="226" y="1140"/>
                    <a:pt x="222" y="1137"/>
                  </a:cubicBezTo>
                  <a:cubicBezTo>
                    <a:pt x="212" y="1131"/>
                    <a:pt x="204" y="1120"/>
                    <a:pt x="195" y="1113"/>
                  </a:cubicBezTo>
                  <a:cubicBezTo>
                    <a:pt x="171" y="1093"/>
                    <a:pt x="136" y="1076"/>
                    <a:pt x="105" y="1068"/>
                  </a:cubicBezTo>
                  <a:cubicBezTo>
                    <a:pt x="96" y="1061"/>
                    <a:pt x="75" y="1053"/>
                    <a:pt x="75" y="1053"/>
                  </a:cubicBezTo>
                  <a:cubicBezTo>
                    <a:pt x="49" y="1027"/>
                    <a:pt x="12" y="1006"/>
                    <a:pt x="0" y="969"/>
                  </a:cubicBezTo>
                  <a:cubicBezTo>
                    <a:pt x="5" y="943"/>
                    <a:pt x="27" y="931"/>
                    <a:pt x="42" y="909"/>
                  </a:cubicBezTo>
                  <a:cubicBezTo>
                    <a:pt x="51" y="855"/>
                    <a:pt x="53" y="964"/>
                    <a:pt x="57" y="969"/>
                  </a:cubicBezTo>
                  <a:cubicBezTo>
                    <a:pt x="76" y="997"/>
                    <a:pt x="83" y="988"/>
                    <a:pt x="126" y="990"/>
                  </a:cubicBezTo>
                  <a:cubicBezTo>
                    <a:pt x="132" y="1000"/>
                    <a:pt x="136" y="1011"/>
                    <a:pt x="144" y="1020"/>
                  </a:cubicBezTo>
                  <a:cubicBezTo>
                    <a:pt x="157" y="1036"/>
                    <a:pt x="178" y="1048"/>
                    <a:pt x="195" y="1059"/>
                  </a:cubicBezTo>
                  <a:cubicBezTo>
                    <a:pt x="222" y="1099"/>
                    <a:pt x="258" y="1143"/>
                    <a:pt x="306" y="1155"/>
                  </a:cubicBezTo>
                  <a:cubicBezTo>
                    <a:pt x="340" y="1153"/>
                    <a:pt x="345" y="1150"/>
                    <a:pt x="372" y="1143"/>
                  </a:cubicBezTo>
                  <a:cubicBezTo>
                    <a:pt x="393" y="1129"/>
                    <a:pt x="422" y="1121"/>
                    <a:pt x="447" y="1113"/>
                  </a:cubicBezTo>
                  <a:cubicBezTo>
                    <a:pt x="475" y="1092"/>
                    <a:pt x="504" y="1071"/>
                    <a:pt x="528" y="1047"/>
                  </a:cubicBezTo>
                  <a:cubicBezTo>
                    <a:pt x="531" y="1036"/>
                    <a:pt x="543" y="1017"/>
                    <a:pt x="543" y="1017"/>
                  </a:cubicBezTo>
                  <a:cubicBezTo>
                    <a:pt x="544" y="1007"/>
                    <a:pt x="544" y="997"/>
                    <a:pt x="546" y="987"/>
                  </a:cubicBezTo>
                  <a:cubicBezTo>
                    <a:pt x="547" y="981"/>
                    <a:pt x="552" y="969"/>
                    <a:pt x="552" y="969"/>
                  </a:cubicBezTo>
                  <a:cubicBezTo>
                    <a:pt x="558" y="895"/>
                    <a:pt x="553" y="923"/>
                    <a:pt x="561" y="885"/>
                  </a:cubicBezTo>
                  <a:cubicBezTo>
                    <a:pt x="563" y="843"/>
                    <a:pt x="560" y="796"/>
                    <a:pt x="576" y="756"/>
                  </a:cubicBezTo>
                  <a:cubicBezTo>
                    <a:pt x="578" y="712"/>
                    <a:pt x="571" y="660"/>
                    <a:pt x="594" y="705"/>
                  </a:cubicBezTo>
                  <a:cubicBezTo>
                    <a:pt x="594" y="728"/>
                    <a:pt x="612" y="862"/>
                    <a:pt x="576" y="915"/>
                  </a:cubicBezTo>
                  <a:cubicBezTo>
                    <a:pt x="572" y="931"/>
                    <a:pt x="564" y="947"/>
                    <a:pt x="558" y="963"/>
                  </a:cubicBezTo>
                  <a:cubicBezTo>
                    <a:pt x="555" y="978"/>
                    <a:pt x="551" y="990"/>
                    <a:pt x="546" y="1005"/>
                  </a:cubicBezTo>
                  <a:cubicBezTo>
                    <a:pt x="545" y="1032"/>
                    <a:pt x="545" y="1059"/>
                    <a:pt x="543" y="1086"/>
                  </a:cubicBezTo>
                  <a:cubicBezTo>
                    <a:pt x="541" y="1118"/>
                    <a:pt x="479" y="1173"/>
                    <a:pt x="450" y="1179"/>
                  </a:cubicBezTo>
                  <a:cubicBezTo>
                    <a:pt x="429" y="1184"/>
                    <a:pt x="406" y="1184"/>
                    <a:pt x="384" y="1188"/>
                  </a:cubicBezTo>
                  <a:cubicBezTo>
                    <a:pt x="366" y="1197"/>
                    <a:pt x="350" y="1222"/>
                    <a:pt x="339" y="1239"/>
                  </a:cubicBezTo>
                  <a:cubicBezTo>
                    <a:pt x="334" y="1247"/>
                    <a:pt x="327" y="1266"/>
                    <a:pt x="327" y="1266"/>
                  </a:cubicBezTo>
                  <a:cubicBezTo>
                    <a:pt x="329" y="1315"/>
                    <a:pt x="321" y="1331"/>
                    <a:pt x="342" y="1365"/>
                  </a:cubicBezTo>
                  <a:cubicBezTo>
                    <a:pt x="350" y="1397"/>
                    <a:pt x="373" y="1474"/>
                    <a:pt x="396" y="1497"/>
                  </a:cubicBezTo>
                  <a:cubicBezTo>
                    <a:pt x="401" y="1512"/>
                    <a:pt x="397" y="1517"/>
                    <a:pt x="414" y="1521"/>
                  </a:cubicBezTo>
                  <a:cubicBezTo>
                    <a:pt x="467" y="1518"/>
                    <a:pt x="508" y="1507"/>
                    <a:pt x="558" y="1497"/>
                  </a:cubicBezTo>
                  <a:cubicBezTo>
                    <a:pt x="602" y="1475"/>
                    <a:pt x="649" y="1462"/>
                    <a:pt x="696" y="1446"/>
                  </a:cubicBezTo>
                  <a:cubicBezTo>
                    <a:pt x="719" y="1429"/>
                    <a:pt x="730" y="1401"/>
                    <a:pt x="753" y="1386"/>
                  </a:cubicBezTo>
                  <a:cubicBezTo>
                    <a:pt x="771" y="1357"/>
                    <a:pt x="793" y="1329"/>
                    <a:pt x="804" y="1296"/>
                  </a:cubicBezTo>
                  <a:cubicBezTo>
                    <a:pt x="808" y="1267"/>
                    <a:pt x="814" y="1231"/>
                    <a:pt x="831" y="1206"/>
                  </a:cubicBezTo>
                  <a:cubicBezTo>
                    <a:pt x="842" y="1166"/>
                    <a:pt x="849" y="1145"/>
                    <a:pt x="873" y="1113"/>
                  </a:cubicBezTo>
                  <a:cubicBezTo>
                    <a:pt x="881" y="1088"/>
                    <a:pt x="918" y="1063"/>
                    <a:pt x="939" y="1047"/>
                  </a:cubicBezTo>
                  <a:cubicBezTo>
                    <a:pt x="949" y="1030"/>
                    <a:pt x="955" y="1021"/>
                    <a:pt x="972" y="1011"/>
                  </a:cubicBezTo>
                  <a:cubicBezTo>
                    <a:pt x="989" y="989"/>
                    <a:pt x="1011" y="961"/>
                    <a:pt x="1035" y="945"/>
                  </a:cubicBezTo>
                  <a:cubicBezTo>
                    <a:pt x="1045" y="925"/>
                    <a:pt x="1060" y="906"/>
                    <a:pt x="1074" y="888"/>
                  </a:cubicBezTo>
                  <a:cubicBezTo>
                    <a:pt x="1087" y="838"/>
                    <a:pt x="1073" y="790"/>
                    <a:pt x="1065" y="741"/>
                  </a:cubicBezTo>
                  <a:cubicBezTo>
                    <a:pt x="1066" y="736"/>
                    <a:pt x="1063" y="727"/>
                    <a:pt x="1068" y="726"/>
                  </a:cubicBezTo>
                  <a:cubicBezTo>
                    <a:pt x="1075" y="725"/>
                    <a:pt x="1086" y="738"/>
                    <a:pt x="1086" y="738"/>
                  </a:cubicBezTo>
                  <a:cubicBezTo>
                    <a:pt x="1093" y="748"/>
                    <a:pt x="1097" y="758"/>
                    <a:pt x="1104" y="768"/>
                  </a:cubicBezTo>
                  <a:cubicBezTo>
                    <a:pt x="1102" y="808"/>
                    <a:pt x="1102" y="843"/>
                    <a:pt x="1080" y="876"/>
                  </a:cubicBezTo>
                  <a:cubicBezTo>
                    <a:pt x="1070" y="910"/>
                    <a:pt x="1064" y="945"/>
                    <a:pt x="1044" y="975"/>
                  </a:cubicBezTo>
                  <a:cubicBezTo>
                    <a:pt x="1040" y="990"/>
                    <a:pt x="1037" y="1005"/>
                    <a:pt x="1032" y="1020"/>
                  </a:cubicBezTo>
                  <a:cubicBezTo>
                    <a:pt x="1030" y="1042"/>
                    <a:pt x="1024" y="1060"/>
                    <a:pt x="1041" y="1077"/>
                  </a:cubicBezTo>
                  <a:cubicBezTo>
                    <a:pt x="1063" y="1075"/>
                    <a:pt x="1077" y="1070"/>
                    <a:pt x="1098" y="1065"/>
                  </a:cubicBezTo>
                  <a:cubicBezTo>
                    <a:pt x="1106" y="1063"/>
                    <a:pt x="1122" y="1059"/>
                    <a:pt x="1122" y="1059"/>
                  </a:cubicBezTo>
                  <a:cubicBezTo>
                    <a:pt x="1140" y="1047"/>
                    <a:pt x="1165" y="1010"/>
                    <a:pt x="1182" y="993"/>
                  </a:cubicBezTo>
                  <a:cubicBezTo>
                    <a:pt x="1189" y="986"/>
                    <a:pt x="1193" y="974"/>
                    <a:pt x="1203" y="972"/>
                  </a:cubicBezTo>
                  <a:cubicBezTo>
                    <a:pt x="1223" y="967"/>
                    <a:pt x="1250" y="962"/>
                    <a:pt x="1269" y="954"/>
                  </a:cubicBezTo>
                  <a:cubicBezTo>
                    <a:pt x="1281" y="949"/>
                    <a:pt x="1289" y="942"/>
                    <a:pt x="1302" y="939"/>
                  </a:cubicBezTo>
                  <a:cubicBezTo>
                    <a:pt x="1319" y="922"/>
                    <a:pt x="1309" y="930"/>
                    <a:pt x="1332" y="915"/>
                  </a:cubicBezTo>
                  <a:cubicBezTo>
                    <a:pt x="1335" y="913"/>
                    <a:pt x="1341" y="909"/>
                    <a:pt x="1341" y="909"/>
                  </a:cubicBezTo>
                  <a:cubicBezTo>
                    <a:pt x="1346" y="886"/>
                    <a:pt x="1344" y="860"/>
                    <a:pt x="1350" y="837"/>
                  </a:cubicBezTo>
                  <a:cubicBezTo>
                    <a:pt x="1354" y="824"/>
                    <a:pt x="1370" y="803"/>
                    <a:pt x="1377" y="792"/>
                  </a:cubicBezTo>
                  <a:cubicBezTo>
                    <a:pt x="1399" y="759"/>
                    <a:pt x="1412" y="720"/>
                    <a:pt x="1434" y="687"/>
                  </a:cubicBezTo>
                  <a:cubicBezTo>
                    <a:pt x="1441" y="661"/>
                    <a:pt x="1445" y="618"/>
                    <a:pt x="1422" y="597"/>
                  </a:cubicBezTo>
                  <a:cubicBezTo>
                    <a:pt x="1406" y="583"/>
                    <a:pt x="1383" y="576"/>
                    <a:pt x="1365" y="567"/>
                  </a:cubicBezTo>
                  <a:cubicBezTo>
                    <a:pt x="1358" y="564"/>
                    <a:pt x="1354" y="556"/>
                    <a:pt x="1347" y="552"/>
                  </a:cubicBezTo>
                  <a:cubicBezTo>
                    <a:pt x="1315" y="534"/>
                    <a:pt x="1288" y="514"/>
                    <a:pt x="1251" y="507"/>
                  </a:cubicBezTo>
                  <a:cubicBezTo>
                    <a:pt x="1243" y="502"/>
                    <a:pt x="1224" y="495"/>
                    <a:pt x="1224" y="495"/>
                  </a:cubicBezTo>
                  <a:cubicBezTo>
                    <a:pt x="1203" y="463"/>
                    <a:pt x="1178" y="418"/>
                    <a:pt x="1140" y="405"/>
                  </a:cubicBezTo>
                  <a:cubicBezTo>
                    <a:pt x="1119" y="408"/>
                    <a:pt x="1107" y="413"/>
                    <a:pt x="1089" y="420"/>
                  </a:cubicBezTo>
                  <a:cubicBezTo>
                    <a:pt x="1081" y="423"/>
                    <a:pt x="1065" y="426"/>
                    <a:pt x="1065" y="426"/>
                  </a:cubicBezTo>
                  <a:cubicBezTo>
                    <a:pt x="1018" y="424"/>
                    <a:pt x="999" y="427"/>
                    <a:pt x="963" y="420"/>
                  </a:cubicBezTo>
                  <a:cubicBezTo>
                    <a:pt x="941" y="416"/>
                    <a:pt x="923" y="404"/>
                    <a:pt x="903" y="399"/>
                  </a:cubicBezTo>
                  <a:cubicBezTo>
                    <a:pt x="879" y="383"/>
                    <a:pt x="856" y="373"/>
                    <a:pt x="834" y="354"/>
                  </a:cubicBezTo>
                  <a:cubicBezTo>
                    <a:pt x="826" y="347"/>
                    <a:pt x="804" y="339"/>
                    <a:pt x="804" y="339"/>
                  </a:cubicBezTo>
                  <a:cubicBezTo>
                    <a:pt x="784" y="324"/>
                    <a:pt x="766" y="308"/>
                    <a:pt x="744" y="297"/>
                  </a:cubicBezTo>
                  <a:cubicBezTo>
                    <a:pt x="731" y="280"/>
                    <a:pt x="714" y="261"/>
                    <a:pt x="696" y="249"/>
                  </a:cubicBezTo>
                  <a:cubicBezTo>
                    <a:pt x="670" y="210"/>
                    <a:pt x="633" y="171"/>
                    <a:pt x="600" y="138"/>
                  </a:cubicBezTo>
                  <a:cubicBezTo>
                    <a:pt x="612" y="167"/>
                    <a:pt x="635" y="188"/>
                    <a:pt x="657" y="210"/>
                  </a:cubicBezTo>
                  <a:cubicBezTo>
                    <a:pt x="665" y="218"/>
                    <a:pt x="678" y="220"/>
                    <a:pt x="687" y="228"/>
                  </a:cubicBezTo>
                  <a:cubicBezTo>
                    <a:pt x="733" y="266"/>
                    <a:pt x="767" y="291"/>
                    <a:pt x="828" y="297"/>
                  </a:cubicBezTo>
                  <a:cubicBezTo>
                    <a:pt x="855" y="304"/>
                    <a:pt x="844" y="300"/>
                    <a:pt x="861" y="306"/>
                  </a:cubicBezTo>
                  <a:cubicBezTo>
                    <a:pt x="894" y="331"/>
                    <a:pt x="931" y="357"/>
                    <a:pt x="972" y="363"/>
                  </a:cubicBezTo>
                  <a:cubicBezTo>
                    <a:pt x="1132" y="359"/>
                    <a:pt x="1041" y="367"/>
                    <a:pt x="1098" y="357"/>
                  </a:cubicBezTo>
                  <a:cubicBezTo>
                    <a:pt x="1159" y="346"/>
                    <a:pt x="1083" y="361"/>
                    <a:pt x="1128" y="351"/>
                  </a:cubicBezTo>
                  <a:cubicBezTo>
                    <a:pt x="1138" y="349"/>
                    <a:pt x="1158" y="345"/>
                    <a:pt x="1158" y="345"/>
                  </a:cubicBezTo>
                  <a:cubicBezTo>
                    <a:pt x="1170" y="337"/>
                    <a:pt x="1184" y="328"/>
                    <a:pt x="1197" y="324"/>
                  </a:cubicBezTo>
                  <a:cubicBezTo>
                    <a:pt x="1209" y="306"/>
                    <a:pt x="1214" y="289"/>
                    <a:pt x="1224" y="270"/>
                  </a:cubicBezTo>
                  <a:cubicBezTo>
                    <a:pt x="1221" y="227"/>
                    <a:pt x="1213" y="189"/>
                    <a:pt x="1203" y="147"/>
                  </a:cubicBezTo>
                  <a:cubicBezTo>
                    <a:pt x="1204" y="118"/>
                    <a:pt x="1190" y="73"/>
                    <a:pt x="1218" y="54"/>
                  </a:cubicBezTo>
                  <a:cubicBezTo>
                    <a:pt x="1231" y="67"/>
                    <a:pt x="1230" y="73"/>
                    <a:pt x="1236" y="90"/>
                  </a:cubicBezTo>
                  <a:cubicBezTo>
                    <a:pt x="1238" y="134"/>
                    <a:pt x="1236" y="178"/>
                    <a:pt x="1245" y="222"/>
                  </a:cubicBezTo>
                  <a:cubicBezTo>
                    <a:pt x="1246" y="275"/>
                    <a:pt x="1244" y="328"/>
                    <a:pt x="1248" y="381"/>
                  </a:cubicBezTo>
                  <a:cubicBezTo>
                    <a:pt x="1249" y="389"/>
                    <a:pt x="1262" y="389"/>
                    <a:pt x="1269" y="393"/>
                  </a:cubicBezTo>
                  <a:cubicBezTo>
                    <a:pt x="1277" y="398"/>
                    <a:pt x="1301" y="416"/>
                    <a:pt x="1302" y="417"/>
                  </a:cubicBezTo>
                  <a:cubicBezTo>
                    <a:pt x="1345" y="450"/>
                    <a:pt x="1369" y="512"/>
                    <a:pt x="1428" y="519"/>
                  </a:cubicBezTo>
                  <a:cubicBezTo>
                    <a:pt x="1454" y="528"/>
                    <a:pt x="1468" y="524"/>
                    <a:pt x="1500" y="522"/>
                  </a:cubicBezTo>
                  <a:cubicBezTo>
                    <a:pt x="1512" y="514"/>
                    <a:pt x="1519" y="507"/>
                    <a:pt x="1533" y="501"/>
                  </a:cubicBezTo>
                  <a:cubicBezTo>
                    <a:pt x="1549" y="485"/>
                    <a:pt x="1562" y="466"/>
                    <a:pt x="1584" y="459"/>
                  </a:cubicBezTo>
                  <a:cubicBezTo>
                    <a:pt x="1592" y="435"/>
                    <a:pt x="1610" y="425"/>
                    <a:pt x="1626" y="405"/>
                  </a:cubicBezTo>
                  <a:cubicBezTo>
                    <a:pt x="1630" y="399"/>
                    <a:pt x="1634" y="393"/>
                    <a:pt x="1638" y="387"/>
                  </a:cubicBezTo>
                  <a:cubicBezTo>
                    <a:pt x="1640" y="384"/>
                    <a:pt x="1644" y="378"/>
                    <a:pt x="1644" y="378"/>
                  </a:cubicBezTo>
                  <a:cubicBezTo>
                    <a:pt x="1641" y="352"/>
                    <a:pt x="1645" y="346"/>
                    <a:pt x="1626" y="333"/>
                  </a:cubicBezTo>
                  <a:cubicBezTo>
                    <a:pt x="1621" y="319"/>
                    <a:pt x="1612" y="307"/>
                    <a:pt x="1602" y="297"/>
                  </a:cubicBezTo>
                  <a:cubicBezTo>
                    <a:pt x="1593" y="288"/>
                    <a:pt x="1591" y="276"/>
                    <a:pt x="1584" y="267"/>
                  </a:cubicBezTo>
                  <a:cubicBezTo>
                    <a:pt x="1566" y="246"/>
                    <a:pt x="1544" y="234"/>
                    <a:pt x="1518" y="225"/>
                  </a:cubicBezTo>
                  <a:cubicBezTo>
                    <a:pt x="1503" y="220"/>
                    <a:pt x="1488" y="203"/>
                    <a:pt x="1473" y="198"/>
                  </a:cubicBezTo>
                  <a:cubicBezTo>
                    <a:pt x="1467" y="196"/>
                    <a:pt x="1455" y="192"/>
                    <a:pt x="1455" y="192"/>
                  </a:cubicBezTo>
                  <a:cubicBezTo>
                    <a:pt x="1423" y="195"/>
                    <a:pt x="1397" y="198"/>
                    <a:pt x="1365" y="192"/>
                  </a:cubicBezTo>
                  <a:cubicBezTo>
                    <a:pt x="1352" y="183"/>
                    <a:pt x="1333" y="176"/>
                    <a:pt x="1317" y="171"/>
                  </a:cubicBezTo>
                  <a:cubicBezTo>
                    <a:pt x="1303" y="157"/>
                    <a:pt x="1301" y="145"/>
                    <a:pt x="1296" y="126"/>
                  </a:cubicBezTo>
                  <a:cubicBezTo>
                    <a:pt x="1313" y="120"/>
                    <a:pt x="1318" y="139"/>
                    <a:pt x="1332" y="147"/>
                  </a:cubicBezTo>
                  <a:cubicBezTo>
                    <a:pt x="1341" y="152"/>
                    <a:pt x="1352" y="156"/>
                    <a:pt x="1362" y="159"/>
                  </a:cubicBezTo>
                  <a:cubicBezTo>
                    <a:pt x="1376" y="163"/>
                    <a:pt x="1390" y="166"/>
                    <a:pt x="1404" y="171"/>
                  </a:cubicBezTo>
                  <a:cubicBezTo>
                    <a:pt x="1412" y="174"/>
                    <a:pt x="1428" y="177"/>
                    <a:pt x="1428" y="177"/>
                  </a:cubicBezTo>
                  <a:cubicBezTo>
                    <a:pt x="1437" y="176"/>
                    <a:pt x="1447" y="178"/>
                    <a:pt x="1455" y="174"/>
                  </a:cubicBezTo>
                  <a:cubicBezTo>
                    <a:pt x="1471" y="165"/>
                    <a:pt x="1479" y="123"/>
                    <a:pt x="1485" y="108"/>
                  </a:cubicBezTo>
                  <a:cubicBezTo>
                    <a:pt x="1486" y="75"/>
                    <a:pt x="1478" y="41"/>
                    <a:pt x="1488" y="9"/>
                  </a:cubicBezTo>
                  <a:cubicBezTo>
                    <a:pt x="1491" y="0"/>
                    <a:pt x="1509" y="30"/>
                    <a:pt x="1509" y="30"/>
                  </a:cubicBezTo>
                  <a:cubicBezTo>
                    <a:pt x="1523" y="85"/>
                    <a:pt x="1496" y="148"/>
                    <a:pt x="1521" y="198"/>
                  </a:cubicBezTo>
                  <a:cubicBezTo>
                    <a:pt x="1531" y="217"/>
                    <a:pt x="1549" y="214"/>
                    <a:pt x="1566" y="222"/>
                  </a:cubicBezTo>
                  <a:cubicBezTo>
                    <a:pt x="1575" y="226"/>
                    <a:pt x="1593" y="234"/>
                    <a:pt x="1593" y="234"/>
                  </a:cubicBezTo>
                  <a:cubicBezTo>
                    <a:pt x="1605" y="243"/>
                    <a:pt x="1610" y="251"/>
                    <a:pt x="1623" y="258"/>
                  </a:cubicBezTo>
                  <a:cubicBezTo>
                    <a:pt x="1631" y="271"/>
                    <a:pt x="1644" y="280"/>
                    <a:pt x="1659" y="285"/>
                  </a:cubicBezTo>
                  <a:cubicBezTo>
                    <a:pt x="1671" y="297"/>
                    <a:pt x="1685" y="305"/>
                    <a:pt x="1698" y="315"/>
                  </a:cubicBezTo>
                  <a:cubicBezTo>
                    <a:pt x="1704" y="319"/>
                    <a:pt x="1716" y="327"/>
                    <a:pt x="1716" y="327"/>
                  </a:cubicBezTo>
                  <a:cubicBezTo>
                    <a:pt x="1702" y="381"/>
                    <a:pt x="1663" y="437"/>
                    <a:pt x="1617" y="468"/>
                  </a:cubicBezTo>
                  <a:cubicBezTo>
                    <a:pt x="1609" y="474"/>
                    <a:pt x="1597" y="470"/>
                    <a:pt x="1587" y="471"/>
                  </a:cubicBezTo>
                  <a:cubicBezTo>
                    <a:pt x="1573" y="485"/>
                    <a:pt x="1560" y="498"/>
                    <a:pt x="1545" y="513"/>
                  </a:cubicBezTo>
                  <a:cubicBezTo>
                    <a:pt x="1538" y="520"/>
                    <a:pt x="1524" y="534"/>
                    <a:pt x="1524" y="534"/>
                  </a:cubicBezTo>
                  <a:cubicBezTo>
                    <a:pt x="1517" y="554"/>
                    <a:pt x="1499" y="562"/>
                    <a:pt x="1488" y="579"/>
                  </a:cubicBezTo>
                  <a:cubicBezTo>
                    <a:pt x="1479" y="592"/>
                    <a:pt x="1475" y="604"/>
                    <a:pt x="1464" y="615"/>
                  </a:cubicBezTo>
                  <a:cubicBezTo>
                    <a:pt x="1462" y="690"/>
                    <a:pt x="1474" y="815"/>
                    <a:pt x="1401" y="870"/>
                  </a:cubicBezTo>
                  <a:cubicBezTo>
                    <a:pt x="1399" y="874"/>
                    <a:pt x="1398" y="879"/>
                    <a:pt x="1395" y="882"/>
                  </a:cubicBezTo>
                  <a:cubicBezTo>
                    <a:pt x="1393" y="885"/>
                    <a:pt x="1388" y="885"/>
                    <a:pt x="1386" y="888"/>
                  </a:cubicBezTo>
                  <a:cubicBezTo>
                    <a:pt x="1376" y="900"/>
                    <a:pt x="1376" y="914"/>
                    <a:pt x="1362" y="924"/>
                  </a:cubicBezTo>
                  <a:cubicBezTo>
                    <a:pt x="1353" y="950"/>
                    <a:pt x="1330" y="969"/>
                    <a:pt x="1314" y="990"/>
                  </a:cubicBezTo>
                  <a:cubicBezTo>
                    <a:pt x="1297" y="1012"/>
                    <a:pt x="1282" y="1040"/>
                    <a:pt x="1263" y="1059"/>
                  </a:cubicBezTo>
                  <a:cubicBezTo>
                    <a:pt x="1255" y="1082"/>
                    <a:pt x="1195" y="1072"/>
                    <a:pt x="1170" y="1074"/>
                  </a:cubicBezTo>
                  <a:cubicBezTo>
                    <a:pt x="1149" y="1079"/>
                    <a:pt x="1137" y="1094"/>
                    <a:pt x="1119" y="1104"/>
                  </a:cubicBezTo>
                  <a:cubicBezTo>
                    <a:pt x="1073" y="1129"/>
                    <a:pt x="1047" y="1161"/>
                    <a:pt x="996" y="1170"/>
                  </a:cubicBezTo>
                  <a:cubicBezTo>
                    <a:pt x="963" y="1196"/>
                    <a:pt x="928" y="1216"/>
                    <a:pt x="903" y="1251"/>
                  </a:cubicBezTo>
                  <a:cubicBezTo>
                    <a:pt x="893" y="1265"/>
                    <a:pt x="894" y="1287"/>
                    <a:pt x="882" y="1299"/>
                  </a:cubicBezTo>
                  <a:cubicBezTo>
                    <a:pt x="877" y="1304"/>
                    <a:pt x="870" y="1307"/>
                    <a:pt x="864" y="1311"/>
                  </a:cubicBezTo>
                  <a:cubicBezTo>
                    <a:pt x="855" y="1317"/>
                    <a:pt x="852" y="1331"/>
                    <a:pt x="843" y="1338"/>
                  </a:cubicBezTo>
                  <a:cubicBezTo>
                    <a:pt x="812" y="1363"/>
                    <a:pt x="789" y="1399"/>
                    <a:pt x="765" y="1431"/>
                  </a:cubicBezTo>
                  <a:cubicBezTo>
                    <a:pt x="756" y="1457"/>
                    <a:pt x="694" y="1497"/>
                    <a:pt x="672" y="1512"/>
                  </a:cubicBezTo>
                  <a:cubicBezTo>
                    <a:pt x="635" y="1538"/>
                    <a:pt x="598" y="1568"/>
                    <a:pt x="561" y="1593"/>
                  </a:cubicBezTo>
                  <a:cubicBezTo>
                    <a:pt x="539" y="1607"/>
                    <a:pt x="521" y="1629"/>
                    <a:pt x="498" y="1641"/>
                  </a:cubicBezTo>
                  <a:cubicBezTo>
                    <a:pt x="480" y="1669"/>
                    <a:pt x="509" y="1626"/>
                    <a:pt x="480" y="1662"/>
                  </a:cubicBezTo>
                  <a:cubicBezTo>
                    <a:pt x="475" y="1668"/>
                    <a:pt x="468" y="1680"/>
                    <a:pt x="468" y="1680"/>
                  </a:cubicBezTo>
                  <a:cubicBezTo>
                    <a:pt x="447" y="1678"/>
                    <a:pt x="429" y="1674"/>
                    <a:pt x="408" y="1671"/>
                  </a:cubicBezTo>
                  <a:cubicBezTo>
                    <a:pt x="346" y="1674"/>
                    <a:pt x="289" y="1685"/>
                    <a:pt x="231" y="1707"/>
                  </a:cubicBezTo>
                  <a:cubicBezTo>
                    <a:pt x="207" y="1716"/>
                    <a:pt x="182" y="1722"/>
                    <a:pt x="159" y="1731"/>
                  </a:cubicBezTo>
                  <a:cubicBezTo>
                    <a:pt x="151" y="1734"/>
                    <a:pt x="135" y="1743"/>
                    <a:pt x="135" y="1743"/>
                  </a:cubicBezTo>
                  <a:cubicBezTo>
                    <a:pt x="133" y="1740"/>
                    <a:pt x="130" y="1738"/>
                    <a:pt x="129" y="1734"/>
                  </a:cubicBezTo>
                  <a:cubicBezTo>
                    <a:pt x="127" y="1725"/>
                    <a:pt x="139" y="1720"/>
                    <a:pt x="144" y="1716"/>
                  </a:cubicBezTo>
                  <a:cubicBezTo>
                    <a:pt x="155" y="1706"/>
                    <a:pt x="163" y="1694"/>
                    <a:pt x="174" y="1683"/>
                  </a:cubicBezTo>
                  <a:cubicBezTo>
                    <a:pt x="173" y="1678"/>
                    <a:pt x="175" y="1664"/>
                    <a:pt x="171" y="1668"/>
                  </a:cubicBezTo>
                  <a:cubicBezTo>
                    <a:pt x="166" y="1673"/>
                    <a:pt x="171" y="1683"/>
                    <a:pt x="168" y="1689"/>
                  </a:cubicBezTo>
                  <a:cubicBezTo>
                    <a:pt x="167" y="1692"/>
                    <a:pt x="165" y="1683"/>
                    <a:pt x="165" y="1680"/>
                  </a:cubicBezTo>
                  <a:cubicBezTo>
                    <a:pt x="165" y="1679"/>
                    <a:pt x="167" y="1682"/>
                    <a:pt x="168" y="1683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15" name="Freeform 253"/>
            <p:cNvSpPr>
              <a:spLocks/>
            </p:cNvSpPr>
            <p:nvPr/>
          </p:nvSpPr>
          <p:spPr bwMode="auto">
            <a:xfrm>
              <a:off x="4383088" y="5219722"/>
              <a:ext cx="1376362" cy="668337"/>
            </a:xfrm>
            <a:custGeom>
              <a:avLst/>
              <a:gdLst>
                <a:gd name="T0" fmla="*/ 729652325 w 2204"/>
                <a:gd name="T1" fmla="*/ 18405547 h 1068"/>
                <a:gd name="T2" fmla="*/ 523742510 w 2204"/>
                <a:gd name="T3" fmla="*/ 32503201 h 1068"/>
                <a:gd name="T4" fmla="*/ 441847133 w 2204"/>
                <a:gd name="T5" fmla="*/ 7832308 h 1068"/>
                <a:gd name="T6" fmla="*/ 406748669 w 2204"/>
                <a:gd name="T7" fmla="*/ 783481 h 1068"/>
                <a:gd name="T8" fmla="*/ 198499617 w 2204"/>
                <a:gd name="T9" fmla="*/ 6657086 h 1068"/>
                <a:gd name="T10" fmla="*/ 269866203 w 2204"/>
                <a:gd name="T11" fmla="*/ 21929964 h 1068"/>
                <a:gd name="T12" fmla="*/ 272206143 w 2204"/>
                <a:gd name="T13" fmla="*/ 61873730 h 1068"/>
                <a:gd name="T14" fmla="*/ 262846386 w 2204"/>
                <a:gd name="T15" fmla="*/ 80670386 h 1068"/>
                <a:gd name="T16" fmla="*/ 275715739 w 2204"/>
                <a:gd name="T17" fmla="*/ 90069047 h 1068"/>
                <a:gd name="T18" fmla="*/ 327193154 w 2204"/>
                <a:gd name="T19" fmla="*/ 36027613 h 1068"/>
                <a:gd name="T20" fmla="*/ 404409354 w 2204"/>
                <a:gd name="T21" fmla="*/ 21929964 h 1068"/>
                <a:gd name="T22" fmla="*/ 468755498 w 2204"/>
                <a:gd name="T23" fmla="*/ 32503201 h 1068"/>
                <a:gd name="T24" fmla="*/ 472265719 w 2204"/>
                <a:gd name="T25" fmla="*/ 66572737 h 1068"/>
                <a:gd name="T26" fmla="*/ 444187073 w 2204"/>
                <a:gd name="T27" fmla="*/ 94768681 h 1068"/>
                <a:gd name="T28" fmla="*/ 404409354 w 2204"/>
                <a:gd name="T29" fmla="*/ 118264971 h 1068"/>
                <a:gd name="T30" fmla="*/ 288585093 w 2204"/>
                <a:gd name="T31" fmla="*/ 139411444 h 1068"/>
                <a:gd name="T32" fmla="*/ 258166507 w 2204"/>
                <a:gd name="T33" fmla="*/ 194627483 h 1068"/>
                <a:gd name="T34" fmla="*/ 211368971 w 2204"/>
                <a:gd name="T35" fmla="*/ 193452888 h 1068"/>
                <a:gd name="T36" fmla="*/ 143512567 w 2204"/>
                <a:gd name="T37" fmla="*/ 201676934 h 1068"/>
                <a:gd name="T38" fmla="*/ 72145961 w 2204"/>
                <a:gd name="T39" fmla="*/ 226347819 h 1068"/>
                <a:gd name="T40" fmla="*/ 77996121 w 2204"/>
                <a:gd name="T41" fmla="*/ 235746460 h 1068"/>
                <a:gd name="T42" fmla="*/ 94375091 w 2204"/>
                <a:gd name="T43" fmla="*/ 306235331 h 1068"/>
                <a:gd name="T44" fmla="*/ 156381920 w 2204"/>
                <a:gd name="T45" fmla="*/ 221648812 h 1068"/>
                <a:gd name="T46" fmla="*/ 209029032 w 2204"/>
                <a:gd name="T47" fmla="*/ 228697636 h 1068"/>
                <a:gd name="T48" fmla="*/ 205519435 w 2204"/>
                <a:gd name="T49" fmla="*/ 285088232 h 1068"/>
                <a:gd name="T50" fmla="*/ 76825840 w 2204"/>
                <a:gd name="T51" fmla="*/ 347353760 h 1068"/>
                <a:gd name="T52" fmla="*/ 77996121 w 2204"/>
                <a:gd name="T53" fmla="*/ 372024646 h 1068"/>
                <a:gd name="T54" fmla="*/ 103734848 w 2204"/>
                <a:gd name="T55" fmla="*/ 355577180 h 1068"/>
                <a:gd name="T56" fmla="*/ 176271131 w 2204"/>
                <a:gd name="T57" fmla="*/ 321507575 h 1068"/>
                <a:gd name="T58" fmla="*/ 166911374 w 2204"/>
                <a:gd name="T59" fmla="*/ 397870753 h 1068"/>
                <a:gd name="T60" fmla="*/ 217218507 w 2204"/>
                <a:gd name="T61" fmla="*/ 302710919 h 1068"/>
                <a:gd name="T62" fmla="*/ 287414811 w 2204"/>
                <a:gd name="T63" fmla="*/ 236921056 h 1068"/>
                <a:gd name="T64" fmla="*/ 261676728 w 2204"/>
                <a:gd name="T65" fmla="*/ 347353760 h 1068"/>
                <a:gd name="T66" fmla="*/ 304964043 w 2204"/>
                <a:gd name="T67" fmla="*/ 317983163 h 1068"/>
                <a:gd name="T68" fmla="*/ 356441536 w 2204"/>
                <a:gd name="T69" fmla="*/ 314458751 h 1068"/>
                <a:gd name="T70" fmla="*/ 368140608 w 2204"/>
                <a:gd name="T71" fmla="*/ 370850051 h 1068"/>
                <a:gd name="T72" fmla="*/ 362291072 w 2204"/>
                <a:gd name="T73" fmla="*/ 295662094 h 1068"/>
                <a:gd name="T74" fmla="*/ 302624104 w 2204"/>
                <a:gd name="T75" fmla="*/ 242795285 h 1068"/>
                <a:gd name="T76" fmla="*/ 330702829 w 2204"/>
                <a:gd name="T77" fmla="*/ 140586040 h 1068"/>
                <a:gd name="T78" fmla="*/ 494494206 w 2204"/>
                <a:gd name="T79" fmla="*/ 90069047 h 1068"/>
                <a:gd name="T80" fmla="*/ 555331377 w 2204"/>
                <a:gd name="T81" fmla="*/ 68922554 h 1068"/>
                <a:gd name="T82" fmla="*/ 823247397 w 2204"/>
                <a:gd name="T83" fmla="*/ 41901852 h 106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204"/>
                <a:gd name="T127" fmla="*/ 0 h 1068"/>
                <a:gd name="T128" fmla="*/ 2204 w 2204"/>
                <a:gd name="T129" fmla="*/ 1068 h 106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204" h="1068">
                  <a:moveTo>
                    <a:pt x="2204" y="56"/>
                  </a:moveTo>
                  <a:cubicBezTo>
                    <a:pt x="2171" y="67"/>
                    <a:pt x="2106" y="52"/>
                    <a:pt x="2072" y="50"/>
                  </a:cubicBezTo>
                  <a:cubicBezTo>
                    <a:pt x="2013" y="38"/>
                    <a:pt x="1932" y="49"/>
                    <a:pt x="1871" y="47"/>
                  </a:cubicBezTo>
                  <a:cubicBezTo>
                    <a:pt x="1776" y="49"/>
                    <a:pt x="1690" y="59"/>
                    <a:pt x="1595" y="62"/>
                  </a:cubicBezTo>
                  <a:cubicBezTo>
                    <a:pt x="1521" y="70"/>
                    <a:pt x="1483" y="72"/>
                    <a:pt x="1397" y="74"/>
                  </a:cubicBezTo>
                  <a:cubicBezTo>
                    <a:pt x="1379" y="77"/>
                    <a:pt x="1361" y="80"/>
                    <a:pt x="1343" y="83"/>
                  </a:cubicBezTo>
                  <a:cubicBezTo>
                    <a:pt x="1335" y="82"/>
                    <a:pt x="1327" y="83"/>
                    <a:pt x="1319" y="80"/>
                  </a:cubicBezTo>
                  <a:cubicBezTo>
                    <a:pt x="1304" y="74"/>
                    <a:pt x="1303" y="52"/>
                    <a:pt x="1280" y="44"/>
                  </a:cubicBezTo>
                  <a:cubicBezTo>
                    <a:pt x="1239" y="13"/>
                    <a:pt x="1180" y="22"/>
                    <a:pt x="1133" y="20"/>
                  </a:cubicBezTo>
                  <a:cubicBezTo>
                    <a:pt x="1118" y="16"/>
                    <a:pt x="1103" y="14"/>
                    <a:pt x="1088" y="11"/>
                  </a:cubicBezTo>
                  <a:cubicBezTo>
                    <a:pt x="1078" y="9"/>
                    <a:pt x="1068" y="7"/>
                    <a:pt x="1058" y="5"/>
                  </a:cubicBezTo>
                  <a:cubicBezTo>
                    <a:pt x="1053" y="4"/>
                    <a:pt x="1043" y="2"/>
                    <a:pt x="1043" y="2"/>
                  </a:cubicBezTo>
                  <a:cubicBezTo>
                    <a:pt x="956" y="3"/>
                    <a:pt x="869" y="0"/>
                    <a:pt x="782" y="5"/>
                  </a:cubicBezTo>
                  <a:cubicBezTo>
                    <a:pt x="771" y="6"/>
                    <a:pt x="763" y="17"/>
                    <a:pt x="752" y="20"/>
                  </a:cubicBezTo>
                  <a:cubicBezTo>
                    <a:pt x="671" y="14"/>
                    <a:pt x="590" y="10"/>
                    <a:pt x="509" y="17"/>
                  </a:cubicBezTo>
                  <a:cubicBezTo>
                    <a:pt x="565" y="36"/>
                    <a:pt x="528" y="31"/>
                    <a:pt x="614" y="35"/>
                  </a:cubicBezTo>
                  <a:cubicBezTo>
                    <a:pt x="635" y="37"/>
                    <a:pt x="654" y="39"/>
                    <a:pt x="674" y="44"/>
                  </a:cubicBezTo>
                  <a:cubicBezTo>
                    <a:pt x="680" y="48"/>
                    <a:pt x="686" y="52"/>
                    <a:pt x="692" y="56"/>
                  </a:cubicBezTo>
                  <a:cubicBezTo>
                    <a:pt x="695" y="58"/>
                    <a:pt x="701" y="62"/>
                    <a:pt x="701" y="62"/>
                  </a:cubicBezTo>
                  <a:cubicBezTo>
                    <a:pt x="711" y="77"/>
                    <a:pt x="712" y="88"/>
                    <a:pt x="716" y="107"/>
                  </a:cubicBezTo>
                  <a:cubicBezTo>
                    <a:pt x="714" y="136"/>
                    <a:pt x="719" y="144"/>
                    <a:pt x="698" y="158"/>
                  </a:cubicBezTo>
                  <a:cubicBezTo>
                    <a:pt x="696" y="161"/>
                    <a:pt x="695" y="164"/>
                    <a:pt x="692" y="167"/>
                  </a:cubicBezTo>
                  <a:cubicBezTo>
                    <a:pt x="689" y="170"/>
                    <a:pt x="685" y="170"/>
                    <a:pt x="683" y="173"/>
                  </a:cubicBezTo>
                  <a:cubicBezTo>
                    <a:pt x="677" y="181"/>
                    <a:pt x="677" y="197"/>
                    <a:pt x="674" y="206"/>
                  </a:cubicBezTo>
                  <a:cubicBezTo>
                    <a:pt x="672" y="214"/>
                    <a:pt x="670" y="222"/>
                    <a:pt x="668" y="230"/>
                  </a:cubicBezTo>
                  <a:cubicBezTo>
                    <a:pt x="667" y="234"/>
                    <a:pt x="665" y="242"/>
                    <a:pt x="665" y="242"/>
                  </a:cubicBezTo>
                  <a:cubicBezTo>
                    <a:pt x="673" y="282"/>
                    <a:pt x="700" y="252"/>
                    <a:pt x="707" y="230"/>
                  </a:cubicBezTo>
                  <a:cubicBezTo>
                    <a:pt x="702" y="211"/>
                    <a:pt x="695" y="193"/>
                    <a:pt x="704" y="173"/>
                  </a:cubicBezTo>
                  <a:cubicBezTo>
                    <a:pt x="704" y="173"/>
                    <a:pt x="753" y="139"/>
                    <a:pt x="758" y="137"/>
                  </a:cubicBezTo>
                  <a:cubicBezTo>
                    <a:pt x="783" y="118"/>
                    <a:pt x="812" y="108"/>
                    <a:pt x="839" y="92"/>
                  </a:cubicBezTo>
                  <a:cubicBezTo>
                    <a:pt x="851" y="85"/>
                    <a:pt x="866" y="73"/>
                    <a:pt x="881" y="71"/>
                  </a:cubicBezTo>
                  <a:cubicBezTo>
                    <a:pt x="897" y="69"/>
                    <a:pt x="913" y="69"/>
                    <a:pt x="929" y="68"/>
                  </a:cubicBezTo>
                  <a:cubicBezTo>
                    <a:pt x="965" y="56"/>
                    <a:pt x="998" y="58"/>
                    <a:pt x="1037" y="56"/>
                  </a:cubicBezTo>
                  <a:cubicBezTo>
                    <a:pt x="1076" y="49"/>
                    <a:pt x="1119" y="46"/>
                    <a:pt x="1157" y="59"/>
                  </a:cubicBezTo>
                  <a:cubicBezTo>
                    <a:pt x="1164" y="61"/>
                    <a:pt x="1177" y="67"/>
                    <a:pt x="1184" y="71"/>
                  </a:cubicBezTo>
                  <a:cubicBezTo>
                    <a:pt x="1190" y="75"/>
                    <a:pt x="1202" y="83"/>
                    <a:pt x="1202" y="83"/>
                  </a:cubicBezTo>
                  <a:cubicBezTo>
                    <a:pt x="1210" y="115"/>
                    <a:pt x="1199" y="77"/>
                    <a:pt x="1211" y="104"/>
                  </a:cubicBezTo>
                  <a:cubicBezTo>
                    <a:pt x="1214" y="110"/>
                    <a:pt x="1217" y="122"/>
                    <a:pt x="1217" y="122"/>
                  </a:cubicBezTo>
                  <a:cubicBezTo>
                    <a:pt x="1216" y="138"/>
                    <a:pt x="1221" y="157"/>
                    <a:pt x="1211" y="170"/>
                  </a:cubicBezTo>
                  <a:cubicBezTo>
                    <a:pt x="1205" y="178"/>
                    <a:pt x="1192" y="184"/>
                    <a:pt x="1184" y="191"/>
                  </a:cubicBezTo>
                  <a:cubicBezTo>
                    <a:pt x="1169" y="204"/>
                    <a:pt x="1161" y="222"/>
                    <a:pt x="1145" y="233"/>
                  </a:cubicBezTo>
                  <a:cubicBezTo>
                    <a:pt x="1143" y="236"/>
                    <a:pt x="1142" y="240"/>
                    <a:pt x="1139" y="242"/>
                  </a:cubicBezTo>
                  <a:cubicBezTo>
                    <a:pt x="1137" y="244"/>
                    <a:pt x="1132" y="243"/>
                    <a:pt x="1130" y="245"/>
                  </a:cubicBezTo>
                  <a:cubicBezTo>
                    <a:pt x="1119" y="256"/>
                    <a:pt x="1125" y="264"/>
                    <a:pt x="1109" y="269"/>
                  </a:cubicBezTo>
                  <a:cubicBezTo>
                    <a:pt x="1093" y="293"/>
                    <a:pt x="1064" y="299"/>
                    <a:pt x="1037" y="302"/>
                  </a:cubicBezTo>
                  <a:cubicBezTo>
                    <a:pt x="988" y="301"/>
                    <a:pt x="797" y="284"/>
                    <a:pt x="761" y="308"/>
                  </a:cubicBezTo>
                  <a:cubicBezTo>
                    <a:pt x="757" y="319"/>
                    <a:pt x="750" y="327"/>
                    <a:pt x="746" y="338"/>
                  </a:cubicBezTo>
                  <a:cubicBezTo>
                    <a:pt x="744" y="344"/>
                    <a:pt x="740" y="356"/>
                    <a:pt x="740" y="356"/>
                  </a:cubicBezTo>
                  <a:cubicBezTo>
                    <a:pt x="737" y="382"/>
                    <a:pt x="741" y="388"/>
                    <a:pt x="722" y="401"/>
                  </a:cubicBezTo>
                  <a:cubicBezTo>
                    <a:pt x="715" y="423"/>
                    <a:pt x="727" y="448"/>
                    <a:pt x="707" y="464"/>
                  </a:cubicBezTo>
                  <a:cubicBezTo>
                    <a:pt x="697" y="471"/>
                    <a:pt x="672" y="494"/>
                    <a:pt x="662" y="497"/>
                  </a:cubicBezTo>
                  <a:cubicBezTo>
                    <a:pt x="653" y="500"/>
                    <a:pt x="635" y="506"/>
                    <a:pt x="635" y="506"/>
                  </a:cubicBezTo>
                  <a:cubicBezTo>
                    <a:pt x="613" y="523"/>
                    <a:pt x="609" y="516"/>
                    <a:pt x="584" y="506"/>
                  </a:cubicBezTo>
                  <a:cubicBezTo>
                    <a:pt x="571" y="501"/>
                    <a:pt x="556" y="497"/>
                    <a:pt x="542" y="494"/>
                  </a:cubicBezTo>
                  <a:cubicBezTo>
                    <a:pt x="513" y="496"/>
                    <a:pt x="489" y="501"/>
                    <a:pt x="464" y="485"/>
                  </a:cubicBezTo>
                  <a:cubicBezTo>
                    <a:pt x="446" y="486"/>
                    <a:pt x="428" y="486"/>
                    <a:pt x="410" y="488"/>
                  </a:cubicBezTo>
                  <a:cubicBezTo>
                    <a:pt x="396" y="489"/>
                    <a:pt x="376" y="509"/>
                    <a:pt x="368" y="515"/>
                  </a:cubicBezTo>
                  <a:cubicBezTo>
                    <a:pt x="359" y="522"/>
                    <a:pt x="345" y="524"/>
                    <a:pt x="335" y="530"/>
                  </a:cubicBezTo>
                  <a:cubicBezTo>
                    <a:pt x="313" y="542"/>
                    <a:pt x="289" y="568"/>
                    <a:pt x="275" y="590"/>
                  </a:cubicBezTo>
                  <a:cubicBezTo>
                    <a:pt x="232" y="588"/>
                    <a:pt x="220" y="587"/>
                    <a:pt x="185" y="578"/>
                  </a:cubicBezTo>
                  <a:cubicBezTo>
                    <a:pt x="173" y="575"/>
                    <a:pt x="149" y="569"/>
                    <a:pt x="149" y="569"/>
                  </a:cubicBezTo>
                  <a:cubicBezTo>
                    <a:pt x="113" y="571"/>
                    <a:pt x="56" y="568"/>
                    <a:pt x="23" y="590"/>
                  </a:cubicBezTo>
                  <a:cubicBezTo>
                    <a:pt x="0" y="660"/>
                    <a:pt x="45" y="514"/>
                    <a:pt x="200" y="602"/>
                  </a:cubicBezTo>
                  <a:cubicBezTo>
                    <a:pt x="233" y="621"/>
                    <a:pt x="200" y="679"/>
                    <a:pt x="209" y="716"/>
                  </a:cubicBezTo>
                  <a:cubicBezTo>
                    <a:pt x="210" y="733"/>
                    <a:pt x="196" y="799"/>
                    <a:pt x="224" y="818"/>
                  </a:cubicBezTo>
                  <a:cubicBezTo>
                    <a:pt x="241" y="809"/>
                    <a:pt x="239" y="801"/>
                    <a:pt x="242" y="782"/>
                  </a:cubicBezTo>
                  <a:cubicBezTo>
                    <a:pt x="241" y="758"/>
                    <a:pt x="232" y="703"/>
                    <a:pt x="239" y="677"/>
                  </a:cubicBezTo>
                  <a:cubicBezTo>
                    <a:pt x="243" y="661"/>
                    <a:pt x="311" y="623"/>
                    <a:pt x="329" y="614"/>
                  </a:cubicBezTo>
                  <a:cubicBezTo>
                    <a:pt x="342" y="594"/>
                    <a:pt x="378" y="574"/>
                    <a:pt x="401" y="566"/>
                  </a:cubicBezTo>
                  <a:cubicBezTo>
                    <a:pt x="412" y="562"/>
                    <a:pt x="434" y="557"/>
                    <a:pt x="434" y="557"/>
                  </a:cubicBezTo>
                  <a:cubicBezTo>
                    <a:pt x="455" y="559"/>
                    <a:pt x="476" y="560"/>
                    <a:pt x="497" y="563"/>
                  </a:cubicBezTo>
                  <a:cubicBezTo>
                    <a:pt x="513" y="565"/>
                    <a:pt x="522" y="579"/>
                    <a:pt x="536" y="584"/>
                  </a:cubicBezTo>
                  <a:cubicBezTo>
                    <a:pt x="540" y="596"/>
                    <a:pt x="554" y="617"/>
                    <a:pt x="554" y="617"/>
                  </a:cubicBezTo>
                  <a:cubicBezTo>
                    <a:pt x="559" y="644"/>
                    <a:pt x="560" y="642"/>
                    <a:pt x="554" y="683"/>
                  </a:cubicBezTo>
                  <a:cubicBezTo>
                    <a:pt x="552" y="693"/>
                    <a:pt x="529" y="725"/>
                    <a:pt x="527" y="728"/>
                  </a:cubicBezTo>
                  <a:cubicBezTo>
                    <a:pt x="507" y="761"/>
                    <a:pt x="474" y="814"/>
                    <a:pt x="428" y="815"/>
                  </a:cubicBezTo>
                  <a:cubicBezTo>
                    <a:pt x="376" y="816"/>
                    <a:pt x="324" y="817"/>
                    <a:pt x="272" y="818"/>
                  </a:cubicBezTo>
                  <a:cubicBezTo>
                    <a:pt x="237" y="830"/>
                    <a:pt x="218" y="858"/>
                    <a:pt x="197" y="887"/>
                  </a:cubicBezTo>
                  <a:cubicBezTo>
                    <a:pt x="189" y="898"/>
                    <a:pt x="187" y="898"/>
                    <a:pt x="182" y="911"/>
                  </a:cubicBezTo>
                  <a:cubicBezTo>
                    <a:pt x="180" y="917"/>
                    <a:pt x="176" y="929"/>
                    <a:pt x="176" y="929"/>
                  </a:cubicBezTo>
                  <a:cubicBezTo>
                    <a:pt x="180" y="951"/>
                    <a:pt x="176" y="954"/>
                    <a:pt x="200" y="950"/>
                  </a:cubicBezTo>
                  <a:cubicBezTo>
                    <a:pt x="205" y="947"/>
                    <a:pt x="210" y="944"/>
                    <a:pt x="215" y="941"/>
                  </a:cubicBezTo>
                  <a:cubicBezTo>
                    <a:pt x="220" y="939"/>
                    <a:pt x="225" y="938"/>
                    <a:pt x="230" y="935"/>
                  </a:cubicBezTo>
                  <a:cubicBezTo>
                    <a:pt x="244" y="927"/>
                    <a:pt x="252" y="915"/>
                    <a:pt x="266" y="908"/>
                  </a:cubicBezTo>
                  <a:cubicBezTo>
                    <a:pt x="281" y="886"/>
                    <a:pt x="261" y="912"/>
                    <a:pt x="284" y="893"/>
                  </a:cubicBezTo>
                  <a:cubicBezTo>
                    <a:pt x="315" y="867"/>
                    <a:pt x="345" y="838"/>
                    <a:pt x="386" y="824"/>
                  </a:cubicBezTo>
                  <a:cubicBezTo>
                    <a:pt x="404" y="806"/>
                    <a:pt x="429" y="813"/>
                    <a:pt x="452" y="821"/>
                  </a:cubicBezTo>
                  <a:cubicBezTo>
                    <a:pt x="471" y="835"/>
                    <a:pt x="489" y="839"/>
                    <a:pt x="497" y="863"/>
                  </a:cubicBezTo>
                  <a:cubicBezTo>
                    <a:pt x="491" y="902"/>
                    <a:pt x="474" y="947"/>
                    <a:pt x="452" y="980"/>
                  </a:cubicBezTo>
                  <a:cubicBezTo>
                    <a:pt x="444" y="992"/>
                    <a:pt x="433" y="1001"/>
                    <a:pt x="428" y="1016"/>
                  </a:cubicBezTo>
                  <a:cubicBezTo>
                    <a:pt x="434" y="1048"/>
                    <a:pt x="455" y="1033"/>
                    <a:pt x="491" y="1031"/>
                  </a:cubicBezTo>
                  <a:cubicBezTo>
                    <a:pt x="539" y="999"/>
                    <a:pt x="537" y="935"/>
                    <a:pt x="554" y="884"/>
                  </a:cubicBezTo>
                  <a:cubicBezTo>
                    <a:pt x="555" y="847"/>
                    <a:pt x="556" y="810"/>
                    <a:pt x="557" y="773"/>
                  </a:cubicBezTo>
                  <a:cubicBezTo>
                    <a:pt x="560" y="678"/>
                    <a:pt x="561" y="656"/>
                    <a:pt x="605" y="581"/>
                  </a:cubicBezTo>
                  <a:cubicBezTo>
                    <a:pt x="614" y="566"/>
                    <a:pt x="615" y="551"/>
                    <a:pt x="632" y="545"/>
                  </a:cubicBezTo>
                  <a:cubicBezTo>
                    <a:pt x="683" y="549"/>
                    <a:pt x="710" y="559"/>
                    <a:pt x="737" y="605"/>
                  </a:cubicBezTo>
                  <a:cubicBezTo>
                    <a:pt x="743" y="629"/>
                    <a:pt x="749" y="654"/>
                    <a:pt x="758" y="677"/>
                  </a:cubicBezTo>
                  <a:cubicBezTo>
                    <a:pt x="755" y="710"/>
                    <a:pt x="748" y="729"/>
                    <a:pt x="728" y="755"/>
                  </a:cubicBezTo>
                  <a:cubicBezTo>
                    <a:pt x="712" y="802"/>
                    <a:pt x="679" y="837"/>
                    <a:pt x="671" y="887"/>
                  </a:cubicBezTo>
                  <a:cubicBezTo>
                    <a:pt x="672" y="928"/>
                    <a:pt x="634" y="1068"/>
                    <a:pt x="707" y="1019"/>
                  </a:cubicBezTo>
                  <a:cubicBezTo>
                    <a:pt x="727" y="978"/>
                    <a:pt x="708" y="932"/>
                    <a:pt x="734" y="893"/>
                  </a:cubicBezTo>
                  <a:cubicBezTo>
                    <a:pt x="742" y="862"/>
                    <a:pt x="764" y="837"/>
                    <a:pt x="782" y="812"/>
                  </a:cubicBezTo>
                  <a:cubicBezTo>
                    <a:pt x="800" y="787"/>
                    <a:pt x="815" y="752"/>
                    <a:pt x="842" y="734"/>
                  </a:cubicBezTo>
                  <a:cubicBezTo>
                    <a:pt x="864" y="737"/>
                    <a:pt x="872" y="740"/>
                    <a:pt x="890" y="752"/>
                  </a:cubicBezTo>
                  <a:cubicBezTo>
                    <a:pt x="898" y="769"/>
                    <a:pt x="906" y="786"/>
                    <a:pt x="914" y="803"/>
                  </a:cubicBezTo>
                  <a:cubicBezTo>
                    <a:pt x="915" y="838"/>
                    <a:pt x="915" y="873"/>
                    <a:pt x="917" y="908"/>
                  </a:cubicBezTo>
                  <a:cubicBezTo>
                    <a:pt x="918" y="920"/>
                    <a:pt x="938" y="938"/>
                    <a:pt x="938" y="938"/>
                  </a:cubicBezTo>
                  <a:cubicBezTo>
                    <a:pt x="940" y="941"/>
                    <a:pt x="941" y="944"/>
                    <a:pt x="944" y="947"/>
                  </a:cubicBezTo>
                  <a:cubicBezTo>
                    <a:pt x="947" y="950"/>
                    <a:pt x="953" y="957"/>
                    <a:pt x="953" y="953"/>
                  </a:cubicBezTo>
                  <a:cubicBezTo>
                    <a:pt x="956" y="890"/>
                    <a:pt x="956" y="858"/>
                    <a:pt x="947" y="809"/>
                  </a:cubicBezTo>
                  <a:cubicBezTo>
                    <a:pt x="944" y="794"/>
                    <a:pt x="940" y="766"/>
                    <a:pt x="929" y="755"/>
                  </a:cubicBezTo>
                  <a:cubicBezTo>
                    <a:pt x="911" y="737"/>
                    <a:pt x="869" y="722"/>
                    <a:pt x="845" y="710"/>
                  </a:cubicBezTo>
                  <a:cubicBezTo>
                    <a:pt x="828" y="702"/>
                    <a:pt x="819" y="684"/>
                    <a:pt x="803" y="674"/>
                  </a:cubicBezTo>
                  <a:cubicBezTo>
                    <a:pt x="796" y="656"/>
                    <a:pt x="787" y="636"/>
                    <a:pt x="776" y="620"/>
                  </a:cubicBezTo>
                  <a:cubicBezTo>
                    <a:pt x="769" y="585"/>
                    <a:pt x="766" y="546"/>
                    <a:pt x="755" y="512"/>
                  </a:cubicBezTo>
                  <a:cubicBezTo>
                    <a:pt x="758" y="483"/>
                    <a:pt x="768" y="450"/>
                    <a:pt x="785" y="425"/>
                  </a:cubicBezTo>
                  <a:cubicBezTo>
                    <a:pt x="792" y="388"/>
                    <a:pt x="812" y="368"/>
                    <a:pt x="848" y="359"/>
                  </a:cubicBezTo>
                  <a:cubicBezTo>
                    <a:pt x="919" y="362"/>
                    <a:pt x="1022" y="377"/>
                    <a:pt x="1085" y="356"/>
                  </a:cubicBezTo>
                  <a:cubicBezTo>
                    <a:pt x="1093" y="331"/>
                    <a:pt x="1136" y="273"/>
                    <a:pt x="1163" y="266"/>
                  </a:cubicBezTo>
                  <a:cubicBezTo>
                    <a:pt x="1198" y="257"/>
                    <a:pt x="1236" y="246"/>
                    <a:pt x="1268" y="230"/>
                  </a:cubicBezTo>
                  <a:cubicBezTo>
                    <a:pt x="1289" y="220"/>
                    <a:pt x="1311" y="208"/>
                    <a:pt x="1334" y="203"/>
                  </a:cubicBezTo>
                  <a:cubicBezTo>
                    <a:pt x="1350" y="195"/>
                    <a:pt x="1364" y="191"/>
                    <a:pt x="1382" y="188"/>
                  </a:cubicBezTo>
                  <a:cubicBezTo>
                    <a:pt x="1396" y="181"/>
                    <a:pt x="1408" y="179"/>
                    <a:pt x="1424" y="176"/>
                  </a:cubicBezTo>
                  <a:cubicBezTo>
                    <a:pt x="1484" y="152"/>
                    <a:pt x="1537" y="154"/>
                    <a:pt x="1604" y="152"/>
                  </a:cubicBezTo>
                  <a:cubicBezTo>
                    <a:pt x="1650" y="144"/>
                    <a:pt x="1686" y="113"/>
                    <a:pt x="1733" y="107"/>
                  </a:cubicBezTo>
                  <a:cubicBezTo>
                    <a:pt x="1874" y="108"/>
                    <a:pt x="1982" y="115"/>
                    <a:pt x="2111" y="107"/>
                  </a:cubicBezTo>
                  <a:cubicBezTo>
                    <a:pt x="2138" y="98"/>
                    <a:pt x="2172" y="100"/>
                    <a:pt x="2201" y="95"/>
                  </a:cubicBezTo>
                  <a:cubicBezTo>
                    <a:pt x="2202" y="87"/>
                    <a:pt x="2200" y="60"/>
                    <a:pt x="2204" y="56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grpSp>
          <p:nvGrpSpPr>
            <p:cNvPr id="17" name="Group 254"/>
            <p:cNvGrpSpPr>
              <a:grpSpLocks noChangeAspect="1"/>
            </p:cNvGrpSpPr>
            <p:nvPr/>
          </p:nvGrpSpPr>
          <p:grpSpPr bwMode="auto">
            <a:xfrm>
              <a:off x="4164013" y="5897584"/>
              <a:ext cx="98425" cy="103188"/>
              <a:chOff x="340" y="935"/>
              <a:chExt cx="2310" cy="2360"/>
            </a:xfrm>
          </p:grpSpPr>
          <p:sp>
            <p:nvSpPr>
              <p:cNvPr id="104647" name="Freeform 255"/>
              <p:cNvSpPr>
                <a:spLocks noChangeAspect="1"/>
              </p:cNvSpPr>
              <p:nvPr/>
            </p:nvSpPr>
            <p:spPr bwMode="auto">
              <a:xfrm>
                <a:off x="340" y="935"/>
                <a:ext cx="2310" cy="2360"/>
              </a:xfrm>
              <a:custGeom>
                <a:avLst/>
                <a:gdLst>
                  <a:gd name="T0" fmla="*/ 472 w 1151"/>
                  <a:gd name="T1" fmla="*/ 688 h 1176"/>
                  <a:gd name="T2" fmla="*/ 684 w 1151"/>
                  <a:gd name="T3" fmla="*/ 544 h 1176"/>
                  <a:gd name="T4" fmla="*/ 777 w 1151"/>
                  <a:gd name="T5" fmla="*/ 403 h 1176"/>
                  <a:gd name="T6" fmla="*/ 825 w 1151"/>
                  <a:gd name="T7" fmla="*/ 335 h 1176"/>
                  <a:gd name="T8" fmla="*/ 1156 w 1151"/>
                  <a:gd name="T9" fmla="*/ 213 h 1176"/>
                  <a:gd name="T10" fmla="*/ 1889 w 1151"/>
                  <a:gd name="T11" fmla="*/ 144 h 1176"/>
                  <a:gd name="T12" fmla="*/ 2127 w 1151"/>
                  <a:gd name="T13" fmla="*/ 48 h 1176"/>
                  <a:gd name="T14" fmla="*/ 2268 w 1151"/>
                  <a:gd name="T15" fmla="*/ 0 h 1176"/>
                  <a:gd name="T16" fmla="*/ 3215 w 1151"/>
                  <a:gd name="T17" fmla="*/ 96 h 1176"/>
                  <a:gd name="T18" fmla="*/ 3689 w 1151"/>
                  <a:gd name="T19" fmla="*/ 500 h 1176"/>
                  <a:gd name="T20" fmla="*/ 4092 w 1151"/>
                  <a:gd name="T21" fmla="*/ 664 h 1176"/>
                  <a:gd name="T22" fmla="*/ 4164 w 1151"/>
                  <a:gd name="T23" fmla="*/ 1112 h 1176"/>
                  <a:gd name="T24" fmla="*/ 4281 w 1151"/>
                  <a:gd name="T25" fmla="*/ 1280 h 1176"/>
                  <a:gd name="T26" fmla="*/ 4447 w 1151"/>
                  <a:gd name="T27" fmla="*/ 1515 h 1176"/>
                  <a:gd name="T28" fmla="*/ 4544 w 1151"/>
                  <a:gd name="T29" fmla="*/ 1728 h 1176"/>
                  <a:gd name="T30" fmla="*/ 4636 w 1151"/>
                  <a:gd name="T31" fmla="*/ 1872 h 1176"/>
                  <a:gd name="T32" fmla="*/ 4496 w 1151"/>
                  <a:gd name="T33" fmla="*/ 2252 h 1176"/>
                  <a:gd name="T34" fmla="*/ 4471 w 1151"/>
                  <a:gd name="T35" fmla="*/ 2416 h 1176"/>
                  <a:gd name="T36" fmla="*/ 4447 w 1151"/>
                  <a:gd name="T37" fmla="*/ 3432 h 1176"/>
                  <a:gd name="T38" fmla="*/ 4184 w 1151"/>
                  <a:gd name="T39" fmla="*/ 3644 h 1176"/>
                  <a:gd name="T40" fmla="*/ 4044 w 1151"/>
                  <a:gd name="T41" fmla="*/ 3741 h 1176"/>
                  <a:gd name="T42" fmla="*/ 3904 w 1151"/>
                  <a:gd name="T43" fmla="*/ 3955 h 1176"/>
                  <a:gd name="T44" fmla="*/ 3831 w 1151"/>
                  <a:gd name="T45" fmla="*/ 4357 h 1176"/>
                  <a:gd name="T46" fmla="*/ 3665 w 1151"/>
                  <a:gd name="T47" fmla="*/ 4451 h 1176"/>
                  <a:gd name="T48" fmla="*/ 2884 w 1151"/>
                  <a:gd name="T49" fmla="*/ 4425 h 1176"/>
                  <a:gd name="T50" fmla="*/ 2647 w 1151"/>
                  <a:gd name="T51" fmla="*/ 4499 h 1176"/>
                  <a:gd name="T52" fmla="*/ 2364 w 1151"/>
                  <a:gd name="T53" fmla="*/ 4736 h 1176"/>
                  <a:gd name="T54" fmla="*/ 1913 w 1151"/>
                  <a:gd name="T55" fmla="*/ 4640 h 1176"/>
                  <a:gd name="T56" fmla="*/ 1864 w 1151"/>
                  <a:gd name="T57" fmla="*/ 4571 h 1176"/>
                  <a:gd name="T58" fmla="*/ 1796 w 1151"/>
                  <a:gd name="T59" fmla="*/ 4523 h 1176"/>
                  <a:gd name="T60" fmla="*/ 1772 w 1151"/>
                  <a:gd name="T61" fmla="*/ 4451 h 1176"/>
                  <a:gd name="T62" fmla="*/ 1417 w 1151"/>
                  <a:gd name="T63" fmla="*/ 4260 h 1176"/>
                  <a:gd name="T64" fmla="*/ 1204 w 1151"/>
                  <a:gd name="T65" fmla="*/ 4192 h 1176"/>
                  <a:gd name="T66" fmla="*/ 1064 w 1151"/>
                  <a:gd name="T67" fmla="*/ 4144 h 1176"/>
                  <a:gd name="T68" fmla="*/ 540 w 1151"/>
                  <a:gd name="T69" fmla="*/ 3765 h 1176"/>
                  <a:gd name="T70" fmla="*/ 375 w 1151"/>
                  <a:gd name="T71" fmla="*/ 3241 h 1176"/>
                  <a:gd name="T72" fmla="*/ 209 w 1151"/>
                  <a:gd name="T73" fmla="*/ 3125 h 1176"/>
                  <a:gd name="T74" fmla="*/ 68 w 1151"/>
                  <a:gd name="T75" fmla="*/ 3032 h 1176"/>
                  <a:gd name="T76" fmla="*/ 136 w 1151"/>
                  <a:gd name="T77" fmla="*/ 2464 h 1176"/>
                  <a:gd name="T78" fmla="*/ 20 w 1151"/>
                  <a:gd name="T79" fmla="*/ 2061 h 1176"/>
                  <a:gd name="T80" fmla="*/ 209 w 1151"/>
                  <a:gd name="T81" fmla="*/ 1800 h 1176"/>
                  <a:gd name="T82" fmla="*/ 375 w 1151"/>
                  <a:gd name="T83" fmla="*/ 1636 h 1176"/>
                  <a:gd name="T84" fmla="*/ 472 w 1151"/>
                  <a:gd name="T85" fmla="*/ 688 h 11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151"/>
                  <a:gd name="T130" fmla="*/ 0 h 1176"/>
                  <a:gd name="T131" fmla="*/ 1151 w 1151"/>
                  <a:gd name="T132" fmla="*/ 1176 h 11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151" h="1176">
                    <a:moveTo>
                      <a:pt x="117" y="171"/>
                    </a:moveTo>
                    <a:cubicBezTo>
                      <a:pt x="136" y="157"/>
                      <a:pt x="155" y="155"/>
                      <a:pt x="170" y="135"/>
                    </a:cubicBezTo>
                    <a:cubicBezTo>
                      <a:pt x="179" y="124"/>
                      <a:pt x="185" y="112"/>
                      <a:pt x="193" y="100"/>
                    </a:cubicBezTo>
                    <a:cubicBezTo>
                      <a:pt x="197" y="94"/>
                      <a:pt x="205" y="83"/>
                      <a:pt x="205" y="83"/>
                    </a:cubicBezTo>
                    <a:cubicBezTo>
                      <a:pt x="224" y="25"/>
                      <a:pt x="204" y="46"/>
                      <a:pt x="287" y="53"/>
                    </a:cubicBezTo>
                    <a:cubicBezTo>
                      <a:pt x="326" y="51"/>
                      <a:pt x="419" y="57"/>
                      <a:pt x="469" y="36"/>
                    </a:cubicBezTo>
                    <a:cubicBezTo>
                      <a:pt x="543" y="6"/>
                      <a:pt x="431" y="45"/>
                      <a:pt x="528" y="12"/>
                    </a:cubicBezTo>
                    <a:cubicBezTo>
                      <a:pt x="540" y="8"/>
                      <a:pt x="563" y="0"/>
                      <a:pt x="563" y="0"/>
                    </a:cubicBezTo>
                    <a:cubicBezTo>
                      <a:pt x="647" y="8"/>
                      <a:pt x="710" y="20"/>
                      <a:pt x="798" y="24"/>
                    </a:cubicBezTo>
                    <a:cubicBezTo>
                      <a:pt x="825" y="62"/>
                      <a:pt x="871" y="109"/>
                      <a:pt x="916" y="124"/>
                    </a:cubicBezTo>
                    <a:cubicBezTo>
                      <a:pt x="947" y="147"/>
                      <a:pt x="980" y="153"/>
                      <a:pt x="1016" y="165"/>
                    </a:cubicBezTo>
                    <a:cubicBezTo>
                      <a:pt x="1045" y="251"/>
                      <a:pt x="1008" y="132"/>
                      <a:pt x="1034" y="276"/>
                    </a:cubicBezTo>
                    <a:cubicBezTo>
                      <a:pt x="1035" y="282"/>
                      <a:pt x="1062" y="317"/>
                      <a:pt x="1063" y="318"/>
                    </a:cubicBezTo>
                    <a:cubicBezTo>
                      <a:pt x="1072" y="343"/>
                      <a:pt x="1085" y="358"/>
                      <a:pt x="1104" y="376"/>
                    </a:cubicBezTo>
                    <a:cubicBezTo>
                      <a:pt x="1113" y="421"/>
                      <a:pt x="1103" y="392"/>
                      <a:pt x="1128" y="429"/>
                    </a:cubicBezTo>
                    <a:cubicBezTo>
                      <a:pt x="1136" y="441"/>
                      <a:pt x="1151" y="465"/>
                      <a:pt x="1151" y="465"/>
                    </a:cubicBezTo>
                    <a:cubicBezTo>
                      <a:pt x="1143" y="517"/>
                      <a:pt x="1130" y="516"/>
                      <a:pt x="1116" y="559"/>
                    </a:cubicBezTo>
                    <a:cubicBezTo>
                      <a:pt x="1114" y="573"/>
                      <a:pt x="1111" y="586"/>
                      <a:pt x="1110" y="600"/>
                    </a:cubicBezTo>
                    <a:cubicBezTo>
                      <a:pt x="1107" y="684"/>
                      <a:pt x="1110" y="768"/>
                      <a:pt x="1104" y="852"/>
                    </a:cubicBezTo>
                    <a:cubicBezTo>
                      <a:pt x="1102" y="883"/>
                      <a:pt x="1057" y="890"/>
                      <a:pt x="1039" y="905"/>
                    </a:cubicBezTo>
                    <a:cubicBezTo>
                      <a:pt x="1008" y="931"/>
                      <a:pt x="1037" y="918"/>
                      <a:pt x="1004" y="929"/>
                    </a:cubicBezTo>
                    <a:cubicBezTo>
                      <a:pt x="986" y="947"/>
                      <a:pt x="977" y="958"/>
                      <a:pt x="969" y="982"/>
                    </a:cubicBezTo>
                    <a:cubicBezTo>
                      <a:pt x="967" y="996"/>
                      <a:pt x="967" y="1066"/>
                      <a:pt x="951" y="1082"/>
                    </a:cubicBezTo>
                    <a:cubicBezTo>
                      <a:pt x="940" y="1093"/>
                      <a:pt x="923" y="1096"/>
                      <a:pt x="910" y="1105"/>
                    </a:cubicBezTo>
                    <a:cubicBezTo>
                      <a:pt x="826" y="1091"/>
                      <a:pt x="843" y="1094"/>
                      <a:pt x="716" y="1099"/>
                    </a:cubicBezTo>
                    <a:cubicBezTo>
                      <a:pt x="673" y="1114"/>
                      <a:pt x="693" y="1108"/>
                      <a:pt x="657" y="1117"/>
                    </a:cubicBezTo>
                    <a:cubicBezTo>
                      <a:pt x="632" y="1134"/>
                      <a:pt x="608" y="1154"/>
                      <a:pt x="587" y="1176"/>
                    </a:cubicBezTo>
                    <a:cubicBezTo>
                      <a:pt x="505" y="1169"/>
                      <a:pt x="532" y="1166"/>
                      <a:pt x="475" y="1152"/>
                    </a:cubicBezTo>
                    <a:cubicBezTo>
                      <a:pt x="471" y="1146"/>
                      <a:pt x="468" y="1140"/>
                      <a:pt x="463" y="1135"/>
                    </a:cubicBezTo>
                    <a:cubicBezTo>
                      <a:pt x="458" y="1130"/>
                      <a:pt x="450" y="1129"/>
                      <a:pt x="446" y="1123"/>
                    </a:cubicBezTo>
                    <a:cubicBezTo>
                      <a:pt x="442" y="1118"/>
                      <a:pt x="444" y="1110"/>
                      <a:pt x="440" y="1105"/>
                    </a:cubicBezTo>
                    <a:cubicBezTo>
                      <a:pt x="423" y="1081"/>
                      <a:pt x="378" y="1067"/>
                      <a:pt x="352" y="1058"/>
                    </a:cubicBezTo>
                    <a:cubicBezTo>
                      <a:pt x="334" y="1052"/>
                      <a:pt x="317" y="1047"/>
                      <a:pt x="299" y="1041"/>
                    </a:cubicBezTo>
                    <a:cubicBezTo>
                      <a:pt x="287" y="1037"/>
                      <a:pt x="264" y="1029"/>
                      <a:pt x="264" y="1029"/>
                    </a:cubicBezTo>
                    <a:cubicBezTo>
                      <a:pt x="217" y="994"/>
                      <a:pt x="164" y="992"/>
                      <a:pt x="134" y="935"/>
                    </a:cubicBezTo>
                    <a:cubicBezTo>
                      <a:pt x="127" y="833"/>
                      <a:pt x="140" y="858"/>
                      <a:pt x="93" y="805"/>
                    </a:cubicBezTo>
                    <a:cubicBezTo>
                      <a:pt x="73" y="782"/>
                      <a:pt x="78" y="792"/>
                      <a:pt x="52" y="776"/>
                    </a:cubicBezTo>
                    <a:cubicBezTo>
                      <a:pt x="40" y="769"/>
                      <a:pt x="17" y="753"/>
                      <a:pt x="17" y="753"/>
                    </a:cubicBezTo>
                    <a:cubicBezTo>
                      <a:pt x="0" y="702"/>
                      <a:pt x="1" y="657"/>
                      <a:pt x="34" y="612"/>
                    </a:cubicBezTo>
                    <a:cubicBezTo>
                      <a:pt x="27" y="559"/>
                      <a:pt x="21" y="556"/>
                      <a:pt x="5" y="512"/>
                    </a:cubicBezTo>
                    <a:cubicBezTo>
                      <a:pt x="15" y="483"/>
                      <a:pt x="27" y="463"/>
                      <a:pt x="52" y="447"/>
                    </a:cubicBezTo>
                    <a:cubicBezTo>
                      <a:pt x="60" y="423"/>
                      <a:pt x="74" y="424"/>
                      <a:pt x="93" y="406"/>
                    </a:cubicBezTo>
                    <a:cubicBezTo>
                      <a:pt x="112" y="328"/>
                      <a:pt x="90" y="247"/>
                      <a:pt x="117" y="1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04648" name="Freeform 256"/>
              <p:cNvSpPr>
                <a:spLocks noChangeAspect="1"/>
              </p:cNvSpPr>
              <p:nvPr/>
            </p:nvSpPr>
            <p:spPr bwMode="auto">
              <a:xfrm>
                <a:off x="713" y="1206"/>
                <a:ext cx="1750" cy="1776"/>
              </a:xfrm>
              <a:custGeom>
                <a:avLst/>
                <a:gdLst>
                  <a:gd name="T0" fmla="*/ 4 w 807"/>
                  <a:gd name="T1" fmla="*/ 797 h 929"/>
                  <a:gd name="T2" fmla="*/ 310 w 807"/>
                  <a:gd name="T3" fmla="*/ 281 h 929"/>
                  <a:gd name="T4" fmla="*/ 696 w 807"/>
                  <a:gd name="T5" fmla="*/ 109 h 929"/>
                  <a:gd name="T6" fmla="*/ 861 w 807"/>
                  <a:gd name="T7" fmla="*/ 65 h 929"/>
                  <a:gd name="T8" fmla="*/ 945 w 807"/>
                  <a:gd name="T9" fmla="*/ 44 h 929"/>
                  <a:gd name="T10" fmla="*/ 1993 w 807"/>
                  <a:gd name="T11" fmla="*/ 304 h 929"/>
                  <a:gd name="T12" fmla="*/ 1965 w 807"/>
                  <a:gd name="T13" fmla="*/ 841 h 929"/>
                  <a:gd name="T14" fmla="*/ 1637 w 807"/>
                  <a:gd name="T15" fmla="*/ 1206 h 929"/>
                  <a:gd name="T16" fmla="*/ 1858 w 807"/>
                  <a:gd name="T17" fmla="*/ 1267 h 929"/>
                  <a:gd name="T18" fmla="*/ 2242 w 807"/>
                  <a:gd name="T19" fmla="*/ 753 h 929"/>
                  <a:gd name="T20" fmla="*/ 2407 w 807"/>
                  <a:gd name="T21" fmla="*/ 646 h 929"/>
                  <a:gd name="T22" fmla="*/ 2576 w 807"/>
                  <a:gd name="T23" fmla="*/ 602 h 929"/>
                  <a:gd name="T24" fmla="*/ 3099 w 807"/>
                  <a:gd name="T25" fmla="*/ 625 h 929"/>
                  <a:gd name="T26" fmla="*/ 3541 w 807"/>
                  <a:gd name="T27" fmla="*/ 841 h 929"/>
                  <a:gd name="T28" fmla="*/ 3762 w 807"/>
                  <a:gd name="T29" fmla="*/ 1224 h 929"/>
                  <a:gd name="T30" fmla="*/ 3710 w 807"/>
                  <a:gd name="T31" fmla="*/ 1893 h 929"/>
                  <a:gd name="T32" fmla="*/ 3517 w 807"/>
                  <a:gd name="T33" fmla="*/ 2044 h 929"/>
                  <a:gd name="T34" fmla="*/ 3433 w 807"/>
                  <a:gd name="T35" fmla="*/ 2088 h 929"/>
                  <a:gd name="T36" fmla="*/ 3212 w 807"/>
                  <a:gd name="T37" fmla="*/ 2237 h 929"/>
                  <a:gd name="T38" fmla="*/ 2164 w 807"/>
                  <a:gd name="T39" fmla="*/ 2044 h 929"/>
                  <a:gd name="T40" fmla="*/ 1887 w 807"/>
                  <a:gd name="T41" fmla="*/ 1805 h 929"/>
                  <a:gd name="T42" fmla="*/ 1802 w 807"/>
                  <a:gd name="T43" fmla="*/ 1506 h 929"/>
                  <a:gd name="T44" fmla="*/ 1774 w 807"/>
                  <a:gd name="T45" fmla="*/ 1440 h 929"/>
                  <a:gd name="T46" fmla="*/ 1609 w 807"/>
                  <a:gd name="T47" fmla="*/ 1396 h 929"/>
                  <a:gd name="T48" fmla="*/ 1581 w 807"/>
                  <a:gd name="T49" fmla="*/ 1267 h 929"/>
                  <a:gd name="T50" fmla="*/ 1416 w 807"/>
                  <a:gd name="T51" fmla="*/ 1378 h 929"/>
                  <a:gd name="T52" fmla="*/ 1388 w 807"/>
                  <a:gd name="T53" fmla="*/ 1872 h 929"/>
                  <a:gd name="T54" fmla="*/ 1110 w 807"/>
                  <a:gd name="T55" fmla="*/ 2128 h 929"/>
                  <a:gd name="T56" fmla="*/ 1167 w 807"/>
                  <a:gd name="T57" fmla="*/ 2298 h 929"/>
                  <a:gd name="T58" fmla="*/ 1553 w 807"/>
                  <a:gd name="T59" fmla="*/ 2709 h 929"/>
                  <a:gd name="T60" fmla="*/ 1444 w 807"/>
                  <a:gd name="T61" fmla="*/ 3139 h 929"/>
                  <a:gd name="T62" fmla="*/ 1331 w 807"/>
                  <a:gd name="T63" fmla="*/ 3267 h 929"/>
                  <a:gd name="T64" fmla="*/ 1167 w 807"/>
                  <a:gd name="T65" fmla="*/ 3395 h 929"/>
                  <a:gd name="T66" fmla="*/ 781 w 807"/>
                  <a:gd name="T67" fmla="*/ 3374 h 929"/>
                  <a:gd name="T68" fmla="*/ 117 w 807"/>
                  <a:gd name="T69" fmla="*/ 2967 h 929"/>
                  <a:gd name="T70" fmla="*/ 61 w 807"/>
                  <a:gd name="T71" fmla="*/ 2837 h 929"/>
                  <a:gd name="T72" fmla="*/ 33 w 807"/>
                  <a:gd name="T73" fmla="*/ 2774 h 929"/>
                  <a:gd name="T74" fmla="*/ 310 w 807"/>
                  <a:gd name="T75" fmla="*/ 2342 h 929"/>
                  <a:gd name="T76" fmla="*/ 559 w 807"/>
                  <a:gd name="T77" fmla="*/ 2277 h 929"/>
                  <a:gd name="T78" fmla="*/ 889 w 807"/>
                  <a:gd name="T79" fmla="*/ 2149 h 929"/>
                  <a:gd name="T80" fmla="*/ 974 w 807"/>
                  <a:gd name="T81" fmla="*/ 2128 h 929"/>
                  <a:gd name="T82" fmla="*/ 1167 w 807"/>
                  <a:gd name="T83" fmla="*/ 1805 h 929"/>
                  <a:gd name="T84" fmla="*/ 1223 w 807"/>
                  <a:gd name="T85" fmla="*/ 1677 h 929"/>
                  <a:gd name="T86" fmla="*/ 612 w 807"/>
                  <a:gd name="T87" fmla="*/ 1396 h 929"/>
                  <a:gd name="T88" fmla="*/ 338 w 807"/>
                  <a:gd name="T89" fmla="*/ 1183 h 929"/>
                  <a:gd name="T90" fmla="*/ 61 w 807"/>
                  <a:gd name="T91" fmla="*/ 969 h 929"/>
                  <a:gd name="T92" fmla="*/ 4 w 807"/>
                  <a:gd name="T93" fmla="*/ 797 h 92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807"/>
                  <a:gd name="T142" fmla="*/ 0 h 929"/>
                  <a:gd name="T143" fmla="*/ 807 w 807"/>
                  <a:gd name="T144" fmla="*/ 929 h 92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807" h="929">
                    <a:moveTo>
                      <a:pt x="1" y="218"/>
                    </a:moveTo>
                    <a:cubicBezTo>
                      <a:pt x="19" y="164"/>
                      <a:pt x="0" y="99"/>
                      <a:pt x="66" y="77"/>
                    </a:cubicBezTo>
                    <a:cubicBezTo>
                      <a:pt x="91" y="60"/>
                      <a:pt x="120" y="42"/>
                      <a:pt x="148" y="30"/>
                    </a:cubicBezTo>
                    <a:cubicBezTo>
                      <a:pt x="159" y="25"/>
                      <a:pt x="171" y="22"/>
                      <a:pt x="183" y="18"/>
                    </a:cubicBezTo>
                    <a:cubicBezTo>
                      <a:pt x="189" y="16"/>
                      <a:pt x="201" y="12"/>
                      <a:pt x="201" y="12"/>
                    </a:cubicBezTo>
                    <a:cubicBezTo>
                      <a:pt x="292" y="16"/>
                      <a:pt x="373" y="0"/>
                      <a:pt x="424" y="83"/>
                    </a:cubicBezTo>
                    <a:cubicBezTo>
                      <a:pt x="422" y="132"/>
                      <a:pt x="421" y="181"/>
                      <a:pt x="418" y="230"/>
                    </a:cubicBezTo>
                    <a:cubicBezTo>
                      <a:pt x="415" y="271"/>
                      <a:pt x="361" y="290"/>
                      <a:pt x="348" y="330"/>
                    </a:cubicBezTo>
                    <a:cubicBezTo>
                      <a:pt x="357" y="381"/>
                      <a:pt x="356" y="373"/>
                      <a:pt x="395" y="347"/>
                    </a:cubicBezTo>
                    <a:cubicBezTo>
                      <a:pt x="427" y="302"/>
                      <a:pt x="447" y="252"/>
                      <a:pt x="477" y="206"/>
                    </a:cubicBezTo>
                    <a:cubicBezTo>
                      <a:pt x="481" y="200"/>
                      <a:pt x="504" y="180"/>
                      <a:pt x="512" y="177"/>
                    </a:cubicBezTo>
                    <a:cubicBezTo>
                      <a:pt x="524" y="172"/>
                      <a:pt x="548" y="165"/>
                      <a:pt x="548" y="165"/>
                    </a:cubicBezTo>
                    <a:cubicBezTo>
                      <a:pt x="585" y="167"/>
                      <a:pt x="622" y="168"/>
                      <a:pt x="659" y="171"/>
                    </a:cubicBezTo>
                    <a:cubicBezTo>
                      <a:pt x="699" y="175"/>
                      <a:pt x="723" y="209"/>
                      <a:pt x="753" y="230"/>
                    </a:cubicBezTo>
                    <a:cubicBezTo>
                      <a:pt x="776" y="264"/>
                      <a:pt x="788" y="296"/>
                      <a:pt x="800" y="335"/>
                    </a:cubicBezTo>
                    <a:cubicBezTo>
                      <a:pt x="797" y="423"/>
                      <a:pt x="807" y="455"/>
                      <a:pt x="789" y="518"/>
                    </a:cubicBezTo>
                    <a:cubicBezTo>
                      <a:pt x="781" y="547"/>
                      <a:pt x="782" y="536"/>
                      <a:pt x="748" y="559"/>
                    </a:cubicBezTo>
                    <a:cubicBezTo>
                      <a:pt x="742" y="563"/>
                      <a:pt x="730" y="571"/>
                      <a:pt x="730" y="571"/>
                    </a:cubicBezTo>
                    <a:cubicBezTo>
                      <a:pt x="718" y="588"/>
                      <a:pt x="683" y="612"/>
                      <a:pt x="683" y="612"/>
                    </a:cubicBezTo>
                    <a:cubicBezTo>
                      <a:pt x="584" y="608"/>
                      <a:pt x="526" y="625"/>
                      <a:pt x="460" y="559"/>
                    </a:cubicBezTo>
                    <a:cubicBezTo>
                      <a:pt x="452" y="534"/>
                      <a:pt x="423" y="510"/>
                      <a:pt x="401" y="494"/>
                    </a:cubicBezTo>
                    <a:cubicBezTo>
                      <a:pt x="391" y="467"/>
                      <a:pt x="389" y="440"/>
                      <a:pt x="383" y="412"/>
                    </a:cubicBezTo>
                    <a:cubicBezTo>
                      <a:pt x="382" y="406"/>
                      <a:pt x="382" y="398"/>
                      <a:pt x="377" y="394"/>
                    </a:cubicBezTo>
                    <a:cubicBezTo>
                      <a:pt x="367" y="387"/>
                      <a:pt x="342" y="382"/>
                      <a:pt x="342" y="382"/>
                    </a:cubicBezTo>
                    <a:cubicBezTo>
                      <a:pt x="340" y="370"/>
                      <a:pt x="342" y="357"/>
                      <a:pt x="336" y="347"/>
                    </a:cubicBezTo>
                    <a:cubicBezTo>
                      <a:pt x="319" y="317"/>
                      <a:pt x="303" y="370"/>
                      <a:pt x="301" y="377"/>
                    </a:cubicBezTo>
                    <a:cubicBezTo>
                      <a:pt x="299" y="422"/>
                      <a:pt x="300" y="467"/>
                      <a:pt x="295" y="512"/>
                    </a:cubicBezTo>
                    <a:cubicBezTo>
                      <a:pt x="291" y="542"/>
                      <a:pt x="236" y="582"/>
                      <a:pt x="236" y="582"/>
                    </a:cubicBezTo>
                    <a:cubicBezTo>
                      <a:pt x="237" y="585"/>
                      <a:pt x="243" y="622"/>
                      <a:pt x="248" y="629"/>
                    </a:cubicBezTo>
                    <a:cubicBezTo>
                      <a:pt x="277" y="667"/>
                      <a:pt x="314" y="694"/>
                      <a:pt x="330" y="741"/>
                    </a:cubicBezTo>
                    <a:cubicBezTo>
                      <a:pt x="326" y="788"/>
                      <a:pt x="330" y="821"/>
                      <a:pt x="307" y="859"/>
                    </a:cubicBezTo>
                    <a:cubicBezTo>
                      <a:pt x="300" y="871"/>
                      <a:pt x="291" y="882"/>
                      <a:pt x="283" y="894"/>
                    </a:cubicBezTo>
                    <a:cubicBezTo>
                      <a:pt x="274" y="908"/>
                      <a:pt x="248" y="929"/>
                      <a:pt x="248" y="929"/>
                    </a:cubicBezTo>
                    <a:cubicBezTo>
                      <a:pt x="221" y="927"/>
                      <a:pt x="193" y="926"/>
                      <a:pt x="166" y="923"/>
                    </a:cubicBezTo>
                    <a:cubicBezTo>
                      <a:pt x="114" y="917"/>
                      <a:pt x="60" y="847"/>
                      <a:pt x="25" y="812"/>
                    </a:cubicBezTo>
                    <a:cubicBezTo>
                      <a:pt x="21" y="800"/>
                      <a:pt x="17" y="788"/>
                      <a:pt x="13" y="776"/>
                    </a:cubicBezTo>
                    <a:cubicBezTo>
                      <a:pt x="11" y="770"/>
                      <a:pt x="7" y="759"/>
                      <a:pt x="7" y="759"/>
                    </a:cubicBezTo>
                    <a:cubicBezTo>
                      <a:pt x="12" y="711"/>
                      <a:pt x="11" y="660"/>
                      <a:pt x="66" y="641"/>
                    </a:cubicBezTo>
                    <a:cubicBezTo>
                      <a:pt x="84" y="635"/>
                      <a:pt x="103" y="633"/>
                      <a:pt x="119" y="623"/>
                    </a:cubicBezTo>
                    <a:cubicBezTo>
                      <a:pt x="164" y="594"/>
                      <a:pt x="141" y="604"/>
                      <a:pt x="189" y="588"/>
                    </a:cubicBezTo>
                    <a:cubicBezTo>
                      <a:pt x="195" y="586"/>
                      <a:pt x="207" y="582"/>
                      <a:pt x="207" y="582"/>
                    </a:cubicBezTo>
                    <a:cubicBezTo>
                      <a:pt x="227" y="554"/>
                      <a:pt x="237" y="527"/>
                      <a:pt x="248" y="494"/>
                    </a:cubicBezTo>
                    <a:cubicBezTo>
                      <a:pt x="252" y="482"/>
                      <a:pt x="260" y="459"/>
                      <a:pt x="260" y="459"/>
                    </a:cubicBezTo>
                    <a:cubicBezTo>
                      <a:pt x="251" y="358"/>
                      <a:pt x="247" y="389"/>
                      <a:pt x="130" y="382"/>
                    </a:cubicBezTo>
                    <a:cubicBezTo>
                      <a:pt x="116" y="360"/>
                      <a:pt x="94" y="338"/>
                      <a:pt x="72" y="324"/>
                    </a:cubicBezTo>
                    <a:cubicBezTo>
                      <a:pt x="57" y="301"/>
                      <a:pt x="39" y="274"/>
                      <a:pt x="13" y="265"/>
                    </a:cubicBezTo>
                    <a:cubicBezTo>
                      <a:pt x="8" y="250"/>
                      <a:pt x="1" y="218"/>
                      <a:pt x="1" y="218"/>
                    </a:cubicBezTo>
                    <a:close/>
                  </a:path>
                </a:pathLst>
              </a:custGeom>
              <a:solidFill>
                <a:srgbClr val="006600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8" name="Group 271"/>
            <p:cNvGrpSpPr>
              <a:grpSpLocks/>
            </p:cNvGrpSpPr>
            <p:nvPr/>
          </p:nvGrpSpPr>
          <p:grpSpPr bwMode="auto">
            <a:xfrm>
              <a:off x="3940175" y="5167334"/>
              <a:ext cx="127000" cy="109538"/>
              <a:chOff x="4973" y="2876"/>
              <a:chExt cx="245" cy="211"/>
            </a:xfrm>
          </p:grpSpPr>
          <p:sp>
            <p:nvSpPr>
              <p:cNvPr id="104645" name="Oval 272"/>
              <p:cNvSpPr>
                <a:spLocks noChangeAspect="1" noChangeArrowheads="1"/>
              </p:cNvSpPr>
              <p:nvPr/>
            </p:nvSpPr>
            <p:spPr bwMode="auto">
              <a:xfrm>
                <a:off x="4973" y="2876"/>
                <a:ext cx="228" cy="211"/>
              </a:xfrm>
              <a:prstGeom prst="ellipse">
                <a:avLst/>
              </a:prstGeom>
              <a:solidFill>
                <a:schemeClr val="accent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 sz="1800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104646" name="Freeform 273"/>
              <p:cNvSpPr>
                <a:spLocks noChangeAspect="1"/>
              </p:cNvSpPr>
              <p:nvPr/>
            </p:nvSpPr>
            <p:spPr bwMode="auto">
              <a:xfrm rot="2008338">
                <a:off x="5023" y="2891"/>
                <a:ext cx="195" cy="145"/>
              </a:xfrm>
              <a:custGeom>
                <a:avLst/>
                <a:gdLst>
                  <a:gd name="T0" fmla="*/ 1 w 506"/>
                  <a:gd name="T1" fmla="*/ 26 h 409"/>
                  <a:gd name="T2" fmla="*/ 6 w 506"/>
                  <a:gd name="T3" fmla="*/ 12 h 409"/>
                  <a:gd name="T4" fmla="*/ 15 w 506"/>
                  <a:gd name="T5" fmla="*/ 6 h 409"/>
                  <a:gd name="T6" fmla="*/ 21 w 506"/>
                  <a:gd name="T7" fmla="*/ 0 h 409"/>
                  <a:gd name="T8" fmla="*/ 48 w 506"/>
                  <a:gd name="T9" fmla="*/ 2 h 409"/>
                  <a:gd name="T10" fmla="*/ 56 w 506"/>
                  <a:gd name="T11" fmla="*/ 7 h 409"/>
                  <a:gd name="T12" fmla="*/ 61 w 506"/>
                  <a:gd name="T13" fmla="*/ 10 h 409"/>
                  <a:gd name="T14" fmla="*/ 64 w 506"/>
                  <a:gd name="T15" fmla="*/ 15 h 409"/>
                  <a:gd name="T16" fmla="*/ 65 w 506"/>
                  <a:gd name="T17" fmla="*/ 17 h 409"/>
                  <a:gd name="T18" fmla="*/ 67 w 506"/>
                  <a:gd name="T19" fmla="*/ 19 h 409"/>
                  <a:gd name="T20" fmla="*/ 68 w 506"/>
                  <a:gd name="T21" fmla="*/ 26 h 409"/>
                  <a:gd name="T22" fmla="*/ 62 w 506"/>
                  <a:gd name="T23" fmla="*/ 51 h 409"/>
                  <a:gd name="T24" fmla="*/ 52 w 506"/>
                  <a:gd name="T25" fmla="*/ 45 h 409"/>
                  <a:gd name="T26" fmla="*/ 48 w 506"/>
                  <a:gd name="T27" fmla="*/ 40 h 409"/>
                  <a:gd name="T28" fmla="*/ 47 w 506"/>
                  <a:gd name="T29" fmla="*/ 38 h 409"/>
                  <a:gd name="T30" fmla="*/ 27 w 506"/>
                  <a:gd name="T31" fmla="*/ 34 h 409"/>
                  <a:gd name="T32" fmla="*/ 18 w 506"/>
                  <a:gd name="T33" fmla="*/ 40 h 409"/>
                  <a:gd name="T34" fmla="*/ 11 w 506"/>
                  <a:gd name="T35" fmla="*/ 40 h 409"/>
                  <a:gd name="T36" fmla="*/ 5 w 506"/>
                  <a:gd name="T37" fmla="*/ 38 h 409"/>
                  <a:gd name="T38" fmla="*/ 1 w 506"/>
                  <a:gd name="T39" fmla="*/ 26 h 40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06"/>
                  <a:gd name="T61" fmla="*/ 0 h 409"/>
                  <a:gd name="T62" fmla="*/ 506 w 506"/>
                  <a:gd name="T63" fmla="*/ 409 h 40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06" h="409">
                    <a:moveTo>
                      <a:pt x="7" y="203"/>
                    </a:moveTo>
                    <a:cubicBezTo>
                      <a:pt x="12" y="145"/>
                      <a:pt x="0" y="125"/>
                      <a:pt x="42" y="98"/>
                    </a:cubicBezTo>
                    <a:cubicBezTo>
                      <a:pt x="64" y="65"/>
                      <a:pt x="65" y="57"/>
                      <a:pt x="101" y="45"/>
                    </a:cubicBezTo>
                    <a:cubicBezTo>
                      <a:pt x="108" y="16"/>
                      <a:pt x="114" y="13"/>
                      <a:pt x="142" y="4"/>
                    </a:cubicBezTo>
                    <a:cubicBezTo>
                      <a:pt x="212" y="7"/>
                      <a:pt x="264" y="0"/>
                      <a:pt x="324" y="21"/>
                    </a:cubicBezTo>
                    <a:cubicBezTo>
                      <a:pt x="339" y="43"/>
                      <a:pt x="353" y="48"/>
                      <a:pt x="377" y="57"/>
                    </a:cubicBezTo>
                    <a:cubicBezTo>
                      <a:pt x="415" y="111"/>
                      <a:pt x="362" y="43"/>
                      <a:pt x="407" y="80"/>
                    </a:cubicBezTo>
                    <a:cubicBezTo>
                      <a:pt x="418" y="89"/>
                      <a:pt x="422" y="104"/>
                      <a:pt x="430" y="115"/>
                    </a:cubicBezTo>
                    <a:cubicBezTo>
                      <a:pt x="432" y="123"/>
                      <a:pt x="431" y="132"/>
                      <a:pt x="436" y="139"/>
                    </a:cubicBezTo>
                    <a:cubicBezTo>
                      <a:pt x="440" y="145"/>
                      <a:pt x="452" y="144"/>
                      <a:pt x="454" y="151"/>
                    </a:cubicBezTo>
                    <a:cubicBezTo>
                      <a:pt x="460" y="169"/>
                      <a:pt x="457" y="190"/>
                      <a:pt x="459" y="209"/>
                    </a:cubicBezTo>
                    <a:cubicBezTo>
                      <a:pt x="455" y="348"/>
                      <a:pt x="506" y="380"/>
                      <a:pt x="418" y="409"/>
                    </a:cubicBezTo>
                    <a:cubicBezTo>
                      <a:pt x="366" y="401"/>
                      <a:pt x="364" y="405"/>
                      <a:pt x="348" y="356"/>
                    </a:cubicBezTo>
                    <a:cubicBezTo>
                      <a:pt x="344" y="343"/>
                      <a:pt x="332" y="333"/>
                      <a:pt x="324" y="321"/>
                    </a:cubicBezTo>
                    <a:cubicBezTo>
                      <a:pt x="320" y="315"/>
                      <a:pt x="313" y="303"/>
                      <a:pt x="313" y="303"/>
                    </a:cubicBezTo>
                    <a:cubicBezTo>
                      <a:pt x="297" y="240"/>
                      <a:pt x="249" y="270"/>
                      <a:pt x="183" y="274"/>
                    </a:cubicBezTo>
                    <a:cubicBezTo>
                      <a:pt x="165" y="287"/>
                      <a:pt x="139" y="314"/>
                      <a:pt x="119" y="321"/>
                    </a:cubicBezTo>
                    <a:cubicBezTo>
                      <a:pt x="103" y="319"/>
                      <a:pt x="87" y="318"/>
                      <a:pt x="72" y="315"/>
                    </a:cubicBezTo>
                    <a:cubicBezTo>
                      <a:pt x="60" y="312"/>
                      <a:pt x="36" y="303"/>
                      <a:pt x="36" y="303"/>
                    </a:cubicBezTo>
                    <a:cubicBezTo>
                      <a:pt x="7" y="259"/>
                      <a:pt x="7" y="260"/>
                      <a:pt x="7" y="203"/>
                    </a:cubicBezTo>
                    <a:close/>
                  </a:path>
                </a:pathLst>
              </a:custGeom>
              <a:solidFill>
                <a:srgbClr val="006600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9" name="Group 274"/>
            <p:cNvGrpSpPr>
              <a:grpSpLocks/>
            </p:cNvGrpSpPr>
            <p:nvPr/>
          </p:nvGrpSpPr>
          <p:grpSpPr bwMode="auto">
            <a:xfrm rot="6364595">
              <a:off x="4625975" y="5775347"/>
              <a:ext cx="76200" cy="285750"/>
              <a:chOff x="3485" y="1294"/>
              <a:chExt cx="143" cy="590"/>
            </a:xfrm>
          </p:grpSpPr>
          <p:sp>
            <p:nvSpPr>
              <p:cNvPr id="104643" name="Freeform 275"/>
              <p:cNvSpPr>
                <a:spLocks/>
              </p:cNvSpPr>
              <p:nvPr/>
            </p:nvSpPr>
            <p:spPr bwMode="auto">
              <a:xfrm>
                <a:off x="3485" y="1294"/>
                <a:ext cx="143" cy="590"/>
              </a:xfrm>
              <a:custGeom>
                <a:avLst/>
                <a:gdLst>
                  <a:gd name="T0" fmla="*/ 97 w 143"/>
                  <a:gd name="T1" fmla="*/ 76 h 590"/>
                  <a:gd name="T2" fmla="*/ 113 w 143"/>
                  <a:gd name="T3" fmla="*/ 112 h 590"/>
                  <a:gd name="T4" fmla="*/ 121 w 143"/>
                  <a:gd name="T5" fmla="*/ 372 h 590"/>
                  <a:gd name="T6" fmla="*/ 93 w 143"/>
                  <a:gd name="T7" fmla="*/ 548 h 590"/>
                  <a:gd name="T8" fmla="*/ 81 w 143"/>
                  <a:gd name="T9" fmla="*/ 456 h 590"/>
                  <a:gd name="T10" fmla="*/ 1 w 143"/>
                  <a:gd name="T11" fmla="*/ 324 h 590"/>
                  <a:gd name="T12" fmla="*/ 5 w 143"/>
                  <a:gd name="T13" fmla="*/ 252 h 590"/>
                  <a:gd name="T14" fmla="*/ 81 w 143"/>
                  <a:gd name="T15" fmla="*/ 136 h 590"/>
                  <a:gd name="T16" fmla="*/ 77 w 143"/>
                  <a:gd name="T17" fmla="*/ 64 h 590"/>
                  <a:gd name="T18" fmla="*/ 53 w 143"/>
                  <a:gd name="T19" fmla="*/ 4 h 590"/>
                  <a:gd name="T20" fmla="*/ 57 w 143"/>
                  <a:gd name="T21" fmla="*/ 16 h 590"/>
                  <a:gd name="T22" fmla="*/ 61 w 143"/>
                  <a:gd name="T23" fmla="*/ 28 h 590"/>
                  <a:gd name="T24" fmla="*/ 85 w 143"/>
                  <a:gd name="T25" fmla="*/ 76 h 590"/>
                  <a:gd name="T26" fmla="*/ 101 w 143"/>
                  <a:gd name="T27" fmla="*/ 80 h 590"/>
                  <a:gd name="T28" fmla="*/ 97 w 143"/>
                  <a:gd name="T29" fmla="*/ 76 h 59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3"/>
                  <a:gd name="T46" fmla="*/ 0 h 590"/>
                  <a:gd name="T47" fmla="*/ 143 w 143"/>
                  <a:gd name="T48" fmla="*/ 590 h 59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3" h="590">
                    <a:moveTo>
                      <a:pt x="97" y="76"/>
                    </a:moveTo>
                    <a:cubicBezTo>
                      <a:pt x="107" y="105"/>
                      <a:pt x="100" y="93"/>
                      <a:pt x="113" y="112"/>
                    </a:cubicBezTo>
                    <a:cubicBezTo>
                      <a:pt x="111" y="186"/>
                      <a:pt x="95" y="295"/>
                      <a:pt x="121" y="372"/>
                    </a:cubicBezTo>
                    <a:cubicBezTo>
                      <a:pt x="120" y="403"/>
                      <a:pt x="143" y="515"/>
                      <a:pt x="93" y="548"/>
                    </a:cubicBezTo>
                    <a:cubicBezTo>
                      <a:pt x="65" y="590"/>
                      <a:pt x="91" y="556"/>
                      <a:pt x="81" y="456"/>
                    </a:cubicBezTo>
                    <a:cubicBezTo>
                      <a:pt x="76" y="406"/>
                      <a:pt x="16" y="370"/>
                      <a:pt x="1" y="324"/>
                    </a:cubicBezTo>
                    <a:cubicBezTo>
                      <a:pt x="2" y="300"/>
                      <a:pt x="0" y="276"/>
                      <a:pt x="5" y="252"/>
                    </a:cubicBezTo>
                    <a:cubicBezTo>
                      <a:pt x="14" y="206"/>
                      <a:pt x="66" y="180"/>
                      <a:pt x="81" y="136"/>
                    </a:cubicBezTo>
                    <a:cubicBezTo>
                      <a:pt x="80" y="112"/>
                      <a:pt x="80" y="88"/>
                      <a:pt x="77" y="64"/>
                    </a:cubicBezTo>
                    <a:cubicBezTo>
                      <a:pt x="74" y="44"/>
                      <a:pt x="59" y="23"/>
                      <a:pt x="53" y="4"/>
                    </a:cubicBezTo>
                    <a:cubicBezTo>
                      <a:pt x="52" y="0"/>
                      <a:pt x="56" y="12"/>
                      <a:pt x="57" y="16"/>
                    </a:cubicBezTo>
                    <a:cubicBezTo>
                      <a:pt x="58" y="20"/>
                      <a:pt x="60" y="24"/>
                      <a:pt x="61" y="28"/>
                    </a:cubicBezTo>
                    <a:cubicBezTo>
                      <a:pt x="62" y="31"/>
                      <a:pt x="85" y="76"/>
                      <a:pt x="85" y="76"/>
                    </a:cubicBezTo>
                    <a:cubicBezTo>
                      <a:pt x="89" y="79"/>
                      <a:pt x="96" y="80"/>
                      <a:pt x="101" y="80"/>
                    </a:cubicBezTo>
                    <a:cubicBezTo>
                      <a:pt x="103" y="80"/>
                      <a:pt x="98" y="77"/>
                      <a:pt x="97" y="7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04644" name="Oval 276"/>
              <p:cNvSpPr>
                <a:spLocks noChangeArrowheads="1"/>
              </p:cNvSpPr>
              <p:nvPr/>
            </p:nvSpPr>
            <p:spPr bwMode="auto">
              <a:xfrm>
                <a:off x="3494" y="1514"/>
                <a:ext cx="56" cy="13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 sz="1800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104619" name="Freeform 278"/>
            <p:cNvSpPr>
              <a:spLocks/>
            </p:cNvSpPr>
            <p:nvPr/>
          </p:nvSpPr>
          <p:spPr bwMode="auto">
            <a:xfrm>
              <a:off x="2724150" y="5313384"/>
              <a:ext cx="1425575" cy="546100"/>
            </a:xfrm>
            <a:custGeom>
              <a:avLst/>
              <a:gdLst>
                <a:gd name="T0" fmla="*/ 24903107 w 2020"/>
                <a:gd name="T1" fmla="*/ 286966457 h 871"/>
                <a:gd name="T2" fmla="*/ 147424224 w 2020"/>
                <a:gd name="T3" fmla="*/ 266918134 h 871"/>
                <a:gd name="T4" fmla="*/ 262475200 w 2020"/>
                <a:gd name="T5" fmla="*/ 245690462 h 871"/>
                <a:gd name="T6" fmla="*/ 286381805 w 2020"/>
                <a:gd name="T7" fmla="*/ 232717613 h 871"/>
                <a:gd name="T8" fmla="*/ 398444058 w 2020"/>
                <a:gd name="T9" fmla="*/ 191441618 h 871"/>
                <a:gd name="T10" fmla="*/ 420856632 w 2020"/>
                <a:gd name="T11" fmla="*/ 179648746 h 871"/>
                <a:gd name="T12" fmla="*/ 470163872 w 2020"/>
                <a:gd name="T13" fmla="*/ 153703634 h 871"/>
                <a:gd name="T14" fmla="*/ 495565213 w 2020"/>
                <a:gd name="T15" fmla="*/ 112427640 h 871"/>
                <a:gd name="T16" fmla="*/ 531424767 w 2020"/>
                <a:gd name="T17" fmla="*/ 86483195 h 871"/>
                <a:gd name="T18" fmla="*/ 594179693 w 2020"/>
                <a:gd name="T19" fmla="*/ 39310421 h 871"/>
                <a:gd name="T20" fmla="*/ 656934618 w 2020"/>
                <a:gd name="T21" fmla="*/ 18082744 h 871"/>
                <a:gd name="T22" fmla="*/ 710724655 w 2020"/>
                <a:gd name="T23" fmla="*/ 9827919 h 871"/>
                <a:gd name="T24" fmla="*/ 661417415 w 2020"/>
                <a:gd name="T25" fmla="*/ 34593021 h 871"/>
                <a:gd name="T26" fmla="*/ 589697601 w 2020"/>
                <a:gd name="T27" fmla="*/ 67614203 h 871"/>
                <a:gd name="T28" fmla="*/ 541884392 w 2020"/>
                <a:gd name="T29" fmla="*/ 102993467 h 871"/>
                <a:gd name="T30" fmla="*/ 526942676 w 2020"/>
                <a:gd name="T31" fmla="*/ 121862439 h 871"/>
                <a:gd name="T32" fmla="*/ 535907564 w 2020"/>
                <a:gd name="T33" fmla="*/ 180828096 h 871"/>
                <a:gd name="T34" fmla="*/ 606133348 w 2020"/>
                <a:gd name="T35" fmla="*/ 165497173 h 871"/>
                <a:gd name="T36" fmla="*/ 701759767 w 2020"/>
                <a:gd name="T37" fmla="*/ 146628162 h 871"/>
                <a:gd name="T38" fmla="*/ 761526808 w 2020"/>
                <a:gd name="T39" fmla="*/ 95917367 h 871"/>
                <a:gd name="T40" fmla="*/ 803363189 w 2020"/>
                <a:gd name="T41" fmla="*/ 49924580 h 871"/>
                <a:gd name="T42" fmla="*/ 893012781 w 2020"/>
                <a:gd name="T43" fmla="*/ 33413671 h 871"/>
                <a:gd name="T44" fmla="*/ 882553862 w 2020"/>
                <a:gd name="T45" fmla="*/ 39310421 h 871"/>
                <a:gd name="T46" fmla="*/ 837728713 w 2020"/>
                <a:gd name="T47" fmla="*/ 69972903 h 871"/>
                <a:gd name="T48" fmla="*/ 813822108 w 2020"/>
                <a:gd name="T49" fmla="*/ 92379318 h 871"/>
                <a:gd name="T50" fmla="*/ 774973788 w 2020"/>
                <a:gd name="T51" fmla="*/ 118324390 h 871"/>
                <a:gd name="T52" fmla="*/ 809340017 w 2020"/>
                <a:gd name="T53" fmla="*/ 132475962 h 871"/>
                <a:gd name="T54" fmla="*/ 845199571 w 2020"/>
                <a:gd name="T55" fmla="*/ 148986861 h 871"/>
                <a:gd name="T56" fmla="*/ 881059831 w 2020"/>
                <a:gd name="T57" fmla="*/ 173751996 h 871"/>
                <a:gd name="T58" fmla="*/ 957261737 w 2020"/>
                <a:gd name="T59" fmla="*/ 183186795 h 871"/>
                <a:gd name="T60" fmla="*/ 1003580915 w 2020"/>
                <a:gd name="T61" fmla="*/ 163138434 h 871"/>
                <a:gd name="T62" fmla="*/ 937837929 w 2020"/>
                <a:gd name="T63" fmla="*/ 210311217 h 871"/>
                <a:gd name="T64" fmla="*/ 904966436 w 2020"/>
                <a:gd name="T65" fmla="*/ 223283440 h 871"/>
                <a:gd name="T66" fmla="*/ 842211510 w 2020"/>
                <a:gd name="T67" fmla="*/ 211490567 h 871"/>
                <a:gd name="T68" fmla="*/ 748079122 w 2020"/>
                <a:gd name="T69" fmla="*/ 184366145 h 871"/>
                <a:gd name="T70" fmla="*/ 633028014 w 2020"/>
                <a:gd name="T71" fmla="*/ 225642140 h 871"/>
                <a:gd name="T72" fmla="*/ 553837342 w 2020"/>
                <a:gd name="T73" fmla="*/ 237435013 h 871"/>
                <a:gd name="T74" fmla="*/ 523953909 w 2020"/>
                <a:gd name="T75" fmla="*/ 245690462 h 871"/>
                <a:gd name="T76" fmla="*/ 488094355 w 2020"/>
                <a:gd name="T77" fmla="*/ 255124635 h 871"/>
                <a:gd name="T78" fmla="*/ 395455997 w 2020"/>
                <a:gd name="T79" fmla="*/ 252765935 h 871"/>
                <a:gd name="T80" fmla="*/ 323736095 w 2020"/>
                <a:gd name="T81" fmla="*/ 273993607 h 871"/>
                <a:gd name="T82" fmla="*/ 262475200 w 2020"/>
                <a:gd name="T83" fmla="*/ 278711007 h 871"/>
                <a:gd name="T84" fmla="*/ 196731508 w 2020"/>
                <a:gd name="T85" fmla="*/ 305835429 h 871"/>
                <a:gd name="T86" fmla="*/ 145930193 w 2020"/>
                <a:gd name="T87" fmla="*/ 321166351 h 871"/>
                <a:gd name="T88" fmla="*/ 33867995 w 2020"/>
                <a:gd name="T89" fmla="*/ 337676702 h 871"/>
                <a:gd name="T90" fmla="*/ 9961382 w 2020"/>
                <a:gd name="T91" fmla="*/ 323525051 h 871"/>
                <a:gd name="T92" fmla="*/ 3984553 w 2020"/>
                <a:gd name="T93" fmla="*/ 295221279 h 87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20"/>
                <a:gd name="T142" fmla="*/ 0 h 871"/>
                <a:gd name="T143" fmla="*/ 2020 w 2020"/>
                <a:gd name="T144" fmla="*/ 871 h 87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20" h="871">
                  <a:moveTo>
                    <a:pt x="5" y="745"/>
                  </a:moveTo>
                  <a:cubicBezTo>
                    <a:pt x="21" y="742"/>
                    <a:pt x="34" y="734"/>
                    <a:pt x="50" y="730"/>
                  </a:cubicBezTo>
                  <a:cubicBezTo>
                    <a:pt x="95" y="697"/>
                    <a:pt x="152" y="681"/>
                    <a:pt x="206" y="667"/>
                  </a:cubicBezTo>
                  <a:cubicBezTo>
                    <a:pt x="239" y="669"/>
                    <a:pt x="265" y="673"/>
                    <a:pt x="296" y="679"/>
                  </a:cubicBezTo>
                  <a:cubicBezTo>
                    <a:pt x="368" y="674"/>
                    <a:pt x="442" y="652"/>
                    <a:pt x="512" y="634"/>
                  </a:cubicBezTo>
                  <a:cubicBezTo>
                    <a:pt x="517" y="631"/>
                    <a:pt x="522" y="628"/>
                    <a:pt x="527" y="625"/>
                  </a:cubicBezTo>
                  <a:cubicBezTo>
                    <a:pt x="532" y="623"/>
                    <a:pt x="537" y="622"/>
                    <a:pt x="542" y="619"/>
                  </a:cubicBezTo>
                  <a:cubicBezTo>
                    <a:pt x="555" y="612"/>
                    <a:pt x="564" y="601"/>
                    <a:pt x="575" y="592"/>
                  </a:cubicBezTo>
                  <a:cubicBezTo>
                    <a:pt x="607" y="566"/>
                    <a:pt x="648" y="542"/>
                    <a:pt x="689" y="535"/>
                  </a:cubicBezTo>
                  <a:cubicBezTo>
                    <a:pt x="726" y="516"/>
                    <a:pt x="765" y="511"/>
                    <a:pt x="800" y="487"/>
                  </a:cubicBezTo>
                  <a:cubicBezTo>
                    <a:pt x="809" y="481"/>
                    <a:pt x="818" y="475"/>
                    <a:pt x="827" y="469"/>
                  </a:cubicBezTo>
                  <a:cubicBezTo>
                    <a:pt x="833" y="465"/>
                    <a:pt x="845" y="457"/>
                    <a:pt x="845" y="457"/>
                  </a:cubicBezTo>
                  <a:cubicBezTo>
                    <a:pt x="851" y="438"/>
                    <a:pt x="876" y="434"/>
                    <a:pt x="893" y="430"/>
                  </a:cubicBezTo>
                  <a:cubicBezTo>
                    <a:pt x="910" y="417"/>
                    <a:pt x="928" y="405"/>
                    <a:pt x="944" y="391"/>
                  </a:cubicBezTo>
                  <a:cubicBezTo>
                    <a:pt x="953" y="383"/>
                    <a:pt x="968" y="364"/>
                    <a:pt x="968" y="364"/>
                  </a:cubicBezTo>
                  <a:cubicBezTo>
                    <a:pt x="974" y="338"/>
                    <a:pt x="986" y="312"/>
                    <a:pt x="995" y="286"/>
                  </a:cubicBezTo>
                  <a:cubicBezTo>
                    <a:pt x="997" y="280"/>
                    <a:pt x="1008" y="275"/>
                    <a:pt x="1013" y="271"/>
                  </a:cubicBezTo>
                  <a:cubicBezTo>
                    <a:pt x="1032" y="254"/>
                    <a:pt x="1045" y="235"/>
                    <a:pt x="1067" y="220"/>
                  </a:cubicBezTo>
                  <a:cubicBezTo>
                    <a:pt x="1081" y="199"/>
                    <a:pt x="1104" y="181"/>
                    <a:pt x="1124" y="166"/>
                  </a:cubicBezTo>
                  <a:cubicBezTo>
                    <a:pt x="1129" y="150"/>
                    <a:pt x="1175" y="106"/>
                    <a:pt x="1193" y="100"/>
                  </a:cubicBezTo>
                  <a:cubicBezTo>
                    <a:pt x="1206" y="87"/>
                    <a:pt x="1219" y="50"/>
                    <a:pt x="1238" y="49"/>
                  </a:cubicBezTo>
                  <a:cubicBezTo>
                    <a:pt x="1265" y="47"/>
                    <a:pt x="1292" y="47"/>
                    <a:pt x="1319" y="46"/>
                  </a:cubicBezTo>
                  <a:cubicBezTo>
                    <a:pt x="1337" y="19"/>
                    <a:pt x="1353" y="9"/>
                    <a:pt x="1385" y="4"/>
                  </a:cubicBezTo>
                  <a:cubicBezTo>
                    <a:pt x="1407" y="5"/>
                    <a:pt x="1464" y="0"/>
                    <a:pt x="1427" y="25"/>
                  </a:cubicBezTo>
                  <a:cubicBezTo>
                    <a:pt x="1411" y="49"/>
                    <a:pt x="1384" y="68"/>
                    <a:pt x="1358" y="79"/>
                  </a:cubicBezTo>
                  <a:cubicBezTo>
                    <a:pt x="1328" y="92"/>
                    <a:pt x="1368" y="68"/>
                    <a:pt x="1328" y="88"/>
                  </a:cubicBezTo>
                  <a:cubicBezTo>
                    <a:pt x="1307" y="99"/>
                    <a:pt x="1287" y="114"/>
                    <a:pt x="1265" y="121"/>
                  </a:cubicBezTo>
                  <a:cubicBezTo>
                    <a:pt x="1245" y="136"/>
                    <a:pt x="1206" y="165"/>
                    <a:pt x="1184" y="172"/>
                  </a:cubicBezTo>
                  <a:cubicBezTo>
                    <a:pt x="1167" y="189"/>
                    <a:pt x="1144" y="206"/>
                    <a:pt x="1124" y="220"/>
                  </a:cubicBezTo>
                  <a:cubicBezTo>
                    <a:pt x="1113" y="236"/>
                    <a:pt x="1102" y="248"/>
                    <a:pt x="1088" y="262"/>
                  </a:cubicBezTo>
                  <a:cubicBezTo>
                    <a:pt x="1080" y="270"/>
                    <a:pt x="1079" y="280"/>
                    <a:pt x="1070" y="289"/>
                  </a:cubicBezTo>
                  <a:cubicBezTo>
                    <a:pt x="1064" y="314"/>
                    <a:pt x="1072" y="289"/>
                    <a:pt x="1058" y="310"/>
                  </a:cubicBezTo>
                  <a:cubicBezTo>
                    <a:pt x="1044" y="332"/>
                    <a:pt x="1040" y="360"/>
                    <a:pt x="1025" y="382"/>
                  </a:cubicBezTo>
                  <a:cubicBezTo>
                    <a:pt x="1029" y="427"/>
                    <a:pt x="1028" y="452"/>
                    <a:pt x="1076" y="460"/>
                  </a:cubicBezTo>
                  <a:cubicBezTo>
                    <a:pt x="1099" y="459"/>
                    <a:pt x="1142" y="463"/>
                    <a:pt x="1169" y="451"/>
                  </a:cubicBezTo>
                  <a:cubicBezTo>
                    <a:pt x="1186" y="444"/>
                    <a:pt x="1199" y="424"/>
                    <a:pt x="1217" y="421"/>
                  </a:cubicBezTo>
                  <a:cubicBezTo>
                    <a:pt x="1256" y="415"/>
                    <a:pt x="1296" y="414"/>
                    <a:pt x="1334" y="403"/>
                  </a:cubicBezTo>
                  <a:cubicBezTo>
                    <a:pt x="1361" y="395"/>
                    <a:pt x="1382" y="378"/>
                    <a:pt x="1409" y="373"/>
                  </a:cubicBezTo>
                  <a:cubicBezTo>
                    <a:pt x="1448" y="358"/>
                    <a:pt x="1474" y="338"/>
                    <a:pt x="1499" y="304"/>
                  </a:cubicBezTo>
                  <a:cubicBezTo>
                    <a:pt x="1506" y="284"/>
                    <a:pt x="1518" y="262"/>
                    <a:pt x="1529" y="244"/>
                  </a:cubicBezTo>
                  <a:cubicBezTo>
                    <a:pt x="1535" y="220"/>
                    <a:pt x="1556" y="159"/>
                    <a:pt x="1580" y="151"/>
                  </a:cubicBezTo>
                  <a:cubicBezTo>
                    <a:pt x="1594" y="132"/>
                    <a:pt x="1585" y="141"/>
                    <a:pt x="1613" y="127"/>
                  </a:cubicBezTo>
                  <a:cubicBezTo>
                    <a:pt x="1619" y="124"/>
                    <a:pt x="1631" y="115"/>
                    <a:pt x="1631" y="115"/>
                  </a:cubicBezTo>
                  <a:cubicBezTo>
                    <a:pt x="1663" y="67"/>
                    <a:pt x="1748" y="86"/>
                    <a:pt x="1793" y="85"/>
                  </a:cubicBezTo>
                  <a:cubicBezTo>
                    <a:pt x="1797" y="84"/>
                    <a:pt x="1807" y="78"/>
                    <a:pt x="1805" y="82"/>
                  </a:cubicBezTo>
                  <a:cubicBezTo>
                    <a:pt x="1801" y="89"/>
                    <a:pt x="1780" y="96"/>
                    <a:pt x="1772" y="100"/>
                  </a:cubicBezTo>
                  <a:cubicBezTo>
                    <a:pt x="1746" y="113"/>
                    <a:pt x="1730" y="138"/>
                    <a:pt x="1706" y="154"/>
                  </a:cubicBezTo>
                  <a:cubicBezTo>
                    <a:pt x="1701" y="164"/>
                    <a:pt x="1682" y="178"/>
                    <a:pt x="1682" y="178"/>
                  </a:cubicBezTo>
                  <a:cubicBezTo>
                    <a:pt x="1671" y="194"/>
                    <a:pt x="1654" y="209"/>
                    <a:pt x="1640" y="223"/>
                  </a:cubicBezTo>
                  <a:cubicBezTo>
                    <a:pt x="1637" y="226"/>
                    <a:pt x="1637" y="232"/>
                    <a:pt x="1634" y="235"/>
                  </a:cubicBezTo>
                  <a:cubicBezTo>
                    <a:pt x="1621" y="250"/>
                    <a:pt x="1602" y="268"/>
                    <a:pt x="1586" y="280"/>
                  </a:cubicBezTo>
                  <a:cubicBezTo>
                    <a:pt x="1575" y="288"/>
                    <a:pt x="1566" y="291"/>
                    <a:pt x="1556" y="301"/>
                  </a:cubicBezTo>
                  <a:cubicBezTo>
                    <a:pt x="1551" y="317"/>
                    <a:pt x="1540" y="342"/>
                    <a:pt x="1562" y="349"/>
                  </a:cubicBezTo>
                  <a:cubicBezTo>
                    <a:pt x="1602" y="346"/>
                    <a:pt x="1597" y="344"/>
                    <a:pt x="1625" y="337"/>
                  </a:cubicBezTo>
                  <a:cubicBezTo>
                    <a:pt x="1640" y="340"/>
                    <a:pt x="1651" y="340"/>
                    <a:pt x="1664" y="349"/>
                  </a:cubicBezTo>
                  <a:cubicBezTo>
                    <a:pt x="1672" y="360"/>
                    <a:pt x="1686" y="371"/>
                    <a:pt x="1697" y="379"/>
                  </a:cubicBezTo>
                  <a:cubicBezTo>
                    <a:pt x="1710" y="398"/>
                    <a:pt x="1731" y="403"/>
                    <a:pt x="1748" y="415"/>
                  </a:cubicBezTo>
                  <a:cubicBezTo>
                    <a:pt x="1757" y="422"/>
                    <a:pt x="1760" y="436"/>
                    <a:pt x="1769" y="442"/>
                  </a:cubicBezTo>
                  <a:cubicBezTo>
                    <a:pt x="1791" y="456"/>
                    <a:pt x="1796" y="467"/>
                    <a:pt x="1823" y="478"/>
                  </a:cubicBezTo>
                  <a:cubicBezTo>
                    <a:pt x="1889" y="475"/>
                    <a:pt x="1877" y="472"/>
                    <a:pt x="1922" y="466"/>
                  </a:cubicBezTo>
                  <a:cubicBezTo>
                    <a:pt x="1933" y="462"/>
                    <a:pt x="1941" y="457"/>
                    <a:pt x="1952" y="454"/>
                  </a:cubicBezTo>
                  <a:cubicBezTo>
                    <a:pt x="1973" y="440"/>
                    <a:pt x="1996" y="434"/>
                    <a:pt x="2015" y="415"/>
                  </a:cubicBezTo>
                  <a:cubicBezTo>
                    <a:pt x="2020" y="437"/>
                    <a:pt x="2007" y="466"/>
                    <a:pt x="1988" y="478"/>
                  </a:cubicBezTo>
                  <a:cubicBezTo>
                    <a:pt x="1969" y="506"/>
                    <a:pt x="1915" y="527"/>
                    <a:pt x="1883" y="535"/>
                  </a:cubicBezTo>
                  <a:cubicBezTo>
                    <a:pt x="1873" y="542"/>
                    <a:pt x="1865" y="549"/>
                    <a:pt x="1853" y="553"/>
                  </a:cubicBezTo>
                  <a:cubicBezTo>
                    <a:pt x="1842" y="564"/>
                    <a:pt x="1832" y="564"/>
                    <a:pt x="1817" y="568"/>
                  </a:cubicBezTo>
                  <a:cubicBezTo>
                    <a:pt x="1788" y="566"/>
                    <a:pt x="1762" y="560"/>
                    <a:pt x="1733" y="556"/>
                  </a:cubicBezTo>
                  <a:cubicBezTo>
                    <a:pt x="1718" y="551"/>
                    <a:pt x="1706" y="544"/>
                    <a:pt x="1691" y="538"/>
                  </a:cubicBezTo>
                  <a:cubicBezTo>
                    <a:pt x="1685" y="536"/>
                    <a:pt x="1673" y="532"/>
                    <a:pt x="1673" y="532"/>
                  </a:cubicBezTo>
                  <a:cubicBezTo>
                    <a:pt x="1613" y="487"/>
                    <a:pt x="1579" y="474"/>
                    <a:pt x="1502" y="469"/>
                  </a:cubicBezTo>
                  <a:cubicBezTo>
                    <a:pt x="1467" y="470"/>
                    <a:pt x="1428" y="459"/>
                    <a:pt x="1397" y="475"/>
                  </a:cubicBezTo>
                  <a:cubicBezTo>
                    <a:pt x="1349" y="499"/>
                    <a:pt x="1316" y="544"/>
                    <a:pt x="1271" y="574"/>
                  </a:cubicBezTo>
                  <a:cubicBezTo>
                    <a:pt x="1241" y="594"/>
                    <a:pt x="1189" y="588"/>
                    <a:pt x="1157" y="592"/>
                  </a:cubicBezTo>
                  <a:cubicBezTo>
                    <a:pt x="1142" y="596"/>
                    <a:pt x="1127" y="600"/>
                    <a:pt x="1112" y="604"/>
                  </a:cubicBezTo>
                  <a:cubicBezTo>
                    <a:pt x="1093" y="617"/>
                    <a:pt x="1099" y="615"/>
                    <a:pt x="1082" y="619"/>
                  </a:cubicBezTo>
                  <a:cubicBezTo>
                    <a:pt x="1072" y="621"/>
                    <a:pt x="1052" y="625"/>
                    <a:pt x="1052" y="625"/>
                  </a:cubicBezTo>
                  <a:cubicBezTo>
                    <a:pt x="1041" y="633"/>
                    <a:pt x="1029" y="634"/>
                    <a:pt x="1016" y="637"/>
                  </a:cubicBezTo>
                  <a:cubicBezTo>
                    <a:pt x="1005" y="645"/>
                    <a:pt x="993" y="645"/>
                    <a:pt x="980" y="649"/>
                  </a:cubicBezTo>
                  <a:cubicBezTo>
                    <a:pt x="946" y="647"/>
                    <a:pt x="923" y="640"/>
                    <a:pt x="893" y="625"/>
                  </a:cubicBezTo>
                  <a:cubicBezTo>
                    <a:pt x="858" y="628"/>
                    <a:pt x="828" y="636"/>
                    <a:pt x="794" y="643"/>
                  </a:cubicBezTo>
                  <a:cubicBezTo>
                    <a:pt x="779" y="651"/>
                    <a:pt x="763" y="655"/>
                    <a:pt x="746" y="658"/>
                  </a:cubicBezTo>
                  <a:cubicBezTo>
                    <a:pt x="714" y="674"/>
                    <a:pt x="685" y="688"/>
                    <a:pt x="650" y="697"/>
                  </a:cubicBezTo>
                  <a:cubicBezTo>
                    <a:pt x="643" y="699"/>
                    <a:pt x="639" y="705"/>
                    <a:pt x="632" y="706"/>
                  </a:cubicBezTo>
                  <a:cubicBezTo>
                    <a:pt x="597" y="709"/>
                    <a:pt x="562" y="708"/>
                    <a:pt x="527" y="709"/>
                  </a:cubicBezTo>
                  <a:cubicBezTo>
                    <a:pt x="483" y="718"/>
                    <a:pt x="455" y="744"/>
                    <a:pt x="416" y="763"/>
                  </a:cubicBezTo>
                  <a:cubicBezTo>
                    <a:pt x="408" y="767"/>
                    <a:pt x="403" y="774"/>
                    <a:pt x="395" y="778"/>
                  </a:cubicBezTo>
                  <a:cubicBezTo>
                    <a:pt x="387" y="782"/>
                    <a:pt x="368" y="787"/>
                    <a:pt x="368" y="787"/>
                  </a:cubicBezTo>
                  <a:cubicBezTo>
                    <a:pt x="351" y="804"/>
                    <a:pt x="317" y="812"/>
                    <a:pt x="293" y="817"/>
                  </a:cubicBezTo>
                  <a:cubicBezTo>
                    <a:pt x="240" y="843"/>
                    <a:pt x="229" y="830"/>
                    <a:pt x="143" y="832"/>
                  </a:cubicBezTo>
                  <a:cubicBezTo>
                    <a:pt x="97" y="836"/>
                    <a:pt x="101" y="837"/>
                    <a:pt x="68" y="859"/>
                  </a:cubicBezTo>
                  <a:cubicBezTo>
                    <a:pt x="60" y="864"/>
                    <a:pt x="41" y="871"/>
                    <a:pt x="41" y="871"/>
                  </a:cubicBezTo>
                  <a:cubicBezTo>
                    <a:pt x="0" y="866"/>
                    <a:pt x="5" y="868"/>
                    <a:pt x="20" y="823"/>
                  </a:cubicBezTo>
                  <a:cubicBezTo>
                    <a:pt x="19" y="800"/>
                    <a:pt x="21" y="777"/>
                    <a:pt x="17" y="754"/>
                  </a:cubicBezTo>
                  <a:cubicBezTo>
                    <a:pt x="16" y="751"/>
                    <a:pt x="11" y="753"/>
                    <a:pt x="8" y="751"/>
                  </a:cubicBezTo>
                  <a:cubicBezTo>
                    <a:pt x="6" y="750"/>
                    <a:pt x="6" y="747"/>
                    <a:pt x="5" y="74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grpSp>
          <p:nvGrpSpPr>
            <p:cNvPr id="20" name="Group 284"/>
            <p:cNvGrpSpPr>
              <a:grpSpLocks/>
            </p:cNvGrpSpPr>
            <p:nvPr/>
          </p:nvGrpSpPr>
          <p:grpSpPr bwMode="auto">
            <a:xfrm>
              <a:off x="3919538" y="5534047"/>
              <a:ext cx="179387" cy="165100"/>
              <a:chOff x="2421" y="1168"/>
              <a:chExt cx="113" cy="104"/>
            </a:xfrm>
          </p:grpSpPr>
          <p:sp>
            <p:nvSpPr>
              <p:cNvPr id="104641" name="Freeform 285"/>
              <p:cNvSpPr>
                <a:spLocks/>
              </p:cNvSpPr>
              <p:nvPr/>
            </p:nvSpPr>
            <p:spPr bwMode="auto">
              <a:xfrm>
                <a:off x="2421" y="1168"/>
                <a:ext cx="113" cy="104"/>
              </a:xfrm>
              <a:custGeom>
                <a:avLst/>
                <a:gdLst>
                  <a:gd name="T0" fmla="*/ 1 w 406"/>
                  <a:gd name="T1" fmla="*/ 3 h 319"/>
                  <a:gd name="T2" fmla="*/ 10 w 406"/>
                  <a:gd name="T3" fmla="*/ 0 h 319"/>
                  <a:gd name="T4" fmla="*/ 23 w 406"/>
                  <a:gd name="T5" fmla="*/ 5 h 319"/>
                  <a:gd name="T6" fmla="*/ 26 w 406"/>
                  <a:gd name="T7" fmla="*/ 10 h 319"/>
                  <a:gd name="T8" fmla="*/ 29 w 406"/>
                  <a:gd name="T9" fmla="*/ 25 h 319"/>
                  <a:gd name="T10" fmla="*/ 30 w 406"/>
                  <a:gd name="T11" fmla="*/ 29 h 319"/>
                  <a:gd name="T12" fmla="*/ 31 w 406"/>
                  <a:gd name="T13" fmla="*/ 29 h 319"/>
                  <a:gd name="T14" fmla="*/ 21 w 406"/>
                  <a:gd name="T15" fmla="*/ 34 h 319"/>
                  <a:gd name="T16" fmla="*/ 17 w 406"/>
                  <a:gd name="T17" fmla="*/ 33 h 319"/>
                  <a:gd name="T18" fmla="*/ 13 w 406"/>
                  <a:gd name="T19" fmla="*/ 29 h 319"/>
                  <a:gd name="T20" fmla="*/ 4 w 406"/>
                  <a:gd name="T21" fmla="*/ 22 h 319"/>
                  <a:gd name="T22" fmla="*/ 1 w 406"/>
                  <a:gd name="T23" fmla="*/ 16 h 319"/>
                  <a:gd name="T24" fmla="*/ 1 w 406"/>
                  <a:gd name="T25" fmla="*/ 3 h 3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06"/>
                  <a:gd name="T40" fmla="*/ 0 h 319"/>
                  <a:gd name="T41" fmla="*/ 406 w 406"/>
                  <a:gd name="T42" fmla="*/ 319 h 3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06" h="319">
                    <a:moveTo>
                      <a:pt x="8" y="30"/>
                    </a:moveTo>
                    <a:cubicBezTo>
                      <a:pt x="62" y="25"/>
                      <a:pt x="83" y="16"/>
                      <a:pt x="130" y="0"/>
                    </a:cubicBezTo>
                    <a:cubicBezTo>
                      <a:pt x="247" y="7"/>
                      <a:pt x="222" y="4"/>
                      <a:pt x="302" y="42"/>
                    </a:cubicBezTo>
                    <a:cubicBezTo>
                      <a:pt x="316" y="57"/>
                      <a:pt x="320" y="74"/>
                      <a:pt x="332" y="91"/>
                    </a:cubicBezTo>
                    <a:cubicBezTo>
                      <a:pt x="346" y="138"/>
                      <a:pt x="356" y="185"/>
                      <a:pt x="369" y="232"/>
                    </a:cubicBezTo>
                    <a:cubicBezTo>
                      <a:pt x="372" y="245"/>
                      <a:pt x="368" y="266"/>
                      <a:pt x="381" y="269"/>
                    </a:cubicBezTo>
                    <a:cubicBezTo>
                      <a:pt x="389" y="271"/>
                      <a:pt x="398" y="273"/>
                      <a:pt x="406" y="275"/>
                    </a:cubicBezTo>
                    <a:cubicBezTo>
                      <a:pt x="353" y="285"/>
                      <a:pt x="303" y="270"/>
                      <a:pt x="271" y="318"/>
                    </a:cubicBezTo>
                    <a:cubicBezTo>
                      <a:pt x="255" y="316"/>
                      <a:pt x="237" y="319"/>
                      <a:pt x="222" y="312"/>
                    </a:cubicBezTo>
                    <a:cubicBezTo>
                      <a:pt x="202" y="303"/>
                      <a:pt x="191" y="281"/>
                      <a:pt x="173" y="269"/>
                    </a:cubicBezTo>
                    <a:cubicBezTo>
                      <a:pt x="145" y="227"/>
                      <a:pt x="91" y="228"/>
                      <a:pt x="50" y="202"/>
                    </a:cubicBezTo>
                    <a:cubicBezTo>
                      <a:pt x="42" y="178"/>
                      <a:pt x="28" y="174"/>
                      <a:pt x="14" y="153"/>
                    </a:cubicBezTo>
                    <a:cubicBezTo>
                      <a:pt x="0" y="108"/>
                      <a:pt x="2" y="78"/>
                      <a:pt x="8" y="30"/>
                    </a:cubicBezTo>
                    <a:close/>
                  </a:path>
                </a:pathLst>
              </a:custGeom>
              <a:solidFill>
                <a:srgbClr val="FFCC66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04642" name="Oval 286"/>
              <p:cNvSpPr>
                <a:spLocks noChangeArrowheads="1"/>
              </p:cNvSpPr>
              <p:nvPr/>
            </p:nvSpPr>
            <p:spPr bwMode="auto">
              <a:xfrm>
                <a:off x="2434" y="1183"/>
                <a:ext cx="57" cy="57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 sz="1800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21" name="Group 287"/>
            <p:cNvGrpSpPr>
              <a:grpSpLocks/>
            </p:cNvGrpSpPr>
            <p:nvPr/>
          </p:nvGrpSpPr>
          <p:grpSpPr bwMode="auto">
            <a:xfrm>
              <a:off x="4030663" y="5445147"/>
              <a:ext cx="204787" cy="192087"/>
              <a:chOff x="2491" y="1112"/>
              <a:chExt cx="129" cy="121"/>
            </a:xfrm>
          </p:grpSpPr>
          <p:sp>
            <p:nvSpPr>
              <p:cNvPr id="104639" name="Freeform 288"/>
              <p:cNvSpPr>
                <a:spLocks/>
              </p:cNvSpPr>
              <p:nvPr/>
            </p:nvSpPr>
            <p:spPr bwMode="auto">
              <a:xfrm>
                <a:off x="2491" y="1112"/>
                <a:ext cx="129" cy="121"/>
              </a:xfrm>
              <a:custGeom>
                <a:avLst/>
                <a:gdLst>
                  <a:gd name="T0" fmla="*/ 3 w 328"/>
                  <a:gd name="T1" fmla="*/ 9 h 307"/>
                  <a:gd name="T2" fmla="*/ 12 w 328"/>
                  <a:gd name="T3" fmla="*/ 5 h 307"/>
                  <a:gd name="T4" fmla="*/ 21 w 328"/>
                  <a:gd name="T5" fmla="*/ 0 h 307"/>
                  <a:gd name="T6" fmla="*/ 36 w 328"/>
                  <a:gd name="T7" fmla="*/ 1 h 307"/>
                  <a:gd name="T8" fmla="*/ 43 w 328"/>
                  <a:gd name="T9" fmla="*/ 9 h 307"/>
                  <a:gd name="T10" fmla="*/ 48 w 328"/>
                  <a:gd name="T11" fmla="*/ 23 h 307"/>
                  <a:gd name="T12" fmla="*/ 49 w 328"/>
                  <a:gd name="T13" fmla="*/ 29 h 307"/>
                  <a:gd name="T14" fmla="*/ 50 w 328"/>
                  <a:gd name="T15" fmla="*/ 32 h 307"/>
                  <a:gd name="T16" fmla="*/ 44 w 328"/>
                  <a:gd name="T17" fmla="*/ 44 h 307"/>
                  <a:gd name="T18" fmla="*/ 27 w 328"/>
                  <a:gd name="T19" fmla="*/ 48 h 307"/>
                  <a:gd name="T20" fmla="*/ 19 w 328"/>
                  <a:gd name="T21" fmla="*/ 47 h 307"/>
                  <a:gd name="T22" fmla="*/ 11 w 328"/>
                  <a:gd name="T23" fmla="*/ 39 h 307"/>
                  <a:gd name="T24" fmla="*/ 7 w 328"/>
                  <a:gd name="T25" fmla="*/ 30 h 307"/>
                  <a:gd name="T26" fmla="*/ 0 w 328"/>
                  <a:gd name="T27" fmla="*/ 18 h 307"/>
                  <a:gd name="T28" fmla="*/ 1 w 328"/>
                  <a:gd name="T29" fmla="*/ 13 h 307"/>
                  <a:gd name="T30" fmla="*/ 3 w 328"/>
                  <a:gd name="T31" fmla="*/ 9 h 3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28"/>
                  <a:gd name="T49" fmla="*/ 0 h 307"/>
                  <a:gd name="T50" fmla="*/ 328 w 328"/>
                  <a:gd name="T51" fmla="*/ 307 h 3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28" h="307">
                    <a:moveTo>
                      <a:pt x="19" y="55"/>
                    </a:moveTo>
                    <a:cubicBezTo>
                      <a:pt x="40" y="48"/>
                      <a:pt x="59" y="38"/>
                      <a:pt x="80" y="31"/>
                    </a:cubicBezTo>
                    <a:cubicBezTo>
                      <a:pt x="122" y="2"/>
                      <a:pt x="103" y="11"/>
                      <a:pt x="135" y="0"/>
                    </a:cubicBezTo>
                    <a:cubicBezTo>
                      <a:pt x="168" y="2"/>
                      <a:pt x="201" y="1"/>
                      <a:pt x="233" y="6"/>
                    </a:cubicBezTo>
                    <a:cubicBezTo>
                      <a:pt x="254" y="10"/>
                      <a:pt x="276" y="55"/>
                      <a:pt x="276" y="55"/>
                    </a:cubicBezTo>
                    <a:cubicBezTo>
                      <a:pt x="286" y="86"/>
                      <a:pt x="296" y="116"/>
                      <a:pt x="307" y="147"/>
                    </a:cubicBezTo>
                    <a:cubicBezTo>
                      <a:pt x="311" y="159"/>
                      <a:pt x="315" y="172"/>
                      <a:pt x="319" y="184"/>
                    </a:cubicBezTo>
                    <a:cubicBezTo>
                      <a:pt x="321" y="190"/>
                      <a:pt x="325" y="203"/>
                      <a:pt x="325" y="203"/>
                    </a:cubicBezTo>
                    <a:cubicBezTo>
                      <a:pt x="320" y="246"/>
                      <a:pt x="328" y="269"/>
                      <a:pt x="288" y="282"/>
                    </a:cubicBezTo>
                    <a:cubicBezTo>
                      <a:pt x="240" y="276"/>
                      <a:pt x="206" y="270"/>
                      <a:pt x="172" y="307"/>
                    </a:cubicBezTo>
                    <a:cubicBezTo>
                      <a:pt x="156" y="305"/>
                      <a:pt x="139" y="305"/>
                      <a:pt x="123" y="301"/>
                    </a:cubicBezTo>
                    <a:cubicBezTo>
                      <a:pt x="104" y="296"/>
                      <a:pt x="84" y="264"/>
                      <a:pt x="68" y="252"/>
                    </a:cubicBezTo>
                    <a:cubicBezTo>
                      <a:pt x="60" y="231"/>
                      <a:pt x="53" y="211"/>
                      <a:pt x="43" y="190"/>
                    </a:cubicBezTo>
                    <a:cubicBezTo>
                      <a:pt x="35" y="148"/>
                      <a:pt x="22" y="150"/>
                      <a:pt x="0" y="117"/>
                    </a:cubicBezTo>
                    <a:cubicBezTo>
                      <a:pt x="2" y="105"/>
                      <a:pt x="1" y="92"/>
                      <a:pt x="6" y="80"/>
                    </a:cubicBezTo>
                    <a:cubicBezTo>
                      <a:pt x="22" y="38"/>
                      <a:pt x="19" y="94"/>
                      <a:pt x="19" y="55"/>
                    </a:cubicBezTo>
                    <a:close/>
                  </a:path>
                </a:pathLst>
              </a:custGeom>
              <a:solidFill>
                <a:srgbClr val="FFCC66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04640" name="Oval 289"/>
              <p:cNvSpPr>
                <a:spLocks noChangeArrowheads="1"/>
              </p:cNvSpPr>
              <p:nvPr/>
            </p:nvSpPr>
            <p:spPr bwMode="auto">
              <a:xfrm>
                <a:off x="2544" y="1144"/>
                <a:ext cx="57" cy="57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 sz="1800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22" name="Group 290"/>
            <p:cNvGrpSpPr>
              <a:grpSpLocks/>
            </p:cNvGrpSpPr>
            <p:nvPr/>
          </p:nvGrpSpPr>
          <p:grpSpPr bwMode="auto">
            <a:xfrm>
              <a:off x="3819525" y="5292747"/>
              <a:ext cx="179388" cy="165100"/>
              <a:chOff x="2421" y="1168"/>
              <a:chExt cx="113" cy="104"/>
            </a:xfrm>
          </p:grpSpPr>
          <p:sp>
            <p:nvSpPr>
              <p:cNvPr id="104637" name="Freeform 291"/>
              <p:cNvSpPr>
                <a:spLocks/>
              </p:cNvSpPr>
              <p:nvPr/>
            </p:nvSpPr>
            <p:spPr bwMode="auto">
              <a:xfrm>
                <a:off x="2421" y="1168"/>
                <a:ext cx="113" cy="104"/>
              </a:xfrm>
              <a:custGeom>
                <a:avLst/>
                <a:gdLst>
                  <a:gd name="T0" fmla="*/ 1 w 406"/>
                  <a:gd name="T1" fmla="*/ 3 h 319"/>
                  <a:gd name="T2" fmla="*/ 10 w 406"/>
                  <a:gd name="T3" fmla="*/ 0 h 319"/>
                  <a:gd name="T4" fmla="*/ 23 w 406"/>
                  <a:gd name="T5" fmla="*/ 5 h 319"/>
                  <a:gd name="T6" fmla="*/ 26 w 406"/>
                  <a:gd name="T7" fmla="*/ 10 h 319"/>
                  <a:gd name="T8" fmla="*/ 29 w 406"/>
                  <a:gd name="T9" fmla="*/ 25 h 319"/>
                  <a:gd name="T10" fmla="*/ 30 w 406"/>
                  <a:gd name="T11" fmla="*/ 29 h 319"/>
                  <a:gd name="T12" fmla="*/ 31 w 406"/>
                  <a:gd name="T13" fmla="*/ 29 h 319"/>
                  <a:gd name="T14" fmla="*/ 21 w 406"/>
                  <a:gd name="T15" fmla="*/ 34 h 319"/>
                  <a:gd name="T16" fmla="*/ 17 w 406"/>
                  <a:gd name="T17" fmla="*/ 33 h 319"/>
                  <a:gd name="T18" fmla="*/ 13 w 406"/>
                  <a:gd name="T19" fmla="*/ 29 h 319"/>
                  <a:gd name="T20" fmla="*/ 4 w 406"/>
                  <a:gd name="T21" fmla="*/ 22 h 319"/>
                  <a:gd name="T22" fmla="*/ 1 w 406"/>
                  <a:gd name="T23" fmla="*/ 16 h 319"/>
                  <a:gd name="T24" fmla="*/ 1 w 406"/>
                  <a:gd name="T25" fmla="*/ 3 h 3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06"/>
                  <a:gd name="T40" fmla="*/ 0 h 319"/>
                  <a:gd name="T41" fmla="*/ 406 w 406"/>
                  <a:gd name="T42" fmla="*/ 319 h 3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06" h="319">
                    <a:moveTo>
                      <a:pt x="8" y="30"/>
                    </a:moveTo>
                    <a:cubicBezTo>
                      <a:pt x="62" y="25"/>
                      <a:pt x="83" y="16"/>
                      <a:pt x="130" y="0"/>
                    </a:cubicBezTo>
                    <a:cubicBezTo>
                      <a:pt x="247" y="7"/>
                      <a:pt x="222" y="4"/>
                      <a:pt x="302" y="42"/>
                    </a:cubicBezTo>
                    <a:cubicBezTo>
                      <a:pt x="316" y="57"/>
                      <a:pt x="320" y="74"/>
                      <a:pt x="332" y="91"/>
                    </a:cubicBezTo>
                    <a:cubicBezTo>
                      <a:pt x="346" y="138"/>
                      <a:pt x="356" y="185"/>
                      <a:pt x="369" y="232"/>
                    </a:cubicBezTo>
                    <a:cubicBezTo>
                      <a:pt x="372" y="245"/>
                      <a:pt x="368" y="266"/>
                      <a:pt x="381" y="269"/>
                    </a:cubicBezTo>
                    <a:cubicBezTo>
                      <a:pt x="389" y="271"/>
                      <a:pt x="398" y="273"/>
                      <a:pt x="406" y="275"/>
                    </a:cubicBezTo>
                    <a:cubicBezTo>
                      <a:pt x="353" y="285"/>
                      <a:pt x="303" y="270"/>
                      <a:pt x="271" y="318"/>
                    </a:cubicBezTo>
                    <a:cubicBezTo>
                      <a:pt x="255" y="316"/>
                      <a:pt x="237" y="319"/>
                      <a:pt x="222" y="312"/>
                    </a:cubicBezTo>
                    <a:cubicBezTo>
                      <a:pt x="202" y="303"/>
                      <a:pt x="191" y="281"/>
                      <a:pt x="173" y="269"/>
                    </a:cubicBezTo>
                    <a:cubicBezTo>
                      <a:pt x="145" y="227"/>
                      <a:pt x="91" y="228"/>
                      <a:pt x="50" y="202"/>
                    </a:cubicBezTo>
                    <a:cubicBezTo>
                      <a:pt x="42" y="178"/>
                      <a:pt x="28" y="174"/>
                      <a:pt x="14" y="153"/>
                    </a:cubicBezTo>
                    <a:cubicBezTo>
                      <a:pt x="0" y="108"/>
                      <a:pt x="2" y="78"/>
                      <a:pt x="8" y="30"/>
                    </a:cubicBezTo>
                    <a:close/>
                  </a:path>
                </a:pathLst>
              </a:custGeom>
              <a:solidFill>
                <a:srgbClr val="FFCC66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04638" name="Oval 292"/>
              <p:cNvSpPr>
                <a:spLocks noChangeArrowheads="1"/>
              </p:cNvSpPr>
              <p:nvPr/>
            </p:nvSpPr>
            <p:spPr bwMode="auto">
              <a:xfrm>
                <a:off x="2434" y="1183"/>
                <a:ext cx="57" cy="57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 sz="1800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104623" name="Oval 23"/>
            <p:cNvSpPr>
              <a:spLocks noChangeArrowheads="1"/>
            </p:cNvSpPr>
            <p:nvPr/>
          </p:nvSpPr>
          <p:spPr bwMode="auto">
            <a:xfrm>
              <a:off x="3263900" y="6029347"/>
              <a:ext cx="138113" cy="47625"/>
            </a:xfrm>
            <a:prstGeom prst="ellipse">
              <a:avLst/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24" name="Oval 24"/>
            <p:cNvSpPr>
              <a:spLocks noChangeArrowheads="1"/>
            </p:cNvSpPr>
            <p:nvPr/>
          </p:nvSpPr>
          <p:spPr bwMode="auto">
            <a:xfrm>
              <a:off x="3660775" y="5932509"/>
              <a:ext cx="136525" cy="46038"/>
            </a:xfrm>
            <a:prstGeom prst="ellipse">
              <a:avLst/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25" name="Oval 27"/>
            <p:cNvSpPr>
              <a:spLocks noChangeArrowheads="1"/>
            </p:cNvSpPr>
            <p:nvPr/>
          </p:nvSpPr>
          <p:spPr bwMode="auto">
            <a:xfrm>
              <a:off x="2860675" y="5737247"/>
              <a:ext cx="136525" cy="47625"/>
            </a:xfrm>
            <a:prstGeom prst="ellipse">
              <a:avLst/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grpSp>
          <p:nvGrpSpPr>
            <p:cNvPr id="23" name="Group 37"/>
            <p:cNvGrpSpPr>
              <a:grpSpLocks/>
            </p:cNvGrpSpPr>
            <p:nvPr/>
          </p:nvGrpSpPr>
          <p:grpSpPr bwMode="auto">
            <a:xfrm>
              <a:off x="3740150" y="5376884"/>
              <a:ext cx="269875" cy="284163"/>
              <a:chOff x="2446" y="3088"/>
              <a:chExt cx="170" cy="179"/>
            </a:xfrm>
          </p:grpSpPr>
          <p:sp>
            <p:nvSpPr>
              <p:cNvPr id="104635" name="Freeform 38"/>
              <p:cNvSpPr>
                <a:spLocks/>
              </p:cNvSpPr>
              <p:nvPr/>
            </p:nvSpPr>
            <p:spPr bwMode="auto">
              <a:xfrm flipH="1" flipV="1">
                <a:off x="2446" y="3088"/>
                <a:ext cx="170" cy="179"/>
              </a:xfrm>
              <a:custGeom>
                <a:avLst/>
                <a:gdLst>
                  <a:gd name="T0" fmla="*/ 25 w 660"/>
                  <a:gd name="T1" fmla="*/ 6 h 697"/>
                  <a:gd name="T2" fmla="*/ 44 w 660"/>
                  <a:gd name="T3" fmla="*/ 17 h 697"/>
                  <a:gd name="T4" fmla="*/ 34 w 660"/>
                  <a:gd name="T5" fmla="*/ 25 h 697"/>
                  <a:gd name="T6" fmla="*/ 33 w 660"/>
                  <a:gd name="T7" fmla="*/ 40 h 697"/>
                  <a:gd name="T8" fmla="*/ 29 w 660"/>
                  <a:gd name="T9" fmla="*/ 39 h 697"/>
                  <a:gd name="T10" fmla="*/ 18 w 660"/>
                  <a:gd name="T11" fmla="*/ 40 h 697"/>
                  <a:gd name="T12" fmla="*/ 12 w 660"/>
                  <a:gd name="T13" fmla="*/ 46 h 697"/>
                  <a:gd name="T14" fmla="*/ 18 w 660"/>
                  <a:gd name="T15" fmla="*/ 25 h 697"/>
                  <a:gd name="T16" fmla="*/ 18 w 660"/>
                  <a:gd name="T17" fmla="*/ 23 h 697"/>
                  <a:gd name="T18" fmla="*/ 12 w 660"/>
                  <a:gd name="T19" fmla="*/ 21 h 697"/>
                  <a:gd name="T20" fmla="*/ 0 w 660"/>
                  <a:gd name="T21" fmla="*/ 19 h 697"/>
                  <a:gd name="T22" fmla="*/ 10 w 660"/>
                  <a:gd name="T23" fmla="*/ 10 h 697"/>
                  <a:gd name="T24" fmla="*/ 10 w 660"/>
                  <a:gd name="T25" fmla="*/ 6 h 697"/>
                  <a:gd name="T26" fmla="*/ 11 w 660"/>
                  <a:gd name="T27" fmla="*/ 1 h 697"/>
                  <a:gd name="T28" fmla="*/ 13 w 660"/>
                  <a:gd name="T29" fmla="*/ 4 h 697"/>
                  <a:gd name="T30" fmla="*/ 18 w 660"/>
                  <a:gd name="T31" fmla="*/ 10 h 697"/>
                  <a:gd name="T32" fmla="*/ 22 w 660"/>
                  <a:gd name="T33" fmla="*/ 10 h 697"/>
                  <a:gd name="T34" fmla="*/ 24 w 660"/>
                  <a:gd name="T35" fmla="*/ 7 h 697"/>
                  <a:gd name="T36" fmla="*/ 25 w 660"/>
                  <a:gd name="T37" fmla="*/ 6 h 69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60"/>
                  <a:gd name="T58" fmla="*/ 0 h 697"/>
                  <a:gd name="T59" fmla="*/ 660 w 660"/>
                  <a:gd name="T60" fmla="*/ 697 h 69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60" h="697">
                    <a:moveTo>
                      <a:pt x="384" y="97"/>
                    </a:moveTo>
                    <a:cubicBezTo>
                      <a:pt x="434" y="246"/>
                      <a:pt x="520" y="245"/>
                      <a:pt x="660" y="265"/>
                    </a:cubicBezTo>
                    <a:cubicBezTo>
                      <a:pt x="615" y="310"/>
                      <a:pt x="561" y="340"/>
                      <a:pt x="516" y="385"/>
                    </a:cubicBezTo>
                    <a:cubicBezTo>
                      <a:pt x="512" y="457"/>
                      <a:pt x="531" y="534"/>
                      <a:pt x="504" y="601"/>
                    </a:cubicBezTo>
                    <a:cubicBezTo>
                      <a:pt x="495" y="623"/>
                      <a:pt x="456" y="589"/>
                      <a:pt x="432" y="589"/>
                    </a:cubicBezTo>
                    <a:cubicBezTo>
                      <a:pt x="380" y="589"/>
                      <a:pt x="328" y="597"/>
                      <a:pt x="276" y="601"/>
                    </a:cubicBezTo>
                    <a:cubicBezTo>
                      <a:pt x="249" y="642"/>
                      <a:pt x="215" y="662"/>
                      <a:pt x="180" y="697"/>
                    </a:cubicBezTo>
                    <a:cubicBezTo>
                      <a:pt x="108" y="589"/>
                      <a:pt x="186" y="463"/>
                      <a:pt x="264" y="385"/>
                    </a:cubicBezTo>
                    <a:cubicBezTo>
                      <a:pt x="268" y="373"/>
                      <a:pt x="281" y="361"/>
                      <a:pt x="276" y="349"/>
                    </a:cubicBezTo>
                    <a:cubicBezTo>
                      <a:pt x="265" y="323"/>
                      <a:pt x="194" y="315"/>
                      <a:pt x="180" y="313"/>
                    </a:cubicBezTo>
                    <a:cubicBezTo>
                      <a:pt x="120" y="304"/>
                      <a:pt x="60" y="297"/>
                      <a:pt x="0" y="289"/>
                    </a:cubicBezTo>
                    <a:cubicBezTo>
                      <a:pt x="59" y="250"/>
                      <a:pt x="102" y="201"/>
                      <a:pt x="144" y="145"/>
                    </a:cubicBezTo>
                    <a:cubicBezTo>
                      <a:pt x="148" y="129"/>
                      <a:pt x="153" y="113"/>
                      <a:pt x="156" y="97"/>
                    </a:cubicBezTo>
                    <a:cubicBezTo>
                      <a:pt x="161" y="69"/>
                      <a:pt x="148" y="33"/>
                      <a:pt x="168" y="13"/>
                    </a:cubicBezTo>
                    <a:cubicBezTo>
                      <a:pt x="181" y="0"/>
                      <a:pt x="183" y="46"/>
                      <a:pt x="192" y="61"/>
                    </a:cubicBezTo>
                    <a:cubicBezTo>
                      <a:pt x="239" y="139"/>
                      <a:pt x="221" y="120"/>
                      <a:pt x="276" y="157"/>
                    </a:cubicBezTo>
                    <a:cubicBezTo>
                      <a:pt x="296" y="153"/>
                      <a:pt x="318" y="155"/>
                      <a:pt x="336" y="145"/>
                    </a:cubicBezTo>
                    <a:cubicBezTo>
                      <a:pt x="349" y="138"/>
                      <a:pt x="350" y="119"/>
                      <a:pt x="360" y="109"/>
                    </a:cubicBezTo>
                    <a:cubicBezTo>
                      <a:pt x="366" y="103"/>
                      <a:pt x="376" y="101"/>
                      <a:pt x="384" y="97"/>
                    </a:cubicBezTo>
                    <a:close/>
                  </a:path>
                </a:pathLst>
              </a:custGeom>
              <a:solidFill>
                <a:srgbClr val="33CC33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04636" name="Oval 39"/>
              <p:cNvSpPr>
                <a:spLocks noChangeArrowheads="1"/>
              </p:cNvSpPr>
              <p:nvPr/>
            </p:nvSpPr>
            <p:spPr bwMode="auto">
              <a:xfrm>
                <a:off x="2484" y="3148"/>
                <a:ext cx="56" cy="56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it-IT" sz="1800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104627" name="Oval 48"/>
            <p:cNvSpPr>
              <a:spLocks noChangeArrowheads="1"/>
            </p:cNvSpPr>
            <p:nvPr/>
          </p:nvSpPr>
          <p:spPr bwMode="auto">
            <a:xfrm>
              <a:off x="3581400" y="5935684"/>
              <a:ext cx="42863" cy="57150"/>
            </a:xfrm>
            <a:prstGeom prst="ellipse">
              <a:avLst/>
            </a:prstGeom>
            <a:solidFill>
              <a:srgbClr val="6B60FE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628" name="Freeform 294"/>
            <p:cNvSpPr>
              <a:spLocks/>
            </p:cNvSpPr>
            <p:nvPr/>
          </p:nvSpPr>
          <p:spPr bwMode="auto">
            <a:xfrm>
              <a:off x="4175125" y="4397397"/>
              <a:ext cx="882650" cy="915987"/>
            </a:xfrm>
            <a:custGeom>
              <a:avLst/>
              <a:gdLst>
                <a:gd name="T0" fmla="*/ 436088935 w 1313"/>
                <a:gd name="T1" fmla="*/ 21896558 h 1661"/>
                <a:gd name="T2" fmla="*/ 413041897 w 1313"/>
                <a:gd name="T3" fmla="*/ 86673004 h 1661"/>
                <a:gd name="T4" fmla="*/ 366947148 w 1313"/>
                <a:gd name="T5" fmla="*/ 103095141 h 1661"/>
                <a:gd name="T6" fmla="*/ 284248235 w 1313"/>
                <a:gd name="T7" fmla="*/ 125903817 h 1661"/>
                <a:gd name="T8" fmla="*/ 216463026 w 1313"/>
                <a:gd name="T9" fmla="*/ 153274263 h 1661"/>
                <a:gd name="T10" fmla="*/ 148677102 w 1313"/>
                <a:gd name="T11" fmla="*/ 181557352 h 1661"/>
                <a:gd name="T12" fmla="*/ 194771221 w 1313"/>
                <a:gd name="T13" fmla="*/ 167872146 h 1661"/>
                <a:gd name="T14" fmla="*/ 178502367 w 1313"/>
                <a:gd name="T15" fmla="*/ 234473371 h 1661"/>
                <a:gd name="T16" fmla="*/ 235443019 w 1313"/>
                <a:gd name="T17" fmla="*/ 209839890 h 1661"/>
                <a:gd name="T18" fmla="*/ 281537095 w 1313"/>
                <a:gd name="T19" fmla="*/ 144150758 h 1661"/>
                <a:gd name="T20" fmla="*/ 360168963 w 1313"/>
                <a:gd name="T21" fmla="*/ 124079564 h 1661"/>
                <a:gd name="T22" fmla="*/ 352034116 w 1313"/>
                <a:gd name="T23" fmla="*/ 157836549 h 1661"/>
                <a:gd name="T24" fmla="*/ 322208221 w 1313"/>
                <a:gd name="T25" fmla="*/ 183382157 h 1661"/>
                <a:gd name="T26" fmla="*/ 234087113 w 1313"/>
                <a:gd name="T27" fmla="*/ 234473371 h 1661"/>
                <a:gd name="T28" fmla="*/ 162234144 w 1313"/>
                <a:gd name="T29" fmla="*/ 275528988 h 1661"/>
                <a:gd name="T30" fmla="*/ 56488256 w 1313"/>
                <a:gd name="T31" fmla="*/ 293775998 h 1661"/>
                <a:gd name="T32" fmla="*/ 103938259 w 1313"/>
                <a:gd name="T33" fmla="*/ 315672547 h 1661"/>
                <a:gd name="T34" fmla="*/ 132408249 w 1313"/>
                <a:gd name="T35" fmla="*/ 362202026 h 1661"/>
                <a:gd name="T36" fmla="*/ 143254151 w 1313"/>
                <a:gd name="T37" fmla="*/ 309286008 h 1661"/>
                <a:gd name="T38" fmla="*/ 247644155 w 1313"/>
                <a:gd name="T39" fmla="*/ 260018978 h 1661"/>
                <a:gd name="T40" fmla="*/ 326275938 w 1313"/>
                <a:gd name="T41" fmla="*/ 214401625 h 1661"/>
                <a:gd name="T42" fmla="*/ 358813057 w 1313"/>
                <a:gd name="T43" fmla="*/ 258194725 h 1661"/>
                <a:gd name="T44" fmla="*/ 323564127 w 1313"/>
                <a:gd name="T45" fmla="*/ 331182558 h 1661"/>
                <a:gd name="T46" fmla="*/ 215107120 w 1313"/>
                <a:gd name="T47" fmla="*/ 391397242 h 1661"/>
                <a:gd name="T48" fmla="*/ 126985297 w 1313"/>
                <a:gd name="T49" fmla="*/ 432452859 h 1661"/>
                <a:gd name="T50" fmla="*/ 76824154 w 1313"/>
                <a:gd name="T51" fmla="*/ 449787674 h 1661"/>
                <a:gd name="T52" fmla="*/ 9038255 w 1313"/>
                <a:gd name="T53" fmla="*/ 447050743 h 1661"/>
                <a:gd name="T54" fmla="*/ 97159402 w 1313"/>
                <a:gd name="T55" fmla="*/ 457086340 h 1661"/>
                <a:gd name="T56" fmla="*/ 202905312 w 1313"/>
                <a:gd name="T57" fmla="*/ 463472880 h 1661"/>
                <a:gd name="T58" fmla="*/ 139187106 w 1313"/>
                <a:gd name="T59" fmla="*/ 492668095 h 1661"/>
                <a:gd name="T60" fmla="*/ 194771221 w 1313"/>
                <a:gd name="T61" fmla="*/ 496317153 h 1661"/>
                <a:gd name="T62" fmla="*/ 225953022 w 1313"/>
                <a:gd name="T63" fmla="*/ 439752077 h 1661"/>
                <a:gd name="T64" fmla="*/ 301872994 w 1313"/>
                <a:gd name="T65" fmla="*/ 385923380 h 1661"/>
                <a:gd name="T66" fmla="*/ 311362991 w 1313"/>
                <a:gd name="T67" fmla="*/ 436102468 h 1661"/>
                <a:gd name="T68" fmla="*/ 335765935 w 1313"/>
                <a:gd name="T69" fmla="*/ 476245959 h 1661"/>
                <a:gd name="T70" fmla="*/ 392705998 w 1313"/>
                <a:gd name="T71" fmla="*/ 504528497 h 1661"/>
                <a:gd name="T72" fmla="*/ 379148956 w 1313"/>
                <a:gd name="T73" fmla="*/ 481719821 h 1661"/>
                <a:gd name="T74" fmla="*/ 323564127 w 1313"/>
                <a:gd name="T75" fmla="*/ 398696460 h 1661"/>
                <a:gd name="T76" fmla="*/ 385927141 w 1313"/>
                <a:gd name="T77" fmla="*/ 345779890 h 1661"/>
                <a:gd name="T78" fmla="*/ 442867120 w 1313"/>
                <a:gd name="T79" fmla="*/ 305636399 h 1661"/>
                <a:gd name="T80" fmla="*/ 438800075 w 1313"/>
                <a:gd name="T81" fmla="*/ 270055126 h 1661"/>
                <a:gd name="T82" fmla="*/ 442867120 w 1313"/>
                <a:gd name="T83" fmla="*/ 189768696 h 1661"/>
                <a:gd name="T84" fmla="*/ 506585956 w 1313"/>
                <a:gd name="T85" fmla="*/ 151450010 h 1661"/>
                <a:gd name="T86" fmla="*/ 526921855 w 1313"/>
                <a:gd name="T87" fmla="*/ 133203034 h 1661"/>
                <a:gd name="T88" fmla="*/ 574371837 w 1313"/>
                <a:gd name="T89" fmla="*/ 26458294 h 1661"/>
                <a:gd name="T90" fmla="*/ 571660698 w 1313"/>
                <a:gd name="T91" fmla="*/ 4561737 h 1661"/>
                <a:gd name="T92" fmla="*/ 471337109 w 1313"/>
                <a:gd name="T93" fmla="*/ 0 h 16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313"/>
                <a:gd name="T142" fmla="*/ 0 h 1661"/>
                <a:gd name="T143" fmla="*/ 1313 w 1313"/>
                <a:gd name="T144" fmla="*/ 1661 h 16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313" h="1661">
                  <a:moveTo>
                    <a:pt x="1019" y="18"/>
                  </a:moveTo>
                  <a:cubicBezTo>
                    <a:pt x="1006" y="22"/>
                    <a:pt x="997" y="28"/>
                    <a:pt x="986" y="36"/>
                  </a:cubicBezTo>
                  <a:cubicBezTo>
                    <a:pt x="981" y="50"/>
                    <a:pt x="969" y="59"/>
                    <a:pt x="965" y="72"/>
                  </a:cubicBezTo>
                  <a:cubicBezTo>
                    <a:pt x="960" y="87"/>
                    <a:pt x="954" y="102"/>
                    <a:pt x="950" y="117"/>
                  </a:cubicBezTo>
                  <a:cubicBezTo>
                    <a:pt x="948" y="172"/>
                    <a:pt x="954" y="190"/>
                    <a:pt x="929" y="228"/>
                  </a:cubicBezTo>
                  <a:cubicBezTo>
                    <a:pt x="924" y="247"/>
                    <a:pt x="917" y="266"/>
                    <a:pt x="914" y="285"/>
                  </a:cubicBezTo>
                  <a:cubicBezTo>
                    <a:pt x="913" y="294"/>
                    <a:pt x="914" y="308"/>
                    <a:pt x="905" y="315"/>
                  </a:cubicBezTo>
                  <a:cubicBezTo>
                    <a:pt x="903" y="317"/>
                    <a:pt x="885" y="321"/>
                    <a:pt x="884" y="321"/>
                  </a:cubicBezTo>
                  <a:cubicBezTo>
                    <a:pt x="864" y="334"/>
                    <a:pt x="835" y="330"/>
                    <a:pt x="812" y="339"/>
                  </a:cubicBezTo>
                  <a:cubicBezTo>
                    <a:pt x="795" y="346"/>
                    <a:pt x="783" y="357"/>
                    <a:pt x="767" y="366"/>
                  </a:cubicBezTo>
                  <a:cubicBezTo>
                    <a:pt x="744" y="379"/>
                    <a:pt x="715" y="386"/>
                    <a:pt x="689" y="393"/>
                  </a:cubicBezTo>
                  <a:cubicBezTo>
                    <a:pt x="668" y="399"/>
                    <a:pt x="650" y="409"/>
                    <a:pt x="629" y="414"/>
                  </a:cubicBezTo>
                  <a:cubicBezTo>
                    <a:pt x="619" y="417"/>
                    <a:pt x="599" y="423"/>
                    <a:pt x="599" y="423"/>
                  </a:cubicBezTo>
                  <a:cubicBezTo>
                    <a:pt x="573" y="449"/>
                    <a:pt x="561" y="480"/>
                    <a:pt x="530" y="501"/>
                  </a:cubicBezTo>
                  <a:cubicBezTo>
                    <a:pt x="516" y="510"/>
                    <a:pt x="496" y="503"/>
                    <a:pt x="479" y="504"/>
                  </a:cubicBezTo>
                  <a:cubicBezTo>
                    <a:pt x="457" y="509"/>
                    <a:pt x="437" y="517"/>
                    <a:pt x="416" y="522"/>
                  </a:cubicBezTo>
                  <a:cubicBezTo>
                    <a:pt x="398" y="534"/>
                    <a:pt x="390" y="532"/>
                    <a:pt x="365" y="534"/>
                  </a:cubicBezTo>
                  <a:cubicBezTo>
                    <a:pt x="342" y="549"/>
                    <a:pt x="348" y="578"/>
                    <a:pt x="329" y="597"/>
                  </a:cubicBezTo>
                  <a:cubicBezTo>
                    <a:pt x="322" y="618"/>
                    <a:pt x="318" y="611"/>
                    <a:pt x="332" y="621"/>
                  </a:cubicBezTo>
                  <a:cubicBezTo>
                    <a:pt x="352" y="614"/>
                    <a:pt x="366" y="599"/>
                    <a:pt x="383" y="588"/>
                  </a:cubicBezTo>
                  <a:cubicBezTo>
                    <a:pt x="394" y="571"/>
                    <a:pt x="413" y="561"/>
                    <a:pt x="431" y="552"/>
                  </a:cubicBezTo>
                  <a:cubicBezTo>
                    <a:pt x="458" y="554"/>
                    <a:pt x="482" y="557"/>
                    <a:pt x="509" y="561"/>
                  </a:cubicBezTo>
                  <a:cubicBezTo>
                    <a:pt x="526" y="573"/>
                    <a:pt x="534" y="613"/>
                    <a:pt x="509" y="621"/>
                  </a:cubicBezTo>
                  <a:cubicBezTo>
                    <a:pt x="474" y="673"/>
                    <a:pt x="430" y="719"/>
                    <a:pt x="395" y="771"/>
                  </a:cubicBezTo>
                  <a:cubicBezTo>
                    <a:pt x="379" y="795"/>
                    <a:pt x="437" y="760"/>
                    <a:pt x="464" y="753"/>
                  </a:cubicBezTo>
                  <a:cubicBezTo>
                    <a:pt x="469" y="739"/>
                    <a:pt x="486" y="725"/>
                    <a:pt x="500" y="720"/>
                  </a:cubicBezTo>
                  <a:cubicBezTo>
                    <a:pt x="515" y="698"/>
                    <a:pt x="508" y="708"/>
                    <a:pt x="521" y="690"/>
                  </a:cubicBezTo>
                  <a:cubicBezTo>
                    <a:pt x="526" y="674"/>
                    <a:pt x="538" y="660"/>
                    <a:pt x="545" y="645"/>
                  </a:cubicBezTo>
                  <a:cubicBezTo>
                    <a:pt x="554" y="627"/>
                    <a:pt x="556" y="608"/>
                    <a:pt x="569" y="591"/>
                  </a:cubicBezTo>
                  <a:cubicBezTo>
                    <a:pt x="582" y="553"/>
                    <a:pt x="589" y="501"/>
                    <a:pt x="623" y="474"/>
                  </a:cubicBezTo>
                  <a:cubicBezTo>
                    <a:pt x="643" y="458"/>
                    <a:pt x="679" y="447"/>
                    <a:pt x="704" y="441"/>
                  </a:cubicBezTo>
                  <a:cubicBezTo>
                    <a:pt x="719" y="432"/>
                    <a:pt x="729" y="429"/>
                    <a:pt x="746" y="426"/>
                  </a:cubicBezTo>
                  <a:cubicBezTo>
                    <a:pt x="762" y="418"/>
                    <a:pt x="779" y="412"/>
                    <a:pt x="797" y="408"/>
                  </a:cubicBezTo>
                  <a:cubicBezTo>
                    <a:pt x="803" y="409"/>
                    <a:pt x="810" y="408"/>
                    <a:pt x="815" y="411"/>
                  </a:cubicBezTo>
                  <a:cubicBezTo>
                    <a:pt x="830" y="419"/>
                    <a:pt x="818" y="445"/>
                    <a:pt x="815" y="462"/>
                  </a:cubicBezTo>
                  <a:cubicBezTo>
                    <a:pt x="812" y="482"/>
                    <a:pt x="795" y="508"/>
                    <a:pt x="779" y="519"/>
                  </a:cubicBezTo>
                  <a:cubicBezTo>
                    <a:pt x="772" y="534"/>
                    <a:pt x="761" y="540"/>
                    <a:pt x="749" y="552"/>
                  </a:cubicBezTo>
                  <a:cubicBezTo>
                    <a:pt x="736" y="584"/>
                    <a:pt x="752" y="552"/>
                    <a:pt x="731" y="576"/>
                  </a:cubicBezTo>
                  <a:cubicBezTo>
                    <a:pt x="724" y="584"/>
                    <a:pt x="720" y="595"/>
                    <a:pt x="713" y="603"/>
                  </a:cubicBezTo>
                  <a:cubicBezTo>
                    <a:pt x="697" y="622"/>
                    <a:pt x="675" y="637"/>
                    <a:pt x="659" y="657"/>
                  </a:cubicBezTo>
                  <a:cubicBezTo>
                    <a:pt x="636" y="685"/>
                    <a:pt x="614" y="718"/>
                    <a:pt x="584" y="738"/>
                  </a:cubicBezTo>
                  <a:cubicBezTo>
                    <a:pt x="575" y="765"/>
                    <a:pt x="541" y="763"/>
                    <a:pt x="518" y="771"/>
                  </a:cubicBezTo>
                  <a:cubicBezTo>
                    <a:pt x="533" y="748"/>
                    <a:pt x="497" y="769"/>
                    <a:pt x="491" y="774"/>
                  </a:cubicBezTo>
                  <a:cubicBezTo>
                    <a:pt x="485" y="780"/>
                    <a:pt x="479" y="786"/>
                    <a:pt x="473" y="792"/>
                  </a:cubicBezTo>
                  <a:cubicBezTo>
                    <a:pt x="441" y="824"/>
                    <a:pt x="404" y="897"/>
                    <a:pt x="359" y="906"/>
                  </a:cubicBezTo>
                  <a:cubicBezTo>
                    <a:pt x="336" y="921"/>
                    <a:pt x="316" y="921"/>
                    <a:pt x="290" y="930"/>
                  </a:cubicBezTo>
                  <a:cubicBezTo>
                    <a:pt x="276" y="948"/>
                    <a:pt x="255" y="972"/>
                    <a:pt x="236" y="984"/>
                  </a:cubicBezTo>
                  <a:cubicBezTo>
                    <a:pt x="194" y="976"/>
                    <a:pt x="170" y="968"/>
                    <a:pt x="125" y="966"/>
                  </a:cubicBezTo>
                  <a:cubicBezTo>
                    <a:pt x="98" y="968"/>
                    <a:pt x="70" y="969"/>
                    <a:pt x="47" y="984"/>
                  </a:cubicBezTo>
                  <a:cubicBezTo>
                    <a:pt x="30" y="1010"/>
                    <a:pt x="78" y="996"/>
                    <a:pt x="92" y="993"/>
                  </a:cubicBezTo>
                  <a:cubicBezTo>
                    <a:pt x="138" y="995"/>
                    <a:pt x="195" y="1003"/>
                    <a:pt x="230" y="1038"/>
                  </a:cubicBezTo>
                  <a:cubicBezTo>
                    <a:pt x="236" y="1074"/>
                    <a:pt x="231" y="1102"/>
                    <a:pt x="224" y="1137"/>
                  </a:cubicBezTo>
                  <a:cubicBezTo>
                    <a:pt x="227" y="1168"/>
                    <a:pt x="228" y="1169"/>
                    <a:pt x="257" y="1176"/>
                  </a:cubicBezTo>
                  <a:cubicBezTo>
                    <a:pt x="280" y="1191"/>
                    <a:pt x="268" y="1187"/>
                    <a:pt x="293" y="1191"/>
                  </a:cubicBezTo>
                  <a:cubicBezTo>
                    <a:pt x="299" y="1172"/>
                    <a:pt x="287" y="1131"/>
                    <a:pt x="287" y="1131"/>
                  </a:cubicBezTo>
                  <a:cubicBezTo>
                    <a:pt x="288" y="1102"/>
                    <a:pt x="286" y="1073"/>
                    <a:pt x="290" y="1044"/>
                  </a:cubicBezTo>
                  <a:cubicBezTo>
                    <a:pt x="291" y="1036"/>
                    <a:pt x="311" y="1022"/>
                    <a:pt x="317" y="1017"/>
                  </a:cubicBezTo>
                  <a:cubicBezTo>
                    <a:pt x="350" y="992"/>
                    <a:pt x="379" y="949"/>
                    <a:pt x="419" y="936"/>
                  </a:cubicBezTo>
                  <a:cubicBezTo>
                    <a:pt x="434" y="921"/>
                    <a:pt x="447" y="908"/>
                    <a:pt x="467" y="903"/>
                  </a:cubicBezTo>
                  <a:cubicBezTo>
                    <a:pt x="477" y="888"/>
                    <a:pt x="529" y="861"/>
                    <a:pt x="548" y="855"/>
                  </a:cubicBezTo>
                  <a:cubicBezTo>
                    <a:pt x="574" y="835"/>
                    <a:pt x="593" y="813"/>
                    <a:pt x="611" y="786"/>
                  </a:cubicBezTo>
                  <a:cubicBezTo>
                    <a:pt x="617" y="777"/>
                    <a:pt x="619" y="767"/>
                    <a:pt x="626" y="759"/>
                  </a:cubicBezTo>
                  <a:cubicBezTo>
                    <a:pt x="648" y="732"/>
                    <a:pt x="690" y="716"/>
                    <a:pt x="722" y="705"/>
                  </a:cubicBezTo>
                  <a:cubicBezTo>
                    <a:pt x="744" y="706"/>
                    <a:pt x="766" y="704"/>
                    <a:pt x="788" y="708"/>
                  </a:cubicBezTo>
                  <a:cubicBezTo>
                    <a:pt x="802" y="711"/>
                    <a:pt x="803" y="747"/>
                    <a:pt x="803" y="747"/>
                  </a:cubicBezTo>
                  <a:cubicBezTo>
                    <a:pt x="799" y="782"/>
                    <a:pt x="796" y="814"/>
                    <a:pt x="794" y="849"/>
                  </a:cubicBezTo>
                  <a:cubicBezTo>
                    <a:pt x="796" y="878"/>
                    <a:pt x="797" y="902"/>
                    <a:pt x="803" y="930"/>
                  </a:cubicBezTo>
                  <a:cubicBezTo>
                    <a:pt x="801" y="975"/>
                    <a:pt x="812" y="1005"/>
                    <a:pt x="776" y="1029"/>
                  </a:cubicBezTo>
                  <a:cubicBezTo>
                    <a:pt x="761" y="1052"/>
                    <a:pt x="741" y="1077"/>
                    <a:pt x="716" y="1089"/>
                  </a:cubicBezTo>
                  <a:cubicBezTo>
                    <a:pt x="697" y="1115"/>
                    <a:pt x="671" y="1139"/>
                    <a:pt x="644" y="1155"/>
                  </a:cubicBezTo>
                  <a:cubicBezTo>
                    <a:pt x="630" y="1174"/>
                    <a:pt x="605" y="1207"/>
                    <a:pt x="581" y="1215"/>
                  </a:cubicBezTo>
                  <a:cubicBezTo>
                    <a:pt x="542" y="1245"/>
                    <a:pt x="523" y="1271"/>
                    <a:pt x="476" y="1287"/>
                  </a:cubicBezTo>
                  <a:cubicBezTo>
                    <a:pt x="461" y="1309"/>
                    <a:pt x="413" y="1371"/>
                    <a:pt x="389" y="1383"/>
                  </a:cubicBezTo>
                  <a:cubicBezTo>
                    <a:pt x="379" y="1388"/>
                    <a:pt x="367" y="1389"/>
                    <a:pt x="356" y="1392"/>
                  </a:cubicBezTo>
                  <a:cubicBezTo>
                    <a:pt x="329" y="1400"/>
                    <a:pt x="306" y="1410"/>
                    <a:pt x="281" y="1422"/>
                  </a:cubicBezTo>
                  <a:cubicBezTo>
                    <a:pt x="262" y="1431"/>
                    <a:pt x="220" y="1447"/>
                    <a:pt x="206" y="1461"/>
                  </a:cubicBezTo>
                  <a:cubicBezTo>
                    <a:pt x="193" y="1474"/>
                    <a:pt x="201" y="1469"/>
                    <a:pt x="179" y="1476"/>
                  </a:cubicBezTo>
                  <a:cubicBezTo>
                    <a:pt x="176" y="1477"/>
                    <a:pt x="170" y="1479"/>
                    <a:pt x="170" y="1479"/>
                  </a:cubicBezTo>
                  <a:cubicBezTo>
                    <a:pt x="148" y="1475"/>
                    <a:pt x="128" y="1471"/>
                    <a:pt x="107" y="1464"/>
                  </a:cubicBezTo>
                  <a:cubicBezTo>
                    <a:pt x="98" y="1461"/>
                    <a:pt x="80" y="1455"/>
                    <a:pt x="80" y="1455"/>
                  </a:cubicBezTo>
                  <a:cubicBezTo>
                    <a:pt x="58" y="1458"/>
                    <a:pt x="41" y="1465"/>
                    <a:pt x="20" y="1470"/>
                  </a:cubicBezTo>
                  <a:cubicBezTo>
                    <a:pt x="0" y="1490"/>
                    <a:pt x="10" y="1497"/>
                    <a:pt x="32" y="1503"/>
                  </a:cubicBezTo>
                  <a:cubicBezTo>
                    <a:pt x="54" y="1509"/>
                    <a:pt x="25" y="1504"/>
                    <a:pt x="65" y="1509"/>
                  </a:cubicBezTo>
                  <a:cubicBezTo>
                    <a:pt x="67" y="1509"/>
                    <a:pt x="203" y="1504"/>
                    <a:pt x="215" y="1503"/>
                  </a:cubicBezTo>
                  <a:cubicBezTo>
                    <a:pt x="240" y="1500"/>
                    <a:pt x="267" y="1491"/>
                    <a:pt x="293" y="1488"/>
                  </a:cubicBezTo>
                  <a:cubicBezTo>
                    <a:pt x="336" y="1477"/>
                    <a:pt x="380" y="1483"/>
                    <a:pt x="422" y="1494"/>
                  </a:cubicBezTo>
                  <a:cubicBezTo>
                    <a:pt x="446" y="1518"/>
                    <a:pt x="438" y="1507"/>
                    <a:pt x="449" y="1524"/>
                  </a:cubicBezTo>
                  <a:cubicBezTo>
                    <a:pt x="446" y="1538"/>
                    <a:pt x="445" y="1543"/>
                    <a:pt x="431" y="1548"/>
                  </a:cubicBezTo>
                  <a:cubicBezTo>
                    <a:pt x="416" y="1570"/>
                    <a:pt x="376" y="1589"/>
                    <a:pt x="350" y="1596"/>
                  </a:cubicBezTo>
                  <a:cubicBezTo>
                    <a:pt x="339" y="1611"/>
                    <a:pt x="326" y="1616"/>
                    <a:pt x="308" y="1620"/>
                  </a:cubicBezTo>
                  <a:cubicBezTo>
                    <a:pt x="295" y="1628"/>
                    <a:pt x="281" y="1631"/>
                    <a:pt x="272" y="1644"/>
                  </a:cubicBezTo>
                  <a:cubicBezTo>
                    <a:pt x="307" y="1661"/>
                    <a:pt x="363" y="1651"/>
                    <a:pt x="398" y="1650"/>
                  </a:cubicBezTo>
                  <a:cubicBezTo>
                    <a:pt x="408" y="1643"/>
                    <a:pt x="431" y="1632"/>
                    <a:pt x="431" y="1632"/>
                  </a:cubicBezTo>
                  <a:cubicBezTo>
                    <a:pt x="441" y="1616"/>
                    <a:pt x="454" y="1600"/>
                    <a:pt x="467" y="1587"/>
                  </a:cubicBezTo>
                  <a:cubicBezTo>
                    <a:pt x="477" y="1557"/>
                    <a:pt x="487" y="1527"/>
                    <a:pt x="497" y="1497"/>
                  </a:cubicBezTo>
                  <a:cubicBezTo>
                    <a:pt x="498" y="1480"/>
                    <a:pt x="498" y="1463"/>
                    <a:pt x="500" y="1446"/>
                  </a:cubicBezTo>
                  <a:cubicBezTo>
                    <a:pt x="503" y="1425"/>
                    <a:pt x="519" y="1402"/>
                    <a:pt x="530" y="1386"/>
                  </a:cubicBezTo>
                  <a:cubicBezTo>
                    <a:pt x="561" y="1343"/>
                    <a:pt x="583" y="1310"/>
                    <a:pt x="635" y="1293"/>
                  </a:cubicBezTo>
                  <a:cubicBezTo>
                    <a:pt x="646" y="1284"/>
                    <a:pt x="655" y="1273"/>
                    <a:pt x="668" y="1269"/>
                  </a:cubicBezTo>
                  <a:cubicBezTo>
                    <a:pt x="677" y="1260"/>
                    <a:pt x="687" y="1255"/>
                    <a:pt x="698" y="1248"/>
                  </a:cubicBezTo>
                  <a:cubicBezTo>
                    <a:pt x="704" y="1239"/>
                    <a:pt x="722" y="1227"/>
                    <a:pt x="722" y="1227"/>
                  </a:cubicBezTo>
                  <a:cubicBezTo>
                    <a:pt x="744" y="1314"/>
                    <a:pt x="702" y="1359"/>
                    <a:pt x="689" y="1434"/>
                  </a:cubicBezTo>
                  <a:cubicBezTo>
                    <a:pt x="692" y="1480"/>
                    <a:pt x="701" y="1541"/>
                    <a:pt x="671" y="1581"/>
                  </a:cubicBezTo>
                  <a:cubicBezTo>
                    <a:pt x="678" y="1623"/>
                    <a:pt x="708" y="1591"/>
                    <a:pt x="734" y="1584"/>
                  </a:cubicBezTo>
                  <a:cubicBezTo>
                    <a:pt x="738" y="1578"/>
                    <a:pt x="737" y="1569"/>
                    <a:pt x="743" y="1566"/>
                  </a:cubicBezTo>
                  <a:cubicBezTo>
                    <a:pt x="746" y="1564"/>
                    <a:pt x="760" y="1574"/>
                    <a:pt x="761" y="1575"/>
                  </a:cubicBezTo>
                  <a:cubicBezTo>
                    <a:pt x="775" y="1587"/>
                    <a:pt x="780" y="1609"/>
                    <a:pt x="794" y="1620"/>
                  </a:cubicBezTo>
                  <a:cubicBezTo>
                    <a:pt x="815" y="1636"/>
                    <a:pt x="844" y="1651"/>
                    <a:pt x="869" y="1659"/>
                  </a:cubicBezTo>
                  <a:cubicBezTo>
                    <a:pt x="873" y="1656"/>
                    <a:pt x="878" y="1654"/>
                    <a:pt x="881" y="1650"/>
                  </a:cubicBezTo>
                  <a:cubicBezTo>
                    <a:pt x="885" y="1645"/>
                    <a:pt x="887" y="1632"/>
                    <a:pt x="887" y="1632"/>
                  </a:cubicBezTo>
                  <a:cubicBezTo>
                    <a:pt x="878" y="1606"/>
                    <a:pt x="861" y="1599"/>
                    <a:pt x="839" y="1584"/>
                  </a:cubicBezTo>
                  <a:cubicBezTo>
                    <a:pt x="832" y="1573"/>
                    <a:pt x="829" y="1567"/>
                    <a:pt x="833" y="1554"/>
                  </a:cubicBezTo>
                  <a:cubicBezTo>
                    <a:pt x="828" y="1487"/>
                    <a:pt x="843" y="1419"/>
                    <a:pt x="803" y="1365"/>
                  </a:cubicBezTo>
                  <a:cubicBezTo>
                    <a:pt x="789" y="1324"/>
                    <a:pt x="753" y="1318"/>
                    <a:pt x="716" y="1311"/>
                  </a:cubicBezTo>
                  <a:cubicBezTo>
                    <a:pt x="710" y="1292"/>
                    <a:pt x="710" y="1278"/>
                    <a:pt x="728" y="1266"/>
                  </a:cubicBezTo>
                  <a:cubicBezTo>
                    <a:pt x="745" y="1240"/>
                    <a:pt x="769" y="1222"/>
                    <a:pt x="791" y="1200"/>
                  </a:cubicBezTo>
                  <a:cubicBezTo>
                    <a:pt x="811" y="1180"/>
                    <a:pt x="831" y="1154"/>
                    <a:pt x="854" y="1137"/>
                  </a:cubicBezTo>
                  <a:cubicBezTo>
                    <a:pt x="867" y="1115"/>
                    <a:pt x="892" y="1074"/>
                    <a:pt x="917" y="1068"/>
                  </a:cubicBezTo>
                  <a:cubicBezTo>
                    <a:pt x="926" y="1055"/>
                    <a:pt x="938" y="1041"/>
                    <a:pt x="950" y="1032"/>
                  </a:cubicBezTo>
                  <a:cubicBezTo>
                    <a:pt x="954" y="1020"/>
                    <a:pt x="969" y="1012"/>
                    <a:pt x="980" y="1005"/>
                  </a:cubicBezTo>
                  <a:cubicBezTo>
                    <a:pt x="987" y="995"/>
                    <a:pt x="989" y="987"/>
                    <a:pt x="992" y="975"/>
                  </a:cubicBezTo>
                  <a:cubicBezTo>
                    <a:pt x="990" y="956"/>
                    <a:pt x="989" y="937"/>
                    <a:pt x="986" y="918"/>
                  </a:cubicBezTo>
                  <a:cubicBezTo>
                    <a:pt x="984" y="907"/>
                    <a:pt x="975" y="898"/>
                    <a:pt x="971" y="888"/>
                  </a:cubicBezTo>
                  <a:cubicBezTo>
                    <a:pt x="960" y="859"/>
                    <a:pt x="953" y="828"/>
                    <a:pt x="926" y="810"/>
                  </a:cubicBezTo>
                  <a:cubicBezTo>
                    <a:pt x="918" y="787"/>
                    <a:pt x="921" y="798"/>
                    <a:pt x="917" y="777"/>
                  </a:cubicBezTo>
                  <a:cubicBezTo>
                    <a:pt x="920" y="721"/>
                    <a:pt x="917" y="645"/>
                    <a:pt x="980" y="624"/>
                  </a:cubicBezTo>
                  <a:cubicBezTo>
                    <a:pt x="1001" y="603"/>
                    <a:pt x="1031" y="594"/>
                    <a:pt x="1055" y="576"/>
                  </a:cubicBezTo>
                  <a:cubicBezTo>
                    <a:pt x="1069" y="565"/>
                    <a:pt x="1074" y="550"/>
                    <a:pt x="1088" y="540"/>
                  </a:cubicBezTo>
                  <a:cubicBezTo>
                    <a:pt x="1092" y="528"/>
                    <a:pt x="1114" y="505"/>
                    <a:pt x="1121" y="498"/>
                  </a:cubicBezTo>
                  <a:cubicBezTo>
                    <a:pt x="1129" y="490"/>
                    <a:pt x="1137" y="482"/>
                    <a:pt x="1145" y="474"/>
                  </a:cubicBezTo>
                  <a:cubicBezTo>
                    <a:pt x="1149" y="470"/>
                    <a:pt x="1157" y="462"/>
                    <a:pt x="1157" y="462"/>
                  </a:cubicBezTo>
                  <a:cubicBezTo>
                    <a:pt x="1160" y="454"/>
                    <a:pt x="1162" y="445"/>
                    <a:pt x="1166" y="438"/>
                  </a:cubicBezTo>
                  <a:cubicBezTo>
                    <a:pt x="1170" y="432"/>
                    <a:pt x="1178" y="420"/>
                    <a:pt x="1178" y="420"/>
                  </a:cubicBezTo>
                  <a:cubicBezTo>
                    <a:pt x="1190" y="326"/>
                    <a:pt x="1154" y="222"/>
                    <a:pt x="1214" y="141"/>
                  </a:cubicBezTo>
                  <a:cubicBezTo>
                    <a:pt x="1221" y="120"/>
                    <a:pt x="1251" y="100"/>
                    <a:pt x="1271" y="87"/>
                  </a:cubicBezTo>
                  <a:cubicBezTo>
                    <a:pt x="1281" y="81"/>
                    <a:pt x="1301" y="69"/>
                    <a:pt x="1301" y="69"/>
                  </a:cubicBezTo>
                  <a:cubicBezTo>
                    <a:pt x="1304" y="59"/>
                    <a:pt x="1310" y="52"/>
                    <a:pt x="1313" y="42"/>
                  </a:cubicBezTo>
                  <a:cubicBezTo>
                    <a:pt x="1308" y="19"/>
                    <a:pt x="1288" y="16"/>
                    <a:pt x="1265" y="15"/>
                  </a:cubicBezTo>
                  <a:cubicBezTo>
                    <a:pt x="1206" y="13"/>
                    <a:pt x="1147" y="13"/>
                    <a:pt x="1088" y="12"/>
                  </a:cubicBezTo>
                  <a:cubicBezTo>
                    <a:pt x="1079" y="10"/>
                    <a:pt x="1069" y="9"/>
                    <a:pt x="1061" y="6"/>
                  </a:cubicBezTo>
                  <a:cubicBezTo>
                    <a:pt x="1055" y="4"/>
                    <a:pt x="1043" y="0"/>
                    <a:pt x="1043" y="0"/>
                  </a:cubicBezTo>
                  <a:cubicBezTo>
                    <a:pt x="1033" y="3"/>
                    <a:pt x="1013" y="9"/>
                    <a:pt x="1013" y="9"/>
                  </a:cubicBezTo>
                  <a:cubicBezTo>
                    <a:pt x="1009" y="21"/>
                    <a:pt x="1007" y="18"/>
                    <a:pt x="1019" y="18"/>
                  </a:cubicBez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29" name="Freeform 234"/>
            <p:cNvSpPr>
              <a:spLocks/>
            </p:cNvSpPr>
            <p:nvPr/>
          </p:nvSpPr>
          <p:spPr bwMode="auto">
            <a:xfrm>
              <a:off x="4248150" y="5186384"/>
              <a:ext cx="252413" cy="198438"/>
            </a:xfrm>
            <a:custGeom>
              <a:avLst/>
              <a:gdLst>
                <a:gd name="T0" fmla="*/ 3092370 w 406"/>
                <a:gd name="T1" fmla="*/ 11608934 h 319"/>
                <a:gd name="T2" fmla="*/ 50247599 w 406"/>
                <a:gd name="T3" fmla="*/ 0 h 319"/>
                <a:gd name="T4" fmla="*/ 116729204 w 406"/>
                <a:gd name="T5" fmla="*/ 16252631 h 319"/>
                <a:gd name="T6" fmla="*/ 128324656 w 406"/>
                <a:gd name="T7" fmla="*/ 35213721 h 319"/>
                <a:gd name="T8" fmla="*/ 142625775 w 406"/>
                <a:gd name="T9" fmla="*/ 89775471 h 319"/>
                <a:gd name="T10" fmla="*/ 147263707 w 406"/>
                <a:gd name="T11" fmla="*/ 104092860 h 319"/>
                <a:gd name="T12" fmla="*/ 156926895 w 406"/>
                <a:gd name="T13" fmla="*/ 106414397 h 319"/>
                <a:gd name="T14" fmla="*/ 104747050 w 406"/>
                <a:gd name="T15" fmla="*/ 123053946 h 319"/>
                <a:gd name="T16" fmla="*/ 85807377 w 406"/>
                <a:gd name="T17" fmla="*/ 120732409 h 319"/>
                <a:gd name="T18" fmla="*/ 66867685 w 406"/>
                <a:gd name="T19" fmla="*/ 104092860 h 319"/>
                <a:gd name="T20" fmla="*/ 19325758 w 406"/>
                <a:gd name="T21" fmla="*/ 78166522 h 319"/>
                <a:gd name="T22" fmla="*/ 5411338 w 406"/>
                <a:gd name="T23" fmla="*/ 59205436 h 319"/>
                <a:gd name="T24" fmla="*/ 3092370 w 406"/>
                <a:gd name="T25" fmla="*/ 11608934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6"/>
                <a:gd name="T40" fmla="*/ 0 h 319"/>
                <a:gd name="T41" fmla="*/ 406 w 406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6" h="319">
                  <a:moveTo>
                    <a:pt x="8" y="30"/>
                  </a:moveTo>
                  <a:cubicBezTo>
                    <a:pt x="62" y="25"/>
                    <a:pt x="83" y="16"/>
                    <a:pt x="130" y="0"/>
                  </a:cubicBezTo>
                  <a:cubicBezTo>
                    <a:pt x="247" y="7"/>
                    <a:pt x="222" y="4"/>
                    <a:pt x="302" y="42"/>
                  </a:cubicBezTo>
                  <a:cubicBezTo>
                    <a:pt x="316" y="57"/>
                    <a:pt x="320" y="74"/>
                    <a:pt x="332" y="91"/>
                  </a:cubicBezTo>
                  <a:cubicBezTo>
                    <a:pt x="346" y="138"/>
                    <a:pt x="356" y="185"/>
                    <a:pt x="369" y="232"/>
                  </a:cubicBezTo>
                  <a:cubicBezTo>
                    <a:pt x="372" y="245"/>
                    <a:pt x="368" y="266"/>
                    <a:pt x="381" y="269"/>
                  </a:cubicBezTo>
                  <a:cubicBezTo>
                    <a:pt x="389" y="271"/>
                    <a:pt x="398" y="273"/>
                    <a:pt x="406" y="275"/>
                  </a:cubicBezTo>
                  <a:cubicBezTo>
                    <a:pt x="353" y="285"/>
                    <a:pt x="303" y="270"/>
                    <a:pt x="271" y="318"/>
                  </a:cubicBezTo>
                  <a:cubicBezTo>
                    <a:pt x="255" y="316"/>
                    <a:pt x="237" y="319"/>
                    <a:pt x="222" y="312"/>
                  </a:cubicBezTo>
                  <a:cubicBezTo>
                    <a:pt x="202" y="303"/>
                    <a:pt x="191" y="281"/>
                    <a:pt x="173" y="269"/>
                  </a:cubicBezTo>
                  <a:cubicBezTo>
                    <a:pt x="145" y="227"/>
                    <a:pt x="91" y="228"/>
                    <a:pt x="50" y="202"/>
                  </a:cubicBezTo>
                  <a:cubicBezTo>
                    <a:pt x="42" y="178"/>
                    <a:pt x="28" y="174"/>
                    <a:pt x="14" y="153"/>
                  </a:cubicBezTo>
                  <a:cubicBezTo>
                    <a:pt x="0" y="108"/>
                    <a:pt x="2" y="78"/>
                    <a:pt x="8" y="30"/>
                  </a:cubicBezTo>
                  <a:close/>
                </a:path>
              </a:pathLst>
            </a:custGeom>
            <a:solidFill>
              <a:srgbClr val="FFCC99"/>
            </a:solidFill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630" name="Oval 235"/>
            <p:cNvSpPr>
              <a:spLocks noChangeArrowheads="1"/>
            </p:cNvSpPr>
            <p:nvPr/>
          </p:nvSpPr>
          <p:spPr bwMode="auto">
            <a:xfrm>
              <a:off x="4297363" y="5199084"/>
              <a:ext cx="119062" cy="11906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grpSp>
          <p:nvGrpSpPr>
            <p:cNvPr id="24" name="Group 295"/>
            <p:cNvGrpSpPr>
              <a:grpSpLocks/>
            </p:cNvGrpSpPr>
            <p:nvPr/>
          </p:nvGrpSpPr>
          <p:grpSpPr bwMode="auto">
            <a:xfrm>
              <a:off x="3744913" y="4924447"/>
              <a:ext cx="250825" cy="227012"/>
              <a:chOff x="4922" y="2478"/>
              <a:chExt cx="331" cy="300"/>
            </a:xfrm>
          </p:grpSpPr>
          <p:sp>
            <p:nvSpPr>
              <p:cNvPr id="104633" name="Freeform 296"/>
              <p:cNvSpPr>
                <a:spLocks noChangeAspect="1"/>
              </p:cNvSpPr>
              <p:nvPr/>
            </p:nvSpPr>
            <p:spPr bwMode="auto">
              <a:xfrm>
                <a:off x="4922" y="2478"/>
                <a:ext cx="331" cy="300"/>
              </a:xfrm>
              <a:custGeom>
                <a:avLst/>
                <a:gdLst>
                  <a:gd name="T0" fmla="*/ 17 w 1705"/>
                  <a:gd name="T1" fmla="*/ 19 h 1493"/>
                  <a:gd name="T2" fmla="*/ 20 w 1705"/>
                  <a:gd name="T3" fmla="*/ 17 h 1493"/>
                  <a:gd name="T4" fmla="*/ 26 w 1705"/>
                  <a:gd name="T5" fmla="*/ 8 h 1493"/>
                  <a:gd name="T6" fmla="*/ 28 w 1705"/>
                  <a:gd name="T7" fmla="*/ 5 h 1493"/>
                  <a:gd name="T8" fmla="*/ 34 w 1705"/>
                  <a:gd name="T9" fmla="*/ 11 h 1493"/>
                  <a:gd name="T10" fmla="*/ 46 w 1705"/>
                  <a:gd name="T11" fmla="*/ 6 h 1493"/>
                  <a:gd name="T12" fmla="*/ 47 w 1705"/>
                  <a:gd name="T13" fmla="*/ 18 h 1493"/>
                  <a:gd name="T14" fmla="*/ 50 w 1705"/>
                  <a:gd name="T15" fmla="*/ 20 h 1493"/>
                  <a:gd name="T16" fmla="*/ 57 w 1705"/>
                  <a:gd name="T17" fmla="*/ 23 h 1493"/>
                  <a:gd name="T18" fmla="*/ 63 w 1705"/>
                  <a:gd name="T19" fmla="*/ 28 h 1493"/>
                  <a:gd name="T20" fmla="*/ 64 w 1705"/>
                  <a:gd name="T21" fmla="*/ 29 h 1493"/>
                  <a:gd name="T22" fmla="*/ 59 w 1705"/>
                  <a:gd name="T23" fmla="*/ 29 h 1493"/>
                  <a:gd name="T24" fmla="*/ 56 w 1705"/>
                  <a:gd name="T25" fmla="*/ 32 h 1493"/>
                  <a:gd name="T26" fmla="*/ 58 w 1705"/>
                  <a:gd name="T27" fmla="*/ 40 h 1493"/>
                  <a:gd name="T28" fmla="*/ 62 w 1705"/>
                  <a:gd name="T29" fmla="*/ 47 h 1493"/>
                  <a:gd name="T30" fmla="*/ 63 w 1705"/>
                  <a:gd name="T31" fmla="*/ 55 h 1493"/>
                  <a:gd name="T32" fmla="*/ 64 w 1705"/>
                  <a:gd name="T33" fmla="*/ 60 h 1493"/>
                  <a:gd name="T34" fmla="*/ 63 w 1705"/>
                  <a:gd name="T35" fmla="*/ 58 h 1493"/>
                  <a:gd name="T36" fmla="*/ 60 w 1705"/>
                  <a:gd name="T37" fmla="*/ 49 h 1493"/>
                  <a:gd name="T38" fmla="*/ 54 w 1705"/>
                  <a:gd name="T39" fmla="*/ 46 h 1493"/>
                  <a:gd name="T40" fmla="*/ 47 w 1705"/>
                  <a:gd name="T41" fmla="*/ 60 h 1493"/>
                  <a:gd name="T42" fmla="*/ 41 w 1705"/>
                  <a:gd name="T43" fmla="*/ 58 h 1493"/>
                  <a:gd name="T44" fmla="*/ 35 w 1705"/>
                  <a:gd name="T45" fmla="*/ 46 h 1493"/>
                  <a:gd name="T46" fmla="*/ 31 w 1705"/>
                  <a:gd name="T47" fmla="*/ 48 h 1493"/>
                  <a:gd name="T48" fmla="*/ 28 w 1705"/>
                  <a:gd name="T49" fmla="*/ 53 h 1493"/>
                  <a:gd name="T50" fmla="*/ 28 w 1705"/>
                  <a:gd name="T51" fmla="*/ 55 h 1493"/>
                  <a:gd name="T52" fmla="*/ 25 w 1705"/>
                  <a:gd name="T53" fmla="*/ 57 h 1493"/>
                  <a:gd name="T54" fmla="*/ 21 w 1705"/>
                  <a:gd name="T55" fmla="*/ 53 h 1493"/>
                  <a:gd name="T56" fmla="*/ 11 w 1705"/>
                  <a:gd name="T57" fmla="*/ 45 h 1493"/>
                  <a:gd name="T58" fmla="*/ 10 w 1705"/>
                  <a:gd name="T59" fmla="*/ 44 h 1493"/>
                  <a:gd name="T60" fmla="*/ 8 w 1705"/>
                  <a:gd name="T61" fmla="*/ 40 h 1493"/>
                  <a:gd name="T62" fmla="*/ 14 w 1705"/>
                  <a:gd name="T63" fmla="*/ 36 h 1493"/>
                  <a:gd name="T64" fmla="*/ 4 w 1705"/>
                  <a:gd name="T65" fmla="*/ 22 h 1493"/>
                  <a:gd name="T66" fmla="*/ 2 w 1705"/>
                  <a:gd name="T67" fmla="*/ 19 h 1493"/>
                  <a:gd name="T68" fmla="*/ 1 w 1705"/>
                  <a:gd name="T69" fmla="*/ 10 h 1493"/>
                  <a:gd name="T70" fmla="*/ 7 w 1705"/>
                  <a:gd name="T71" fmla="*/ 15 h 1493"/>
                  <a:gd name="T72" fmla="*/ 13 w 1705"/>
                  <a:gd name="T73" fmla="*/ 19 h 149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705"/>
                  <a:gd name="T112" fmla="*/ 0 h 1493"/>
                  <a:gd name="T113" fmla="*/ 1705 w 1705"/>
                  <a:gd name="T114" fmla="*/ 1493 h 149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705" h="1493">
                    <a:moveTo>
                      <a:pt x="347" y="470"/>
                    </a:moveTo>
                    <a:cubicBezTo>
                      <a:pt x="386" y="476"/>
                      <a:pt x="411" y="483"/>
                      <a:pt x="453" y="470"/>
                    </a:cubicBezTo>
                    <a:cubicBezTo>
                      <a:pt x="468" y="466"/>
                      <a:pt x="469" y="442"/>
                      <a:pt x="482" y="435"/>
                    </a:cubicBezTo>
                    <a:cubicBezTo>
                      <a:pt x="493" y="429"/>
                      <a:pt x="506" y="427"/>
                      <a:pt x="518" y="423"/>
                    </a:cubicBezTo>
                    <a:cubicBezTo>
                      <a:pt x="552" y="412"/>
                      <a:pt x="592" y="375"/>
                      <a:pt x="623" y="353"/>
                    </a:cubicBezTo>
                    <a:cubicBezTo>
                      <a:pt x="663" y="294"/>
                      <a:pt x="672" y="271"/>
                      <a:pt x="694" y="206"/>
                    </a:cubicBezTo>
                    <a:cubicBezTo>
                      <a:pt x="697" y="146"/>
                      <a:pt x="685" y="57"/>
                      <a:pt x="723" y="0"/>
                    </a:cubicBezTo>
                    <a:cubicBezTo>
                      <a:pt x="725" y="41"/>
                      <a:pt x="724" y="83"/>
                      <a:pt x="729" y="124"/>
                    </a:cubicBezTo>
                    <a:cubicBezTo>
                      <a:pt x="734" y="169"/>
                      <a:pt x="794" y="215"/>
                      <a:pt x="817" y="253"/>
                    </a:cubicBezTo>
                    <a:cubicBezTo>
                      <a:pt x="832" y="310"/>
                      <a:pt x="863" y="280"/>
                      <a:pt x="905" y="271"/>
                    </a:cubicBezTo>
                    <a:cubicBezTo>
                      <a:pt x="951" y="243"/>
                      <a:pt x="1035" y="207"/>
                      <a:pt x="1088" y="194"/>
                    </a:cubicBezTo>
                    <a:cubicBezTo>
                      <a:pt x="1130" y="165"/>
                      <a:pt x="1182" y="157"/>
                      <a:pt x="1229" y="141"/>
                    </a:cubicBezTo>
                    <a:cubicBezTo>
                      <a:pt x="1214" y="185"/>
                      <a:pt x="1220" y="165"/>
                      <a:pt x="1211" y="200"/>
                    </a:cubicBezTo>
                    <a:cubicBezTo>
                      <a:pt x="1216" y="357"/>
                      <a:pt x="1195" y="352"/>
                      <a:pt x="1258" y="447"/>
                    </a:cubicBezTo>
                    <a:cubicBezTo>
                      <a:pt x="1267" y="461"/>
                      <a:pt x="1286" y="465"/>
                      <a:pt x="1299" y="476"/>
                    </a:cubicBezTo>
                    <a:cubicBezTo>
                      <a:pt x="1328" y="501"/>
                      <a:pt x="1304" y="490"/>
                      <a:pt x="1335" y="500"/>
                    </a:cubicBezTo>
                    <a:cubicBezTo>
                      <a:pt x="1362" y="519"/>
                      <a:pt x="1391" y="533"/>
                      <a:pt x="1423" y="541"/>
                    </a:cubicBezTo>
                    <a:cubicBezTo>
                      <a:pt x="1449" y="559"/>
                      <a:pt x="1478" y="555"/>
                      <a:pt x="1505" y="570"/>
                    </a:cubicBezTo>
                    <a:cubicBezTo>
                      <a:pt x="1556" y="598"/>
                      <a:pt x="1566" y="608"/>
                      <a:pt x="1611" y="641"/>
                    </a:cubicBezTo>
                    <a:cubicBezTo>
                      <a:pt x="1671" y="686"/>
                      <a:pt x="1625" y="661"/>
                      <a:pt x="1664" y="700"/>
                    </a:cubicBezTo>
                    <a:cubicBezTo>
                      <a:pt x="1669" y="705"/>
                      <a:pt x="1675" y="708"/>
                      <a:pt x="1681" y="711"/>
                    </a:cubicBezTo>
                    <a:cubicBezTo>
                      <a:pt x="1687" y="714"/>
                      <a:pt x="1705" y="717"/>
                      <a:pt x="1699" y="717"/>
                    </a:cubicBezTo>
                    <a:cubicBezTo>
                      <a:pt x="1685" y="717"/>
                      <a:pt x="1672" y="713"/>
                      <a:pt x="1658" y="711"/>
                    </a:cubicBezTo>
                    <a:cubicBezTo>
                      <a:pt x="1627" y="713"/>
                      <a:pt x="1595" y="713"/>
                      <a:pt x="1564" y="717"/>
                    </a:cubicBezTo>
                    <a:cubicBezTo>
                      <a:pt x="1551" y="719"/>
                      <a:pt x="1528" y="729"/>
                      <a:pt x="1528" y="729"/>
                    </a:cubicBezTo>
                    <a:cubicBezTo>
                      <a:pt x="1517" y="747"/>
                      <a:pt x="1511" y="765"/>
                      <a:pt x="1499" y="782"/>
                    </a:cubicBezTo>
                    <a:cubicBezTo>
                      <a:pt x="1484" y="839"/>
                      <a:pt x="1476" y="850"/>
                      <a:pt x="1493" y="929"/>
                    </a:cubicBezTo>
                    <a:cubicBezTo>
                      <a:pt x="1498" y="951"/>
                      <a:pt x="1533" y="981"/>
                      <a:pt x="1546" y="999"/>
                    </a:cubicBezTo>
                    <a:cubicBezTo>
                      <a:pt x="1559" y="1038"/>
                      <a:pt x="1542" y="994"/>
                      <a:pt x="1575" y="1046"/>
                    </a:cubicBezTo>
                    <a:cubicBezTo>
                      <a:pt x="1601" y="1088"/>
                      <a:pt x="1619" y="1135"/>
                      <a:pt x="1646" y="1176"/>
                    </a:cubicBezTo>
                    <a:cubicBezTo>
                      <a:pt x="1650" y="1214"/>
                      <a:pt x="1651" y="1251"/>
                      <a:pt x="1664" y="1287"/>
                    </a:cubicBezTo>
                    <a:cubicBezTo>
                      <a:pt x="1668" y="1314"/>
                      <a:pt x="1672" y="1338"/>
                      <a:pt x="1681" y="1364"/>
                    </a:cubicBezTo>
                    <a:cubicBezTo>
                      <a:pt x="1685" y="1398"/>
                      <a:pt x="1691" y="1420"/>
                      <a:pt x="1699" y="1452"/>
                    </a:cubicBezTo>
                    <a:cubicBezTo>
                      <a:pt x="1697" y="1462"/>
                      <a:pt x="1700" y="1474"/>
                      <a:pt x="1693" y="1481"/>
                    </a:cubicBezTo>
                    <a:cubicBezTo>
                      <a:pt x="1689" y="1485"/>
                      <a:pt x="1690" y="1469"/>
                      <a:pt x="1687" y="1464"/>
                    </a:cubicBezTo>
                    <a:cubicBezTo>
                      <a:pt x="1680" y="1452"/>
                      <a:pt x="1672" y="1440"/>
                      <a:pt x="1664" y="1428"/>
                    </a:cubicBezTo>
                    <a:cubicBezTo>
                      <a:pt x="1647" y="1401"/>
                      <a:pt x="1636" y="1377"/>
                      <a:pt x="1628" y="1346"/>
                    </a:cubicBezTo>
                    <a:cubicBezTo>
                      <a:pt x="1617" y="1305"/>
                      <a:pt x="1612" y="1260"/>
                      <a:pt x="1593" y="1223"/>
                    </a:cubicBezTo>
                    <a:cubicBezTo>
                      <a:pt x="1569" y="1175"/>
                      <a:pt x="1523" y="1155"/>
                      <a:pt x="1481" y="1129"/>
                    </a:cubicBezTo>
                    <a:cubicBezTo>
                      <a:pt x="1465" y="1131"/>
                      <a:pt x="1448" y="1127"/>
                      <a:pt x="1434" y="1135"/>
                    </a:cubicBezTo>
                    <a:cubicBezTo>
                      <a:pt x="1406" y="1151"/>
                      <a:pt x="1382" y="1241"/>
                      <a:pt x="1376" y="1270"/>
                    </a:cubicBezTo>
                    <a:cubicBezTo>
                      <a:pt x="1356" y="1367"/>
                      <a:pt x="1353" y="1457"/>
                      <a:pt x="1246" y="1493"/>
                    </a:cubicBezTo>
                    <a:cubicBezTo>
                      <a:pt x="1202" y="1489"/>
                      <a:pt x="1176" y="1483"/>
                      <a:pt x="1135" y="1475"/>
                    </a:cubicBezTo>
                    <a:cubicBezTo>
                      <a:pt x="1116" y="1457"/>
                      <a:pt x="1097" y="1442"/>
                      <a:pt x="1076" y="1428"/>
                    </a:cubicBezTo>
                    <a:cubicBezTo>
                      <a:pt x="1067" y="1404"/>
                      <a:pt x="1064" y="1381"/>
                      <a:pt x="1052" y="1358"/>
                    </a:cubicBezTo>
                    <a:cubicBezTo>
                      <a:pt x="1034" y="1273"/>
                      <a:pt x="1032" y="1180"/>
                      <a:pt x="935" y="1146"/>
                    </a:cubicBezTo>
                    <a:cubicBezTo>
                      <a:pt x="909" y="1148"/>
                      <a:pt x="883" y="1144"/>
                      <a:pt x="858" y="1152"/>
                    </a:cubicBezTo>
                    <a:cubicBezTo>
                      <a:pt x="842" y="1157"/>
                      <a:pt x="831" y="1172"/>
                      <a:pt x="817" y="1182"/>
                    </a:cubicBezTo>
                    <a:cubicBezTo>
                      <a:pt x="809" y="1188"/>
                      <a:pt x="794" y="1199"/>
                      <a:pt x="794" y="1199"/>
                    </a:cubicBezTo>
                    <a:cubicBezTo>
                      <a:pt x="772" y="1232"/>
                      <a:pt x="759" y="1273"/>
                      <a:pt x="747" y="1311"/>
                    </a:cubicBezTo>
                    <a:cubicBezTo>
                      <a:pt x="743" y="1323"/>
                      <a:pt x="739" y="1334"/>
                      <a:pt x="735" y="1346"/>
                    </a:cubicBezTo>
                    <a:cubicBezTo>
                      <a:pt x="733" y="1352"/>
                      <a:pt x="734" y="1360"/>
                      <a:pt x="729" y="1364"/>
                    </a:cubicBezTo>
                    <a:cubicBezTo>
                      <a:pt x="715" y="1374"/>
                      <a:pt x="702" y="1383"/>
                      <a:pt x="688" y="1393"/>
                    </a:cubicBezTo>
                    <a:cubicBezTo>
                      <a:pt x="678" y="1400"/>
                      <a:pt x="653" y="1405"/>
                      <a:pt x="653" y="1405"/>
                    </a:cubicBezTo>
                    <a:cubicBezTo>
                      <a:pt x="575" y="1401"/>
                      <a:pt x="563" y="1402"/>
                      <a:pt x="506" y="1387"/>
                    </a:cubicBezTo>
                    <a:cubicBezTo>
                      <a:pt x="513" y="1353"/>
                      <a:pt x="523" y="1331"/>
                      <a:pt x="553" y="1311"/>
                    </a:cubicBezTo>
                    <a:cubicBezTo>
                      <a:pt x="578" y="1235"/>
                      <a:pt x="519" y="1181"/>
                      <a:pt x="453" y="1164"/>
                    </a:cubicBezTo>
                    <a:cubicBezTo>
                      <a:pt x="407" y="1118"/>
                      <a:pt x="356" y="1122"/>
                      <a:pt x="294" y="1117"/>
                    </a:cubicBezTo>
                    <a:cubicBezTo>
                      <a:pt x="288" y="1111"/>
                      <a:pt x="282" y="1105"/>
                      <a:pt x="277" y="1099"/>
                    </a:cubicBezTo>
                    <a:cubicBezTo>
                      <a:pt x="273" y="1094"/>
                      <a:pt x="270" y="1087"/>
                      <a:pt x="265" y="1082"/>
                    </a:cubicBezTo>
                    <a:cubicBezTo>
                      <a:pt x="252" y="1068"/>
                      <a:pt x="224" y="1041"/>
                      <a:pt x="224" y="1041"/>
                    </a:cubicBezTo>
                    <a:cubicBezTo>
                      <a:pt x="219" y="1027"/>
                      <a:pt x="208" y="1014"/>
                      <a:pt x="206" y="999"/>
                    </a:cubicBezTo>
                    <a:cubicBezTo>
                      <a:pt x="203" y="976"/>
                      <a:pt x="228" y="955"/>
                      <a:pt x="247" y="952"/>
                    </a:cubicBezTo>
                    <a:cubicBezTo>
                      <a:pt x="299" y="943"/>
                      <a:pt x="340" y="938"/>
                      <a:pt x="376" y="899"/>
                    </a:cubicBezTo>
                    <a:cubicBezTo>
                      <a:pt x="417" y="784"/>
                      <a:pt x="270" y="666"/>
                      <a:pt x="188" y="600"/>
                    </a:cubicBezTo>
                    <a:cubicBezTo>
                      <a:pt x="163" y="580"/>
                      <a:pt x="136" y="563"/>
                      <a:pt x="112" y="541"/>
                    </a:cubicBezTo>
                    <a:cubicBezTo>
                      <a:pt x="98" y="528"/>
                      <a:pt x="71" y="500"/>
                      <a:pt x="71" y="500"/>
                    </a:cubicBezTo>
                    <a:cubicBezTo>
                      <a:pt x="57" y="444"/>
                      <a:pt x="77" y="502"/>
                      <a:pt x="47" y="465"/>
                    </a:cubicBezTo>
                    <a:cubicBezTo>
                      <a:pt x="29" y="443"/>
                      <a:pt x="9" y="363"/>
                      <a:pt x="0" y="329"/>
                    </a:cubicBezTo>
                    <a:cubicBezTo>
                      <a:pt x="6" y="304"/>
                      <a:pt x="5" y="259"/>
                      <a:pt x="30" y="259"/>
                    </a:cubicBezTo>
                    <a:cubicBezTo>
                      <a:pt x="67" y="259"/>
                      <a:pt x="134" y="308"/>
                      <a:pt x="171" y="329"/>
                    </a:cubicBezTo>
                    <a:cubicBezTo>
                      <a:pt x="179" y="341"/>
                      <a:pt x="186" y="353"/>
                      <a:pt x="194" y="365"/>
                    </a:cubicBezTo>
                    <a:cubicBezTo>
                      <a:pt x="223" y="410"/>
                      <a:pt x="201" y="466"/>
                      <a:pt x="271" y="470"/>
                    </a:cubicBezTo>
                    <a:cubicBezTo>
                      <a:pt x="296" y="471"/>
                      <a:pt x="322" y="470"/>
                      <a:pt x="347" y="47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04634" name="Freeform 297"/>
              <p:cNvSpPr>
                <a:spLocks noChangeAspect="1"/>
              </p:cNvSpPr>
              <p:nvPr/>
            </p:nvSpPr>
            <p:spPr bwMode="auto">
              <a:xfrm>
                <a:off x="5009" y="2547"/>
                <a:ext cx="195" cy="145"/>
              </a:xfrm>
              <a:custGeom>
                <a:avLst/>
                <a:gdLst>
                  <a:gd name="T0" fmla="*/ 1 w 506"/>
                  <a:gd name="T1" fmla="*/ 26 h 409"/>
                  <a:gd name="T2" fmla="*/ 6 w 506"/>
                  <a:gd name="T3" fmla="*/ 12 h 409"/>
                  <a:gd name="T4" fmla="*/ 15 w 506"/>
                  <a:gd name="T5" fmla="*/ 6 h 409"/>
                  <a:gd name="T6" fmla="*/ 21 w 506"/>
                  <a:gd name="T7" fmla="*/ 0 h 409"/>
                  <a:gd name="T8" fmla="*/ 48 w 506"/>
                  <a:gd name="T9" fmla="*/ 2 h 409"/>
                  <a:gd name="T10" fmla="*/ 56 w 506"/>
                  <a:gd name="T11" fmla="*/ 7 h 409"/>
                  <a:gd name="T12" fmla="*/ 61 w 506"/>
                  <a:gd name="T13" fmla="*/ 10 h 409"/>
                  <a:gd name="T14" fmla="*/ 64 w 506"/>
                  <a:gd name="T15" fmla="*/ 15 h 409"/>
                  <a:gd name="T16" fmla="*/ 65 w 506"/>
                  <a:gd name="T17" fmla="*/ 17 h 409"/>
                  <a:gd name="T18" fmla="*/ 67 w 506"/>
                  <a:gd name="T19" fmla="*/ 19 h 409"/>
                  <a:gd name="T20" fmla="*/ 68 w 506"/>
                  <a:gd name="T21" fmla="*/ 26 h 409"/>
                  <a:gd name="T22" fmla="*/ 62 w 506"/>
                  <a:gd name="T23" fmla="*/ 51 h 409"/>
                  <a:gd name="T24" fmla="*/ 52 w 506"/>
                  <a:gd name="T25" fmla="*/ 45 h 409"/>
                  <a:gd name="T26" fmla="*/ 48 w 506"/>
                  <a:gd name="T27" fmla="*/ 40 h 409"/>
                  <a:gd name="T28" fmla="*/ 47 w 506"/>
                  <a:gd name="T29" fmla="*/ 38 h 409"/>
                  <a:gd name="T30" fmla="*/ 27 w 506"/>
                  <a:gd name="T31" fmla="*/ 34 h 409"/>
                  <a:gd name="T32" fmla="*/ 18 w 506"/>
                  <a:gd name="T33" fmla="*/ 40 h 409"/>
                  <a:gd name="T34" fmla="*/ 11 w 506"/>
                  <a:gd name="T35" fmla="*/ 40 h 409"/>
                  <a:gd name="T36" fmla="*/ 5 w 506"/>
                  <a:gd name="T37" fmla="*/ 38 h 409"/>
                  <a:gd name="T38" fmla="*/ 1 w 506"/>
                  <a:gd name="T39" fmla="*/ 26 h 40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06"/>
                  <a:gd name="T61" fmla="*/ 0 h 409"/>
                  <a:gd name="T62" fmla="*/ 506 w 506"/>
                  <a:gd name="T63" fmla="*/ 409 h 40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06" h="409">
                    <a:moveTo>
                      <a:pt x="7" y="203"/>
                    </a:moveTo>
                    <a:cubicBezTo>
                      <a:pt x="12" y="145"/>
                      <a:pt x="0" y="125"/>
                      <a:pt x="42" y="98"/>
                    </a:cubicBezTo>
                    <a:cubicBezTo>
                      <a:pt x="64" y="65"/>
                      <a:pt x="65" y="57"/>
                      <a:pt x="101" y="45"/>
                    </a:cubicBezTo>
                    <a:cubicBezTo>
                      <a:pt x="108" y="16"/>
                      <a:pt x="114" y="13"/>
                      <a:pt x="142" y="4"/>
                    </a:cubicBezTo>
                    <a:cubicBezTo>
                      <a:pt x="212" y="7"/>
                      <a:pt x="264" y="0"/>
                      <a:pt x="324" y="21"/>
                    </a:cubicBezTo>
                    <a:cubicBezTo>
                      <a:pt x="339" y="43"/>
                      <a:pt x="353" y="48"/>
                      <a:pt x="377" y="57"/>
                    </a:cubicBezTo>
                    <a:cubicBezTo>
                      <a:pt x="415" y="111"/>
                      <a:pt x="362" y="43"/>
                      <a:pt x="407" y="80"/>
                    </a:cubicBezTo>
                    <a:cubicBezTo>
                      <a:pt x="418" y="89"/>
                      <a:pt x="422" y="104"/>
                      <a:pt x="430" y="115"/>
                    </a:cubicBezTo>
                    <a:cubicBezTo>
                      <a:pt x="432" y="123"/>
                      <a:pt x="431" y="132"/>
                      <a:pt x="436" y="139"/>
                    </a:cubicBezTo>
                    <a:cubicBezTo>
                      <a:pt x="440" y="145"/>
                      <a:pt x="452" y="144"/>
                      <a:pt x="454" y="151"/>
                    </a:cubicBezTo>
                    <a:cubicBezTo>
                      <a:pt x="460" y="169"/>
                      <a:pt x="457" y="190"/>
                      <a:pt x="459" y="209"/>
                    </a:cubicBezTo>
                    <a:cubicBezTo>
                      <a:pt x="455" y="348"/>
                      <a:pt x="506" y="380"/>
                      <a:pt x="418" y="409"/>
                    </a:cubicBezTo>
                    <a:cubicBezTo>
                      <a:pt x="366" y="401"/>
                      <a:pt x="364" y="405"/>
                      <a:pt x="348" y="356"/>
                    </a:cubicBezTo>
                    <a:cubicBezTo>
                      <a:pt x="344" y="343"/>
                      <a:pt x="332" y="333"/>
                      <a:pt x="324" y="321"/>
                    </a:cubicBezTo>
                    <a:cubicBezTo>
                      <a:pt x="320" y="315"/>
                      <a:pt x="313" y="303"/>
                      <a:pt x="313" y="303"/>
                    </a:cubicBezTo>
                    <a:cubicBezTo>
                      <a:pt x="297" y="240"/>
                      <a:pt x="249" y="270"/>
                      <a:pt x="183" y="274"/>
                    </a:cubicBezTo>
                    <a:cubicBezTo>
                      <a:pt x="165" y="287"/>
                      <a:pt x="139" y="314"/>
                      <a:pt x="119" y="321"/>
                    </a:cubicBezTo>
                    <a:cubicBezTo>
                      <a:pt x="103" y="319"/>
                      <a:pt x="87" y="318"/>
                      <a:pt x="72" y="315"/>
                    </a:cubicBezTo>
                    <a:cubicBezTo>
                      <a:pt x="60" y="312"/>
                      <a:pt x="36" y="303"/>
                      <a:pt x="36" y="303"/>
                    </a:cubicBezTo>
                    <a:cubicBezTo>
                      <a:pt x="7" y="259"/>
                      <a:pt x="7" y="260"/>
                      <a:pt x="7" y="203"/>
                    </a:cubicBezTo>
                    <a:close/>
                  </a:path>
                </a:pathLst>
              </a:custGeom>
              <a:solidFill>
                <a:srgbClr val="006600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4632" name="Oval 302"/>
            <p:cNvSpPr>
              <a:spLocks noChangeArrowheads="1"/>
            </p:cNvSpPr>
            <p:nvPr/>
          </p:nvSpPr>
          <p:spPr bwMode="auto">
            <a:xfrm>
              <a:off x="3295650" y="5635647"/>
              <a:ext cx="136525" cy="47625"/>
            </a:xfrm>
            <a:prstGeom prst="ellipse">
              <a:avLst/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104551" name="Freeform 294"/>
          <p:cNvSpPr>
            <a:spLocks/>
          </p:cNvSpPr>
          <p:nvPr/>
        </p:nvSpPr>
        <p:spPr bwMode="auto">
          <a:xfrm rot="6391048" flipV="1">
            <a:off x="937418" y="5368132"/>
            <a:ext cx="671513" cy="1263650"/>
          </a:xfrm>
          <a:custGeom>
            <a:avLst/>
            <a:gdLst>
              <a:gd name="T0" fmla="*/ 331713162 w 1313"/>
              <a:gd name="T1" fmla="*/ 30219998 h 1661"/>
              <a:gd name="T2" fmla="*/ 314182321 w 1313"/>
              <a:gd name="T3" fmla="*/ 119619622 h 1661"/>
              <a:gd name="T4" fmla="*/ 279120126 w 1313"/>
              <a:gd name="T5" fmla="*/ 142284231 h 1661"/>
              <a:gd name="T6" fmla="*/ 216214797 w 1313"/>
              <a:gd name="T7" fmla="*/ 173763066 h 1661"/>
              <a:gd name="T8" fmla="*/ 164653649 w 1313"/>
              <a:gd name="T9" fmla="*/ 211537716 h 1661"/>
              <a:gd name="T10" fmla="*/ 113091958 w 1313"/>
              <a:gd name="T11" fmla="*/ 250571928 h 1661"/>
              <a:gd name="T12" fmla="*/ 148153673 w 1313"/>
              <a:gd name="T13" fmla="*/ 231684627 h 1661"/>
              <a:gd name="T14" fmla="*/ 135778691 w 1313"/>
              <a:gd name="T15" fmla="*/ 323602674 h 1661"/>
              <a:gd name="T16" fmla="*/ 179090873 w 1313"/>
              <a:gd name="T17" fmla="*/ 289605379 h 1661"/>
              <a:gd name="T18" fmla="*/ 214152556 w 1313"/>
              <a:gd name="T19" fmla="*/ 198946134 h 1661"/>
              <a:gd name="T20" fmla="*/ 273964267 w 1313"/>
              <a:gd name="T21" fmla="*/ 171245368 h 1661"/>
              <a:gd name="T22" fmla="*/ 267776456 w 1313"/>
              <a:gd name="T23" fmla="*/ 217834244 h 1661"/>
              <a:gd name="T24" fmla="*/ 245089245 w 1313"/>
              <a:gd name="T25" fmla="*/ 253090387 h 1661"/>
              <a:gd name="T26" fmla="*/ 178059497 w 1313"/>
              <a:gd name="T27" fmla="*/ 323602674 h 1661"/>
              <a:gd name="T28" fmla="*/ 123404188 w 1313"/>
              <a:gd name="T29" fmla="*/ 380264577 h 1661"/>
              <a:gd name="T30" fmla="*/ 42968065 w 1313"/>
              <a:gd name="T31" fmla="*/ 405447741 h 1661"/>
              <a:gd name="T32" fmla="*/ 79061140 w 1313"/>
              <a:gd name="T33" fmla="*/ 435667727 h 1661"/>
              <a:gd name="T34" fmla="*/ 100716976 w 1313"/>
              <a:gd name="T35" fmla="*/ 499884246 h 1661"/>
              <a:gd name="T36" fmla="*/ 108966964 w 1313"/>
              <a:gd name="T37" fmla="*/ 426853501 h 1661"/>
              <a:gd name="T38" fmla="*/ 188371726 w 1313"/>
              <a:gd name="T39" fmla="*/ 358858817 h 1661"/>
              <a:gd name="T40" fmla="*/ 248183374 w 1313"/>
              <a:gd name="T41" fmla="*/ 295901146 h 1661"/>
              <a:gd name="T42" fmla="*/ 272932891 w 1313"/>
              <a:gd name="T43" fmla="*/ 356341119 h 1661"/>
              <a:gd name="T44" fmla="*/ 246120621 w 1313"/>
              <a:gd name="T45" fmla="*/ 457073487 h 1661"/>
              <a:gd name="T46" fmla="*/ 163622273 w 1313"/>
              <a:gd name="T47" fmla="*/ 540177308 h 1661"/>
              <a:gd name="T48" fmla="*/ 96591982 w 1313"/>
              <a:gd name="T49" fmla="*/ 596839211 h 1661"/>
              <a:gd name="T50" fmla="*/ 58436665 w 1313"/>
              <a:gd name="T51" fmla="*/ 620763430 h 1661"/>
              <a:gd name="T52" fmla="*/ 6874992 w 1313"/>
              <a:gd name="T53" fmla="*/ 616986122 h 1661"/>
              <a:gd name="T54" fmla="*/ 73904770 w 1313"/>
              <a:gd name="T55" fmla="*/ 630836505 h 1661"/>
              <a:gd name="T56" fmla="*/ 154340909 w 1313"/>
              <a:gd name="T57" fmla="*/ 639650731 h 1661"/>
              <a:gd name="T58" fmla="*/ 105873346 w 1313"/>
              <a:gd name="T59" fmla="*/ 679943793 h 1661"/>
              <a:gd name="T60" fmla="*/ 148153673 w 1313"/>
              <a:gd name="T61" fmla="*/ 684979950 h 1661"/>
              <a:gd name="T62" fmla="*/ 171872261 w 1313"/>
              <a:gd name="T63" fmla="*/ 606913047 h 1661"/>
              <a:gd name="T64" fmla="*/ 229621156 w 1313"/>
              <a:gd name="T65" fmla="*/ 532622692 h 1661"/>
              <a:gd name="T66" fmla="*/ 236839768 w 1313"/>
              <a:gd name="T67" fmla="*/ 601876129 h 1661"/>
              <a:gd name="T68" fmla="*/ 255401986 w 1313"/>
              <a:gd name="T69" fmla="*/ 657279184 h 1661"/>
              <a:gd name="T70" fmla="*/ 298713720 w 1313"/>
              <a:gd name="T71" fmla="*/ 696312635 h 1661"/>
              <a:gd name="T72" fmla="*/ 288401491 w 1313"/>
              <a:gd name="T73" fmla="*/ 664833800 h 1661"/>
              <a:gd name="T74" fmla="*/ 246120621 w 1313"/>
              <a:gd name="T75" fmla="*/ 550251144 h 1661"/>
              <a:gd name="T76" fmla="*/ 293557350 w 1313"/>
              <a:gd name="T77" fmla="*/ 477219637 h 1661"/>
              <a:gd name="T78" fmla="*/ 336869021 w 1313"/>
              <a:gd name="T79" fmla="*/ 421816583 h 1661"/>
              <a:gd name="T80" fmla="*/ 333775403 w 1313"/>
              <a:gd name="T81" fmla="*/ 372709961 h 1661"/>
              <a:gd name="T82" fmla="*/ 336869021 w 1313"/>
              <a:gd name="T83" fmla="*/ 261904613 h 1661"/>
              <a:gd name="T84" fmla="*/ 385337062 w 1313"/>
              <a:gd name="T85" fmla="*/ 209020018 h 1661"/>
              <a:gd name="T86" fmla="*/ 400805663 w 1313"/>
              <a:gd name="T87" fmla="*/ 183836902 h 1661"/>
              <a:gd name="T88" fmla="*/ 436898722 w 1313"/>
              <a:gd name="T89" fmla="*/ 36515765 h 1661"/>
              <a:gd name="T90" fmla="*/ 434836480 w 1313"/>
              <a:gd name="T91" fmla="*/ 6295770 h 1661"/>
              <a:gd name="T92" fmla="*/ 358524857 w 1313"/>
              <a:gd name="T93" fmla="*/ 0 h 166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313"/>
              <a:gd name="T142" fmla="*/ 0 h 1661"/>
              <a:gd name="T143" fmla="*/ 1313 w 1313"/>
              <a:gd name="T144" fmla="*/ 1661 h 166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313" h="1661">
                <a:moveTo>
                  <a:pt x="1019" y="18"/>
                </a:moveTo>
                <a:cubicBezTo>
                  <a:pt x="1006" y="22"/>
                  <a:pt x="997" y="28"/>
                  <a:pt x="986" y="36"/>
                </a:cubicBezTo>
                <a:cubicBezTo>
                  <a:pt x="981" y="50"/>
                  <a:pt x="969" y="59"/>
                  <a:pt x="965" y="72"/>
                </a:cubicBezTo>
                <a:cubicBezTo>
                  <a:pt x="960" y="87"/>
                  <a:pt x="954" y="102"/>
                  <a:pt x="950" y="117"/>
                </a:cubicBezTo>
                <a:cubicBezTo>
                  <a:pt x="948" y="172"/>
                  <a:pt x="954" y="190"/>
                  <a:pt x="929" y="228"/>
                </a:cubicBezTo>
                <a:cubicBezTo>
                  <a:pt x="924" y="247"/>
                  <a:pt x="917" y="266"/>
                  <a:pt x="914" y="285"/>
                </a:cubicBezTo>
                <a:cubicBezTo>
                  <a:pt x="913" y="294"/>
                  <a:pt x="914" y="308"/>
                  <a:pt x="905" y="315"/>
                </a:cubicBezTo>
                <a:cubicBezTo>
                  <a:pt x="903" y="317"/>
                  <a:pt x="885" y="321"/>
                  <a:pt x="884" y="321"/>
                </a:cubicBezTo>
                <a:cubicBezTo>
                  <a:pt x="864" y="334"/>
                  <a:pt x="835" y="330"/>
                  <a:pt x="812" y="339"/>
                </a:cubicBezTo>
                <a:cubicBezTo>
                  <a:pt x="795" y="346"/>
                  <a:pt x="783" y="357"/>
                  <a:pt x="767" y="366"/>
                </a:cubicBezTo>
                <a:cubicBezTo>
                  <a:pt x="744" y="379"/>
                  <a:pt x="715" y="386"/>
                  <a:pt x="689" y="393"/>
                </a:cubicBezTo>
                <a:cubicBezTo>
                  <a:pt x="668" y="399"/>
                  <a:pt x="650" y="409"/>
                  <a:pt x="629" y="414"/>
                </a:cubicBezTo>
                <a:cubicBezTo>
                  <a:pt x="619" y="417"/>
                  <a:pt x="599" y="423"/>
                  <a:pt x="599" y="423"/>
                </a:cubicBezTo>
                <a:cubicBezTo>
                  <a:pt x="573" y="449"/>
                  <a:pt x="561" y="480"/>
                  <a:pt x="530" y="501"/>
                </a:cubicBezTo>
                <a:cubicBezTo>
                  <a:pt x="516" y="510"/>
                  <a:pt x="496" y="503"/>
                  <a:pt x="479" y="504"/>
                </a:cubicBezTo>
                <a:cubicBezTo>
                  <a:pt x="457" y="509"/>
                  <a:pt x="437" y="517"/>
                  <a:pt x="416" y="522"/>
                </a:cubicBezTo>
                <a:cubicBezTo>
                  <a:pt x="398" y="534"/>
                  <a:pt x="390" y="532"/>
                  <a:pt x="365" y="534"/>
                </a:cubicBezTo>
                <a:cubicBezTo>
                  <a:pt x="342" y="549"/>
                  <a:pt x="348" y="578"/>
                  <a:pt x="329" y="597"/>
                </a:cubicBezTo>
                <a:cubicBezTo>
                  <a:pt x="322" y="618"/>
                  <a:pt x="318" y="611"/>
                  <a:pt x="332" y="621"/>
                </a:cubicBezTo>
                <a:cubicBezTo>
                  <a:pt x="352" y="614"/>
                  <a:pt x="366" y="599"/>
                  <a:pt x="383" y="588"/>
                </a:cubicBezTo>
                <a:cubicBezTo>
                  <a:pt x="394" y="571"/>
                  <a:pt x="413" y="561"/>
                  <a:pt x="431" y="552"/>
                </a:cubicBezTo>
                <a:cubicBezTo>
                  <a:pt x="458" y="554"/>
                  <a:pt x="482" y="557"/>
                  <a:pt x="509" y="561"/>
                </a:cubicBezTo>
                <a:cubicBezTo>
                  <a:pt x="526" y="573"/>
                  <a:pt x="534" y="613"/>
                  <a:pt x="509" y="621"/>
                </a:cubicBezTo>
                <a:cubicBezTo>
                  <a:pt x="474" y="673"/>
                  <a:pt x="430" y="719"/>
                  <a:pt x="395" y="771"/>
                </a:cubicBezTo>
                <a:cubicBezTo>
                  <a:pt x="379" y="795"/>
                  <a:pt x="437" y="760"/>
                  <a:pt x="464" y="753"/>
                </a:cubicBezTo>
                <a:cubicBezTo>
                  <a:pt x="469" y="739"/>
                  <a:pt x="486" y="725"/>
                  <a:pt x="500" y="720"/>
                </a:cubicBezTo>
                <a:cubicBezTo>
                  <a:pt x="515" y="698"/>
                  <a:pt x="508" y="708"/>
                  <a:pt x="521" y="690"/>
                </a:cubicBezTo>
                <a:cubicBezTo>
                  <a:pt x="526" y="674"/>
                  <a:pt x="538" y="660"/>
                  <a:pt x="545" y="645"/>
                </a:cubicBezTo>
                <a:cubicBezTo>
                  <a:pt x="554" y="627"/>
                  <a:pt x="556" y="608"/>
                  <a:pt x="569" y="591"/>
                </a:cubicBezTo>
                <a:cubicBezTo>
                  <a:pt x="582" y="553"/>
                  <a:pt x="589" y="501"/>
                  <a:pt x="623" y="474"/>
                </a:cubicBezTo>
                <a:cubicBezTo>
                  <a:pt x="643" y="458"/>
                  <a:pt x="679" y="447"/>
                  <a:pt x="704" y="441"/>
                </a:cubicBezTo>
                <a:cubicBezTo>
                  <a:pt x="719" y="432"/>
                  <a:pt x="729" y="429"/>
                  <a:pt x="746" y="426"/>
                </a:cubicBezTo>
                <a:cubicBezTo>
                  <a:pt x="762" y="418"/>
                  <a:pt x="779" y="412"/>
                  <a:pt x="797" y="408"/>
                </a:cubicBezTo>
                <a:cubicBezTo>
                  <a:pt x="803" y="409"/>
                  <a:pt x="810" y="408"/>
                  <a:pt x="815" y="411"/>
                </a:cubicBezTo>
                <a:cubicBezTo>
                  <a:pt x="830" y="419"/>
                  <a:pt x="818" y="445"/>
                  <a:pt x="815" y="462"/>
                </a:cubicBezTo>
                <a:cubicBezTo>
                  <a:pt x="812" y="482"/>
                  <a:pt x="795" y="508"/>
                  <a:pt x="779" y="519"/>
                </a:cubicBezTo>
                <a:cubicBezTo>
                  <a:pt x="772" y="534"/>
                  <a:pt x="761" y="540"/>
                  <a:pt x="749" y="552"/>
                </a:cubicBezTo>
                <a:cubicBezTo>
                  <a:pt x="736" y="584"/>
                  <a:pt x="752" y="552"/>
                  <a:pt x="731" y="576"/>
                </a:cubicBezTo>
                <a:cubicBezTo>
                  <a:pt x="724" y="584"/>
                  <a:pt x="720" y="595"/>
                  <a:pt x="713" y="603"/>
                </a:cubicBezTo>
                <a:cubicBezTo>
                  <a:pt x="697" y="622"/>
                  <a:pt x="675" y="637"/>
                  <a:pt x="659" y="657"/>
                </a:cubicBezTo>
                <a:cubicBezTo>
                  <a:pt x="636" y="685"/>
                  <a:pt x="614" y="718"/>
                  <a:pt x="584" y="738"/>
                </a:cubicBezTo>
                <a:cubicBezTo>
                  <a:pt x="575" y="765"/>
                  <a:pt x="541" y="763"/>
                  <a:pt x="518" y="771"/>
                </a:cubicBezTo>
                <a:cubicBezTo>
                  <a:pt x="533" y="748"/>
                  <a:pt x="497" y="769"/>
                  <a:pt x="491" y="774"/>
                </a:cubicBezTo>
                <a:cubicBezTo>
                  <a:pt x="485" y="780"/>
                  <a:pt x="479" y="786"/>
                  <a:pt x="473" y="792"/>
                </a:cubicBezTo>
                <a:cubicBezTo>
                  <a:pt x="441" y="824"/>
                  <a:pt x="404" y="897"/>
                  <a:pt x="359" y="906"/>
                </a:cubicBezTo>
                <a:cubicBezTo>
                  <a:pt x="336" y="921"/>
                  <a:pt x="316" y="921"/>
                  <a:pt x="290" y="930"/>
                </a:cubicBezTo>
                <a:cubicBezTo>
                  <a:pt x="276" y="948"/>
                  <a:pt x="255" y="972"/>
                  <a:pt x="236" y="984"/>
                </a:cubicBezTo>
                <a:cubicBezTo>
                  <a:pt x="194" y="976"/>
                  <a:pt x="170" y="968"/>
                  <a:pt x="125" y="966"/>
                </a:cubicBezTo>
                <a:cubicBezTo>
                  <a:pt x="98" y="968"/>
                  <a:pt x="70" y="969"/>
                  <a:pt x="47" y="984"/>
                </a:cubicBezTo>
                <a:cubicBezTo>
                  <a:pt x="30" y="1010"/>
                  <a:pt x="78" y="996"/>
                  <a:pt x="92" y="993"/>
                </a:cubicBezTo>
                <a:cubicBezTo>
                  <a:pt x="138" y="995"/>
                  <a:pt x="195" y="1003"/>
                  <a:pt x="230" y="1038"/>
                </a:cubicBezTo>
                <a:cubicBezTo>
                  <a:pt x="236" y="1074"/>
                  <a:pt x="231" y="1102"/>
                  <a:pt x="224" y="1137"/>
                </a:cubicBezTo>
                <a:cubicBezTo>
                  <a:pt x="227" y="1168"/>
                  <a:pt x="228" y="1169"/>
                  <a:pt x="257" y="1176"/>
                </a:cubicBezTo>
                <a:cubicBezTo>
                  <a:pt x="280" y="1191"/>
                  <a:pt x="268" y="1187"/>
                  <a:pt x="293" y="1191"/>
                </a:cubicBezTo>
                <a:cubicBezTo>
                  <a:pt x="299" y="1172"/>
                  <a:pt x="287" y="1131"/>
                  <a:pt x="287" y="1131"/>
                </a:cubicBezTo>
                <a:cubicBezTo>
                  <a:pt x="288" y="1102"/>
                  <a:pt x="286" y="1073"/>
                  <a:pt x="290" y="1044"/>
                </a:cubicBezTo>
                <a:cubicBezTo>
                  <a:pt x="291" y="1036"/>
                  <a:pt x="311" y="1022"/>
                  <a:pt x="317" y="1017"/>
                </a:cubicBezTo>
                <a:cubicBezTo>
                  <a:pt x="350" y="992"/>
                  <a:pt x="379" y="949"/>
                  <a:pt x="419" y="936"/>
                </a:cubicBezTo>
                <a:cubicBezTo>
                  <a:pt x="434" y="921"/>
                  <a:pt x="447" y="908"/>
                  <a:pt x="467" y="903"/>
                </a:cubicBezTo>
                <a:cubicBezTo>
                  <a:pt x="477" y="888"/>
                  <a:pt x="529" y="861"/>
                  <a:pt x="548" y="855"/>
                </a:cubicBezTo>
                <a:cubicBezTo>
                  <a:pt x="574" y="835"/>
                  <a:pt x="593" y="813"/>
                  <a:pt x="611" y="786"/>
                </a:cubicBezTo>
                <a:cubicBezTo>
                  <a:pt x="617" y="777"/>
                  <a:pt x="619" y="767"/>
                  <a:pt x="626" y="759"/>
                </a:cubicBezTo>
                <a:cubicBezTo>
                  <a:pt x="648" y="732"/>
                  <a:pt x="690" y="716"/>
                  <a:pt x="722" y="705"/>
                </a:cubicBezTo>
                <a:cubicBezTo>
                  <a:pt x="744" y="706"/>
                  <a:pt x="766" y="704"/>
                  <a:pt x="788" y="708"/>
                </a:cubicBezTo>
                <a:cubicBezTo>
                  <a:pt x="802" y="711"/>
                  <a:pt x="803" y="747"/>
                  <a:pt x="803" y="747"/>
                </a:cubicBezTo>
                <a:cubicBezTo>
                  <a:pt x="799" y="782"/>
                  <a:pt x="796" y="814"/>
                  <a:pt x="794" y="849"/>
                </a:cubicBezTo>
                <a:cubicBezTo>
                  <a:pt x="796" y="878"/>
                  <a:pt x="797" y="902"/>
                  <a:pt x="803" y="930"/>
                </a:cubicBezTo>
                <a:cubicBezTo>
                  <a:pt x="801" y="975"/>
                  <a:pt x="812" y="1005"/>
                  <a:pt x="776" y="1029"/>
                </a:cubicBezTo>
                <a:cubicBezTo>
                  <a:pt x="761" y="1052"/>
                  <a:pt x="741" y="1077"/>
                  <a:pt x="716" y="1089"/>
                </a:cubicBezTo>
                <a:cubicBezTo>
                  <a:pt x="697" y="1115"/>
                  <a:pt x="671" y="1139"/>
                  <a:pt x="644" y="1155"/>
                </a:cubicBezTo>
                <a:cubicBezTo>
                  <a:pt x="630" y="1174"/>
                  <a:pt x="605" y="1207"/>
                  <a:pt x="581" y="1215"/>
                </a:cubicBezTo>
                <a:cubicBezTo>
                  <a:pt x="542" y="1245"/>
                  <a:pt x="523" y="1271"/>
                  <a:pt x="476" y="1287"/>
                </a:cubicBezTo>
                <a:cubicBezTo>
                  <a:pt x="461" y="1309"/>
                  <a:pt x="413" y="1371"/>
                  <a:pt x="389" y="1383"/>
                </a:cubicBezTo>
                <a:cubicBezTo>
                  <a:pt x="379" y="1388"/>
                  <a:pt x="367" y="1389"/>
                  <a:pt x="356" y="1392"/>
                </a:cubicBezTo>
                <a:cubicBezTo>
                  <a:pt x="329" y="1400"/>
                  <a:pt x="306" y="1410"/>
                  <a:pt x="281" y="1422"/>
                </a:cubicBezTo>
                <a:cubicBezTo>
                  <a:pt x="262" y="1431"/>
                  <a:pt x="220" y="1447"/>
                  <a:pt x="206" y="1461"/>
                </a:cubicBezTo>
                <a:cubicBezTo>
                  <a:pt x="193" y="1474"/>
                  <a:pt x="201" y="1469"/>
                  <a:pt x="179" y="1476"/>
                </a:cubicBezTo>
                <a:cubicBezTo>
                  <a:pt x="176" y="1477"/>
                  <a:pt x="170" y="1479"/>
                  <a:pt x="170" y="1479"/>
                </a:cubicBezTo>
                <a:cubicBezTo>
                  <a:pt x="148" y="1475"/>
                  <a:pt x="128" y="1471"/>
                  <a:pt x="107" y="1464"/>
                </a:cubicBezTo>
                <a:cubicBezTo>
                  <a:pt x="98" y="1461"/>
                  <a:pt x="80" y="1455"/>
                  <a:pt x="80" y="1455"/>
                </a:cubicBezTo>
                <a:cubicBezTo>
                  <a:pt x="58" y="1458"/>
                  <a:pt x="41" y="1465"/>
                  <a:pt x="20" y="1470"/>
                </a:cubicBezTo>
                <a:cubicBezTo>
                  <a:pt x="0" y="1490"/>
                  <a:pt x="10" y="1497"/>
                  <a:pt x="32" y="1503"/>
                </a:cubicBezTo>
                <a:cubicBezTo>
                  <a:pt x="54" y="1509"/>
                  <a:pt x="25" y="1504"/>
                  <a:pt x="65" y="1509"/>
                </a:cubicBezTo>
                <a:cubicBezTo>
                  <a:pt x="67" y="1509"/>
                  <a:pt x="203" y="1504"/>
                  <a:pt x="215" y="1503"/>
                </a:cubicBezTo>
                <a:cubicBezTo>
                  <a:pt x="240" y="1500"/>
                  <a:pt x="267" y="1491"/>
                  <a:pt x="293" y="1488"/>
                </a:cubicBezTo>
                <a:cubicBezTo>
                  <a:pt x="336" y="1477"/>
                  <a:pt x="380" y="1483"/>
                  <a:pt x="422" y="1494"/>
                </a:cubicBezTo>
                <a:cubicBezTo>
                  <a:pt x="446" y="1518"/>
                  <a:pt x="438" y="1507"/>
                  <a:pt x="449" y="1524"/>
                </a:cubicBezTo>
                <a:cubicBezTo>
                  <a:pt x="446" y="1538"/>
                  <a:pt x="445" y="1543"/>
                  <a:pt x="431" y="1548"/>
                </a:cubicBezTo>
                <a:cubicBezTo>
                  <a:pt x="416" y="1570"/>
                  <a:pt x="376" y="1589"/>
                  <a:pt x="350" y="1596"/>
                </a:cubicBezTo>
                <a:cubicBezTo>
                  <a:pt x="339" y="1611"/>
                  <a:pt x="326" y="1616"/>
                  <a:pt x="308" y="1620"/>
                </a:cubicBezTo>
                <a:cubicBezTo>
                  <a:pt x="295" y="1628"/>
                  <a:pt x="281" y="1631"/>
                  <a:pt x="272" y="1644"/>
                </a:cubicBezTo>
                <a:cubicBezTo>
                  <a:pt x="307" y="1661"/>
                  <a:pt x="363" y="1651"/>
                  <a:pt x="398" y="1650"/>
                </a:cubicBezTo>
                <a:cubicBezTo>
                  <a:pt x="408" y="1643"/>
                  <a:pt x="431" y="1632"/>
                  <a:pt x="431" y="1632"/>
                </a:cubicBezTo>
                <a:cubicBezTo>
                  <a:pt x="441" y="1616"/>
                  <a:pt x="454" y="1600"/>
                  <a:pt x="467" y="1587"/>
                </a:cubicBezTo>
                <a:cubicBezTo>
                  <a:pt x="477" y="1557"/>
                  <a:pt x="487" y="1527"/>
                  <a:pt x="497" y="1497"/>
                </a:cubicBezTo>
                <a:cubicBezTo>
                  <a:pt x="498" y="1480"/>
                  <a:pt x="498" y="1463"/>
                  <a:pt x="500" y="1446"/>
                </a:cubicBezTo>
                <a:cubicBezTo>
                  <a:pt x="503" y="1425"/>
                  <a:pt x="519" y="1402"/>
                  <a:pt x="530" y="1386"/>
                </a:cubicBezTo>
                <a:cubicBezTo>
                  <a:pt x="561" y="1343"/>
                  <a:pt x="583" y="1310"/>
                  <a:pt x="635" y="1293"/>
                </a:cubicBezTo>
                <a:cubicBezTo>
                  <a:pt x="646" y="1284"/>
                  <a:pt x="655" y="1273"/>
                  <a:pt x="668" y="1269"/>
                </a:cubicBezTo>
                <a:cubicBezTo>
                  <a:pt x="677" y="1260"/>
                  <a:pt x="687" y="1255"/>
                  <a:pt x="698" y="1248"/>
                </a:cubicBezTo>
                <a:cubicBezTo>
                  <a:pt x="704" y="1239"/>
                  <a:pt x="722" y="1227"/>
                  <a:pt x="722" y="1227"/>
                </a:cubicBezTo>
                <a:cubicBezTo>
                  <a:pt x="744" y="1314"/>
                  <a:pt x="702" y="1359"/>
                  <a:pt x="689" y="1434"/>
                </a:cubicBezTo>
                <a:cubicBezTo>
                  <a:pt x="692" y="1480"/>
                  <a:pt x="701" y="1541"/>
                  <a:pt x="671" y="1581"/>
                </a:cubicBezTo>
                <a:cubicBezTo>
                  <a:pt x="678" y="1623"/>
                  <a:pt x="708" y="1591"/>
                  <a:pt x="734" y="1584"/>
                </a:cubicBezTo>
                <a:cubicBezTo>
                  <a:pt x="738" y="1578"/>
                  <a:pt x="737" y="1569"/>
                  <a:pt x="743" y="1566"/>
                </a:cubicBezTo>
                <a:cubicBezTo>
                  <a:pt x="746" y="1564"/>
                  <a:pt x="760" y="1574"/>
                  <a:pt x="761" y="1575"/>
                </a:cubicBezTo>
                <a:cubicBezTo>
                  <a:pt x="775" y="1587"/>
                  <a:pt x="780" y="1609"/>
                  <a:pt x="794" y="1620"/>
                </a:cubicBezTo>
                <a:cubicBezTo>
                  <a:pt x="815" y="1636"/>
                  <a:pt x="844" y="1651"/>
                  <a:pt x="869" y="1659"/>
                </a:cubicBezTo>
                <a:cubicBezTo>
                  <a:pt x="873" y="1656"/>
                  <a:pt x="878" y="1654"/>
                  <a:pt x="881" y="1650"/>
                </a:cubicBezTo>
                <a:cubicBezTo>
                  <a:pt x="885" y="1645"/>
                  <a:pt x="887" y="1632"/>
                  <a:pt x="887" y="1632"/>
                </a:cubicBezTo>
                <a:cubicBezTo>
                  <a:pt x="878" y="1606"/>
                  <a:pt x="861" y="1599"/>
                  <a:pt x="839" y="1584"/>
                </a:cubicBezTo>
                <a:cubicBezTo>
                  <a:pt x="832" y="1573"/>
                  <a:pt x="829" y="1567"/>
                  <a:pt x="833" y="1554"/>
                </a:cubicBezTo>
                <a:cubicBezTo>
                  <a:pt x="828" y="1487"/>
                  <a:pt x="843" y="1419"/>
                  <a:pt x="803" y="1365"/>
                </a:cubicBezTo>
                <a:cubicBezTo>
                  <a:pt x="789" y="1324"/>
                  <a:pt x="753" y="1318"/>
                  <a:pt x="716" y="1311"/>
                </a:cubicBezTo>
                <a:cubicBezTo>
                  <a:pt x="710" y="1292"/>
                  <a:pt x="710" y="1278"/>
                  <a:pt x="728" y="1266"/>
                </a:cubicBezTo>
                <a:cubicBezTo>
                  <a:pt x="745" y="1240"/>
                  <a:pt x="769" y="1222"/>
                  <a:pt x="791" y="1200"/>
                </a:cubicBezTo>
                <a:cubicBezTo>
                  <a:pt x="811" y="1180"/>
                  <a:pt x="831" y="1154"/>
                  <a:pt x="854" y="1137"/>
                </a:cubicBezTo>
                <a:cubicBezTo>
                  <a:pt x="867" y="1115"/>
                  <a:pt x="892" y="1074"/>
                  <a:pt x="917" y="1068"/>
                </a:cubicBezTo>
                <a:cubicBezTo>
                  <a:pt x="926" y="1055"/>
                  <a:pt x="938" y="1041"/>
                  <a:pt x="950" y="1032"/>
                </a:cubicBezTo>
                <a:cubicBezTo>
                  <a:pt x="954" y="1020"/>
                  <a:pt x="969" y="1012"/>
                  <a:pt x="980" y="1005"/>
                </a:cubicBezTo>
                <a:cubicBezTo>
                  <a:pt x="987" y="995"/>
                  <a:pt x="989" y="987"/>
                  <a:pt x="992" y="975"/>
                </a:cubicBezTo>
                <a:cubicBezTo>
                  <a:pt x="990" y="956"/>
                  <a:pt x="989" y="937"/>
                  <a:pt x="986" y="918"/>
                </a:cubicBezTo>
                <a:cubicBezTo>
                  <a:pt x="984" y="907"/>
                  <a:pt x="975" y="898"/>
                  <a:pt x="971" y="888"/>
                </a:cubicBezTo>
                <a:cubicBezTo>
                  <a:pt x="960" y="859"/>
                  <a:pt x="953" y="828"/>
                  <a:pt x="926" y="810"/>
                </a:cubicBezTo>
                <a:cubicBezTo>
                  <a:pt x="918" y="787"/>
                  <a:pt x="921" y="798"/>
                  <a:pt x="917" y="777"/>
                </a:cubicBezTo>
                <a:cubicBezTo>
                  <a:pt x="920" y="721"/>
                  <a:pt x="917" y="645"/>
                  <a:pt x="980" y="624"/>
                </a:cubicBezTo>
                <a:cubicBezTo>
                  <a:pt x="1001" y="603"/>
                  <a:pt x="1031" y="594"/>
                  <a:pt x="1055" y="576"/>
                </a:cubicBezTo>
                <a:cubicBezTo>
                  <a:pt x="1069" y="565"/>
                  <a:pt x="1074" y="550"/>
                  <a:pt x="1088" y="540"/>
                </a:cubicBezTo>
                <a:cubicBezTo>
                  <a:pt x="1092" y="528"/>
                  <a:pt x="1114" y="505"/>
                  <a:pt x="1121" y="498"/>
                </a:cubicBezTo>
                <a:cubicBezTo>
                  <a:pt x="1129" y="490"/>
                  <a:pt x="1137" y="482"/>
                  <a:pt x="1145" y="474"/>
                </a:cubicBezTo>
                <a:cubicBezTo>
                  <a:pt x="1149" y="470"/>
                  <a:pt x="1157" y="462"/>
                  <a:pt x="1157" y="462"/>
                </a:cubicBezTo>
                <a:cubicBezTo>
                  <a:pt x="1160" y="454"/>
                  <a:pt x="1162" y="445"/>
                  <a:pt x="1166" y="438"/>
                </a:cubicBezTo>
                <a:cubicBezTo>
                  <a:pt x="1170" y="432"/>
                  <a:pt x="1178" y="420"/>
                  <a:pt x="1178" y="420"/>
                </a:cubicBezTo>
                <a:cubicBezTo>
                  <a:pt x="1190" y="326"/>
                  <a:pt x="1154" y="222"/>
                  <a:pt x="1214" y="141"/>
                </a:cubicBezTo>
                <a:cubicBezTo>
                  <a:pt x="1221" y="120"/>
                  <a:pt x="1251" y="100"/>
                  <a:pt x="1271" y="87"/>
                </a:cubicBezTo>
                <a:cubicBezTo>
                  <a:pt x="1281" y="81"/>
                  <a:pt x="1301" y="69"/>
                  <a:pt x="1301" y="69"/>
                </a:cubicBezTo>
                <a:cubicBezTo>
                  <a:pt x="1304" y="59"/>
                  <a:pt x="1310" y="52"/>
                  <a:pt x="1313" y="42"/>
                </a:cubicBezTo>
                <a:cubicBezTo>
                  <a:pt x="1308" y="19"/>
                  <a:pt x="1288" y="16"/>
                  <a:pt x="1265" y="15"/>
                </a:cubicBezTo>
                <a:cubicBezTo>
                  <a:pt x="1206" y="13"/>
                  <a:pt x="1147" y="13"/>
                  <a:pt x="1088" y="12"/>
                </a:cubicBezTo>
                <a:cubicBezTo>
                  <a:pt x="1079" y="10"/>
                  <a:pt x="1069" y="9"/>
                  <a:pt x="1061" y="6"/>
                </a:cubicBezTo>
                <a:cubicBezTo>
                  <a:pt x="1055" y="4"/>
                  <a:pt x="1043" y="0"/>
                  <a:pt x="1043" y="0"/>
                </a:cubicBezTo>
                <a:cubicBezTo>
                  <a:pt x="1033" y="3"/>
                  <a:pt x="1013" y="9"/>
                  <a:pt x="1013" y="9"/>
                </a:cubicBezTo>
                <a:cubicBezTo>
                  <a:pt x="1009" y="21"/>
                  <a:pt x="1007" y="18"/>
                  <a:pt x="1019" y="18"/>
                </a:cubicBezTo>
                <a:close/>
              </a:path>
            </a:pathLst>
          </a:custGeom>
          <a:solidFill>
            <a:srgbClr val="FF0000"/>
          </a:solidFill>
          <a:ln w="31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104552" name="Oval 33"/>
          <p:cNvSpPr>
            <a:spLocks noChangeArrowheads="1"/>
          </p:cNvSpPr>
          <p:nvPr/>
        </p:nvSpPr>
        <p:spPr bwMode="auto">
          <a:xfrm flipH="1" flipV="1">
            <a:off x="1827213" y="5813425"/>
            <a:ext cx="122237" cy="93663"/>
          </a:xfrm>
          <a:prstGeom prst="ellipse">
            <a:avLst/>
          </a:prstGeom>
          <a:gradFill rotWithShape="0">
            <a:gsLst>
              <a:gs pos="0">
                <a:srgbClr val="345758"/>
              </a:gs>
              <a:gs pos="50000">
                <a:srgbClr val="71BDBE"/>
              </a:gs>
              <a:gs pos="100000">
                <a:srgbClr val="345758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53" name="Oval 34"/>
          <p:cNvSpPr>
            <a:spLocks noChangeArrowheads="1"/>
          </p:cNvSpPr>
          <p:nvPr/>
        </p:nvSpPr>
        <p:spPr bwMode="auto">
          <a:xfrm flipH="1" flipV="1">
            <a:off x="1500188" y="5761038"/>
            <a:ext cx="123825" cy="93662"/>
          </a:xfrm>
          <a:prstGeom prst="ellipse">
            <a:avLst/>
          </a:prstGeom>
          <a:gradFill rotWithShape="0">
            <a:gsLst>
              <a:gs pos="0">
                <a:srgbClr val="345758"/>
              </a:gs>
              <a:gs pos="50000">
                <a:srgbClr val="71BDBE"/>
              </a:gs>
              <a:gs pos="100000">
                <a:srgbClr val="345758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54" name="Oval 46"/>
          <p:cNvSpPr>
            <a:spLocks noChangeArrowheads="1"/>
          </p:cNvSpPr>
          <p:nvPr/>
        </p:nvSpPr>
        <p:spPr bwMode="auto">
          <a:xfrm>
            <a:off x="1533525" y="5776913"/>
            <a:ext cx="42863" cy="57150"/>
          </a:xfrm>
          <a:prstGeom prst="ellipse">
            <a:avLst/>
          </a:prstGeom>
          <a:solidFill>
            <a:srgbClr val="6B60FE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55" name="Oval 47"/>
          <p:cNvSpPr>
            <a:spLocks noChangeArrowheads="1"/>
          </p:cNvSpPr>
          <p:nvPr/>
        </p:nvSpPr>
        <p:spPr bwMode="auto">
          <a:xfrm>
            <a:off x="1863725" y="5832475"/>
            <a:ext cx="42863" cy="57150"/>
          </a:xfrm>
          <a:prstGeom prst="ellipse">
            <a:avLst/>
          </a:prstGeom>
          <a:solidFill>
            <a:srgbClr val="6B60FE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56" name="Oval 33"/>
          <p:cNvSpPr>
            <a:spLocks noChangeArrowheads="1"/>
          </p:cNvSpPr>
          <p:nvPr/>
        </p:nvSpPr>
        <p:spPr bwMode="auto">
          <a:xfrm flipH="1" flipV="1">
            <a:off x="1806575" y="6046788"/>
            <a:ext cx="122238" cy="93662"/>
          </a:xfrm>
          <a:prstGeom prst="ellipse">
            <a:avLst/>
          </a:prstGeom>
          <a:gradFill rotWithShape="0">
            <a:gsLst>
              <a:gs pos="0">
                <a:srgbClr val="345758"/>
              </a:gs>
              <a:gs pos="50000">
                <a:srgbClr val="71BDBE"/>
              </a:gs>
              <a:gs pos="100000">
                <a:srgbClr val="345758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57" name="Oval 34"/>
          <p:cNvSpPr>
            <a:spLocks noChangeArrowheads="1"/>
          </p:cNvSpPr>
          <p:nvPr/>
        </p:nvSpPr>
        <p:spPr bwMode="auto">
          <a:xfrm flipH="1" flipV="1">
            <a:off x="1622425" y="6046788"/>
            <a:ext cx="123825" cy="93662"/>
          </a:xfrm>
          <a:prstGeom prst="ellipse">
            <a:avLst/>
          </a:prstGeom>
          <a:gradFill rotWithShape="0">
            <a:gsLst>
              <a:gs pos="0">
                <a:srgbClr val="345758"/>
              </a:gs>
              <a:gs pos="50000">
                <a:srgbClr val="71BDBE"/>
              </a:gs>
              <a:gs pos="100000">
                <a:srgbClr val="345758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58" name="Oval 46"/>
          <p:cNvSpPr>
            <a:spLocks noChangeArrowheads="1"/>
          </p:cNvSpPr>
          <p:nvPr/>
        </p:nvSpPr>
        <p:spPr bwMode="auto">
          <a:xfrm>
            <a:off x="1655763" y="6062663"/>
            <a:ext cx="42862" cy="57150"/>
          </a:xfrm>
          <a:prstGeom prst="ellipse">
            <a:avLst/>
          </a:prstGeom>
          <a:solidFill>
            <a:srgbClr val="6B60FE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59" name="Oval 47"/>
          <p:cNvSpPr>
            <a:spLocks noChangeArrowheads="1"/>
          </p:cNvSpPr>
          <p:nvPr/>
        </p:nvSpPr>
        <p:spPr bwMode="auto">
          <a:xfrm>
            <a:off x="1843088" y="6065838"/>
            <a:ext cx="42862" cy="57150"/>
          </a:xfrm>
          <a:prstGeom prst="ellipse">
            <a:avLst/>
          </a:prstGeom>
          <a:solidFill>
            <a:srgbClr val="6B60FE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60" name="Oval 33"/>
          <p:cNvSpPr>
            <a:spLocks noChangeArrowheads="1"/>
          </p:cNvSpPr>
          <p:nvPr/>
        </p:nvSpPr>
        <p:spPr bwMode="auto">
          <a:xfrm flipH="1" flipV="1">
            <a:off x="1781175" y="5945188"/>
            <a:ext cx="122238" cy="93662"/>
          </a:xfrm>
          <a:prstGeom prst="ellipse">
            <a:avLst/>
          </a:prstGeom>
          <a:gradFill rotWithShape="0">
            <a:gsLst>
              <a:gs pos="0">
                <a:srgbClr val="345758"/>
              </a:gs>
              <a:gs pos="50000">
                <a:srgbClr val="71BDBE"/>
              </a:gs>
              <a:gs pos="100000">
                <a:srgbClr val="345758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61" name="Oval 47"/>
          <p:cNvSpPr>
            <a:spLocks noChangeArrowheads="1"/>
          </p:cNvSpPr>
          <p:nvPr/>
        </p:nvSpPr>
        <p:spPr bwMode="auto">
          <a:xfrm>
            <a:off x="1817688" y="5964238"/>
            <a:ext cx="42862" cy="57150"/>
          </a:xfrm>
          <a:prstGeom prst="ellipse">
            <a:avLst/>
          </a:prstGeom>
          <a:solidFill>
            <a:srgbClr val="6B60FE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62" name="Oval 33"/>
          <p:cNvSpPr>
            <a:spLocks noChangeArrowheads="1"/>
          </p:cNvSpPr>
          <p:nvPr/>
        </p:nvSpPr>
        <p:spPr bwMode="auto">
          <a:xfrm flipH="1" flipV="1">
            <a:off x="1104900" y="5788025"/>
            <a:ext cx="122238" cy="93663"/>
          </a:xfrm>
          <a:prstGeom prst="ellipse">
            <a:avLst/>
          </a:prstGeom>
          <a:gradFill rotWithShape="0">
            <a:gsLst>
              <a:gs pos="0">
                <a:srgbClr val="345758"/>
              </a:gs>
              <a:gs pos="50000">
                <a:srgbClr val="71BDBE"/>
              </a:gs>
              <a:gs pos="100000">
                <a:srgbClr val="345758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63" name="Oval 47"/>
          <p:cNvSpPr>
            <a:spLocks noChangeArrowheads="1"/>
          </p:cNvSpPr>
          <p:nvPr/>
        </p:nvSpPr>
        <p:spPr bwMode="auto">
          <a:xfrm>
            <a:off x="1141413" y="5807075"/>
            <a:ext cx="42862" cy="57150"/>
          </a:xfrm>
          <a:prstGeom prst="ellipse">
            <a:avLst/>
          </a:prstGeom>
          <a:solidFill>
            <a:srgbClr val="6B60FE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it-IT" sz="1800">
              <a:solidFill>
                <a:srgbClr val="FFFFFF"/>
              </a:solidFill>
              <a:latin typeface="Arial" pitchFamily="34" charset="0"/>
            </a:endParaRPr>
          </a:p>
        </p:txBody>
      </p:sp>
      <p:grpSp>
        <p:nvGrpSpPr>
          <p:cNvPr id="25" name="Gruppo 266"/>
          <p:cNvGrpSpPr>
            <a:grpSpLocks/>
          </p:cNvGrpSpPr>
          <p:nvPr/>
        </p:nvGrpSpPr>
        <p:grpSpPr bwMode="auto">
          <a:xfrm>
            <a:off x="4429125" y="5786438"/>
            <a:ext cx="122238" cy="93662"/>
            <a:chOff x="5929326" y="5913660"/>
            <a:chExt cx="122237" cy="93663"/>
          </a:xfrm>
        </p:grpSpPr>
        <p:sp>
          <p:nvSpPr>
            <p:cNvPr id="104585" name="Oval 33"/>
            <p:cNvSpPr>
              <a:spLocks noChangeArrowheads="1"/>
            </p:cNvSpPr>
            <p:nvPr/>
          </p:nvSpPr>
          <p:spPr bwMode="auto">
            <a:xfrm flipH="1" flipV="1">
              <a:off x="5929326" y="5913660"/>
              <a:ext cx="122237" cy="93663"/>
            </a:xfrm>
            <a:prstGeom prst="ellipse">
              <a:avLst/>
            </a:prstGeom>
            <a:gradFill rotWithShape="0">
              <a:gsLst>
                <a:gs pos="0">
                  <a:srgbClr val="345758"/>
                </a:gs>
                <a:gs pos="50000">
                  <a:srgbClr val="71BDBE"/>
                </a:gs>
                <a:gs pos="100000">
                  <a:srgbClr val="34575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586" name="Oval 47"/>
            <p:cNvSpPr>
              <a:spLocks noChangeArrowheads="1"/>
            </p:cNvSpPr>
            <p:nvPr/>
          </p:nvSpPr>
          <p:spPr bwMode="auto">
            <a:xfrm>
              <a:off x="5965838" y="5932710"/>
              <a:ext cx="42863" cy="57150"/>
            </a:xfrm>
            <a:prstGeom prst="ellipse">
              <a:avLst/>
            </a:prstGeom>
            <a:solidFill>
              <a:srgbClr val="6B60FE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26" name="Gruppo 267"/>
          <p:cNvGrpSpPr>
            <a:grpSpLocks/>
          </p:cNvGrpSpPr>
          <p:nvPr/>
        </p:nvGrpSpPr>
        <p:grpSpPr bwMode="auto">
          <a:xfrm>
            <a:off x="4524375" y="5938838"/>
            <a:ext cx="122238" cy="93662"/>
            <a:chOff x="5929326" y="5913660"/>
            <a:chExt cx="122237" cy="93663"/>
          </a:xfrm>
        </p:grpSpPr>
        <p:sp>
          <p:nvSpPr>
            <p:cNvPr id="104583" name="Oval 33"/>
            <p:cNvSpPr>
              <a:spLocks noChangeArrowheads="1"/>
            </p:cNvSpPr>
            <p:nvPr/>
          </p:nvSpPr>
          <p:spPr bwMode="auto">
            <a:xfrm flipH="1" flipV="1">
              <a:off x="5929326" y="5913660"/>
              <a:ext cx="122237" cy="93663"/>
            </a:xfrm>
            <a:prstGeom prst="ellipse">
              <a:avLst/>
            </a:prstGeom>
            <a:gradFill rotWithShape="0">
              <a:gsLst>
                <a:gs pos="0">
                  <a:srgbClr val="345758"/>
                </a:gs>
                <a:gs pos="50000">
                  <a:srgbClr val="71BDBE"/>
                </a:gs>
                <a:gs pos="100000">
                  <a:srgbClr val="34575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584" name="Oval 47"/>
            <p:cNvSpPr>
              <a:spLocks noChangeArrowheads="1"/>
            </p:cNvSpPr>
            <p:nvPr/>
          </p:nvSpPr>
          <p:spPr bwMode="auto">
            <a:xfrm>
              <a:off x="5965838" y="5932710"/>
              <a:ext cx="42863" cy="57150"/>
            </a:xfrm>
            <a:prstGeom prst="ellipse">
              <a:avLst/>
            </a:prstGeom>
            <a:solidFill>
              <a:srgbClr val="6B60FE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27" name="Gruppo 270"/>
          <p:cNvGrpSpPr>
            <a:grpSpLocks/>
          </p:cNvGrpSpPr>
          <p:nvPr/>
        </p:nvGrpSpPr>
        <p:grpSpPr bwMode="auto">
          <a:xfrm>
            <a:off x="4572000" y="6072188"/>
            <a:ext cx="122238" cy="93662"/>
            <a:chOff x="5929326" y="5913660"/>
            <a:chExt cx="122237" cy="93663"/>
          </a:xfrm>
        </p:grpSpPr>
        <p:sp>
          <p:nvSpPr>
            <p:cNvPr id="104581" name="Oval 33"/>
            <p:cNvSpPr>
              <a:spLocks noChangeArrowheads="1"/>
            </p:cNvSpPr>
            <p:nvPr/>
          </p:nvSpPr>
          <p:spPr bwMode="auto">
            <a:xfrm flipH="1" flipV="1">
              <a:off x="5929326" y="5913660"/>
              <a:ext cx="122237" cy="93663"/>
            </a:xfrm>
            <a:prstGeom prst="ellipse">
              <a:avLst/>
            </a:prstGeom>
            <a:gradFill rotWithShape="0">
              <a:gsLst>
                <a:gs pos="0">
                  <a:srgbClr val="345758"/>
                </a:gs>
                <a:gs pos="50000">
                  <a:srgbClr val="71BDBE"/>
                </a:gs>
                <a:gs pos="100000">
                  <a:srgbClr val="34575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582" name="Oval 47"/>
            <p:cNvSpPr>
              <a:spLocks noChangeArrowheads="1"/>
            </p:cNvSpPr>
            <p:nvPr/>
          </p:nvSpPr>
          <p:spPr bwMode="auto">
            <a:xfrm>
              <a:off x="5965838" y="5932710"/>
              <a:ext cx="42863" cy="57150"/>
            </a:xfrm>
            <a:prstGeom prst="ellipse">
              <a:avLst/>
            </a:prstGeom>
            <a:solidFill>
              <a:srgbClr val="6B60FE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28" name="Gruppo 273"/>
          <p:cNvGrpSpPr>
            <a:grpSpLocks/>
          </p:cNvGrpSpPr>
          <p:nvPr/>
        </p:nvGrpSpPr>
        <p:grpSpPr bwMode="auto">
          <a:xfrm>
            <a:off x="4595813" y="5437188"/>
            <a:ext cx="122237" cy="93662"/>
            <a:chOff x="5929326" y="5913660"/>
            <a:chExt cx="122237" cy="93663"/>
          </a:xfrm>
        </p:grpSpPr>
        <p:sp>
          <p:nvSpPr>
            <p:cNvPr id="104579" name="Oval 33"/>
            <p:cNvSpPr>
              <a:spLocks noChangeArrowheads="1"/>
            </p:cNvSpPr>
            <p:nvPr/>
          </p:nvSpPr>
          <p:spPr bwMode="auto">
            <a:xfrm flipH="1" flipV="1">
              <a:off x="5929326" y="5913660"/>
              <a:ext cx="122237" cy="93663"/>
            </a:xfrm>
            <a:prstGeom prst="ellipse">
              <a:avLst/>
            </a:prstGeom>
            <a:gradFill rotWithShape="0">
              <a:gsLst>
                <a:gs pos="0">
                  <a:srgbClr val="345758"/>
                </a:gs>
                <a:gs pos="50000">
                  <a:srgbClr val="71BDBE"/>
                </a:gs>
                <a:gs pos="100000">
                  <a:srgbClr val="34575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580" name="Oval 47"/>
            <p:cNvSpPr>
              <a:spLocks noChangeArrowheads="1"/>
            </p:cNvSpPr>
            <p:nvPr/>
          </p:nvSpPr>
          <p:spPr bwMode="auto">
            <a:xfrm>
              <a:off x="5965838" y="5932710"/>
              <a:ext cx="42863" cy="57150"/>
            </a:xfrm>
            <a:prstGeom prst="ellipse">
              <a:avLst/>
            </a:prstGeom>
            <a:solidFill>
              <a:srgbClr val="6B60FE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29" name="Gruppo 276"/>
          <p:cNvGrpSpPr>
            <a:grpSpLocks/>
          </p:cNvGrpSpPr>
          <p:nvPr/>
        </p:nvGrpSpPr>
        <p:grpSpPr bwMode="auto">
          <a:xfrm>
            <a:off x="4219575" y="5159375"/>
            <a:ext cx="122238" cy="93663"/>
            <a:chOff x="5929326" y="5913660"/>
            <a:chExt cx="122237" cy="93663"/>
          </a:xfrm>
        </p:grpSpPr>
        <p:sp>
          <p:nvSpPr>
            <p:cNvPr id="104577" name="Oval 33"/>
            <p:cNvSpPr>
              <a:spLocks noChangeArrowheads="1"/>
            </p:cNvSpPr>
            <p:nvPr/>
          </p:nvSpPr>
          <p:spPr bwMode="auto">
            <a:xfrm flipH="1" flipV="1">
              <a:off x="5929326" y="5913660"/>
              <a:ext cx="122237" cy="93663"/>
            </a:xfrm>
            <a:prstGeom prst="ellipse">
              <a:avLst/>
            </a:prstGeom>
            <a:gradFill rotWithShape="0">
              <a:gsLst>
                <a:gs pos="0">
                  <a:srgbClr val="345758"/>
                </a:gs>
                <a:gs pos="50000">
                  <a:srgbClr val="71BDBE"/>
                </a:gs>
                <a:gs pos="100000">
                  <a:srgbClr val="34575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578" name="Oval 47"/>
            <p:cNvSpPr>
              <a:spLocks noChangeArrowheads="1"/>
            </p:cNvSpPr>
            <p:nvPr/>
          </p:nvSpPr>
          <p:spPr bwMode="auto">
            <a:xfrm>
              <a:off x="5965838" y="5932710"/>
              <a:ext cx="42863" cy="57150"/>
            </a:xfrm>
            <a:prstGeom prst="ellipse">
              <a:avLst/>
            </a:prstGeom>
            <a:solidFill>
              <a:srgbClr val="6B60FE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30" name="Gruppo 279"/>
          <p:cNvGrpSpPr>
            <a:grpSpLocks/>
          </p:cNvGrpSpPr>
          <p:nvPr/>
        </p:nvGrpSpPr>
        <p:grpSpPr bwMode="auto">
          <a:xfrm>
            <a:off x="4076700" y="5168900"/>
            <a:ext cx="122238" cy="93663"/>
            <a:chOff x="5929326" y="5913660"/>
            <a:chExt cx="122237" cy="93663"/>
          </a:xfrm>
        </p:grpSpPr>
        <p:sp>
          <p:nvSpPr>
            <p:cNvPr id="104575" name="Oval 33"/>
            <p:cNvSpPr>
              <a:spLocks noChangeArrowheads="1"/>
            </p:cNvSpPr>
            <p:nvPr/>
          </p:nvSpPr>
          <p:spPr bwMode="auto">
            <a:xfrm flipH="1" flipV="1">
              <a:off x="5929326" y="5913660"/>
              <a:ext cx="122237" cy="93663"/>
            </a:xfrm>
            <a:prstGeom prst="ellipse">
              <a:avLst/>
            </a:prstGeom>
            <a:gradFill rotWithShape="0">
              <a:gsLst>
                <a:gs pos="0">
                  <a:srgbClr val="345758"/>
                </a:gs>
                <a:gs pos="50000">
                  <a:srgbClr val="71BDBE"/>
                </a:gs>
                <a:gs pos="100000">
                  <a:srgbClr val="34575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576" name="Oval 47"/>
            <p:cNvSpPr>
              <a:spLocks noChangeArrowheads="1"/>
            </p:cNvSpPr>
            <p:nvPr/>
          </p:nvSpPr>
          <p:spPr bwMode="auto">
            <a:xfrm>
              <a:off x="5965838" y="5932710"/>
              <a:ext cx="42863" cy="57150"/>
            </a:xfrm>
            <a:prstGeom prst="ellipse">
              <a:avLst/>
            </a:prstGeom>
            <a:solidFill>
              <a:srgbClr val="6B60FE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31" name="Gruppo 282"/>
          <p:cNvGrpSpPr>
            <a:grpSpLocks/>
          </p:cNvGrpSpPr>
          <p:nvPr/>
        </p:nvGrpSpPr>
        <p:grpSpPr bwMode="auto">
          <a:xfrm>
            <a:off x="3825875" y="5962650"/>
            <a:ext cx="122238" cy="93663"/>
            <a:chOff x="5929326" y="5913660"/>
            <a:chExt cx="122237" cy="93663"/>
          </a:xfrm>
        </p:grpSpPr>
        <p:sp>
          <p:nvSpPr>
            <p:cNvPr id="104573" name="Oval 33"/>
            <p:cNvSpPr>
              <a:spLocks noChangeArrowheads="1"/>
            </p:cNvSpPr>
            <p:nvPr/>
          </p:nvSpPr>
          <p:spPr bwMode="auto">
            <a:xfrm flipH="1" flipV="1">
              <a:off x="5929326" y="5913660"/>
              <a:ext cx="122237" cy="93663"/>
            </a:xfrm>
            <a:prstGeom prst="ellipse">
              <a:avLst/>
            </a:prstGeom>
            <a:gradFill rotWithShape="0">
              <a:gsLst>
                <a:gs pos="0">
                  <a:srgbClr val="345758"/>
                </a:gs>
                <a:gs pos="50000">
                  <a:srgbClr val="71BDBE"/>
                </a:gs>
                <a:gs pos="100000">
                  <a:srgbClr val="34575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4574" name="Oval 47"/>
            <p:cNvSpPr>
              <a:spLocks noChangeArrowheads="1"/>
            </p:cNvSpPr>
            <p:nvPr/>
          </p:nvSpPr>
          <p:spPr bwMode="auto">
            <a:xfrm>
              <a:off x="5965838" y="5932710"/>
              <a:ext cx="42863" cy="57150"/>
            </a:xfrm>
            <a:prstGeom prst="ellipse">
              <a:avLst/>
            </a:prstGeom>
            <a:solidFill>
              <a:srgbClr val="6B60FE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it-IT" sz="180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104571" name="Rettangolo 285"/>
          <p:cNvSpPr>
            <a:spLocks noChangeArrowheads="1"/>
          </p:cNvSpPr>
          <p:nvPr/>
        </p:nvSpPr>
        <p:spPr bwMode="auto">
          <a:xfrm>
            <a:off x="4867275" y="5302250"/>
            <a:ext cx="4572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GB">
                <a:solidFill>
                  <a:srgbClr val="FDE2B9"/>
                </a:solidFill>
                <a:latin typeface="Arial" pitchFamily="34" charset="0"/>
              </a:rPr>
              <a:t>CSC-derived</a:t>
            </a:r>
          </a:p>
          <a:p>
            <a:pPr algn="ctr">
              <a:lnSpc>
                <a:spcPct val="110000"/>
              </a:lnSpc>
            </a:pPr>
            <a:r>
              <a:rPr lang="en-GB">
                <a:solidFill>
                  <a:srgbClr val="FDE2B9"/>
                </a:solidFill>
                <a:latin typeface="Arial" pitchFamily="34" charset="0"/>
              </a:rPr>
              <a:t>endothelial cells</a:t>
            </a:r>
            <a:endParaRPr lang="en-GB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572" name="Rettangolo 286"/>
          <p:cNvSpPr>
            <a:spLocks noChangeArrowheads="1"/>
          </p:cNvSpPr>
          <p:nvPr/>
        </p:nvSpPr>
        <p:spPr bwMode="auto">
          <a:xfrm>
            <a:off x="-928688" y="5016500"/>
            <a:ext cx="4572001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GB">
                <a:solidFill>
                  <a:srgbClr val="FDE2B9"/>
                </a:solidFill>
                <a:latin typeface="Arial" pitchFamily="34" charset="0"/>
              </a:rPr>
              <a:t>CSCs located in</a:t>
            </a:r>
          </a:p>
          <a:p>
            <a:pPr algn="ctr">
              <a:lnSpc>
                <a:spcPct val="110000"/>
              </a:lnSpc>
            </a:pPr>
            <a:r>
              <a:rPr lang="en-GB">
                <a:solidFill>
                  <a:srgbClr val="FFFFFF"/>
                </a:solidFill>
                <a:latin typeface="Arial" pitchFamily="34" charset="0"/>
              </a:rPr>
              <a:t>vascular niches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4" name="Group 2"/>
          <p:cNvGrpSpPr>
            <a:grpSpLocks/>
          </p:cNvGrpSpPr>
          <p:nvPr/>
        </p:nvGrpSpPr>
        <p:grpSpPr bwMode="auto">
          <a:xfrm>
            <a:off x="166688" y="969963"/>
            <a:ext cx="4797425" cy="5049837"/>
            <a:chOff x="2853" y="145"/>
            <a:chExt cx="1782" cy="1876"/>
          </a:xfrm>
        </p:grpSpPr>
        <p:pic>
          <p:nvPicPr>
            <p:cNvPr id="69759" name="Picture 3" descr="brain GF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53" y="811"/>
              <a:ext cx="1782" cy="1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760" name="Picture 4" descr="Senza titolo-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03" y="145"/>
              <a:ext cx="125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963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84225" y="0"/>
            <a:ext cx="7772400" cy="650875"/>
          </a:xfrm>
        </p:spPr>
        <p:txBody>
          <a:bodyPr/>
          <a:lstStyle/>
          <a:p>
            <a:pPr eaLnBrk="1" hangingPunct="1"/>
            <a:r>
              <a:rPr lang="it-IT" sz="2400" b="1" smtClean="0"/>
              <a:t>High invasiveness and chemotherapy resistance of glioma stem cells</a:t>
            </a:r>
          </a:p>
        </p:txBody>
      </p:sp>
      <p:sp>
        <p:nvSpPr>
          <p:cNvPr id="69636" name="Line 6"/>
          <p:cNvSpPr>
            <a:spLocks noChangeShapeType="1"/>
          </p:cNvSpPr>
          <p:nvPr/>
        </p:nvSpPr>
        <p:spPr bwMode="auto">
          <a:xfrm>
            <a:off x="6548438" y="1327150"/>
            <a:ext cx="442912" cy="4763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37" name="Oval 7"/>
          <p:cNvSpPr>
            <a:spLocks noChangeArrowheads="1"/>
          </p:cNvSpPr>
          <p:nvPr/>
        </p:nvSpPr>
        <p:spPr bwMode="auto">
          <a:xfrm>
            <a:off x="6707188" y="1263650"/>
            <a:ext cx="109537" cy="114300"/>
          </a:xfrm>
          <a:prstGeom prst="ellipse">
            <a:avLst/>
          </a:prstGeom>
          <a:solidFill>
            <a:srgbClr val="FFFFFF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638" name="Rectangle 8"/>
          <p:cNvSpPr>
            <a:spLocks noChangeArrowheads="1"/>
          </p:cNvSpPr>
          <p:nvPr/>
        </p:nvSpPr>
        <p:spPr bwMode="auto">
          <a:xfrm>
            <a:off x="7119938" y="1192213"/>
            <a:ext cx="1138237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Erythroid cells</a:t>
            </a:r>
            <a:endParaRPr lang="it-IT" sz="40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39" name="Line 9"/>
          <p:cNvSpPr>
            <a:spLocks noChangeShapeType="1"/>
          </p:cNvSpPr>
          <p:nvPr/>
        </p:nvSpPr>
        <p:spPr bwMode="auto">
          <a:xfrm>
            <a:off x="6559550" y="1584325"/>
            <a:ext cx="442913" cy="4763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40" name="Rectangle 10"/>
          <p:cNvSpPr>
            <a:spLocks noChangeArrowheads="1"/>
          </p:cNvSpPr>
          <p:nvPr/>
        </p:nvSpPr>
        <p:spPr bwMode="auto">
          <a:xfrm>
            <a:off x="6718300" y="1520825"/>
            <a:ext cx="109538" cy="114300"/>
          </a:xfrm>
          <a:prstGeom prst="rect">
            <a:avLst/>
          </a:prstGeom>
          <a:solidFill>
            <a:srgbClr val="000000"/>
          </a:solidFill>
          <a:ln w="47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641" name="Rectangle 11"/>
          <p:cNvSpPr>
            <a:spLocks noChangeArrowheads="1"/>
          </p:cNvSpPr>
          <p:nvPr/>
        </p:nvSpPr>
        <p:spPr bwMode="auto">
          <a:xfrm>
            <a:off x="7119938" y="1473200"/>
            <a:ext cx="9001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Jurkat cells</a:t>
            </a:r>
            <a:endParaRPr lang="it-IT" sz="40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42" name="Line 12"/>
          <p:cNvSpPr>
            <a:spLocks noChangeShapeType="1"/>
          </p:cNvSpPr>
          <p:nvPr/>
        </p:nvSpPr>
        <p:spPr bwMode="auto">
          <a:xfrm>
            <a:off x="6561138" y="1922463"/>
            <a:ext cx="442912" cy="4762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43" name="Freeform 13"/>
          <p:cNvSpPr>
            <a:spLocks/>
          </p:cNvSpPr>
          <p:nvPr/>
        </p:nvSpPr>
        <p:spPr bwMode="auto">
          <a:xfrm>
            <a:off x="6719888" y="1857375"/>
            <a:ext cx="127000" cy="128588"/>
          </a:xfrm>
          <a:custGeom>
            <a:avLst/>
            <a:gdLst>
              <a:gd name="T0" fmla="*/ 2147483647 w 28"/>
              <a:gd name="T1" fmla="*/ 0 h 28"/>
              <a:gd name="T2" fmla="*/ 2147483647 w 28"/>
              <a:gd name="T3" fmla="*/ 2147483647 h 28"/>
              <a:gd name="T4" fmla="*/ 0 w 28"/>
              <a:gd name="T5" fmla="*/ 2147483647 h 28"/>
              <a:gd name="T6" fmla="*/ 2147483647 w 28"/>
              <a:gd name="T7" fmla="*/ 0 h 28"/>
              <a:gd name="T8" fmla="*/ 0 60000 65536"/>
              <a:gd name="T9" fmla="*/ 0 60000 65536"/>
              <a:gd name="T10" fmla="*/ 0 60000 65536"/>
              <a:gd name="T11" fmla="*/ 0 60000 65536"/>
              <a:gd name="T12" fmla="*/ 0 w 28"/>
              <a:gd name="T13" fmla="*/ 0 h 28"/>
              <a:gd name="T14" fmla="*/ 28 w 28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" h="28">
                <a:moveTo>
                  <a:pt x="14" y="0"/>
                </a:moveTo>
                <a:lnTo>
                  <a:pt x="28" y="28"/>
                </a:lnTo>
                <a:lnTo>
                  <a:pt x="0" y="28"/>
                </a:lnTo>
                <a:lnTo>
                  <a:pt x="14" y="0"/>
                </a:lnTo>
                <a:close/>
              </a:path>
            </a:pathLst>
          </a:custGeom>
          <a:solidFill>
            <a:srgbClr val="FFFFFF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44" name="Rectangle 14"/>
          <p:cNvSpPr>
            <a:spLocks noChangeArrowheads="1"/>
          </p:cNvSpPr>
          <p:nvPr/>
        </p:nvSpPr>
        <p:spPr bwMode="auto">
          <a:xfrm>
            <a:off x="7119938" y="1816100"/>
            <a:ext cx="1392237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Glioma stem cells</a:t>
            </a:r>
            <a:endParaRPr lang="it-IT" sz="40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45" name="Rectangle 15"/>
          <p:cNvSpPr>
            <a:spLocks noChangeArrowheads="1"/>
          </p:cNvSpPr>
          <p:nvPr/>
        </p:nvSpPr>
        <p:spPr bwMode="auto">
          <a:xfrm>
            <a:off x="6421438" y="5954713"/>
            <a:ext cx="20843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it-IT" sz="16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Hours of temozolomide</a:t>
            </a:r>
          </a:p>
          <a:p>
            <a:pPr algn="ctr"/>
            <a:r>
              <a:rPr lang="it-IT" sz="16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treatment</a:t>
            </a:r>
          </a:p>
        </p:txBody>
      </p:sp>
      <p:sp>
        <p:nvSpPr>
          <p:cNvPr id="69646" name="Rectangle 16"/>
          <p:cNvSpPr>
            <a:spLocks noChangeArrowheads="1"/>
          </p:cNvSpPr>
          <p:nvPr/>
        </p:nvSpPr>
        <p:spPr bwMode="auto">
          <a:xfrm>
            <a:off x="6378575" y="5664200"/>
            <a:ext cx="9048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0</a:t>
            </a:r>
            <a:endParaRPr lang="it-IT" sz="36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47" name="Rectangle 17"/>
          <p:cNvSpPr>
            <a:spLocks noChangeArrowheads="1"/>
          </p:cNvSpPr>
          <p:nvPr/>
        </p:nvSpPr>
        <p:spPr bwMode="auto">
          <a:xfrm>
            <a:off x="6684963" y="5664200"/>
            <a:ext cx="90487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6</a:t>
            </a:r>
            <a:endParaRPr lang="it-IT" sz="36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48" name="Rectangle 18"/>
          <p:cNvSpPr>
            <a:spLocks noChangeArrowheads="1"/>
          </p:cNvSpPr>
          <p:nvPr/>
        </p:nvSpPr>
        <p:spPr bwMode="auto">
          <a:xfrm>
            <a:off x="6905625" y="5664200"/>
            <a:ext cx="18256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12</a:t>
            </a:r>
            <a:endParaRPr lang="it-IT" sz="36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49" name="Rectangle 19"/>
          <p:cNvSpPr>
            <a:spLocks noChangeArrowheads="1"/>
          </p:cNvSpPr>
          <p:nvPr/>
        </p:nvSpPr>
        <p:spPr bwMode="auto">
          <a:xfrm>
            <a:off x="7408863" y="5664200"/>
            <a:ext cx="18256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24</a:t>
            </a:r>
            <a:endParaRPr lang="it-IT" sz="36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50" name="Rectangle 20"/>
          <p:cNvSpPr>
            <a:spLocks noChangeArrowheads="1"/>
          </p:cNvSpPr>
          <p:nvPr/>
        </p:nvSpPr>
        <p:spPr bwMode="auto">
          <a:xfrm>
            <a:off x="8474075" y="5664200"/>
            <a:ext cx="18256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48</a:t>
            </a:r>
            <a:endParaRPr lang="it-IT" sz="36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51" name="Rectangle 21"/>
          <p:cNvSpPr>
            <a:spLocks noChangeArrowheads="1"/>
          </p:cNvSpPr>
          <p:nvPr/>
        </p:nvSpPr>
        <p:spPr bwMode="auto">
          <a:xfrm>
            <a:off x="6126163" y="5440363"/>
            <a:ext cx="920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0</a:t>
            </a:r>
            <a:endParaRPr lang="it-IT" sz="36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52" name="Rectangle 22"/>
          <p:cNvSpPr>
            <a:spLocks noChangeArrowheads="1"/>
          </p:cNvSpPr>
          <p:nvPr/>
        </p:nvSpPr>
        <p:spPr bwMode="auto">
          <a:xfrm>
            <a:off x="6057900" y="4848225"/>
            <a:ext cx="1809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20</a:t>
            </a:r>
            <a:endParaRPr lang="it-IT" sz="36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53" name="Rectangle 23"/>
          <p:cNvSpPr>
            <a:spLocks noChangeArrowheads="1"/>
          </p:cNvSpPr>
          <p:nvPr/>
        </p:nvSpPr>
        <p:spPr bwMode="auto">
          <a:xfrm>
            <a:off x="6057900" y="4244975"/>
            <a:ext cx="1809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40</a:t>
            </a:r>
            <a:endParaRPr lang="it-IT" sz="36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54" name="Rectangle 24"/>
          <p:cNvSpPr>
            <a:spLocks noChangeArrowheads="1"/>
          </p:cNvSpPr>
          <p:nvPr/>
        </p:nvSpPr>
        <p:spPr bwMode="auto">
          <a:xfrm>
            <a:off x="6057900" y="3638550"/>
            <a:ext cx="1809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60</a:t>
            </a:r>
            <a:endParaRPr lang="it-IT" sz="36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55" name="Rectangle 25"/>
          <p:cNvSpPr>
            <a:spLocks noChangeArrowheads="1"/>
          </p:cNvSpPr>
          <p:nvPr/>
        </p:nvSpPr>
        <p:spPr bwMode="auto">
          <a:xfrm>
            <a:off x="6057900" y="3038475"/>
            <a:ext cx="1809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80</a:t>
            </a:r>
            <a:endParaRPr lang="it-IT" sz="36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56" name="Rectangle 26"/>
          <p:cNvSpPr>
            <a:spLocks noChangeArrowheads="1"/>
          </p:cNvSpPr>
          <p:nvPr/>
        </p:nvSpPr>
        <p:spPr bwMode="auto">
          <a:xfrm>
            <a:off x="5983288" y="2436813"/>
            <a:ext cx="2730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100</a:t>
            </a:r>
            <a:endParaRPr lang="it-IT" sz="3600" b="1">
              <a:solidFill>
                <a:srgbClr val="0000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657" name="Line 27"/>
          <p:cNvSpPr>
            <a:spLocks noChangeShapeType="1"/>
          </p:cNvSpPr>
          <p:nvPr/>
        </p:nvSpPr>
        <p:spPr bwMode="auto">
          <a:xfrm>
            <a:off x="6392863" y="2555875"/>
            <a:ext cx="1587" cy="303530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58" name="Line 28"/>
          <p:cNvSpPr>
            <a:spLocks noChangeShapeType="1"/>
          </p:cNvSpPr>
          <p:nvPr/>
        </p:nvSpPr>
        <p:spPr bwMode="auto">
          <a:xfrm>
            <a:off x="6350000" y="5561013"/>
            <a:ext cx="42863" cy="635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59" name="Line 29"/>
          <p:cNvSpPr>
            <a:spLocks noChangeShapeType="1"/>
          </p:cNvSpPr>
          <p:nvPr/>
        </p:nvSpPr>
        <p:spPr bwMode="auto">
          <a:xfrm>
            <a:off x="6350000" y="4981575"/>
            <a:ext cx="42863" cy="7938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60" name="Line 30"/>
          <p:cNvSpPr>
            <a:spLocks noChangeShapeType="1"/>
          </p:cNvSpPr>
          <p:nvPr/>
        </p:nvSpPr>
        <p:spPr bwMode="auto">
          <a:xfrm>
            <a:off x="6350000" y="4378325"/>
            <a:ext cx="42863" cy="3175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61" name="Line 31"/>
          <p:cNvSpPr>
            <a:spLocks noChangeShapeType="1"/>
          </p:cNvSpPr>
          <p:nvPr/>
        </p:nvSpPr>
        <p:spPr bwMode="auto">
          <a:xfrm>
            <a:off x="6350000" y="3767138"/>
            <a:ext cx="42863" cy="3175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62" name="Line 32"/>
          <p:cNvSpPr>
            <a:spLocks noChangeShapeType="1"/>
          </p:cNvSpPr>
          <p:nvPr/>
        </p:nvSpPr>
        <p:spPr bwMode="auto">
          <a:xfrm>
            <a:off x="6350000" y="3162300"/>
            <a:ext cx="42863" cy="4763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63" name="Line 33"/>
          <p:cNvSpPr>
            <a:spLocks noChangeShapeType="1"/>
          </p:cNvSpPr>
          <p:nvPr/>
        </p:nvSpPr>
        <p:spPr bwMode="auto">
          <a:xfrm>
            <a:off x="6350000" y="2555875"/>
            <a:ext cx="42863" cy="3175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64" name="Line 34"/>
          <p:cNvSpPr>
            <a:spLocks noChangeShapeType="1"/>
          </p:cNvSpPr>
          <p:nvPr/>
        </p:nvSpPr>
        <p:spPr bwMode="auto">
          <a:xfrm>
            <a:off x="6373813" y="5561013"/>
            <a:ext cx="2160587" cy="635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65" name="Freeform 35"/>
          <p:cNvSpPr>
            <a:spLocks/>
          </p:cNvSpPr>
          <p:nvPr/>
        </p:nvSpPr>
        <p:spPr bwMode="auto">
          <a:xfrm>
            <a:off x="6394450" y="2614613"/>
            <a:ext cx="2116138" cy="2876550"/>
          </a:xfrm>
          <a:custGeom>
            <a:avLst/>
            <a:gdLst>
              <a:gd name="T0" fmla="*/ 0 w 425"/>
              <a:gd name="T1" fmla="*/ 2147483647 h 512"/>
              <a:gd name="T2" fmla="*/ 2147483647 w 425"/>
              <a:gd name="T3" fmla="*/ 2147483647 h 512"/>
              <a:gd name="T4" fmla="*/ 2147483647 w 425"/>
              <a:gd name="T5" fmla="*/ 2147483647 h 512"/>
              <a:gd name="T6" fmla="*/ 2147483647 w 425"/>
              <a:gd name="T7" fmla="*/ 2147483647 h 512"/>
              <a:gd name="T8" fmla="*/ 2147483647 w 425"/>
              <a:gd name="T9" fmla="*/ 0 h 5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5"/>
              <a:gd name="T16" fmla="*/ 0 h 512"/>
              <a:gd name="T17" fmla="*/ 425 w 425"/>
              <a:gd name="T18" fmla="*/ 512 h 5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5" h="512">
                <a:moveTo>
                  <a:pt x="0" y="512"/>
                </a:moveTo>
                <a:lnTo>
                  <a:pt x="53" y="337"/>
                </a:lnTo>
                <a:lnTo>
                  <a:pt x="106" y="221"/>
                </a:lnTo>
                <a:lnTo>
                  <a:pt x="212" y="105"/>
                </a:lnTo>
                <a:lnTo>
                  <a:pt x="425" y="0"/>
                </a:lnTo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66" name="Line 36"/>
          <p:cNvSpPr>
            <a:spLocks noChangeShapeType="1"/>
          </p:cNvSpPr>
          <p:nvPr/>
        </p:nvSpPr>
        <p:spPr bwMode="auto">
          <a:xfrm flipV="1">
            <a:off x="6921500" y="3697288"/>
            <a:ext cx="7938" cy="128587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67" name="Line 37"/>
          <p:cNvSpPr>
            <a:spLocks noChangeShapeType="1"/>
          </p:cNvSpPr>
          <p:nvPr/>
        </p:nvSpPr>
        <p:spPr bwMode="auto">
          <a:xfrm>
            <a:off x="6872288" y="3697288"/>
            <a:ext cx="104775" cy="7937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68" name="Line 38"/>
          <p:cNvSpPr>
            <a:spLocks noChangeShapeType="1"/>
          </p:cNvSpPr>
          <p:nvPr/>
        </p:nvSpPr>
        <p:spPr bwMode="auto">
          <a:xfrm flipV="1">
            <a:off x="7454900" y="3027363"/>
            <a:ext cx="1588" cy="17145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69" name="Line 39"/>
          <p:cNvSpPr>
            <a:spLocks noChangeShapeType="1"/>
          </p:cNvSpPr>
          <p:nvPr/>
        </p:nvSpPr>
        <p:spPr bwMode="auto">
          <a:xfrm>
            <a:off x="7407275" y="3027363"/>
            <a:ext cx="96838" cy="4762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70" name="Line 40"/>
          <p:cNvSpPr>
            <a:spLocks noChangeShapeType="1"/>
          </p:cNvSpPr>
          <p:nvPr/>
        </p:nvSpPr>
        <p:spPr bwMode="auto">
          <a:xfrm>
            <a:off x="6921500" y="3825875"/>
            <a:ext cx="7938" cy="131763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71" name="Line 41"/>
          <p:cNvSpPr>
            <a:spLocks noChangeShapeType="1"/>
          </p:cNvSpPr>
          <p:nvPr/>
        </p:nvSpPr>
        <p:spPr bwMode="auto">
          <a:xfrm>
            <a:off x="6872288" y="3957638"/>
            <a:ext cx="104775" cy="3175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72" name="Line 42"/>
          <p:cNvSpPr>
            <a:spLocks noChangeShapeType="1"/>
          </p:cNvSpPr>
          <p:nvPr/>
        </p:nvSpPr>
        <p:spPr bwMode="auto">
          <a:xfrm>
            <a:off x="7454900" y="3198813"/>
            <a:ext cx="1588" cy="173037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73" name="Line 43"/>
          <p:cNvSpPr>
            <a:spLocks noChangeShapeType="1"/>
          </p:cNvSpPr>
          <p:nvPr/>
        </p:nvSpPr>
        <p:spPr bwMode="auto">
          <a:xfrm>
            <a:off x="7407275" y="3371850"/>
            <a:ext cx="96838" cy="635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74" name="Freeform 44"/>
          <p:cNvSpPr>
            <a:spLocks/>
          </p:cNvSpPr>
          <p:nvPr/>
        </p:nvSpPr>
        <p:spPr bwMode="auto">
          <a:xfrm>
            <a:off x="6394450" y="3314700"/>
            <a:ext cx="2116138" cy="2184400"/>
          </a:xfrm>
          <a:custGeom>
            <a:avLst/>
            <a:gdLst>
              <a:gd name="T0" fmla="*/ 0 w 425"/>
              <a:gd name="T1" fmla="*/ 2147483647 h 418"/>
              <a:gd name="T2" fmla="*/ 2147483647 w 425"/>
              <a:gd name="T3" fmla="*/ 2147483647 h 418"/>
              <a:gd name="T4" fmla="*/ 2147483647 w 425"/>
              <a:gd name="T5" fmla="*/ 2147483647 h 418"/>
              <a:gd name="T6" fmla="*/ 2147483647 w 425"/>
              <a:gd name="T7" fmla="*/ 2147483647 h 418"/>
              <a:gd name="T8" fmla="*/ 2147483647 w 425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5"/>
              <a:gd name="T16" fmla="*/ 0 h 418"/>
              <a:gd name="T17" fmla="*/ 425 w 425"/>
              <a:gd name="T18" fmla="*/ 418 h 4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5" h="418">
                <a:moveTo>
                  <a:pt x="0" y="418"/>
                </a:moveTo>
                <a:lnTo>
                  <a:pt x="53" y="406"/>
                </a:lnTo>
                <a:lnTo>
                  <a:pt x="106" y="261"/>
                </a:lnTo>
                <a:lnTo>
                  <a:pt x="212" y="146"/>
                </a:lnTo>
                <a:lnTo>
                  <a:pt x="425" y="0"/>
                </a:lnTo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75" name="Line 45"/>
          <p:cNvSpPr>
            <a:spLocks noChangeShapeType="1"/>
          </p:cNvSpPr>
          <p:nvPr/>
        </p:nvSpPr>
        <p:spPr bwMode="auto">
          <a:xfrm flipV="1">
            <a:off x="6416675" y="5492750"/>
            <a:ext cx="1588" cy="635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76" name="Line 46"/>
          <p:cNvSpPr>
            <a:spLocks noChangeShapeType="1"/>
          </p:cNvSpPr>
          <p:nvPr/>
        </p:nvSpPr>
        <p:spPr bwMode="auto">
          <a:xfrm>
            <a:off x="6345238" y="5492750"/>
            <a:ext cx="100012" cy="635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77" name="Line 47"/>
          <p:cNvSpPr>
            <a:spLocks noChangeShapeType="1"/>
          </p:cNvSpPr>
          <p:nvPr/>
        </p:nvSpPr>
        <p:spPr bwMode="auto">
          <a:xfrm flipV="1">
            <a:off x="6657975" y="5435600"/>
            <a:ext cx="7938" cy="1588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78" name="Line 48"/>
          <p:cNvSpPr>
            <a:spLocks noChangeShapeType="1"/>
          </p:cNvSpPr>
          <p:nvPr/>
        </p:nvSpPr>
        <p:spPr bwMode="auto">
          <a:xfrm>
            <a:off x="6613525" y="5435600"/>
            <a:ext cx="100013" cy="1588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79" name="Line 49"/>
          <p:cNvSpPr>
            <a:spLocks noChangeShapeType="1"/>
          </p:cNvSpPr>
          <p:nvPr/>
        </p:nvSpPr>
        <p:spPr bwMode="auto">
          <a:xfrm flipV="1">
            <a:off x="6921500" y="4625975"/>
            <a:ext cx="7938" cy="55563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80" name="Line 50"/>
          <p:cNvSpPr>
            <a:spLocks noChangeShapeType="1"/>
          </p:cNvSpPr>
          <p:nvPr/>
        </p:nvSpPr>
        <p:spPr bwMode="auto">
          <a:xfrm>
            <a:off x="6872288" y="4625975"/>
            <a:ext cx="104775" cy="3175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81" name="Line 51"/>
          <p:cNvSpPr>
            <a:spLocks noChangeShapeType="1"/>
          </p:cNvSpPr>
          <p:nvPr/>
        </p:nvSpPr>
        <p:spPr bwMode="auto">
          <a:xfrm flipV="1">
            <a:off x="7454900" y="3983038"/>
            <a:ext cx="1588" cy="98425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82" name="Line 52"/>
          <p:cNvSpPr>
            <a:spLocks noChangeShapeType="1"/>
          </p:cNvSpPr>
          <p:nvPr/>
        </p:nvSpPr>
        <p:spPr bwMode="auto">
          <a:xfrm>
            <a:off x="7407275" y="3983038"/>
            <a:ext cx="96838" cy="635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83" name="Line 53"/>
          <p:cNvSpPr>
            <a:spLocks noChangeShapeType="1"/>
          </p:cNvSpPr>
          <p:nvPr/>
        </p:nvSpPr>
        <p:spPr bwMode="auto">
          <a:xfrm flipV="1">
            <a:off x="8510588" y="3179763"/>
            <a:ext cx="3175" cy="134937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84" name="Line 54"/>
          <p:cNvSpPr>
            <a:spLocks noChangeShapeType="1"/>
          </p:cNvSpPr>
          <p:nvPr/>
        </p:nvSpPr>
        <p:spPr bwMode="auto">
          <a:xfrm>
            <a:off x="8461375" y="3179763"/>
            <a:ext cx="100013" cy="635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85" name="Line 55"/>
          <p:cNvSpPr>
            <a:spLocks noChangeShapeType="1"/>
          </p:cNvSpPr>
          <p:nvPr/>
        </p:nvSpPr>
        <p:spPr bwMode="auto">
          <a:xfrm>
            <a:off x="6416675" y="5499100"/>
            <a:ext cx="1588" cy="9525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86" name="Line 56"/>
          <p:cNvSpPr>
            <a:spLocks noChangeShapeType="1"/>
          </p:cNvSpPr>
          <p:nvPr/>
        </p:nvSpPr>
        <p:spPr bwMode="auto">
          <a:xfrm>
            <a:off x="6345238" y="5508625"/>
            <a:ext cx="100012" cy="3175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87" name="Line 57"/>
          <p:cNvSpPr>
            <a:spLocks noChangeShapeType="1"/>
          </p:cNvSpPr>
          <p:nvPr/>
        </p:nvSpPr>
        <p:spPr bwMode="auto">
          <a:xfrm>
            <a:off x="6657975" y="5437188"/>
            <a:ext cx="7938" cy="11112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88" name="Line 58"/>
          <p:cNvSpPr>
            <a:spLocks noChangeShapeType="1"/>
          </p:cNvSpPr>
          <p:nvPr/>
        </p:nvSpPr>
        <p:spPr bwMode="auto">
          <a:xfrm>
            <a:off x="6613525" y="5448300"/>
            <a:ext cx="100013" cy="4763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89" name="Line 59"/>
          <p:cNvSpPr>
            <a:spLocks noChangeShapeType="1"/>
          </p:cNvSpPr>
          <p:nvPr/>
        </p:nvSpPr>
        <p:spPr bwMode="auto">
          <a:xfrm>
            <a:off x="6921500" y="4681538"/>
            <a:ext cx="7938" cy="52387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90" name="Line 60"/>
          <p:cNvSpPr>
            <a:spLocks noChangeShapeType="1"/>
          </p:cNvSpPr>
          <p:nvPr/>
        </p:nvSpPr>
        <p:spPr bwMode="auto">
          <a:xfrm>
            <a:off x="6872288" y="4733925"/>
            <a:ext cx="104775" cy="7938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91" name="Line 61"/>
          <p:cNvSpPr>
            <a:spLocks noChangeShapeType="1"/>
          </p:cNvSpPr>
          <p:nvPr/>
        </p:nvSpPr>
        <p:spPr bwMode="auto">
          <a:xfrm>
            <a:off x="7454900" y="4081463"/>
            <a:ext cx="1588" cy="84137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92" name="Line 62"/>
          <p:cNvSpPr>
            <a:spLocks noChangeShapeType="1"/>
          </p:cNvSpPr>
          <p:nvPr/>
        </p:nvSpPr>
        <p:spPr bwMode="auto">
          <a:xfrm>
            <a:off x="7407275" y="4165600"/>
            <a:ext cx="96838" cy="7938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93" name="Line 63"/>
          <p:cNvSpPr>
            <a:spLocks noChangeShapeType="1"/>
          </p:cNvSpPr>
          <p:nvPr/>
        </p:nvSpPr>
        <p:spPr bwMode="auto">
          <a:xfrm>
            <a:off x="8510588" y="3314700"/>
            <a:ext cx="3175" cy="134938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94" name="Line 64"/>
          <p:cNvSpPr>
            <a:spLocks noChangeShapeType="1"/>
          </p:cNvSpPr>
          <p:nvPr/>
        </p:nvSpPr>
        <p:spPr bwMode="auto">
          <a:xfrm>
            <a:off x="8461375" y="3449638"/>
            <a:ext cx="100013" cy="7937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95" name="Freeform 65"/>
          <p:cNvSpPr>
            <a:spLocks/>
          </p:cNvSpPr>
          <p:nvPr/>
        </p:nvSpPr>
        <p:spPr bwMode="auto">
          <a:xfrm>
            <a:off x="6394450" y="5137150"/>
            <a:ext cx="2116138" cy="361950"/>
          </a:xfrm>
          <a:custGeom>
            <a:avLst/>
            <a:gdLst>
              <a:gd name="T0" fmla="*/ 0 w 425"/>
              <a:gd name="T1" fmla="*/ 2147483647 h 70"/>
              <a:gd name="T2" fmla="*/ 2147483647 w 425"/>
              <a:gd name="T3" fmla="*/ 2147483647 h 70"/>
              <a:gd name="T4" fmla="*/ 2147483647 w 425"/>
              <a:gd name="T5" fmla="*/ 2147483647 h 70"/>
              <a:gd name="T6" fmla="*/ 2147483647 w 425"/>
              <a:gd name="T7" fmla="*/ 2147483647 h 70"/>
              <a:gd name="T8" fmla="*/ 2147483647 w 425"/>
              <a:gd name="T9" fmla="*/ 0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5"/>
              <a:gd name="T16" fmla="*/ 0 h 70"/>
              <a:gd name="T17" fmla="*/ 425 w 425"/>
              <a:gd name="T18" fmla="*/ 70 h 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5" h="70">
                <a:moveTo>
                  <a:pt x="0" y="70"/>
                </a:moveTo>
                <a:lnTo>
                  <a:pt x="53" y="64"/>
                </a:lnTo>
                <a:lnTo>
                  <a:pt x="106" y="53"/>
                </a:lnTo>
                <a:lnTo>
                  <a:pt x="212" y="30"/>
                </a:lnTo>
                <a:lnTo>
                  <a:pt x="425" y="0"/>
                </a:lnTo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96" name="Line 66"/>
          <p:cNvSpPr>
            <a:spLocks noChangeShapeType="1"/>
          </p:cNvSpPr>
          <p:nvPr/>
        </p:nvSpPr>
        <p:spPr bwMode="auto">
          <a:xfrm flipV="1">
            <a:off x="6416675" y="5491163"/>
            <a:ext cx="1588" cy="7937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97" name="Line 67"/>
          <p:cNvSpPr>
            <a:spLocks noChangeShapeType="1"/>
          </p:cNvSpPr>
          <p:nvPr/>
        </p:nvSpPr>
        <p:spPr bwMode="auto">
          <a:xfrm>
            <a:off x="6345238" y="5491163"/>
            <a:ext cx="100012" cy="1587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98" name="Line 68"/>
          <p:cNvSpPr>
            <a:spLocks noChangeShapeType="1"/>
          </p:cNvSpPr>
          <p:nvPr/>
        </p:nvSpPr>
        <p:spPr bwMode="auto">
          <a:xfrm flipV="1">
            <a:off x="6657975" y="5453063"/>
            <a:ext cx="7938" cy="15875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699" name="Line 69"/>
          <p:cNvSpPr>
            <a:spLocks noChangeShapeType="1"/>
          </p:cNvSpPr>
          <p:nvPr/>
        </p:nvSpPr>
        <p:spPr bwMode="auto">
          <a:xfrm>
            <a:off x="6613525" y="5453063"/>
            <a:ext cx="100013" cy="635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00" name="Line 70"/>
          <p:cNvSpPr>
            <a:spLocks noChangeShapeType="1"/>
          </p:cNvSpPr>
          <p:nvPr/>
        </p:nvSpPr>
        <p:spPr bwMode="auto">
          <a:xfrm flipV="1">
            <a:off x="6921500" y="5384800"/>
            <a:ext cx="7938" cy="26988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01" name="Line 71"/>
          <p:cNvSpPr>
            <a:spLocks noChangeShapeType="1"/>
          </p:cNvSpPr>
          <p:nvPr/>
        </p:nvSpPr>
        <p:spPr bwMode="auto">
          <a:xfrm>
            <a:off x="6872288" y="5384800"/>
            <a:ext cx="104775" cy="7938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02" name="Line 72"/>
          <p:cNvSpPr>
            <a:spLocks noChangeShapeType="1"/>
          </p:cNvSpPr>
          <p:nvPr/>
        </p:nvSpPr>
        <p:spPr bwMode="auto">
          <a:xfrm flipV="1">
            <a:off x="7454900" y="5251450"/>
            <a:ext cx="1588" cy="41275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03" name="Line 73"/>
          <p:cNvSpPr>
            <a:spLocks noChangeShapeType="1"/>
          </p:cNvSpPr>
          <p:nvPr/>
        </p:nvSpPr>
        <p:spPr bwMode="auto">
          <a:xfrm>
            <a:off x="7407275" y="5251450"/>
            <a:ext cx="96838" cy="1588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04" name="Line 74"/>
          <p:cNvSpPr>
            <a:spLocks noChangeShapeType="1"/>
          </p:cNvSpPr>
          <p:nvPr/>
        </p:nvSpPr>
        <p:spPr bwMode="auto">
          <a:xfrm flipV="1">
            <a:off x="8510588" y="5080000"/>
            <a:ext cx="3175" cy="5715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05" name="Line 75"/>
          <p:cNvSpPr>
            <a:spLocks noChangeShapeType="1"/>
          </p:cNvSpPr>
          <p:nvPr/>
        </p:nvSpPr>
        <p:spPr bwMode="auto">
          <a:xfrm>
            <a:off x="8461375" y="5080000"/>
            <a:ext cx="100013" cy="7938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06" name="Line 76"/>
          <p:cNvSpPr>
            <a:spLocks noChangeShapeType="1"/>
          </p:cNvSpPr>
          <p:nvPr/>
        </p:nvSpPr>
        <p:spPr bwMode="auto">
          <a:xfrm>
            <a:off x="6416675" y="5499100"/>
            <a:ext cx="1588" cy="1270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07" name="Line 77"/>
          <p:cNvSpPr>
            <a:spLocks noChangeShapeType="1"/>
          </p:cNvSpPr>
          <p:nvPr/>
        </p:nvSpPr>
        <p:spPr bwMode="auto">
          <a:xfrm>
            <a:off x="6345238" y="5511800"/>
            <a:ext cx="100012" cy="4763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08" name="Line 78"/>
          <p:cNvSpPr>
            <a:spLocks noChangeShapeType="1"/>
          </p:cNvSpPr>
          <p:nvPr/>
        </p:nvSpPr>
        <p:spPr bwMode="auto">
          <a:xfrm>
            <a:off x="6657975" y="5468938"/>
            <a:ext cx="7938" cy="15875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09" name="Line 79"/>
          <p:cNvSpPr>
            <a:spLocks noChangeShapeType="1"/>
          </p:cNvSpPr>
          <p:nvPr/>
        </p:nvSpPr>
        <p:spPr bwMode="auto">
          <a:xfrm>
            <a:off x="6613525" y="5484813"/>
            <a:ext cx="100013" cy="635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10" name="Line 80"/>
          <p:cNvSpPr>
            <a:spLocks noChangeShapeType="1"/>
          </p:cNvSpPr>
          <p:nvPr/>
        </p:nvSpPr>
        <p:spPr bwMode="auto">
          <a:xfrm>
            <a:off x="6921500" y="5411788"/>
            <a:ext cx="7938" cy="23812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11" name="Line 81"/>
          <p:cNvSpPr>
            <a:spLocks noChangeShapeType="1"/>
          </p:cNvSpPr>
          <p:nvPr/>
        </p:nvSpPr>
        <p:spPr bwMode="auto">
          <a:xfrm>
            <a:off x="6872288" y="5435600"/>
            <a:ext cx="104775" cy="1588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12" name="Line 82"/>
          <p:cNvSpPr>
            <a:spLocks noChangeShapeType="1"/>
          </p:cNvSpPr>
          <p:nvPr/>
        </p:nvSpPr>
        <p:spPr bwMode="auto">
          <a:xfrm>
            <a:off x="7454900" y="5292725"/>
            <a:ext cx="1588" cy="28575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13" name="Line 83"/>
          <p:cNvSpPr>
            <a:spLocks noChangeShapeType="1"/>
          </p:cNvSpPr>
          <p:nvPr/>
        </p:nvSpPr>
        <p:spPr bwMode="auto">
          <a:xfrm>
            <a:off x="7407275" y="5321300"/>
            <a:ext cx="96838" cy="635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14" name="Line 84"/>
          <p:cNvSpPr>
            <a:spLocks noChangeShapeType="1"/>
          </p:cNvSpPr>
          <p:nvPr/>
        </p:nvSpPr>
        <p:spPr bwMode="auto">
          <a:xfrm>
            <a:off x="8510588" y="5137150"/>
            <a:ext cx="3175" cy="52388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15" name="Line 85"/>
          <p:cNvSpPr>
            <a:spLocks noChangeShapeType="1"/>
          </p:cNvSpPr>
          <p:nvPr/>
        </p:nvSpPr>
        <p:spPr bwMode="auto">
          <a:xfrm>
            <a:off x="8461375" y="5189538"/>
            <a:ext cx="100013" cy="6350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16" name="Oval 86"/>
          <p:cNvSpPr>
            <a:spLocks noChangeArrowheads="1"/>
          </p:cNvSpPr>
          <p:nvPr/>
        </p:nvSpPr>
        <p:spPr bwMode="auto">
          <a:xfrm>
            <a:off x="5734050" y="5095875"/>
            <a:ext cx="65088" cy="7302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grpSp>
        <p:nvGrpSpPr>
          <p:cNvPr id="69717" name="Group 87"/>
          <p:cNvGrpSpPr>
            <a:grpSpLocks/>
          </p:cNvGrpSpPr>
          <p:nvPr/>
        </p:nvGrpSpPr>
        <p:grpSpPr bwMode="auto">
          <a:xfrm>
            <a:off x="6592888" y="4437063"/>
            <a:ext cx="103187" cy="173037"/>
            <a:chOff x="3165" y="977"/>
            <a:chExt cx="22" cy="38"/>
          </a:xfrm>
        </p:grpSpPr>
        <p:sp>
          <p:nvSpPr>
            <p:cNvPr id="69753" name="Line 88"/>
            <p:cNvSpPr>
              <a:spLocks noChangeShapeType="1"/>
            </p:cNvSpPr>
            <p:nvPr/>
          </p:nvSpPr>
          <p:spPr bwMode="auto">
            <a:xfrm flipV="1">
              <a:off x="3175" y="977"/>
              <a:ext cx="2" cy="19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9754" name="Line 89"/>
            <p:cNvSpPr>
              <a:spLocks noChangeShapeType="1"/>
            </p:cNvSpPr>
            <p:nvPr/>
          </p:nvSpPr>
          <p:spPr bwMode="auto">
            <a:xfrm>
              <a:off x="3165" y="977"/>
              <a:ext cx="22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9755" name="Line 90"/>
            <p:cNvSpPr>
              <a:spLocks noChangeShapeType="1"/>
            </p:cNvSpPr>
            <p:nvPr/>
          </p:nvSpPr>
          <p:spPr bwMode="auto">
            <a:xfrm>
              <a:off x="3175" y="996"/>
              <a:ext cx="2" cy="18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9756" name="Line 91"/>
            <p:cNvSpPr>
              <a:spLocks noChangeShapeType="1"/>
            </p:cNvSpPr>
            <p:nvPr/>
          </p:nvSpPr>
          <p:spPr bwMode="auto">
            <a:xfrm>
              <a:off x="3165" y="1014"/>
              <a:ext cx="22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9757" name="Oval 92"/>
            <p:cNvSpPr>
              <a:spLocks noChangeArrowheads="1"/>
            </p:cNvSpPr>
            <p:nvPr/>
          </p:nvSpPr>
          <p:spPr bwMode="auto">
            <a:xfrm>
              <a:off x="3170" y="990"/>
              <a:ext cx="14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z="1800">
                <a:solidFill>
                  <a:srgbClr val="000000"/>
                </a:solidFill>
                <a:latin typeface="Garamond" pitchFamily="18" charset="0"/>
                <a:ea typeface="ＭＳ Ｐゴシック"/>
                <a:cs typeface="ＭＳ Ｐゴシック"/>
              </a:endParaRPr>
            </a:p>
          </p:txBody>
        </p:sp>
        <p:sp>
          <p:nvSpPr>
            <p:cNvPr id="69758" name="Oval 93"/>
            <p:cNvSpPr>
              <a:spLocks noChangeArrowheads="1"/>
            </p:cNvSpPr>
            <p:nvPr/>
          </p:nvSpPr>
          <p:spPr bwMode="auto">
            <a:xfrm>
              <a:off x="3169" y="989"/>
              <a:ext cx="16" cy="17"/>
            </a:xfrm>
            <a:prstGeom prst="ellips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z="1800">
                <a:solidFill>
                  <a:srgbClr val="000000"/>
                </a:solidFill>
                <a:latin typeface="Garamond" pitchFamily="18" charset="0"/>
                <a:ea typeface="ＭＳ Ｐゴシック"/>
                <a:cs typeface="ＭＳ Ｐゴシック"/>
              </a:endParaRPr>
            </a:p>
          </p:txBody>
        </p:sp>
      </p:grpSp>
      <p:sp>
        <p:nvSpPr>
          <p:cNvPr id="69718" name="Oval 94"/>
          <p:cNvSpPr>
            <a:spLocks noChangeArrowheads="1"/>
          </p:cNvSpPr>
          <p:nvPr/>
        </p:nvSpPr>
        <p:spPr bwMode="auto">
          <a:xfrm>
            <a:off x="6892925" y="3802063"/>
            <a:ext cx="68263" cy="635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719" name="Oval 95"/>
          <p:cNvSpPr>
            <a:spLocks noChangeArrowheads="1"/>
          </p:cNvSpPr>
          <p:nvPr/>
        </p:nvSpPr>
        <p:spPr bwMode="auto">
          <a:xfrm>
            <a:off x="6892925" y="3794125"/>
            <a:ext cx="76200" cy="80963"/>
          </a:xfrm>
          <a:prstGeom prst="ellips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720" name="Oval 96"/>
          <p:cNvSpPr>
            <a:spLocks noChangeArrowheads="1"/>
          </p:cNvSpPr>
          <p:nvPr/>
        </p:nvSpPr>
        <p:spPr bwMode="auto">
          <a:xfrm>
            <a:off x="7424738" y="3170238"/>
            <a:ext cx="71437" cy="7302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721" name="Oval 97"/>
          <p:cNvSpPr>
            <a:spLocks noChangeArrowheads="1"/>
          </p:cNvSpPr>
          <p:nvPr/>
        </p:nvSpPr>
        <p:spPr bwMode="auto">
          <a:xfrm>
            <a:off x="7423150" y="3167063"/>
            <a:ext cx="73025" cy="76200"/>
          </a:xfrm>
          <a:prstGeom prst="ellips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722" name="Oval 98"/>
          <p:cNvSpPr>
            <a:spLocks noChangeArrowheads="1"/>
          </p:cNvSpPr>
          <p:nvPr/>
        </p:nvSpPr>
        <p:spPr bwMode="auto">
          <a:xfrm>
            <a:off x="8469313" y="2579688"/>
            <a:ext cx="65087" cy="7302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723" name="Oval 99"/>
          <p:cNvSpPr>
            <a:spLocks noChangeArrowheads="1"/>
          </p:cNvSpPr>
          <p:nvPr/>
        </p:nvSpPr>
        <p:spPr bwMode="auto">
          <a:xfrm>
            <a:off x="8462963" y="2574925"/>
            <a:ext cx="74612" cy="77788"/>
          </a:xfrm>
          <a:prstGeom prst="ellips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724" name="Rectangle 100"/>
          <p:cNvSpPr>
            <a:spLocks noChangeArrowheads="1"/>
          </p:cNvSpPr>
          <p:nvPr/>
        </p:nvSpPr>
        <p:spPr bwMode="auto">
          <a:xfrm>
            <a:off x="6357938" y="5467350"/>
            <a:ext cx="84137" cy="809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725" name="Rectangle 101"/>
          <p:cNvSpPr>
            <a:spLocks noChangeArrowheads="1"/>
          </p:cNvSpPr>
          <p:nvPr/>
        </p:nvSpPr>
        <p:spPr bwMode="auto">
          <a:xfrm>
            <a:off x="6353175" y="5467350"/>
            <a:ext cx="92075" cy="85725"/>
          </a:xfrm>
          <a:prstGeom prst="rect">
            <a:avLst/>
          </a:prstGeom>
          <a:noFill/>
          <a:ln w="47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726" name="Rectangle 102"/>
          <p:cNvSpPr>
            <a:spLocks noChangeArrowheads="1"/>
          </p:cNvSpPr>
          <p:nvPr/>
        </p:nvSpPr>
        <p:spPr bwMode="auto">
          <a:xfrm>
            <a:off x="6624638" y="5400675"/>
            <a:ext cx="77787" cy="841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727" name="Rectangle 103"/>
          <p:cNvSpPr>
            <a:spLocks noChangeArrowheads="1"/>
          </p:cNvSpPr>
          <p:nvPr/>
        </p:nvSpPr>
        <p:spPr bwMode="auto">
          <a:xfrm>
            <a:off x="6624638" y="5400675"/>
            <a:ext cx="84137" cy="90488"/>
          </a:xfrm>
          <a:prstGeom prst="rect">
            <a:avLst/>
          </a:prstGeom>
          <a:noFill/>
          <a:ln w="47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728" name="Rectangle 104"/>
          <p:cNvSpPr>
            <a:spLocks noChangeArrowheads="1"/>
          </p:cNvSpPr>
          <p:nvPr/>
        </p:nvSpPr>
        <p:spPr bwMode="auto">
          <a:xfrm>
            <a:off x="6888163" y="4645025"/>
            <a:ext cx="80962" cy="809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729" name="Rectangle 105"/>
          <p:cNvSpPr>
            <a:spLocks noChangeArrowheads="1"/>
          </p:cNvSpPr>
          <p:nvPr/>
        </p:nvSpPr>
        <p:spPr bwMode="auto">
          <a:xfrm>
            <a:off x="6881813" y="4645025"/>
            <a:ext cx="95250" cy="87313"/>
          </a:xfrm>
          <a:prstGeom prst="rect">
            <a:avLst/>
          </a:prstGeom>
          <a:noFill/>
          <a:ln w="47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730" name="Rectangle 106"/>
          <p:cNvSpPr>
            <a:spLocks noChangeArrowheads="1"/>
          </p:cNvSpPr>
          <p:nvPr/>
        </p:nvSpPr>
        <p:spPr bwMode="auto">
          <a:xfrm>
            <a:off x="7423150" y="4041775"/>
            <a:ext cx="73025" cy="841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69731" name="Rectangle 107"/>
          <p:cNvSpPr>
            <a:spLocks noChangeArrowheads="1"/>
          </p:cNvSpPr>
          <p:nvPr/>
        </p:nvSpPr>
        <p:spPr bwMode="auto">
          <a:xfrm>
            <a:off x="7415213" y="4033838"/>
            <a:ext cx="84137" cy="92075"/>
          </a:xfrm>
          <a:prstGeom prst="rect">
            <a:avLst/>
          </a:prstGeom>
          <a:solidFill>
            <a:schemeClr val="tx1"/>
          </a:solidFill>
          <a:ln w="47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grpSp>
        <p:nvGrpSpPr>
          <p:cNvPr id="69732" name="Group 108"/>
          <p:cNvGrpSpPr>
            <a:grpSpLocks/>
          </p:cNvGrpSpPr>
          <p:nvPr/>
        </p:nvGrpSpPr>
        <p:grpSpPr bwMode="auto">
          <a:xfrm>
            <a:off x="8470900" y="3271838"/>
            <a:ext cx="90488" cy="95250"/>
            <a:chOff x="3570" y="755"/>
            <a:chExt cx="19" cy="21"/>
          </a:xfrm>
        </p:grpSpPr>
        <p:sp>
          <p:nvSpPr>
            <p:cNvPr id="69751" name="Rectangle 109"/>
            <p:cNvSpPr>
              <a:spLocks noChangeArrowheads="1"/>
            </p:cNvSpPr>
            <p:nvPr/>
          </p:nvSpPr>
          <p:spPr bwMode="auto">
            <a:xfrm>
              <a:off x="3571" y="756"/>
              <a:ext cx="17" cy="1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z="1800">
                <a:solidFill>
                  <a:srgbClr val="000000"/>
                </a:solidFill>
                <a:latin typeface="Garamond" pitchFamily="18" charset="0"/>
                <a:ea typeface="ＭＳ Ｐゴシック"/>
                <a:cs typeface="ＭＳ Ｐゴシック"/>
              </a:endParaRPr>
            </a:p>
          </p:txBody>
        </p:sp>
        <p:sp>
          <p:nvSpPr>
            <p:cNvPr id="69752" name="Rectangle 110"/>
            <p:cNvSpPr>
              <a:spLocks noChangeArrowheads="1"/>
            </p:cNvSpPr>
            <p:nvPr/>
          </p:nvSpPr>
          <p:spPr bwMode="auto">
            <a:xfrm>
              <a:off x="3570" y="755"/>
              <a:ext cx="19" cy="21"/>
            </a:xfrm>
            <a:prstGeom prst="rect">
              <a:avLst/>
            </a:prstGeom>
            <a:solidFill>
              <a:schemeClr val="tx1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z="1800">
                <a:solidFill>
                  <a:srgbClr val="000000"/>
                </a:solidFill>
                <a:latin typeface="Garamond" pitchFamily="18" charset="0"/>
                <a:ea typeface="ＭＳ Ｐゴシック"/>
                <a:cs typeface="ＭＳ Ｐゴシック"/>
              </a:endParaRPr>
            </a:p>
          </p:txBody>
        </p:sp>
      </p:grpSp>
      <p:sp>
        <p:nvSpPr>
          <p:cNvPr id="69733" name="Freeform 111"/>
          <p:cNvSpPr>
            <a:spLocks/>
          </p:cNvSpPr>
          <p:nvPr/>
        </p:nvSpPr>
        <p:spPr bwMode="auto">
          <a:xfrm>
            <a:off x="6369050" y="5468938"/>
            <a:ext cx="73025" cy="79375"/>
          </a:xfrm>
          <a:custGeom>
            <a:avLst/>
            <a:gdLst>
              <a:gd name="T0" fmla="*/ 2147483647 w 15"/>
              <a:gd name="T1" fmla="*/ 0 h 15"/>
              <a:gd name="T2" fmla="*/ 2147483647 w 15"/>
              <a:gd name="T3" fmla="*/ 2147483647 h 15"/>
              <a:gd name="T4" fmla="*/ 0 w 15"/>
              <a:gd name="T5" fmla="*/ 2147483647 h 15"/>
              <a:gd name="T6" fmla="*/ 2147483647 w 15"/>
              <a:gd name="T7" fmla="*/ 0 h 15"/>
              <a:gd name="T8" fmla="*/ 0 60000 65536"/>
              <a:gd name="T9" fmla="*/ 0 60000 65536"/>
              <a:gd name="T10" fmla="*/ 0 60000 65536"/>
              <a:gd name="T11" fmla="*/ 0 60000 65536"/>
              <a:gd name="T12" fmla="*/ 0 w 15"/>
              <a:gd name="T13" fmla="*/ 0 h 15"/>
              <a:gd name="T14" fmla="*/ 15 w 15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" h="15">
                <a:moveTo>
                  <a:pt x="7" y="0"/>
                </a:moveTo>
                <a:lnTo>
                  <a:pt x="15" y="15"/>
                </a:lnTo>
                <a:lnTo>
                  <a:pt x="0" y="15"/>
                </a:lnTo>
                <a:lnTo>
                  <a:pt x="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34" name="Freeform 112"/>
          <p:cNvSpPr>
            <a:spLocks/>
          </p:cNvSpPr>
          <p:nvPr/>
        </p:nvSpPr>
        <p:spPr bwMode="auto">
          <a:xfrm>
            <a:off x="6353175" y="5467350"/>
            <a:ext cx="79375" cy="76200"/>
          </a:xfrm>
          <a:custGeom>
            <a:avLst/>
            <a:gdLst>
              <a:gd name="T0" fmla="*/ 2147483647 w 15"/>
              <a:gd name="T1" fmla="*/ 0 h 15"/>
              <a:gd name="T2" fmla="*/ 2147483647 w 15"/>
              <a:gd name="T3" fmla="*/ 2147483647 h 15"/>
              <a:gd name="T4" fmla="*/ 0 w 15"/>
              <a:gd name="T5" fmla="*/ 2147483647 h 15"/>
              <a:gd name="T6" fmla="*/ 2147483647 w 15"/>
              <a:gd name="T7" fmla="*/ 0 h 15"/>
              <a:gd name="T8" fmla="*/ 0 60000 65536"/>
              <a:gd name="T9" fmla="*/ 0 60000 65536"/>
              <a:gd name="T10" fmla="*/ 0 60000 65536"/>
              <a:gd name="T11" fmla="*/ 0 60000 65536"/>
              <a:gd name="T12" fmla="*/ 0 w 15"/>
              <a:gd name="T13" fmla="*/ 0 h 15"/>
              <a:gd name="T14" fmla="*/ 15 w 15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" h="15">
                <a:moveTo>
                  <a:pt x="8" y="0"/>
                </a:moveTo>
                <a:lnTo>
                  <a:pt x="15" y="15"/>
                </a:lnTo>
                <a:lnTo>
                  <a:pt x="0" y="15"/>
                </a:lnTo>
                <a:lnTo>
                  <a:pt x="8" y="0"/>
                </a:lnTo>
                <a:close/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35" name="Freeform 113"/>
          <p:cNvSpPr>
            <a:spLocks/>
          </p:cNvSpPr>
          <p:nvPr/>
        </p:nvSpPr>
        <p:spPr bwMode="auto">
          <a:xfrm>
            <a:off x="6629400" y="5437188"/>
            <a:ext cx="73025" cy="79375"/>
          </a:xfrm>
          <a:custGeom>
            <a:avLst/>
            <a:gdLst>
              <a:gd name="T0" fmla="*/ 2147483647 w 15"/>
              <a:gd name="T1" fmla="*/ 0 h 15"/>
              <a:gd name="T2" fmla="*/ 2147483647 w 15"/>
              <a:gd name="T3" fmla="*/ 2147483647 h 15"/>
              <a:gd name="T4" fmla="*/ 0 w 15"/>
              <a:gd name="T5" fmla="*/ 2147483647 h 15"/>
              <a:gd name="T6" fmla="*/ 2147483647 w 15"/>
              <a:gd name="T7" fmla="*/ 0 h 15"/>
              <a:gd name="T8" fmla="*/ 0 60000 65536"/>
              <a:gd name="T9" fmla="*/ 0 60000 65536"/>
              <a:gd name="T10" fmla="*/ 0 60000 65536"/>
              <a:gd name="T11" fmla="*/ 0 60000 65536"/>
              <a:gd name="T12" fmla="*/ 0 w 15"/>
              <a:gd name="T13" fmla="*/ 0 h 15"/>
              <a:gd name="T14" fmla="*/ 15 w 15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" h="15">
                <a:moveTo>
                  <a:pt x="8" y="0"/>
                </a:moveTo>
                <a:lnTo>
                  <a:pt x="15" y="15"/>
                </a:lnTo>
                <a:lnTo>
                  <a:pt x="0" y="15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36" name="Freeform 114"/>
          <p:cNvSpPr>
            <a:spLocks/>
          </p:cNvSpPr>
          <p:nvPr/>
        </p:nvSpPr>
        <p:spPr bwMode="auto">
          <a:xfrm>
            <a:off x="6624638" y="5435600"/>
            <a:ext cx="73025" cy="76200"/>
          </a:xfrm>
          <a:custGeom>
            <a:avLst/>
            <a:gdLst>
              <a:gd name="T0" fmla="*/ 2147483647 w 15"/>
              <a:gd name="T1" fmla="*/ 0 h 15"/>
              <a:gd name="T2" fmla="*/ 2147483647 w 15"/>
              <a:gd name="T3" fmla="*/ 2147483647 h 15"/>
              <a:gd name="T4" fmla="*/ 0 w 15"/>
              <a:gd name="T5" fmla="*/ 2147483647 h 15"/>
              <a:gd name="T6" fmla="*/ 2147483647 w 15"/>
              <a:gd name="T7" fmla="*/ 0 h 15"/>
              <a:gd name="T8" fmla="*/ 0 60000 65536"/>
              <a:gd name="T9" fmla="*/ 0 60000 65536"/>
              <a:gd name="T10" fmla="*/ 0 60000 65536"/>
              <a:gd name="T11" fmla="*/ 0 60000 65536"/>
              <a:gd name="T12" fmla="*/ 0 w 15"/>
              <a:gd name="T13" fmla="*/ 0 h 15"/>
              <a:gd name="T14" fmla="*/ 15 w 15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" h="15">
                <a:moveTo>
                  <a:pt x="7" y="0"/>
                </a:moveTo>
                <a:lnTo>
                  <a:pt x="15" y="15"/>
                </a:lnTo>
                <a:lnTo>
                  <a:pt x="0" y="15"/>
                </a:lnTo>
                <a:lnTo>
                  <a:pt x="7" y="0"/>
                </a:lnTo>
                <a:close/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37" name="Freeform 115"/>
          <p:cNvSpPr>
            <a:spLocks/>
          </p:cNvSpPr>
          <p:nvPr/>
        </p:nvSpPr>
        <p:spPr bwMode="auto">
          <a:xfrm>
            <a:off x="6892925" y="5380038"/>
            <a:ext cx="76200" cy="79375"/>
          </a:xfrm>
          <a:custGeom>
            <a:avLst/>
            <a:gdLst>
              <a:gd name="T0" fmla="*/ 2147483647 w 15"/>
              <a:gd name="T1" fmla="*/ 0 h 15"/>
              <a:gd name="T2" fmla="*/ 2147483647 w 15"/>
              <a:gd name="T3" fmla="*/ 2147483647 h 15"/>
              <a:gd name="T4" fmla="*/ 0 w 15"/>
              <a:gd name="T5" fmla="*/ 2147483647 h 15"/>
              <a:gd name="T6" fmla="*/ 2147483647 w 15"/>
              <a:gd name="T7" fmla="*/ 0 h 15"/>
              <a:gd name="T8" fmla="*/ 0 60000 65536"/>
              <a:gd name="T9" fmla="*/ 0 60000 65536"/>
              <a:gd name="T10" fmla="*/ 0 60000 65536"/>
              <a:gd name="T11" fmla="*/ 0 60000 65536"/>
              <a:gd name="T12" fmla="*/ 0 w 15"/>
              <a:gd name="T13" fmla="*/ 0 h 15"/>
              <a:gd name="T14" fmla="*/ 15 w 15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" h="15">
                <a:moveTo>
                  <a:pt x="7" y="0"/>
                </a:moveTo>
                <a:lnTo>
                  <a:pt x="15" y="15"/>
                </a:lnTo>
                <a:lnTo>
                  <a:pt x="0" y="15"/>
                </a:lnTo>
                <a:lnTo>
                  <a:pt x="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38" name="Freeform 116"/>
          <p:cNvSpPr>
            <a:spLocks/>
          </p:cNvSpPr>
          <p:nvPr/>
        </p:nvSpPr>
        <p:spPr bwMode="auto">
          <a:xfrm>
            <a:off x="6881813" y="5368925"/>
            <a:ext cx="74612" cy="79375"/>
          </a:xfrm>
          <a:custGeom>
            <a:avLst/>
            <a:gdLst>
              <a:gd name="T0" fmla="*/ 2147483647 w 15"/>
              <a:gd name="T1" fmla="*/ 0 h 15"/>
              <a:gd name="T2" fmla="*/ 2147483647 w 15"/>
              <a:gd name="T3" fmla="*/ 2147483647 h 15"/>
              <a:gd name="T4" fmla="*/ 0 w 15"/>
              <a:gd name="T5" fmla="*/ 2147483647 h 15"/>
              <a:gd name="T6" fmla="*/ 2147483647 w 15"/>
              <a:gd name="T7" fmla="*/ 0 h 15"/>
              <a:gd name="T8" fmla="*/ 0 60000 65536"/>
              <a:gd name="T9" fmla="*/ 0 60000 65536"/>
              <a:gd name="T10" fmla="*/ 0 60000 65536"/>
              <a:gd name="T11" fmla="*/ 0 60000 65536"/>
              <a:gd name="T12" fmla="*/ 0 w 15"/>
              <a:gd name="T13" fmla="*/ 0 h 15"/>
              <a:gd name="T14" fmla="*/ 15 w 15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" h="15">
                <a:moveTo>
                  <a:pt x="8" y="0"/>
                </a:moveTo>
                <a:lnTo>
                  <a:pt x="15" y="15"/>
                </a:lnTo>
                <a:lnTo>
                  <a:pt x="0" y="15"/>
                </a:lnTo>
                <a:lnTo>
                  <a:pt x="8" y="0"/>
                </a:lnTo>
                <a:close/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39" name="Freeform 117"/>
          <p:cNvSpPr>
            <a:spLocks/>
          </p:cNvSpPr>
          <p:nvPr/>
        </p:nvSpPr>
        <p:spPr bwMode="auto">
          <a:xfrm>
            <a:off x="7423150" y="5260975"/>
            <a:ext cx="73025" cy="76200"/>
          </a:xfrm>
          <a:custGeom>
            <a:avLst/>
            <a:gdLst>
              <a:gd name="T0" fmla="*/ 2147483647 w 15"/>
              <a:gd name="T1" fmla="*/ 0 h 15"/>
              <a:gd name="T2" fmla="*/ 2147483647 w 15"/>
              <a:gd name="T3" fmla="*/ 2147483647 h 15"/>
              <a:gd name="T4" fmla="*/ 0 w 15"/>
              <a:gd name="T5" fmla="*/ 2147483647 h 15"/>
              <a:gd name="T6" fmla="*/ 2147483647 w 15"/>
              <a:gd name="T7" fmla="*/ 0 h 15"/>
              <a:gd name="T8" fmla="*/ 0 60000 65536"/>
              <a:gd name="T9" fmla="*/ 0 60000 65536"/>
              <a:gd name="T10" fmla="*/ 0 60000 65536"/>
              <a:gd name="T11" fmla="*/ 0 60000 65536"/>
              <a:gd name="T12" fmla="*/ 0 w 15"/>
              <a:gd name="T13" fmla="*/ 0 h 15"/>
              <a:gd name="T14" fmla="*/ 15 w 15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" h="15">
                <a:moveTo>
                  <a:pt x="8" y="0"/>
                </a:moveTo>
                <a:lnTo>
                  <a:pt x="15" y="15"/>
                </a:lnTo>
                <a:lnTo>
                  <a:pt x="0" y="15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40" name="Freeform 118"/>
          <p:cNvSpPr>
            <a:spLocks/>
          </p:cNvSpPr>
          <p:nvPr/>
        </p:nvSpPr>
        <p:spPr bwMode="auto">
          <a:xfrm>
            <a:off x="7415213" y="5251450"/>
            <a:ext cx="73025" cy="76200"/>
          </a:xfrm>
          <a:custGeom>
            <a:avLst/>
            <a:gdLst>
              <a:gd name="T0" fmla="*/ 2147483647 w 15"/>
              <a:gd name="T1" fmla="*/ 0 h 15"/>
              <a:gd name="T2" fmla="*/ 2147483647 w 15"/>
              <a:gd name="T3" fmla="*/ 2147483647 h 15"/>
              <a:gd name="T4" fmla="*/ 0 w 15"/>
              <a:gd name="T5" fmla="*/ 2147483647 h 15"/>
              <a:gd name="T6" fmla="*/ 2147483647 w 15"/>
              <a:gd name="T7" fmla="*/ 0 h 15"/>
              <a:gd name="T8" fmla="*/ 0 60000 65536"/>
              <a:gd name="T9" fmla="*/ 0 60000 65536"/>
              <a:gd name="T10" fmla="*/ 0 60000 65536"/>
              <a:gd name="T11" fmla="*/ 0 60000 65536"/>
              <a:gd name="T12" fmla="*/ 0 w 15"/>
              <a:gd name="T13" fmla="*/ 0 h 15"/>
              <a:gd name="T14" fmla="*/ 15 w 15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" h="15">
                <a:moveTo>
                  <a:pt x="7" y="0"/>
                </a:moveTo>
                <a:lnTo>
                  <a:pt x="15" y="15"/>
                </a:lnTo>
                <a:lnTo>
                  <a:pt x="0" y="15"/>
                </a:lnTo>
                <a:lnTo>
                  <a:pt x="7" y="0"/>
                </a:lnTo>
                <a:close/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41" name="Freeform 119"/>
          <p:cNvSpPr>
            <a:spLocks/>
          </p:cNvSpPr>
          <p:nvPr/>
        </p:nvSpPr>
        <p:spPr bwMode="auto">
          <a:xfrm>
            <a:off x="8485188" y="5103813"/>
            <a:ext cx="69850" cy="77787"/>
          </a:xfrm>
          <a:custGeom>
            <a:avLst/>
            <a:gdLst>
              <a:gd name="T0" fmla="*/ 2147483647 w 15"/>
              <a:gd name="T1" fmla="*/ 0 h 15"/>
              <a:gd name="T2" fmla="*/ 2147483647 w 15"/>
              <a:gd name="T3" fmla="*/ 2147483647 h 15"/>
              <a:gd name="T4" fmla="*/ 0 w 15"/>
              <a:gd name="T5" fmla="*/ 2147483647 h 15"/>
              <a:gd name="T6" fmla="*/ 2147483647 w 15"/>
              <a:gd name="T7" fmla="*/ 0 h 15"/>
              <a:gd name="T8" fmla="*/ 0 60000 65536"/>
              <a:gd name="T9" fmla="*/ 0 60000 65536"/>
              <a:gd name="T10" fmla="*/ 0 60000 65536"/>
              <a:gd name="T11" fmla="*/ 0 60000 65536"/>
              <a:gd name="T12" fmla="*/ 0 w 15"/>
              <a:gd name="T13" fmla="*/ 0 h 15"/>
              <a:gd name="T14" fmla="*/ 15 w 15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" h="15">
                <a:moveTo>
                  <a:pt x="7" y="0"/>
                </a:moveTo>
                <a:lnTo>
                  <a:pt x="15" y="15"/>
                </a:lnTo>
                <a:lnTo>
                  <a:pt x="0" y="15"/>
                </a:lnTo>
                <a:lnTo>
                  <a:pt x="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42" name="Freeform 120"/>
          <p:cNvSpPr>
            <a:spLocks/>
          </p:cNvSpPr>
          <p:nvPr/>
        </p:nvSpPr>
        <p:spPr bwMode="auto">
          <a:xfrm>
            <a:off x="8470900" y="5097463"/>
            <a:ext cx="74613" cy="79375"/>
          </a:xfrm>
          <a:custGeom>
            <a:avLst/>
            <a:gdLst>
              <a:gd name="T0" fmla="*/ 2147483647 w 15"/>
              <a:gd name="T1" fmla="*/ 0 h 15"/>
              <a:gd name="T2" fmla="*/ 2147483647 w 15"/>
              <a:gd name="T3" fmla="*/ 2147483647 h 15"/>
              <a:gd name="T4" fmla="*/ 0 w 15"/>
              <a:gd name="T5" fmla="*/ 2147483647 h 15"/>
              <a:gd name="T6" fmla="*/ 2147483647 w 15"/>
              <a:gd name="T7" fmla="*/ 0 h 15"/>
              <a:gd name="T8" fmla="*/ 0 60000 65536"/>
              <a:gd name="T9" fmla="*/ 0 60000 65536"/>
              <a:gd name="T10" fmla="*/ 0 60000 65536"/>
              <a:gd name="T11" fmla="*/ 0 60000 65536"/>
              <a:gd name="T12" fmla="*/ 0 w 15"/>
              <a:gd name="T13" fmla="*/ 0 h 15"/>
              <a:gd name="T14" fmla="*/ 15 w 15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" h="15">
                <a:moveTo>
                  <a:pt x="8" y="0"/>
                </a:moveTo>
                <a:lnTo>
                  <a:pt x="15" y="15"/>
                </a:lnTo>
                <a:lnTo>
                  <a:pt x="0" y="15"/>
                </a:lnTo>
                <a:lnTo>
                  <a:pt x="8" y="0"/>
                </a:lnTo>
                <a:close/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43" name="Line 121"/>
          <p:cNvSpPr>
            <a:spLocks noChangeShapeType="1"/>
          </p:cNvSpPr>
          <p:nvPr/>
        </p:nvSpPr>
        <p:spPr bwMode="auto">
          <a:xfrm>
            <a:off x="6665913" y="5572125"/>
            <a:ext cx="0" cy="3651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44" name="Line 122"/>
          <p:cNvSpPr>
            <a:spLocks noChangeShapeType="1"/>
          </p:cNvSpPr>
          <p:nvPr/>
        </p:nvSpPr>
        <p:spPr bwMode="auto">
          <a:xfrm>
            <a:off x="8518525" y="5567363"/>
            <a:ext cx="0" cy="36512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45" name="Line 123"/>
          <p:cNvSpPr>
            <a:spLocks noChangeShapeType="1"/>
          </p:cNvSpPr>
          <p:nvPr/>
        </p:nvSpPr>
        <p:spPr bwMode="auto">
          <a:xfrm>
            <a:off x="6935788" y="5572125"/>
            <a:ext cx="0" cy="3651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46" name="Line 124"/>
          <p:cNvSpPr>
            <a:spLocks noChangeShapeType="1"/>
          </p:cNvSpPr>
          <p:nvPr/>
        </p:nvSpPr>
        <p:spPr bwMode="auto">
          <a:xfrm>
            <a:off x="7456488" y="5576888"/>
            <a:ext cx="0" cy="381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47" name="Line 125"/>
          <p:cNvSpPr>
            <a:spLocks noChangeShapeType="1"/>
          </p:cNvSpPr>
          <p:nvPr/>
        </p:nvSpPr>
        <p:spPr bwMode="auto">
          <a:xfrm>
            <a:off x="6394450" y="5567363"/>
            <a:ext cx="0" cy="36512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9748" name="Text Box 126"/>
          <p:cNvSpPr txBox="1">
            <a:spLocks noChangeArrowheads="1"/>
          </p:cNvSpPr>
          <p:nvPr/>
        </p:nvSpPr>
        <p:spPr bwMode="auto">
          <a:xfrm rot="-5400000">
            <a:off x="5043488" y="3930650"/>
            <a:ext cx="15303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Cell death (%)</a:t>
            </a:r>
          </a:p>
        </p:txBody>
      </p:sp>
      <p:sp>
        <p:nvSpPr>
          <p:cNvPr id="69749" name="Text Box 127"/>
          <p:cNvSpPr txBox="1">
            <a:spLocks noChangeArrowheads="1"/>
          </p:cNvSpPr>
          <p:nvPr/>
        </p:nvSpPr>
        <p:spPr bwMode="auto">
          <a:xfrm>
            <a:off x="884238" y="6289675"/>
            <a:ext cx="276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>
                <a:solidFill>
                  <a:srgbClr val="006600"/>
                </a:solidFill>
                <a:latin typeface="Arial" pitchFamily="34" charset="0"/>
                <a:ea typeface="ＭＳ Ｐゴシック"/>
                <a:cs typeface="ＭＳ Ｐゴシック"/>
              </a:rPr>
              <a:t>GFP-labelled GBM stem cells</a:t>
            </a:r>
            <a:endParaRPr lang="en-GB" sz="1600" b="1">
              <a:solidFill>
                <a:srgbClr val="0066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9750" name="Text Box 128"/>
          <p:cNvSpPr txBox="1">
            <a:spLocks noChangeArrowheads="1"/>
          </p:cNvSpPr>
          <p:nvPr/>
        </p:nvSpPr>
        <p:spPr bwMode="auto">
          <a:xfrm>
            <a:off x="5448300" y="6553200"/>
            <a:ext cx="3740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Eramo et al. Cell Death Diff. 12: 1238, 2006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 Box 8"/>
          <p:cNvSpPr txBox="1">
            <a:spLocks noChangeArrowheads="1"/>
          </p:cNvSpPr>
          <p:nvPr/>
        </p:nvSpPr>
        <p:spPr bwMode="auto">
          <a:xfrm>
            <a:off x="1177176" y="257392"/>
            <a:ext cx="69028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3200" b="1" dirty="0" err="1" smtClean="0">
                <a:solidFill>
                  <a:srgbClr val="FFCC00"/>
                </a:solidFill>
                <a:latin typeface="Arial" pitchFamily="34" charset="0"/>
              </a:rPr>
              <a:t>Cancer</a:t>
            </a:r>
            <a:r>
              <a:rPr lang="it-IT" sz="3200" b="1" dirty="0" smtClean="0">
                <a:solidFill>
                  <a:srgbClr val="FFCC00"/>
                </a:solidFill>
                <a:latin typeface="Arial" pitchFamily="34" charset="0"/>
              </a:rPr>
              <a:t> </a:t>
            </a:r>
            <a:r>
              <a:rPr lang="it-IT" sz="3200" b="1" dirty="0" err="1">
                <a:solidFill>
                  <a:srgbClr val="FFCC00"/>
                </a:solidFill>
                <a:latin typeface="Arial" pitchFamily="34" charset="0"/>
              </a:rPr>
              <a:t>stem</a:t>
            </a:r>
            <a:r>
              <a:rPr lang="it-IT" sz="3200" b="1" dirty="0">
                <a:solidFill>
                  <a:srgbClr val="FFCC00"/>
                </a:solidFill>
                <a:latin typeface="Arial" pitchFamily="34" charset="0"/>
              </a:rPr>
              <a:t> </a:t>
            </a:r>
            <a:r>
              <a:rPr lang="it-IT" sz="3200" b="1" dirty="0" err="1" smtClean="0">
                <a:solidFill>
                  <a:srgbClr val="FFCC00"/>
                </a:solidFill>
                <a:latin typeface="Arial" pitchFamily="34" charset="0"/>
              </a:rPr>
              <a:t>cell</a:t>
            </a:r>
            <a:r>
              <a:rPr lang="it-IT" sz="3200" b="1" dirty="0" smtClean="0">
                <a:solidFill>
                  <a:srgbClr val="FFCC00"/>
                </a:solidFill>
                <a:latin typeface="Arial" pitchFamily="34" charset="0"/>
              </a:rPr>
              <a:t> </a:t>
            </a:r>
            <a:r>
              <a:rPr lang="it-IT" sz="3200" b="1" dirty="0" err="1" smtClean="0">
                <a:solidFill>
                  <a:srgbClr val="FFCC00"/>
                </a:solidFill>
                <a:latin typeface="Arial" pitchFamily="34" charset="0"/>
              </a:rPr>
              <a:t>chemoresistance</a:t>
            </a:r>
            <a:endParaRPr lang="en-GB" altLang="it-IT" sz="3200" b="1" dirty="0">
              <a:solidFill>
                <a:srgbClr val="FFCC00"/>
              </a:solidFill>
              <a:latin typeface="Arial" pitchFamily="34" charset="0"/>
            </a:endParaRPr>
          </a:p>
        </p:txBody>
      </p:sp>
      <p:grpSp>
        <p:nvGrpSpPr>
          <p:cNvPr id="5" name="Gruppo 4"/>
          <p:cNvGrpSpPr/>
          <p:nvPr/>
        </p:nvGrpSpPr>
        <p:grpSpPr>
          <a:xfrm>
            <a:off x="321544" y="1322240"/>
            <a:ext cx="8430017" cy="4785756"/>
            <a:chOff x="1568450" y="926275"/>
            <a:chExt cx="6042025" cy="3430083"/>
          </a:xfrm>
        </p:grpSpPr>
        <p:pic>
          <p:nvPicPr>
            <p:cNvPr id="105475" name="Picture 7" descr="&#10;fig 2 RGB.tif                                                  00056192Macintosh HD                   BC336850:"/>
            <p:cNvPicPr>
              <a:picLocks noChangeAspect="1" noChangeArrowheads="1"/>
            </p:cNvPicPr>
            <p:nvPr/>
          </p:nvPicPr>
          <p:blipFill>
            <a:blip r:embed="rId3" cstate="print"/>
            <a:srcRect t="2933" b="55396"/>
            <a:stretch>
              <a:fillRect/>
            </a:stretch>
          </p:blipFill>
          <p:spPr bwMode="auto">
            <a:xfrm>
              <a:off x="1568450" y="926275"/>
              <a:ext cx="6042025" cy="2446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7" descr="&#10;fig 2 RGB.tif                                                  00056192Macintosh HD                   BC336850:"/>
            <p:cNvPicPr>
              <a:picLocks noChangeAspect="1" noChangeArrowheads="1"/>
            </p:cNvPicPr>
            <p:nvPr/>
          </p:nvPicPr>
          <p:blipFill>
            <a:blip r:embed="rId3" cstate="print"/>
            <a:srcRect t="83072"/>
            <a:stretch>
              <a:fillRect/>
            </a:stretch>
          </p:blipFill>
          <p:spPr bwMode="auto">
            <a:xfrm>
              <a:off x="1568450" y="3362603"/>
              <a:ext cx="6042025" cy="993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961741" y="6330260"/>
            <a:ext cx="38475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kumimoji="0" lang="it-IT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Times New Roman" pitchFamily="18" charset="0"/>
                <a:cs typeface="Courier New" pitchFamily="49" charset="0"/>
              </a:rPr>
              <a:t>Eramo</a:t>
            </a:r>
            <a:r>
              <a:rPr kumimoji="0" lang="it-IT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Times New Roman" pitchFamily="18" charset="0"/>
                <a:cs typeface="Courier New" pitchFamily="49" charset="0"/>
              </a:rPr>
              <a:t> </a:t>
            </a:r>
            <a:r>
              <a:rPr kumimoji="0" lang="it-IT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Times New Roman" pitchFamily="18" charset="0"/>
                <a:cs typeface="Courier New" pitchFamily="49" charset="0"/>
              </a:rPr>
              <a:t>et</a:t>
            </a:r>
            <a:r>
              <a:rPr kumimoji="0" lang="it-IT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Times New Roman" pitchFamily="18" charset="0"/>
                <a:cs typeface="Courier New" pitchFamily="49" charset="0"/>
              </a:rPr>
              <a:t> al. Oncogene 29: 4625, 2010</a:t>
            </a:r>
            <a:endParaRPr kumimoji="0" lang="it-IT" sz="3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6" name="Group 2"/>
          <p:cNvGrpSpPr>
            <a:grpSpLocks/>
          </p:cNvGrpSpPr>
          <p:nvPr/>
        </p:nvGrpSpPr>
        <p:grpSpPr bwMode="auto">
          <a:xfrm>
            <a:off x="771525" y="631825"/>
            <a:ext cx="3908425" cy="3527425"/>
            <a:chOff x="1907" y="342"/>
            <a:chExt cx="1662" cy="1500"/>
          </a:xfrm>
        </p:grpSpPr>
        <p:pic>
          <p:nvPicPr>
            <p:cNvPr id="72726" name="Picture 3" descr="tripla caso 4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07" y="342"/>
              <a:ext cx="1662" cy="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727" name="Rectangle 4"/>
            <p:cNvSpPr>
              <a:spLocks noChangeArrowheads="1"/>
            </p:cNvSpPr>
            <p:nvPr/>
          </p:nvSpPr>
          <p:spPr bwMode="auto">
            <a:xfrm>
              <a:off x="2555" y="899"/>
              <a:ext cx="475" cy="308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/>
            </a:p>
          </p:txBody>
        </p:sp>
        <p:sp>
          <p:nvSpPr>
            <p:cNvPr id="72728" name="Rectangle 5"/>
            <p:cNvSpPr>
              <a:spLocks noChangeArrowheads="1"/>
            </p:cNvSpPr>
            <p:nvPr/>
          </p:nvSpPr>
          <p:spPr bwMode="auto">
            <a:xfrm>
              <a:off x="1991" y="1071"/>
              <a:ext cx="448" cy="329"/>
            </a:xfrm>
            <a:prstGeom prst="rect">
              <a:avLst/>
            </a:prstGeom>
            <a:noFill/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/>
            </a:p>
          </p:txBody>
        </p:sp>
      </p:grpSp>
      <p:sp>
        <p:nvSpPr>
          <p:cNvPr id="72707" name="Rectangle 6"/>
          <p:cNvSpPr>
            <a:spLocks noChangeArrowheads="1"/>
          </p:cNvSpPr>
          <p:nvPr/>
        </p:nvSpPr>
        <p:spPr bwMode="auto">
          <a:xfrm>
            <a:off x="2674938" y="4841875"/>
            <a:ext cx="452437" cy="4619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72708" name="Text Box 7"/>
          <p:cNvSpPr txBox="1">
            <a:spLocks noChangeArrowheads="1"/>
          </p:cNvSpPr>
          <p:nvPr/>
        </p:nvSpPr>
        <p:spPr bwMode="auto">
          <a:xfrm>
            <a:off x="3127375" y="4867275"/>
            <a:ext cx="2257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800" b="1">
                <a:latin typeface="Arial" pitchFamily="34" charset="0"/>
              </a:rPr>
              <a:t>Ki67</a:t>
            </a:r>
            <a:endParaRPr lang="en-GB" sz="1800" b="1">
              <a:latin typeface="Arial" pitchFamily="34" charset="0"/>
            </a:endParaRPr>
          </a:p>
        </p:txBody>
      </p:sp>
      <p:sp>
        <p:nvSpPr>
          <p:cNvPr id="72709" name="Rectangle 8"/>
          <p:cNvSpPr>
            <a:spLocks noChangeArrowheads="1"/>
          </p:cNvSpPr>
          <p:nvPr/>
        </p:nvSpPr>
        <p:spPr bwMode="auto">
          <a:xfrm>
            <a:off x="771525" y="4567238"/>
            <a:ext cx="463550" cy="434975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72710" name="Text Box 9"/>
          <p:cNvSpPr txBox="1">
            <a:spLocks noChangeArrowheads="1"/>
          </p:cNvSpPr>
          <p:nvPr/>
        </p:nvSpPr>
        <p:spPr bwMode="auto">
          <a:xfrm>
            <a:off x="1235075" y="4603750"/>
            <a:ext cx="2320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800" b="1">
                <a:latin typeface="Arial" pitchFamily="34" charset="0"/>
              </a:rPr>
              <a:t>DAPI</a:t>
            </a:r>
            <a:endParaRPr lang="en-GB" sz="1800" b="1">
              <a:latin typeface="Arial" pitchFamily="34" charset="0"/>
            </a:endParaRPr>
          </a:p>
        </p:txBody>
      </p:sp>
      <p:sp>
        <p:nvSpPr>
          <p:cNvPr id="72711" name="Rectangle 10"/>
          <p:cNvSpPr>
            <a:spLocks noChangeArrowheads="1"/>
          </p:cNvSpPr>
          <p:nvPr/>
        </p:nvSpPr>
        <p:spPr bwMode="auto">
          <a:xfrm>
            <a:off x="755650" y="5319713"/>
            <a:ext cx="465138" cy="4349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72712" name="Text Box 11"/>
          <p:cNvSpPr txBox="1">
            <a:spLocks noChangeArrowheads="1"/>
          </p:cNvSpPr>
          <p:nvPr/>
        </p:nvSpPr>
        <p:spPr bwMode="auto">
          <a:xfrm>
            <a:off x="1220788" y="5356225"/>
            <a:ext cx="22621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800" b="1">
                <a:latin typeface="Arial" pitchFamily="34" charset="0"/>
              </a:rPr>
              <a:t>CD133</a:t>
            </a:r>
            <a:endParaRPr lang="en-GB" sz="1800" b="1">
              <a:latin typeface="Arial" pitchFamily="34" charset="0"/>
            </a:endParaRPr>
          </a:p>
        </p:txBody>
      </p:sp>
      <p:grpSp>
        <p:nvGrpSpPr>
          <p:cNvPr id="72713" name="Group 12"/>
          <p:cNvGrpSpPr>
            <a:grpSpLocks/>
          </p:cNvGrpSpPr>
          <p:nvPr/>
        </p:nvGrpSpPr>
        <p:grpSpPr bwMode="auto">
          <a:xfrm>
            <a:off x="5213350" y="539750"/>
            <a:ext cx="3367088" cy="2525713"/>
            <a:chOff x="3796" y="535"/>
            <a:chExt cx="1424" cy="1066"/>
          </a:xfrm>
        </p:grpSpPr>
        <p:pic>
          <p:nvPicPr>
            <p:cNvPr id="72721" name="Picture 13" descr="caso 40 tripla def z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6" y="535"/>
              <a:ext cx="1424" cy="1066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miter lim="800000"/>
              <a:headEnd/>
              <a:tailEnd/>
            </a:ln>
          </p:spPr>
        </p:pic>
        <p:sp>
          <p:nvSpPr>
            <p:cNvPr id="72722" name="Line 14"/>
            <p:cNvSpPr>
              <a:spLocks noChangeShapeType="1"/>
            </p:cNvSpPr>
            <p:nvPr/>
          </p:nvSpPr>
          <p:spPr bwMode="auto">
            <a:xfrm>
              <a:off x="4302" y="755"/>
              <a:ext cx="162" cy="11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2723" name="Line 15"/>
            <p:cNvSpPr>
              <a:spLocks noChangeShapeType="1"/>
            </p:cNvSpPr>
            <p:nvPr/>
          </p:nvSpPr>
          <p:spPr bwMode="auto">
            <a:xfrm rot="18506323" flipH="1">
              <a:off x="3967" y="1208"/>
              <a:ext cx="60" cy="203"/>
            </a:xfrm>
            <a:prstGeom prst="line">
              <a:avLst/>
            </a:prstGeom>
            <a:noFill/>
            <a:ln w="19050">
              <a:solidFill>
                <a:srgbClr val="33CC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2724" name="Line 16"/>
            <p:cNvSpPr>
              <a:spLocks noChangeShapeType="1"/>
            </p:cNvSpPr>
            <p:nvPr/>
          </p:nvSpPr>
          <p:spPr bwMode="auto">
            <a:xfrm rot="18506323" flipH="1">
              <a:off x="4877" y="990"/>
              <a:ext cx="60" cy="203"/>
            </a:xfrm>
            <a:prstGeom prst="line">
              <a:avLst/>
            </a:prstGeom>
            <a:noFill/>
            <a:ln w="19050">
              <a:solidFill>
                <a:srgbClr val="33CC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2725" name="Line 17"/>
            <p:cNvSpPr>
              <a:spLocks noChangeShapeType="1"/>
            </p:cNvSpPr>
            <p:nvPr/>
          </p:nvSpPr>
          <p:spPr bwMode="auto">
            <a:xfrm rot="2658333" flipH="1">
              <a:off x="4677" y="820"/>
              <a:ext cx="60" cy="203"/>
            </a:xfrm>
            <a:prstGeom prst="line">
              <a:avLst/>
            </a:prstGeom>
            <a:noFill/>
            <a:ln w="19050">
              <a:solidFill>
                <a:srgbClr val="33CC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72714" name="Group 18"/>
          <p:cNvGrpSpPr>
            <a:grpSpLocks/>
          </p:cNvGrpSpPr>
          <p:nvPr/>
        </p:nvGrpSpPr>
        <p:grpSpPr bwMode="auto">
          <a:xfrm>
            <a:off x="5241925" y="3289300"/>
            <a:ext cx="3348038" cy="2503488"/>
            <a:chOff x="256" y="536"/>
            <a:chExt cx="1424" cy="1065"/>
          </a:xfrm>
        </p:grpSpPr>
        <p:pic>
          <p:nvPicPr>
            <p:cNvPr id="72718" name="Picture 19" descr="pip grande 2"/>
            <p:cNvPicPr preferRelativeResize="0"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6" y="536"/>
              <a:ext cx="1424" cy="1065"/>
            </a:xfrm>
            <a:prstGeom prst="rect">
              <a:avLst/>
            </a:prstGeom>
            <a:noFill/>
            <a:ln w="28575">
              <a:solidFill>
                <a:srgbClr val="FF6600"/>
              </a:solidFill>
              <a:miter lim="800000"/>
              <a:headEnd/>
              <a:tailEnd/>
            </a:ln>
          </p:spPr>
        </p:pic>
        <p:sp>
          <p:nvSpPr>
            <p:cNvPr id="72719" name="Line 20"/>
            <p:cNvSpPr>
              <a:spLocks noChangeShapeType="1"/>
            </p:cNvSpPr>
            <p:nvPr/>
          </p:nvSpPr>
          <p:spPr bwMode="auto">
            <a:xfrm rot="18506323" flipH="1">
              <a:off x="593" y="1195"/>
              <a:ext cx="60" cy="203"/>
            </a:xfrm>
            <a:prstGeom prst="line">
              <a:avLst/>
            </a:prstGeom>
            <a:noFill/>
            <a:ln w="19050">
              <a:solidFill>
                <a:srgbClr val="33CC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2720" name="Line 21"/>
            <p:cNvSpPr>
              <a:spLocks noChangeShapeType="1"/>
            </p:cNvSpPr>
            <p:nvPr/>
          </p:nvSpPr>
          <p:spPr bwMode="auto">
            <a:xfrm>
              <a:off x="472" y="658"/>
              <a:ext cx="114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72715" name="Line 22"/>
          <p:cNvSpPr>
            <a:spLocks noChangeShapeType="1"/>
          </p:cNvSpPr>
          <p:nvPr/>
        </p:nvSpPr>
        <p:spPr bwMode="auto">
          <a:xfrm>
            <a:off x="3906838" y="3910013"/>
            <a:ext cx="563562" cy="0"/>
          </a:xfrm>
          <a:prstGeom prst="lin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72716" name="Line 23"/>
          <p:cNvSpPr>
            <a:spLocks noChangeShapeType="1"/>
          </p:cNvSpPr>
          <p:nvPr/>
        </p:nvSpPr>
        <p:spPr bwMode="auto">
          <a:xfrm>
            <a:off x="7667625" y="5508625"/>
            <a:ext cx="658813" cy="0"/>
          </a:xfrm>
          <a:prstGeom prst="lin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72717" name="Text Box 13"/>
          <p:cNvSpPr txBox="1">
            <a:spLocks noChangeArrowheads="1"/>
          </p:cNvSpPr>
          <p:nvPr/>
        </p:nvSpPr>
        <p:spPr bwMode="auto">
          <a:xfrm>
            <a:off x="5310188" y="6557963"/>
            <a:ext cx="3844925" cy="3079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b="1">
                <a:latin typeface="Arial" pitchFamily="34" charset="0"/>
              </a:rPr>
              <a:t>Pallini et al. Clin Cancer Res 14: 8205, 2008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Line 2"/>
          <p:cNvSpPr>
            <a:spLocks noChangeShapeType="1"/>
          </p:cNvSpPr>
          <p:nvPr/>
        </p:nvSpPr>
        <p:spPr bwMode="auto">
          <a:xfrm>
            <a:off x="531813" y="3933825"/>
            <a:ext cx="1617662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 anchorCtr="1"/>
          <a:lstStyle/>
          <a:p>
            <a:endParaRPr lang="it-IT"/>
          </a:p>
        </p:txBody>
      </p:sp>
      <p:sp>
        <p:nvSpPr>
          <p:cNvPr id="73731" name="Line 3"/>
          <p:cNvSpPr>
            <a:spLocks noChangeShapeType="1"/>
          </p:cNvSpPr>
          <p:nvPr/>
        </p:nvSpPr>
        <p:spPr bwMode="auto">
          <a:xfrm>
            <a:off x="531813" y="3933825"/>
            <a:ext cx="0" cy="400050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 lIns="0" tIns="0" rIns="0" bIns="0" anchor="ctr" anchorCtr="1"/>
          <a:lstStyle/>
          <a:p>
            <a:endParaRPr lang="it-IT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663575" y="2317750"/>
            <a:ext cx="359727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33" name="Freeform 5"/>
          <p:cNvSpPr>
            <a:spLocks/>
          </p:cNvSpPr>
          <p:nvPr/>
        </p:nvSpPr>
        <p:spPr bwMode="auto">
          <a:xfrm>
            <a:off x="663575" y="2366963"/>
            <a:ext cx="347663" cy="106362"/>
          </a:xfrm>
          <a:custGeom>
            <a:avLst/>
            <a:gdLst>
              <a:gd name="T0" fmla="*/ 0 w 274"/>
              <a:gd name="T1" fmla="*/ 0 h 82"/>
              <a:gd name="T2" fmla="*/ 2147483647 w 274"/>
              <a:gd name="T3" fmla="*/ 0 h 82"/>
              <a:gd name="T4" fmla="*/ 2147483647 w 274"/>
              <a:gd name="T5" fmla="*/ 2147483647 h 82"/>
              <a:gd name="T6" fmla="*/ 0 60000 65536"/>
              <a:gd name="T7" fmla="*/ 0 60000 65536"/>
              <a:gd name="T8" fmla="*/ 0 60000 65536"/>
              <a:gd name="T9" fmla="*/ 0 w 274"/>
              <a:gd name="T10" fmla="*/ 0 h 82"/>
              <a:gd name="T11" fmla="*/ 274 w 274"/>
              <a:gd name="T12" fmla="*/ 82 h 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4" h="82">
                <a:moveTo>
                  <a:pt x="0" y="0"/>
                </a:moveTo>
                <a:lnTo>
                  <a:pt x="274" y="0"/>
                </a:lnTo>
                <a:lnTo>
                  <a:pt x="274" y="82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34" name="Freeform 6"/>
          <p:cNvSpPr>
            <a:spLocks/>
          </p:cNvSpPr>
          <p:nvPr/>
        </p:nvSpPr>
        <p:spPr bwMode="auto">
          <a:xfrm>
            <a:off x="1011238" y="2473325"/>
            <a:ext cx="300037" cy="104775"/>
          </a:xfrm>
          <a:custGeom>
            <a:avLst/>
            <a:gdLst>
              <a:gd name="T0" fmla="*/ 0 w 236"/>
              <a:gd name="T1" fmla="*/ 0 h 82"/>
              <a:gd name="T2" fmla="*/ 2147483647 w 236"/>
              <a:gd name="T3" fmla="*/ 0 h 82"/>
              <a:gd name="T4" fmla="*/ 2147483647 w 236"/>
              <a:gd name="T5" fmla="*/ 2147483647 h 82"/>
              <a:gd name="T6" fmla="*/ 0 60000 65536"/>
              <a:gd name="T7" fmla="*/ 0 60000 65536"/>
              <a:gd name="T8" fmla="*/ 0 60000 65536"/>
              <a:gd name="T9" fmla="*/ 0 w 236"/>
              <a:gd name="T10" fmla="*/ 0 h 82"/>
              <a:gd name="T11" fmla="*/ 236 w 236"/>
              <a:gd name="T12" fmla="*/ 82 h 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6" h="82">
                <a:moveTo>
                  <a:pt x="0" y="0"/>
                </a:moveTo>
                <a:lnTo>
                  <a:pt x="236" y="0"/>
                </a:lnTo>
                <a:lnTo>
                  <a:pt x="236" y="82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35" name="Freeform 7"/>
          <p:cNvSpPr>
            <a:spLocks/>
          </p:cNvSpPr>
          <p:nvPr/>
        </p:nvSpPr>
        <p:spPr bwMode="auto">
          <a:xfrm>
            <a:off x="1311275" y="2578100"/>
            <a:ext cx="150813" cy="103188"/>
          </a:xfrm>
          <a:custGeom>
            <a:avLst/>
            <a:gdLst>
              <a:gd name="T0" fmla="*/ 0 w 118"/>
              <a:gd name="T1" fmla="*/ 0 h 82"/>
              <a:gd name="T2" fmla="*/ 2147483647 w 118"/>
              <a:gd name="T3" fmla="*/ 0 h 82"/>
              <a:gd name="T4" fmla="*/ 2147483647 w 118"/>
              <a:gd name="T5" fmla="*/ 2147483647 h 82"/>
              <a:gd name="T6" fmla="*/ 0 60000 65536"/>
              <a:gd name="T7" fmla="*/ 0 60000 65536"/>
              <a:gd name="T8" fmla="*/ 0 60000 65536"/>
              <a:gd name="T9" fmla="*/ 0 w 118"/>
              <a:gd name="T10" fmla="*/ 0 h 82"/>
              <a:gd name="T11" fmla="*/ 118 w 118"/>
              <a:gd name="T12" fmla="*/ 82 h 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8" h="82">
                <a:moveTo>
                  <a:pt x="0" y="0"/>
                </a:moveTo>
                <a:lnTo>
                  <a:pt x="118" y="0"/>
                </a:lnTo>
                <a:lnTo>
                  <a:pt x="118" y="82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36" name="Freeform 8"/>
          <p:cNvSpPr>
            <a:spLocks/>
          </p:cNvSpPr>
          <p:nvPr/>
        </p:nvSpPr>
        <p:spPr bwMode="auto">
          <a:xfrm>
            <a:off x="1462088" y="2681288"/>
            <a:ext cx="98425" cy="104775"/>
          </a:xfrm>
          <a:custGeom>
            <a:avLst/>
            <a:gdLst>
              <a:gd name="T0" fmla="*/ 0 w 78"/>
              <a:gd name="T1" fmla="*/ 0 h 82"/>
              <a:gd name="T2" fmla="*/ 2147483647 w 78"/>
              <a:gd name="T3" fmla="*/ 0 h 82"/>
              <a:gd name="T4" fmla="*/ 2147483647 w 78"/>
              <a:gd name="T5" fmla="*/ 2147483647 h 82"/>
              <a:gd name="T6" fmla="*/ 0 60000 65536"/>
              <a:gd name="T7" fmla="*/ 0 60000 65536"/>
              <a:gd name="T8" fmla="*/ 0 60000 65536"/>
              <a:gd name="T9" fmla="*/ 0 w 78"/>
              <a:gd name="T10" fmla="*/ 0 h 82"/>
              <a:gd name="T11" fmla="*/ 78 w 78"/>
              <a:gd name="T12" fmla="*/ 82 h 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" h="82">
                <a:moveTo>
                  <a:pt x="0" y="0"/>
                </a:moveTo>
                <a:lnTo>
                  <a:pt x="78" y="0"/>
                </a:lnTo>
                <a:lnTo>
                  <a:pt x="78" y="82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37" name="Freeform 9"/>
          <p:cNvSpPr>
            <a:spLocks/>
          </p:cNvSpPr>
          <p:nvPr/>
        </p:nvSpPr>
        <p:spPr bwMode="auto">
          <a:xfrm>
            <a:off x="1560513" y="2786063"/>
            <a:ext cx="49212" cy="103187"/>
          </a:xfrm>
          <a:custGeom>
            <a:avLst/>
            <a:gdLst>
              <a:gd name="T0" fmla="*/ 0 w 39"/>
              <a:gd name="T1" fmla="*/ 0 h 82"/>
              <a:gd name="T2" fmla="*/ 2147483647 w 39"/>
              <a:gd name="T3" fmla="*/ 0 h 82"/>
              <a:gd name="T4" fmla="*/ 2147483647 w 39"/>
              <a:gd name="T5" fmla="*/ 2147483647 h 82"/>
              <a:gd name="T6" fmla="*/ 0 60000 65536"/>
              <a:gd name="T7" fmla="*/ 0 60000 65536"/>
              <a:gd name="T8" fmla="*/ 0 60000 65536"/>
              <a:gd name="T9" fmla="*/ 0 w 39"/>
              <a:gd name="T10" fmla="*/ 0 h 82"/>
              <a:gd name="T11" fmla="*/ 39 w 39"/>
              <a:gd name="T12" fmla="*/ 82 h 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" h="82">
                <a:moveTo>
                  <a:pt x="0" y="0"/>
                </a:moveTo>
                <a:lnTo>
                  <a:pt x="39" y="0"/>
                </a:lnTo>
                <a:lnTo>
                  <a:pt x="39" y="82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38" name="Freeform 10"/>
          <p:cNvSpPr>
            <a:spLocks/>
          </p:cNvSpPr>
          <p:nvPr/>
        </p:nvSpPr>
        <p:spPr bwMode="auto">
          <a:xfrm>
            <a:off x="1609725" y="2889250"/>
            <a:ext cx="101600" cy="106363"/>
          </a:xfrm>
          <a:custGeom>
            <a:avLst/>
            <a:gdLst>
              <a:gd name="T0" fmla="*/ 0 w 79"/>
              <a:gd name="T1" fmla="*/ 0 h 82"/>
              <a:gd name="T2" fmla="*/ 2147483647 w 79"/>
              <a:gd name="T3" fmla="*/ 0 h 82"/>
              <a:gd name="T4" fmla="*/ 2147483647 w 79"/>
              <a:gd name="T5" fmla="*/ 2147483647 h 82"/>
              <a:gd name="T6" fmla="*/ 0 60000 65536"/>
              <a:gd name="T7" fmla="*/ 0 60000 65536"/>
              <a:gd name="T8" fmla="*/ 0 60000 65536"/>
              <a:gd name="T9" fmla="*/ 0 w 79"/>
              <a:gd name="T10" fmla="*/ 0 h 82"/>
              <a:gd name="T11" fmla="*/ 79 w 79"/>
              <a:gd name="T12" fmla="*/ 82 h 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9" h="82">
                <a:moveTo>
                  <a:pt x="0" y="0"/>
                </a:moveTo>
                <a:lnTo>
                  <a:pt x="79" y="0"/>
                </a:lnTo>
                <a:lnTo>
                  <a:pt x="79" y="82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39" name="Freeform 11"/>
          <p:cNvSpPr>
            <a:spLocks/>
          </p:cNvSpPr>
          <p:nvPr/>
        </p:nvSpPr>
        <p:spPr bwMode="auto">
          <a:xfrm>
            <a:off x="1711325" y="2995613"/>
            <a:ext cx="49213" cy="103187"/>
          </a:xfrm>
          <a:custGeom>
            <a:avLst/>
            <a:gdLst>
              <a:gd name="T0" fmla="*/ 0 w 39"/>
              <a:gd name="T1" fmla="*/ 0 h 82"/>
              <a:gd name="T2" fmla="*/ 2147483647 w 39"/>
              <a:gd name="T3" fmla="*/ 0 h 82"/>
              <a:gd name="T4" fmla="*/ 2147483647 w 39"/>
              <a:gd name="T5" fmla="*/ 2147483647 h 82"/>
              <a:gd name="T6" fmla="*/ 0 60000 65536"/>
              <a:gd name="T7" fmla="*/ 0 60000 65536"/>
              <a:gd name="T8" fmla="*/ 0 60000 65536"/>
              <a:gd name="T9" fmla="*/ 0 w 39"/>
              <a:gd name="T10" fmla="*/ 0 h 82"/>
              <a:gd name="T11" fmla="*/ 39 w 39"/>
              <a:gd name="T12" fmla="*/ 82 h 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" h="82">
                <a:moveTo>
                  <a:pt x="0" y="0"/>
                </a:moveTo>
                <a:lnTo>
                  <a:pt x="39" y="0"/>
                </a:lnTo>
                <a:lnTo>
                  <a:pt x="39" y="82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40" name="Freeform 12"/>
          <p:cNvSpPr>
            <a:spLocks/>
          </p:cNvSpPr>
          <p:nvPr/>
        </p:nvSpPr>
        <p:spPr bwMode="auto">
          <a:xfrm>
            <a:off x="1774825" y="3098800"/>
            <a:ext cx="49213" cy="104775"/>
          </a:xfrm>
          <a:custGeom>
            <a:avLst/>
            <a:gdLst>
              <a:gd name="T0" fmla="*/ 0 w 39"/>
              <a:gd name="T1" fmla="*/ 0 h 82"/>
              <a:gd name="T2" fmla="*/ 2147483647 w 39"/>
              <a:gd name="T3" fmla="*/ 0 h 82"/>
              <a:gd name="T4" fmla="*/ 2147483647 w 39"/>
              <a:gd name="T5" fmla="*/ 2147483647 h 82"/>
              <a:gd name="T6" fmla="*/ 0 60000 65536"/>
              <a:gd name="T7" fmla="*/ 0 60000 65536"/>
              <a:gd name="T8" fmla="*/ 0 60000 65536"/>
              <a:gd name="T9" fmla="*/ 0 w 39"/>
              <a:gd name="T10" fmla="*/ 0 h 82"/>
              <a:gd name="T11" fmla="*/ 39 w 39"/>
              <a:gd name="T12" fmla="*/ 82 h 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" h="82">
                <a:moveTo>
                  <a:pt x="0" y="0"/>
                </a:moveTo>
                <a:lnTo>
                  <a:pt x="39" y="0"/>
                </a:lnTo>
                <a:lnTo>
                  <a:pt x="39" y="82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41" name="Freeform 13"/>
          <p:cNvSpPr>
            <a:spLocks/>
          </p:cNvSpPr>
          <p:nvPr/>
        </p:nvSpPr>
        <p:spPr bwMode="auto">
          <a:xfrm>
            <a:off x="1809750" y="3203575"/>
            <a:ext cx="52388" cy="103188"/>
          </a:xfrm>
          <a:custGeom>
            <a:avLst/>
            <a:gdLst>
              <a:gd name="T0" fmla="*/ 0 w 40"/>
              <a:gd name="T1" fmla="*/ 0 h 82"/>
              <a:gd name="T2" fmla="*/ 2147483647 w 40"/>
              <a:gd name="T3" fmla="*/ 0 h 82"/>
              <a:gd name="T4" fmla="*/ 2147483647 w 40"/>
              <a:gd name="T5" fmla="*/ 2147483647 h 82"/>
              <a:gd name="T6" fmla="*/ 0 60000 65536"/>
              <a:gd name="T7" fmla="*/ 0 60000 65536"/>
              <a:gd name="T8" fmla="*/ 0 60000 65536"/>
              <a:gd name="T9" fmla="*/ 0 w 40"/>
              <a:gd name="T10" fmla="*/ 0 h 82"/>
              <a:gd name="T11" fmla="*/ 40 w 40"/>
              <a:gd name="T12" fmla="*/ 82 h 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" h="82">
                <a:moveTo>
                  <a:pt x="0" y="0"/>
                </a:moveTo>
                <a:lnTo>
                  <a:pt x="40" y="0"/>
                </a:lnTo>
                <a:lnTo>
                  <a:pt x="40" y="82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42" name="Freeform 14"/>
          <p:cNvSpPr>
            <a:spLocks/>
          </p:cNvSpPr>
          <p:nvPr/>
        </p:nvSpPr>
        <p:spPr bwMode="auto">
          <a:xfrm>
            <a:off x="1862138" y="3306763"/>
            <a:ext cx="47625" cy="112712"/>
          </a:xfrm>
          <a:custGeom>
            <a:avLst/>
            <a:gdLst>
              <a:gd name="T0" fmla="*/ 0 w 39"/>
              <a:gd name="T1" fmla="*/ 0 h 88"/>
              <a:gd name="T2" fmla="*/ 2147483647 w 39"/>
              <a:gd name="T3" fmla="*/ 0 h 88"/>
              <a:gd name="T4" fmla="*/ 2147483647 w 39"/>
              <a:gd name="T5" fmla="*/ 2147483647 h 88"/>
              <a:gd name="T6" fmla="*/ 0 60000 65536"/>
              <a:gd name="T7" fmla="*/ 0 60000 65536"/>
              <a:gd name="T8" fmla="*/ 0 60000 65536"/>
              <a:gd name="T9" fmla="*/ 0 w 39"/>
              <a:gd name="T10" fmla="*/ 0 h 88"/>
              <a:gd name="T11" fmla="*/ 39 w 39"/>
              <a:gd name="T12" fmla="*/ 88 h 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" h="88">
                <a:moveTo>
                  <a:pt x="0" y="0"/>
                </a:moveTo>
                <a:lnTo>
                  <a:pt x="39" y="0"/>
                </a:lnTo>
                <a:lnTo>
                  <a:pt x="39" y="88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43" name="Freeform 15"/>
          <p:cNvSpPr>
            <a:spLocks/>
          </p:cNvSpPr>
          <p:nvPr/>
        </p:nvSpPr>
        <p:spPr bwMode="auto">
          <a:xfrm>
            <a:off x="1909763" y="3419475"/>
            <a:ext cx="150812" cy="111125"/>
          </a:xfrm>
          <a:custGeom>
            <a:avLst/>
            <a:gdLst>
              <a:gd name="T0" fmla="*/ 0 w 118"/>
              <a:gd name="T1" fmla="*/ 0 h 87"/>
              <a:gd name="T2" fmla="*/ 2147483647 w 118"/>
              <a:gd name="T3" fmla="*/ 0 h 87"/>
              <a:gd name="T4" fmla="*/ 2147483647 w 118"/>
              <a:gd name="T5" fmla="*/ 2147483647 h 87"/>
              <a:gd name="T6" fmla="*/ 0 60000 65536"/>
              <a:gd name="T7" fmla="*/ 0 60000 65536"/>
              <a:gd name="T8" fmla="*/ 0 60000 65536"/>
              <a:gd name="T9" fmla="*/ 0 w 118"/>
              <a:gd name="T10" fmla="*/ 0 h 87"/>
              <a:gd name="T11" fmla="*/ 118 w 118"/>
              <a:gd name="T12" fmla="*/ 87 h 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8" h="87">
                <a:moveTo>
                  <a:pt x="0" y="0"/>
                </a:moveTo>
                <a:lnTo>
                  <a:pt x="118" y="0"/>
                </a:lnTo>
                <a:lnTo>
                  <a:pt x="118" y="8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44" name="Freeform 16"/>
          <p:cNvSpPr>
            <a:spLocks/>
          </p:cNvSpPr>
          <p:nvPr/>
        </p:nvSpPr>
        <p:spPr bwMode="auto">
          <a:xfrm>
            <a:off x="2060575" y="3530600"/>
            <a:ext cx="100013" cy="111125"/>
          </a:xfrm>
          <a:custGeom>
            <a:avLst/>
            <a:gdLst>
              <a:gd name="T0" fmla="*/ 0 w 78"/>
              <a:gd name="T1" fmla="*/ 0 h 88"/>
              <a:gd name="T2" fmla="*/ 2147483647 w 78"/>
              <a:gd name="T3" fmla="*/ 0 h 88"/>
              <a:gd name="T4" fmla="*/ 2147483647 w 78"/>
              <a:gd name="T5" fmla="*/ 2147483647 h 88"/>
              <a:gd name="T6" fmla="*/ 0 60000 65536"/>
              <a:gd name="T7" fmla="*/ 0 60000 65536"/>
              <a:gd name="T8" fmla="*/ 0 60000 65536"/>
              <a:gd name="T9" fmla="*/ 0 w 78"/>
              <a:gd name="T10" fmla="*/ 0 h 88"/>
              <a:gd name="T11" fmla="*/ 78 w 78"/>
              <a:gd name="T12" fmla="*/ 88 h 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" h="88">
                <a:moveTo>
                  <a:pt x="0" y="0"/>
                </a:moveTo>
                <a:lnTo>
                  <a:pt x="78" y="0"/>
                </a:lnTo>
                <a:lnTo>
                  <a:pt x="78" y="88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45" name="Freeform 17"/>
          <p:cNvSpPr>
            <a:spLocks/>
          </p:cNvSpPr>
          <p:nvPr/>
        </p:nvSpPr>
        <p:spPr bwMode="auto">
          <a:xfrm>
            <a:off x="2160588" y="3641725"/>
            <a:ext cx="100012" cy="112713"/>
          </a:xfrm>
          <a:custGeom>
            <a:avLst/>
            <a:gdLst>
              <a:gd name="T0" fmla="*/ 0 w 79"/>
              <a:gd name="T1" fmla="*/ 0 h 88"/>
              <a:gd name="T2" fmla="*/ 2147483647 w 79"/>
              <a:gd name="T3" fmla="*/ 0 h 88"/>
              <a:gd name="T4" fmla="*/ 2147483647 w 79"/>
              <a:gd name="T5" fmla="*/ 2147483647 h 88"/>
              <a:gd name="T6" fmla="*/ 0 60000 65536"/>
              <a:gd name="T7" fmla="*/ 0 60000 65536"/>
              <a:gd name="T8" fmla="*/ 0 60000 65536"/>
              <a:gd name="T9" fmla="*/ 0 w 79"/>
              <a:gd name="T10" fmla="*/ 0 h 88"/>
              <a:gd name="T11" fmla="*/ 79 w 79"/>
              <a:gd name="T12" fmla="*/ 88 h 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9" h="88">
                <a:moveTo>
                  <a:pt x="0" y="0"/>
                </a:moveTo>
                <a:lnTo>
                  <a:pt x="79" y="0"/>
                </a:lnTo>
                <a:lnTo>
                  <a:pt x="79" y="88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46" name="Freeform 18"/>
          <p:cNvSpPr>
            <a:spLocks/>
          </p:cNvSpPr>
          <p:nvPr/>
        </p:nvSpPr>
        <p:spPr bwMode="auto">
          <a:xfrm>
            <a:off x="2260600" y="3754438"/>
            <a:ext cx="49213" cy="111125"/>
          </a:xfrm>
          <a:custGeom>
            <a:avLst/>
            <a:gdLst>
              <a:gd name="T0" fmla="*/ 0 w 39"/>
              <a:gd name="T1" fmla="*/ 0 h 88"/>
              <a:gd name="T2" fmla="*/ 2147483647 w 39"/>
              <a:gd name="T3" fmla="*/ 0 h 88"/>
              <a:gd name="T4" fmla="*/ 2147483647 w 39"/>
              <a:gd name="T5" fmla="*/ 2147483647 h 88"/>
              <a:gd name="T6" fmla="*/ 0 60000 65536"/>
              <a:gd name="T7" fmla="*/ 0 60000 65536"/>
              <a:gd name="T8" fmla="*/ 0 60000 65536"/>
              <a:gd name="T9" fmla="*/ 0 w 39"/>
              <a:gd name="T10" fmla="*/ 0 h 88"/>
              <a:gd name="T11" fmla="*/ 39 w 39"/>
              <a:gd name="T12" fmla="*/ 88 h 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" h="88">
                <a:moveTo>
                  <a:pt x="0" y="0"/>
                </a:moveTo>
                <a:lnTo>
                  <a:pt x="39" y="0"/>
                </a:lnTo>
                <a:lnTo>
                  <a:pt x="39" y="88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47" name="Freeform 19"/>
          <p:cNvSpPr>
            <a:spLocks/>
          </p:cNvSpPr>
          <p:nvPr/>
        </p:nvSpPr>
        <p:spPr bwMode="auto">
          <a:xfrm>
            <a:off x="2309813" y="3865563"/>
            <a:ext cx="150812" cy="112712"/>
          </a:xfrm>
          <a:custGeom>
            <a:avLst/>
            <a:gdLst>
              <a:gd name="T0" fmla="*/ 0 w 118"/>
              <a:gd name="T1" fmla="*/ 0 h 88"/>
              <a:gd name="T2" fmla="*/ 2147483647 w 118"/>
              <a:gd name="T3" fmla="*/ 0 h 88"/>
              <a:gd name="T4" fmla="*/ 2147483647 w 118"/>
              <a:gd name="T5" fmla="*/ 2147483647 h 88"/>
              <a:gd name="T6" fmla="*/ 0 60000 65536"/>
              <a:gd name="T7" fmla="*/ 0 60000 65536"/>
              <a:gd name="T8" fmla="*/ 0 60000 65536"/>
              <a:gd name="T9" fmla="*/ 0 w 118"/>
              <a:gd name="T10" fmla="*/ 0 h 88"/>
              <a:gd name="T11" fmla="*/ 118 w 118"/>
              <a:gd name="T12" fmla="*/ 88 h 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8" h="88">
                <a:moveTo>
                  <a:pt x="0" y="0"/>
                </a:moveTo>
                <a:lnTo>
                  <a:pt x="118" y="0"/>
                </a:lnTo>
                <a:lnTo>
                  <a:pt x="118" y="88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48" name="Freeform 20"/>
          <p:cNvSpPr>
            <a:spLocks/>
          </p:cNvSpPr>
          <p:nvPr/>
        </p:nvSpPr>
        <p:spPr bwMode="auto">
          <a:xfrm>
            <a:off x="2460625" y="3978275"/>
            <a:ext cx="98425" cy="112713"/>
          </a:xfrm>
          <a:custGeom>
            <a:avLst/>
            <a:gdLst>
              <a:gd name="T0" fmla="*/ 0 w 78"/>
              <a:gd name="T1" fmla="*/ 0 h 88"/>
              <a:gd name="T2" fmla="*/ 2147483647 w 78"/>
              <a:gd name="T3" fmla="*/ 0 h 88"/>
              <a:gd name="T4" fmla="*/ 2147483647 w 78"/>
              <a:gd name="T5" fmla="*/ 2147483647 h 88"/>
              <a:gd name="T6" fmla="*/ 0 60000 65536"/>
              <a:gd name="T7" fmla="*/ 0 60000 65536"/>
              <a:gd name="T8" fmla="*/ 0 60000 65536"/>
              <a:gd name="T9" fmla="*/ 0 w 78"/>
              <a:gd name="T10" fmla="*/ 0 h 88"/>
              <a:gd name="T11" fmla="*/ 78 w 78"/>
              <a:gd name="T12" fmla="*/ 88 h 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" h="88">
                <a:moveTo>
                  <a:pt x="0" y="0"/>
                </a:moveTo>
                <a:lnTo>
                  <a:pt x="78" y="0"/>
                </a:lnTo>
                <a:lnTo>
                  <a:pt x="78" y="88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49" name="Freeform 21"/>
          <p:cNvSpPr>
            <a:spLocks/>
          </p:cNvSpPr>
          <p:nvPr/>
        </p:nvSpPr>
        <p:spPr bwMode="auto">
          <a:xfrm>
            <a:off x="2559050" y="4090988"/>
            <a:ext cx="249238" cy="109537"/>
          </a:xfrm>
          <a:custGeom>
            <a:avLst/>
            <a:gdLst>
              <a:gd name="T0" fmla="*/ 0 w 196"/>
              <a:gd name="T1" fmla="*/ 0 h 87"/>
              <a:gd name="T2" fmla="*/ 2147483647 w 196"/>
              <a:gd name="T3" fmla="*/ 0 h 87"/>
              <a:gd name="T4" fmla="*/ 2147483647 w 196"/>
              <a:gd name="T5" fmla="*/ 2147483647 h 87"/>
              <a:gd name="T6" fmla="*/ 0 60000 65536"/>
              <a:gd name="T7" fmla="*/ 0 60000 65536"/>
              <a:gd name="T8" fmla="*/ 0 60000 65536"/>
              <a:gd name="T9" fmla="*/ 0 w 196"/>
              <a:gd name="T10" fmla="*/ 0 h 87"/>
              <a:gd name="T11" fmla="*/ 196 w 196"/>
              <a:gd name="T12" fmla="*/ 87 h 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6" h="87">
                <a:moveTo>
                  <a:pt x="0" y="0"/>
                </a:moveTo>
                <a:lnTo>
                  <a:pt x="196" y="0"/>
                </a:lnTo>
                <a:lnTo>
                  <a:pt x="196" y="8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50" name="Freeform 22"/>
          <p:cNvSpPr>
            <a:spLocks/>
          </p:cNvSpPr>
          <p:nvPr/>
        </p:nvSpPr>
        <p:spPr bwMode="auto">
          <a:xfrm>
            <a:off x="2808288" y="4200525"/>
            <a:ext cx="150812" cy="111125"/>
          </a:xfrm>
          <a:custGeom>
            <a:avLst/>
            <a:gdLst>
              <a:gd name="T0" fmla="*/ 0 w 118"/>
              <a:gd name="T1" fmla="*/ 0 h 88"/>
              <a:gd name="T2" fmla="*/ 2147483647 w 118"/>
              <a:gd name="T3" fmla="*/ 0 h 88"/>
              <a:gd name="T4" fmla="*/ 2147483647 w 118"/>
              <a:gd name="T5" fmla="*/ 2147483647 h 88"/>
              <a:gd name="T6" fmla="*/ 0 60000 65536"/>
              <a:gd name="T7" fmla="*/ 0 60000 65536"/>
              <a:gd name="T8" fmla="*/ 0 60000 65536"/>
              <a:gd name="T9" fmla="*/ 0 w 118"/>
              <a:gd name="T10" fmla="*/ 0 h 88"/>
              <a:gd name="T11" fmla="*/ 118 w 118"/>
              <a:gd name="T12" fmla="*/ 88 h 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8" h="88">
                <a:moveTo>
                  <a:pt x="0" y="0"/>
                </a:moveTo>
                <a:lnTo>
                  <a:pt x="118" y="0"/>
                </a:lnTo>
                <a:lnTo>
                  <a:pt x="118" y="88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51" name="Freeform 23"/>
          <p:cNvSpPr>
            <a:spLocks/>
          </p:cNvSpPr>
          <p:nvPr/>
        </p:nvSpPr>
        <p:spPr bwMode="auto">
          <a:xfrm>
            <a:off x="2959100" y="4311650"/>
            <a:ext cx="50800" cy="114300"/>
          </a:xfrm>
          <a:custGeom>
            <a:avLst/>
            <a:gdLst>
              <a:gd name="T0" fmla="*/ 0 w 39"/>
              <a:gd name="T1" fmla="*/ 0 h 88"/>
              <a:gd name="T2" fmla="*/ 2147483647 w 39"/>
              <a:gd name="T3" fmla="*/ 0 h 88"/>
              <a:gd name="T4" fmla="*/ 2147483647 w 39"/>
              <a:gd name="T5" fmla="*/ 2147483647 h 88"/>
              <a:gd name="T6" fmla="*/ 0 60000 65536"/>
              <a:gd name="T7" fmla="*/ 0 60000 65536"/>
              <a:gd name="T8" fmla="*/ 0 60000 65536"/>
              <a:gd name="T9" fmla="*/ 0 w 39"/>
              <a:gd name="T10" fmla="*/ 0 h 88"/>
              <a:gd name="T11" fmla="*/ 39 w 39"/>
              <a:gd name="T12" fmla="*/ 88 h 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" h="88">
                <a:moveTo>
                  <a:pt x="0" y="0"/>
                </a:moveTo>
                <a:lnTo>
                  <a:pt x="39" y="0"/>
                </a:lnTo>
                <a:lnTo>
                  <a:pt x="39" y="88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52" name="Freeform 24"/>
          <p:cNvSpPr>
            <a:spLocks/>
          </p:cNvSpPr>
          <p:nvPr/>
        </p:nvSpPr>
        <p:spPr bwMode="auto">
          <a:xfrm>
            <a:off x="3009900" y="4425950"/>
            <a:ext cx="449263" cy="0"/>
          </a:xfrm>
          <a:custGeom>
            <a:avLst/>
            <a:gdLst>
              <a:gd name="T0" fmla="*/ 0 w 354"/>
              <a:gd name="T1" fmla="*/ 2147483647 w 354"/>
              <a:gd name="T2" fmla="*/ 2147483647 w 354"/>
              <a:gd name="T3" fmla="*/ 0 60000 65536"/>
              <a:gd name="T4" fmla="*/ 0 60000 65536"/>
              <a:gd name="T5" fmla="*/ 0 60000 65536"/>
              <a:gd name="T6" fmla="*/ 0 w 354"/>
              <a:gd name="T7" fmla="*/ 354 w 354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354">
                <a:moveTo>
                  <a:pt x="0" y="0"/>
                </a:moveTo>
                <a:lnTo>
                  <a:pt x="354" y="0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53" name="Freeform 25"/>
          <p:cNvSpPr>
            <a:spLocks/>
          </p:cNvSpPr>
          <p:nvPr/>
        </p:nvSpPr>
        <p:spPr bwMode="auto">
          <a:xfrm>
            <a:off x="3459163" y="4425950"/>
            <a:ext cx="498475" cy="147638"/>
          </a:xfrm>
          <a:custGeom>
            <a:avLst/>
            <a:gdLst>
              <a:gd name="T0" fmla="*/ 0 w 392"/>
              <a:gd name="T1" fmla="*/ 0 h 117"/>
              <a:gd name="T2" fmla="*/ 2147483647 w 392"/>
              <a:gd name="T3" fmla="*/ 0 h 117"/>
              <a:gd name="T4" fmla="*/ 2147483647 w 392"/>
              <a:gd name="T5" fmla="*/ 2147483647 h 117"/>
              <a:gd name="T6" fmla="*/ 0 60000 65536"/>
              <a:gd name="T7" fmla="*/ 0 60000 65536"/>
              <a:gd name="T8" fmla="*/ 0 60000 65536"/>
              <a:gd name="T9" fmla="*/ 0 w 392"/>
              <a:gd name="T10" fmla="*/ 0 h 117"/>
              <a:gd name="T11" fmla="*/ 392 w 392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2" h="117">
                <a:moveTo>
                  <a:pt x="0" y="0"/>
                </a:moveTo>
                <a:lnTo>
                  <a:pt x="392" y="0"/>
                </a:lnTo>
                <a:lnTo>
                  <a:pt x="392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54" name="Freeform 26"/>
          <p:cNvSpPr>
            <a:spLocks/>
          </p:cNvSpPr>
          <p:nvPr/>
        </p:nvSpPr>
        <p:spPr bwMode="auto">
          <a:xfrm>
            <a:off x="3957638" y="4573588"/>
            <a:ext cx="200025" cy="149225"/>
          </a:xfrm>
          <a:custGeom>
            <a:avLst/>
            <a:gdLst>
              <a:gd name="T0" fmla="*/ 0 w 157"/>
              <a:gd name="T1" fmla="*/ 0 h 117"/>
              <a:gd name="T2" fmla="*/ 2147483647 w 157"/>
              <a:gd name="T3" fmla="*/ 0 h 117"/>
              <a:gd name="T4" fmla="*/ 2147483647 w 157"/>
              <a:gd name="T5" fmla="*/ 2147483647 h 117"/>
              <a:gd name="T6" fmla="*/ 0 60000 65536"/>
              <a:gd name="T7" fmla="*/ 0 60000 65536"/>
              <a:gd name="T8" fmla="*/ 0 60000 65536"/>
              <a:gd name="T9" fmla="*/ 0 w 157"/>
              <a:gd name="T10" fmla="*/ 0 h 117"/>
              <a:gd name="T11" fmla="*/ 157 w 157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7" h="117">
                <a:moveTo>
                  <a:pt x="0" y="0"/>
                </a:moveTo>
                <a:lnTo>
                  <a:pt x="157" y="0"/>
                </a:lnTo>
                <a:lnTo>
                  <a:pt x="157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55" name="Freeform 27"/>
          <p:cNvSpPr>
            <a:spLocks/>
          </p:cNvSpPr>
          <p:nvPr/>
        </p:nvSpPr>
        <p:spPr bwMode="auto">
          <a:xfrm>
            <a:off x="4157663" y="4722813"/>
            <a:ext cx="100012" cy="0"/>
          </a:xfrm>
          <a:custGeom>
            <a:avLst/>
            <a:gdLst>
              <a:gd name="T0" fmla="*/ 0 w 79"/>
              <a:gd name="T1" fmla="*/ 2147483647 w 79"/>
              <a:gd name="T2" fmla="*/ 2147483647 w 79"/>
              <a:gd name="T3" fmla="*/ 0 60000 65536"/>
              <a:gd name="T4" fmla="*/ 0 60000 65536"/>
              <a:gd name="T5" fmla="*/ 0 60000 65536"/>
              <a:gd name="T6" fmla="*/ 0 w 79"/>
              <a:gd name="T7" fmla="*/ 79 w 79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79">
                <a:moveTo>
                  <a:pt x="0" y="0"/>
                </a:moveTo>
                <a:lnTo>
                  <a:pt x="79" y="0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56" name="Freeform 28"/>
          <p:cNvSpPr>
            <a:spLocks/>
          </p:cNvSpPr>
          <p:nvPr/>
        </p:nvSpPr>
        <p:spPr bwMode="auto">
          <a:xfrm>
            <a:off x="663575" y="2366963"/>
            <a:ext cx="198438" cy="252412"/>
          </a:xfrm>
          <a:custGeom>
            <a:avLst/>
            <a:gdLst>
              <a:gd name="T0" fmla="*/ 0 w 157"/>
              <a:gd name="T1" fmla="*/ 0 h 197"/>
              <a:gd name="T2" fmla="*/ 2147483647 w 157"/>
              <a:gd name="T3" fmla="*/ 0 h 197"/>
              <a:gd name="T4" fmla="*/ 2147483647 w 157"/>
              <a:gd name="T5" fmla="*/ 2147483647 h 197"/>
              <a:gd name="T6" fmla="*/ 0 60000 65536"/>
              <a:gd name="T7" fmla="*/ 0 60000 65536"/>
              <a:gd name="T8" fmla="*/ 0 60000 65536"/>
              <a:gd name="T9" fmla="*/ 0 w 157"/>
              <a:gd name="T10" fmla="*/ 0 h 197"/>
              <a:gd name="T11" fmla="*/ 157 w 157"/>
              <a:gd name="T12" fmla="*/ 197 h 1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7" h="197">
                <a:moveTo>
                  <a:pt x="0" y="0"/>
                </a:moveTo>
                <a:lnTo>
                  <a:pt x="157" y="0"/>
                </a:lnTo>
                <a:lnTo>
                  <a:pt x="157" y="197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57" name="Freeform 29"/>
          <p:cNvSpPr>
            <a:spLocks/>
          </p:cNvSpPr>
          <p:nvPr/>
        </p:nvSpPr>
        <p:spPr bwMode="auto">
          <a:xfrm>
            <a:off x="862013" y="2619375"/>
            <a:ext cx="100012" cy="249238"/>
          </a:xfrm>
          <a:custGeom>
            <a:avLst/>
            <a:gdLst>
              <a:gd name="T0" fmla="*/ 0 w 78"/>
              <a:gd name="T1" fmla="*/ 0 h 196"/>
              <a:gd name="T2" fmla="*/ 2147483647 w 78"/>
              <a:gd name="T3" fmla="*/ 0 h 196"/>
              <a:gd name="T4" fmla="*/ 2147483647 w 78"/>
              <a:gd name="T5" fmla="*/ 2147483647 h 196"/>
              <a:gd name="T6" fmla="*/ 0 60000 65536"/>
              <a:gd name="T7" fmla="*/ 0 60000 65536"/>
              <a:gd name="T8" fmla="*/ 0 60000 65536"/>
              <a:gd name="T9" fmla="*/ 0 w 78"/>
              <a:gd name="T10" fmla="*/ 0 h 196"/>
              <a:gd name="T11" fmla="*/ 78 w 78"/>
              <a:gd name="T12" fmla="*/ 196 h 1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" h="196">
                <a:moveTo>
                  <a:pt x="0" y="0"/>
                </a:moveTo>
                <a:lnTo>
                  <a:pt x="78" y="0"/>
                </a:lnTo>
                <a:lnTo>
                  <a:pt x="78" y="196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58" name="Freeform 30"/>
          <p:cNvSpPr>
            <a:spLocks/>
          </p:cNvSpPr>
          <p:nvPr/>
        </p:nvSpPr>
        <p:spPr bwMode="auto">
          <a:xfrm>
            <a:off x="962025" y="2868613"/>
            <a:ext cx="100013" cy="249237"/>
          </a:xfrm>
          <a:custGeom>
            <a:avLst/>
            <a:gdLst>
              <a:gd name="T0" fmla="*/ 0 w 79"/>
              <a:gd name="T1" fmla="*/ 0 h 197"/>
              <a:gd name="T2" fmla="*/ 2147483647 w 79"/>
              <a:gd name="T3" fmla="*/ 0 h 197"/>
              <a:gd name="T4" fmla="*/ 2147483647 w 79"/>
              <a:gd name="T5" fmla="*/ 2147483647 h 197"/>
              <a:gd name="T6" fmla="*/ 0 60000 65536"/>
              <a:gd name="T7" fmla="*/ 0 60000 65536"/>
              <a:gd name="T8" fmla="*/ 0 60000 65536"/>
              <a:gd name="T9" fmla="*/ 0 w 79"/>
              <a:gd name="T10" fmla="*/ 0 h 197"/>
              <a:gd name="T11" fmla="*/ 79 w 79"/>
              <a:gd name="T12" fmla="*/ 197 h 1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9" h="197">
                <a:moveTo>
                  <a:pt x="0" y="0"/>
                </a:moveTo>
                <a:lnTo>
                  <a:pt x="79" y="0"/>
                </a:lnTo>
                <a:lnTo>
                  <a:pt x="79" y="197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59" name="Freeform 31"/>
          <p:cNvSpPr>
            <a:spLocks/>
          </p:cNvSpPr>
          <p:nvPr/>
        </p:nvSpPr>
        <p:spPr bwMode="auto">
          <a:xfrm>
            <a:off x="1062038" y="3117850"/>
            <a:ext cx="200025" cy="252413"/>
          </a:xfrm>
          <a:custGeom>
            <a:avLst/>
            <a:gdLst>
              <a:gd name="T0" fmla="*/ 0 w 157"/>
              <a:gd name="T1" fmla="*/ 0 h 197"/>
              <a:gd name="T2" fmla="*/ 2147483647 w 157"/>
              <a:gd name="T3" fmla="*/ 0 h 197"/>
              <a:gd name="T4" fmla="*/ 2147483647 w 157"/>
              <a:gd name="T5" fmla="*/ 2147483647 h 197"/>
              <a:gd name="T6" fmla="*/ 0 60000 65536"/>
              <a:gd name="T7" fmla="*/ 0 60000 65536"/>
              <a:gd name="T8" fmla="*/ 0 60000 65536"/>
              <a:gd name="T9" fmla="*/ 0 w 157"/>
              <a:gd name="T10" fmla="*/ 0 h 197"/>
              <a:gd name="T11" fmla="*/ 157 w 157"/>
              <a:gd name="T12" fmla="*/ 197 h 1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7" h="197">
                <a:moveTo>
                  <a:pt x="0" y="0"/>
                </a:moveTo>
                <a:lnTo>
                  <a:pt x="157" y="0"/>
                </a:lnTo>
                <a:lnTo>
                  <a:pt x="157" y="197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60" name="Freeform 32"/>
          <p:cNvSpPr>
            <a:spLocks/>
          </p:cNvSpPr>
          <p:nvPr/>
        </p:nvSpPr>
        <p:spPr bwMode="auto">
          <a:xfrm>
            <a:off x="1262063" y="3370263"/>
            <a:ext cx="149225" cy="250825"/>
          </a:xfrm>
          <a:custGeom>
            <a:avLst/>
            <a:gdLst>
              <a:gd name="T0" fmla="*/ 0 w 117"/>
              <a:gd name="T1" fmla="*/ 0 h 197"/>
              <a:gd name="T2" fmla="*/ 2147483647 w 117"/>
              <a:gd name="T3" fmla="*/ 0 h 197"/>
              <a:gd name="T4" fmla="*/ 2147483647 w 117"/>
              <a:gd name="T5" fmla="*/ 2147483647 h 197"/>
              <a:gd name="T6" fmla="*/ 0 60000 65536"/>
              <a:gd name="T7" fmla="*/ 0 60000 65536"/>
              <a:gd name="T8" fmla="*/ 0 60000 65536"/>
              <a:gd name="T9" fmla="*/ 0 w 117"/>
              <a:gd name="T10" fmla="*/ 0 h 197"/>
              <a:gd name="T11" fmla="*/ 117 w 117"/>
              <a:gd name="T12" fmla="*/ 197 h 1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7" h="197">
                <a:moveTo>
                  <a:pt x="0" y="0"/>
                </a:moveTo>
                <a:lnTo>
                  <a:pt x="117" y="0"/>
                </a:lnTo>
                <a:lnTo>
                  <a:pt x="117" y="197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61" name="Freeform 33"/>
          <p:cNvSpPr>
            <a:spLocks/>
          </p:cNvSpPr>
          <p:nvPr/>
        </p:nvSpPr>
        <p:spPr bwMode="auto">
          <a:xfrm>
            <a:off x="1411288" y="3621088"/>
            <a:ext cx="50800" cy="247650"/>
          </a:xfrm>
          <a:custGeom>
            <a:avLst/>
            <a:gdLst>
              <a:gd name="T0" fmla="*/ 0 w 40"/>
              <a:gd name="T1" fmla="*/ 0 h 196"/>
              <a:gd name="T2" fmla="*/ 2147483647 w 40"/>
              <a:gd name="T3" fmla="*/ 0 h 196"/>
              <a:gd name="T4" fmla="*/ 2147483647 w 40"/>
              <a:gd name="T5" fmla="*/ 2147483647 h 196"/>
              <a:gd name="T6" fmla="*/ 0 60000 65536"/>
              <a:gd name="T7" fmla="*/ 0 60000 65536"/>
              <a:gd name="T8" fmla="*/ 0 60000 65536"/>
              <a:gd name="T9" fmla="*/ 0 w 40"/>
              <a:gd name="T10" fmla="*/ 0 h 196"/>
              <a:gd name="T11" fmla="*/ 40 w 40"/>
              <a:gd name="T12" fmla="*/ 196 h 1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" h="196">
                <a:moveTo>
                  <a:pt x="0" y="0"/>
                </a:moveTo>
                <a:lnTo>
                  <a:pt x="40" y="0"/>
                </a:lnTo>
                <a:lnTo>
                  <a:pt x="40" y="196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62" name="Freeform 34"/>
          <p:cNvSpPr>
            <a:spLocks/>
          </p:cNvSpPr>
          <p:nvPr/>
        </p:nvSpPr>
        <p:spPr bwMode="auto">
          <a:xfrm>
            <a:off x="1462088" y="3868738"/>
            <a:ext cx="98425" cy="252412"/>
          </a:xfrm>
          <a:custGeom>
            <a:avLst/>
            <a:gdLst>
              <a:gd name="T0" fmla="*/ 0 w 78"/>
              <a:gd name="T1" fmla="*/ 0 h 197"/>
              <a:gd name="T2" fmla="*/ 2147483647 w 78"/>
              <a:gd name="T3" fmla="*/ 0 h 197"/>
              <a:gd name="T4" fmla="*/ 2147483647 w 78"/>
              <a:gd name="T5" fmla="*/ 2147483647 h 197"/>
              <a:gd name="T6" fmla="*/ 0 60000 65536"/>
              <a:gd name="T7" fmla="*/ 0 60000 65536"/>
              <a:gd name="T8" fmla="*/ 0 60000 65536"/>
              <a:gd name="T9" fmla="*/ 0 w 78"/>
              <a:gd name="T10" fmla="*/ 0 h 197"/>
              <a:gd name="T11" fmla="*/ 78 w 78"/>
              <a:gd name="T12" fmla="*/ 197 h 1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" h="197">
                <a:moveTo>
                  <a:pt x="0" y="0"/>
                </a:moveTo>
                <a:lnTo>
                  <a:pt x="78" y="0"/>
                </a:lnTo>
                <a:lnTo>
                  <a:pt x="78" y="197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63" name="Freeform 35"/>
          <p:cNvSpPr>
            <a:spLocks/>
          </p:cNvSpPr>
          <p:nvPr/>
        </p:nvSpPr>
        <p:spPr bwMode="auto">
          <a:xfrm>
            <a:off x="1560513" y="4121150"/>
            <a:ext cx="398462" cy="0"/>
          </a:xfrm>
          <a:custGeom>
            <a:avLst/>
            <a:gdLst>
              <a:gd name="T0" fmla="*/ 0 w 314"/>
              <a:gd name="T1" fmla="*/ 2147483647 w 314"/>
              <a:gd name="T2" fmla="*/ 2147483647 w 314"/>
              <a:gd name="T3" fmla="*/ 0 60000 65536"/>
              <a:gd name="T4" fmla="*/ 0 60000 65536"/>
              <a:gd name="T5" fmla="*/ 0 60000 65536"/>
              <a:gd name="T6" fmla="*/ 0 w 314"/>
              <a:gd name="T7" fmla="*/ 314 w 314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314">
                <a:moveTo>
                  <a:pt x="0" y="0"/>
                </a:moveTo>
                <a:lnTo>
                  <a:pt x="314" y="0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64" name="Freeform 36"/>
          <p:cNvSpPr>
            <a:spLocks/>
          </p:cNvSpPr>
          <p:nvPr/>
        </p:nvSpPr>
        <p:spPr bwMode="auto">
          <a:xfrm>
            <a:off x="1958975" y="4121150"/>
            <a:ext cx="101600" cy="376238"/>
          </a:xfrm>
          <a:custGeom>
            <a:avLst/>
            <a:gdLst>
              <a:gd name="T0" fmla="*/ 0 w 79"/>
              <a:gd name="T1" fmla="*/ 0 h 295"/>
              <a:gd name="T2" fmla="*/ 2147483647 w 79"/>
              <a:gd name="T3" fmla="*/ 0 h 295"/>
              <a:gd name="T4" fmla="*/ 2147483647 w 79"/>
              <a:gd name="T5" fmla="*/ 2147483647 h 295"/>
              <a:gd name="T6" fmla="*/ 0 60000 65536"/>
              <a:gd name="T7" fmla="*/ 0 60000 65536"/>
              <a:gd name="T8" fmla="*/ 0 60000 65536"/>
              <a:gd name="T9" fmla="*/ 0 w 79"/>
              <a:gd name="T10" fmla="*/ 0 h 295"/>
              <a:gd name="T11" fmla="*/ 79 w 79"/>
              <a:gd name="T12" fmla="*/ 295 h 2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9" h="295">
                <a:moveTo>
                  <a:pt x="0" y="0"/>
                </a:moveTo>
                <a:lnTo>
                  <a:pt x="79" y="0"/>
                </a:lnTo>
                <a:lnTo>
                  <a:pt x="79" y="295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65" name="Freeform 37"/>
          <p:cNvSpPr>
            <a:spLocks/>
          </p:cNvSpPr>
          <p:nvPr/>
        </p:nvSpPr>
        <p:spPr bwMode="auto">
          <a:xfrm>
            <a:off x="2060575" y="4497388"/>
            <a:ext cx="200025" cy="374650"/>
          </a:xfrm>
          <a:custGeom>
            <a:avLst/>
            <a:gdLst>
              <a:gd name="T0" fmla="*/ 0 w 157"/>
              <a:gd name="T1" fmla="*/ 0 h 295"/>
              <a:gd name="T2" fmla="*/ 2147483647 w 157"/>
              <a:gd name="T3" fmla="*/ 0 h 295"/>
              <a:gd name="T4" fmla="*/ 2147483647 w 157"/>
              <a:gd name="T5" fmla="*/ 2147483647 h 295"/>
              <a:gd name="T6" fmla="*/ 0 60000 65536"/>
              <a:gd name="T7" fmla="*/ 0 60000 65536"/>
              <a:gd name="T8" fmla="*/ 0 60000 65536"/>
              <a:gd name="T9" fmla="*/ 0 w 157"/>
              <a:gd name="T10" fmla="*/ 0 h 295"/>
              <a:gd name="T11" fmla="*/ 157 w 157"/>
              <a:gd name="T12" fmla="*/ 295 h 2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7" h="295">
                <a:moveTo>
                  <a:pt x="0" y="0"/>
                </a:moveTo>
                <a:lnTo>
                  <a:pt x="157" y="0"/>
                </a:lnTo>
                <a:lnTo>
                  <a:pt x="157" y="295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66" name="Line 38"/>
          <p:cNvSpPr>
            <a:spLocks noChangeShapeType="1"/>
          </p:cNvSpPr>
          <p:nvPr/>
        </p:nvSpPr>
        <p:spPr bwMode="auto">
          <a:xfrm>
            <a:off x="663575" y="4872038"/>
            <a:ext cx="3605213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67" name="Line 39"/>
          <p:cNvSpPr>
            <a:spLocks noChangeShapeType="1"/>
          </p:cNvSpPr>
          <p:nvPr/>
        </p:nvSpPr>
        <p:spPr bwMode="auto">
          <a:xfrm>
            <a:off x="663575" y="4872038"/>
            <a:ext cx="0" cy="444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68" name="Rectangle 40"/>
          <p:cNvSpPr>
            <a:spLocks noChangeArrowheads="1"/>
          </p:cNvSpPr>
          <p:nvPr/>
        </p:nvSpPr>
        <p:spPr bwMode="auto">
          <a:xfrm>
            <a:off x="628650" y="4930775"/>
            <a:ext cx="920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0</a:t>
            </a:r>
            <a:endParaRPr lang="en-US">
              <a:latin typeface="Arial" pitchFamily="34" charset="0"/>
            </a:endParaRPr>
          </a:p>
        </p:txBody>
      </p:sp>
      <p:sp>
        <p:nvSpPr>
          <p:cNvPr id="73769" name="Line 41"/>
          <p:cNvSpPr>
            <a:spLocks noChangeShapeType="1"/>
          </p:cNvSpPr>
          <p:nvPr/>
        </p:nvSpPr>
        <p:spPr bwMode="auto">
          <a:xfrm>
            <a:off x="1262063" y="4872038"/>
            <a:ext cx="0" cy="444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70" name="Rectangle 42"/>
          <p:cNvSpPr>
            <a:spLocks noChangeArrowheads="1"/>
          </p:cNvSpPr>
          <p:nvPr/>
        </p:nvSpPr>
        <p:spPr bwMode="auto">
          <a:xfrm>
            <a:off x="1228725" y="4930775"/>
            <a:ext cx="920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6</a:t>
            </a:r>
            <a:endParaRPr lang="en-US">
              <a:latin typeface="Arial" pitchFamily="34" charset="0"/>
            </a:endParaRPr>
          </a:p>
        </p:txBody>
      </p:sp>
      <p:sp>
        <p:nvSpPr>
          <p:cNvPr id="73771" name="Line 43"/>
          <p:cNvSpPr>
            <a:spLocks noChangeShapeType="1"/>
          </p:cNvSpPr>
          <p:nvPr/>
        </p:nvSpPr>
        <p:spPr bwMode="auto">
          <a:xfrm>
            <a:off x="1862138" y="4872038"/>
            <a:ext cx="0" cy="444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72" name="Rectangle 44"/>
          <p:cNvSpPr>
            <a:spLocks noChangeArrowheads="1"/>
          </p:cNvSpPr>
          <p:nvPr/>
        </p:nvSpPr>
        <p:spPr bwMode="auto">
          <a:xfrm>
            <a:off x="1792288" y="4930775"/>
            <a:ext cx="1841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12</a:t>
            </a:r>
            <a:endParaRPr lang="en-US">
              <a:latin typeface="Arial" pitchFamily="34" charset="0"/>
            </a:endParaRPr>
          </a:p>
        </p:txBody>
      </p:sp>
      <p:sp>
        <p:nvSpPr>
          <p:cNvPr id="73773" name="Line 45"/>
          <p:cNvSpPr>
            <a:spLocks noChangeShapeType="1"/>
          </p:cNvSpPr>
          <p:nvPr/>
        </p:nvSpPr>
        <p:spPr bwMode="auto">
          <a:xfrm>
            <a:off x="2460625" y="4872038"/>
            <a:ext cx="0" cy="444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74" name="Rectangle 46"/>
          <p:cNvSpPr>
            <a:spLocks noChangeArrowheads="1"/>
          </p:cNvSpPr>
          <p:nvPr/>
        </p:nvSpPr>
        <p:spPr bwMode="auto">
          <a:xfrm>
            <a:off x="2392363" y="4930775"/>
            <a:ext cx="1841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18</a:t>
            </a:r>
            <a:endParaRPr lang="en-US">
              <a:latin typeface="Arial" pitchFamily="34" charset="0"/>
            </a:endParaRPr>
          </a:p>
        </p:txBody>
      </p:sp>
      <p:sp>
        <p:nvSpPr>
          <p:cNvPr id="73775" name="Line 47"/>
          <p:cNvSpPr>
            <a:spLocks noChangeShapeType="1"/>
          </p:cNvSpPr>
          <p:nvPr/>
        </p:nvSpPr>
        <p:spPr bwMode="auto">
          <a:xfrm>
            <a:off x="3059113" y="4872038"/>
            <a:ext cx="0" cy="444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76" name="Rectangle 48"/>
          <p:cNvSpPr>
            <a:spLocks noChangeArrowheads="1"/>
          </p:cNvSpPr>
          <p:nvPr/>
        </p:nvSpPr>
        <p:spPr bwMode="auto">
          <a:xfrm>
            <a:off x="3006725" y="4930775"/>
            <a:ext cx="1841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24</a:t>
            </a:r>
            <a:endParaRPr lang="en-US">
              <a:latin typeface="Arial" pitchFamily="34" charset="0"/>
            </a:endParaRPr>
          </a:p>
        </p:txBody>
      </p:sp>
      <p:sp>
        <p:nvSpPr>
          <p:cNvPr id="73777" name="Line 49"/>
          <p:cNvSpPr>
            <a:spLocks noChangeShapeType="1"/>
          </p:cNvSpPr>
          <p:nvPr/>
        </p:nvSpPr>
        <p:spPr bwMode="auto">
          <a:xfrm>
            <a:off x="3659188" y="4872038"/>
            <a:ext cx="0" cy="444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78" name="Rectangle 50"/>
          <p:cNvSpPr>
            <a:spLocks noChangeArrowheads="1"/>
          </p:cNvSpPr>
          <p:nvPr/>
        </p:nvSpPr>
        <p:spPr bwMode="auto">
          <a:xfrm>
            <a:off x="3598863" y="4930775"/>
            <a:ext cx="1841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30</a:t>
            </a:r>
            <a:endParaRPr lang="en-US">
              <a:latin typeface="Arial" pitchFamily="34" charset="0"/>
            </a:endParaRPr>
          </a:p>
        </p:txBody>
      </p:sp>
      <p:sp>
        <p:nvSpPr>
          <p:cNvPr id="73779" name="Line 51"/>
          <p:cNvSpPr>
            <a:spLocks noChangeShapeType="1"/>
          </p:cNvSpPr>
          <p:nvPr/>
        </p:nvSpPr>
        <p:spPr bwMode="auto">
          <a:xfrm>
            <a:off x="4257675" y="4872038"/>
            <a:ext cx="0" cy="444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80" name="Rectangle 52"/>
          <p:cNvSpPr>
            <a:spLocks noChangeArrowheads="1"/>
          </p:cNvSpPr>
          <p:nvPr/>
        </p:nvSpPr>
        <p:spPr bwMode="auto">
          <a:xfrm>
            <a:off x="4202113" y="4930775"/>
            <a:ext cx="1841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36</a:t>
            </a:r>
            <a:endParaRPr lang="en-US">
              <a:latin typeface="Arial" pitchFamily="34" charset="0"/>
            </a:endParaRPr>
          </a:p>
        </p:txBody>
      </p:sp>
      <p:sp>
        <p:nvSpPr>
          <p:cNvPr id="73781" name="Line 53"/>
          <p:cNvSpPr>
            <a:spLocks noChangeShapeType="1"/>
          </p:cNvSpPr>
          <p:nvPr/>
        </p:nvSpPr>
        <p:spPr bwMode="auto">
          <a:xfrm flipV="1">
            <a:off x="663575" y="2317750"/>
            <a:ext cx="0" cy="25542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82" name="Line 54"/>
          <p:cNvSpPr>
            <a:spLocks noChangeShapeType="1"/>
          </p:cNvSpPr>
          <p:nvPr/>
        </p:nvSpPr>
        <p:spPr bwMode="auto">
          <a:xfrm flipH="1">
            <a:off x="617538" y="4872038"/>
            <a:ext cx="460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83" name="Rectangle 55"/>
          <p:cNvSpPr>
            <a:spLocks noChangeArrowheads="1"/>
          </p:cNvSpPr>
          <p:nvPr/>
        </p:nvSpPr>
        <p:spPr bwMode="auto">
          <a:xfrm>
            <a:off x="469900" y="4799013"/>
            <a:ext cx="920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0</a:t>
            </a:r>
            <a:endParaRPr lang="en-US">
              <a:latin typeface="Arial" pitchFamily="34" charset="0"/>
            </a:endParaRPr>
          </a:p>
        </p:txBody>
      </p:sp>
      <p:sp>
        <p:nvSpPr>
          <p:cNvPr id="73784" name="Line 56"/>
          <p:cNvSpPr>
            <a:spLocks noChangeShapeType="1"/>
          </p:cNvSpPr>
          <p:nvPr/>
        </p:nvSpPr>
        <p:spPr bwMode="auto">
          <a:xfrm flipH="1">
            <a:off x="636588" y="4746625"/>
            <a:ext cx="2698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85" name="Line 57"/>
          <p:cNvSpPr>
            <a:spLocks noChangeShapeType="1"/>
          </p:cNvSpPr>
          <p:nvPr/>
        </p:nvSpPr>
        <p:spPr bwMode="auto">
          <a:xfrm flipH="1">
            <a:off x="617538" y="4621213"/>
            <a:ext cx="460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86" name="Line 58"/>
          <p:cNvSpPr>
            <a:spLocks noChangeShapeType="1"/>
          </p:cNvSpPr>
          <p:nvPr/>
        </p:nvSpPr>
        <p:spPr bwMode="auto">
          <a:xfrm flipH="1">
            <a:off x="636588" y="4497388"/>
            <a:ext cx="2698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87" name="Line 59"/>
          <p:cNvSpPr>
            <a:spLocks noChangeShapeType="1"/>
          </p:cNvSpPr>
          <p:nvPr/>
        </p:nvSpPr>
        <p:spPr bwMode="auto">
          <a:xfrm flipH="1">
            <a:off x="617538" y="4371975"/>
            <a:ext cx="460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88" name="Rectangle 60"/>
          <p:cNvSpPr>
            <a:spLocks noChangeArrowheads="1"/>
          </p:cNvSpPr>
          <p:nvPr/>
        </p:nvSpPr>
        <p:spPr bwMode="auto">
          <a:xfrm>
            <a:off x="396875" y="4298950"/>
            <a:ext cx="1841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20</a:t>
            </a:r>
            <a:endParaRPr lang="en-US">
              <a:latin typeface="Arial" pitchFamily="34" charset="0"/>
            </a:endParaRPr>
          </a:p>
        </p:txBody>
      </p:sp>
      <p:sp>
        <p:nvSpPr>
          <p:cNvPr id="73789" name="Line 61"/>
          <p:cNvSpPr>
            <a:spLocks noChangeShapeType="1"/>
          </p:cNvSpPr>
          <p:nvPr/>
        </p:nvSpPr>
        <p:spPr bwMode="auto">
          <a:xfrm flipH="1">
            <a:off x="636588" y="4246563"/>
            <a:ext cx="2698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90" name="Line 62"/>
          <p:cNvSpPr>
            <a:spLocks noChangeShapeType="1"/>
          </p:cNvSpPr>
          <p:nvPr/>
        </p:nvSpPr>
        <p:spPr bwMode="auto">
          <a:xfrm flipH="1">
            <a:off x="617538" y="4121150"/>
            <a:ext cx="460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91" name="Line 63"/>
          <p:cNvSpPr>
            <a:spLocks noChangeShapeType="1"/>
          </p:cNvSpPr>
          <p:nvPr/>
        </p:nvSpPr>
        <p:spPr bwMode="auto">
          <a:xfrm flipH="1">
            <a:off x="636588" y="3995738"/>
            <a:ext cx="2698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92" name="Line 64"/>
          <p:cNvSpPr>
            <a:spLocks noChangeShapeType="1"/>
          </p:cNvSpPr>
          <p:nvPr/>
        </p:nvSpPr>
        <p:spPr bwMode="auto">
          <a:xfrm flipH="1">
            <a:off x="617538" y="3868738"/>
            <a:ext cx="460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93" name="Rectangle 65"/>
          <p:cNvSpPr>
            <a:spLocks noChangeArrowheads="1"/>
          </p:cNvSpPr>
          <p:nvPr/>
        </p:nvSpPr>
        <p:spPr bwMode="auto">
          <a:xfrm>
            <a:off x="396875" y="3797300"/>
            <a:ext cx="1841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40</a:t>
            </a:r>
            <a:endParaRPr lang="en-US">
              <a:latin typeface="Arial" pitchFamily="34" charset="0"/>
            </a:endParaRPr>
          </a:p>
        </p:txBody>
      </p:sp>
      <p:sp>
        <p:nvSpPr>
          <p:cNvPr id="73794" name="Line 66"/>
          <p:cNvSpPr>
            <a:spLocks noChangeShapeType="1"/>
          </p:cNvSpPr>
          <p:nvPr/>
        </p:nvSpPr>
        <p:spPr bwMode="auto">
          <a:xfrm flipH="1">
            <a:off x="636588" y="3746500"/>
            <a:ext cx="2698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95" name="Line 67"/>
          <p:cNvSpPr>
            <a:spLocks noChangeShapeType="1"/>
          </p:cNvSpPr>
          <p:nvPr/>
        </p:nvSpPr>
        <p:spPr bwMode="auto">
          <a:xfrm flipH="1">
            <a:off x="617538" y="3621088"/>
            <a:ext cx="460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96" name="Line 68"/>
          <p:cNvSpPr>
            <a:spLocks noChangeShapeType="1"/>
          </p:cNvSpPr>
          <p:nvPr/>
        </p:nvSpPr>
        <p:spPr bwMode="auto">
          <a:xfrm flipH="1">
            <a:off x="636588" y="3495675"/>
            <a:ext cx="2698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97" name="Line 69"/>
          <p:cNvSpPr>
            <a:spLocks noChangeShapeType="1"/>
          </p:cNvSpPr>
          <p:nvPr/>
        </p:nvSpPr>
        <p:spPr bwMode="auto">
          <a:xfrm flipH="1">
            <a:off x="617538" y="3370263"/>
            <a:ext cx="460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798" name="Rectangle 70"/>
          <p:cNvSpPr>
            <a:spLocks noChangeArrowheads="1"/>
          </p:cNvSpPr>
          <p:nvPr/>
        </p:nvSpPr>
        <p:spPr bwMode="auto">
          <a:xfrm>
            <a:off x="396875" y="3298825"/>
            <a:ext cx="1841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60</a:t>
            </a:r>
            <a:endParaRPr lang="en-US">
              <a:latin typeface="Arial" pitchFamily="34" charset="0"/>
            </a:endParaRPr>
          </a:p>
        </p:txBody>
      </p:sp>
      <p:sp>
        <p:nvSpPr>
          <p:cNvPr id="73799" name="Line 71"/>
          <p:cNvSpPr>
            <a:spLocks noChangeShapeType="1"/>
          </p:cNvSpPr>
          <p:nvPr/>
        </p:nvSpPr>
        <p:spPr bwMode="auto">
          <a:xfrm flipH="1">
            <a:off x="636588" y="3244850"/>
            <a:ext cx="2698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00" name="Line 72"/>
          <p:cNvSpPr>
            <a:spLocks noChangeShapeType="1"/>
          </p:cNvSpPr>
          <p:nvPr/>
        </p:nvSpPr>
        <p:spPr bwMode="auto">
          <a:xfrm flipH="1">
            <a:off x="617538" y="3117850"/>
            <a:ext cx="460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01" name="Line 73"/>
          <p:cNvSpPr>
            <a:spLocks noChangeShapeType="1"/>
          </p:cNvSpPr>
          <p:nvPr/>
        </p:nvSpPr>
        <p:spPr bwMode="auto">
          <a:xfrm flipH="1">
            <a:off x="636588" y="2995613"/>
            <a:ext cx="2698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02" name="Line 74"/>
          <p:cNvSpPr>
            <a:spLocks noChangeShapeType="1"/>
          </p:cNvSpPr>
          <p:nvPr/>
        </p:nvSpPr>
        <p:spPr bwMode="auto">
          <a:xfrm flipH="1">
            <a:off x="617538" y="2868613"/>
            <a:ext cx="460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03" name="Rectangle 75"/>
          <p:cNvSpPr>
            <a:spLocks noChangeArrowheads="1"/>
          </p:cNvSpPr>
          <p:nvPr/>
        </p:nvSpPr>
        <p:spPr bwMode="auto">
          <a:xfrm>
            <a:off x="396875" y="2795588"/>
            <a:ext cx="1841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80</a:t>
            </a:r>
            <a:endParaRPr lang="en-US">
              <a:latin typeface="Arial" pitchFamily="34" charset="0"/>
            </a:endParaRPr>
          </a:p>
        </p:txBody>
      </p:sp>
      <p:sp>
        <p:nvSpPr>
          <p:cNvPr id="73804" name="Line 76"/>
          <p:cNvSpPr>
            <a:spLocks noChangeShapeType="1"/>
          </p:cNvSpPr>
          <p:nvPr/>
        </p:nvSpPr>
        <p:spPr bwMode="auto">
          <a:xfrm flipH="1">
            <a:off x="636588" y="2743200"/>
            <a:ext cx="2698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05" name="Line 77"/>
          <p:cNvSpPr>
            <a:spLocks noChangeShapeType="1"/>
          </p:cNvSpPr>
          <p:nvPr/>
        </p:nvSpPr>
        <p:spPr bwMode="auto">
          <a:xfrm flipH="1">
            <a:off x="617538" y="2619375"/>
            <a:ext cx="460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06" name="Line 78"/>
          <p:cNvSpPr>
            <a:spLocks noChangeShapeType="1"/>
          </p:cNvSpPr>
          <p:nvPr/>
        </p:nvSpPr>
        <p:spPr bwMode="auto">
          <a:xfrm flipH="1">
            <a:off x="636588" y="2493963"/>
            <a:ext cx="2698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07" name="Line 79"/>
          <p:cNvSpPr>
            <a:spLocks noChangeShapeType="1"/>
          </p:cNvSpPr>
          <p:nvPr/>
        </p:nvSpPr>
        <p:spPr bwMode="auto">
          <a:xfrm flipH="1">
            <a:off x="617538" y="2366963"/>
            <a:ext cx="460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08" name="Rectangle 80"/>
          <p:cNvSpPr>
            <a:spLocks noChangeArrowheads="1"/>
          </p:cNvSpPr>
          <p:nvPr/>
        </p:nvSpPr>
        <p:spPr bwMode="auto">
          <a:xfrm>
            <a:off x="323850" y="2297113"/>
            <a:ext cx="2762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100</a:t>
            </a:r>
            <a:endParaRPr lang="en-US">
              <a:latin typeface="Arial" pitchFamily="34" charset="0"/>
            </a:endParaRPr>
          </a:p>
        </p:txBody>
      </p:sp>
      <p:sp>
        <p:nvSpPr>
          <p:cNvPr id="73809" name="Rectangle 81"/>
          <p:cNvSpPr>
            <a:spLocks noChangeArrowheads="1"/>
          </p:cNvSpPr>
          <p:nvPr/>
        </p:nvSpPr>
        <p:spPr bwMode="auto">
          <a:xfrm>
            <a:off x="7213600" y="5684838"/>
            <a:ext cx="164623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pitchFamily="34" charset="0"/>
              </a:rPr>
              <a:t>CD133/Ki67 Negative</a:t>
            </a:r>
            <a:endParaRPr lang="en-US">
              <a:latin typeface="Arial" pitchFamily="34" charset="0"/>
            </a:endParaRPr>
          </a:p>
        </p:txBody>
      </p:sp>
      <p:sp>
        <p:nvSpPr>
          <p:cNvPr id="73810" name="Rectangle 82"/>
          <p:cNvSpPr>
            <a:spLocks noChangeArrowheads="1"/>
          </p:cNvSpPr>
          <p:nvPr/>
        </p:nvSpPr>
        <p:spPr bwMode="auto">
          <a:xfrm>
            <a:off x="7213600" y="5976938"/>
            <a:ext cx="15906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pitchFamily="34" charset="0"/>
              </a:rPr>
              <a:t>CD133/Ki67 Positive</a:t>
            </a:r>
            <a:endParaRPr lang="en-US">
              <a:latin typeface="Arial" pitchFamily="34" charset="0"/>
            </a:endParaRPr>
          </a:p>
        </p:txBody>
      </p:sp>
      <p:sp>
        <p:nvSpPr>
          <p:cNvPr id="73811" name="Rectangle 83"/>
          <p:cNvSpPr>
            <a:spLocks noChangeArrowheads="1"/>
          </p:cNvSpPr>
          <p:nvPr/>
        </p:nvSpPr>
        <p:spPr bwMode="auto">
          <a:xfrm>
            <a:off x="2239963" y="5154613"/>
            <a:ext cx="590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pitchFamily="34" charset="0"/>
              </a:rPr>
              <a:t>Months</a:t>
            </a:r>
            <a:endParaRPr lang="en-US">
              <a:latin typeface="Arial" pitchFamily="34" charset="0"/>
            </a:endParaRPr>
          </a:p>
        </p:txBody>
      </p:sp>
      <p:sp>
        <p:nvSpPr>
          <p:cNvPr id="73812" name="Rectangle 84"/>
          <p:cNvSpPr>
            <a:spLocks noChangeArrowheads="1"/>
          </p:cNvSpPr>
          <p:nvPr/>
        </p:nvSpPr>
        <p:spPr bwMode="auto">
          <a:xfrm rot="-5400000">
            <a:off x="-1116012" y="3443288"/>
            <a:ext cx="26574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pitchFamily="34" charset="0"/>
              </a:rPr>
              <a:t>Probability of Overall Survival (%)</a:t>
            </a:r>
            <a:endParaRPr lang="en-US">
              <a:latin typeface="Arial" pitchFamily="34" charset="0"/>
            </a:endParaRPr>
          </a:p>
        </p:txBody>
      </p:sp>
      <p:sp>
        <p:nvSpPr>
          <p:cNvPr id="73813" name="Oval 85"/>
          <p:cNvSpPr>
            <a:spLocks noChangeAspect="1" noChangeArrowheads="1"/>
          </p:cNvSpPr>
          <p:nvPr/>
        </p:nvSpPr>
        <p:spPr bwMode="auto">
          <a:xfrm>
            <a:off x="1838325" y="3279775"/>
            <a:ext cx="44450" cy="444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73814" name="Line 86"/>
          <p:cNvSpPr>
            <a:spLocks noChangeShapeType="1"/>
          </p:cNvSpPr>
          <p:nvPr/>
        </p:nvSpPr>
        <p:spPr bwMode="auto">
          <a:xfrm>
            <a:off x="6526213" y="5811838"/>
            <a:ext cx="434975" cy="3175"/>
          </a:xfrm>
          <a:prstGeom prst="line">
            <a:avLst/>
          </a:prstGeom>
          <a:noFill/>
          <a:ln w="28575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15" name="Line 87"/>
          <p:cNvSpPr>
            <a:spLocks noChangeShapeType="1"/>
          </p:cNvSpPr>
          <p:nvPr/>
        </p:nvSpPr>
        <p:spPr bwMode="auto">
          <a:xfrm>
            <a:off x="6526213" y="6097588"/>
            <a:ext cx="434975" cy="317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16" name="Oval 88"/>
          <p:cNvSpPr>
            <a:spLocks noChangeAspect="1" noChangeArrowheads="1"/>
          </p:cNvSpPr>
          <p:nvPr/>
        </p:nvSpPr>
        <p:spPr bwMode="auto">
          <a:xfrm>
            <a:off x="6700838" y="6048375"/>
            <a:ext cx="85725" cy="85725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73817" name="Oval 89"/>
          <p:cNvSpPr>
            <a:spLocks noChangeAspect="1" noChangeArrowheads="1"/>
          </p:cNvSpPr>
          <p:nvPr/>
        </p:nvSpPr>
        <p:spPr bwMode="auto">
          <a:xfrm>
            <a:off x="6694488" y="5772150"/>
            <a:ext cx="85725" cy="85725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73818" name="Oval 90"/>
          <p:cNvSpPr>
            <a:spLocks noChangeAspect="1" noChangeArrowheads="1"/>
          </p:cNvSpPr>
          <p:nvPr/>
        </p:nvSpPr>
        <p:spPr bwMode="auto">
          <a:xfrm>
            <a:off x="4233863" y="4700588"/>
            <a:ext cx="46037" cy="444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73819" name="Oval 91"/>
          <p:cNvSpPr>
            <a:spLocks noChangeAspect="1" noChangeArrowheads="1"/>
          </p:cNvSpPr>
          <p:nvPr/>
        </p:nvSpPr>
        <p:spPr bwMode="auto">
          <a:xfrm>
            <a:off x="3438525" y="4400550"/>
            <a:ext cx="44450" cy="444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73820" name="Oval 92"/>
          <p:cNvSpPr>
            <a:spLocks noChangeAspect="1" noChangeArrowheads="1"/>
          </p:cNvSpPr>
          <p:nvPr/>
        </p:nvSpPr>
        <p:spPr bwMode="auto">
          <a:xfrm>
            <a:off x="1939925" y="4100513"/>
            <a:ext cx="44450" cy="42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73821" name="Text Box 93"/>
          <p:cNvSpPr txBox="1">
            <a:spLocks noChangeArrowheads="1"/>
          </p:cNvSpPr>
          <p:nvPr/>
        </p:nvSpPr>
        <p:spPr bwMode="auto">
          <a:xfrm>
            <a:off x="2181225" y="4240213"/>
            <a:ext cx="838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200" b="1">
                <a:latin typeface="Arial" pitchFamily="34" charset="0"/>
              </a:rPr>
              <a:t>P=0.0035</a:t>
            </a:r>
          </a:p>
        </p:txBody>
      </p:sp>
      <p:sp>
        <p:nvSpPr>
          <p:cNvPr id="73822" name="Rectangle 94"/>
          <p:cNvSpPr>
            <a:spLocks noChangeArrowheads="1"/>
          </p:cNvSpPr>
          <p:nvPr/>
        </p:nvSpPr>
        <p:spPr bwMode="auto">
          <a:xfrm>
            <a:off x="5492750" y="2336800"/>
            <a:ext cx="3395663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23" name="Freeform 95"/>
          <p:cNvSpPr>
            <a:spLocks/>
          </p:cNvSpPr>
          <p:nvPr/>
        </p:nvSpPr>
        <p:spPr bwMode="auto">
          <a:xfrm>
            <a:off x="5492750" y="2389188"/>
            <a:ext cx="225425" cy="139700"/>
          </a:xfrm>
          <a:custGeom>
            <a:avLst/>
            <a:gdLst>
              <a:gd name="T0" fmla="*/ 0 w 188"/>
              <a:gd name="T1" fmla="*/ 0 h 117"/>
              <a:gd name="T2" fmla="*/ 2147483647 w 188"/>
              <a:gd name="T3" fmla="*/ 0 h 117"/>
              <a:gd name="T4" fmla="*/ 2147483647 w 188"/>
              <a:gd name="T5" fmla="*/ 2147483647 h 117"/>
              <a:gd name="T6" fmla="*/ 0 60000 65536"/>
              <a:gd name="T7" fmla="*/ 0 60000 65536"/>
              <a:gd name="T8" fmla="*/ 0 60000 65536"/>
              <a:gd name="T9" fmla="*/ 0 w 188"/>
              <a:gd name="T10" fmla="*/ 0 h 117"/>
              <a:gd name="T11" fmla="*/ 188 w 188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8" h="117">
                <a:moveTo>
                  <a:pt x="0" y="0"/>
                </a:moveTo>
                <a:lnTo>
                  <a:pt x="188" y="0"/>
                </a:lnTo>
                <a:lnTo>
                  <a:pt x="188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24" name="Freeform 96"/>
          <p:cNvSpPr>
            <a:spLocks/>
          </p:cNvSpPr>
          <p:nvPr/>
        </p:nvSpPr>
        <p:spPr bwMode="auto">
          <a:xfrm>
            <a:off x="5718175" y="2528888"/>
            <a:ext cx="112713" cy="141287"/>
          </a:xfrm>
          <a:custGeom>
            <a:avLst/>
            <a:gdLst>
              <a:gd name="T0" fmla="*/ 0 w 94"/>
              <a:gd name="T1" fmla="*/ 0 h 117"/>
              <a:gd name="T2" fmla="*/ 2147483647 w 94"/>
              <a:gd name="T3" fmla="*/ 0 h 117"/>
              <a:gd name="T4" fmla="*/ 2147483647 w 94"/>
              <a:gd name="T5" fmla="*/ 2147483647 h 117"/>
              <a:gd name="T6" fmla="*/ 0 60000 65536"/>
              <a:gd name="T7" fmla="*/ 0 60000 65536"/>
              <a:gd name="T8" fmla="*/ 0 60000 65536"/>
              <a:gd name="T9" fmla="*/ 0 w 94"/>
              <a:gd name="T10" fmla="*/ 0 h 117"/>
              <a:gd name="T11" fmla="*/ 94 w 94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117">
                <a:moveTo>
                  <a:pt x="0" y="0"/>
                </a:moveTo>
                <a:lnTo>
                  <a:pt x="94" y="0"/>
                </a:lnTo>
                <a:lnTo>
                  <a:pt x="94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25" name="Freeform 97"/>
          <p:cNvSpPr>
            <a:spLocks/>
          </p:cNvSpPr>
          <p:nvPr/>
        </p:nvSpPr>
        <p:spPr bwMode="auto">
          <a:xfrm>
            <a:off x="5830888" y="2670175"/>
            <a:ext cx="112712" cy="139700"/>
          </a:xfrm>
          <a:custGeom>
            <a:avLst/>
            <a:gdLst>
              <a:gd name="T0" fmla="*/ 0 w 94"/>
              <a:gd name="T1" fmla="*/ 0 h 117"/>
              <a:gd name="T2" fmla="*/ 2147483647 w 94"/>
              <a:gd name="T3" fmla="*/ 0 h 117"/>
              <a:gd name="T4" fmla="*/ 2147483647 w 94"/>
              <a:gd name="T5" fmla="*/ 2147483647 h 117"/>
              <a:gd name="T6" fmla="*/ 0 60000 65536"/>
              <a:gd name="T7" fmla="*/ 0 60000 65536"/>
              <a:gd name="T8" fmla="*/ 0 60000 65536"/>
              <a:gd name="T9" fmla="*/ 0 w 94"/>
              <a:gd name="T10" fmla="*/ 0 h 117"/>
              <a:gd name="T11" fmla="*/ 94 w 94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117">
                <a:moveTo>
                  <a:pt x="0" y="0"/>
                </a:moveTo>
                <a:lnTo>
                  <a:pt x="94" y="0"/>
                </a:lnTo>
                <a:lnTo>
                  <a:pt x="94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26" name="Freeform 98"/>
          <p:cNvSpPr>
            <a:spLocks/>
          </p:cNvSpPr>
          <p:nvPr/>
        </p:nvSpPr>
        <p:spPr bwMode="auto">
          <a:xfrm>
            <a:off x="5943600" y="2809875"/>
            <a:ext cx="114300" cy="141288"/>
          </a:xfrm>
          <a:custGeom>
            <a:avLst/>
            <a:gdLst>
              <a:gd name="T0" fmla="*/ 0 w 94"/>
              <a:gd name="T1" fmla="*/ 0 h 117"/>
              <a:gd name="T2" fmla="*/ 2147483647 w 94"/>
              <a:gd name="T3" fmla="*/ 0 h 117"/>
              <a:gd name="T4" fmla="*/ 2147483647 w 94"/>
              <a:gd name="T5" fmla="*/ 2147483647 h 117"/>
              <a:gd name="T6" fmla="*/ 0 60000 65536"/>
              <a:gd name="T7" fmla="*/ 0 60000 65536"/>
              <a:gd name="T8" fmla="*/ 0 60000 65536"/>
              <a:gd name="T9" fmla="*/ 0 w 94"/>
              <a:gd name="T10" fmla="*/ 0 h 117"/>
              <a:gd name="T11" fmla="*/ 94 w 94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117">
                <a:moveTo>
                  <a:pt x="0" y="0"/>
                </a:moveTo>
                <a:lnTo>
                  <a:pt x="94" y="0"/>
                </a:lnTo>
                <a:lnTo>
                  <a:pt x="94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27" name="Freeform 99"/>
          <p:cNvSpPr>
            <a:spLocks/>
          </p:cNvSpPr>
          <p:nvPr/>
        </p:nvSpPr>
        <p:spPr bwMode="auto">
          <a:xfrm>
            <a:off x="6057900" y="2951163"/>
            <a:ext cx="112713" cy="139700"/>
          </a:xfrm>
          <a:custGeom>
            <a:avLst/>
            <a:gdLst>
              <a:gd name="T0" fmla="*/ 0 w 94"/>
              <a:gd name="T1" fmla="*/ 0 h 117"/>
              <a:gd name="T2" fmla="*/ 2147483647 w 94"/>
              <a:gd name="T3" fmla="*/ 0 h 117"/>
              <a:gd name="T4" fmla="*/ 2147483647 w 94"/>
              <a:gd name="T5" fmla="*/ 2147483647 h 117"/>
              <a:gd name="T6" fmla="*/ 0 60000 65536"/>
              <a:gd name="T7" fmla="*/ 0 60000 65536"/>
              <a:gd name="T8" fmla="*/ 0 60000 65536"/>
              <a:gd name="T9" fmla="*/ 0 w 94"/>
              <a:gd name="T10" fmla="*/ 0 h 117"/>
              <a:gd name="T11" fmla="*/ 94 w 94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117">
                <a:moveTo>
                  <a:pt x="0" y="0"/>
                </a:moveTo>
                <a:lnTo>
                  <a:pt x="94" y="0"/>
                </a:lnTo>
                <a:lnTo>
                  <a:pt x="94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28" name="Freeform 100"/>
          <p:cNvSpPr>
            <a:spLocks/>
          </p:cNvSpPr>
          <p:nvPr/>
        </p:nvSpPr>
        <p:spPr bwMode="auto">
          <a:xfrm>
            <a:off x="6170613" y="3090863"/>
            <a:ext cx="112712" cy="141287"/>
          </a:xfrm>
          <a:custGeom>
            <a:avLst/>
            <a:gdLst>
              <a:gd name="T0" fmla="*/ 0 w 95"/>
              <a:gd name="T1" fmla="*/ 0 h 117"/>
              <a:gd name="T2" fmla="*/ 2147483647 w 95"/>
              <a:gd name="T3" fmla="*/ 0 h 117"/>
              <a:gd name="T4" fmla="*/ 2147483647 w 95"/>
              <a:gd name="T5" fmla="*/ 2147483647 h 117"/>
              <a:gd name="T6" fmla="*/ 0 60000 65536"/>
              <a:gd name="T7" fmla="*/ 0 60000 65536"/>
              <a:gd name="T8" fmla="*/ 0 60000 65536"/>
              <a:gd name="T9" fmla="*/ 0 w 95"/>
              <a:gd name="T10" fmla="*/ 0 h 117"/>
              <a:gd name="T11" fmla="*/ 95 w 95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5" h="117">
                <a:moveTo>
                  <a:pt x="0" y="0"/>
                </a:moveTo>
                <a:lnTo>
                  <a:pt x="95" y="0"/>
                </a:lnTo>
                <a:lnTo>
                  <a:pt x="95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29" name="Freeform 101"/>
          <p:cNvSpPr>
            <a:spLocks/>
          </p:cNvSpPr>
          <p:nvPr/>
        </p:nvSpPr>
        <p:spPr bwMode="auto">
          <a:xfrm>
            <a:off x="6283325" y="3232150"/>
            <a:ext cx="114300" cy="139700"/>
          </a:xfrm>
          <a:custGeom>
            <a:avLst/>
            <a:gdLst>
              <a:gd name="T0" fmla="*/ 0 w 94"/>
              <a:gd name="T1" fmla="*/ 0 h 117"/>
              <a:gd name="T2" fmla="*/ 2147483647 w 94"/>
              <a:gd name="T3" fmla="*/ 0 h 117"/>
              <a:gd name="T4" fmla="*/ 2147483647 w 94"/>
              <a:gd name="T5" fmla="*/ 2147483647 h 117"/>
              <a:gd name="T6" fmla="*/ 0 60000 65536"/>
              <a:gd name="T7" fmla="*/ 0 60000 65536"/>
              <a:gd name="T8" fmla="*/ 0 60000 65536"/>
              <a:gd name="T9" fmla="*/ 0 w 94"/>
              <a:gd name="T10" fmla="*/ 0 h 117"/>
              <a:gd name="T11" fmla="*/ 94 w 94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117">
                <a:moveTo>
                  <a:pt x="0" y="0"/>
                </a:moveTo>
                <a:lnTo>
                  <a:pt x="94" y="0"/>
                </a:lnTo>
                <a:lnTo>
                  <a:pt x="94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30" name="Freeform 102"/>
          <p:cNvSpPr>
            <a:spLocks/>
          </p:cNvSpPr>
          <p:nvPr/>
        </p:nvSpPr>
        <p:spPr bwMode="auto">
          <a:xfrm>
            <a:off x="6397625" y="3371850"/>
            <a:ext cx="112713" cy="141288"/>
          </a:xfrm>
          <a:custGeom>
            <a:avLst/>
            <a:gdLst>
              <a:gd name="T0" fmla="*/ 0 w 94"/>
              <a:gd name="T1" fmla="*/ 0 h 117"/>
              <a:gd name="T2" fmla="*/ 2147483647 w 94"/>
              <a:gd name="T3" fmla="*/ 0 h 117"/>
              <a:gd name="T4" fmla="*/ 2147483647 w 94"/>
              <a:gd name="T5" fmla="*/ 2147483647 h 117"/>
              <a:gd name="T6" fmla="*/ 0 60000 65536"/>
              <a:gd name="T7" fmla="*/ 0 60000 65536"/>
              <a:gd name="T8" fmla="*/ 0 60000 65536"/>
              <a:gd name="T9" fmla="*/ 0 w 94"/>
              <a:gd name="T10" fmla="*/ 0 h 117"/>
              <a:gd name="T11" fmla="*/ 94 w 94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117">
                <a:moveTo>
                  <a:pt x="0" y="0"/>
                </a:moveTo>
                <a:lnTo>
                  <a:pt x="94" y="0"/>
                </a:lnTo>
                <a:lnTo>
                  <a:pt x="94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31" name="Freeform 103"/>
          <p:cNvSpPr>
            <a:spLocks/>
          </p:cNvSpPr>
          <p:nvPr/>
        </p:nvSpPr>
        <p:spPr bwMode="auto">
          <a:xfrm>
            <a:off x="6510338" y="3513138"/>
            <a:ext cx="112712" cy="141287"/>
          </a:xfrm>
          <a:custGeom>
            <a:avLst/>
            <a:gdLst>
              <a:gd name="T0" fmla="*/ 0 w 94"/>
              <a:gd name="T1" fmla="*/ 0 h 118"/>
              <a:gd name="T2" fmla="*/ 2147483647 w 94"/>
              <a:gd name="T3" fmla="*/ 0 h 118"/>
              <a:gd name="T4" fmla="*/ 2147483647 w 94"/>
              <a:gd name="T5" fmla="*/ 2147483647 h 118"/>
              <a:gd name="T6" fmla="*/ 0 60000 65536"/>
              <a:gd name="T7" fmla="*/ 0 60000 65536"/>
              <a:gd name="T8" fmla="*/ 0 60000 65536"/>
              <a:gd name="T9" fmla="*/ 0 w 94"/>
              <a:gd name="T10" fmla="*/ 0 h 118"/>
              <a:gd name="T11" fmla="*/ 94 w 94"/>
              <a:gd name="T12" fmla="*/ 118 h 1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118">
                <a:moveTo>
                  <a:pt x="0" y="0"/>
                </a:moveTo>
                <a:lnTo>
                  <a:pt x="94" y="0"/>
                </a:lnTo>
                <a:lnTo>
                  <a:pt x="94" y="118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32" name="Freeform 104"/>
          <p:cNvSpPr>
            <a:spLocks/>
          </p:cNvSpPr>
          <p:nvPr/>
        </p:nvSpPr>
        <p:spPr bwMode="auto">
          <a:xfrm>
            <a:off x="6623050" y="3654425"/>
            <a:ext cx="112713" cy="139700"/>
          </a:xfrm>
          <a:custGeom>
            <a:avLst/>
            <a:gdLst>
              <a:gd name="T0" fmla="*/ 0 w 94"/>
              <a:gd name="T1" fmla="*/ 0 h 117"/>
              <a:gd name="T2" fmla="*/ 2147483647 w 94"/>
              <a:gd name="T3" fmla="*/ 0 h 117"/>
              <a:gd name="T4" fmla="*/ 2147483647 w 94"/>
              <a:gd name="T5" fmla="*/ 2147483647 h 117"/>
              <a:gd name="T6" fmla="*/ 0 60000 65536"/>
              <a:gd name="T7" fmla="*/ 0 60000 65536"/>
              <a:gd name="T8" fmla="*/ 0 60000 65536"/>
              <a:gd name="T9" fmla="*/ 0 w 94"/>
              <a:gd name="T10" fmla="*/ 0 h 117"/>
              <a:gd name="T11" fmla="*/ 94 w 94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117">
                <a:moveTo>
                  <a:pt x="0" y="0"/>
                </a:moveTo>
                <a:lnTo>
                  <a:pt x="94" y="0"/>
                </a:lnTo>
                <a:lnTo>
                  <a:pt x="94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33" name="Freeform 105"/>
          <p:cNvSpPr>
            <a:spLocks/>
          </p:cNvSpPr>
          <p:nvPr/>
        </p:nvSpPr>
        <p:spPr bwMode="auto">
          <a:xfrm>
            <a:off x="6735763" y="3794125"/>
            <a:ext cx="112712" cy="141288"/>
          </a:xfrm>
          <a:custGeom>
            <a:avLst/>
            <a:gdLst>
              <a:gd name="T0" fmla="*/ 0 w 94"/>
              <a:gd name="T1" fmla="*/ 0 h 117"/>
              <a:gd name="T2" fmla="*/ 2147483647 w 94"/>
              <a:gd name="T3" fmla="*/ 0 h 117"/>
              <a:gd name="T4" fmla="*/ 2147483647 w 94"/>
              <a:gd name="T5" fmla="*/ 2147483647 h 117"/>
              <a:gd name="T6" fmla="*/ 0 60000 65536"/>
              <a:gd name="T7" fmla="*/ 0 60000 65536"/>
              <a:gd name="T8" fmla="*/ 0 60000 65536"/>
              <a:gd name="T9" fmla="*/ 0 w 94"/>
              <a:gd name="T10" fmla="*/ 0 h 117"/>
              <a:gd name="T11" fmla="*/ 94 w 94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117">
                <a:moveTo>
                  <a:pt x="0" y="0"/>
                </a:moveTo>
                <a:lnTo>
                  <a:pt x="94" y="0"/>
                </a:lnTo>
                <a:lnTo>
                  <a:pt x="94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34" name="Freeform 106"/>
          <p:cNvSpPr>
            <a:spLocks/>
          </p:cNvSpPr>
          <p:nvPr/>
        </p:nvSpPr>
        <p:spPr bwMode="auto">
          <a:xfrm>
            <a:off x="6848475" y="3935413"/>
            <a:ext cx="112713" cy="139700"/>
          </a:xfrm>
          <a:custGeom>
            <a:avLst/>
            <a:gdLst>
              <a:gd name="T0" fmla="*/ 0 w 94"/>
              <a:gd name="T1" fmla="*/ 0 h 117"/>
              <a:gd name="T2" fmla="*/ 2147483647 w 94"/>
              <a:gd name="T3" fmla="*/ 0 h 117"/>
              <a:gd name="T4" fmla="*/ 2147483647 w 94"/>
              <a:gd name="T5" fmla="*/ 2147483647 h 117"/>
              <a:gd name="T6" fmla="*/ 0 60000 65536"/>
              <a:gd name="T7" fmla="*/ 0 60000 65536"/>
              <a:gd name="T8" fmla="*/ 0 60000 65536"/>
              <a:gd name="T9" fmla="*/ 0 w 94"/>
              <a:gd name="T10" fmla="*/ 0 h 117"/>
              <a:gd name="T11" fmla="*/ 94 w 94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117">
                <a:moveTo>
                  <a:pt x="0" y="0"/>
                </a:moveTo>
                <a:lnTo>
                  <a:pt x="94" y="0"/>
                </a:lnTo>
                <a:lnTo>
                  <a:pt x="94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35" name="Freeform 107"/>
          <p:cNvSpPr>
            <a:spLocks/>
          </p:cNvSpPr>
          <p:nvPr/>
        </p:nvSpPr>
        <p:spPr bwMode="auto">
          <a:xfrm>
            <a:off x="6961188" y="4075113"/>
            <a:ext cx="227012" cy="141287"/>
          </a:xfrm>
          <a:custGeom>
            <a:avLst/>
            <a:gdLst>
              <a:gd name="T0" fmla="*/ 0 w 189"/>
              <a:gd name="T1" fmla="*/ 0 h 117"/>
              <a:gd name="T2" fmla="*/ 2147483647 w 189"/>
              <a:gd name="T3" fmla="*/ 0 h 117"/>
              <a:gd name="T4" fmla="*/ 2147483647 w 189"/>
              <a:gd name="T5" fmla="*/ 2147483647 h 117"/>
              <a:gd name="T6" fmla="*/ 0 60000 65536"/>
              <a:gd name="T7" fmla="*/ 0 60000 65536"/>
              <a:gd name="T8" fmla="*/ 0 60000 65536"/>
              <a:gd name="T9" fmla="*/ 0 w 189"/>
              <a:gd name="T10" fmla="*/ 0 h 117"/>
              <a:gd name="T11" fmla="*/ 189 w 189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9" h="117">
                <a:moveTo>
                  <a:pt x="0" y="0"/>
                </a:moveTo>
                <a:lnTo>
                  <a:pt x="189" y="0"/>
                </a:lnTo>
                <a:lnTo>
                  <a:pt x="189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36" name="Freeform 108"/>
          <p:cNvSpPr>
            <a:spLocks/>
          </p:cNvSpPr>
          <p:nvPr/>
        </p:nvSpPr>
        <p:spPr bwMode="auto">
          <a:xfrm>
            <a:off x="7188200" y="4216400"/>
            <a:ext cx="55563" cy="139700"/>
          </a:xfrm>
          <a:custGeom>
            <a:avLst/>
            <a:gdLst>
              <a:gd name="T0" fmla="*/ 0 w 47"/>
              <a:gd name="T1" fmla="*/ 0 h 117"/>
              <a:gd name="T2" fmla="*/ 2147483647 w 47"/>
              <a:gd name="T3" fmla="*/ 0 h 117"/>
              <a:gd name="T4" fmla="*/ 2147483647 w 47"/>
              <a:gd name="T5" fmla="*/ 2147483647 h 117"/>
              <a:gd name="T6" fmla="*/ 0 60000 65536"/>
              <a:gd name="T7" fmla="*/ 0 60000 65536"/>
              <a:gd name="T8" fmla="*/ 0 60000 65536"/>
              <a:gd name="T9" fmla="*/ 0 w 47"/>
              <a:gd name="T10" fmla="*/ 0 h 117"/>
              <a:gd name="T11" fmla="*/ 47 w 47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7" h="117">
                <a:moveTo>
                  <a:pt x="0" y="0"/>
                </a:moveTo>
                <a:lnTo>
                  <a:pt x="47" y="0"/>
                </a:lnTo>
                <a:lnTo>
                  <a:pt x="47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37" name="Freeform 109"/>
          <p:cNvSpPr>
            <a:spLocks/>
          </p:cNvSpPr>
          <p:nvPr/>
        </p:nvSpPr>
        <p:spPr bwMode="auto">
          <a:xfrm>
            <a:off x="7243763" y="4356100"/>
            <a:ext cx="169862" cy="141288"/>
          </a:xfrm>
          <a:custGeom>
            <a:avLst/>
            <a:gdLst>
              <a:gd name="T0" fmla="*/ 0 w 141"/>
              <a:gd name="T1" fmla="*/ 0 h 117"/>
              <a:gd name="T2" fmla="*/ 2147483647 w 141"/>
              <a:gd name="T3" fmla="*/ 0 h 117"/>
              <a:gd name="T4" fmla="*/ 2147483647 w 141"/>
              <a:gd name="T5" fmla="*/ 2147483647 h 117"/>
              <a:gd name="T6" fmla="*/ 0 60000 65536"/>
              <a:gd name="T7" fmla="*/ 0 60000 65536"/>
              <a:gd name="T8" fmla="*/ 0 60000 65536"/>
              <a:gd name="T9" fmla="*/ 0 w 141"/>
              <a:gd name="T10" fmla="*/ 0 h 117"/>
              <a:gd name="T11" fmla="*/ 141 w 141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1" h="117">
                <a:moveTo>
                  <a:pt x="0" y="0"/>
                </a:moveTo>
                <a:lnTo>
                  <a:pt x="141" y="0"/>
                </a:lnTo>
                <a:lnTo>
                  <a:pt x="141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38" name="Freeform 110"/>
          <p:cNvSpPr>
            <a:spLocks/>
          </p:cNvSpPr>
          <p:nvPr/>
        </p:nvSpPr>
        <p:spPr bwMode="auto">
          <a:xfrm>
            <a:off x="7413625" y="4497388"/>
            <a:ext cx="225425" cy="139700"/>
          </a:xfrm>
          <a:custGeom>
            <a:avLst/>
            <a:gdLst>
              <a:gd name="T0" fmla="*/ 0 w 188"/>
              <a:gd name="T1" fmla="*/ 0 h 117"/>
              <a:gd name="T2" fmla="*/ 2147483647 w 188"/>
              <a:gd name="T3" fmla="*/ 0 h 117"/>
              <a:gd name="T4" fmla="*/ 2147483647 w 188"/>
              <a:gd name="T5" fmla="*/ 2147483647 h 117"/>
              <a:gd name="T6" fmla="*/ 0 60000 65536"/>
              <a:gd name="T7" fmla="*/ 0 60000 65536"/>
              <a:gd name="T8" fmla="*/ 0 60000 65536"/>
              <a:gd name="T9" fmla="*/ 0 w 188"/>
              <a:gd name="T10" fmla="*/ 0 h 117"/>
              <a:gd name="T11" fmla="*/ 188 w 188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8" h="117">
                <a:moveTo>
                  <a:pt x="0" y="0"/>
                </a:moveTo>
                <a:lnTo>
                  <a:pt x="188" y="0"/>
                </a:lnTo>
                <a:lnTo>
                  <a:pt x="188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39" name="Freeform 111"/>
          <p:cNvSpPr>
            <a:spLocks/>
          </p:cNvSpPr>
          <p:nvPr/>
        </p:nvSpPr>
        <p:spPr bwMode="auto">
          <a:xfrm>
            <a:off x="7639050" y="4637088"/>
            <a:ext cx="452438" cy="141287"/>
          </a:xfrm>
          <a:custGeom>
            <a:avLst/>
            <a:gdLst>
              <a:gd name="T0" fmla="*/ 0 w 377"/>
              <a:gd name="T1" fmla="*/ 0 h 117"/>
              <a:gd name="T2" fmla="*/ 2147483647 w 377"/>
              <a:gd name="T3" fmla="*/ 0 h 117"/>
              <a:gd name="T4" fmla="*/ 2147483647 w 377"/>
              <a:gd name="T5" fmla="*/ 2147483647 h 117"/>
              <a:gd name="T6" fmla="*/ 0 60000 65536"/>
              <a:gd name="T7" fmla="*/ 0 60000 65536"/>
              <a:gd name="T8" fmla="*/ 0 60000 65536"/>
              <a:gd name="T9" fmla="*/ 0 w 377"/>
              <a:gd name="T10" fmla="*/ 0 h 117"/>
              <a:gd name="T11" fmla="*/ 377 w 377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7" h="117">
                <a:moveTo>
                  <a:pt x="0" y="0"/>
                </a:moveTo>
                <a:lnTo>
                  <a:pt x="377" y="0"/>
                </a:lnTo>
                <a:lnTo>
                  <a:pt x="377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40" name="Freeform 112"/>
          <p:cNvSpPr>
            <a:spLocks/>
          </p:cNvSpPr>
          <p:nvPr/>
        </p:nvSpPr>
        <p:spPr bwMode="auto">
          <a:xfrm>
            <a:off x="8091488" y="4778375"/>
            <a:ext cx="792162" cy="139700"/>
          </a:xfrm>
          <a:custGeom>
            <a:avLst/>
            <a:gdLst>
              <a:gd name="T0" fmla="*/ 0 w 659"/>
              <a:gd name="T1" fmla="*/ 0 h 117"/>
              <a:gd name="T2" fmla="*/ 2147483647 w 659"/>
              <a:gd name="T3" fmla="*/ 0 h 117"/>
              <a:gd name="T4" fmla="*/ 2147483647 w 659"/>
              <a:gd name="T5" fmla="*/ 2147483647 h 117"/>
              <a:gd name="T6" fmla="*/ 0 60000 65536"/>
              <a:gd name="T7" fmla="*/ 0 60000 65536"/>
              <a:gd name="T8" fmla="*/ 0 60000 65536"/>
              <a:gd name="T9" fmla="*/ 0 w 659"/>
              <a:gd name="T10" fmla="*/ 0 h 117"/>
              <a:gd name="T11" fmla="*/ 659 w 659"/>
              <a:gd name="T12" fmla="*/ 117 h 1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59" h="117">
                <a:moveTo>
                  <a:pt x="0" y="0"/>
                </a:moveTo>
                <a:lnTo>
                  <a:pt x="659" y="0"/>
                </a:lnTo>
                <a:lnTo>
                  <a:pt x="659" y="117"/>
                </a:lnTo>
              </a:path>
            </a:pathLst>
          </a:custGeom>
          <a:noFill/>
          <a:ln w="19050">
            <a:solidFill>
              <a:srgbClr val="FF2B2B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41" name="Freeform 113"/>
          <p:cNvSpPr>
            <a:spLocks/>
          </p:cNvSpPr>
          <p:nvPr/>
        </p:nvSpPr>
        <p:spPr bwMode="auto">
          <a:xfrm>
            <a:off x="5492750" y="2389188"/>
            <a:ext cx="112713" cy="420687"/>
          </a:xfrm>
          <a:custGeom>
            <a:avLst/>
            <a:gdLst>
              <a:gd name="T0" fmla="*/ 0 w 94"/>
              <a:gd name="T1" fmla="*/ 0 h 351"/>
              <a:gd name="T2" fmla="*/ 2147483647 w 94"/>
              <a:gd name="T3" fmla="*/ 0 h 351"/>
              <a:gd name="T4" fmla="*/ 2147483647 w 94"/>
              <a:gd name="T5" fmla="*/ 2147483647 h 351"/>
              <a:gd name="T6" fmla="*/ 0 60000 65536"/>
              <a:gd name="T7" fmla="*/ 0 60000 65536"/>
              <a:gd name="T8" fmla="*/ 0 60000 65536"/>
              <a:gd name="T9" fmla="*/ 0 w 94"/>
              <a:gd name="T10" fmla="*/ 0 h 351"/>
              <a:gd name="T11" fmla="*/ 94 w 94"/>
              <a:gd name="T12" fmla="*/ 351 h 35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351">
                <a:moveTo>
                  <a:pt x="0" y="0"/>
                </a:moveTo>
                <a:lnTo>
                  <a:pt x="94" y="0"/>
                </a:lnTo>
                <a:lnTo>
                  <a:pt x="94" y="351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42" name="Freeform 114"/>
          <p:cNvSpPr>
            <a:spLocks/>
          </p:cNvSpPr>
          <p:nvPr/>
        </p:nvSpPr>
        <p:spPr bwMode="auto">
          <a:xfrm>
            <a:off x="5605463" y="2809875"/>
            <a:ext cx="112712" cy="422275"/>
          </a:xfrm>
          <a:custGeom>
            <a:avLst/>
            <a:gdLst>
              <a:gd name="T0" fmla="*/ 0 w 94"/>
              <a:gd name="T1" fmla="*/ 0 h 351"/>
              <a:gd name="T2" fmla="*/ 2147483647 w 94"/>
              <a:gd name="T3" fmla="*/ 0 h 351"/>
              <a:gd name="T4" fmla="*/ 2147483647 w 94"/>
              <a:gd name="T5" fmla="*/ 2147483647 h 351"/>
              <a:gd name="T6" fmla="*/ 0 60000 65536"/>
              <a:gd name="T7" fmla="*/ 0 60000 65536"/>
              <a:gd name="T8" fmla="*/ 0 60000 65536"/>
              <a:gd name="T9" fmla="*/ 0 w 94"/>
              <a:gd name="T10" fmla="*/ 0 h 351"/>
              <a:gd name="T11" fmla="*/ 94 w 94"/>
              <a:gd name="T12" fmla="*/ 351 h 35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351">
                <a:moveTo>
                  <a:pt x="0" y="0"/>
                </a:moveTo>
                <a:lnTo>
                  <a:pt x="94" y="0"/>
                </a:lnTo>
                <a:lnTo>
                  <a:pt x="94" y="351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43" name="Freeform 115"/>
          <p:cNvSpPr>
            <a:spLocks/>
          </p:cNvSpPr>
          <p:nvPr/>
        </p:nvSpPr>
        <p:spPr bwMode="auto">
          <a:xfrm>
            <a:off x="5718175" y="3232150"/>
            <a:ext cx="112713" cy="422275"/>
          </a:xfrm>
          <a:custGeom>
            <a:avLst/>
            <a:gdLst>
              <a:gd name="T0" fmla="*/ 0 w 94"/>
              <a:gd name="T1" fmla="*/ 0 h 352"/>
              <a:gd name="T2" fmla="*/ 2147483647 w 94"/>
              <a:gd name="T3" fmla="*/ 0 h 352"/>
              <a:gd name="T4" fmla="*/ 2147483647 w 94"/>
              <a:gd name="T5" fmla="*/ 2147483647 h 352"/>
              <a:gd name="T6" fmla="*/ 0 60000 65536"/>
              <a:gd name="T7" fmla="*/ 0 60000 65536"/>
              <a:gd name="T8" fmla="*/ 0 60000 65536"/>
              <a:gd name="T9" fmla="*/ 0 w 94"/>
              <a:gd name="T10" fmla="*/ 0 h 352"/>
              <a:gd name="T11" fmla="*/ 94 w 94"/>
              <a:gd name="T12" fmla="*/ 352 h 3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352">
                <a:moveTo>
                  <a:pt x="0" y="0"/>
                </a:moveTo>
                <a:lnTo>
                  <a:pt x="94" y="0"/>
                </a:lnTo>
                <a:lnTo>
                  <a:pt x="94" y="352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44" name="Freeform 116"/>
          <p:cNvSpPr>
            <a:spLocks/>
          </p:cNvSpPr>
          <p:nvPr/>
        </p:nvSpPr>
        <p:spPr bwMode="auto">
          <a:xfrm>
            <a:off x="5830888" y="3654425"/>
            <a:ext cx="227012" cy="420688"/>
          </a:xfrm>
          <a:custGeom>
            <a:avLst/>
            <a:gdLst>
              <a:gd name="T0" fmla="*/ 0 w 188"/>
              <a:gd name="T1" fmla="*/ 0 h 351"/>
              <a:gd name="T2" fmla="*/ 2147483647 w 188"/>
              <a:gd name="T3" fmla="*/ 0 h 351"/>
              <a:gd name="T4" fmla="*/ 2147483647 w 188"/>
              <a:gd name="T5" fmla="*/ 2147483647 h 351"/>
              <a:gd name="T6" fmla="*/ 0 60000 65536"/>
              <a:gd name="T7" fmla="*/ 0 60000 65536"/>
              <a:gd name="T8" fmla="*/ 0 60000 65536"/>
              <a:gd name="T9" fmla="*/ 0 w 188"/>
              <a:gd name="T10" fmla="*/ 0 h 351"/>
              <a:gd name="T11" fmla="*/ 188 w 188"/>
              <a:gd name="T12" fmla="*/ 351 h 35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8" h="351">
                <a:moveTo>
                  <a:pt x="0" y="0"/>
                </a:moveTo>
                <a:lnTo>
                  <a:pt x="188" y="0"/>
                </a:lnTo>
                <a:lnTo>
                  <a:pt x="188" y="351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45" name="Freeform 117"/>
          <p:cNvSpPr>
            <a:spLocks/>
          </p:cNvSpPr>
          <p:nvPr/>
        </p:nvSpPr>
        <p:spPr bwMode="auto">
          <a:xfrm>
            <a:off x="6057900" y="4075113"/>
            <a:ext cx="112713" cy="422275"/>
          </a:xfrm>
          <a:custGeom>
            <a:avLst/>
            <a:gdLst>
              <a:gd name="T0" fmla="*/ 0 w 94"/>
              <a:gd name="T1" fmla="*/ 0 h 351"/>
              <a:gd name="T2" fmla="*/ 2147483647 w 94"/>
              <a:gd name="T3" fmla="*/ 0 h 351"/>
              <a:gd name="T4" fmla="*/ 2147483647 w 94"/>
              <a:gd name="T5" fmla="*/ 2147483647 h 351"/>
              <a:gd name="T6" fmla="*/ 0 60000 65536"/>
              <a:gd name="T7" fmla="*/ 0 60000 65536"/>
              <a:gd name="T8" fmla="*/ 0 60000 65536"/>
              <a:gd name="T9" fmla="*/ 0 w 94"/>
              <a:gd name="T10" fmla="*/ 0 h 351"/>
              <a:gd name="T11" fmla="*/ 94 w 94"/>
              <a:gd name="T12" fmla="*/ 351 h 35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351">
                <a:moveTo>
                  <a:pt x="0" y="0"/>
                </a:moveTo>
                <a:lnTo>
                  <a:pt x="94" y="0"/>
                </a:lnTo>
                <a:lnTo>
                  <a:pt x="94" y="351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46" name="Freeform 118"/>
          <p:cNvSpPr>
            <a:spLocks/>
          </p:cNvSpPr>
          <p:nvPr/>
        </p:nvSpPr>
        <p:spPr bwMode="auto">
          <a:xfrm>
            <a:off x="6170613" y="4497388"/>
            <a:ext cx="452437" cy="420687"/>
          </a:xfrm>
          <a:custGeom>
            <a:avLst/>
            <a:gdLst>
              <a:gd name="T0" fmla="*/ 0 w 377"/>
              <a:gd name="T1" fmla="*/ 0 h 351"/>
              <a:gd name="T2" fmla="*/ 2147483647 w 377"/>
              <a:gd name="T3" fmla="*/ 0 h 351"/>
              <a:gd name="T4" fmla="*/ 2147483647 w 377"/>
              <a:gd name="T5" fmla="*/ 2147483647 h 351"/>
              <a:gd name="T6" fmla="*/ 0 60000 65536"/>
              <a:gd name="T7" fmla="*/ 0 60000 65536"/>
              <a:gd name="T8" fmla="*/ 0 60000 65536"/>
              <a:gd name="T9" fmla="*/ 0 w 377"/>
              <a:gd name="T10" fmla="*/ 0 h 351"/>
              <a:gd name="T11" fmla="*/ 377 w 377"/>
              <a:gd name="T12" fmla="*/ 351 h 35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7" h="351">
                <a:moveTo>
                  <a:pt x="0" y="0"/>
                </a:moveTo>
                <a:lnTo>
                  <a:pt x="377" y="0"/>
                </a:lnTo>
                <a:lnTo>
                  <a:pt x="377" y="351"/>
                </a:lnTo>
              </a:path>
            </a:pathLst>
          </a:cu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47" name="Line 119"/>
          <p:cNvSpPr>
            <a:spLocks noChangeShapeType="1"/>
          </p:cNvSpPr>
          <p:nvPr/>
        </p:nvSpPr>
        <p:spPr bwMode="auto">
          <a:xfrm>
            <a:off x="5492750" y="4918075"/>
            <a:ext cx="3402013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48" name="Line 120"/>
          <p:cNvSpPr>
            <a:spLocks noChangeShapeType="1"/>
          </p:cNvSpPr>
          <p:nvPr/>
        </p:nvSpPr>
        <p:spPr bwMode="auto">
          <a:xfrm>
            <a:off x="5492750" y="4918075"/>
            <a:ext cx="0" cy="4286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49" name="Rectangle 121"/>
          <p:cNvSpPr>
            <a:spLocks noChangeArrowheads="1"/>
          </p:cNvSpPr>
          <p:nvPr/>
        </p:nvSpPr>
        <p:spPr bwMode="auto">
          <a:xfrm>
            <a:off x="5430838" y="4973638"/>
            <a:ext cx="920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0</a:t>
            </a:r>
            <a:endParaRPr lang="en-US">
              <a:latin typeface="Arial" pitchFamily="34" charset="0"/>
            </a:endParaRPr>
          </a:p>
        </p:txBody>
      </p:sp>
      <p:sp>
        <p:nvSpPr>
          <p:cNvPr id="73850" name="Line 122"/>
          <p:cNvSpPr>
            <a:spLocks noChangeShapeType="1"/>
          </p:cNvSpPr>
          <p:nvPr/>
        </p:nvSpPr>
        <p:spPr bwMode="auto">
          <a:xfrm>
            <a:off x="6057900" y="4918075"/>
            <a:ext cx="0" cy="4286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51" name="Rectangle 123"/>
          <p:cNvSpPr>
            <a:spLocks noChangeArrowheads="1"/>
          </p:cNvSpPr>
          <p:nvPr/>
        </p:nvSpPr>
        <p:spPr bwMode="auto">
          <a:xfrm>
            <a:off x="5995988" y="4973638"/>
            <a:ext cx="920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5</a:t>
            </a:r>
            <a:endParaRPr lang="en-US">
              <a:latin typeface="Arial" pitchFamily="34" charset="0"/>
            </a:endParaRPr>
          </a:p>
        </p:txBody>
      </p:sp>
      <p:sp>
        <p:nvSpPr>
          <p:cNvPr id="73852" name="Line 124"/>
          <p:cNvSpPr>
            <a:spLocks noChangeShapeType="1"/>
          </p:cNvSpPr>
          <p:nvPr/>
        </p:nvSpPr>
        <p:spPr bwMode="auto">
          <a:xfrm>
            <a:off x="6623050" y="4918075"/>
            <a:ext cx="0" cy="4286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53" name="Rectangle 125"/>
          <p:cNvSpPr>
            <a:spLocks noChangeArrowheads="1"/>
          </p:cNvSpPr>
          <p:nvPr/>
        </p:nvSpPr>
        <p:spPr bwMode="auto">
          <a:xfrm>
            <a:off x="6526213" y="4973638"/>
            <a:ext cx="1841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10</a:t>
            </a:r>
            <a:endParaRPr lang="en-US">
              <a:latin typeface="Arial" pitchFamily="34" charset="0"/>
            </a:endParaRPr>
          </a:p>
        </p:txBody>
      </p:sp>
      <p:sp>
        <p:nvSpPr>
          <p:cNvPr id="73854" name="Line 126"/>
          <p:cNvSpPr>
            <a:spLocks noChangeShapeType="1"/>
          </p:cNvSpPr>
          <p:nvPr/>
        </p:nvSpPr>
        <p:spPr bwMode="auto">
          <a:xfrm>
            <a:off x="7188200" y="4918075"/>
            <a:ext cx="0" cy="4286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55" name="Rectangle 127"/>
          <p:cNvSpPr>
            <a:spLocks noChangeArrowheads="1"/>
          </p:cNvSpPr>
          <p:nvPr/>
        </p:nvSpPr>
        <p:spPr bwMode="auto">
          <a:xfrm>
            <a:off x="7091363" y="4973638"/>
            <a:ext cx="1841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15</a:t>
            </a:r>
            <a:endParaRPr lang="en-US">
              <a:latin typeface="Arial" pitchFamily="34" charset="0"/>
            </a:endParaRPr>
          </a:p>
        </p:txBody>
      </p:sp>
      <p:sp>
        <p:nvSpPr>
          <p:cNvPr id="73856" name="Line 128"/>
          <p:cNvSpPr>
            <a:spLocks noChangeShapeType="1"/>
          </p:cNvSpPr>
          <p:nvPr/>
        </p:nvSpPr>
        <p:spPr bwMode="auto">
          <a:xfrm>
            <a:off x="7753350" y="4918075"/>
            <a:ext cx="0" cy="4286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57" name="Rectangle 129"/>
          <p:cNvSpPr>
            <a:spLocks noChangeArrowheads="1"/>
          </p:cNvSpPr>
          <p:nvPr/>
        </p:nvSpPr>
        <p:spPr bwMode="auto">
          <a:xfrm>
            <a:off x="7654925" y="4973638"/>
            <a:ext cx="1841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20</a:t>
            </a:r>
            <a:endParaRPr lang="en-US">
              <a:latin typeface="Arial" pitchFamily="34" charset="0"/>
            </a:endParaRPr>
          </a:p>
        </p:txBody>
      </p:sp>
      <p:sp>
        <p:nvSpPr>
          <p:cNvPr id="73858" name="Line 130"/>
          <p:cNvSpPr>
            <a:spLocks noChangeShapeType="1"/>
          </p:cNvSpPr>
          <p:nvPr/>
        </p:nvSpPr>
        <p:spPr bwMode="auto">
          <a:xfrm>
            <a:off x="8316913" y="4918075"/>
            <a:ext cx="0" cy="4286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59" name="Rectangle 131"/>
          <p:cNvSpPr>
            <a:spLocks noChangeArrowheads="1"/>
          </p:cNvSpPr>
          <p:nvPr/>
        </p:nvSpPr>
        <p:spPr bwMode="auto">
          <a:xfrm>
            <a:off x="8218488" y="4973638"/>
            <a:ext cx="1841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25</a:t>
            </a:r>
            <a:endParaRPr lang="en-US">
              <a:latin typeface="Arial" pitchFamily="34" charset="0"/>
            </a:endParaRPr>
          </a:p>
        </p:txBody>
      </p:sp>
      <p:sp>
        <p:nvSpPr>
          <p:cNvPr id="73860" name="Line 132"/>
          <p:cNvSpPr>
            <a:spLocks noChangeShapeType="1"/>
          </p:cNvSpPr>
          <p:nvPr/>
        </p:nvSpPr>
        <p:spPr bwMode="auto">
          <a:xfrm>
            <a:off x="8883650" y="4918075"/>
            <a:ext cx="0" cy="4286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61" name="Rectangle 133"/>
          <p:cNvSpPr>
            <a:spLocks noChangeArrowheads="1"/>
          </p:cNvSpPr>
          <p:nvPr/>
        </p:nvSpPr>
        <p:spPr bwMode="auto">
          <a:xfrm>
            <a:off x="8785225" y="4973638"/>
            <a:ext cx="1841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30</a:t>
            </a:r>
            <a:endParaRPr lang="en-US">
              <a:latin typeface="Arial" pitchFamily="34" charset="0"/>
            </a:endParaRPr>
          </a:p>
        </p:txBody>
      </p:sp>
      <p:sp>
        <p:nvSpPr>
          <p:cNvPr id="73862" name="Line 134"/>
          <p:cNvSpPr>
            <a:spLocks noChangeShapeType="1"/>
          </p:cNvSpPr>
          <p:nvPr/>
        </p:nvSpPr>
        <p:spPr bwMode="auto">
          <a:xfrm flipV="1">
            <a:off x="5492750" y="2336800"/>
            <a:ext cx="0" cy="25812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63" name="Line 135"/>
          <p:cNvSpPr>
            <a:spLocks noChangeShapeType="1"/>
          </p:cNvSpPr>
          <p:nvPr/>
        </p:nvSpPr>
        <p:spPr bwMode="auto">
          <a:xfrm flipH="1">
            <a:off x="5451475" y="4918075"/>
            <a:ext cx="412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64" name="Rectangle 136"/>
          <p:cNvSpPr>
            <a:spLocks noChangeArrowheads="1"/>
          </p:cNvSpPr>
          <p:nvPr/>
        </p:nvSpPr>
        <p:spPr bwMode="auto">
          <a:xfrm>
            <a:off x="5311775" y="4849813"/>
            <a:ext cx="920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0</a:t>
            </a:r>
            <a:endParaRPr lang="en-US">
              <a:latin typeface="Arial" pitchFamily="34" charset="0"/>
            </a:endParaRPr>
          </a:p>
        </p:txBody>
      </p:sp>
      <p:sp>
        <p:nvSpPr>
          <p:cNvPr id="73865" name="Line 137"/>
          <p:cNvSpPr>
            <a:spLocks noChangeShapeType="1"/>
          </p:cNvSpPr>
          <p:nvPr/>
        </p:nvSpPr>
        <p:spPr bwMode="auto">
          <a:xfrm flipH="1">
            <a:off x="5468938" y="4792663"/>
            <a:ext cx="2381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66" name="Line 138"/>
          <p:cNvSpPr>
            <a:spLocks noChangeShapeType="1"/>
          </p:cNvSpPr>
          <p:nvPr/>
        </p:nvSpPr>
        <p:spPr bwMode="auto">
          <a:xfrm flipH="1">
            <a:off x="5451475" y="4667250"/>
            <a:ext cx="412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67" name="Line 139"/>
          <p:cNvSpPr>
            <a:spLocks noChangeShapeType="1"/>
          </p:cNvSpPr>
          <p:nvPr/>
        </p:nvSpPr>
        <p:spPr bwMode="auto">
          <a:xfrm flipH="1">
            <a:off x="5468938" y="4540250"/>
            <a:ext cx="2381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68" name="Line 140"/>
          <p:cNvSpPr>
            <a:spLocks noChangeShapeType="1"/>
          </p:cNvSpPr>
          <p:nvPr/>
        </p:nvSpPr>
        <p:spPr bwMode="auto">
          <a:xfrm flipH="1">
            <a:off x="5451475" y="4413250"/>
            <a:ext cx="412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69" name="Rectangle 141"/>
          <p:cNvSpPr>
            <a:spLocks noChangeArrowheads="1"/>
          </p:cNvSpPr>
          <p:nvPr/>
        </p:nvSpPr>
        <p:spPr bwMode="auto">
          <a:xfrm>
            <a:off x="5241925" y="4344988"/>
            <a:ext cx="1841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20</a:t>
            </a:r>
            <a:endParaRPr lang="en-US">
              <a:latin typeface="Arial" pitchFamily="34" charset="0"/>
            </a:endParaRPr>
          </a:p>
        </p:txBody>
      </p:sp>
      <p:sp>
        <p:nvSpPr>
          <p:cNvPr id="73870" name="Line 142"/>
          <p:cNvSpPr>
            <a:spLocks noChangeShapeType="1"/>
          </p:cNvSpPr>
          <p:nvPr/>
        </p:nvSpPr>
        <p:spPr bwMode="auto">
          <a:xfrm flipH="1">
            <a:off x="5468938" y="4287838"/>
            <a:ext cx="2381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71" name="Line 143"/>
          <p:cNvSpPr>
            <a:spLocks noChangeShapeType="1"/>
          </p:cNvSpPr>
          <p:nvPr/>
        </p:nvSpPr>
        <p:spPr bwMode="auto">
          <a:xfrm flipH="1">
            <a:off x="5451475" y="4159250"/>
            <a:ext cx="412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72" name="Line 144"/>
          <p:cNvSpPr>
            <a:spLocks noChangeShapeType="1"/>
          </p:cNvSpPr>
          <p:nvPr/>
        </p:nvSpPr>
        <p:spPr bwMode="auto">
          <a:xfrm flipH="1">
            <a:off x="5468938" y="4033838"/>
            <a:ext cx="2381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73" name="Line 145"/>
          <p:cNvSpPr>
            <a:spLocks noChangeShapeType="1"/>
          </p:cNvSpPr>
          <p:nvPr/>
        </p:nvSpPr>
        <p:spPr bwMode="auto">
          <a:xfrm flipH="1">
            <a:off x="5451475" y="3906838"/>
            <a:ext cx="412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74" name="Rectangle 146"/>
          <p:cNvSpPr>
            <a:spLocks noChangeArrowheads="1"/>
          </p:cNvSpPr>
          <p:nvPr/>
        </p:nvSpPr>
        <p:spPr bwMode="auto">
          <a:xfrm>
            <a:off x="5241925" y="3838575"/>
            <a:ext cx="1841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40</a:t>
            </a:r>
            <a:endParaRPr lang="en-US">
              <a:latin typeface="Arial" pitchFamily="34" charset="0"/>
            </a:endParaRPr>
          </a:p>
        </p:txBody>
      </p:sp>
      <p:sp>
        <p:nvSpPr>
          <p:cNvPr id="73875" name="Line 147"/>
          <p:cNvSpPr>
            <a:spLocks noChangeShapeType="1"/>
          </p:cNvSpPr>
          <p:nvPr/>
        </p:nvSpPr>
        <p:spPr bwMode="auto">
          <a:xfrm flipH="1">
            <a:off x="5468938" y="3779838"/>
            <a:ext cx="2381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76" name="Line 148"/>
          <p:cNvSpPr>
            <a:spLocks noChangeShapeType="1"/>
          </p:cNvSpPr>
          <p:nvPr/>
        </p:nvSpPr>
        <p:spPr bwMode="auto">
          <a:xfrm flipH="1">
            <a:off x="5451475" y="3654425"/>
            <a:ext cx="412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77" name="Line 149"/>
          <p:cNvSpPr>
            <a:spLocks noChangeShapeType="1"/>
          </p:cNvSpPr>
          <p:nvPr/>
        </p:nvSpPr>
        <p:spPr bwMode="auto">
          <a:xfrm flipH="1">
            <a:off x="5468938" y="3529013"/>
            <a:ext cx="2381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78" name="Line 150"/>
          <p:cNvSpPr>
            <a:spLocks noChangeShapeType="1"/>
          </p:cNvSpPr>
          <p:nvPr/>
        </p:nvSpPr>
        <p:spPr bwMode="auto">
          <a:xfrm flipH="1">
            <a:off x="5451475" y="3400425"/>
            <a:ext cx="412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79" name="Rectangle 151"/>
          <p:cNvSpPr>
            <a:spLocks noChangeArrowheads="1"/>
          </p:cNvSpPr>
          <p:nvPr/>
        </p:nvSpPr>
        <p:spPr bwMode="auto">
          <a:xfrm>
            <a:off x="5241925" y="3332163"/>
            <a:ext cx="1841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60</a:t>
            </a:r>
            <a:endParaRPr lang="en-US">
              <a:latin typeface="Arial" pitchFamily="34" charset="0"/>
            </a:endParaRPr>
          </a:p>
        </p:txBody>
      </p:sp>
      <p:sp>
        <p:nvSpPr>
          <p:cNvPr id="73880" name="Line 152"/>
          <p:cNvSpPr>
            <a:spLocks noChangeShapeType="1"/>
          </p:cNvSpPr>
          <p:nvPr/>
        </p:nvSpPr>
        <p:spPr bwMode="auto">
          <a:xfrm flipH="1">
            <a:off x="5468938" y="3275013"/>
            <a:ext cx="2381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81" name="Line 153"/>
          <p:cNvSpPr>
            <a:spLocks noChangeShapeType="1"/>
          </p:cNvSpPr>
          <p:nvPr/>
        </p:nvSpPr>
        <p:spPr bwMode="auto">
          <a:xfrm flipH="1">
            <a:off x="5451475" y="3148013"/>
            <a:ext cx="412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82" name="Line 154"/>
          <p:cNvSpPr>
            <a:spLocks noChangeShapeType="1"/>
          </p:cNvSpPr>
          <p:nvPr/>
        </p:nvSpPr>
        <p:spPr bwMode="auto">
          <a:xfrm flipH="1">
            <a:off x="5468938" y="3021013"/>
            <a:ext cx="2381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83" name="Line 155"/>
          <p:cNvSpPr>
            <a:spLocks noChangeShapeType="1"/>
          </p:cNvSpPr>
          <p:nvPr/>
        </p:nvSpPr>
        <p:spPr bwMode="auto">
          <a:xfrm flipH="1">
            <a:off x="5451475" y="2894013"/>
            <a:ext cx="412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84" name="Rectangle 156"/>
          <p:cNvSpPr>
            <a:spLocks noChangeArrowheads="1"/>
          </p:cNvSpPr>
          <p:nvPr/>
        </p:nvSpPr>
        <p:spPr bwMode="auto">
          <a:xfrm>
            <a:off x="5241925" y="2825750"/>
            <a:ext cx="1841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80</a:t>
            </a:r>
            <a:endParaRPr lang="en-US">
              <a:latin typeface="Arial" pitchFamily="34" charset="0"/>
            </a:endParaRPr>
          </a:p>
        </p:txBody>
      </p:sp>
      <p:sp>
        <p:nvSpPr>
          <p:cNvPr id="73885" name="Line 157"/>
          <p:cNvSpPr>
            <a:spLocks noChangeShapeType="1"/>
          </p:cNvSpPr>
          <p:nvPr/>
        </p:nvSpPr>
        <p:spPr bwMode="auto">
          <a:xfrm flipH="1">
            <a:off x="5468938" y="2768600"/>
            <a:ext cx="2381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86" name="Line 158"/>
          <p:cNvSpPr>
            <a:spLocks noChangeShapeType="1"/>
          </p:cNvSpPr>
          <p:nvPr/>
        </p:nvSpPr>
        <p:spPr bwMode="auto">
          <a:xfrm flipH="1">
            <a:off x="5451475" y="2641600"/>
            <a:ext cx="412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87" name="Line 159"/>
          <p:cNvSpPr>
            <a:spLocks noChangeShapeType="1"/>
          </p:cNvSpPr>
          <p:nvPr/>
        </p:nvSpPr>
        <p:spPr bwMode="auto">
          <a:xfrm flipH="1">
            <a:off x="5468938" y="2514600"/>
            <a:ext cx="2381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88" name="Line 160"/>
          <p:cNvSpPr>
            <a:spLocks noChangeShapeType="1"/>
          </p:cNvSpPr>
          <p:nvPr/>
        </p:nvSpPr>
        <p:spPr bwMode="auto">
          <a:xfrm flipH="1">
            <a:off x="5451475" y="2389188"/>
            <a:ext cx="412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3889" name="Rectangle 161"/>
          <p:cNvSpPr>
            <a:spLocks noChangeArrowheads="1"/>
          </p:cNvSpPr>
          <p:nvPr/>
        </p:nvSpPr>
        <p:spPr bwMode="auto">
          <a:xfrm>
            <a:off x="5173663" y="2320925"/>
            <a:ext cx="2762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100</a:t>
            </a:r>
            <a:endParaRPr lang="en-US">
              <a:latin typeface="Arial" pitchFamily="34" charset="0"/>
            </a:endParaRPr>
          </a:p>
        </p:txBody>
      </p:sp>
      <p:sp>
        <p:nvSpPr>
          <p:cNvPr id="73890" name="Rectangle 162"/>
          <p:cNvSpPr>
            <a:spLocks noChangeArrowheads="1"/>
          </p:cNvSpPr>
          <p:nvPr/>
        </p:nvSpPr>
        <p:spPr bwMode="auto">
          <a:xfrm>
            <a:off x="6981825" y="5186363"/>
            <a:ext cx="590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pitchFamily="34" charset="0"/>
              </a:rPr>
              <a:t>Months</a:t>
            </a:r>
            <a:endParaRPr lang="en-US">
              <a:latin typeface="Arial" pitchFamily="34" charset="0"/>
            </a:endParaRPr>
          </a:p>
        </p:txBody>
      </p:sp>
      <p:sp>
        <p:nvSpPr>
          <p:cNvPr id="73891" name="Rectangle 163"/>
          <p:cNvSpPr>
            <a:spLocks noChangeArrowheads="1"/>
          </p:cNvSpPr>
          <p:nvPr/>
        </p:nvSpPr>
        <p:spPr bwMode="auto">
          <a:xfrm rot="-5400000">
            <a:off x="4032250" y="3482975"/>
            <a:ext cx="16652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pitchFamily="34" charset="0"/>
              </a:rPr>
              <a:t>Probability of Overall</a:t>
            </a:r>
            <a:endParaRPr lang="en-US">
              <a:latin typeface="Arial" pitchFamily="34" charset="0"/>
            </a:endParaRPr>
          </a:p>
        </p:txBody>
      </p:sp>
      <p:sp>
        <p:nvSpPr>
          <p:cNvPr id="73892" name="Rectangle 164"/>
          <p:cNvSpPr>
            <a:spLocks noChangeArrowheads="1"/>
          </p:cNvSpPr>
          <p:nvPr/>
        </p:nvSpPr>
        <p:spPr bwMode="auto">
          <a:xfrm rot="-5400000">
            <a:off x="3875088" y="3482975"/>
            <a:ext cx="23542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pitchFamily="34" charset="0"/>
              </a:rPr>
              <a:t>Progression Free Survival (%)</a:t>
            </a:r>
            <a:endParaRPr lang="en-US">
              <a:latin typeface="Arial" pitchFamily="34" charset="0"/>
            </a:endParaRPr>
          </a:p>
        </p:txBody>
      </p:sp>
      <p:sp>
        <p:nvSpPr>
          <p:cNvPr id="73893" name="Text Box 165"/>
          <p:cNvSpPr txBox="1">
            <a:spLocks noChangeArrowheads="1"/>
          </p:cNvSpPr>
          <p:nvPr/>
        </p:nvSpPr>
        <p:spPr bwMode="auto">
          <a:xfrm>
            <a:off x="6672263" y="4471988"/>
            <a:ext cx="838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200" b="1">
                <a:latin typeface="Arial" pitchFamily="34" charset="0"/>
              </a:rPr>
              <a:t>P=0.0012</a:t>
            </a:r>
          </a:p>
        </p:txBody>
      </p:sp>
      <p:sp>
        <p:nvSpPr>
          <p:cNvPr id="73894" name="Rectangle 166"/>
          <p:cNvSpPr>
            <a:spLocks noChangeArrowheads="1"/>
          </p:cNvSpPr>
          <p:nvPr/>
        </p:nvSpPr>
        <p:spPr bwMode="auto">
          <a:xfrm>
            <a:off x="685800" y="3429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2400" b="1">
                <a:solidFill>
                  <a:schemeClr val="tx2"/>
                </a:solidFill>
                <a:latin typeface="Arial" pitchFamily="34" charset="0"/>
              </a:rPr>
              <a:t>Patients with proliferating CD133+ glioblastoma cells have a particularly poor prognosis</a:t>
            </a:r>
          </a:p>
        </p:txBody>
      </p:sp>
      <p:sp>
        <p:nvSpPr>
          <p:cNvPr id="73895" name="Text Box 13"/>
          <p:cNvSpPr txBox="1">
            <a:spLocks noChangeArrowheads="1"/>
          </p:cNvSpPr>
          <p:nvPr/>
        </p:nvSpPr>
        <p:spPr bwMode="auto">
          <a:xfrm>
            <a:off x="5310188" y="6557963"/>
            <a:ext cx="3844925" cy="3079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b="1">
                <a:latin typeface="Arial" pitchFamily="34" charset="0"/>
              </a:rPr>
              <a:t>Pallini et al. Clin Cancer Res 14: 8205, 2008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2546" name="Group 2"/>
          <p:cNvGraphicFramePr>
            <a:graphicFrameLocks noGrp="1"/>
          </p:cNvGraphicFramePr>
          <p:nvPr/>
        </p:nvGraphicFramePr>
        <p:xfrm>
          <a:off x="179388" y="155575"/>
          <a:ext cx="8785225" cy="6630924"/>
        </p:xfrm>
        <a:graphic>
          <a:graphicData uri="http://schemas.openxmlformats.org/drawingml/2006/table">
            <a:tbl>
              <a:tblPr/>
              <a:tblGrid>
                <a:gridCol w="3946525"/>
                <a:gridCol w="1614487"/>
                <a:gridCol w="744538"/>
                <a:gridCol w="1636712"/>
                <a:gridCol w="842963"/>
              </a:tblGrid>
              <a:tr h="214313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Results of analyses with the Cox Proportional-Hazard Models</a:t>
                      </a:r>
                      <a:endParaRPr kumimoji="0" lang="en-GB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Overall Survival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Progression-Free Survival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5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Variable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Hazard Ratio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(95% CI)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 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Value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Hazard Ratio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(95% CI)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 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Value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1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CSC generation</a:t>
                      </a: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(vs. no CSC generation)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Symptom duration </a:t>
                      </a: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</a:t>
                      </a: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3 months (vs &gt; 3 months)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Partial surgery (vs. complete surgery)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Age &lt; 50 years (vs. </a:t>
                      </a: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50)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MGMT status negative (vs. positive)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p53 status positive (vs. negative)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4.03</a:t>
                      </a: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(1.82-8.93)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2.98 (1.25-7.09)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3.09 (1.43-6.69)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3.80 (1.44-10.04)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1.08 (0.52-2.22)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1.24 (0.54-2.84)</a:t>
                      </a:r>
                      <a:endParaRPr kumimoji="0" lang="en-GB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0.0006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0.0133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0.0042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0.0071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0.8369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0.6161</a:t>
                      </a: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4.45</a:t>
                      </a: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(2.03-9.78)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1.89 (0.89-4.01)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3.40 (1.58-7.31)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2.42 (1.04-5.63)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1.03 (0.52-2.05)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0.86 (0.39-1.88)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0.0002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0.0956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0.0018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0.0403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0.9231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0.7045</a:t>
                      </a: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1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CD133/Ki67 positive</a:t>
                      </a:r>
                      <a:r>
                        <a:rPr kumimoji="0" lang="it-IT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(vs. negative)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Symptom duration </a:t>
                      </a: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</a:t>
                      </a: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3 months (vs &gt; 3 months)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Partial surgery (vs. complete surgery)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Age &lt; 50 years (vs. </a:t>
                      </a: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50)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MGMT status negative (vs. positive)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p53 status positive (vs. negative)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4.87 </a:t>
                      </a: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(1.94-12.22)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4.95 (2.05-11.96)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3.21 (1.45-7.10)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1.95 (0.76-5.03)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1.06 (0.51-2.18)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1.06 (0.47-2.39)</a:t>
                      </a:r>
                      <a:endParaRPr kumimoji="0" lang="en-GB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0.0007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0.0004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0.0041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0.1674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0.8808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0.8925</a:t>
                      </a: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6.64</a:t>
                      </a: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(2.65-16.64)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3.46 (1.56-7.67)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3.80 (1.73-8.30)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1.35 (0.58-3.13)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0.92 (0.45-1.85)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0.86 (0.40-1.86)</a:t>
                      </a:r>
                      <a:endParaRPr kumimoji="0" lang="en-GB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&lt;.0001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0.0022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0.0008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0.4840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0.8080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0.7064</a:t>
                      </a: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CD133 </a:t>
                      </a: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</a:t>
                      </a: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2 percent (</a:t>
                      </a:r>
                      <a:r>
                        <a:rPr kumimoji="0" lang="en-GB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vs</a:t>
                      </a: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&lt; 2 percent)</a:t>
                      </a: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Ki67 expression 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Symptom duration </a:t>
                      </a: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3 months (</a:t>
                      </a:r>
                      <a:r>
                        <a:rPr kumimoji="0" lang="en-GB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vs</a:t>
                      </a: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&gt; 3 months)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Partial surgery (vs. complete surgery)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Age &lt; 50 years (vs. </a:t>
                      </a: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50)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MGMT status negative (vs. positive)</a:t>
                      </a:r>
                      <a:endParaRPr kumimoji="0" lang="it-IT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p53 status positive (vs. negative)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1.81 (0.91-3.59)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1.04 (1.0-1.09)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3.44 (1.43-8.30)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3.23 (1.49-6.99)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2.53 (0.98-6.53)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1.13 (0.54-2.37)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0.99 (0.44-2.22)</a:t>
                      </a:r>
                      <a:endParaRPr kumimoji="0" lang="en-GB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0.0883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0.0674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0.0060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0.0029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0.0545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0.7467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0.9796</a:t>
                      </a: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1.79 (0.9-3.56)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1.06 (1.02-1.10)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2.57 (1.19-5.52)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3.19 (1.48-6.93)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1.59 (0.66-3.81)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1.35 (0.65-2.82)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0.96 (0.42-2.16)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0.097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0.0061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0.0158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0.0033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0.2965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0.4185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0.957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ancer"/>
          <p:cNvPicPr>
            <a:picLocks noChangeAspect="1" noChangeArrowheads="1"/>
          </p:cNvPicPr>
          <p:nvPr/>
        </p:nvPicPr>
        <p:blipFill>
          <a:blip r:embed="rId3" cstate="print"/>
          <a:srcRect t="1476" r="1547"/>
          <a:stretch>
            <a:fillRect/>
          </a:stretch>
        </p:blipFill>
        <p:spPr bwMode="auto">
          <a:xfrm>
            <a:off x="584200" y="3214688"/>
            <a:ext cx="3130550" cy="31813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5539" name="Picture 3" descr="cancerStemA"/>
          <p:cNvPicPr>
            <a:picLocks noChangeAspect="1" noChangeArrowheads="1"/>
          </p:cNvPicPr>
          <p:nvPr/>
        </p:nvPicPr>
        <p:blipFill>
          <a:blip r:embed="rId4" cstate="print"/>
          <a:srcRect t="1231"/>
          <a:stretch>
            <a:fillRect/>
          </a:stretch>
        </p:blipFill>
        <p:spPr bwMode="auto">
          <a:xfrm>
            <a:off x="4965700" y="3214688"/>
            <a:ext cx="3117850" cy="31813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8172450" y="4052888"/>
            <a:ext cx="1733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Potentially</a:t>
            </a:r>
          </a:p>
          <a:p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metastatic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8101013" y="4830763"/>
            <a:ext cx="104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Non</a:t>
            </a:r>
          </a:p>
          <a:p>
            <a:pPr algn="ctr"/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Metastatic</a:t>
            </a:r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>
            <a:off x="7197725" y="4398963"/>
            <a:ext cx="1008063" cy="5048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8096250" y="3175000"/>
            <a:ext cx="104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Non</a:t>
            </a:r>
          </a:p>
          <a:p>
            <a:pPr algn="ctr"/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Metastatic</a:t>
            </a:r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 flipH="1">
            <a:off x="7524750" y="3390900"/>
            <a:ext cx="719138" cy="31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45" name="Line 9"/>
          <p:cNvSpPr>
            <a:spLocks noChangeShapeType="1"/>
          </p:cNvSpPr>
          <p:nvPr/>
        </p:nvSpPr>
        <p:spPr bwMode="auto">
          <a:xfrm flipH="1">
            <a:off x="7942263" y="4192588"/>
            <a:ext cx="2857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6945313" y="2105025"/>
            <a:ext cx="1824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Non tumorigenic</a:t>
            </a:r>
          </a:p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differentiated cell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3748088" y="2105025"/>
            <a:ext cx="2865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Non tumorigenic transient amplifying progenitors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4697413" y="1231900"/>
            <a:ext cx="544512" cy="544513"/>
            <a:chOff x="2567" y="856"/>
            <a:chExt cx="343" cy="343"/>
          </a:xfrm>
        </p:grpSpPr>
        <p:sp>
          <p:nvSpPr>
            <p:cNvPr id="65616" name="Oval 13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17" name="Oval 14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5549" name="Text Box 15"/>
          <p:cNvSpPr txBox="1">
            <a:spLocks noChangeArrowheads="1"/>
          </p:cNvSpPr>
          <p:nvPr/>
        </p:nvSpPr>
        <p:spPr bwMode="auto">
          <a:xfrm>
            <a:off x="1023938" y="2090738"/>
            <a:ext cx="180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Tumorigenic</a:t>
            </a:r>
          </a:p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cancer stem cells</a:t>
            </a:r>
          </a:p>
        </p:txBody>
      </p:sp>
      <p:grpSp>
        <p:nvGrpSpPr>
          <p:cNvPr id="3" name="Gruppo 66"/>
          <p:cNvGrpSpPr>
            <a:grpSpLocks/>
          </p:cNvGrpSpPr>
          <p:nvPr/>
        </p:nvGrpSpPr>
        <p:grpSpPr bwMode="auto">
          <a:xfrm>
            <a:off x="1666875" y="1295400"/>
            <a:ext cx="544513" cy="544513"/>
            <a:chOff x="1476375" y="1295400"/>
            <a:chExt cx="544513" cy="544513"/>
          </a:xfrm>
        </p:grpSpPr>
        <p:sp>
          <p:nvSpPr>
            <p:cNvPr id="65614" name="Oval 16"/>
            <p:cNvSpPr>
              <a:spLocks noChangeArrowheads="1"/>
            </p:cNvSpPr>
            <p:nvPr/>
          </p:nvSpPr>
          <p:spPr bwMode="auto">
            <a:xfrm>
              <a:off x="1476375" y="1295400"/>
              <a:ext cx="544513" cy="54451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15" name="Oval 17"/>
            <p:cNvSpPr>
              <a:spLocks noChangeArrowheads="1"/>
            </p:cNvSpPr>
            <p:nvPr/>
          </p:nvSpPr>
          <p:spPr bwMode="auto">
            <a:xfrm>
              <a:off x="1589088" y="1435100"/>
              <a:ext cx="342900" cy="287338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5551" name="Line 18"/>
          <p:cNvSpPr>
            <a:spLocks noChangeShapeType="1"/>
          </p:cNvSpPr>
          <p:nvPr/>
        </p:nvSpPr>
        <p:spPr bwMode="auto">
          <a:xfrm flipV="1">
            <a:off x="2333625" y="1214438"/>
            <a:ext cx="571500" cy="2143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52" name="Oval 19"/>
          <p:cNvSpPr>
            <a:spLocks noChangeArrowheads="1"/>
          </p:cNvSpPr>
          <p:nvPr/>
        </p:nvSpPr>
        <p:spPr bwMode="auto">
          <a:xfrm>
            <a:off x="3074988" y="741363"/>
            <a:ext cx="544512" cy="5445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it-IT" sz="18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5553" name="Oval 20"/>
          <p:cNvSpPr>
            <a:spLocks noChangeArrowheads="1"/>
          </p:cNvSpPr>
          <p:nvPr/>
        </p:nvSpPr>
        <p:spPr bwMode="auto">
          <a:xfrm>
            <a:off x="3187700" y="881063"/>
            <a:ext cx="342900" cy="287337"/>
          </a:xfrm>
          <a:prstGeom prst="ellipse">
            <a:avLst/>
          </a:prstGeom>
          <a:solidFill>
            <a:srgbClr val="99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it-IT" sz="18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5554" name="Line 21"/>
          <p:cNvSpPr>
            <a:spLocks noChangeShapeType="1"/>
          </p:cNvSpPr>
          <p:nvPr/>
        </p:nvSpPr>
        <p:spPr bwMode="auto">
          <a:xfrm>
            <a:off x="2333625" y="1624013"/>
            <a:ext cx="642938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55" name="Line 22"/>
          <p:cNvSpPr>
            <a:spLocks noChangeShapeType="1"/>
          </p:cNvSpPr>
          <p:nvPr/>
        </p:nvSpPr>
        <p:spPr bwMode="auto">
          <a:xfrm flipV="1">
            <a:off x="6011863" y="1571625"/>
            <a:ext cx="720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56" name="Text Box 23"/>
          <p:cNvSpPr txBox="1">
            <a:spLocks noChangeArrowheads="1"/>
          </p:cNvSpPr>
          <p:nvPr/>
        </p:nvSpPr>
        <p:spPr bwMode="auto">
          <a:xfrm>
            <a:off x="1662113" y="2874963"/>
            <a:ext cx="1022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>
                <a:solidFill>
                  <a:srgbClr val="000000"/>
                </a:solidFill>
                <a:latin typeface="Calibri" pitchFamily="34" charset="0"/>
              </a:rPr>
              <a:t>Old view</a:t>
            </a:r>
          </a:p>
        </p:txBody>
      </p:sp>
      <p:sp>
        <p:nvSpPr>
          <p:cNvPr id="65557" name="Text Box 24"/>
          <p:cNvSpPr txBox="1">
            <a:spLocks noChangeArrowheads="1"/>
          </p:cNvSpPr>
          <p:nvPr/>
        </p:nvSpPr>
        <p:spPr bwMode="auto">
          <a:xfrm>
            <a:off x="5975350" y="2874963"/>
            <a:ext cx="1100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>
                <a:solidFill>
                  <a:srgbClr val="000000"/>
                </a:solidFill>
                <a:latin typeface="Calibri" pitchFamily="34" charset="0"/>
              </a:rPr>
              <a:t>New view</a:t>
            </a: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6805613" y="1016000"/>
            <a:ext cx="544512" cy="544513"/>
            <a:chOff x="4235" y="856"/>
            <a:chExt cx="343" cy="343"/>
          </a:xfrm>
        </p:grpSpPr>
        <p:sp>
          <p:nvSpPr>
            <p:cNvPr id="65612" name="Oval 26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13" name="Oval 27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7021513" y="1231900"/>
            <a:ext cx="544512" cy="544513"/>
            <a:chOff x="4235" y="856"/>
            <a:chExt cx="343" cy="343"/>
          </a:xfrm>
        </p:grpSpPr>
        <p:sp>
          <p:nvSpPr>
            <p:cNvPr id="65610" name="Oval 29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11" name="Oval 30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6" name="Group 31"/>
          <p:cNvGrpSpPr>
            <a:grpSpLocks/>
          </p:cNvGrpSpPr>
          <p:nvPr/>
        </p:nvGrpSpPr>
        <p:grpSpPr bwMode="auto">
          <a:xfrm>
            <a:off x="7237413" y="1447800"/>
            <a:ext cx="544512" cy="544513"/>
            <a:chOff x="4235" y="856"/>
            <a:chExt cx="343" cy="343"/>
          </a:xfrm>
        </p:grpSpPr>
        <p:sp>
          <p:nvSpPr>
            <p:cNvPr id="65608" name="Oval 32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9" name="Oval 33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7" name="Group 34"/>
          <p:cNvGrpSpPr>
            <a:grpSpLocks/>
          </p:cNvGrpSpPr>
          <p:nvPr/>
        </p:nvGrpSpPr>
        <p:grpSpPr bwMode="auto">
          <a:xfrm>
            <a:off x="7072313" y="736600"/>
            <a:ext cx="544512" cy="544513"/>
            <a:chOff x="4235" y="856"/>
            <a:chExt cx="343" cy="343"/>
          </a:xfrm>
        </p:grpSpPr>
        <p:sp>
          <p:nvSpPr>
            <p:cNvPr id="65606" name="Oval 35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7" name="Oval 36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8" name="Group 37"/>
          <p:cNvGrpSpPr>
            <a:grpSpLocks/>
          </p:cNvGrpSpPr>
          <p:nvPr/>
        </p:nvGrpSpPr>
        <p:grpSpPr bwMode="auto">
          <a:xfrm>
            <a:off x="7288213" y="952500"/>
            <a:ext cx="544512" cy="544513"/>
            <a:chOff x="4235" y="856"/>
            <a:chExt cx="343" cy="343"/>
          </a:xfrm>
        </p:grpSpPr>
        <p:sp>
          <p:nvSpPr>
            <p:cNvPr id="65604" name="Oval 38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5" name="Oval 39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7504113" y="1168400"/>
            <a:ext cx="544512" cy="544513"/>
            <a:chOff x="4235" y="856"/>
            <a:chExt cx="343" cy="343"/>
          </a:xfrm>
        </p:grpSpPr>
        <p:sp>
          <p:nvSpPr>
            <p:cNvPr id="65602" name="Oval 41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3" name="Oval 42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0" name="Group 43"/>
          <p:cNvGrpSpPr>
            <a:grpSpLocks/>
          </p:cNvGrpSpPr>
          <p:nvPr/>
        </p:nvGrpSpPr>
        <p:grpSpPr bwMode="auto">
          <a:xfrm>
            <a:off x="7351713" y="495300"/>
            <a:ext cx="544512" cy="544513"/>
            <a:chOff x="4235" y="856"/>
            <a:chExt cx="343" cy="343"/>
          </a:xfrm>
        </p:grpSpPr>
        <p:sp>
          <p:nvSpPr>
            <p:cNvPr id="65600" name="Oval 44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1" name="Oval 45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1" name="Group 46"/>
          <p:cNvGrpSpPr>
            <a:grpSpLocks/>
          </p:cNvGrpSpPr>
          <p:nvPr/>
        </p:nvGrpSpPr>
        <p:grpSpPr bwMode="auto">
          <a:xfrm>
            <a:off x="7567613" y="711200"/>
            <a:ext cx="544512" cy="544513"/>
            <a:chOff x="4235" y="856"/>
            <a:chExt cx="343" cy="343"/>
          </a:xfrm>
        </p:grpSpPr>
        <p:sp>
          <p:nvSpPr>
            <p:cNvPr id="65598" name="Oval 47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9" name="Oval 48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2" name="Group 49"/>
          <p:cNvGrpSpPr>
            <a:grpSpLocks/>
          </p:cNvGrpSpPr>
          <p:nvPr/>
        </p:nvGrpSpPr>
        <p:grpSpPr bwMode="auto">
          <a:xfrm>
            <a:off x="7783513" y="927100"/>
            <a:ext cx="544512" cy="544513"/>
            <a:chOff x="4235" y="856"/>
            <a:chExt cx="343" cy="343"/>
          </a:xfrm>
        </p:grpSpPr>
        <p:sp>
          <p:nvSpPr>
            <p:cNvPr id="65596" name="Oval 50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7" name="Oval 51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3" name="Group 52"/>
          <p:cNvGrpSpPr>
            <a:grpSpLocks/>
          </p:cNvGrpSpPr>
          <p:nvPr/>
        </p:nvGrpSpPr>
        <p:grpSpPr bwMode="auto">
          <a:xfrm>
            <a:off x="7999413" y="1143000"/>
            <a:ext cx="544512" cy="544513"/>
            <a:chOff x="4235" y="856"/>
            <a:chExt cx="343" cy="343"/>
          </a:xfrm>
        </p:grpSpPr>
        <p:sp>
          <p:nvSpPr>
            <p:cNvPr id="65594" name="Oval 53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5" name="Oval 54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4" name="Group 55"/>
          <p:cNvGrpSpPr>
            <a:grpSpLocks/>
          </p:cNvGrpSpPr>
          <p:nvPr/>
        </p:nvGrpSpPr>
        <p:grpSpPr bwMode="auto">
          <a:xfrm>
            <a:off x="7732713" y="1485900"/>
            <a:ext cx="544512" cy="544513"/>
            <a:chOff x="4235" y="856"/>
            <a:chExt cx="343" cy="343"/>
          </a:xfrm>
        </p:grpSpPr>
        <p:sp>
          <p:nvSpPr>
            <p:cNvPr id="65592" name="Oval 56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3" name="Oval 57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5" name="Group 58"/>
          <p:cNvGrpSpPr>
            <a:grpSpLocks/>
          </p:cNvGrpSpPr>
          <p:nvPr/>
        </p:nvGrpSpPr>
        <p:grpSpPr bwMode="auto">
          <a:xfrm>
            <a:off x="4913313" y="1447800"/>
            <a:ext cx="544512" cy="544513"/>
            <a:chOff x="2567" y="856"/>
            <a:chExt cx="343" cy="343"/>
          </a:xfrm>
        </p:grpSpPr>
        <p:sp>
          <p:nvSpPr>
            <p:cNvPr id="65590" name="Oval 59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1" name="Oval 60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6" name="Group 61"/>
          <p:cNvGrpSpPr>
            <a:grpSpLocks/>
          </p:cNvGrpSpPr>
          <p:nvPr/>
        </p:nvGrpSpPr>
        <p:grpSpPr bwMode="auto">
          <a:xfrm>
            <a:off x="5014913" y="1028700"/>
            <a:ext cx="544512" cy="544513"/>
            <a:chOff x="2567" y="856"/>
            <a:chExt cx="343" cy="343"/>
          </a:xfrm>
        </p:grpSpPr>
        <p:sp>
          <p:nvSpPr>
            <p:cNvPr id="65588" name="Oval 62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9" name="Oval 63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7" name="Group 64"/>
          <p:cNvGrpSpPr>
            <a:grpSpLocks/>
          </p:cNvGrpSpPr>
          <p:nvPr/>
        </p:nvGrpSpPr>
        <p:grpSpPr bwMode="auto">
          <a:xfrm>
            <a:off x="5230813" y="1244600"/>
            <a:ext cx="544512" cy="544513"/>
            <a:chOff x="2567" y="856"/>
            <a:chExt cx="343" cy="343"/>
          </a:xfrm>
        </p:grpSpPr>
        <p:sp>
          <p:nvSpPr>
            <p:cNvPr id="65586" name="Oval 65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7" name="Oval 66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8" name="Gruppo 67"/>
          <p:cNvGrpSpPr>
            <a:grpSpLocks/>
          </p:cNvGrpSpPr>
          <p:nvPr/>
        </p:nvGrpSpPr>
        <p:grpSpPr bwMode="auto">
          <a:xfrm>
            <a:off x="476250" y="1620838"/>
            <a:ext cx="544513" cy="544512"/>
            <a:chOff x="1476375" y="1295400"/>
            <a:chExt cx="544513" cy="544513"/>
          </a:xfrm>
        </p:grpSpPr>
        <p:sp>
          <p:nvSpPr>
            <p:cNvPr id="65584" name="Oval 16"/>
            <p:cNvSpPr>
              <a:spLocks noChangeArrowheads="1"/>
            </p:cNvSpPr>
            <p:nvPr/>
          </p:nvSpPr>
          <p:spPr bwMode="auto">
            <a:xfrm>
              <a:off x="1476375" y="1295400"/>
              <a:ext cx="544513" cy="54451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5" name="Oval 17"/>
            <p:cNvSpPr>
              <a:spLocks noChangeArrowheads="1"/>
            </p:cNvSpPr>
            <p:nvPr/>
          </p:nvSpPr>
          <p:spPr bwMode="auto">
            <a:xfrm>
              <a:off x="1589088" y="1435100"/>
              <a:ext cx="342900" cy="287338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9" name="Gruppo 70"/>
          <p:cNvGrpSpPr>
            <a:grpSpLocks/>
          </p:cNvGrpSpPr>
          <p:nvPr/>
        </p:nvGrpSpPr>
        <p:grpSpPr bwMode="auto">
          <a:xfrm>
            <a:off x="476250" y="1049338"/>
            <a:ext cx="544513" cy="544512"/>
            <a:chOff x="1476375" y="1295400"/>
            <a:chExt cx="544513" cy="544513"/>
          </a:xfrm>
        </p:grpSpPr>
        <p:sp>
          <p:nvSpPr>
            <p:cNvPr id="65582" name="Oval 16"/>
            <p:cNvSpPr>
              <a:spLocks noChangeArrowheads="1"/>
            </p:cNvSpPr>
            <p:nvPr/>
          </p:nvSpPr>
          <p:spPr bwMode="auto">
            <a:xfrm>
              <a:off x="1476375" y="1295400"/>
              <a:ext cx="544513" cy="54451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3" name="Oval 17"/>
            <p:cNvSpPr>
              <a:spLocks noChangeArrowheads="1"/>
            </p:cNvSpPr>
            <p:nvPr/>
          </p:nvSpPr>
          <p:spPr bwMode="auto">
            <a:xfrm>
              <a:off x="1589088" y="1435100"/>
              <a:ext cx="342900" cy="287338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5574" name="Line 18"/>
          <p:cNvSpPr>
            <a:spLocks noChangeShapeType="1"/>
          </p:cNvSpPr>
          <p:nvPr/>
        </p:nvSpPr>
        <p:spPr bwMode="auto">
          <a:xfrm flipH="1" flipV="1">
            <a:off x="1190625" y="1381125"/>
            <a:ext cx="427038" cy="1762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75" name="Line 18"/>
          <p:cNvSpPr>
            <a:spLocks noChangeShapeType="1"/>
          </p:cNvSpPr>
          <p:nvPr/>
        </p:nvSpPr>
        <p:spPr bwMode="auto">
          <a:xfrm rot="-5400000" flipH="1" flipV="1">
            <a:off x="1344613" y="1560512"/>
            <a:ext cx="120650" cy="428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76" name="Text Box 15"/>
          <p:cNvSpPr txBox="1">
            <a:spLocks noChangeArrowheads="1"/>
          </p:cNvSpPr>
          <p:nvPr/>
        </p:nvSpPr>
        <p:spPr bwMode="auto">
          <a:xfrm>
            <a:off x="244475" y="504825"/>
            <a:ext cx="1803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Symmetric</a:t>
            </a:r>
          </a:p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division</a:t>
            </a:r>
          </a:p>
        </p:txBody>
      </p:sp>
      <p:grpSp>
        <p:nvGrpSpPr>
          <p:cNvPr id="20" name="Group 64"/>
          <p:cNvGrpSpPr>
            <a:grpSpLocks/>
          </p:cNvGrpSpPr>
          <p:nvPr/>
        </p:nvGrpSpPr>
        <p:grpSpPr bwMode="auto">
          <a:xfrm>
            <a:off x="3048000" y="1357313"/>
            <a:ext cx="544513" cy="544512"/>
            <a:chOff x="2567" y="856"/>
            <a:chExt cx="343" cy="343"/>
          </a:xfrm>
        </p:grpSpPr>
        <p:sp>
          <p:nvSpPr>
            <p:cNvPr id="65580" name="Oval 65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1" name="Oval 66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5578" name="Text Box 15"/>
          <p:cNvSpPr txBox="1">
            <a:spLocks noChangeArrowheads="1"/>
          </p:cNvSpPr>
          <p:nvPr/>
        </p:nvSpPr>
        <p:spPr bwMode="auto">
          <a:xfrm>
            <a:off x="1816100" y="476250"/>
            <a:ext cx="180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dirty="0" err="1">
                <a:solidFill>
                  <a:srgbClr val="000000"/>
                </a:solidFill>
                <a:latin typeface="Calibri" pitchFamily="34" charset="0"/>
              </a:rPr>
              <a:t>Asymmetric</a:t>
            </a:r>
            <a:endParaRPr lang="it-IT" sz="1400" b="1" dirty="0">
              <a:solidFill>
                <a:srgbClr val="000000"/>
              </a:solidFill>
              <a:latin typeface="Calibri" pitchFamily="34" charset="0"/>
            </a:endParaRPr>
          </a:p>
          <a:p>
            <a:pPr algn="ctr"/>
            <a:r>
              <a:rPr lang="it-IT" sz="1400" b="1" dirty="0" err="1">
                <a:solidFill>
                  <a:srgbClr val="000000"/>
                </a:solidFill>
                <a:latin typeface="Calibri" pitchFamily="34" charset="0"/>
              </a:rPr>
              <a:t>division</a:t>
            </a:r>
            <a:endParaRPr lang="it-IT" sz="14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5579" name="Line 22"/>
          <p:cNvSpPr>
            <a:spLocks noChangeShapeType="1"/>
          </p:cNvSpPr>
          <p:nvPr/>
        </p:nvSpPr>
        <p:spPr bwMode="auto">
          <a:xfrm flipV="1">
            <a:off x="3830638" y="1587500"/>
            <a:ext cx="720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grpSp>
        <p:nvGrpSpPr>
          <p:cNvPr id="21" name="Gruppo 121"/>
          <p:cNvGrpSpPr/>
          <p:nvPr/>
        </p:nvGrpSpPr>
        <p:grpSpPr>
          <a:xfrm>
            <a:off x="4500562" y="2928934"/>
            <a:ext cx="4000528" cy="3780850"/>
            <a:chOff x="142844" y="2928934"/>
            <a:chExt cx="4000528" cy="3780850"/>
          </a:xfrm>
        </p:grpSpPr>
        <p:sp>
          <p:nvSpPr>
            <p:cNvPr id="146" name="Text Box 15"/>
            <p:cNvSpPr txBox="1">
              <a:spLocks noChangeArrowheads="1"/>
            </p:cNvSpPr>
            <p:nvPr/>
          </p:nvSpPr>
          <p:spPr bwMode="auto">
            <a:xfrm>
              <a:off x="357158" y="4423768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47" name="Text Box 15"/>
            <p:cNvSpPr txBox="1">
              <a:spLocks noChangeArrowheads="1"/>
            </p:cNvSpPr>
            <p:nvPr/>
          </p:nvSpPr>
          <p:spPr bwMode="auto">
            <a:xfrm>
              <a:off x="642910" y="4066578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48" name="Text Box 15"/>
            <p:cNvSpPr txBox="1">
              <a:spLocks noChangeArrowheads="1"/>
            </p:cNvSpPr>
            <p:nvPr/>
          </p:nvSpPr>
          <p:spPr bwMode="auto">
            <a:xfrm>
              <a:off x="1697030" y="392906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49" name="Text Box 15"/>
            <p:cNvSpPr txBox="1">
              <a:spLocks noChangeArrowheads="1"/>
            </p:cNvSpPr>
            <p:nvPr/>
          </p:nvSpPr>
          <p:spPr bwMode="auto">
            <a:xfrm>
              <a:off x="1071538" y="428625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50" name="Text Box 15"/>
            <p:cNvSpPr txBox="1">
              <a:spLocks noChangeArrowheads="1"/>
            </p:cNvSpPr>
            <p:nvPr/>
          </p:nvSpPr>
          <p:spPr bwMode="auto">
            <a:xfrm>
              <a:off x="768336" y="464344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51" name="Text Box 15"/>
            <p:cNvSpPr txBox="1">
              <a:spLocks noChangeArrowheads="1"/>
            </p:cNvSpPr>
            <p:nvPr/>
          </p:nvSpPr>
          <p:spPr bwMode="auto">
            <a:xfrm>
              <a:off x="1339840" y="500063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52" name="Text Box 15"/>
            <p:cNvSpPr txBox="1">
              <a:spLocks noChangeArrowheads="1"/>
            </p:cNvSpPr>
            <p:nvPr/>
          </p:nvSpPr>
          <p:spPr bwMode="auto">
            <a:xfrm>
              <a:off x="1571604" y="550070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2" name="Text Box 15"/>
            <p:cNvSpPr txBox="1">
              <a:spLocks noChangeArrowheads="1"/>
            </p:cNvSpPr>
            <p:nvPr/>
          </p:nvSpPr>
          <p:spPr bwMode="auto">
            <a:xfrm>
              <a:off x="1196964" y="578645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3" name="Text Box 15"/>
            <p:cNvSpPr txBox="1">
              <a:spLocks noChangeArrowheads="1"/>
            </p:cNvSpPr>
            <p:nvPr/>
          </p:nvSpPr>
          <p:spPr bwMode="auto">
            <a:xfrm>
              <a:off x="714348" y="578109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4" name="Text Box 15"/>
            <p:cNvSpPr txBox="1">
              <a:spLocks noChangeArrowheads="1"/>
            </p:cNvSpPr>
            <p:nvPr/>
          </p:nvSpPr>
          <p:spPr bwMode="auto">
            <a:xfrm>
              <a:off x="1839906" y="499527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5" name="Text Box 15"/>
            <p:cNvSpPr txBox="1">
              <a:spLocks noChangeArrowheads="1"/>
            </p:cNvSpPr>
            <p:nvPr/>
          </p:nvSpPr>
          <p:spPr bwMode="auto">
            <a:xfrm>
              <a:off x="1428728" y="464344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6" name="Text Box 15"/>
            <p:cNvSpPr txBox="1">
              <a:spLocks noChangeArrowheads="1"/>
            </p:cNvSpPr>
            <p:nvPr/>
          </p:nvSpPr>
          <p:spPr bwMode="auto">
            <a:xfrm>
              <a:off x="857224" y="521495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7" name="Text Box 15"/>
            <p:cNvSpPr txBox="1">
              <a:spLocks noChangeArrowheads="1"/>
            </p:cNvSpPr>
            <p:nvPr/>
          </p:nvSpPr>
          <p:spPr bwMode="auto">
            <a:xfrm>
              <a:off x="142844" y="478632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8" name="Text Box 15"/>
            <p:cNvSpPr txBox="1">
              <a:spLocks noChangeArrowheads="1"/>
            </p:cNvSpPr>
            <p:nvPr/>
          </p:nvSpPr>
          <p:spPr bwMode="auto">
            <a:xfrm>
              <a:off x="428596" y="5098333"/>
              <a:ext cx="18034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48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9" name="Text Box 15"/>
            <p:cNvSpPr txBox="1">
              <a:spLocks noChangeArrowheads="1"/>
            </p:cNvSpPr>
            <p:nvPr/>
          </p:nvSpPr>
          <p:spPr bwMode="auto">
            <a:xfrm>
              <a:off x="500034" y="557750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70" name="Text Box 15"/>
            <p:cNvSpPr txBox="1">
              <a:spLocks noChangeArrowheads="1"/>
            </p:cNvSpPr>
            <p:nvPr/>
          </p:nvSpPr>
          <p:spPr bwMode="auto">
            <a:xfrm>
              <a:off x="2339972" y="364331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71" name="Text Box 15"/>
            <p:cNvSpPr txBox="1">
              <a:spLocks noChangeArrowheads="1"/>
            </p:cNvSpPr>
            <p:nvPr/>
          </p:nvSpPr>
          <p:spPr bwMode="auto">
            <a:xfrm>
              <a:off x="1928794" y="292893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</p:grpSp>
      <p:grpSp>
        <p:nvGrpSpPr>
          <p:cNvPr id="22" name="Gruppo 171"/>
          <p:cNvGrpSpPr/>
          <p:nvPr/>
        </p:nvGrpSpPr>
        <p:grpSpPr>
          <a:xfrm>
            <a:off x="4965700" y="2874963"/>
            <a:ext cx="4940300" cy="3769953"/>
            <a:chOff x="4965700" y="2874963"/>
            <a:chExt cx="4940300" cy="3769953"/>
          </a:xfrm>
        </p:grpSpPr>
        <p:grpSp>
          <p:nvGrpSpPr>
            <p:cNvPr id="23" name="Gruppo 151"/>
            <p:cNvGrpSpPr/>
            <p:nvPr/>
          </p:nvGrpSpPr>
          <p:grpSpPr>
            <a:xfrm>
              <a:off x="4965700" y="2874963"/>
              <a:ext cx="4940300" cy="3521075"/>
              <a:chOff x="4965700" y="2874963"/>
              <a:chExt cx="4940300" cy="3521075"/>
            </a:xfrm>
          </p:grpSpPr>
          <p:pic>
            <p:nvPicPr>
              <p:cNvPr id="175" name="Picture 3" descr="cancerStemA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t="1231"/>
              <a:stretch>
                <a:fillRect/>
              </a:stretch>
            </p:blipFill>
            <p:spPr bwMode="auto">
              <a:xfrm>
                <a:off x="4965700" y="3214688"/>
                <a:ext cx="3117850" cy="318135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176" name="Text Box 4"/>
              <p:cNvSpPr txBox="1">
                <a:spLocks noChangeArrowheads="1"/>
              </p:cNvSpPr>
              <p:nvPr/>
            </p:nvSpPr>
            <p:spPr bwMode="auto">
              <a:xfrm>
                <a:off x="8172450" y="4052888"/>
                <a:ext cx="1733550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Potentially</a:t>
                </a:r>
              </a:p>
              <a:p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metastatic</a:t>
                </a:r>
              </a:p>
            </p:txBody>
          </p:sp>
          <p:sp>
            <p:nvSpPr>
              <p:cNvPr id="177" name="Text Box 5"/>
              <p:cNvSpPr txBox="1">
                <a:spLocks noChangeArrowheads="1"/>
              </p:cNvSpPr>
              <p:nvPr/>
            </p:nvSpPr>
            <p:spPr bwMode="auto">
              <a:xfrm>
                <a:off x="8101013" y="4830763"/>
                <a:ext cx="1047750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Non</a:t>
                </a:r>
              </a:p>
              <a:p>
                <a:pPr algn="ctr"/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Metastatic</a:t>
                </a:r>
              </a:p>
            </p:txBody>
          </p:sp>
          <p:sp>
            <p:nvSpPr>
              <p:cNvPr id="178" name="Line 6"/>
              <p:cNvSpPr>
                <a:spLocks noChangeShapeType="1"/>
              </p:cNvSpPr>
              <p:nvPr/>
            </p:nvSpPr>
            <p:spPr bwMode="auto">
              <a:xfrm>
                <a:off x="7197725" y="4398963"/>
                <a:ext cx="1008063" cy="504825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79" name="Text Box 7"/>
              <p:cNvSpPr txBox="1">
                <a:spLocks noChangeArrowheads="1"/>
              </p:cNvSpPr>
              <p:nvPr/>
            </p:nvSpPr>
            <p:spPr bwMode="auto">
              <a:xfrm>
                <a:off x="8096250" y="3175000"/>
                <a:ext cx="1047750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Non</a:t>
                </a:r>
              </a:p>
              <a:p>
                <a:pPr algn="ctr"/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Metastatic</a:t>
                </a:r>
              </a:p>
            </p:txBody>
          </p:sp>
          <p:sp>
            <p:nvSpPr>
              <p:cNvPr id="180" name="Line 8"/>
              <p:cNvSpPr>
                <a:spLocks noChangeShapeType="1"/>
              </p:cNvSpPr>
              <p:nvPr/>
            </p:nvSpPr>
            <p:spPr bwMode="auto">
              <a:xfrm flipH="1">
                <a:off x="7524750" y="3390900"/>
                <a:ext cx="719138" cy="317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lg" len="med"/>
              </a:ln>
            </p:spPr>
            <p:txBody>
              <a:bodyPr/>
              <a:lstStyle/>
              <a:p>
                <a:endParaRPr lang="it-IT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1" name="Line 9"/>
              <p:cNvSpPr>
                <a:spLocks noChangeShapeType="1"/>
              </p:cNvSpPr>
              <p:nvPr/>
            </p:nvSpPr>
            <p:spPr bwMode="auto">
              <a:xfrm flipH="1">
                <a:off x="7942263" y="4192588"/>
                <a:ext cx="28575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lg" len="med"/>
              </a:ln>
            </p:spPr>
            <p:txBody>
              <a:bodyPr/>
              <a:lstStyle/>
              <a:p>
                <a:endParaRPr lang="it-IT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2" name="Text Box 24"/>
              <p:cNvSpPr txBox="1">
                <a:spLocks noChangeArrowheads="1"/>
              </p:cNvSpPr>
              <p:nvPr/>
            </p:nvSpPr>
            <p:spPr bwMode="auto">
              <a:xfrm>
                <a:off x="5975350" y="2874963"/>
                <a:ext cx="1100138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it-IT" sz="1600" b="1" dirty="0">
                    <a:solidFill>
                      <a:srgbClr val="000000"/>
                    </a:solidFill>
                    <a:latin typeface="Calibri" pitchFamily="34" charset="0"/>
                  </a:rPr>
                  <a:t>New </a:t>
                </a:r>
                <a:r>
                  <a:rPr lang="it-IT" sz="1600" b="1" dirty="0" err="1">
                    <a:solidFill>
                      <a:srgbClr val="000000"/>
                    </a:solidFill>
                    <a:latin typeface="Calibri" pitchFamily="34" charset="0"/>
                  </a:rPr>
                  <a:t>view</a:t>
                </a:r>
                <a:endParaRPr lang="it-IT" sz="1600" b="1" dirty="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74" name="Rettangolo 173"/>
            <p:cNvSpPr/>
            <p:nvPr/>
          </p:nvSpPr>
          <p:spPr>
            <a:xfrm>
              <a:off x="5715008" y="6430602"/>
              <a:ext cx="1357322" cy="2143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8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Gruppo 121"/>
          <p:cNvGrpSpPr/>
          <p:nvPr/>
        </p:nvGrpSpPr>
        <p:grpSpPr>
          <a:xfrm>
            <a:off x="4538547" y="2922315"/>
            <a:ext cx="4000528" cy="3780850"/>
            <a:chOff x="142844" y="2928934"/>
            <a:chExt cx="4000528" cy="3780850"/>
          </a:xfrm>
        </p:grpSpPr>
        <p:sp>
          <p:nvSpPr>
            <p:cNvPr id="184" name="Text Box 15"/>
            <p:cNvSpPr txBox="1">
              <a:spLocks noChangeArrowheads="1"/>
            </p:cNvSpPr>
            <p:nvPr/>
          </p:nvSpPr>
          <p:spPr bwMode="auto">
            <a:xfrm>
              <a:off x="357158" y="4423768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85" name="Text Box 15"/>
            <p:cNvSpPr txBox="1">
              <a:spLocks noChangeArrowheads="1"/>
            </p:cNvSpPr>
            <p:nvPr/>
          </p:nvSpPr>
          <p:spPr bwMode="auto">
            <a:xfrm>
              <a:off x="642910" y="4066578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86" name="Text Box 15"/>
            <p:cNvSpPr txBox="1">
              <a:spLocks noChangeArrowheads="1"/>
            </p:cNvSpPr>
            <p:nvPr/>
          </p:nvSpPr>
          <p:spPr bwMode="auto">
            <a:xfrm>
              <a:off x="1697030" y="392906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87" name="Text Box 15"/>
            <p:cNvSpPr txBox="1">
              <a:spLocks noChangeArrowheads="1"/>
            </p:cNvSpPr>
            <p:nvPr/>
          </p:nvSpPr>
          <p:spPr bwMode="auto">
            <a:xfrm>
              <a:off x="1071538" y="428625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88" name="Text Box 15"/>
            <p:cNvSpPr txBox="1">
              <a:spLocks noChangeArrowheads="1"/>
            </p:cNvSpPr>
            <p:nvPr/>
          </p:nvSpPr>
          <p:spPr bwMode="auto">
            <a:xfrm>
              <a:off x="768336" y="464344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89" name="Text Box 15"/>
            <p:cNvSpPr txBox="1">
              <a:spLocks noChangeArrowheads="1"/>
            </p:cNvSpPr>
            <p:nvPr/>
          </p:nvSpPr>
          <p:spPr bwMode="auto">
            <a:xfrm>
              <a:off x="1339840" y="500063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90" name="Text Box 15"/>
            <p:cNvSpPr txBox="1">
              <a:spLocks noChangeArrowheads="1"/>
            </p:cNvSpPr>
            <p:nvPr/>
          </p:nvSpPr>
          <p:spPr bwMode="auto">
            <a:xfrm>
              <a:off x="1571604" y="550070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91" name="Text Box 15"/>
            <p:cNvSpPr txBox="1">
              <a:spLocks noChangeArrowheads="1"/>
            </p:cNvSpPr>
            <p:nvPr/>
          </p:nvSpPr>
          <p:spPr bwMode="auto">
            <a:xfrm>
              <a:off x="1196964" y="578645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92" name="Text Box 15"/>
            <p:cNvSpPr txBox="1">
              <a:spLocks noChangeArrowheads="1"/>
            </p:cNvSpPr>
            <p:nvPr/>
          </p:nvSpPr>
          <p:spPr bwMode="auto">
            <a:xfrm>
              <a:off x="714348" y="578109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93" name="Text Box 15"/>
            <p:cNvSpPr txBox="1">
              <a:spLocks noChangeArrowheads="1"/>
            </p:cNvSpPr>
            <p:nvPr/>
          </p:nvSpPr>
          <p:spPr bwMode="auto">
            <a:xfrm>
              <a:off x="1839906" y="499527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94" name="Text Box 15"/>
            <p:cNvSpPr txBox="1">
              <a:spLocks noChangeArrowheads="1"/>
            </p:cNvSpPr>
            <p:nvPr/>
          </p:nvSpPr>
          <p:spPr bwMode="auto">
            <a:xfrm>
              <a:off x="1428728" y="464344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95" name="Text Box 15"/>
            <p:cNvSpPr txBox="1">
              <a:spLocks noChangeArrowheads="1"/>
            </p:cNvSpPr>
            <p:nvPr/>
          </p:nvSpPr>
          <p:spPr bwMode="auto">
            <a:xfrm>
              <a:off x="857224" y="521495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96" name="Text Box 15"/>
            <p:cNvSpPr txBox="1">
              <a:spLocks noChangeArrowheads="1"/>
            </p:cNvSpPr>
            <p:nvPr/>
          </p:nvSpPr>
          <p:spPr bwMode="auto">
            <a:xfrm>
              <a:off x="142844" y="478632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97" name="Text Box 15"/>
            <p:cNvSpPr txBox="1">
              <a:spLocks noChangeArrowheads="1"/>
            </p:cNvSpPr>
            <p:nvPr/>
          </p:nvSpPr>
          <p:spPr bwMode="auto">
            <a:xfrm>
              <a:off x="428596" y="5098333"/>
              <a:ext cx="18034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48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98" name="Text Box 15"/>
            <p:cNvSpPr txBox="1">
              <a:spLocks noChangeArrowheads="1"/>
            </p:cNvSpPr>
            <p:nvPr/>
          </p:nvSpPr>
          <p:spPr bwMode="auto">
            <a:xfrm>
              <a:off x="500034" y="557750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99" name="Text Box 15"/>
            <p:cNvSpPr txBox="1">
              <a:spLocks noChangeArrowheads="1"/>
            </p:cNvSpPr>
            <p:nvPr/>
          </p:nvSpPr>
          <p:spPr bwMode="auto">
            <a:xfrm>
              <a:off x="2339972" y="364331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200" name="Text Box 15"/>
            <p:cNvSpPr txBox="1">
              <a:spLocks noChangeArrowheads="1"/>
            </p:cNvSpPr>
            <p:nvPr/>
          </p:nvSpPr>
          <p:spPr bwMode="auto">
            <a:xfrm>
              <a:off x="1928794" y="292893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ancer"/>
          <p:cNvPicPr>
            <a:picLocks noChangeAspect="1" noChangeArrowheads="1"/>
          </p:cNvPicPr>
          <p:nvPr/>
        </p:nvPicPr>
        <p:blipFill>
          <a:blip r:embed="rId3" cstate="print"/>
          <a:srcRect t="1476" r="1547"/>
          <a:stretch>
            <a:fillRect/>
          </a:stretch>
        </p:blipFill>
        <p:spPr bwMode="auto">
          <a:xfrm>
            <a:off x="584200" y="3214688"/>
            <a:ext cx="3130550" cy="31813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5539" name="Picture 3" descr="cancerStemA"/>
          <p:cNvPicPr>
            <a:picLocks noChangeAspect="1" noChangeArrowheads="1"/>
          </p:cNvPicPr>
          <p:nvPr/>
        </p:nvPicPr>
        <p:blipFill>
          <a:blip r:embed="rId4" cstate="print"/>
          <a:srcRect t="1231"/>
          <a:stretch>
            <a:fillRect/>
          </a:stretch>
        </p:blipFill>
        <p:spPr bwMode="auto">
          <a:xfrm>
            <a:off x="4965700" y="3214688"/>
            <a:ext cx="3117850" cy="31813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8172450" y="4052888"/>
            <a:ext cx="1733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Potentially</a:t>
            </a:r>
          </a:p>
          <a:p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metastatic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8101013" y="4830763"/>
            <a:ext cx="104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Non</a:t>
            </a:r>
          </a:p>
          <a:p>
            <a:pPr algn="ctr"/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Metastatic</a:t>
            </a:r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>
            <a:off x="7197725" y="4398963"/>
            <a:ext cx="1008063" cy="5048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8096250" y="3175000"/>
            <a:ext cx="104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Non</a:t>
            </a:r>
          </a:p>
          <a:p>
            <a:pPr algn="ctr"/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Metastatic</a:t>
            </a:r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 flipH="1">
            <a:off x="7524750" y="3390900"/>
            <a:ext cx="719138" cy="31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45" name="Line 9"/>
          <p:cNvSpPr>
            <a:spLocks noChangeShapeType="1"/>
          </p:cNvSpPr>
          <p:nvPr/>
        </p:nvSpPr>
        <p:spPr bwMode="auto">
          <a:xfrm flipH="1">
            <a:off x="7942263" y="4192588"/>
            <a:ext cx="2857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6945313" y="2105025"/>
            <a:ext cx="1824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Non tumorigenic</a:t>
            </a:r>
          </a:p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differentiated cell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3748088" y="2105025"/>
            <a:ext cx="2865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Non tumorigenic transient amplifying progenitors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4697413" y="1231900"/>
            <a:ext cx="544512" cy="544513"/>
            <a:chOff x="2567" y="856"/>
            <a:chExt cx="343" cy="343"/>
          </a:xfrm>
        </p:grpSpPr>
        <p:sp>
          <p:nvSpPr>
            <p:cNvPr id="65616" name="Oval 13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17" name="Oval 14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5549" name="Text Box 15"/>
          <p:cNvSpPr txBox="1">
            <a:spLocks noChangeArrowheads="1"/>
          </p:cNvSpPr>
          <p:nvPr/>
        </p:nvSpPr>
        <p:spPr bwMode="auto">
          <a:xfrm>
            <a:off x="1023938" y="2090738"/>
            <a:ext cx="180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Tumorigenic</a:t>
            </a:r>
          </a:p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cancer stem cells</a:t>
            </a:r>
          </a:p>
        </p:txBody>
      </p:sp>
      <p:grpSp>
        <p:nvGrpSpPr>
          <p:cNvPr id="3" name="Gruppo 66"/>
          <p:cNvGrpSpPr>
            <a:grpSpLocks/>
          </p:cNvGrpSpPr>
          <p:nvPr/>
        </p:nvGrpSpPr>
        <p:grpSpPr bwMode="auto">
          <a:xfrm>
            <a:off x="1666875" y="1295400"/>
            <a:ext cx="544513" cy="544513"/>
            <a:chOff x="1476375" y="1295400"/>
            <a:chExt cx="544513" cy="544513"/>
          </a:xfrm>
        </p:grpSpPr>
        <p:sp>
          <p:nvSpPr>
            <p:cNvPr id="65614" name="Oval 16"/>
            <p:cNvSpPr>
              <a:spLocks noChangeArrowheads="1"/>
            </p:cNvSpPr>
            <p:nvPr/>
          </p:nvSpPr>
          <p:spPr bwMode="auto">
            <a:xfrm>
              <a:off x="1476375" y="1295400"/>
              <a:ext cx="544513" cy="54451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15" name="Oval 17"/>
            <p:cNvSpPr>
              <a:spLocks noChangeArrowheads="1"/>
            </p:cNvSpPr>
            <p:nvPr/>
          </p:nvSpPr>
          <p:spPr bwMode="auto">
            <a:xfrm>
              <a:off x="1589088" y="1435100"/>
              <a:ext cx="342900" cy="287338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5551" name="Line 18"/>
          <p:cNvSpPr>
            <a:spLocks noChangeShapeType="1"/>
          </p:cNvSpPr>
          <p:nvPr/>
        </p:nvSpPr>
        <p:spPr bwMode="auto">
          <a:xfrm flipV="1">
            <a:off x="2333625" y="1214438"/>
            <a:ext cx="571500" cy="2143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52" name="Oval 19"/>
          <p:cNvSpPr>
            <a:spLocks noChangeArrowheads="1"/>
          </p:cNvSpPr>
          <p:nvPr/>
        </p:nvSpPr>
        <p:spPr bwMode="auto">
          <a:xfrm>
            <a:off x="3074988" y="741363"/>
            <a:ext cx="544512" cy="5445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it-IT" sz="18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5553" name="Oval 20"/>
          <p:cNvSpPr>
            <a:spLocks noChangeArrowheads="1"/>
          </p:cNvSpPr>
          <p:nvPr/>
        </p:nvSpPr>
        <p:spPr bwMode="auto">
          <a:xfrm>
            <a:off x="3187700" y="881063"/>
            <a:ext cx="342900" cy="287337"/>
          </a:xfrm>
          <a:prstGeom prst="ellipse">
            <a:avLst/>
          </a:prstGeom>
          <a:solidFill>
            <a:srgbClr val="99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it-IT" sz="18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5554" name="Line 21"/>
          <p:cNvSpPr>
            <a:spLocks noChangeShapeType="1"/>
          </p:cNvSpPr>
          <p:nvPr/>
        </p:nvSpPr>
        <p:spPr bwMode="auto">
          <a:xfrm>
            <a:off x="2333625" y="1624013"/>
            <a:ext cx="642938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55" name="Line 22"/>
          <p:cNvSpPr>
            <a:spLocks noChangeShapeType="1"/>
          </p:cNvSpPr>
          <p:nvPr/>
        </p:nvSpPr>
        <p:spPr bwMode="auto">
          <a:xfrm flipV="1">
            <a:off x="6011863" y="1571625"/>
            <a:ext cx="720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56" name="Text Box 23"/>
          <p:cNvSpPr txBox="1">
            <a:spLocks noChangeArrowheads="1"/>
          </p:cNvSpPr>
          <p:nvPr/>
        </p:nvSpPr>
        <p:spPr bwMode="auto">
          <a:xfrm>
            <a:off x="1662113" y="2874963"/>
            <a:ext cx="1022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>
                <a:solidFill>
                  <a:srgbClr val="000000"/>
                </a:solidFill>
                <a:latin typeface="Calibri" pitchFamily="34" charset="0"/>
              </a:rPr>
              <a:t>Old view</a:t>
            </a:r>
          </a:p>
        </p:txBody>
      </p:sp>
      <p:sp>
        <p:nvSpPr>
          <p:cNvPr id="65557" name="Text Box 24"/>
          <p:cNvSpPr txBox="1">
            <a:spLocks noChangeArrowheads="1"/>
          </p:cNvSpPr>
          <p:nvPr/>
        </p:nvSpPr>
        <p:spPr bwMode="auto">
          <a:xfrm>
            <a:off x="5975350" y="2874963"/>
            <a:ext cx="1100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>
                <a:solidFill>
                  <a:srgbClr val="000000"/>
                </a:solidFill>
                <a:latin typeface="Calibri" pitchFamily="34" charset="0"/>
              </a:rPr>
              <a:t>New view</a:t>
            </a: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6805613" y="1016000"/>
            <a:ext cx="544512" cy="544513"/>
            <a:chOff x="4235" y="856"/>
            <a:chExt cx="343" cy="343"/>
          </a:xfrm>
        </p:grpSpPr>
        <p:sp>
          <p:nvSpPr>
            <p:cNvPr id="65612" name="Oval 26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13" name="Oval 27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7021513" y="1231900"/>
            <a:ext cx="544512" cy="544513"/>
            <a:chOff x="4235" y="856"/>
            <a:chExt cx="343" cy="343"/>
          </a:xfrm>
        </p:grpSpPr>
        <p:sp>
          <p:nvSpPr>
            <p:cNvPr id="65610" name="Oval 29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11" name="Oval 30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6" name="Group 31"/>
          <p:cNvGrpSpPr>
            <a:grpSpLocks/>
          </p:cNvGrpSpPr>
          <p:nvPr/>
        </p:nvGrpSpPr>
        <p:grpSpPr bwMode="auto">
          <a:xfrm>
            <a:off x="7237413" y="1447800"/>
            <a:ext cx="544512" cy="544513"/>
            <a:chOff x="4235" y="856"/>
            <a:chExt cx="343" cy="343"/>
          </a:xfrm>
        </p:grpSpPr>
        <p:sp>
          <p:nvSpPr>
            <p:cNvPr id="65608" name="Oval 32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9" name="Oval 33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7" name="Group 34"/>
          <p:cNvGrpSpPr>
            <a:grpSpLocks/>
          </p:cNvGrpSpPr>
          <p:nvPr/>
        </p:nvGrpSpPr>
        <p:grpSpPr bwMode="auto">
          <a:xfrm>
            <a:off x="7072313" y="736600"/>
            <a:ext cx="544512" cy="544513"/>
            <a:chOff x="4235" y="856"/>
            <a:chExt cx="343" cy="343"/>
          </a:xfrm>
        </p:grpSpPr>
        <p:sp>
          <p:nvSpPr>
            <p:cNvPr id="65606" name="Oval 35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7" name="Oval 36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8" name="Group 37"/>
          <p:cNvGrpSpPr>
            <a:grpSpLocks/>
          </p:cNvGrpSpPr>
          <p:nvPr/>
        </p:nvGrpSpPr>
        <p:grpSpPr bwMode="auto">
          <a:xfrm>
            <a:off x="7288213" y="952500"/>
            <a:ext cx="544512" cy="544513"/>
            <a:chOff x="4235" y="856"/>
            <a:chExt cx="343" cy="343"/>
          </a:xfrm>
        </p:grpSpPr>
        <p:sp>
          <p:nvSpPr>
            <p:cNvPr id="65604" name="Oval 38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5" name="Oval 39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7504113" y="1168400"/>
            <a:ext cx="544512" cy="544513"/>
            <a:chOff x="4235" y="856"/>
            <a:chExt cx="343" cy="343"/>
          </a:xfrm>
        </p:grpSpPr>
        <p:sp>
          <p:nvSpPr>
            <p:cNvPr id="65602" name="Oval 41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3" name="Oval 42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0" name="Group 43"/>
          <p:cNvGrpSpPr>
            <a:grpSpLocks/>
          </p:cNvGrpSpPr>
          <p:nvPr/>
        </p:nvGrpSpPr>
        <p:grpSpPr bwMode="auto">
          <a:xfrm>
            <a:off x="7351713" y="495300"/>
            <a:ext cx="544512" cy="544513"/>
            <a:chOff x="4235" y="856"/>
            <a:chExt cx="343" cy="343"/>
          </a:xfrm>
        </p:grpSpPr>
        <p:sp>
          <p:nvSpPr>
            <p:cNvPr id="65600" name="Oval 44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1" name="Oval 45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1" name="Group 46"/>
          <p:cNvGrpSpPr>
            <a:grpSpLocks/>
          </p:cNvGrpSpPr>
          <p:nvPr/>
        </p:nvGrpSpPr>
        <p:grpSpPr bwMode="auto">
          <a:xfrm>
            <a:off x="7567613" y="711200"/>
            <a:ext cx="544512" cy="544513"/>
            <a:chOff x="4235" y="856"/>
            <a:chExt cx="343" cy="343"/>
          </a:xfrm>
        </p:grpSpPr>
        <p:sp>
          <p:nvSpPr>
            <p:cNvPr id="65598" name="Oval 47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9" name="Oval 48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2" name="Group 49"/>
          <p:cNvGrpSpPr>
            <a:grpSpLocks/>
          </p:cNvGrpSpPr>
          <p:nvPr/>
        </p:nvGrpSpPr>
        <p:grpSpPr bwMode="auto">
          <a:xfrm>
            <a:off x="7783513" y="927100"/>
            <a:ext cx="544512" cy="544513"/>
            <a:chOff x="4235" y="856"/>
            <a:chExt cx="343" cy="343"/>
          </a:xfrm>
        </p:grpSpPr>
        <p:sp>
          <p:nvSpPr>
            <p:cNvPr id="65596" name="Oval 50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7" name="Oval 51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3" name="Group 52"/>
          <p:cNvGrpSpPr>
            <a:grpSpLocks/>
          </p:cNvGrpSpPr>
          <p:nvPr/>
        </p:nvGrpSpPr>
        <p:grpSpPr bwMode="auto">
          <a:xfrm>
            <a:off x="7999413" y="1143000"/>
            <a:ext cx="544512" cy="544513"/>
            <a:chOff x="4235" y="856"/>
            <a:chExt cx="343" cy="343"/>
          </a:xfrm>
        </p:grpSpPr>
        <p:sp>
          <p:nvSpPr>
            <p:cNvPr id="65594" name="Oval 53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5" name="Oval 54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4" name="Group 55"/>
          <p:cNvGrpSpPr>
            <a:grpSpLocks/>
          </p:cNvGrpSpPr>
          <p:nvPr/>
        </p:nvGrpSpPr>
        <p:grpSpPr bwMode="auto">
          <a:xfrm>
            <a:off x="7732713" y="1485900"/>
            <a:ext cx="544512" cy="544513"/>
            <a:chOff x="4235" y="856"/>
            <a:chExt cx="343" cy="343"/>
          </a:xfrm>
        </p:grpSpPr>
        <p:sp>
          <p:nvSpPr>
            <p:cNvPr id="65592" name="Oval 56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3" name="Oval 57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5" name="Group 58"/>
          <p:cNvGrpSpPr>
            <a:grpSpLocks/>
          </p:cNvGrpSpPr>
          <p:nvPr/>
        </p:nvGrpSpPr>
        <p:grpSpPr bwMode="auto">
          <a:xfrm>
            <a:off x="4913313" y="1447800"/>
            <a:ext cx="544512" cy="544513"/>
            <a:chOff x="2567" y="856"/>
            <a:chExt cx="343" cy="343"/>
          </a:xfrm>
        </p:grpSpPr>
        <p:sp>
          <p:nvSpPr>
            <p:cNvPr id="65590" name="Oval 59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1" name="Oval 60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6" name="Group 61"/>
          <p:cNvGrpSpPr>
            <a:grpSpLocks/>
          </p:cNvGrpSpPr>
          <p:nvPr/>
        </p:nvGrpSpPr>
        <p:grpSpPr bwMode="auto">
          <a:xfrm>
            <a:off x="5014913" y="1028700"/>
            <a:ext cx="544512" cy="544513"/>
            <a:chOff x="2567" y="856"/>
            <a:chExt cx="343" cy="343"/>
          </a:xfrm>
        </p:grpSpPr>
        <p:sp>
          <p:nvSpPr>
            <p:cNvPr id="65588" name="Oval 62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9" name="Oval 63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7" name="Group 64"/>
          <p:cNvGrpSpPr>
            <a:grpSpLocks/>
          </p:cNvGrpSpPr>
          <p:nvPr/>
        </p:nvGrpSpPr>
        <p:grpSpPr bwMode="auto">
          <a:xfrm>
            <a:off x="5230813" y="1244600"/>
            <a:ext cx="544512" cy="544513"/>
            <a:chOff x="2567" y="856"/>
            <a:chExt cx="343" cy="343"/>
          </a:xfrm>
        </p:grpSpPr>
        <p:sp>
          <p:nvSpPr>
            <p:cNvPr id="65586" name="Oval 65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7" name="Oval 66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8" name="Gruppo 67"/>
          <p:cNvGrpSpPr>
            <a:grpSpLocks/>
          </p:cNvGrpSpPr>
          <p:nvPr/>
        </p:nvGrpSpPr>
        <p:grpSpPr bwMode="auto">
          <a:xfrm>
            <a:off x="476250" y="1620838"/>
            <a:ext cx="544513" cy="544512"/>
            <a:chOff x="1476375" y="1295400"/>
            <a:chExt cx="544513" cy="544513"/>
          </a:xfrm>
        </p:grpSpPr>
        <p:sp>
          <p:nvSpPr>
            <p:cNvPr id="65584" name="Oval 16"/>
            <p:cNvSpPr>
              <a:spLocks noChangeArrowheads="1"/>
            </p:cNvSpPr>
            <p:nvPr/>
          </p:nvSpPr>
          <p:spPr bwMode="auto">
            <a:xfrm>
              <a:off x="1476375" y="1295400"/>
              <a:ext cx="544513" cy="54451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5" name="Oval 17"/>
            <p:cNvSpPr>
              <a:spLocks noChangeArrowheads="1"/>
            </p:cNvSpPr>
            <p:nvPr/>
          </p:nvSpPr>
          <p:spPr bwMode="auto">
            <a:xfrm>
              <a:off x="1589088" y="1435100"/>
              <a:ext cx="342900" cy="287338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9" name="Gruppo 70"/>
          <p:cNvGrpSpPr>
            <a:grpSpLocks/>
          </p:cNvGrpSpPr>
          <p:nvPr/>
        </p:nvGrpSpPr>
        <p:grpSpPr bwMode="auto">
          <a:xfrm>
            <a:off x="476250" y="1049338"/>
            <a:ext cx="544513" cy="544512"/>
            <a:chOff x="1476375" y="1295400"/>
            <a:chExt cx="544513" cy="544513"/>
          </a:xfrm>
        </p:grpSpPr>
        <p:sp>
          <p:nvSpPr>
            <p:cNvPr id="65582" name="Oval 16"/>
            <p:cNvSpPr>
              <a:spLocks noChangeArrowheads="1"/>
            </p:cNvSpPr>
            <p:nvPr/>
          </p:nvSpPr>
          <p:spPr bwMode="auto">
            <a:xfrm>
              <a:off x="1476375" y="1295400"/>
              <a:ext cx="544513" cy="54451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3" name="Oval 17"/>
            <p:cNvSpPr>
              <a:spLocks noChangeArrowheads="1"/>
            </p:cNvSpPr>
            <p:nvPr/>
          </p:nvSpPr>
          <p:spPr bwMode="auto">
            <a:xfrm>
              <a:off x="1589088" y="1435100"/>
              <a:ext cx="342900" cy="287338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5574" name="Line 18"/>
          <p:cNvSpPr>
            <a:spLocks noChangeShapeType="1"/>
          </p:cNvSpPr>
          <p:nvPr/>
        </p:nvSpPr>
        <p:spPr bwMode="auto">
          <a:xfrm flipH="1" flipV="1">
            <a:off x="1190625" y="1381125"/>
            <a:ext cx="427038" cy="1762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75" name="Line 18"/>
          <p:cNvSpPr>
            <a:spLocks noChangeShapeType="1"/>
          </p:cNvSpPr>
          <p:nvPr/>
        </p:nvSpPr>
        <p:spPr bwMode="auto">
          <a:xfrm rot="-5400000" flipH="1" flipV="1">
            <a:off x="1344613" y="1560512"/>
            <a:ext cx="120650" cy="428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76" name="Text Box 15"/>
          <p:cNvSpPr txBox="1">
            <a:spLocks noChangeArrowheads="1"/>
          </p:cNvSpPr>
          <p:nvPr/>
        </p:nvSpPr>
        <p:spPr bwMode="auto">
          <a:xfrm>
            <a:off x="244475" y="504825"/>
            <a:ext cx="1803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Symmetric</a:t>
            </a:r>
          </a:p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division</a:t>
            </a:r>
          </a:p>
        </p:txBody>
      </p:sp>
      <p:grpSp>
        <p:nvGrpSpPr>
          <p:cNvPr id="20" name="Group 64"/>
          <p:cNvGrpSpPr>
            <a:grpSpLocks/>
          </p:cNvGrpSpPr>
          <p:nvPr/>
        </p:nvGrpSpPr>
        <p:grpSpPr bwMode="auto">
          <a:xfrm>
            <a:off x="3048000" y="1357313"/>
            <a:ext cx="544513" cy="544512"/>
            <a:chOff x="2567" y="856"/>
            <a:chExt cx="343" cy="343"/>
          </a:xfrm>
        </p:grpSpPr>
        <p:sp>
          <p:nvSpPr>
            <p:cNvPr id="65580" name="Oval 65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1" name="Oval 66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5578" name="Text Box 15"/>
          <p:cNvSpPr txBox="1">
            <a:spLocks noChangeArrowheads="1"/>
          </p:cNvSpPr>
          <p:nvPr/>
        </p:nvSpPr>
        <p:spPr bwMode="auto">
          <a:xfrm>
            <a:off x="1816100" y="476250"/>
            <a:ext cx="180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dirty="0" err="1">
                <a:solidFill>
                  <a:srgbClr val="000000"/>
                </a:solidFill>
                <a:latin typeface="Calibri" pitchFamily="34" charset="0"/>
              </a:rPr>
              <a:t>Asymmetric</a:t>
            </a:r>
            <a:endParaRPr lang="it-IT" sz="1400" b="1" dirty="0">
              <a:solidFill>
                <a:srgbClr val="000000"/>
              </a:solidFill>
              <a:latin typeface="Calibri" pitchFamily="34" charset="0"/>
            </a:endParaRPr>
          </a:p>
          <a:p>
            <a:pPr algn="ctr"/>
            <a:r>
              <a:rPr lang="it-IT" sz="1400" b="1" dirty="0" err="1">
                <a:solidFill>
                  <a:srgbClr val="000000"/>
                </a:solidFill>
                <a:latin typeface="Calibri" pitchFamily="34" charset="0"/>
              </a:rPr>
              <a:t>division</a:t>
            </a:r>
            <a:endParaRPr lang="it-IT" sz="14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5579" name="Line 22"/>
          <p:cNvSpPr>
            <a:spLocks noChangeShapeType="1"/>
          </p:cNvSpPr>
          <p:nvPr/>
        </p:nvSpPr>
        <p:spPr bwMode="auto">
          <a:xfrm flipV="1">
            <a:off x="3830638" y="1587500"/>
            <a:ext cx="720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grpSp>
        <p:nvGrpSpPr>
          <p:cNvPr id="21" name="Gruppo 121"/>
          <p:cNvGrpSpPr/>
          <p:nvPr/>
        </p:nvGrpSpPr>
        <p:grpSpPr>
          <a:xfrm>
            <a:off x="4500562" y="2928934"/>
            <a:ext cx="4000528" cy="3780850"/>
            <a:chOff x="142844" y="2928934"/>
            <a:chExt cx="4000528" cy="3780850"/>
          </a:xfrm>
        </p:grpSpPr>
        <p:sp>
          <p:nvSpPr>
            <p:cNvPr id="146" name="Text Box 15"/>
            <p:cNvSpPr txBox="1">
              <a:spLocks noChangeArrowheads="1"/>
            </p:cNvSpPr>
            <p:nvPr/>
          </p:nvSpPr>
          <p:spPr bwMode="auto">
            <a:xfrm>
              <a:off x="357158" y="4423768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47" name="Text Box 15"/>
            <p:cNvSpPr txBox="1">
              <a:spLocks noChangeArrowheads="1"/>
            </p:cNvSpPr>
            <p:nvPr/>
          </p:nvSpPr>
          <p:spPr bwMode="auto">
            <a:xfrm>
              <a:off x="642910" y="4066578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48" name="Text Box 15"/>
            <p:cNvSpPr txBox="1">
              <a:spLocks noChangeArrowheads="1"/>
            </p:cNvSpPr>
            <p:nvPr/>
          </p:nvSpPr>
          <p:spPr bwMode="auto">
            <a:xfrm>
              <a:off x="1697030" y="392906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49" name="Text Box 15"/>
            <p:cNvSpPr txBox="1">
              <a:spLocks noChangeArrowheads="1"/>
            </p:cNvSpPr>
            <p:nvPr/>
          </p:nvSpPr>
          <p:spPr bwMode="auto">
            <a:xfrm>
              <a:off x="1071538" y="428625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50" name="Text Box 15"/>
            <p:cNvSpPr txBox="1">
              <a:spLocks noChangeArrowheads="1"/>
            </p:cNvSpPr>
            <p:nvPr/>
          </p:nvSpPr>
          <p:spPr bwMode="auto">
            <a:xfrm>
              <a:off x="768336" y="464344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51" name="Text Box 15"/>
            <p:cNvSpPr txBox="1">
              <a:spLocks noChangeArrowheads="1"/>
            </p:cNvSpPr>
            <p:nvPr/>
          </p:nvSpPr>
          <p:spPr bwMode="auto">
            <a:xfrm>
              <a:off x="1339840" y="500063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52" name="Text Box 15"/>
            <p:cNvSpPr txBox="1">
              <a:spLocks noChangeArrowheads="1"/>
            </p:cNvSpPr>
            <p:nvPr/>
          </p:nvSpPr>
          <p:spPr bwMode="auto">
            <a:xfrm>
              <a:off x="1571604" y="550070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2" name="Text Box 15"/>
            <p:cNvSpPr txBox="1">
              <a:spLocks noChangeArrowheads="1"/>
            </p:cNvSpPr>
            <p:nvPr/>
          </p:nvSpPr>
          <p:spPr bwMode="auto">
            <a:xfrm>
              <a:off x="1196964" y="578645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3" name="Text Box 15"/>
            <p:cNvSpPr txBox="1">
              <a:spLocks noChangeArrowheads="1"/>
            </p:cNvSpPr>
            <p:nvPr/>
          </p:nvSpPr>
          <p:spPr bwMode="auto">
            <a:xfrm>
              <a:off x="714348" y="578109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4" name="Text Box 15"/>
            <p:cNvSpPr txBox="1">
              <a:spLocks noChangeArrowheads="1"/>
            </p:cNvSpPr>
            <p:nvPr/>
          </p:nvSpPr>
          <p:spPr bwMode="auto">
            <a:xfrm>
              <a:off x="1839906" y="499527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5" name="Text Box 15"/>
            <p:cNvSpPr txBox="1">
              <a:spLocks noChangeArrowheads="1"/>
            </p:cNvSpPr>
            <p:nvPr/>
          </p:nvSpPr>
          <p:spPr bwMode="auto">
            <a:xfrm>
              <a:off x="1428728" y="464344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6" name="Text Box 15"/>
            <p:cNvSpPr txBox="1">
              <a:spLocks noChangeArrowheads="1"/>
            </p:cNvSpPr>
            <p:nvPr/>
          </p:nvSpPr>
          <p:spPr bwMode="auto">
            <a:xfrm>
              <a:off x="857224" y="521495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7" name="Text Box 15"/>
            <p:cNvSpPr txBox="1">
              <a:spLocks noChangeArrowheads="1"/>
            </p:cNvSpPr>
            <p:nvPr/>
          </p:nvSpPr>
          <p:spPr bwMode="auto">
            <a:xfrm>
              <a:off x="142844" y="478632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8" name="Text Box 15"/>
            <p:cNvSpPr txBox="1">
              <a:spLocks noChangeArrowheads="1"/>
            </p:cNvSpPr>
            <p:nvPr/>
          </p:nvSpPr>
          <p:spPr bwMode="auto">
            <a:xfrm>
              <a:off x="428596" y="5098333"/>
              <a:ext cx="18034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48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9" name="Text Box 15"/>
            <p:cNvSpPr txBox="1">
              <a:spLocks noChangeArrowheads="1"/>
            </p:cNvSpPr>
            <p:nvPr/>
          </p:nvSpPr>
          <p:spPr bwMode="auto">
            <a:xfrm>
              <a:off x="500034" y="557750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70" name="Text Box 15"/>
            <p:cNvSpPr txBox="1">
              <a:spLocks noChangeArrowheads="1"/>
            </p:cNvSpPr>
            <p:nvPr/>
          </p:nvSpPr>
          <p:spPr bwMode="auto">
            <a:xfrm>
              <a:off x="2339972" y="364331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71" name="Text Box 15"/>
            <p:cNvSpPr txBox="1">
              <a:spLocks noChangeArrowheads="1"/>
            </p:cNvSpPr>
            <p:nvPr/>
          </p:nvSpPr>
          <p:spPr bwMode="auto">
            <a:xfrm>
              <a:off x="1928794" y="292893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</p:grpSp>
      <p:grpSp>
        <p:nvGrpSpPr>
          <p:cNvPr id="22" name="Gruppo 171"/>
          <p:cNvGrpSpPr/>
          <p:nvPr/>
        </p:nvGrpSpPr>
        <p:grpSpPr>
          <a:xfrm>
            <a:off x="4965700" y="2874963"/>
            <a:ext cx="4940300" cy="3769953"/>
            <a:chOff x="4965700" y="2874963"/>
            <a:chExt cx="4940300" cy="3769953"/>
          </a:xfrm>
        </p:grpSpPr>
        <p:grpSp>
          <p:nvGrpSpPr>
            <p:cNvPr id="23" name="Gruppo 151"/>
            <p:cNvGrpSpPr/>
            <p:nvPr/>
          </p:nvGrpSpPr>
          <p:grpSpPr>
            <a:xfrm>
              <a:off x="4965700" y="2874963"/>
              <a:ext cx="4940300" cy="3521075"/>
              <a:chOff x="4965700" y="2874963"/>
              <a:chExt cx="4940300" cy="3521075"/>
            </a:xfrm>
          </p:grpSpPr>
          <p:pic>
            <p:nvPicPr>
              <p:cNvPr id="175" name="Picture 3" descr="cancerStemA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t="1231"/>
              <a:stretch>
                <a:fillRect/>
              </a:stretch>
            </p:blipFill>
            <p:spPr bwMode="auto">
              <a:xfrm>
                <a:off x="4965700" y="3214688"/>
                <a:ext cx="3117850" cy="318135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176" name="Text Box 4"/>
              <p:cNvSpPr txBox="1">
                <a:spLocks noChangeArrowheads="1"/>
              </p:cNvSpPr>
              <p:nvPr/>
            </p:nvSpPr>
            <p:spPr bwMode="auto">
              <a:xfrm>
                <a:off x="8172450" y="4052888"/>
                <a:ext cx="1733550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Potentially</a:t>
                </a:r>
              </a:p>
              <a:p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metastatic</a:t>
                </a:r>
              </a:p>
            </p:txBody>
          </p:sp>
          <p:sp>
            <p:nvSpPr>
              <p:cNvPr id="177" name="Text Box 5"/>
              <p:cNvSpPr txBox="1">
                <a:spLocks noChangeArrowheads="1"/>
              </p:cNvSpPr>
              <p:nvPr/>
            </p:nvSpPr>
            <p:spPr bwMode="auto">
              <a:xfrm>
                <a:off x="8101013" y="4830763"/>
                <a:ext cx="1047750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Non</a:t>
                </a:r>
              </a:p>
              <a:p>
                <a:pPr algn="ctr"/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Metastatic</a:t>
                </a:r>
              </a:p>
            </p:txBody>
          </p:sp>
          <p:sp>
            <p:nvSpPr>
              <p:cNvPr id="178" name="Line 6"/>
              <p:cNvSpPr>
                <a:spLocks noChangeShapeType="1"/>
              </p:cNvSpPr>
              <p:nvPr/>
            </p:nvSpPr>
            <p:spPr bwMode="auto">
              <a:xfrm>
                <a:off x="7197725" y="4398963"/>
                <a:ext cx="1008063" cy="504825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79" name="Text Box 7"/>
              <p:cNvSpPr txBox="1">
                <a:spLocks noChangeArrowheads="1"/>
              </p:cNvSpPr>
              <p:nvPr/>
            </p:nvSpPr>
            <p:spPr bwMode="auto">
              <a:xfrm>
                <a:off x="8096250" y="3175000"/>
                <a:ext cx="1047750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Non</a:t>
                </a:r>
              </a:p>
              <a:p>
                <a:pPr algn="ctr"/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Metastatic</a:t>
                </a:r>
              </a:p>
            </p:txBody>
          </p:sp>
          <p:sp>
            <p:nvSpPr>
              <p:cNvPr id="180" name="Line 8"/>
              <p:cNvSpPr>
                <a:spLocks noChangeShapeType="1"/>
              </p:cNvSpPr>
              <p:nvPr/>
            </p:nvSpPr>
            <p:spPr bwMode="auto">
              <a:xfrm flipH="1">
                <a:off x="7524750" y="3390900"/>
                <a:ext cx="719138" cy="317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lg" len="med"/>
              </a:ln>
            </p:spPr>
            <p:txBody>
              <a:bodyPr/>
              <a:lstStyle/>
              <a:p>
                <a:endParaRPr lang="it-IT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1" name="Line 9"/>
              <p:cNvSpPr>
                <a:spLocks noChangeShapeType="1"/>
              </p:cNvSpPr>
              <p:nvPr/>
            </p:nvSpPr>
            <p:spPr bwMode="auto">
              <a:xfrm flipH="1">
                <a:off x="7942263" y="4192588"/>
                <a:ext cx="28575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lg" len="med"/>
              </a:ln>
            </p:spPr>
            <p:txBody>
              <a:bodyPr/>
              <a:lstStyle/>
              <a:p>
                <a:endParaRPr lang="it-IT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2" name="Text Box 24"/>
              <p:cNvSpPr txBox="1">
                <a:spLocks noChangeArrowheads="1"/>
              </p:cNvSpPr>
              <p:nvPr/>
            </p:nvSpPr>
            <p:spPr bwMode="auto">
              <a:xfrm>
                <a:off x="5975350" y="2874963"/>
                <a:ext cx="1100138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it-IT" sz="1600" b="1" dirty="0">
                    <a:solidFill>
                      <a:srgbClr val="000000"/>
                    </a:solidFill>
                    <a:latin typeface="Calibri" pitchFamily="34" charset="0"/>
                  </a:rPr>
                  <a:t>New </a:t>
                </a:r>
                <a:r>
                  <a:rPr lang="it-IT" sz="1600" b="1" dirty="0" err="1">
                    <a:solidFill>
                      <a:srgbClr val="000000"/>
                    </a:solidFill>
                    <a:latin typeface="Calibri" pitchFamily="34" charset="0"/>
                  </a:rPr>
                  <a:t>view</a:t>
                </a:r>
                <a:endParaRPr lang="it-IT" sz="1600" b="1" dirty="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74" name="Rettangolo 173"/>
            <p:cNvSpPr/>
            <p:nvPr/>
          </p:nvSpPr>
          <p:spPr>
            <a:xfrm>
              <a:off x="5715008" y="6430602"/>
              <a:ext cx="1357322" cy="2143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8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Gruppo 102"/>
          <p:cNvGrpSpPr/>
          <p:nvPr/>
        </p:nvGrpSpPr>
        <p:grpSpPr>
          <a:xfrm>
            <a:off x="4714876" y="3934430"/>
            <a:ext cx="3286148" cy="2780718"/>
            <a:chOff x="357158" y="3934430"/>
            <a:chExt cx="3286148" cy="2780718"/>
          </a:xfrm>
        </p:grpSpPr>
        <p:sp>
          <p:nvSpPr>
            <p:cNvPr id="117" name="Text Box 15"/>
            <p:cNvSpPr txBox="1">
              <a:spLocks noChangeArrowheads="1"/>
            </p:cNvSpPr>
            <p:nvPr/>
          </p:nvSpPr>
          <p:spPr bwMode="auto">
            <a:xfrm>
              <a:off x="357158" y="442913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18" name="Text Box 15"/>
            <p:cNvSpPr txBox="1">
              <a:spLocks noChangeArrowheads="1"/>
            </p:cNvSpPr>
            <p:nvPr/>
          </p:nvSpPr>
          <p:spPr bwMode="auto">
            <a:xfrm>
              <a:off x="642910" y="407194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19" name="Text Box 15"/>
            <p:cNvSpPr txBox="1">
              <a:spLocks noChangeArrowheads="1"/>
            </p:cNvSpPr>
            <p:nvPr/>
          </p:nvSpPr>
          <p:spPr bwMode="auto">
            <a:xfrm>
              <a:off x="1697030" y="393443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0" name="Text Box 15"/>
            <p:cNvSpPr txBox="1">
              <a:spLocks noChangeArrowheads="1"/>
            </p:cNvSpPr>
            <p:nvPr/>
          </p:nvSpPr>
          <p:spPr bwMode="auto">
            <a:xfrm>
              <a:off x="1071538" y="429162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1" name="Text Box 15"/>
            <p:cNvSpPr txBox="1">
              <a:spLocks noChangeArrowheads="1"/>
            </p:cNvSpPr>
            <p:nvPr/>
          </p:nvSpPr>
          <p:spPr bwMode="auto">
            <a:xfrm>
              <a:off x="768336" y="464881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2" name="Text Box 15"/>
            <p:cNvSpPr txBox="1">
              <a:spLocks noChangeArrowheads="1"/>
            </p:cNvSpPr>
            <p:nvPr/>
          </p:nvSpPr>
          <p:spPr bwMode="auto">
            <a:xfrm>
              <a:off x="1339840" y="500600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3" name="Text Box 15"/>
            <p:cNvSpPr txBox="1">
              <a:spLocks noChangeArrowheads="1"/>
            </p:cNvSpPr>
            <p:nvPr/>
          </p:nvSpPr>
          <p:spPr bwMode="auto">
            <a:xfrm>
              <a:off x="1571604" y="550606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4" name="Text Box 15"/>
            <p:cNvSpPr txBox="1">
              <a:spLocks noChangeArrowheads="1"/>
            </p:cNvSpPr>
            <p:nvPr/>
          </p:nvSpPr>
          <p:spPr bwMode="auto">
            <a:xfrm>
              <a:off x="1196964" y="5791818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5" name="Text Box 15"/>
            <p:cNvSpPr txBox="1">
              <a:spLocks noChangeArrowheads="1"/>
            </p:cNvSpPr>
            <p:nvPr/>
          </p:nvSpPr>
          <p:spPr bwMode="auto">
            <a:xfrm>
              <a:off x="714348" y="578645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6" name="Text Box 15"/>
            <p:cNvSpPr txBox="1">
              <a:spLocks noChangeArrowheads="1"/>
            </p:cNvSpPr>
            <p:nvPr/>
          </p:nvSpPr>
          <p:spPr bwMode="auto">
            <a:xfrm>
              <a:off x="1839906" y="500063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7" name="Text Box 15"/>
            <p:cNvSpPr txBox="1">
              <a:spLocks noChangeArrowheads="1"/>
            </p:cNvSpPr>
            <p:nvPr/>
          </p:nvSpPr>
          <p:spPr bwMode="auto">
            <a:xfrm>
              <a:off x="1428728" y="464881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8" name="Text Box 15"/>
            <p:cNvSpPr txBox="1">
              <a:spLocks noChangeArrowheads="1"/>
            </p:cNvSpPr>
            <p:nvPr/>
          </p:nvSpPr>
          <p:spPr bwMode="auto">
            <a:xfrm>
              <a:off x="857224" y="522031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ancer"/>
          <p:cNvPicPr>
            <a:picLocks noChangeAspect="1" noChangeArrowheads="1"/>
          </p:cNvPicPr>
          <p:nvPr/>
        </p:nvPicPr>
        <p:blipFill>
          <a:blip r:embed="rId3" cstate="print"/>
          <a:srcRect t="1476" r="1547"/>
          <a:stretch>
            <a:fillRect/>
          </a:stretch>
        </p:blipFill>
        <p:spPr bwMode="auto">
          <a:xfrm>
            <a:off x="584200" y="3214688"/>
            <a:ext cx="3130550" cy="31813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5539" name="Picture 3" descr="cancerStemA"/>
          <p:cNvPicPr>
            <a:picLocks noChangeAspect="1" noChangeArrowheads="1"/>
          </p:cNvPicPr>
          <p:nvPr/>
        </p:nvPicPr>
        <p:blipFill>
          <a:blip r:embed="rId4" cstate="print"/>
          <a:srcRect t="1231"/>
          <a:stretch>
            <a:fillRect/>
          </a:stretch>
        </p:blipFill>
        <p:spPr bwMode="auto">
          <a:xfrm>
            <a:off x="4965700" y="3214688"/>
            <a:ext cx="3117850" cy="31813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8172450" y="4052888"/>
            <a:ext cx="1733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Potentially</a:t>
            </a:r>
          </a:p>
          <a:p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metastatic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8101013" y="4830763"/>
            <a:ext cx="104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Non</a:t>
            </a:r>
          </a:p>
          <a:p>
            <a:pPr algn="ctr"/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Metastatic</a:t>
            </a:r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>
            <a:off x="7197725" y="4398963"/>
            <a:ext cx="1008063" cy="5048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8096250" y="3175000"/>
            <a:ext cx="104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Non</a:t>
            </a:r>
          </a:p>
          <a:p>
            <a:pPr algn="ctr"/>
            <a:r>
              <a:rPr lang="it-IT" sz="1200" b="1">
                <a:solidFill>
                  <a:srgbClr val="000000"/>
                </a:solidFill>
                <a:latin typeface="Calibri" pitchFamily="34" charset="0"/>
              </a:rPr>
              <a:t>Metastatic</a:t>
            </a:r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 flipH="1">
            <a:off x="7524750" y="3390900"/>
            <a:ext cx="719138" cy="31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45" name="Line 9"/>
          <p:cNvSpPr>
            <a:spLocks noChangeShapeType="1"/>
          </p:cNvSpPr>
          <p:nvPr/>
        </p:nvSpPr>
        <p:spPr bwMode="auto">
          <a:xfrm flipH="1">
            <a:off x="7942263" y="4192588"/>
            <a:ext cx="2857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6945313" y="2105025"/>
            <a:ext cx="1824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Non tumorigenic</a:t>
            </a:r>
          </a:p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differentiated cell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3748088" y="2105025"/>
            <a:ext cx="2865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Non tumorigenic transient amplifying progenitors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4697413" y="1231900"/>
            <a:ext cx="544512" cy="544513"/>
            <a:chOff x="2567" y="856"/>
            <a:chExt cx="343" cy="343"/>
          </a:xfrm>
        </p:grpSpPr>
        <p:sp>
          <p:nvSpPr>
            <p:cNvPr id="65616" name="Oval 13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17" name="Oval 14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5549" name="Text Box 15"/>
          <p:cNvSpPr txBox="1">
            <a:spLocks noChangeArrowheads="1"/>
          </p:cNvSpPr>
          <p:nvPr/>
        </p:nvSpPr>
        <p:spPr bwMode="auto">
          <a:xfrm>
            <a:off x="1023938" y="2090738"/>
            <a:ext cx="180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Tumorigenic</a:t>
            </a:r>
          </a:p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cancer stem cells</a:t>
            </a:r>
          </a:p>
        </p:txBody>
      </p:sp>
      <p:grpSp>
        <p:nvGrpSpPr>
          <p:cNvPr id="3" name="Gruppo 66"/>
          <p:cNvGrpSpPr>
            <a:grpSpLocks/>
          </p:cNvGrpSpPr>
          <p:nvPr/>
        </p:nvGrpSpPr>
        <p:grpSpPr bwMode="auto">
          <a:xfrm>
            <a:off x="1666875" y="1295400"/>
            <a:ext cx="544513" cy="544513"/>
            <a:chOff x="1476375" y="1295400"/>
            <a:chExt cx="544513" cy="544513"/>
          </a:xfrm>
        </p:grpSpPr>
        <p:sp>
          <p:nvSpPr>
            <p:cNvPr id="65614" name="Oval 16"/>
            <p:cNvSpPr>
              <a:spLocks noChangeArrowheads="1"/>
            </p:cNvSpPr>
            <p:nvPr/>
          </p:nvSpPr>
          <p:spPr bwMode="auto">
            <a:xfrm>
              <a:off x="1476375" y="1295400"/>
              <a:ext cx="544513" cy="54451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15" name="Oval 17"/>
            <p:cNvSpPr>
              <a:spLocks noChangeArrowheads="1"/>
            </p:cNvSpPr>
            <p:nvPr/>
          </p:nvSpPr>
          <p:spPr bwMode="auto">
            <a:xfrm>
              <a:off x="1589088" y="1435100"/>
              <a:ext cx="342900" cy="287338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5551" name="Line 18"/>
          <p:cNvSpPr>
            <a:spLocks noChangeShapeType="1"/>
          </p:cNvSpPr>
          <p:nvPr/>
        </p:nvSpPr>
        <p:spPr bwMode="auto">
          <a:xfrm flipV="1">
            <a:off x="2333625" y="1214438"/>
            <a:ext cx="571500" cy="2143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52" name="Oval 19"/>
          <p:cNvSpPr>
            <a:spLocks noChangeArrowheads="1"/>
          </p:cNvSpPr>
          <p:nvPr/>
        </p:nvSpPr>
        <p:spPr bwMode="auto">
          <a:xfrm>
            <a:off x="3074988" y="741363"/>
            <a:ext cx="544512" cy="5445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it-IT" sz="18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5553" name="Oval 20"/>
          <p:cNvSpPr>
            <a:spLocks noChangeArrowheads="1"/>
          </p:cNvSpPr>
          <p:nvPr/>
        </p:nvSpPr>
        <p:spPr bwMode="auto">
          <a:xfrm>
            <a:off x="3187700" y="881063"/>
            <a:ext cx="342900" cy="287337"/>
          </a:xfrm>
          <a:prstGeom prst="ellipse">
            <a:avLst/>
          </a:prstGeom>
          <a:solidFill>
            <a:srgbClr val="99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it-IT" sz="18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5554" name="Line 21"/>
          <p:cNvSpPr>
            <a:spLocks noChangeShapeType="1"/>
          </p:cNvSpPr>
          <p:nvPr/>
        </p:nvSpPr>
        <p:spPr bwMode="auto">
          <a:xfrm>
            <a:off x="2333625" y="1624013"/>
            <a:ext cx="642938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55" name="Line 22"/>
          <p:cNvSpPr>
            <a:spLocks noChangeShapeType="1"/>
          </p:cNvSpPr>
          <p:nvPr/>
        </p:nvSpPr>
        <p:spPr bwMode="auto">
          <a:xfrm flipV="1">
            <a:off x="6011863" y="1571625"/>
            <a:ext cx="720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56" name="Text Box 23"/>
          <p:cNvSpPr txBox="1">
            <a:spLocks noChangeArrowheads="1"/>
          </p:cNvSpPr>
          <p:nvPr/>
        </p:nvSpPr>
        <p:spPr bwMode="auto">
          <a:xfrm>
            <a:off x="1662113" y="2874963"/>
            <a:ext cx="1022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>
                <a:solidFill>
                  <a:srgbClr val="000000"/>
                </a:solidFill>
                <a:latin typeface="Calibri" pitchFamily="34" charset="0"/>
              </a:rPr>
              <a:t>Old view</a:t>
            </a:r>
          </a:p>
        </p:txBody>
      </p:sp>
      <p:sp>
        <p:nvSpPr>
          <p:cNvPr id="65557" name="Text Box 24"/>
          <p:cNvSpPr txBox="1">
            <a:spLocks noChangeArrowheads="1"/>
          </p:cNvSpPr>
          <p:nvPr/>
        </p:nvSpPr>
        <p:spPr bwMode="auto">
          <a:xfrm>
            <a:off x="5975350" y="2874963"/>
            <a:ext cx="1100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>
                <a:solidFill>
                  <a:srgbClr val="000000"/>
                </a:solidFill>
                <a:latin typeface="Calibri" pitchFamily="34" charset="0"/>
              </a:rPr>
              <a:t>New view</a:t>
            </a: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6805613" y="1016000"/>
            <a:ext cx="544512" cy="544513"/>
            <a:chOff x="4235" y="856"/>
            <a:chExt cx="343" cy="343"/>
          </a:xfrm>
        </p:grpSpPr>
        <p:sp>
          <p:nvSpPr>
            <p:cNvPr id="65612" name="Oval 26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13" name="Oval 27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7021513" y="1231900"/>
            <a:ext cx="544512" cy="544513"/>
            <a:chOff x="4235" y="856"/>
            <a:chExt cx="343" cy="343"/>
          </a:xfrm>
        </p:grpSpPr>
        <p:sp>
          <p:nvSpPr>
            <p:cNvPr id="65610" name="Oval 29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11" name="Oval 30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6" name="Group 31"/>
          <p:cNvGrpSpPr>
            <a:grpSpLocks/>
          </p:cNvGrpSpPr>
          <p:nvPr/>
        </p:nvGrpSpPr>
        <p:grpSpPr bwMode="auto">
          <a:xfrm>
            <a:off x="7237413" y="1447800"/>
            <a:ext cx="544512" cy="544513"/>
            <a:chOff x="4235" y="856"/>
            <a:chExt cx="343" cy="343"/>
          </a:xfrm>
        </p:grpSpPr>
        <p:sp>
          <p:nvSpPr>
            <p:cNvPr id="65608" name="Oval 32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9" name="Oval 33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7" name="Group 34"/>
          <p:cNvGrpSpPr>
            <a:grpSpLocks/>
          </p:cNvGrpSpPr>
          <p:nvPr/>
        </p:nvGrpSpPr>
        <p:grpSpPr bwMode="auto">
          <a:xfrm>
            <a:off x="7072313" y="736600"/>
            <a:ext cx="544512" cy="544513"/>
            <a:chOff x="4235" y="856"/>
            <a:chExt cx="343" cy="343"/>
          </a:xfrm>
        </p:grpSpPr>
        <p:sp>
          <p:nvSpPr>
            <p:cNvPr id="65606" name="Oval 35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7" name="Oval 36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8" name="Group 37"/>
          <p:cNvGrpSpPr>
            <a:grpSpLocks/>
          </p:cNvGrpSpPr>
          <p:nvPr/>
        </p:nvGrpSpPr>
        <p:grpSpPr bwMode="auto">
          <a:xfrm>
            <a:off x="7288213" y="952500"/>
            <a:ext cx="544512" cy="544513"/>
            <a:chOff x="4235" y="856"/>
            <a:chExt cx="343" cy="343"/>
          </a:xfrm>
        </p:grpSpPr>
        <p:sp>
          <p:nvSpPr>
            <p:cNvPr id="65604" name="Oval 38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5" name="Oval 39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7504113" y="1168400"/>
            <a:ext cx="544512" cy="544513"/>
            <a:chOff x="4235" y="856"/>
            <a:chExt cx="343" cy="343"/>
          </a:xfrm>
        </p:grpSpPr>
        <p:sp>
          <p:nvSpPr>
            <p:cNvPr id="65602" name="Oval 41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3" name="Oval 42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0" name="Group 43"/>
          <p:cNvGrpSpPr>
            <a:grpSpLocks/>
          </p:cNvGrpSpPr>
          <p:nvPr/>
        </p:nvGrpSpPr>
        <p:grpSpPr bwMode="auto">
          <a:xfrm>
            <a:off x="7351713" y="495300"/>
            <a:ext cx="544512" cy="544513"/>
            <a:chOff x="4235" y="856"/>
            <a:chExt cx="343" cy="343"/>
          </a:xfrm>
        </p:grpSpPr>
        <p:sp>
          <p:nvSpPr>
            <p:cNvPr id="65600" name="Oval 44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601" name="Oval 45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1" name="Group 46"/>
          <p:cNvGrpSpPr>
            <a:grpSpLocks/>
          </p:cNvGrpSpPr>
          <p:nvPr/>
        </p:nvGrpSpPr>
        <p:grpSpPr bwMode="auto">
          <a:xfrm>
            <a:off x="7567613" y="711200"/>
            <a:ext cx="544512" cy="544513"/>
            <a:chOff x="4235" y="856"/>
            <a:chExt cx="343" cy="343"/>
          </a:xfrm>
        </p:grpSpPr>
        <p:sp>
          <p:nvSpPr>
            <p:cNvPr id="65598" name="Oval 47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9" name="Oval 48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2" name="Group 49"/>
          <p:cNvGrpSpPr>
            <a:grpSpLocks/>
          </p:cNvGrpSpPr>
          <p:nvPr/>
        </p:nvGrpSpPr>
        <p:grpSpPr bwMode="auto">
          <a:xfrm>
            <a:off x="7783513" y="927100"/>
            <a:ext cx="544512" cy="544513"/>
            <a:chOff x="4235" y="856"/>
            <a:chExt cx="343" cy="343"/>
          </a:xfrm>
        </p:grpSpPr>
        <p:sp>
          <p:nvSpPr>
            <p:cNvPr id="65596" name="Oval 50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7" name="Oval 51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3" name="Group 52"/>
          <p:cNvGrpSpPr>
            <a:grpSpLocks/>
          </p:cNvGrpSpPr>
          <p:nvPr/>
        </p:nvGrpSpPr>
        <p:grpSpPr bwMode="auto">
          <a:xfrm>
            <a:off x="7999413" y="1143000"/>
            <a:ext cx="544512" cy="544513"/>
            <a:chOff x="4235" y="856"/>
            <a:chExt cx="343" cy="343"/>
          </a:xfrm>
        </p:grpSpPr>
        <p:sp>
          <p:nvSpPr>
            <p:cNvPr id="65594" name="Oval 53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5" name="Oval 54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4" name="Group 55"/>
          <p:cNvGrpSpPr>
            <a:grpSpLocks/>
          </p:cNvGrpSpPr>
          <p:nvPr/>
        </p:nvGrpSpPr>
        <p:grpSpPr bwMode="auto">
          <a:xfrm>
            <a:off x="7732713" y="1485900"/>
            <a:ext cx="544512" cy="544513"/>
            <a:chOff x="4235" y="856"/>
            <a:chExt cx="343" cy="343"/>
          </a:xfrm>
        </p:grpSpPr>
        <p:sp>
          <p:nvSpPr>
            <p:cNvPr id="65592" name="Oval 56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3" name="Oval 57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5" name="Group 58"/>
          <p:cNvGrpSpPr>
            <a:grpSpLocks/>
          </p:cNvGrpSpPr>
          <p:nvPr/>
        </p:nvGrpSpPr>
        <p:grpSpPr bwMode="auto">
          <a:xfrm>
            <a:off x="4913313" y="1447800"/>
            <a:ext cx="544512" cy="544513"/>
            <a:chOff x="2567" y="856"/>
            <a:chExt cx="343" cy="343"/>
          </a:xfrm>
        </p:grpSpPr>
        <p:sp>
          <p:nvSpPr>
            <p:cNvPr id="65590" name="Oval 59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91" name="Oval 60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6" name="Group 61"/>
          <p:cNvGrpSpPr>
            <a:grpSpLocks/>
          </p:cNvGrpSpPr>
          <p:nvPr/>
        </p:nvGrpSpPr>
        <p:grpSpPr bwMode="auto">
          <a:xfrm>
            <a:off x="5014913" y="1028700"/>
            <a:ext cx="544512" cy="544513"/>
            <a:chOff x="2567" y="856"/>
            <a:chExt cx="343" cy="343"/>
          </a:xfrm>
        </p:grpSpPr>
        <p:sp>
          <p:nvSpPr>
            <p:cNvPr id="65588" name="Oval 62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9" name="Oval 63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7" name="Group 64"/>
          <p:cNvGrpSpPr>
            <a:grpSpLocks/>
          </p:cNvGrpSpPr>
          <p:nvPr/>
        </p:nvGrpSpPr>
        <p:grpSpPr bwMode="auto">
          <a:xfrm>
            <a:off x="5230813" y="1244600"/>
            <a:ext cx="544512" cy="544513"/>
            <a:chOff x="2567" y="856"/>
            <a:chExt cx="343" cy="343"/>
          </a:xfrm>
        </p:grpSpPr>
        <p:sp>
          <p:nvSpPr>
            <p:cNvPr id="65586" name="Oval 65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7" name="Oval 66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8" name="Gruppo 67"/>
          <p:cNvGrpSpPr>
            <a:grpSpLocks/>
          </p:cNvGrpSpPr>
          <p:nvPr/>
        </p:nvGrpSpPr>
        <p:grpSpPr bwMode="auto">
          <a:xfrm>
            <a:off x="476250" y="1620838"/>
            <a:ext cx="544513" cy="544512"/>
            <a:chOff x="1476375" y="1295400"/>
            <a:chExt cx="544513" cy="544513"/>
          </a:xfrm>
        </p:grpSpPr>
        <p:sp>
          <p:nvSpPr>
            <p:cNvPr id="65584" name="Oval 16"/>
            <p:cNvSpPr>
              <a:spLocks noChangeArrowheads="1"/>
            </p:cNvSpPr>
            <p:nvPr/>
          </p:nvSpPr>
          <p:spPr bwMode="auto">
            <a:xfrm>
              <a:off x="1476375" y="1295400"/>
              <a:ext cx="544513" cy="54451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5" name="Oval 17"/>
            <p:cNvSpPr>
              <a:spLocks noChangeArrowheads="1"/>
            </p:cNvSpPr>
            <p:nvPr/>
          </p:nvSpPr>
          <p:spPr bwMode="auto">
            <a:xfrm>
              <a:off x="1589088" y="1435100"/>
              <a:ext cx="342900" cy="287338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9" name="Gruppo 70"/>
          <p:cNvGrpSpPr>
            <a:grpSpLocks/>
          </p:cNvGrpSpPr>
          <p:nvPr/>
        </p:nvGrpSpPr>
        <p:grpSpPr bwMode="auto">
          <a:xfrm>
            <a:off x="476250" y="1049338"/>
            <a:ext cx="544513" cy="544512"/>
            <a:chOff x="1476375" y="1295400"/>
            <a:chExt cx="544513" cy="544513"/>
          </a:xfrm>
        </p:grpSpPr>
        <p:sp>
          <p:nvSpPr>
            <p:cNvPr id="65582" name="Oval 16"/>
            <p:cNvSpPr>
              <a:spLocks noChangeArrowheads="1"/>
            </p:cNvSpPr>
            <p:nvPr/>
          </p:nvSpPr>
          <p:spPr bwMode="auto">
            <a:xfrm>
              <a:off x="1476375" y="1295400"/>
              <a:ext cx="544513" cy="54451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3" name="Oval 17"/>
            <p:cNvSpPr>
              <a:spLocks noChangeArrowheads="1"/>
            </p:cNvSpPr>
            <p:nvPr/>
          </p:nvSpPr>
          <p:spPr bwMode="auto">
            <a:xfrm>
              <a:off x="1589088" y="1435100"/>
              <a:ext cx="342900" cy="287338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5574" name="Line 18"/>
          <p:cNvSpPr>
            <a:spLocks noChangeShapeType="1"/>
          </p:cNvSpPr>
          <p:nvPr/>
        </p:nvSpPr>
        <p:spPr bwMode="auto">
          <a:xfrm flipH="1" flipV="1">
            <a:off x="1190625" y="1381125"/>
            <a:ext cx="427038" cy="1762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75" name="Line 18"/>
          <p:cNvSpPr>
            <a:spLocks noChangeShapeType="1"/>
          </p:cNvSpPr>
          <p:nvPr/>
        </p:nvSpPr>
        <p:spPr bwMode="auto">
          <a:xfrm rot="-5400000" flipH="1" flipV="1">
            <a:off x="1344613" y="1560512"/>
            <a:ext cx="120650" cy="428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sp>
        <p:nvSpPr>
          <p:cNvPr id="65576" name="Text Box 15"/>
          <p:cNvSpPr txBox="1">
            <a:spLocks noChangeArrowheads="1"/>
          </p:cNvSpPr>
          <p:nvPr/>
        </p:nvSpPr>
        <p:spPr bwMode="auto">
          <a:xfrm>
            <a:off x="244475" y="504825"/>
            <a:ext cx="1803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Symmetric</a:t>
            </a:r>
          </a:p>
          <a:p>
            <a:pPr algn="ctr"/>
            <a:r>
              <a:rPr lang="it-IT" sz="1400" b="1">
                <a:solidFill>
                  <a:srgbClr val="000000"/>
                </a:solidFill>
                <a:latin typeface="Calibri" pitchFamily="34" charset="0"/>
              </a:rPr>
              <a:t>division</a:t>
            </a:r>
          </a:p>
        </p:txBody>
      </p:sp>
      <p:grpSp>
        <p:nvGrpSpPr>
          <p:cNvPr id="20" name="Group 64"/>
          <p:cNvGrpSpPr>
            <a:grpSpLocks/>
          </p:cNvGrpSpPr>
          <p:nvPr/>
        </p:nvGrpSpPr>
        <p:grpSpPr bwMode="auto">
          <a:xfrm>
            <a:off x="3048000" y="1357313"/>
            <a:ext cx="544513" cy="544512"/>
            <a:chOff x="2567" y="856"/>
            <a:chExt cx="343" cy="343"/>
          </a:xfrm>
        </p:grpSpPr>
        <p:sp>
          <p:nvSpPr>
            <p:cNvPr id="65580" name="Oval 65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65581" name="Oval 66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65578" name="Text Box 15"/>
          <p:cNvSpPr txBox="1">
            <a:spLocks noChangeArrowheads="1"/>
          </p:cNvSpPr>
          <p:nvPr/>
        </p:nvSpPr>
        <p:spPr bwMode="auto">
          <a:xfrm>
            <a:off x="1816100" y="476250"/>
            <a:ext cx="180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dirty="0" err="1">
                <a:solidFill>
                  <a:srgbClr val="000000"/>
                </a:solidFill>
                <a:latin typeface="Calibri" pitchFamily="34" charset="0"/>
              </a:rPr>
              <a:t>Asymmetric</a:t>
            </a:r>
            <a:endParaRPr lang="it-IT" sz="1400" b="1" dirty="0">
              <a:solidFill>
                <a:srgbClr val="000000"/>
              </a:solidFill>
              <a:latin typeface="Calibri" pitchFamily="34" charset="0"/>
            </a:endParaRPr>
          </a:p>
          <a:p>
            <a:pPr algn="ctr"/>
            <a:r>
              <a:rPr lang="it-IT" sz="1400" b="1" dirty="0" err="1">
                <a:solidFill>
                  <a:srgbClr val="000000"/>
                </a:solidFill>
                <a:latin typeface="Calibri" pitchFamily="34" charset="0"/>
              </a:rPr>
              <a:t>division</a:t>
            </a:r>
            <a:endParaRPr lang="it-IT" sz="14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5579" name="Line 22"/>
          <p:cNvSpPr>
            <a:spLocks noChangeShapeType="1"/>
          </p:cNvSpPr>
          <p:nvPr/>
        </p:nvSpPr>
        <p:spPr bwMode="auto">
          <a:xfrm flipV="1">
            <a:off x="3830638" y="1587500"/>
            <a:ext cx="720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 b="1">
              <a:solidFill>
                <a:srgbClr val="000000"/>
              </a:solidFill>
            </a:endParaRPr>
          </a:p>
        </p:txBody>
      </p:sp>
      <p:grpSp>
        <p:nvGrpSpPr>
          <p:cNvPr id="21" name="Gruppo 121"/>
          <p:cNvGrpSpPr/>
          <p:nvPr/>
        </p:nvGrpSpPr>
        <p:grpSpPr>
          <a:xfrm>
            <a:off x="4500562" y="2928934"/>
            <a:ext cx="4000528" cy="3780850"/>
            <a:chOff x="142844" y="2928934"/>
            <a:chExt cx="4000528" cy="3780850"/>
          </a:xfrm>
        </p:grpSpPr>
        <p:sp>
          <p:nvSpPr>
            <p:cNvPr id="146" name="Text Box 15"/>
            <p:cNvSpPr txBox="1">
              <a:spLocks noChangeArrowheads="1"/>
            </p:cNvSpPr>
            <p:nvPr/>
          </p:nvSpPr>
          <p:spPr bwMode="auto">
            <a:xfrm>
              <a:off x="357158" y="4423768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47" name="Text Box 15"/>
            <p:cNvSpPr txBox="1">
              <a:spLocks noChangeArrowheads="1"/>
            </p:cNvSpPr>
            <p:nvPr/>
          </p:nvSpPr>
          <p:spPr bwMode="auto">
            <a:xfrm>
              <a:off x="642910" y="4066578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48" name="Text Box 15"/>
            <p:cNvSpPr txBox="1">
              <a:spLocks noChangeArrowheads="1"/>
            </p:cNvSpPr>
            <p:nvPr/>
          </p:nvSpPr>
          <p:spPr bwMode="auto">
            <a:xfrm>
              <a:off x="1697030" y="392906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49" name="Text Box 15"/>
            <p:cNvSpPr txBox="1">
              <a:spLocks noChangeArrowheads="1"/>
            </p:cNvSpPr>
            <p:nvPr/>
          </p:nvSpPr>
          <p:spPr bwMode="auto">
            <a:xfrm>
              <a:off x="1071538" y="428625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50" name="Text Box 15"/>
            <p:cNvSpPr txBox="1">
              <a:spLocks noChangeArrowheads="1"/>
            </p:cNvSpPr>
            <p:nvPr/>
          </p:nvSpPr>
          <p:spPr bwMode="auto">
            <a:xfrm>
              <a:off x="768336" y="464344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51" name="Text Box 15"/>
            <p:cNvSpPr txBox="1">
              <a:spLocks noChangeArrowheads="1"/>
            </p:cNvSpPr>
            <p:nvPr/>
          </p:nvSpPr>
          <p:spPr bwMode="auto">
            <a:xfrm>
              <a:off x="1339840" y="500063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52" name="Text Box 15"/>
            <p:cNvSpPr txBox="1">
              <a:spLocks noChangeArrowheads="1"/>
            </p:cNvSpPr>
            <p:nvPr/>
          </p:nvSpPr>
          <p:spPr bwMode="auto">
            <a:xfrm>
              <a:off x="1571604" y="550070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2" name="Text Box 15"/>
            <p:cNvSpPr txBox="1">
              <a:spLocks noChangeArrowheads="1"/>
            </p:cNvSpPr>
            <p:nvPr/>
          </p:nvSpPr>
          <p:spPr bwMode="auto">
            <a:xfrm>
              <a:off x="1196964" y="578645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3" name="Text Box 15"/>
            <p:cNvSpPr txBox="1">
              <a:spLocks noChangeArrowheads="1"/>
            </p:cNvSpPr>
            <p:nvPr/>
          </p:nvSpPr>
          <p:spPr bwMode="auto">
            <a:xfrm>
              <a:off x="714348" y="578109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4" name="Text Box 15"/>
            <p:cNvSpPr txBox="1">
              <a:spLocks noChangeArrowheads="1"/>
            </p:cNvSpPr>
            <p:nvPr/>
          </p:nvSpPr>
          <p:spPr bwMode="auto">
            <a:xfrm>
              <a:off x="1839906" y="499527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5" name="Text Box 15"/>
            <p:cNvSpPr txBox="1">
              <a:spLocks noChangeArrowheads="1"/>
            </p:cNvSpPr>
            <p:nvPr/>
          </p:nvSpPr>
          <p:spPr bwMode="auto">
            <a:xfrm>
              <a:off x="1428728" y="464344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6" name="Text Box 15"/>
            <p:cNvSpPr txBox="1">
              <a:spLocks noChangeArrowheads="1"/>
            </p:cNvSpPr>
            <p:nvPr/>
          </p:nvSpPr>
          <p:spPr bwMode="auto">
            <a:xfrm>
              <a:off x="857224" y="521495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7" name="Text Box 15"/>
            <p:cNvSpPr txBox="1">
              <a:spLocks noChangeArrowheads="1"/>
            </p:cNvSpPr>
            <p:nvPr/>
          </p:nvSpPr>
          <p:spPr bwMode="auto">
            <a:xfrm>
              <a:off x="142844" y="478632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8" name="Text Box 15"/>
            <p:cNvSpPr txBox="1">
              <a:spLocks noChangeArrowheads="1"/>
            </p:cNvSpPr>
            <p:nvPr/>
          </p:nvSpPr>
          <p:spPr bwMode="auto">
            <a:xfrm>
              <a:off x="428596" y="5098333"/>
              <a:ext cx="18034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48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69" name="Text Box 15"/>
            <p:cNvSpPr txBox="1">
              <a:spLocks noChangeArrowheads="1"/>
            </p:cNvSpPr>
            <p:nvPr/>
          </p:nvSpPr>
          <p:spPr bwMode="auto">
            <a:xfrm>
              <a:off x="500034" y="557750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70" name="Text Box 15"/>
            <p:cNvSpPr txBox="1">
              <a:spLocks noChangeArrowheads="1"/>
            </p:cNvSpPr>
            <p:nvPr/>
          </p:nvSpPr>
          <p:spPr bwMode="auto">
            <a:xfrm>
              <a:off x="2339972" y="364331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71" name="Text Box 15"/>
            <p:cNvSpPr txBox="1">
              <a:spLocks noChangeArrowheads="1"/>
            </p:cNvSpPr>
            <p:nvPr/>
          </p:nvSpPr>
          <p:spPr bwMode="auto">
            <a:xfrm>
              <a:off x="1928794" y="292893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</p:grpSp>
      <p:grpSp>
        <p:nvGrpSpPr>
          <p:cNvPr id="22" name="Gruppo 171"/>
          <p:cNvGrpSpPr/>
          <p:nvPr/>
        </p:nvGrpSpPr>
        <p:grpSpPr>
          <a:xfrm>
            <a:off x="4965700" y="2874963"/>
            <a:ext cx="4940300" cy="3769953"/>
            <a:chOff x="4965700" y="2874963"/>
            <a:chExt cx="4940300" cy="3769953"/>
          </a:xfrm>
        </p:grpSpPr>
        <p:grpSp>
          <p:nvGrpSpPr>
            <p:cNvPr id="23" name="Gruppo 151"/>
            <p:cNvGrpSpPr/>
            <p:nvPr/>
          </p:nvGrpSpPr>
          <p:grpSpPr>
            <a:xfrm>
              <a:off x="4965700" y="2874963"/>
              <a:ext cx="4940300" cy="3521075"/>
              <a:chOff x="4965700" y="2874963"/>
              <a:chExt cx="4940300" cy="3521075"/>
            </a:xfrm>
          </p:grpSpPr>
          <p:pic>
            <p:nvPicPr>
              <p:cNvPr id="175" name="Picture 3" descr="cancerStemA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t="1231"/>
              <a:stretch>
                <a:fillRect/>
              </a:stretch>
            </p:blipFill>
            <p:spPr bwMode="auto">
              <a:xfrm>
                <a:off x="4965700" y="3214688"/>
                <a:ext cx="3117850" cy="318135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176" name="Text Box 4"/>
              <p:cNvSpPr txBox="1">
                <a:spLocks noChangeArrowheads="1"/>
              </p:cNvSpPr>
              <p:nvPr/>
            </p:nvSpPr>
            <p:spPr bwMode="auto">
              <a:xfrm>
                <a:off x="8172450" y="4052888"/>
                <a:ext cx="1733550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Potentially</a:t>
                </a:r>
              </a:p>
              <a:p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metastatic</a:t>
                </a:r>
              </a:p>
            </p:txBody>
          </p:sp>
          <p:sp>
            <p:nvSpPr>
              <p:cNvPr id="177" name="Text Box 5"/>
              <p:cNvSpPr txBox="1">
                <a:spLocks noChangeArrowheads="1"/>
              </p:cNvSpPr>
              <p:nvPr/>
            </p:nvSpPr>
            <p:spPr bwMode="auto">
              <a:xfrm>
                <a:off x="8101013" y="4830763"/>
                <a:ext cx="1047750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Non</a:t>
                </a:r>
              </a:p>
              <a:p>
                <a:pPr algn="ctr"/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Metastatic</a:t>
                </a:r>
              </a:p>
            </p:txBody>
          </p:sp>
          <p:sp>
            <p:nvSpPr>
              <p:cNvPr id="178" name="Line 6"/>
              <p:cNvSpPr>
                <a:spLocks noChangeShapeType="1"/>
              </p:cNvSpPr>
              <p:nvPr/>
            </p:nvSpPr>
            <p:spPr bwMode="auto">
              <a:xfrm>
                <a:off x="7197725" y="4398963"/>
                <a:ext cx="1008063" cy="504825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79" name="Text Box 7"/>
              <p:cNvSpPr txBox="1">
                <a:spLocks noChangeArrowheads="1"/>
              </p:cNvSpPr>
              <p:nvPr/>
            </p:nvSpPr>
            <p:spPr bwMode="auto">
              <a:xfrm>
                <a:off x="8096250" y="3175000"/>
                <a:ext cx="1047750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Non</a:t>
                </a:r>
              </a:p>
              <a:p>
                <a:pPr algn="ctr"/>
                <a:r>
                  <a:rPr lang="it-IT" sz="1200" b="1">
                    <a:solidFill>
                      <a:srgbClr val="000000"/>
                    </a:solidFill>
                    <a:latin typeface="Calibri" pitchFamily="34" charset="0"/>
                  </a:rPr>
                  <a:t>Metastatic</a:t>
                </a:r>
              </a:p>
            </p:txBody>
          </p:sp>
          <p:sp>
            <p:nvSpPr>
              <p:cNvPr id="180" name="Line 8"/>
              <p:cNvSpPr>
                <a:spLocks noChangeShapeType="1"/>
              </p:cNvSpPr>
              <p:nvPr/>
            </p:nvSpPr>
            <p:spPr bwMode="auto">
              <a:xfrm flipH="1">
                <a:off x="7524750" y="3390900"/>
                <a:ext cx="719138" cy="317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lg" len="med"/>
              </a:ln>
            </p:spPr>
            <p:txBody>
              <a:bodyPr/>
              <a:lstStyle/>
              <a:p>
                <a:endParaRPr lang="it-IT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1" name="Line 9"/>
              <p:cNvSpPr>
                <a:spLocks noChangeShapeType="1"/>
              </p:cNvSpPr>
              <p:nvPr/>
            </p:nvSpPr>
            <p:spPr bwMode="auto">
              <a:xfrm flipH="1">
                <a:off x="7942263" y="4192588"/>
                <a:ext cx="28575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lg" len="med"/>
              </a:ln>
            </p:spPr>
            <p:txBody>
              <a:bodyPr/>
              <a:lstStyle/>
              <a:p>
                <a:endParaRPr lang="it-IT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2" name="Text Box 24"/>
              <p:cNvSpPr txBox="1">
                <a:spLocks noChangeArrowheads="1"/>
              </p:cNvSpPr>
              <p:nvPr/>
            </p:nvSpPr>
            <p:spPr bwMode="auto">
              <a:xfrm>
                <a:off x="5975350" y="2874963"/>
                <a:ext cx="1100138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it-IT" sz="1600" b="1" dirty="0">
                    <a:solidFill>
                      <a:srgbClr val="000000"/>
                    </a:solidFill>
                    <a:latin typeface="Calibri" pitchFamily="34" charset="0"/>
                  </a:rPr>
                  <a:t>New </a:t>
                </a:r>
                <a:r>
                  <a:rPr lang="it-IT" sz="1600" b="1" dirty="0" err="1">
                    <a:solidFill>
                      <a:srgbClr val="000000"/>
                    </a:solidFill>
                    <a:latin typeface="Calibri" pitchFamily="34" charset="0"/>
                  </a:rPr>
                  <a:t>view</a:t>
                </a:r>
                <a:endParaRPr lang="it-IT" sz="1600" b="1" dirty="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74" name="Rettangolo 173"/>
            <p:cNvSpPr/>
            <p:nvPr/>
          </p:nvSpPr>
          <p:spPr>
            <a:xfrm>
              <a:off x="5715008" y="6430602"/>
              <a:ext cx="1357322" cy="2143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8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Gruppo 110"/>
          <p:cNvGrpSpPr/>
          <p:nvPr/>
        </p:nvGrpSpPr>
        <p:grpSpPr>
          <a:xfrm>
            <a:off x="4500562" y="3643314"/>
            <a:ext cx="4017978" cy="2637842"/>
            <a:chOff x="4500562" y="3643314"/>
            <a:chExt cx="4017978" cy="2637842"/>
          </a:xfrm>
        </p:grpSpPr>
        <p:sp>
          <p:nvSpPr>
            <p:cNvPr id="112" name="Text Box 15"/>
            <p:cNvSpPr txBox="1">
              <a:spLocks noChangeArrowheads="1"/>
            </p:cNvSpPr>
            <p:nvPr/>
          </p:nvSpPr>
          <p:spPr bwMode="auto">
            <a:xfrm>
              <a:off x="4500562" y="535782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13" name="Text Box 15"/>
            <p:cNvSpPr txBox="1">
              <a:spLocks noChangeArrowheads="1"/>
            </p:cNvSpPr>
            <p:nvPr/>
          </p:nvSpPr>
          <p:spPr bwMode="auto">
            <a:xfrm>
              <a:off x="6715140" y="364331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</p:grpSp>
      <p:grpSp>
        <p:nvGrpSpPr>
          <p:cNvPr id="25" name="Gruppo 88"/>
          <p:cNvGrpSpPr/>
          <p:nvPr/>
        </p:nvGrpSpPr>
        <p:grpSpPr>
          <a:xfrm>
            <a:off x="4500562" y="2934298"/>
            <a:ext cx="3571900" cy="3489734"/>
            <a:chOff x="4500562" y="2934298"/>
            <a:chExt cx="3571900" cy="3489734"/>
          </a:xfrm>
        </p:grpSpPr>
        <p:sp>
          <p:nvSpPr>
            <p:cNvPr id="115" name="Text Box 15"/>
            <p:cNvSpPr txBox="1">
              <a:spLocks noChangeArrowheads="1"/>
            </p:cNvSpPr>
            <p:nvPr/>
          </p:nvSpPr>
          <p:spPr bwMode="auto">
            <a:xfrm>
              <a:off x="4500562" y="478632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16" name="Text Box 15"/>
            <p:cNvSpPr txBox="1">
              <a:spLocks noChangeArrowheads="1"/>
            </p:cNvSpPr>
            <p:nvPr/>
          </p:nvSpPr>
          <p:spPr bwMode="auto">
            <a:xfrm>
              <a:off x="4786314" y="514351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17" name="Text Box 15"/>
            <p:cNvSpPr txBox="1">
              <a:spLocks noChangeArrowheads="1"/>
            </p:cNvSpPr>
            <p:nvPr/>
          </p:nvSpPr>
          <p:spPr bwMode="auto">
            <a:xfrm>
              <a:off x="4857752" y="550070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18" name="Text Box 15"/>
            <p:cNvSpPr txBox="1">
              <a:spLocks noChangeArrowheads="1"/>
            </p:cNvSpPr>
            <p:nvPr/>
          </p:nvSpPr>
          <p:spPr bwMode="auto">
            <a:xfrm>
              <a:off x="6269062" y="2934298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</p:grpSp>
      <p:grpSp>
        <p:nvGrpSpPr>
          <p:cNvPr id="26" name="Gruppo 102"/>
          <p:cNvGrpSpPr/>
          <p:nvPr/>
        </p:nvGrpSpPr>
        <p:grpSpPr>
          <a:xfrm>
            <a:off x="4714876" y="3934430"/>
            <a:ext cx="3286148" cy="2780718"/>
            <a:chOff x="357158" y="3934430"/>
            <a:chExt cx="3286148" cy="2780718"/>
          </a:xfrm>
        </p:grpSpPr>
        <p:sp>
          <p:nvSpPr>
            <p:cNvPr id="120" name="Text Box 15"/>
            <p:cNvSpPr txBox="1">
              <a:spLocks noChangeArrowheads="1"/>
            </p:cNvSpPr>
            <p:nvPr/>
          </p:nvSpPr>
          <p:spPr bwMode="auto">
            <a:xfrm>
              <a:off x="357158" y="442913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1" name="Text Box 15"/>
            <p:cNvSpPr txBox="1">
              <a:spLocks noChangeArrowheads="1"/>
            </p:cNvSpPr>
            <p:nvPr/>
          </p:nvSpPr>
          <p:spPr bwMode="auto">
            <a:xfrm>
              <a:off x="642910" y="4071942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2" name="Text Box 15"/>
            <p:cNvSpPr txBox="1">
              <a:spLocks noChangeArrowheads="1"/>
            </p:cNvSpPr>
            <p:nvPr/>
          </p:nvSpPr>
          <p:spPr bwMode="auto">
            <a:xfrm>
              <a:off x="1697030" y="393443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3" name="Text Box 15"/>
            <p:cNvSpPr txBox="1">
              <a:spLocks noChangeArrowheads="1"/>
            </p:cNvSpPr>
            <p:nvPr/>
          </p:nvSpPr>
          <p:spPr bwMode="auto">
            <a:xfrm>
              <a:off x="1071538" y="429162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4" name="Text Box 15"/>
            <p:cNvSpPr txBox="1">
              <a:spLocks noChangeArrowheads="1"/>
            </p:cNvSpPr>
            <p:nvPr/>
          </p:nvSpPr>
          <p:spPr bwMode="auto">
            <a:xfrm>
              <a:off x="768336" y="464881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5" name="Text Box 15"/>
            <p:cNvSpPr txBox="1">
              <a:spLocks noChangeArrowheads="1"/>
            </p:cNvSpPr>
            <p:nvPr/>
          </p:nvSpPr>
          <p:spPr bwMode="auto">
            <a:xfrm>
              <a:off x="1339840" y="500600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6" name="Text Box 15"/>
            <p:cNvSpPr txBox="1">
              <a:spLocks noChangeArrowheads="1"/>
            </p:cNvSpPr>
            <p:nvPr/>
          </p:nvSpPr>
          <p:spPr bwMode="auto">
            <a:xfrm>
              <a:off x="1571604" y="550606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7" name="Text Box 15"/>
            <p:cNvSpPr txBox="1">
              <a:spLocks noChangeArrowheads="1"/>
            </p:cNvSpPr>
            <p:nvPr/>
          </p:nvSpPr>
          <p:spPr bwMode="auto">
            <a:xfrm>
              <a:off x="1196964" y="5791818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8" name="Text Box 15"/>
            <p:cNvSpPr txBox="1">
              <a:spLocks noChangeArrowheads="1"/>
            </p:cNvSpPr>
            <p:nvPr/>
          </p:nvSpPr>
          <p:spPr bwMode="auto">
            <a:xfrm>
              <a:off x="714348" y="578645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29" name="Text Box 15"/>
            <p:cNvSpPr txBox="1">
              <a:spLocks noChangeArrowheads="1"/>
            </p:cNvSpPr>
            <p:nvPr/>
          </p:nvSpPr>
          <p:spPr bwMode="auto">
            <a:xfrm>
              <a:off x="1839906" y="5000636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30" name="Text Box 15"/>
            <p:cNvSpPr txBox="1">
              <a:spLocks noChangeArrowheads="1"/>
            </p:cNvSpPr>
            <p:nvPr/>
          </p:nvSpPr>
          <p:spPr bwMode="auto">
            <a:xfrm>
              <a:off x="1428728" y="4648810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  <p:sp>
          <p:nvSpPr>
            <p:cNvPr id="131" name="Text Box 15"/>
            <p:cNvSpPr txBox="1">
              <a:spLocks noChangeArrowheads="1"/>
            </p:cNvSpPr>
            <p:nvPr/>
          </p:nvSpPr>
          <p:spPr bwMode="auto">
            <a:xfrm>
              <a:off x="857224" y="5220314"/>
              <a:ext cx="1803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it-IT" sz="5400" b="1" dirty="0">
                  <a:solidFill>
                    <a:srgbClr val="000000"/>
                  </a:solidFill>
                  <a:latin typeface="Calibri" pitchFamily="34" charset="0"/>
                </a:rPr>
                <a:t>x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divisio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4850" y="1630363"/>
            <a:ext cx="4995863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2320925" y="4116388"/>
            <a:ext cx="1525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400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anaphase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4949825" y="1169988"/>
            <a:ext cx="1693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400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metaphase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5064125" y="4116388"/>
            <a:ext cx="1508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400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telophase</a:t>
            </a: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2003425" y="1169988"/>
            <a:ext cx="2135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400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prometaphase</a:t>
            </a: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2600325" y="319088"/>
            <a:ext cx="3565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800" b="1">
                <a:solidFill>
                  <a:srgbClr val="000000"/>
                </a:solidFill>
                <a:latin typeface="Arial" pitchFamily="34" charset="0"/>
                <a:ea typeface="ＭＳ Ｐゴシック"/>
                <a:cs typeface="ＭＳ Ｐゴシック"/>
              </a:rPr>
              <a:t>Asimmetric division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26" y="-24"/>
            <a:ext cx="9290134" cy="701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633413"/>
          </a:xfrm>
        </p:spPr>
        <p:txBody>
          <a:bodyPr/>
          <a:lstStyle/>
          <a:p>
            <a:r>
              <a:rPr lang="it-IT" sz="2800" b="1" smtClean="0"/>
              <a:t>Translating the CSC concept into clinical studies</a:t>
            </a:r>
          </a:p>
        </p:txBody>
      </p:sp>
      <p:sp>
        <p:nvSpPr>
          <p:cNvPr id="48144" name="Text Box 16"/>
          <p:cNvSpPr txBox="1">
            <a:spLocks noChangeArrowheads="1"/>
          </p:cNvSpPr>
          <p:nvPr/>
        </p:nvSpPr>
        <p:spPr bwMode="auto">
          <a:xfrm>
            <a:off x="179388" y="407670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800" b="1" dirty="0" err="1">
                <a:solidFill>
                  <a:prstClr val="black"/>
                </a:solidFill>
                <a:latin typeface="Calibri" pitchFamily="34" charset="0"/>
              </a:rPr>
              <a:t>Identification</a:t>
            </a:r>
            <a:r>
              <a:rPr lang="it-IT" sz="1800" b="1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it-IT" sz="1800" b="1" dirty="0" err="1">
                <a:solidFill>
                  <a:prstClr val="black"/>
                </a:solidFill>
                <a:latin typeface="Calibri" pitchFamily="34" charset="0"/>
              </a:rPr>
              <a:t>of</a:t>
            </a:r>
            <a:r>
              <a:rPr lang="it-IT" sz="1800" b="1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it-IT" sz="1800" b="1" dirty="0" err="1">
                <a:solidFill>
                  <a:prstClr val="black"/>
                </a:solidFill>
                <a:latin typeface="Calibri" pitchFamily="34" charset="0"/>
              </a:rPr>
              <a:t>druggable</a:t>
            </a:r>
            <a:r>
              <a:rPr lang="it-IT" sz="1800" b="1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it-IT" sz="1800" b="1" dirty="0" err="1">
                <a:solidFill>
                  <a:prstClr val="black"/>
                </a:solidFill>
                <a:latin typeface="Calibri" pitchFamily="34" charset="0"/>
              </a:rPr>
              <a:t>pathways</a:t>
            </a:r>
            <a:r>
              <a:rPr lang="it-IT" sz="1800" b="1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it-IT" sz="1800" b="1" dirty="0" err="1">
                <a:solidFill>
                  <a:prstClr val="black"/>
                </a:solidFill>
                <a:latin typeface="Calibri" pitchFamily="34" charset="0"/>
              </a:rPr>
              <a:t>through</a:t>
            </a:r>
            <a:r>
              <a:rPr lang="it-IT" sz="1800" b="1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it-IT" sz="1800" b="1" dirty="0" err="1">
                <a:solidFill>
                  <a:srgbClr val="000000"/>
                </a:solidFill>
                <a:latin typeface="Calibri" pitchFamily="34" charset="0"/>
              </a:rPr>
              <a:t>high-throughput</a:t>
            </a:r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1800" b="1" dirty="0" err="1">
                <a:solidFill>
                  <a:srgbClr val="000000"/>
                </a:solidFill>
                <a:latin typeface="Calibri" pitchFamily="34" charset="0"/>
              </a:rPr>
              <a:t>technologies</a:t>
            </a:r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 (i.e. RPPM): in vitro </a:t>
            </a:r>
            <a:r>
              <a:rPr lang="it-IT" sz="1800" b="1" dirty="0" err="1">
                <a:solidFill>
                  <a:srgbClr val="000000"/>
                </a:solidFill>
                <a:latin typeface="Calibri" pitchFamily="34" charset="0"/>
              </a:rPr>
              <a:t>drug</a:t>
            </a:r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 screening</a:t>
            </a:r>
            <a:r>
              <a:rPr lang="it-IT" sz="1800" dirty="0">
                <a:solidFill>
                  <a:prstClr val="black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981075"/>
            <a:ext cx="2305050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7150" y="908050"/>
            <a:ext cx="22685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2781300"/>
            <a:ext cx="13684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3663" y="2781300"/>
            <a:ext cx="136683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375" y="5386388"/>
            <a:ext cx="1516063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40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2138" y="1052513"/>
            <a:ext cx="280828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2700338" y="2205038"/>
            <a:ext cx="4537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800" b="1">
                <a:solidFill>
                  <a:prstClr val="black"/>
                </a:solidFill>
                <a:latin typeface="Calibri" pitchFamily="34" charset="0"/>
              </a:rPr>
              <a:t>Banking and characterization of CSCs</a:t>
            </a:r>
          </a:p>
        </p:txBody>
      </p:sp>
      <p:sp>
        <p:nvSpPr>
          <p:cNvPr id="48142" name="AutoShape 14"/>
          <p:cNvSpPr>
            <a:spLocks noChangeArrowheads="1"/>
          </p:cNvSpPr>
          <p:nvPr/>
        </p:nvSpPr>
        <p:spPr bwMode="auto">
          <a:xfrm rot="3559962">
            <a:off x="3455988" y="2384425"/>
            <a:ext cx="431800" cy="1511300"/>
          </a:xfrm>
          <a:prstGeom prst="downArrow">
            <a:avLst>
              <a:gd name="adj1" fmla="val 50000"/>
              <a:gd name="adj2" fmla="val 87500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 sz="1800" b="1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8145" name="AutoShape 17"/>
          <p:cNvSpPr>
            <a:spLocks noChangeArrowheads="1"/>
          </p:cNvSpPr>
          <p:nvPr/>
        </p:nvSpPr>
        <p:spPr bwMode="auto">
          <a:xfrm>
            <a:off x="4284663" y="4292600"/>
            <a:ext cx="360362" cy="1008063"/>
          </a:xfrm>
          <a:prstGeom prst="downArrow">
            <a:avLst>
              <a:gd name="adj1" fmla="val 50000"/>
              <a:gd name="adj2" fmla="val 69934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 sz="1800" b="1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8146" name="Text Box 18"/>
          <p:cNvSpPr txBox="1">
            <a:spLocks noChangeArrowheads="1"/>
          </p:cNvSpPr>
          <p:nvPr/>
        </p:nvSpPr>
        <p:spPr bwMode="auto">
          <a:xfrm>
            <a:off x="5219700" y="4149725"/>
            <a:ext cx="3671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800" b="1">
                <a:solidFill>
                  <a:prstClr val="black"/>
                </a:solidFill>
                <a:latin typeface="Calibri" pitchFamily="34" charset="0"/>
              </a:rPr>
              <a:t>Test of pathway-targeted inhibitors on CSC-derived xenografts</a:t>
            </a:r>
          </a:p>
        </p:txBody>
      </p:sp>
      <p:sp>
        <p:nvSpPr>
          <p:cNvPr id="48148" name="Text Box 20"/>
          <p:cNvSpPr txBox="1">
            <a:spLocks noChangeArrowheads="1"/>
          </p:cNvSpPr>
          <p:nvPr/>
        </p:nvSpPr>
        <p:spPr bwMode="auto">
          <a:xfrm>
            <a:off x="5219700" y="5445125"/>
            <a:ext cx="39243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800" b="1">
                <a:solidFill>
                  <a:prstClr val="black"/>
                </a:solidFill>
                <a:latin typeface="Calibri" pitchFamily="34" charset="0"/>
              </a:rPr>
              <a:t>Clinical studies:</a:t>
            </a:r>
          </a:p>
          <a:p>
            <a:pPr>
              <a:spcBef>
                <a:spcPct val="50000"/>
              </a:spcBef>
            </a:pPr>
            <a:r>
              <a:rPr lang="it-IT" sz="1800" b="1">
                <a:solidFill>
                  <a:prstClr val="black"/>
                </a:solidFill>
                <a:latin typeface="Calibri" pitchFamily="34" charset="0"/>
              </a:rPr>
              <a:t>-Retrospective (biomarkers validation)</a:t>
            </a:r>
          </a:p>
          <a:p>
            <a:pPr>
              <a:spcBef>
                <a:spcPct val="50000"/>
              </a:spcBef>
            </a:pPr>
            <a:r>
              <a:rPr lang="it-IT" sz="1800" b="1">
                <a:solidFill>
                  <a:prstClr val="black"/>
                </a:solidFill>
                <a:latin typeface="Calibri" pitchFamily="34" charset="0"/>
              </a:rPr>
              <a:t>-Prospective (adaptive trials)</a:t>
            </a:r>
          </a:p>
        </p:txBody>
      </p:sp>
      <p:sp>
        <p:nvSpPr>
          <p:cNvPr id="48149" name="Rectangle 21"/>
          <p:cNvSpPr>
            <a:spLocks noChangeArrowheads="1"/>
          </p:cNvSpPr>
          <p:nvPr/>
        </p:nvSpPr>
        <p:spPr bwMode="auto">
          <a:xfrm>
            <a:off x="179388" y="836613"/>
            <a:ext cx="8856662" cy="1728787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 sz="1800" b="1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8150" name="Rectangle 22"/>
          <p:cNvSpPr>
            <a:spLocks noChangeArrowheads="1"/>
          </p:cNvSpPr>
          <p:nvPr/>
        </p:nvSpPr>
        <p:spPr bwMode="auto">
          <a:xfrm>
            <a:off x="179388" y="2636838"/>
            <a:ext cx="8856662" cy="2592387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 sz="1800" b="1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8151" name="AutoShape 23"/>
          <p:cNvSpPr>
            <a:spLocks noChangeArrowheads="1"/>
          </p:cNvSpPr>
          <p:nvPr/>
        </p:nvSpPr>
        <p:spPr bwMode="auto">
          <a:xfrm rot="-3588922">
            <a:off x="5183188" y="2384425"/>
            <a:ext cx="431800" cy="1511300"/>
          </a:xfrm>
          <a:prstGeom prst="downArrow">
            <a:avLst>
              <a:gd name="adj1" fmla="val 50000"/>
              <a:gd name="adj2" fmla="val 87500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 sz="1800" b="1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48152" name="Rectangle 24"/>
          <p:cNvSpPr>
            <a:spLocks noChangeArrowheads="1"/>
          </p:cNvSpPr>
          <p:nvPr/>
        </p:nvSpPr>
        <p:spPr bwMode="auto">
          <a:xfrm>
            <a:off x="179388" y="5373688"/>
            <a:ext cx="8964612" cy="144145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 sz="1800" b="1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60" name="Text Box 16"/>
          <p:cNvSpPr txBox="1">
            <a:spLocks noChangeArrowheads="1"/>
          </p:cNvSpPr>
          <p:nvPr/>
        </p:nvSpPr>
        <p:spPr bwMode="auto">
          <a:xfrm>
            <a:off x="222604" y="5648492"/>
            <a:ext cx="4105275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800" b="1" kern="800" dirty="0" err="1" smtClean="0">
                <a:solidFill>
                  <a:prstClr val="black"/>
                </a:solidFill>
                <a:latin typeface="Calibri" pitchFamily="34" charset="0"/>
              </a:rPr>
              <a:t>Breast</a:t>
            </a:r>
            <a:r>
              <a:rPr lang="it-IT" sz="1800" b="1" kern="800" dirty="0" smtClean="0">
                <a:solidFill>
                  <a:prstClr val="black"/>
                </a:solidFill>
                <a:latin typeface="Calibri" pitchFamily="34" charset="0"/>
              </a:rPr>
              <a:t>, colon, </a:t>
            </a:r>
            <a:r>
              <a:rPr lang="it-IT" sz="1800" b="1" kern="800" dirty="0" err="1" smtClean="0">
                <a:solidFill>
                  <a:prstClr val="black"/>
                </a:solidFill>
                <a:latin typeface="Calibri" pitchFamily="34" charset="0"/>
              </a:rPr>
              <a:t>lung</a:t>
            </a:r>
            <a:r>
              <a:rPr lang="it-IT" sz="1800" b="1" kern="800" dirty="0" smtClean="0">
                <a:solidFill>
                  <a:prstClr val="black"/>
                </a:solidFill>
                <a:latin typeface="Calibri" pitchFamily="34" charset="0"/>
              </a:rPr>
              <a:t>, </a:t>
            </a:r>
            <a:r>
              <a:rPr lang="it-IT" sz="1800" b="1" kern="800" dirty="0" err="1" smtClean="0">
                <a:solidFill>
                  <a:prstClr val="black"/>
                </a:solidFill>
                <a:latin typeface="Calibri" pitchFamily="34" charset="0"/>
              </a:rPr>
              <a:t>ovary</a:t>
            </a:r>
            <a:r>
              <a:rPr lang="it-IT" sz="1800" b="1" kern="800" dirty="0" smtClean="0">
                <a:solidFill>
                  <a:prstClr val="black"/>
                </a:solidFill>
                <a:latin typeface="Calibri" pitchFamily="34" charset="0"/>
              </a:rPr>
              <a:t>, </a:t>
            </a:r>
            <a:r>
              <a:rPr lang="it-IT" sz="1800" b="1" kern="800" dirty="0" err="1" smtClean="0">
                <a:solidFill>
                  <a:prstClr val="black"/>
                </a:solidFill>
                <a:latin typeface="Calibri" pitchFamily="34" charset="0"/>
              </a:rPr>
              <a:t>thyroid</a:t>
            </a:r>
            <a:endParaRPr lang="it-IT" sz="400" b="1" kern="800" dirty="0" smtClean="0">
              <a:solidFill>
                <a:prstClr val="black"/>
              </a:solidFill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endParaRPr lang="it-IT" sz="1800" b="1" kern="800" dirty="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61" name="Rettangolo 60"/>
          <p:cNvSpPr/>
          <p:nvPr/>
        </p:nvSpPr>
        <p:spPr>
          <a:xfrm>
            <a:off x="231512" y="5927788"/>
            <a:ext cx="1263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800" b="1" kern="800" dirty="0" err="1" smtClean="0">
                <a:solidFill>
                  <a:prstClr val="black"/>
                </a:solidFill>
                <a:latin typeface="Calibri" pitchFamily="34" charset="0"/>
              </a:rPr>
              <a:t>carcinomas</a:t>
            </a:r>
            <a:endParaRPr lang="it-IT" sz="1800" b="1" kern="800" dirty="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62" name="Rettangolo 61"/>
          <p:cNvSpPr/>
          <p:nvPr/>
        </p:nvSpPr>
        <p:spPr>
          <a:xfrm>
            <a:off x="222604" y="6310768"/>
            <a:ext cx="3698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800" b="1" dirty="0" smtClean="0">
                <a:solidFill>
                  <a:prstClr val="black"/>
                </a:solidFill>
                <a:latin typeface="Calibri" pitchFamily="34" charset="0"/>
              </a:rPr>
              <a:t>Melanoma, glioblastoma, </a:t>
            </a:r>
            <a:r>
              <a:rPr lang="it-IT" sz="1800" b="1" dirty="0" err="1" smtClean="0">
                <a:solidFill>
                  <a:prstClr val="black"/>
                </a:solidFill>
                <a:latin typeface="Calibri" pitchFamily="34" charset="0"/>
              </a:rPr>
              <a:t>sarcomas</a:t>
            </a:r>
            <a:r>
              <a:rPr lang="it-IT" sz="1800" b="1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endParaRPr lang="it-IT" sz="180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7" name="Group 3"/>
          <p:cNvGrpSpPr>
            <a:grpSpLocks/>
          </p:cNvGrpSpPr>
          <p:nvPr/>
        </p:nvGrpSpPr>
        <p:grpSpPr bwMode="auto">
          <a:xfrm>
            <a:off x="423863" y="4989513"/>
            <a:ext cx="3194050" cy="730250"/>
            <a:chOff x="249" y="2934"/>
            <a:chExt cx="2012" cy="460"/>
          </a:xfrm>
        </p:grpSpPr>
        <p:sp>
          <p:nvSpPr>
            <p:cNvPr id="2094" name="Rectangle 4"/>
            <p:cNvSpPr>
              <a:spLocks noChangeArrowheads="1"/>
            </p:cNvSpPr>
            <p:nvPr/>
          </p:nvSpPr>
          <p:spPr bwMode="auto">
            <a:xfrm>
              <a:off x="249" y="2934"/>
              <a:ext cx="20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it-IT" altLang="it-IT" sz="2400" b="1">
                  <a:solidFill>
                    <a:schemeClr val="bg1"/>
                  </a:solidFill>
                  <a:latin typeface="Times New Roman" pitchFamily="18" charset="0"/>
                </a:rPr>
                <a:t>    University of Palermo</a:t>
              </a:r>
              <a:endParaRPr lang="it-IT" altLang="it-IT" sz="24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2095" name="Rectangle 5"/>
            <p:cNvSpPr>
              <a:spLocks noChangeArrowheads="1"/>
            </p:cNvSpPr>
            <p:nvPr/>
          </p:nvSpPr>
          <p:spPr bwMode="auto">
            <a:xfrm>
              <a:off x="386" y="3200"/>
              <a:ext cx="1769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it-IT" altLang="it-IT" b="1">
                  <a:solidFill>
                    <a:schemeClr val="bg1"/>
                  </a:solidFill>
                  <a:latin typeface="Times New Roman" pitchFamily="18" charset="0"/>
                </a:rPr>
                <a:t>G. Stassi and M. Todaro </a:t>
              </a:r>
              <a:endParaRPr lang="it-IT" altLang="it-IT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aphicFrame>
        <p:nvGraphicFramePr>
          <p:cNvPr id="2050" name="Object 7"/>
          <p:cNvGraphicFramePr>
            <a:graphicFrameLocks noChangeAspect="1"/>
          </p:cNvGraphicFramePr>
          <p:nvPr/>
        </p:nvGraphicFramePr>
        <p:xfrm>
          <a:off x="1692275" y="5888038"/>
          <a:ext cx="1176338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Image" r:id="rId4" imgW="1815873" imgH="1282540" progId="">
                  <p:embed/>
                </p:oleObj>
              </mc:Choice>
              <mc:Fallback>
                <p:oleObj name="Image" r:id="rId4" imgW="1815873" imgH="128254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5888038"/>
                        <a:ext cx="1176338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8"/>
          <p:cNvGraphicFramePr>
            <a:graphicFrameLocks noChangeAspect="1"/>
          </p:cNvGraphicFramePr>
          <p:nvPr/>
        </p:nvGraphicFramePr>
        <p:xfrm>
          <a:off x="395288" y="5897563"/>
          <a:ext cx="933450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Image" r:id="rId6" imgW="1142454" imgH="990476" progId="">
                  <p:embed/>
                </p:oleObj>
              </mc:Choice>
              <mc:Fallback>
                <p:oleObj name="Image" r:id="rId6" imgW="1142454" imgH="990476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5897563"/>
                        <a:ext cx="933450" cy="808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" name="Rectangle 9"/>
          <p:cNvSpPr>
            <a:spLocks noChangeArrowheads="1"/>
          </p:cNvSpPr>
          <p:nvPr/>
        </p:nvSpPr>
        <p:spPr bwMode="auto">
          <a:xfrm>
            <a:off x="250825" y="4899025"/>
            <a:ext cx="4033838" cy="18907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323850" y="1306513"/>
            <a:ext cx="3276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altLang="it-IT" sz="2400" b="1">
                <a:solidFill>
                  <a:srgbClr val="EE0000"/>
                </a:solidFill>
                <a:latin typeface="Times New Roman" pitchFamily="18" charset="0"/>
              </a:rPr>
              <a:t>Department EOMM, ISS</a:t>
            </a:r>
            <a:endParaRPr lang="it-IT" altLang="it-IT" sz="2400">
              <a:latin typeface="Times New Roman" pitchFamily="18" charset="0"/>
            </a:endParaRPr>
          </a:p>
        </p:txBody>
      </p:sp>
      <p:sp>
        <p:nvSpPr>
          <p:cNvPr id="2060" name="Rectangle 17"/>
          <p:cNvSpPr>
            <a:spLocks noChangeArrowheads="1"/>
          </p:cNvSpPr>
          <p:nvPr/>
        </p:nvSpPr>
        <p:spPr bwMode="auto">
          <a:xfrm>
            <a:off x="2359025" y="2308225"/>
            <a:ext cx="1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endParaRPr lang="it-IT" altLang="it-IT">
              <a:latin typeface="Times New Roman" pitchFamily="18" charset="0"/>
            </a:endParaRPr>
          </a:p>
        </p:txBody>
      </p:sp>
      <p:grpSp>
        <p:nvGrpSpPr>
          <p:cNvPr id="2061" name="Gruppo 44"/>
          <p:cNvGrpSpPr>
            <a:grpSpLocks/>
          </p:cNvGrpSpPr>
          <p:nvPr/>
        </p:nvGrpSpPr>
        <p:grpSpPr bwMode="auto">
          <a:xfrm>
            <a:off x="323850" y="2038350"/>
            <a:ext cx="2809875" cy="307975"/>
            <a:chOff x="323850" y="2528886"/>
            <a:chExt cx="2809875" cy="309172"/>
          </a:xfrm>
        </p:grpSpPr>
        <p:sp>
          <p:nvSpPr>
            <p:cNvPr id="2091" name="Rectangle 12"/>
            <p:cNvSpPr>
              <a:spLocks noChangeArrowheads="1"/>
            </p:cNvSpPr>
            <p:nvPr/>
          </p:nvSpPr>
          <p:spPr bwMode="auto">
            <a:xfrm>
              <a:off x="3133725" y="2528888"/>
              <a:ext cx="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it-IT" altLang="it-IT" b="1">
                  <a:solidFill>
                    <a:srgbClr val="EE0000"/>
                  </a:solidFill>
                  <a:latin typeface="Times New Roman" pitchFamily="18" charset="0"/>
                </a:rPr>
                <a:t>M. Biffoni</a:t>
              </a:r>
              <a:endParaRPr lang="it-IT" altLang="it-IT">
                <a:latin typeface="Times New Roman" pitchFamily="18" charset="0"/>
              </a:endParaRPr>
            </a:p>
          </p:txBody>
        </p:sp>
        <p:sp>
          <p:nvSpPr>
            <p:cNvPr id="2092" name="Rectangle 13"/>
            <p:cNvSpPr>
              <a:spLocks noChangeArrowheads="1"/>
            </p:cNvSpPr>
            <p:nvPr/>
          </p:nvSpPr>
          <p:spPr bwMode="auto">
            <a:xfrm>
              <a:off x="323850" y="2528888"/>
              <a:ext cx="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it-IT" altLang="it-IT" b="1">
                  <a:solidFill>
                    <a:srgbClr val="EE0000"/>
                  </a:solidFill>
                  <a:latin typeface="Times New Roman" pitchFamily="18" charset="0"/>
                </a:rPr>
                <a:t>M. Signore, </a:t>
              </a:r>
              <a:endParaRPr lang="it-IT" altLang="it-IT">
                <a:latin typeface="Times New Roman" pitchFamily="18" charset="0"/>
              </a:endParaRPr>
            </a:p>
          </p:txBody>
        </p:sp>
        <p:sp>
          <p:nvSpPr>
            <p:cNvPr id="2093" name="Rectangle 18"/>
            <p:cNvSpPr>
              <a:spLocks noChangeArrowheads="1"/>
            </p:cNvSpPr>
            <p:nvPr/>
          </p:nvSpPr>
          <p:spPr bwMode="auto">
            <a:xfrm>
              <a:off x="1641226" y="2528886"/>
              <a:ext cx="1437894" cy="309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it-IT" altLang="it-IT" b="1">
                  <a:solidFill>
                    <a:srgbClr val="EE0000"/>
                  </a:solidFill>
                  <a:latin typeface="Times New Roman" pitchFamily="18" charset="0"/>
                </a:rPr>
                <a:t>M. Bartucci, </a:t>
              </a:r>
              <a:endParaRPr lang="it-IT" altLang="it-IT">
                <a:latin typeface="Times New Roman" pitchFamily="18" charset="0"/>
              </a:endParaRPr>
            </a:p>
          </p:txBody>
        </p:sp>
      </p:grpSp>
      <p:graphicFrame>
        <p:nvGraphicFramePr>
          <p:cNvPr id="2052" name="Object 20"/>
          <p:cNvGraphicFramePr>
            <a:graphicFrameLocks noChangeAspect="1"/>
          </p:cNvGraphicFramePr>
          <p:nvPr/>
        </p:nvGraphicFramePr>
        <p:xfrm>
          <a:off x="395288" y="222250"/>
          <a:ext cx="1008062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Image" r:id="rId8" imgW="2057143" imgH="2044444" progId="">
                  <p:embed/>
                </p:oleObj>
              </mc:Choice>
              <mc:Fallback>
                <p:oleObj name="Image" r:id="rId8" imgW="2057143" imgH="2044444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222250"/>
                        <a:ext cx="1008062" cy="100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21"/>
          <p:cNvGraphicFramePr>
            <a:graphicFrameLocks noChangeAspect="1"/>
          </p:cNvGraphicFramePr>
          <p:nvPr/>
        </p:nvGraphicFramePr>
        <p:xfrm>
          <a:off x="1547813" y="222250"/>
          <a:ext cx="1330325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Image" r:id="rId10" imgW="1473016" imgH="1104372" progId="">
                  <p:embed/>
                </p:oleObj>
              </mc:Choice>
              <mc:Fallback>
                <p:oleObj name="Image" r:id="rId10" imgW="1473016" imgH="1104372" progId="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222250"/>
                        <a:ext cx="1330325" cy="998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Rectangle 22"/>
          <p:cNvSpPr>
            <a:spLocks noChangeArrowheads="1"/>
          </p:cNvSpPr>
          <p:nvPr/>
        </p:nvSpPr>
        <p:spPr bwMode="auto">
          <a:xfrm>
            <a:off x="250825" y="77788"/>
            <a:ext cx="4068763" cy="26654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grpSp>
        <p:nvGrpSpPr>
          <p:cNvPr id="2063" name="Group 24"/>
          <p:cNvGrpSpPr>
            <a:grpSpLocks/>
          </p:cNvGrpSpPr>
          <p:nvPr/>
        </p:nvGrpSpPr>
        <p:grpSpPr bwMode="auto">
          <a:xfrm>
            <a:off x="4716463" y="4779963"/>
            <a:ext cx="3790950" cy="839787"/>
            <a:chOff x="3107" y="2659"/>
            <a:chExt cx="2388" cy="529"/>
          </a:xfrm>
        </p:grpSpPr>
        <p:sp>
          <p:nvSpPr>
            <p:cNvPr id="2088" name="Rectangle 25"/>
            <p:cNvSpPr>
              <a:spLocks noChangeArrowheads="1"/>
            </p:cNvSpPr>
            <p:nvPr/>
          </p:nvSpPr>
          <p:spPr bwMode="auto">
            <a:xfrm>
              <a:off x="3107" y="2659"/>
              <a:ext cx="238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it-IT" altLang="it-IT" sz="2400" b="1">
                  <a:solidFill>
                    <a:srgbClr val="FF9900"/>
                  </a:solidFill>
                  <a:latin typeface="Times New Roman" pitchFamily="18" charset="0"/>
                </a:rPr>
                <a:t>Istituto Neurologico C. Besta</a:t>
              </a:r>
              <a:endParaRPr lang="it-IT" altLang="it-IT" sz="2400">
                <a:solidFill>
                  <a:srgbClr val="FF9900"/>
                </a:solidFill>
                <a:latin typeface="Times New Roman" pitchFamily="18" charset="0"/>
              </a:endParaRPr>
            </a:p>
          </p:txBody>
        </p:sp>
        <p:sp>
          <p:nvSpPr>
            <p:cNvPr id="2089" name="Rectangle 26"/>
            <p:cNvSpPr>
              <a:spLocks noChangeArrowheads="1"/>
            </p:cNvSpPr>
            <p:nvPr/>
          </p:nvSpPr>
          <p:spPr bwMode="auto">
            <a:xfrm>
              <a:off x="3127" y="2994"/>
              <a:ext cx="83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it-IT" altLang="it-IT" b="1">
                  <a:solidFill>
                    <a:srgbClr val="FF9900"/>
                  </a:solidFill>
                  <a:latin typeface="Times New Roman" pitchFamily="18" charset="0"/>
                </a:rPr>
                <a:t>G. Invernici</a:t>
              </a:r>
              <a:endParaRPr lang="it-IT" altLang="it-IT">
                <a:solidFill>
                  <a:srgbClr val="FF9900"/>
                </a:solidFill>
                <a:latin typeface="Times New Roman" pitchFamily="18" charset="0"/>
              </a:endParaRPr>
            </a:p>
          </p:txBody>
        </p:sp>
        <p:sp>
          <p:nvSpPr>
            <p:cNvPr id="2090" name="Rectangle 27"/>
            <p:cNvSpPr>
              <a:spLocks noChangeArrowheads="1"/>
            </p:cNvSpPr>
            <p:nvPr/>
          </p:nvSpPr>
          <p:spPr bwMode="auto">
            <a:xfrm>
              <a:off x="4582" y="2994"/>
              <a:ext cx="619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it-IT" altLang="it-IT" b="1">
                  <a:solidFill>
                    <a:srgbClr val="FF9900"/>
                  </a:solidFill>
                  <a:latin typeface="Times New Roman" pitchFamily="18" charset="0"/>
                </a:rPr>
                <a:t>E. Parati</a:t>
              </a:r>
              <a:endParaRPr lang="it-IT" altLang="it-IT">
                <a:solidFill>
                  <a:srgbClr val="FF99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064" name="Rectangle 30"/>
          <p:cNvSpPr>
            <a:spLocks noChangeArrowheads="1"/>
          </p:cNvSpPr>
          <p:nvPr/>
        </p:nvSpPr>
        <p:spPr bwMode="auto">
          <a:xfrm>
            <a:off x="4572000" y="4779963"/>
            <a:ext cx="4392613" cy="1949450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2065" name="Rectangle 33"/>
          <p:cNvSpPr>
            <a:spLocks noChangeArrowheads="1"/>
          </p:cNvSpPr>
          <p:nvPr/>
        </p:nvSpPr>
        <p:spPr bwMode="auto">
          <a:xfrm>
            <a:off x="4645025" y="1470025"/>
            <a:ext cx="43259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it-IT" sz="2400" b="1">
                <a:solidFill>
                  <a:srgbClr val="66FF33"/>
                </a:solidFill>
                <a:latin typeface="Times New Roman" pitchFamily="18" charset="0"/>
              </a:rPr>
              <a:t>University “La Sapienza”, Rome </a:t>
            </a:r>
          </a:p>
        </p:txBody>
      </p:sp>
      <p:sp>
        <p:nvSpPr>
          <p:cNvPr id="2066" name="Rectangle 34"/>
          <p:cNvSpPr>
            <a:spLocks noChangeArrowheads="1"/>
          </p:cNvSpPr>
          <p:nvPr/>
        </p:nvSpPr>
        <p:spPr bwMode="auto">
          <a:xfrm>
            <a:off x="4687888" y="1876425"/>
            <a:ext cx="1014412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it-IT" altLang="it-IT" b="1">
                <a:solidFill>
                  <a:srgbClr val="00FF00"/>
                </a:solidFill>
                <a:latin typeface="Times New Roman" pitchFamily="18" charset="0"/>
              </a:rPr>
              <a:t>E. Pilozzi</a:t>
            </a:r>
          </a:p>
        </p:txBody>
      </p:sp>
      <p:sp>
        <p:nvSpPr>
          <p:cNvPr id="2067" name="Rectangle 35"/>
          <p:cNvSpPr>
            <a:spLocks noChangeArrowheads="1"/>
          </p:cNvSpPr>
          <p:nvPr/>
        </p:nvSpPr>
        <p:spPr bwMode="auto">
          <a:xfrm>
            <a:off x="6792913" y="1936750"/>
            <a:ext cx="862012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altLang="it-IT" b="1">
                <a:solidFill>
                  <a:srgbClr val="00FF00"/>
                </a:solidFill>
                <a:latin typeface="Times New Roman" pitchFamily="18" charset="0"/>
              </a:rPr>
              <a:t>L. Ruco</a:t>
            </a:r>
          </a:p>
        </p:txBody>
      </p:sp>
      <p:graphicFrame>
        <p:nvGraphicFramePr>
          <p:cNvPr id="2054" name="Object 36"/>
          <p:cNvGraphicFramePr>
            <a:graphicFrameLocks noChangeAspect="1"/>
          </p:cNvGraphicFramePr>
          <p:nvPr/>
        </p:nvGraphicFramePr>
        <p:xfrm>
          <a:off x="6670675" y="287338"/>
          <a:ext cx="18923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Image" r:id="rId12" imgW="1892063" imgH="571227" progId="">
                  <p:embed/>
                </p:oleObj>
              </mc:Choice>
              <mc:Fallback>
                <p:oleObj name="Image" r:id="rId12" imgW="1892063" imgH="571227" progId="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0675" y="287338"/>
                        <a:ext cx="189230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Object 37"/>
          <p:cNvGraphicFramePr>
            <a:graphicFrameLocks noChangeAspect="1"/>
          </p:cNvGraphicFramePr>
          <p:nvPr/>
        </p:nvGraphicFramePr>
        <p:xfrm>
          <a:off x="4837113" y="223838"/>
          <a:ext cx="142240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Image" r:id="rId14" imgW="1638095" imgH="1168254" progId="">
                  <p:embed/>
                </p:oleObj>
              </mc:Choice>
              <mc:Fallback>
                <p:oleObj name="Image" r:id="rId14" imgW="1638095" imgH="1168254" progId="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7113" y="223838"/>
                        <a:ext cx="1422400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8" name="Rectangle 38"/>
          <p:cNvSpPr>
            <a:spLocks noChangeArrowheads="1"/>
          </p:cNvSpPr>
          <p:nvPr/>
        </p:nvSpPr>
        <p:spPr bwMode="auto">
          <a:xfrm>
            <a:off x="4572000" y="77788"/>
            <a:ext cx="4392613" cy="2309812"/>
          </a:xfrm>
          <a:prstGeom prst="rect">
            <a:avLst/>
          </a:prstGeom>
          <a:noFill/>
          <a:ln w="9525">
            <a:solidFill>
              <a:srgbClr val="66FF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2069" name="Rectangle 40"/>
          <p:cNvSpPr>
            <a:spLocks noChangeArrowheads="1"/>
          </p:cNvSpPr>
          <p:nvPr/>
        </p:nvSpPr>
        <p:spPr bwMode="auto">
          <a:xfrm>
            <a:off x="4572000" y="2582863"/>
            <a:ext cx="4392613" cy="2084387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pic>
        <p:nvPicPr>
          <p:cNvPr id="2070" name="Picture 3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77138" y="2724150"/>
            <a:ext cx="798512" cy="8223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2071" name="Picture 41"/>
          <p:cNvPicPr>
            <a:picLocks noChangeAspect="1" noChangeArrowheads="1"/>
          </p:cNvPicPr>
          <p:nvPr/>
        </p:nvPicPr>
        <p:blipFill>
          <a:blip r:embed="rId17" cstate="print"/>
          <a:srcRect t="23344" b="21370"/>
          <a:stretch>
            <a:fillRect/>
          </a:stretch>
        </p:blipFill>
        <p:spPr bwMode="auto">
          <a:xfrm>
            <a:off x="4938713" y="2709863"/>
            <a:ext cx="2319337" cy="85248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sp>
        <p:nvSpPr>
          <p:cNvPr id="2072" name="Rectangle 43"/>
          <p:cNvSpPr>
            <a:spLocks noChangeArrowheads="1"/>
          </p:cNvSpPr>
          <p:nvPr/>
        </p:nvSpPr>
        <p:spPr bwMode="auto">
          <a:xfrm>
            <a:off x="4670425" y="3762375"/>
            <a:ext cx="35210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it-IT" sz="2400" b="1">
                <a:solidFill>
                  <a:srgbClr val="FFFF00"/>
                </a:solidFill>
                <a:latin typeface="Times New Roman" pitchFamily="18" charset="0"/>
              </a:rPr>
              <a:t>Catholic University, Rome </a:t>
            </a:r>
          </a:p>
        </p:txBody>
      </p:sp>
      <p:sp>
        <p:nvSpPr>
          <p:cNvPr id="2073" name="Rectangle 44"/>
          <p:cNvSpPr>
            <a:spLocks noChangeArrowheads="1"/>
          </p:cNvSpPr>
          <p:nvPr/>
        </p:nvSpPr>
        <p:spPr bwMode="auto">
          <a:xfrm>
            <a:off x="4675188" y="4219575"/>
            <a:ext cx="37576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it-IT" altLang="it-IT" b="1">
                <a:solidFill>
                  <a:srgbClr val="FFFF00"/>
                </a:solidFill>
                <a:latin typeface="Times New Roman" pitchFamily="18" charset="0"/>
              </a:rPr>
              <a:t>R. Pallini, L.M. Larocca, G. Maira</a:t>
            </a:r>
          </a:p>
        </p:txBody>
      </p:sp>
      <p:grpSp>
        <p:nvGrpSpPr>
          <p:cNvPr id="2074" name="Gruppo 43"/>
          <p:cNvGrpSpPr>
            <a:grpSpLocks/>
          </p:cNvGrpSpPr>
          <p:nvPr/>
        </p:nvGrpSpPr>
        <p:grpSpPr bwMode="auto">
          <a:xfrm>
            <a:off x="323850" y="1727200"/>
            <a:ext cx="3830638" cy="306388"/>
            <a:chOff x="323850" y="2170113"/>
            <a:chExt cx="3830627" cy="307777"/>
          </a:xfrm>
        </p:grpSpPr>
        <p:sp>
          <p:nvSpPr>
            <p:cNvPr id="2085" name="Rectangle 14"/>
            <p:cNvSpPr>
              <a:spLocks noChangeArrowheads="1"/>
            </p:cNvSpPr>
            <p:nvPr/>
          </p:nvSpPr>
          <p:spPr bwMode="auto">
            <a:xfrm>
              <a:off x="323850" y="2170113"/>
              <a:ext cx="178606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it-IT" altLang="it-IT" b="1">
                  <a:solidFill>
                    <a:srgbClr val="EE0000"/>
                  </a:solidFill>
                  <a:latin typeface="Times New Roman" pitchFamily="18" charset="0"/>
                </a:rPr>
                <a:t>L. Ricci Vitiani, </a:t>
              </a:r>
              <a:endParaRPr lang="it-IT" altLang="it-IT">
                <a:latin typeface="Times New Roman" pitchFamily="18" charset="0"/>
              </a:endParaRPr>
            </a:p>
          </p:txBody>
        </p:sp>
        <p:sp>
          <p:nvSpPr>
            <p:cNvPr id="2086" name="Rectangle 19"/>
            <p:cNvSpPr>
              <a:spLocks noChangeArrowheads="1"/>
            </p:cNvSpPr>
            <p:nvPr/>
          </p:nvSpPr>
          <p:spPr bwMode="auto">
            <a:xfrm>
              <a:off x="2125730" y="2170113"/>
              <a:ext cx="116990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it-IT" altLang="it-IT" b="1">
                  <a:solidFill>
                    <a:srgbClr val="EE0000"/>
                  </a:solidFill>
                  <a:latin typeface="Times New Roman" pitchFamily="18" charset="0"/>
                </a:rPr>
                <a:t>A. Eramo,</a:t>
              </a:r>
              <a:endParaRPr lang="it-IT" altLang="it-IT">
                <a:latin typeface="Times New Roman" pitchFamily="18" charset="0"/>
              </a:endParaRPr>
            </a:p>
          </p:txBody>
        </p:sp>
        <p:sp>
          <p:nvSpPr>
            <p:cNvPr id="2087" name="Rectangle 47"/>
            <p:cNvSpPr>
              <a:spLocks noChangeArrowheads="1"/>
            </p:cNvSpPr>
            <p:nvPr/>
          </p:nvSpPr>
          <p:spPr bwMode="auto">
            <a:xfrm>
              <a:off x="3295639" y="2170113"/>
              <a:ext cx="85883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it-IT" altLang="it-IT" b="1">
                  <a:solidFill>
                    <a:srgbClr val="EE0000"/>
                  </a:solidFill>
                  <a:latin typeface="Times New Roman" pitchFamily="18" charset="0"/>
                </a:rPr>
                <a:t>G. Sette</a:t>
              </a:r>
              <a:endParaRPr lang="it-IT" altLang="it-IT">
                <a:latin typeface="Times New Roman" pitchFamily="18" charset="0"/>
              </a:endParaRPr>
            </a:p>
          </p:txBody>
        </p:sp>
      </p:grpSp>
      <p:grpSp>
        <p:nvGrpSpPr>
          <p:cNvPr id="2075" name="Gruppo 41"/>
          <p:cNvGrpSpPr>
            <a:grpSpLocks/>
          </p:cNvGrpSpPr>
          <p:nvPr/>
        </p:nvGrpSpPr>
        <p:grpSpPr bwMode="auto">
          <a:xfrm>
            <a:off x="342900" y="2343150"/>
            <a:ext cx="2297113" cy="307975"/>
            <a:chOff x="342569" y="2835177"/>
            <a:chExt cx="2297045" cy="307777"/>
          </a:xfrm>
        </p:grpSpPr>
        <p:sp>
          <p:nvSpPr>
            <p:cNvPr id="2083" name="Rectangle 48"/>
            <p:cNvSpPr>
              <a:spLocks noChangeArrowheads="1"/>
            </p:cNvSpPr>
            <p:nvPr/>
          </p:nvSpPr>
          <p:spPr bwMode="auto">
            <a:xfrm>
              <a:off x="1571801" y="2835177"/>
              <a:ext cx="1067813" cy="3075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it-IT" altLang="it-IT" b="1">
                  <a:solidFill>
                    <a:srgbClr val="EE0000"/>
                  </a:solidFill>
                  <a:latin typeface="Times New Roman" pitchFamily="18" charset="0"/>
                </a:rPr>
                <a:t>R. Dattilo</a:t>
              </a:r>
              <a:endParaRPr lang="it-IT" altLang="it-IT">
                <a:latin typeface="Times New Roman" pitchFamily="18" charset="0"/>
              </a:endParaRPr>
            </a:p>
          </p:txBody>
        </p:sp>
        <p:sp>
          <p:nvSpPr>
            <p:cNvPr id="2084" name="Rectangle 49"/>
            <p:cNvSpPr>
              <a:spLocks noChangeArrowheads="1"/>
            </p:cNvSpPr>
            <p:nvPr/>
          </p:nvSpPr>
          <p:spPr bwMode="auto">
            <a:xfrm>
              <a:off x="342569" y="2835177"/>
              <a:ext cx="115307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it-IT" altLang="it-IT" b="1">
                  <a:solidFill>
                    <a:srgbClr val="EE0000"/>
                  </a:solidFill>
                  <a:latin typeface="Times New Roman" pitchFamily="18" charset="0"/>
                </a:rPr>
                <a:t>A. Zeuner,</a:t>
              </a:r>
              <a:endParaRPr lang="it-IT" altLang="it-IT">
                <a:latin typeface="Times New Roman" pitchFamily="18" charset="0"/>
              </a:endParaRPr>
            </a:p>
          </p:txBody>
        </p:sp>
      </p:grpSp>
      <p:pic>
        <p:nvPicPr>
          <p:cNvPr id="46" name="Picture 11" descr="POLI2 esterno 2"/>
          <p:cNvPicPr>
            <a:picLocks noChangeAspect="1" noChangeArrowheads="1"/>
          </p:cNvPicPr>
          <p:nvPr/>
        </p:nvPicPr>
        <p:blipFill>
          <a:blip r:embed="rId18" cstate="print"/>
          <a:srcRect l="4955" t="10451" r="42117" b="39992"/>
          <a:stretch>
            <a:fillRect/>
          </a:stretch>
        </p:blipFill>
        <p:spPr bwMode="auto">
          <a:xfrm>
            <a:off x="323850" y="3084513"/>
            <a:ext cx="1476375" cy="92392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sp>
        <p:nvSpPr>
          <p:cNvPr id="2077" name="Rectangle 9"/>
          <p:cNvSpPr>
            <a:spLocks noChangeArrowheads="1"/>
          </p:cNvSpPr>
          <p:nvPr/>
        </p:nvSpPr>
        <p:spPr bwMode="auto">
          <a:xfrm>
            <a:off x="239713" y="2895600"/>
            <a:ext cx="4033837" cy="1890713"/>
          </a:xfrm>
          <a:prstGeom prst="rect">
            <a:avLst/>
          </a:prstGeom>
          <a:noFill/>
          <a:ln w="9525">
            <a:solidFill>
              <a:srgbClr val="FF99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pic>
        <p:nvPicPr>
          <p:cNvPr id="2078" name="Picture 8" descr="Fondazione"/>
          <p:cNvPicPr>
            <a:picLocks noChangeAspect="1" noChangeArrowheads="1"/>
          </p:cNvPicPr>
          <p:nvPr/>
        </p:nvPicPr>
        <p:blipFill>
          <a:blip r:embed="rId19" cstate="print"/>
          <a:srcRect r="10893"/>
          <a:stretch>
            <a:fillRect/>
          </a:stretch>
        </p:blipFill>
        <p:spPr bwMode="auto">
          <a:xfrm>
            <a:off x="1912938" y="3108325"/>
            <a:ext cx="22415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9" name="Rectangle 34"/>
          <p:cNvSpPr>
            <a:spLocks noChangeArrowheads="1"/>
          </p:cNvSpPr>
          <p:nvPr/>
        </p:nvSpPr>
        <p:spPr bwMode="auto">
          <a:xfrm>
            <a:off x="317500" y="4425950"/>
            <a:ext cx="35780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it-IT" altLang="it-IT" b="1" dirty="0">
                <a:solidFill>
                  <a:srgbClr val="FF9999"/>
                </a:solidFill>
                <a:latin typeface="Times New Roman" pitchFamily="18" charset="0"/>
              </a:rPr>
              <a:t>T. </a:t>
            </a:r>
            <a:r>
              <a:rPr lang="it-IT" altLang="it-IT" b="1" dirty="0" err="1">
                <a:solidFill>
                  <a:srgbClr val="FF9999"/>
                </a:solidFill>
                <a:latin typeface="Times New Roman" pitchFamily="18" charset="0"/>
              </a:rPr>
              <a:t>Haas</a:t>
            </a:r>
            <a:r>
              <a:rPr lang="it-IT" altLang="it-IT" b="1" dirty="0">
                <a:solidFill>
                  <a:srgbClr val="FF9999"/>
                </a:solidFill>
                <a:latin typeface="Times New Roman" pitchFamily="18" charset="0"/>
              </a:rPr>
              <a:t>, S. </a:t>
            </a:r>
            <a:r>
              <a:rPr lang="it-IT" altLang="it-IT" b="1" dirty="0" err="1" smtClean="0">
                <a:solidFill>
                  <a:srgbClr val="FF9999"/>
                </a:solidFill>
                <a:latin typeface="Times New Roman" pitchFamily="18" charset="0"/>
              </a:rPr>
              <a:t>Svensonn</a:t>
            </a:r>
            <a:r>
              <a:rPr lang="it-IT" altLang="it-IT" b="1" dirty="0" smtClean="0">
                <a:solidFill>
                  <a:srgbClr val="FF9999"/>
                </a:solidFill>
                <a:latin typeface="Times New Roman" pitchFamily="18" charset="0"/>
              </a:rPr>
              <a:t>, L. </a:t>
            </a:r>
            <a:r>
              <a:rPr lang="it-IT" altLang="it-IT" b="1" dirty="0" err="1" smtClean="0">
                <a:solidFill>
                  <a:srgbClr val="FF9999"/>
                </a:solidFill>
                <a:latin typeface="Times New Roman" pitchFamily="18" charset="0"/>
              </a:rPr>
              <a:t>Memeo</a:t>
            </a:r>
            <a:r>
              <a:rPr lang="it-IT" altLang="it-IT" b="1" dirty="0" smtClean="0">
                <a:solidFill>
                  <a:srgbClr val="FF9999"/>
                </a:solidFill>
                <a:latin typeface="Times New Roman" pitchFamily="18" charset="0"/>
              </a:rPr>
              <a:t> </a:t>
            </a:r>
            <a:endParaRPr lang="it-IT" altLang="it-IT" b="1" dirty="0">
              <a:solidFill>
                <a:srgbClr val="FF9999"/>
              </a:solidFill>
              <a:latin typeface="Times New Roman" pitchFamily="18" charset="0"/>
            </a:endParaRPr>
          </a:p>
        </p:txBody>
      </p:sp>
      <p:sp>
        <p:nvSpPr>
          <p:cNvPr id="2080" name="Rectangle 11"/>
          <p:cNvSpPr>
            <a:spLocks noChangeArrowheads="1"/>
          </p:cNvSpPr>
          <p:nvPr/>
        </p:nvSpPr>
        <p:spPr bwMode="auto">
          <a:xfrm>
            <a:off x="476250" y="4065588"/>
            <a:ext cx="19240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altLang="it-IT" sz="2400" b="1">
                <a:solidFill>
                  <a:srgbClr val="FF9999"/>
                </a:solidFill>
                <a:latin typeface="Times New Roman" pitchFamily="18" charset="0"/>
              </a:rPr>
              <a:t>IOM,  Catania</a:t>
            </a:r>
            <a:endParaRPr lang="it-IT" altLang="it-IT" sz="2400">
              <a:solidFill>
                <a:srgbClr val="FF9999"/>
              </a:solidFill>
              <a:latin typeface="Times New Roman" pitchFamily="18" charset="0"/>
            </a:endParaRPr>
          </a:p>
        </p:txBody>
      </p:sp>
      <p:pic>
        <p:nvPicPr>
          <p:cNvPr id="2081" name="Immagine 46" descr="logo_besta_small.jpg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896100" y="5783263"/>
            <a:ext cx="16668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2" name="Immagine 47" descr="istituto_besta.jpg"/>
          <p:cNvPicPr>
            <a:picLocks noChangeAspect="1"/>
          </p:cNvPicPr>
          <p:nvPr/>
        </p:nvPicPr>
        <p:blipFill>
          <a:blip r:embed="rId21" cstate="print"/>
          <a:srcRect r="2394" b="12282"/>
          <a:stretch>
            <a:fillRect/>
          </a:stretch>
        </p:blipFill>
        <p:spPr bwMode="auto">
          <a:xfrm>
            <a:off x="4748213" y="5716588"/>
            <a:ext cx="1614487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e 13"/>
          <p:cNvSpPr/>
          <p:nvPr/>
        </p:nvSpPr>
        <p:spPr>
          <a:xfrm>
            <a:off x="5523876" y="2214554"/>
            <a:ext cx="1182465" cy="428628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dirty="0">
              <a:solidFill>
                <a:prstClr val="black"/>
              </a:solidFill>
            </a:endParaRPr>
          </a:p>
        </p:txBody>
      </p:sp>
      <p:sp>
        <p:nvSpPr>
          <p:cNvPr id="31" name="Ovale 30"/>
          <p:cNvSpPr/>
          <p:nvPr/>
        </p:nvSpPr>
        <p:spPr>
          <a:xfrm>
            <a:off x="5634771" y="1428736"/>
            <a:ext cx="928694" cy="375662"/>
          </a:xfrm>
          <a:prstGeom prst="ellipse">
            <a:avLst/>
          </a:prstGeom>
          <a:noFill/>
          <a:ln w="38100"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800">
              <a:solidFill>
                <a:prstClr val="white"/>
              </a:solidFill>
            </a:endParaRPr>
          </a:p>
        </p:txBody>
      </p:sp>
      <p:sp>
        <p:nvSpPr>
          <p:cNvPr id="38" name="CasellaDiTesto 37"/>
          <p:cNvSpPr txBox="1"/>
          <p:nvPr/>
        </p:nvSpPr>
        <p:spPr>
          <a:xfrm>
            <a:off x="7643834" y="357166"/>
            <a:ext cx="1346522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it-IT" sz="1600" b="1" dirty="0" err="1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Ionizing</a:t>
            </a:r>
            <a:endParaRPr lang="it-IT" sz="1600" b="1" dirty="0" smtClean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it-IT" sz="1600" b="1" dirty="0" err="1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Radiation</a:t>
            </a:r>
            <a:r>
              <a:rPr lang="it-IT" sz="16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(IR)</a:t>
            </a:r>
            <a:endParaRPr lang="it-IT" sz="16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2428860" y="417167"/>
            <a:ext cx="1566519" cy="338554"/>
          </a:xfrm>
          <a:prstGeom prst="rect">
            <a:avLst/>
          </a:prstGeom>
          <a:solidFill>
            <a:srgbClr val="FFC00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it-IT" sz="1600" b="1" dirty="0" err="1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Chemotherapy</a:t>
            </a:r>
            <a:endParaRPr lang="it-IT" sz="16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Rettangolo 40"/>
          <p:cNvSpPr/>
          <p:nvPr/>
        </p:nvSpPr>
        <p:spPr>
          <a:xfrm>
            <a:off x="5679304" y="1428736"/>
            <a:ext cx="8127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it-IT" sz="1600" dirty="0" err="1" smtClean="0">
                <a:solidFill>
                  <a:prstClr val="black"/>
                </a:solidFill>
                <a:latin typeface="Calibri"/>
              </a:rPr>
              <a:t>sensors</a:t>
            </a:r>
            <a:endParaRPr lang="it-IT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" name="Rettangolo 41"/>
          <p:cNvSpPr/>
          <p:nvPr/>
        </p:nvSpPr>
        <p:spPr>
          <a:xfrm>
            <a:off x="5523875" y="2233190"/>
            <a:ext cx="11595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it-IT" sz="1600" dirty="0" err="1" smtClean="0">
                <a:solidFill>
                  <a:prstClr val="black"/>
                </a:solidFill>
                <a:latin typeface="Calibri"/>
              </a:rPr>
              <a:t>transducers</a:t>
            </a:r>
            <a:endParaRPr lang="it-IT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" name="Rettangolo 43"/>
          <p:cNvSpPr/>
          <p:nvPr/>
        </p:nvSpPr>
        <p:spPr>
          <a:xfrm>
            <a:off x="5646226" y="3143248"/>
            <a:ext cx="9172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it-IT" sz="1600" dirty="0" err="1" smtClean="0">
                <a:solidFill>
                  <a:prstClr val="black"/>
                </a:solidFill>
                <a:latin typeface="Calibri"/>
              </a:rPr>
              <a:t>effectors</a:t>
            </a:r>
            <a:endParaRPr lang="it-IT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" name="Freccia circolare in giù 45"/>
          <p:cNvSpPr/>
          <p:nvPr/>
        </p:nvSpPr>
        <p:spPr>
          <a:xfrm>
            <a:off x="4134573" y="345729"/>
            <a:ext cx="1928826" cy="428628"/>
          </a:xfrm>
          <a:prstGeom prst="curvedDownArrow">
            <a:avLst>
              <a:gd name="adj1" fmla="val 25000"/>
              <a:gd name="adj2" fmla="val 76163"/>
              <a:gd name="adj3" fmla="val 420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it-IT" sz="1800">
              <a:solidFill>
                <a:prstClr val="black"/>
              </a:solidFill>
            </a:endParaRPr>
          </a:p>
        </p:txBody>
      </p:sp>
      <p:sp>
        <p:nvSpPr>
          <p:cNvPr id="48" name="Freccia circolare in giù 47"/>
          <p:cNvSpPr/>
          <p:nvPr/>
        </p:nvSpPr>
        <p:spPr>
          <a:xfrm flipH="1">
            <a:off x="6176543" y="345729"/>
            <a:ext cx="1366846" cy="428628"/>
          </a:xfrm>
          <a:prstGeom prst="curvedDownArrow">
            <a:avLst>
              <a:gd name="adj1" fmla="val 25000"/>
              <a:gd name="adj2" fmla="val 76163"/>
              <a:gd name="adj3" fmla="val 420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it-IT" sz="1800">
              <a:solidFill>
                <a:prstClr val="black"/>
              </a:solidFill>
            </a:endParaRPr>
          </a:p>
        </p:txBody>
      </p:sp>
      <p:sp>
        <p:nvSpPr>
          <p:cNvPr id="49" name="Freccia in giù 48"/>
          <p:cNvSpPr/>
          <p:nvPr/>
        </p:nvSpPr>
        <p:spPr>
          <a:xfrm>
            <a:off x="6023941" y="1928802"/>
            <a:ext cx="142876" cy="214314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it-IT" sz="1600">
              <a:solidFill>
                <a:prstClr val="black"/>
              </a:solidFill>
            </a:endParaRPr>
          </a:p>
        </p:txBody>
      </p:sp>
      <p:sp>
        <p:nvSpPr>
          <p:cNvPr id="50" name="Freccia in giù 49"/>
          <p:cNvSpPr/>
          <p:nvPr/>
        </p:nvSpPr>
        <p:spPr>
          <a:xfrm>
            <a:off x="6063399" y="2714620"/>
            <a:ext cx="142876" cy="214314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it-IT" sz="1600">
              <a:solidFill>
                <a:prstClr val="black"/>
              </a:solidFill>
            </a:endParaRPr>
          </a:p>
        </p:txBody>
      </p:sp>
      <p:sp>
        <p:nvSpPr>
          <p:cNvPr id="51" name="Ovale 50"/>
          <p:cNvSpPr/>
          <p:nvPr/>
        </p:nvSpPr>
        <p:spPr>
          <a:xfrm>
            <a:off x="5563333" y="3071810"/>
            <a:ext cx="1182466" cy="500066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dirty="0">
              <a:solidFill>
                <a:prstClr val="white"/>
              </a:solidFill>
            </a:endParaRPr>
          </a:p>
        </p:txBody>
      </p:sp>
      <p:pic>
        <p:nvPicPr>
          <p:cNvPr id="52" name="Segnaposto contenuto 4" descr="DoubleStrandBreak4.jpg"/>
          <p:cNvPicPr>
            <a:picLocks noChangeAspect="1"/>
          </p:cNvPicPr>
          <p:nvPr/>
        </p:nvPicPr>
        <p:blipFill>
          <a:blip r:embed="rId2" cstate="print"/>
          <a:srcRect t="72607" r="70187" b="11609"/>
          <a:stretch>
            <a:fillRect/>
          </a:stretch>
        </p:blipFill>
        <p:spPr>
          <a:xfrm>
            <a:off x="5286380" y="4181850"/>
            <a:ext cx="1726833" cy="908861"/>
          </a:xfrm>
          <a:prstGeom prst="rect">
            <a:avLst/>
          </a:prstGeom>
        </p:spPr>
      </p:pic>
      <p:pic>
        <p:nvPicPr>
          <p:cNvPr id="53" name="Segnaposto contenuto 4" descr="DoubleStrandBreak4.jpg"/>
          <p:cNvPicPr>
            <a:picLocks noChangeAspect="1"/>
          </p:cNvPicPr>
          <p:nvPr/>
        </p:nvPicPr>
        <p:blipFill>
          <a:blip r:embed="rId2" cstate="print"/>
          <a:srcRect l="30962" t="73343" r="47071" b="7716"/>
          <a:stretch>
            <a:fillRect/>
          </a:stretch>
        </p:blipFill>
        <p:spPr>
          <a:xfrm>
            <a:off x="4071934" y="4143380"/>
            <a:ext cx="1083476" cy="928694"/>
          </a:xfrm>
          <a:prstGeom prst="rect">
            <a:avLst/>
          </a:prstGeom>
        </p:spPr>
      </p:pic>
      <p:pic>
        <p:nvPicPr>
          <p:cNvPr id="54" name="Segnaposto contenuto 4" descr="DoubleStrandBreak4.jpg"/>
          <p:cNvPicPr>
            <a:picLocks noChangeAspect="1"/>
          </p:cNvPicPr>
          <p:nvPr/>
        </p:nvPicPr>
        <p:blipFill>
          <a:blip r:embed="rId2" cstate="print"/>
          <a:srcRect l="82742" t="71765" b="14030"/>
          <a:stretch>
            <a:fillRect/>
          </a:stretch>
        </p:blipFill>
        <p:spPr>
          <a:xfrm>
            <a:off x="7500958" y="4286256"/>
            <a:ext cx="785724" cy="642942"/>
          </a:xfrm>
          <a:prstGeom prst="rect">
            <a:avLst/>
          </a:prstGeom>
        </p:spPr>
      </p:pic>
      <p:pic>
        <p:nvPicPr>
          <p:cNvPr id="55" name="Segnaposto contenuto 4" descr="DoubleStrandBreak4.jpg"/>
          <p:cNvPicPr>
            <a:picLocks noChangeAspect="1"/>
          </p:cNvPicPr>
          <p:nvPr/>
        </p:nvPicPr>
        <p:blipFill>
          <a:blip r:embed="rId2" cstate="print"/>
          <a:srcRect l="27823" t="13364" r="36088" b="77166"/>
          <a:stretch>
            <a:fillRect/>
          </a:stretch>
        </p:blipFill>
        <p:spPr>
          <a:xfrm>
            <a:off x="4063135" y="917233"/>
            <a:ext cx="1686915" cy="440065"/>
          </a:xfrm>
          <a:prstGeom prst="rect">
            <a:avLst/>
          </a:prstGeom>
        </p:spPr>
      </p:pic>
      <p:pic>
        <p:nvPicPr>
          <p:cNvPr id="56" name="Segnaposto contenuto 4" descr="DoubleStrandBreak4.jpg"/>
          <p:cNvPicPr>
            <a:picLocks noChangeAspect="1"/>
          </p:cNvPicPr>
          <p:nvPr/>
        </p:nvPicPr>
        <p:blipFill>
          <a:blip r:embed="rId2" cstate="print"/>
          <a:srcRect l="38807" t="13364" r="48640" b="77166"/>
          <a:stretch>
            <a:fillRect/>
          </a:stretch>
        </p:blipFill>
        <p:spPr>
          <a:xfrm>
            <a:off x="6420589" y="905796"/>
            <a:ext cx="586753" cy="440065"/>
          </a:xfrm>
          <a:prstGeom prst="rect">
            <a:avLst/>
          </a:prstGeom>
        </p:spPr>
      </p:pic>
      <p:sp>
        <p:nvSpPr>
          <p:cNvPr id="57" name="Rettangolo 56"/>
          <p:cNvSpPr/>
          <p:nvPr/>
        </p:nvSpPr>
        <p:spPr>
          <a:xfrm>
            <a:off x="5786446" y="917233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it-IT" sz="1800" b="1" dirty="0" smtClean="0">
                <a:solidFill>
                  <a:prstClr val="black"/>
                </a:solidFill>
                <a:latin typeface="Calibri"/>
              </a:rPr>
              <a:t>DSB</a:t>
            </a:r>
            <a:endParaRPr lang="it-IT" sz="18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" name="Rettangolo 58"/>
          <p:cNvSpPr/>
          <p:nvPr/>
        </p:nvSpPr>
        <p:spPr>
          <a:xfrm>
            <a:off x="5634771" y="5072074"/>
            <a:ext cx="11053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it-IT" sz="1600" dirty="0" smtClean="0">
                <a:solidFill>
                  <a:prstClr val="black"/>
                </a:solidFill>
                <a:latin typeface="Calibri"/>
              </a:rPr>
              <a:t>DNA </a:t>
            </a:r>
            <a:r>
              <a:rPr lang="it-IT" sz="1600" dirty="0" err="1" smtClean="0">
                <a:solidFill>
                  <a:prstClr val="black"/>
                </a:solidFill>
                <a:latin typeface="Calibri"/>
              </a:rPr>
              <a:t>repair</a:t>
            </a:r>
            <a:endParaRPr lang="it-IT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" name="Rettangolo 59"/>
          <p:cNvSpPr/>
          <p:nvPr/>
        </p:nvSpPr>
        <p:spPr>
          <a:xfrm>
            <a:off x="7492159" y="5090710"/>
            <a:ext cx="10089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it-IT" sz="1600" dirty="0" err="1" smtClean="0">
                <a:solidFill>
                  <a:prstClr val="black"/>
                </a:solidFill>
                <a:latin typeface="Calibri"/>
              </a:rPr>
              <a:t>Apoptosis</a:t>
            </a:r>
            <a:endParaRPr lang="it-IT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" name="Rettangolo 60"/>
          <p:cNvSpPr/>
          <p:nvPr/>
        </p:nvSpPr>
        <p:spPr>
          <a:xfrm>
            <a:off x="4000496" y="5072074"/>
            <a:ext cx="995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it-IT" sz="1600" dirty="0" smtClean="0">
                <a:solidFill>
                  <a:prstClr val="black"/>
                </a:solidFill>
                <a:latin typeface="Calibri"/>
              </a:rPr>
              <a:t>Cell </a:t>
            </a:r>
            <a:r>
              <a:rPr lang="it-IT" sz="1600" dirty="0" err="1" smtClean="0">
                <a:solidFill>
                  <a:prstClr val="black"/>
                </a:solidFill>
                <a:latin typeface="Calibri"/>
              </a:rPr>
              <a:t>cycle</a:t>
            </a:r>
            <a:r>
              <a:rPr lang="it-IT" sz="1600" dirty="0" smtClean="0">
                <a:solidFill>
                  <a:prstClr val="black"/>
                </a:solidFill>
                <a:latin typeface="Calibri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it-IT" sz="1600" dirty="0" err="1" smtClean="0">
                <a:solidFill>
                  <a:prstClr val="black"/>
                </a:solidFill>
                <a:latin typeface="Calibri"/>
              </a:rPr>
              <a:t>arrest</a:t>
            </a:r>
            <a:endParaRPr lang="it-IT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" name="Freccia in giù 61"/>
          <p:cNvSpPr/>
          <p:nvPr/>
        </p:nvSpPr>
        <p:spPr>
          <a:xfrm>
            <a:off x="5991961" y="3714752"/>
            <a:ext cx="285752" cy="35719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it-IT" sz="1600">
              <a:solidFill>
                <a:prstClr val="black"/>
              </a:solidFill>
            </a:endParaRPr>
          </a:p>
        </p:txBody>
      </p:sp>
      <p:sp>
        <p:nvSpPr>
          <p:cNvPr id="63" name="Freccia in giù 62"/>
          <p:cNvSpPr/>
          <p:nvPr/>
        </p:nvSpPr>
        <p:spPr>
          <a:xfrm rot="2702487">
            <a:off x="5063267" y="3643314"/>
            <a:ext cx="285752" cy="428628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it-IT" sz="1600">
              <a:solidFill>
                <a:prstClr val="black"/>
              </a:solidFill>
            </a:endParaRPr>
          </a:p>
        </p:txBody>
      </p:sp>
      <p:sp>
        <p:nvSpPr>
          <p:cNvPr id="65" name="Freccia in giù 64"/>
          <p:cNvSpPr/>
          <p:nvPr/>
        </p:nvSpPr>
        <p:spPr>
          <a:xfrm rot="18911442">
            <a:off x="6887305" y="3681738"/>
            <a:ext cx="285752" cy="428628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it-IT" sz="1600">
              <a:solidFill>
                <a:prstClr val="black"/>
              </a:solidFill>
            </a:endParaRPr>
          </a:p>
        </p:txBody>
      </p:sp>
      <p:grpSp>
        <p:nvGrpSpPr>
          <p:cNvPr id="2" name="Gruppo 70"/>
          <p:cNvGrpSpPr/>
          <p:nvPr/>
        </p:nvGrpSpPr>
        <p:grpSpPr>
          <a:xfrm>
            <a:off x="285720" y="4286256"/>
            <a:ext cx="3429024" cy="2071702"/>
            <a:chOff x="142844" y="2214554"/>
            <a:chExt cx="3429024" cy="2071702"/>
          </a:xfrm>
        </p:grpSpPr>
        <p:grpSp>
          <p:nvGrpSpPr>
            <p:cNvPr id="3" name="Gruppo 57"/>
            <p:cNvGrpSpPr/>
            <p:nvPr/>
          </p:nvGrpSpPr>
          <p:grpSpPr>
            <a:xfrm>
              <a:off x="285720" y="2786058"/>
              <a:ext cx="3071802" cy="1319477"/>
              <a:chOff x="1428728" y="5000636"/>
              <a:chExt cx="3857652" cy="1702611"/>
            </a:xfrm>
          </p:grpSpPr>
          <p:sp>
            <p:nvSpPr>
              <p:cNvPr id="16" name="CasellaDiTesto 15"/>
              <p:cNvSpPr txBox="1">
                <a:spLocks noChangeAspect="1" noChangeArrowheads="1"/>
              </p:cNvSpPr>
              <p:nvPr/>
            </p:nvSpPr>
            <p:spPr bwMode="auto">
              <a:xfrm>
                <a:off x="1428728" y="6345816"/>
                <a:ext cx="1175174" cy="357431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200" b="1" dirty="0">
                    <a:solidFill>
                      <a:srgbClr val="002060"/>
                    </a:solidFill>
                  </a:rPr>
                  <a:t>G1 </a:t>
                </a:r>
                <a:r>
                  <a:rPr lang="it-IT" sz="1200" b="1" dirty="0" err="1">
                    <a:solidFill>
                      <a:srgbClr val="002060"/>
                    </a:solidFill>
                  </a:rPr>
                  <a:t>Arrest</a:t>
                </a:r>
                <a:endParaRPr lang="it-IT" sz="12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7" name="CasellaDiTesto 16"/>
              <p:cNvSpPr txBox="1">
                <a:spLocks noChangeAspect="1" noChangeArrowheads="1"/>
              </p:cNvSpPr>
              <p:nvPr/>
            </p:nvSpPr>
            <p:spPr bwMode="auto">
              <a:xfrm>
                <a:off x="2857487" y="6345816"/>
                <a:ext cx="1175174" cy="357431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200" b="1" dirty="0">
                    <a:solidFill>
                      <a:srgbClr val="002060"/>
                    </a:solidFill>
                  </a:rPr>
                  <a:t>G2 </a:t>
                </a:r>
                <a:r>
                  <a:rPr lang="it-IT" sz="1200" b="1" dirty="0" err="1">
                    <a:solidFill>
                      <a:srgbClr val="002060"/>
                    </a:solidFill>
                  </a:rPr>
                  <a:t>Arrest</a:t>
                </a:r>
                <a:endParaRPr lang="it-IT" sz="12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8" name="CasellaDiTesto 17"/>
              <p:cNvSpPr txBox="1">
                <a:spLocks noChangeAspect="1" noChangeArrowheads="1"/>
              </p:cNvSpPr>
              <p:nvPr/>
            </p:nvSpPr>
            <p:spPr bwMode="auto">
              <a:xfrm>
                <a:off x="4286248" y="6345816"/>
                <a:ext cx="963876" cy="357431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200" b="1" dirty="0">
                    <a:solidFill>
                      <a:srgbClr val="002060"/>
                    </a:solidFill>
                  </a:rPr>
                  <a:t>S </a:t>
                </a:r>
                <a:r>
                  <a:rPr lang="it-IT" sz="1200" b="1" dirty="0" err="1">
                    <a:solidFill>
                      <a:srgbClr val="002060"/>
                    </a:solidFill>
                  </a:rPr>
                  <a:t>Delay</a:t>
                </a:r>
                <a:endParaRPr lang="it-IT" sz="12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4" name="Gruppo 17"/>
              <p:cNvGrpSpPr/>
              <p:nvPr/>
            </p:nvGrpSpPr>
            <p:grpSpPr>
              <a:xfrm>
                <a:off x="1500166" y="5000636"/>
                <a:ext cx="3786214" cy="1009368"/>
                <a:chOff x="1685930" y="5214950"/>
                <a:chExt cx="3600450" cy="795054"/>
              </a:xfrm>
            </p:grpSpPr>
            <p:grpSp>
              <p:nvGrpSpPr>
                <p:cNvPr id="5" name="Gruppo 11"/>
                <p:cNvGrpSpPr>
                  <a:grpSpLocks noChangeAspect="1"/>
                </p:cNvGrpSpPr>
                <p:nvPr/>
              </p:nvGrpSpPr>
              <p:grpSpPr bwMode="auto">
                <a:xfrm>
                  <a:off x="1685930" y="5214950"/>
                  <a:ext cx="3600450" cy="514350"/>
                  <a:chOff x="1643042" y="5500702"/>
                  <a:chExt cx="3000396" cy="428628"/>
                </a:xfrm>
              </p:grpSpPr>
              <p:sp>
                <p:nvSpPr>
                  <p:cNvPr id="24" name="Ovale 8"/>
                  <p:cNvSpPr/>
                  <p:nvPr/>
                </p:nvSpPr>
                <p:spPr>
                  <a:xfrm>
                    <a:off x="1643042" y="5500702"/>
                    <a:ext cx="857256" cy="428628"/>
                  </a:xfrm>
                  <a:prstGeom prst="ellipse">
                    <a:avLst/>
                  </a:prstGeom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it-IT" sz="1200" b="1" dirty="0">
                        <a:solidFill>
                          <a:prstClr val="black"/>
                        </a:solidFill>
                      </a:rPr>
                      <a:t>p53</a:t>
                    </a:r>
                  </a:p>
                </p:txBody>
              </p:sp>
              <p:sp>
                <p:nvSpPr>
                  <p:cNvPr id="25" name="Ovale 24"/>
                  <p:cNvSpPr/>
                  <p:nvPr/>
                </p:nvSpPr>
                <p:spPr>
                  <a:xfrm>
                    <a:off x="2643174" y="5500702"/>
                    <a:ext cx="928694" cy="428628"/>
                  </a:xfrm>
                  <a:prstGeom prst="ellipse">
                    <a:avLst/>
                  </a:prstGeom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it-IT" sz="1200" b="1" dirty="0">
                        <a:solidFill>
                          <a:prstClr val="black"/>
                        </a:solidFill>
                      </a:rPr>
                      <a:t>chk1</a:t>
                    </a:r>
                  </a:p>
                </p:txBody>
              </p:sp>
              <p:sp>
                <p:nvSpPr>
                  <p:cNvPr id="26" name="Ovale 25"/>
                  <p:cNvSpPr/>
                  <p:nvPr/>
                </p:nvSpPr>
                <p:spPr>
                  <a:xfrm>
                    <a:off x="3714744" y="5500702"/>
                    <a:ext cx="928694" cy="428628"/>
                  </a:xfrm>
                  <a:prstGeom prst="ellipse">
                    <a:avLst/>
                  </a:prstGeom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it-IT" sz="1200" b="1" dirty="0">
                        <a:solidFill>
                          <a:prstClr val="black"/>
                        </a:solidFill>
                      </a:rPr>
                      <a:t>chk2</a:t>
                    </a:r>
                  </a:p>
                </p:txBody>
              </p:sp>
            </p:grpSp>
            <p:sp>
              <p:nvSpPr>
                <p:cNvPr id="21" name="Freccia in giù 20"/>
                <p:cNvSpPr/>
                <p:nvPr/>
              </p:nvSpPr>
              <p:spPr>
                <a:xfrm>
                  <a:off x="2124636" y="5795690"/>
                  <a:ext cx="142876" cy="214314"/>
                </a:xfrm>
                <a:prstGeom prst="downArrow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it-IT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" name="Freccia in giù 21"/>
                <p:cNvSpPr/>
                <p:nvPr/>
              </p:nvSpPr>
              <p:spPr>
                <a:xfrm>
                  <a:off x="4643438" y="5786454"/>
                  <a:ext cx="142876" cy="214314"/>
                </a:xfrm>
                <a:prstGeom prst="downArrow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it-IT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" name="Freccia in giù 22"/>
                <p:cNvSpPr/>
                <p:nvPr/>
              </p:nvSpPr>
              <p:spPr>
                <a:xfrm>
                  <a:off x="3357554" y="5786454"/>
                  <a:ext cx="142876" cy="214314"/>
                </a:xfrm>
                <a:prstGeom prst="downArrow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it-IT" sz="1200">
                    <a:solidFill>
                      <a:prstClr val="black"/>
                    </a:solidFill>
                  </a:endParaRPr>
                </a:p>
              </p:txBody>
            </p:sp>
          </p:grpSp>
          <p:cxnSp>
            <p:nvCxnSpPr>
              <p:cNvPr id="27" name="Connettore 2 26"/>
              <p:cNvCxnSpPr/>
              <p:nvPr/>
            </p:nvCxnSpPr>
            <p:spPr>
              <a:xfrm rot="10800000" flipV="1">
                <a:off x="3500430" y="5715016"/>
                <a:ext cx="785818" cy="42862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cxnSp>
          <p:cxnSp>
            <p:nvCxnSpPr>
              <p:cNvPr id="28" name="Connettore 2 27"/>
              <p:cNvCxnSpPr/>
              <p:nvPr/>
            </p:nvCxnSpPr>
            <p:spPr>
              <a:xfrm>
                <a:off x="2285984" y="5715016"/>
                <a:ext cx="785818" cy="35719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cxnSp>
          <p:cxnSp>
            <p:nvCxnSpPr>
              <p:cNvPr id="29" name="Connettore 2 28"/>
              <p:cNvCxnSpPr/>
              <p:nvPr/>
            </p:nvCxnSpPr>
            <p:spPr>
              <a:xfrm rot="10800000" flipV="1">
                <a:off x="2571736" y="5643578"/>
                <a:ext cx="1500198" cy="42862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cxnSp>
          <p:cxnSp>
            <p:nvCxnSpPr>
              <p:cNvPr id="30" name="Connettore 2 29"/>
              <p:cNvCxnSpPr/>
              <p:nvPr/>
            </p:nvCxnSpPr>
            <p:spPr>
              <a:xfrm>
                <a:off x="3500430" y="5715016"/>
                <a:ext cx="785818" cy="35719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cxnSp>
        </p:grpSp>
        <p:sp>
          <p:nvSpPr>
            <p:cNvPr id="69" name="Rettangolo 68"/>
            <p:cNvSpPr/>
            <p:nvPr/>
          </p:nvSpPr>
          <p:spPr>
            <a:xfrm>
              <a:off x="142844" y="2643182"/>
              <a:ext cx="3357586" cy="1643074"/>
            </a:xfrm>
            <a:prstGeom prst="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 sz="1800">
                <a:solidFill>
                  <a:prstClr val="black"/>
                </a:solidFill>
              </a:endParaRPr>
            </a:p>
          </p:txBody>
        </p:sp>
        <p:sp>
          <p:nvSpPr>
            <p:cNvPr id="70" name="Rettangolo 69"/>
            <p:cNvSpPr/>
            <p:nvPr/>
          </p:nvSpPr>
          <p:spPr>
            <a:xfrm>
              <a:off x="165166" y="2214554"/>
              <a:ext cx="34067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ambria" pitchFamily="18" charset="0"/>
                </a:rPr>
                <a:t>DNA Damage Checkpoint Proteins </a:t>
              </a:r>
              <a:endParaRPr lang="en-US" sz="1600" b="1" dirty="0">
                <a:solidFill>
                  <a:srgbClr val="FF0000"/>
                </a:solidFill>
                <a:latin typeface="Cambria" pitchFamily="18" charset="0"/>
              </a:endParaRPr>
            </a:p>
          </p:txBody>
        </p:sp>
      </p:grpSp>
      <p:graphicFrame>
        <p:nvGraphicFramePr>
          <p:cNvPr id="73" name="Diagramma 72"/>
          <p:cNvGraphicFramePr/>
          <p:nvPr/>
        </p:nvGraphicFramePr>
        <p:xfrm>
          <a:off x="2714612" y="1785926"/>
          <a:ext cx="5286412" cy="2857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4" name="Rettangolo 73"/>
          <p:cNvSpPr/>
          <p:nvPr/>
        </p:nvSpPr>
        <p:spPr>
          <a:xfrm>
            <a:off x="285720" y="1357298"/>
            <a:ext cx="28575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srgbClr val="8064A2">
                    <a:lumMod val="50000"/>
                  </a:srgbClr>
                </a:solidFill>
                <a:latin typeface="Cambria" pitchFamily="18" charset="0"/>
              </a:rPr>
              <a:t>DNA lesions trigger the activation of various protein </a:t>
            </a:r>
            <a:r>
              <a:rPr lang="en-US" sz="1600" dirty="0" err="1" smtClean="0">
                <a:solidFill>
                  <a:srgbClr val="8064A2">
                    <a:lumMod val="50000"/>
                  </a:srgbClr>
                </a:solidFill>
                <a:latin typeface="Cambria" pitchFamily="18" charset="0"/>
              </a:rPr>
              <a:t>kinases</a:t>
            </a:r>
            <a:r>
              <a:rPr lang="en-US" sz="1600" dirty="0" smtClean="0">
                <a:solidFill>
                  <a:srgbClr val="8064A2">
                    <a:lumMod val="50000"/>
                  </a:srgbClr>
                </a:solidFill>
                <a:latin typeface="Cambria" pitchFamily="18" charset="0"/>
              </a:rPr>
              <a:t>, such as ATM and ATR. These primary transducers mediate the activation of numerous </a:t>
            </a:r>
            <a:r>
              <a:rPr lang="en-US" sz="1600" dirty="0" err="1" smtClean="0">
                <a:solidFill>
                  <a:srgbClr val="8064A2">
                    <a:lumMod val="50000"/>
                  </a:srgbClr>
                </a:solidFill>
                <a:latin typeface="Cambria" pitchFamily="18" charset="0"/>
              </a:rPr>
              <a:t>effector</a:t>
            </a:r>
            <a:r>
              <a:rPr lang="en-US" sz="1600" dirty="0" smtClean="0">
                <a:solidFill>
                  <a:srgbClr val="8064A2">
                    <a:lumMod val="50000"/>
                  </a:srgbClr>
                </a:solidFill>
                <a:latin typeface="Cambria" pitchFamily="18" charset="0"/>
              </a:rPr>
              <a:t> proteins which induce cell cycle arrest, DNA repair or cell death, depending on the extent of genomic injury. </a:t>
            </a:r>
            <a:endParaRPr lang="en-US" sz="1600" dirty="0">
              <a:solidFill>
                <a:srgbClr val="8064A2">
                  <a:lumMod val="50000"/>
                </a:srgbClr>
              </a:solidFill>
              <a:latin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1143000"/>
          </a:xfrm>
        </p:spPr>
        <p:txBody>
          <a:bodyPr>
            <a:noAutofit/>
          </a:bodyPr>
          <a:lstStyle/>
          <a:p>
            <a:r>
              <a:rPr lang="it-IT" sz="2800" dirty="0" smtClean="0"/>
              <a:t>IR treatment </a:t>
            </a:r>
            <a:r>
              <a:rPr lang="it-IT" sz="2800" dirty="0" err="1" smtClean="0"/>
              <a:t>is</a:t>
            </a:r>
            <a:r>
              <a:rPr lang="it-IT" sz="2800" dirty="0" smtClean="0"/>
              <a:t> </a:t>
            </a:r>
            <a:r>
              <a:rPr lang="it-IT" sz="2800" dirty="0" err="1" smtClean="0"/>
              <a:t>associated</a:t>
            </a:r>
            <a:r>
              <a:rPr lang="it-IT" sz="2800" dirty="0" smtClean="0"/>
              <a:t> </a:t>
            </a:r>
            <a:r>
              <a:rPr lang="it-IT" sz="2800" dirty="0" err="1" smtClean="0"/>
              <a:t>with</a:t>
            </a:r>
            <a:r>
              <a:rPr lang="it-IT" sz="2800" dirty="0" smtClean="0"/>
              <a:t> the </a:t>
            </a:r>
            <a:r>
              <a:rPr lang="it-IT" sz="2800" dirty="0" err="1" smtClean="0"/>
              <a:t>enrichment</a:t>
            </a:r>
            <a:r>
              <a:rPr lang="it-IT" sz="2800" dirty="0" smtClean="0"/>
              <a:t> </a:t>
            </a:r>
            <a:r>
              <a:rPr lang="it-IT" sz="2800" dirty="0" err="1" smtClean="0"/>
              <a:t>of</a:t>
            </a:r>
            <a:r>
              <a:rPr lang="it-IT" sz="2800" dirty="0" smtClean="0"/>
              <a:t>  the CD133+ GBM </a:t>
            </a:r>
            <a:r>
              <a:rPr lang="it-IT" sz="2800" dirty="0" err="1" smtClean="0"/>
              <a:t>cell</a:t>
            </a:r>
            <a:r>
              <a:rPr lang="it-IT" sz="2800" dirty="0" smtClean="0"/>
              <a:t> </a:t>
            </a:r>
            <a:r>
              <a:rPr lang="it-IT" sz="2800" dirty="0" err="1" smtClean="0"/>
              <a:t>subpopulation</a:t>
            </a:r>
            <a:r>
              <a:rPr lang="it-IT" sz="2800" dirty="0" smtClean="0"/>
              <a:t> </a:t>
            </a:r>
            <a:r>
              <a:rPr lang="it-IT" sz="2800" dirty="0" err="1" smtClean="0"/>
              <a:t>both</a:t>
            </a:r>
            <a:r>
              <a:rPr lang="it-IT" sz="2800" dirty="0" smtClean="0"/>
              <a:t> </a:t>
            </a:r>
            <a:r>
              <a:rPr lang="it-IT" sz="2800" i="1" dirty="0" smtClean="0"/>
              <a:t>in vitro </a:t>
            </a:r>
            <a:r>
              <a:rPr lang="it-IT" sz="2800" dirty="0" smtClean="0"/>
              <a:t>and </a:t>
            </a:r>
            <a:r>
              <a:rPr lang="it-IT" sz="2800" i="1" dirty="0" smtClean="0"/>
              <a:t>in vivo</a:t>
            </a:r>
            <a:r>
              <a:rPr lang="it-IT" sz="2800" dirty="0" smtClean="0"/>
              <a:t/>
            </a:r>
            <a:br>
              <a:rPr lang="it-IT" sz="2800" dirty="0" smtClean="0"/>
            </a:br>
            <a:endParaRPr lang="it-IT" sz="2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2873395" cy="1361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286124"/>
            <a:ext cx="1798509" cy="146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ttangolo 7"/>
          <p:cNvSpPr/>
          <p:nvPr/>
        </p:nvSpPr>
        <p:spPr>
          <a:xfrm>
            <a:off x="357158" y="4786322"/>
            <a:ext cx="27860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it-IT" sz="1100" dirty="0" smtClean="0">
                <a:solidFill>
                  <a:prstClr val="black"/>
                </a:solidFill>
                <a:latin typeface="Calibri"/>
              </a:rPr>
              <a:t>Glioma </a:t>
            </a:r>
            <a:r>
              <a:rPr lang="it-IT" sz="1100" dirty="0" err="1">
                <a:solidFill>
                  <a:prstClr val="black"/>
                </a:solidFill>
                <a:latin typeface="Calibri"/>
              </a:rPr>
              <a:t>cultures</a:t>
            </a:r>
            <a:r>
              <a:rPr lang="it-IT" sz="1100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100" dirty="0" err="1">
                <a:solidFill>
                  <a:prstClr val="black"/>
                </a:solidFill>
                <a:latin typeface="Calibri"/>
              </a:rPr>
              <a:t>from</a:t>
            </a:r>
            <a:r>
              <a:rPr lang="it-IT" sz="1100" dirty="0">
                <a:solidFill>
                  <a:prstClr val="black"/>
                </a:solidFill>
                <a:latin typeface="Calibri"/>
              </a:rPr>
              <a:t> D54MG </a:t>
            </a:r>
            <a:r>
              <a:rPr lang="it-IT" sz="1100" dirty="0" err="1" smtClean="0">
                <a:solidFill>
                  <a:prstClr val="black"/>
                </a:solidFill>
                <a:latin typeface="Calibri"/>
              </a:rPr>
              <a:t>xenografts</a:t>
            </a:r>
            <a:r>
              <a:rPr lang="it-IT" sz="11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100" dirty="0" smtClean="0">
                <a:solidFill>
                  <a:prstClr val="black"/>
                </a:solidFill>
                <a:latin typeface="Calibri"/>
              </a:rPr>
              <a:t>were </a:t>
            </a:r>
            <a:r>
              <a:rPr lang="en-US" sz="1100" dirty="0">
                <a:solidFill>
                  <a:prstClr val="black"/>
                </a:solidFill>
                <a:latin typeface="Calibri"/>
              </a:rPr>
              <a:t>untreated or irradiated (5 </a:t>
            </a:r>
            <a:r>
              <a:rPr lang="en-US" sz="1100" dirty="0" err="1">
                <a:solidFill>
                  <a:prstClr val="black"/>
                </a:solidFill>
                <a:latin typeface="Calibri"/>
              </a:rPr>
              <a:t>Gy</a:t>
            </a:r>
            <a:r>
              <a:rPr lang="en-US" sz="1100" dirty="0">
                <a:solidFill>
                  <a:prstClr val="black"/>
                </a:solidFill>
                <a:latin typeface="Calibri"/>
              </a:rPr>
              <a:t>). </a:t>
            </a:r>
            <a:r>
              <a:rPr lang="en-US" sz="1100" dirty="0" smtClean="0">
                <a:solidFill>
                  <a:prstClr val="black"/>
                </a:solidFill>
                <a:latin typeface="Calibri"/>
              </a:rPr>
              <a:t> CD133+ </a:t>
            </a:r>
            <a:r>
              <a:rPr lang="en-US" sz="1100" dirty="0">
                <a:solidFill>
                  <a:prstClr val="black"/>
                </a:solidFill>
                <a:latin typeface="Calibri"/>
              </a:rPr>
              <a:t>fractions were assayed by </a:t>
            </a:r>
            <a:r>
              <a:rPr lang="en-US" sz="1100" dirty="0" smtClean="0">
                <a:solidFill>
                  <a:prstClr val="black"/>
                </a:solidFill>
                <a:latin typeface="Calibri"/>
              </a:rPr>
              <a:t>FACS after </a:t>
            </a:r>
            <a:r>
              <a:rPr lang="en-US" sz="1100" dirty="0">
                <a:solidFill>
                  <a:prstClr val="black"/>
                </a:solidFill>
                <a:latin typeface="Calibri"/>
              </a:rPr>
              <a:t>48 h. </a:t>
            </a:r>
            <a:r>
              <a:rPr lang="en-US" sz="1100" dirty="0" smtClean="0">
                <a:solidFill>
                  <a:prstClr val="black"/>
                </a:solidFill>
                <a:latin typeface="Calibri"/>
              </a:rPr>
              <a:t> Mean ± </a:t>
            </a:r>
            <a:r>
              <a:rPr lang="en-US" sz="1100" dirty="0" err="1" smtClean="0">
                <a:solidFill>
                  <a:prstClr val="black"/>
                </a:solidFill>
                <a:latin typeface="Calibri"/>
              </a:rPr>
              <a:t>s.d</a:t>
            </a:r>
            <a:r>
              <a:rPr lang="en-US" sz="1100" dirty="0" smtClean="0">
                <a:solidFill>
                  <a:prstClr val="black"/>
                </a:solidFill>
                <a:latin typeface="Calibri"/>
              </a:rPr>
              <a:t>. results (n=3; *P,0.001).</a:t>
            </a:r>
            <a:endParaRPr lang="it-IT" sz="11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000240"/>
            <a:ext cx="24669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2071678"/>
            <a:ext cx="225742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ttangolo 11"/>
          <p:cNvSpPr/>
          <p:nvPr/>
        </p:nvSpPr>
        <p:spPr>
          <a:xfrm>
            <a:off x="3643306" y="4500570"/>
            <a:ext cx="264320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it-IT" sz="1100" dirty="0" err="1" smtClean="0">
                <a:solidFill>
                  <a:prstClr val="black"/>
                </a:solidFill>
                <a:latin typeface="Calibri"/>
              </a:rPr>
              <a:t>Subcutaneous</a:t>
            </a:r>
            <a:r>
              <a:rPr lang="it-IT" sz="11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100" dirty="0" smtClean="0">
                <a:solidFill>
                  <a:prstClr val="black"/>
                </a:solidFill>
                <a:latin typeface="Calibri"/>
              </a:rPr>
              <a:t>(</a:t>
            </a:r>
            <a:r>
              <a:rPr lang="en-US" sz="1100" dirty="0">
                <a:solidFill>
                  <a:prstClr val="black"/>
                </a:solidFill>
                <a:latin typeface="Calibri"/>
              </a:rPr>
              <a:t>SC) and intracranial (IC) D456MG </a:t>
            </a:r>
            <a:r>
              <a:rPr lang="en-US" sz="1100" dirty="0" err="1">
                <a:solidFill>
                  <a:prstClr val="black"/>
                </a:solidFill>
                <a:latin typeface="Calibri"/>
              </a:rPr>
              <a:t>xenografts</a:t>
            </a:r>
            <a:r>
              <a:rPr lang="en-US" sz="1100" dirty="0">
                <a:solidFill>
                  <a:prstClr val="black"/>
                </a:solidFill>
                <a:latin typeface="Calibri"/>
              </a:rPr>
              <a:t> were irradiated (</a:t>
            </a:r>
            <a:r>
              <a:rPr lang="en-US" sz="1100" dirty="0" smtClean="0">
                <a:solidFill>
                  <a:prstClr val="black"/>
                </a:solidFill>
                <a:latin typeface="Calibri"/>
              </a:rPr>
              <a:t>3x5Gy or 1x9 </a:t>
            </a:r>
            <a:r>
              <a:rPr lang="en-US" sz="1100" dirty="0" err="1">
                <a:solidFill>
                  <a:prstClr val="black"/>
                </a:solidFill>
                <a:latin typeface="Calibri"/>
              </a:rPr>
              <a:t>Gy</a:t>
            </a:r>
            <a:r>
              <a:rPr lang="en-US" sz="1100" dirty="0">
                <a:solidFill>
                  <a:prstClr val="black"/>
                </a:solidFill>
                <a:latin typeface="Calibri"/>
              </a:rPr>
              <a:t>) or untreated. CD1331 fractions were quantified after 48 </a:t>
            </a:r>
            <a:r>
              <a:rPr lang="en-US" sz="1100" dirty="0" smtClean="0">
                <a:solidFill>
                  <a:prstClr val="black"/>
                </a:solidFill>
                <a:latin typeface="Calibri"/>
              </a:rPr>
              <a:t>h. Mean ± </a:t>
            </a:r>
            <a:r>
              <a:rPr lang="en-US" sz="1100" dirty="0" err="1" smtClean="0">
                <a:solidFill>
                  <a:prstClr val="black"/>
                </a:solidFill>
                <a:latin typeface="Calibri"/>
              </a:rPr>
              <a:t>s.d</a:t>
            </a:r>
            <a:r>
              <a:rPr lang="en-US" sz="1100" dirty="0" smtClean="0">
                <a:solidFill>
                  <a:prstClr val="black"/>
                </a:solidFill>
                <a:latin typeface="Calibri"/>
              </a:rPr>
              <a:t>. results (</a:t>
            </a:r>
            <a:r>
              <a:rPr lang="it-IT" sz="1100" dirty="0" smtClean="0">
                <a:solidFill>
                  <a:prstClr val="black"/>
                </a:solidFill>
                <a:latin typeface="Calibri"/>
              </a:rPr>
              <a:t>n=3</a:t>
            </a:r>
            <a:r>
              <a:rPr lang="it-IT" sz="1100" dirty="0">
                <a:solidFill>
                  <a:prstClr val="black"/>
                </a:solidFill>
                <a:latin typeface="Calibri"/>
              </a:rPr>
              <a:t>; </a:t>
            </a:r>
            <a:r>
              <a:rPr lang="it-IT" sz="1100" dirty="0" err="1">
                <a:solidFill>
                  <a:prstClr val="black"/>
                </a:solidFill>
                <a:latin typeface="Calibri"/>
              </a:rPr>
              <a:t>*P</a:t>
            </a:r>
            <a:r>
              <a:rPr lang="it-IT" sz="1100" dirty="0">
                <a:solidFill>
                  <a:prstClr val="black"/>
                </a:solidFill>
                <a:latin typeface="Calibri"/>
              </a:rPr>
              <a:t>,0.002; **P,0.001).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6357950" y="4500570"/>
            <a:ext cx="23574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it-IT" sz="1100" dirty="0" err="1">
                <a:solidFill>
                  <a:prstClr val="black"/>
                </a:solidFill>
                <a:latin typeface="Calibri"/>
              </a:rPr>
              <a:t>Individual</a:t>
            </a:r>
            <a:r>
              <a:rPr lang="it-IT" sz="1100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100" dirty="0" err="1">
                <a:solidFill>
                  <a:prstClr val="black"/>
                </a:solidFill>
                <a:latin typeface="Calibri"/>
              </a:rPr>
              <a:t>patient</a:t>
            </a:r>
            <a:r>
              <a:rPr lang="it-IT" sz="1100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100" dirty="0" err="1" smtClean="0">
                <a:solidFill>
                  <a:prstClr val="black"/>
                </a:solidFill>
                <a:latin typeface="Calibri"/>
              </a:rPr>
              <a:t>tumour</a:t>
            </a:r>
            <a:r>
              <a:rPr lang="it-IT" sz="11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100" dirty="0" smtClean="0">
                <a:solidFill>
                  <a:prstClr val="black"/>
                </a:solidFill>
                <a:latin typeface="Calibri"/>
              </a:rPr>
              <a:t>specimens </a:t>
            </a:r>
            <a:r>
              <a:rPr lang="en-US" sz="1100" dirty="0">
                <a:solidFill>
                  <a:prstClr val="black"/>
                </a:solidFill>
                <a:latin typeface="Calibri"/>
              </a:rPr>
              <a:t>were halved and either irradiated with 2 </a:t>
            </a:r>
            <a:r>
              <a:rPr lang="en-US" sz="1100" dirty="0" err="1">
                <a:solidFill>
                  <a:prstClr val="black"/>
                </a:solidFill>
                <a:latin typeface="Calibri"/>
              </a:rPr>
              <a:t>Gy</a:t>
            </a:r>
            <a:r>
              <a:rPr lang="en-US" sz="1100" dirty="0">
                <a:solidFill>
                  <a:prstClr val="black"/>
                </a:solidFill>
                <a:latin typeface="Calibri"/>
              </a:rPr>
              <a:t> or </a:t>
            </a:r>
            <a:r>
              <a:rPr lang="en-US" sz="1100" dirty="0" smtClean="0">
                <a:solidFill>
                  <a:prstClr val="black"/>
                </a:solidFill>
                <a:latin typeface="Calibri"/>
              </a:rPr>
              <a:t>untreated. </a:t>
            </a:r>
            <a:endParaRPr lang="it-IT" sz="11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3500430" y="1714488"/>
            <a:ext cx="5286412" cy="3929090"/>
          </a:xfrm>
          <a:prstGeom prst="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it-IT" sz="1800">
              <a:solidFill>
                <a:prstClr val="black"/>
              </a:solidFill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285720" y="1714488"/>
            <a:ext cx="2857520" cy="3929090"/>
          </a:xfrm>
          <a:prstGeom prst="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it-IT" sz="1800">
              <a:solidFill>
                <a:prstClr val="black"/>
              </a:solidFill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5857884" y="6000768"/>
            <a:ext cx="31122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it-IT" sz="1200" dirty="0" err="1" smtClean="0">
                <a:solidFill>
                  <a:prstClr val="black"/>
                </a:solidFill>
                <a:latin typeface="Calibri"/>
              </a:rPr>
              <a:t>Bao</a:t>
            </a:r>
            <a:r>
              <a:rPr lang="it-IT" sz="1200" dirty="0" smtClean="0">
                <a:solidFill>
                  <a:prstClr val="black"/>
                </a:solidFill>
                <a:latin typeface="Calibri"/>
              </a:rPr>
              <a:t> S </a:t>
            </a:r>
            <a:r>
              <a:rPr lang="it-IT" sz="1200" i="1" dirty="0" err="1" smtClean="0">
                <a:solidFill>
                  <a:prstClr val="black"/>
                </a:solidFill>
                <a:latin typeface="Calibri"/>
              </a:rPr>
              <a:t>et</a:t>
            </a:r>
            <a:r>
              <a:rPr lang="it-IT" sz="1200" i="1" dirty="0" smtClean="0">
                <a:solidFill>
                  <a:prstClr val="black"/>
                </a:solidFill>
                <a:latin typeface="Calibri"/>
              </a:rPr>
              <a:t> al</a:t>
            </a:r>
            <a:r>
              <a:rPr lang="it-IT" sz="1200" dirty="0" smtClean="0">
                <a:solidFill>
                  <a:prstClr val="black"/>
                </a:solidFill>
                <a:latin typeface="Calibri"/>
              </a:rPr>
              <a:t>., Nature, 2006; </a:t>
            </a:r>
            <a:r>
              <a:rPr lang="it-IT" sz="1200" dirty="0">
                <a:solidFill>
                  <a:prstClr val="black"/>
                </a:solidFill>
                <a:latin typeface="Calibri"/>
              </a:rPr>
              <a:t>444(7120):756-60. </a:t>
            </a:r>
            <a:r>
              <a:rPr lang="it-IT" sz="1200" dirty="0" smtClean="0">
                <a:solidFill>
                  <a:prstClr val="black"/>
                </a:solidFill>
                <a:latin typeface="Calibri"/>
              </a:rPr>
              <a:t>  </a:t>
            </a:r>
            <a:endParaRPr lang="it-IT" sz="1200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14282" y="142852"/>
            <a:ext cx="857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sz="2400" dirty="0" smtClean="0">
                <a:solidFill>
                  <a:prstClr val="black"/>
                </a:solidFill>
                <a:latin typeface="Calibri"/>
              </a:rPr>
              <a:t>CD133+ GBM </a:t>
            </a:r>
            <a:r>
              <a:rPr lang="it-IT" sz="2400" dirty="0" err="1" smtClean="0">
                <a:solidFill>
                  <a:prstClr val="black"/>
                </a:solidFill>
                <a:latin typeface="Calibri"/>
              </a:rPr>
              <a:t>cells</a:t>
            </a:r>
            <a:r>
              <a:rPr lang="it-IT" sz="2400" dirty="0" smtClean="0">
                <a:solidFill>
                  <a:prstClr val="black"/>
                </a:solidFill>
                <a:latin typeface="Calibri"/>
              </a:rPr>
              <a:t> are more </a:t>
            </a:r>
            <a:r>
              <a:rPr lang="it-IT" sz="2400" dirty="0" err="1" smtClean="0">
                <a:solidFill>
                  <a:prstClr val="black"/>
                </a:solidFill>
                <a:latin typeface="Calibri"/>
              </a:rPr>
              <a:t>radioresistant</a:t>
            </a:r>
            <a:r>
              <a:rPr lang="it-IT" sz="24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2400" dirty="0" err="1" smtClean="0">
                <a:solidFill>
                  <a:prstClr val="black"/>
                </a:solidFill>
                <a:latin typeface="Calibri"/>
              </a:rPr>
              <a:t>than</a:t>
            </a:r>
            <a:r>
              <a:rPr lang="it-IT" sz="2400" dirty="0" smtClean="0">
                <a:solidFill>
                  <a:prstClr val="black"/>
                </a:solidFill>
                <a:latin typeface="Calibri"/>
              </a:rPr>
              <a:t> CD133-negative </a:t>
            </a:r>
            <a:r>
              <a:rPr lang="it-IT" sz="2400" dirty="0" err="1" smtClean="0">
                <a:solidFill>
                  <a:prstClr val="black"/>
                </a:solidFill>
                <a:latin typeface="Calibri"/>
              </a:rPr>
              <a:t>tumor</a:t>
            </a:r>
            <a:r>
              <a:rPr lang="it-IT" sz="24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2400" dirty="0" err="1" smtClean="0">
                <a:solidFill>
                  <a:prstClr val="black"/>
                </a:solidFill>
                <a:latin typeface="Calibri"/>
              </a:rPr>
              <a:t>cells</a:t>
            </a:r>
            <a:r>
              <a:rPr lang="it-IT" sz="2400" dirty="0" smtClean="0">
                <a:solidFill>
                  <a:prstClr val="black"/>
                </a:solidFill>
                <a:latin typeface="Calibri"/>
              </a:rPr>
              <a:t>: the </a:t>
            </a:r>
            <a:r>
              <a:rPr lang="it-IT" sz="2400" dirty="0" err="1" smtClean="0">
                <a:solidFill>
                  <a:prstClr val="black"/>
                </a:solidFill>
                <a:latin typeface="Calibri"/>
              </a:rPr>
              <a:t>role</a:t>
            </a:r>
            <a:r>
              <a:rPr lang="it-IT" sz="24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2400" dirty="0" err="1" smtClean="0">
                <a:solidFill>
                  <a:prstClr val="black"/>
                </a:solidFill>
                <a:latin typeface="Calibri"/>
              </a:rPr>
              <a:t>of</a:t>
            </a:r>
            <a:r>
              <a:rPr lang="it-IT" sz="2400" dirty="0" smtClean="0">
                <a:solidFill>
                  <a:prstClr val="black"/>
                </a:solidFill>
                <a:latin typeface="Calibri"/>
              </a:rPr>
              <a:t> checkpoint </a:t>
            </a:r>
            <a:r>
              <a:rPr lang="it-IT" sz="2400" dirty="0" err="1" smtClean="0">
                <a:solidFill>
                  <a:prstClr val="black"/>
                </a:solidFill>
                <a:latin typeface="Calibri"/>
              </a:rPr>
              <a:t>kinase</a:t>
            </a:r>
            <a:r>
              <a:rPr lang="it-IT" sz="24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2400" dirty="0" err="1" smtClean="0">
                <a:solidFill>
                  <a:prstClr val="black"/>
                </a:solidFill>
                <a:latin typeface="Calibri"/>
              </a:rPr>
              <a:t>activity</a:t>
            </a:r>
            <a:r>
              <a:rPr lang="it-IT" sz="2400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it-IT" sz="2400" dirty="0" smtClean="0">
                <a:solidFill>
                  <a:prstClr val="black"/>
                </a:solidFill>
                <a:latin typeface="Calibri"/>
              </a:rPr>
            </a:br>
            <a:endParaRPr lang="it-IT" sz="2400" dirty="0" smtClean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Gruppo 18"/>
          <p:cNvGrpSpPr/>
          <p:nvPr/>
        </p:nvGrpSpPr>
        <p:grpSpPr>
          <a:xfrm>
            <a:off x="4643438" y="4143380"/>
            <a:ext cx="4071966" cy="2286016"/>
            <a:chOff x="142844" y="4500570"/>
            <a:chExt cx="4217393" cy="2214578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2705" y="4638981"/>
              <a:ext cx="3357586" cy="1608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Rettangolo 14"/>
            <p:cNvSpPr/>
            <p:nvPr/>
          </p:nvSpPr>
          <p:spPr>
            <a:xfrm>
              <a:off x="285719" y="6284261"/>
              <a:ext cx="407451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The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preferential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survival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of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CD133+ GBM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cells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after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IR treatment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is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due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to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lower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rates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of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apoptosis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. </a:t>
              </a:r>
              <a:endParaRPr lang="it-IT" sz="11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" name="Rettangolo 16"/>
            <p:cNvSpPr/>
            <p:nvPr/>
          </p:nvSpPr>
          <p:spPr>
            <a:xfrm>
              <a:off x="142844" y="4500570"/>
              <a:ext cx="4143404" cy="2214578"/>
            </a:xfrm>
            <a:prstGeom prst="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uppo 29"/>
          <p:cNvGrpSpPr/>
          <p:nvPr/>
        </p:nvGrpSpPr>
        <p:grpSpPr>
          <a:xfrm>
            <a:off x="4643438" y="1071546"/>
            <a:ext cx="4000528" cy="2928958"/>
            <a:chOff x="4429124" y="1071546"/>
            <a:chExt cx="4000528" cy="2928958"/>
          </a:xfrm>
        </p:grpSpPr>
        <p:sp>
          <p:nvSpPr>
            <p:cNvPr id="12" name="Rettangolo 11"/>
            <p:cNvSpPr/>
            <p:nvPr/>
          </p:nvSpPr>
          <p:spPr>
            <a:xfrm>
              <a:off x="4498098" y="3214686"/>
              <a:ext cx="371723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The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activation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of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DNA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damage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checkpoint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contributes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to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the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increased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survival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of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CD133+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cells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after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IR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administration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.   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Co-treatment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of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IR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with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Chk1/Chk2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inhibitor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, DBH,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distrupted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the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radioresistance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of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CD133+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cells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. </a:t>
              </a:r>
              <a:endParaRPr lang="it-IT" sz="11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" name="Rettangolo 15"/>
            <p:cNvSpPr/>
            <p:nvPr/>
          </p:nvSpPr>
          <p:spPr>
            <a:xfrm>
              <a:off x="4429124" y="1071546"/>
              <a:ext cx="4000528" cy="2928958"/>
            </a:xfrm>
            <a:prstGeom prst="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 sz="1800">
                <a:solidFill>
                  <a:prstClr val="black"/>
                </a:solidFill>
              </a:endParaRPr>
            </a:p>
          </p:txBody>
        </p:sp>
        <p:grpSp>
          <p:nvGrpSpPr>
            <p:cNvPr id="5" name="Gruppo 25"/>
            <p:cNvGrpSpPr/>
            <p:nvPr/>
          </p:nvGrpSpPr>
          <p:grpSpPr>
            <a:xfrm>
              <a:off x="4709948" y="1141432"/>
              <a:ext cx="3291074" cy="2073253"/>
              <a:chOff x="4724113" y="1141432"/>
              <a:chExt cx="3617364" cy="2306205"/>
            </a:xfrm>
          </p:grpSpPr>
          <p:grpSp>
            <p:nvGrpSpPr>
              <p:cNvPr id="6" name="Gruppo 10"/>
              <p:cNvGrpSpPr/>
              <p:nvPr/>
            </p:nvGrpSpPr>
            <p:grpSpPr>
              <a:xfrm>
                <a:off x="4724113" y="1141432"/>
                <a:ext cx="3379756" cy="2306205"/>
                <a:chOff x="481339" y="1285860"/>
                <a:chExt cx="4210050" cy="2838461"/>
              </a:xfrm>
            </p:grpSpPr>
            <p:pic>
              <p:nvPicPr>
                <p:cNvPr id="3075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695653" y="2857496"/>
                  <a:ext cx="3952875" cy="12668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076" name="Picture 4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481339" y="1285860"/>
                  <a:ext cx="4210050" cy="159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sp>
            <p:nvSpPr>
              <p:cNvPr id="13" name="Rettangolo 12"/>
              <p:cNvSpPr/>
              <p:nvPr/>
            </p:nvSpPr>
            <p:spPr>
              <a:xfrm>
                <a:off x="7300807" y="3000372"/>
                <a:ext cx="104067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00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(</a:t>
                </a:r>
                <a:r>
                  <a:rPr lang="it-IT" sz="1000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Primary</a:t>
                </a:r>
                <a:r>
                  <a:rPr lang="it-IT" sz="100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GBM)</a:t>
                </a:r>
                <a:endParaRPr lang="it-IT" sz="10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" name="Rettangolo 13"/>
              <p:cNvSpPr/>
              <p:nvPr/>
            </p:nvSpPr>
            <p:spPr>
              <a:xfrm>
                <a:off x="7320711" y="2000240"/>
                <a:ext cx="822661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00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(</a:t>
                </a:r>
                <a:r>
                  <a:rPr lang="it-IT" sz="1000" dirty="0" err="1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Xenograft</a:t>
                </a:r>
                <a:r>
                  <a:rPr lang="it-IT" sz="100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)</a:t>
                </a:r>
                <a:endParaRPr lang="it-IT" sz="10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7" name="Gruppo 30"/>
          <p:cNvGrpSpPr/>
          <p:nvPr/>
        </p:nvGrpSpPr>
        <p:grpSpPr>
          <a:xfrm>
            <a:off x="428596" y="1000108"/>
            <a:ext cx="4000528" cy="3000396"/>
            <a:chOff x="214282" y="1000108"/>
            <a:chExt cx="4000528" cy="3000396"/>
          </a:xfrm>
        </p:grpSpPr>
        <p:grpSp>
          <p:nvGrpSpPr>
            <p:cNvPr id="8" name="Gruppo 22"/>
            <p:cNvGrpSpPr/>
            <p:nvPr/>
          </p:nvGrpSpPr>
          <p:grpSpPr>
            <a:xfrm>
              <a:off x="785786" y="1000108"/>
              <a:ext cx="2786082" cy="2214578"/>
              <a:chOff x="5106134" y="4143380"/>
              <a:chExt cx="3228964" cy="257176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32738" r="49405"/>
              <a:stretch>
                <a:fillRect/>
              </a:stretch>
            </p:blipFill>
            <p:spPr bwMode="auto">
              <a:xfrm>
                <a:off x="6034828" y="4143380"/>
                <a:ext cx="857255" cy="25717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0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1429" t="16667"/>
              <a:stretch>
                <a:fillRect/>
              </a:stretch>
            </p:blipFill>
            <p:spPr bwMode="auto">
              <a:xfrm>
                <a:off x="6963522" y="4572026"/>
                <a:ext cx="1371576" cy="21431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1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11707" r="70436"/>
              <a:stretch>
                <a:fillRect/>
              </a:stretch>
            </p:blipFill>
            <p:spPr bwMode="auto">
              <a:xfrm>
                <a:off x="5106134" y="4143380"/>
                <a:ext cx="857255" cy="25717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24" name="Rettangolo 23"/>
            <p:cNvSpPr/>
            <p:nvPr/>
          </p:nvSpPr>
          <p:spPr>
            <a:xfrm>
              <a:off x="214282" y="1071546"/>
              <a:ext cx="4000528" cy="2928958"/>
            </a:xfrm>
            <a:prstGeom prst="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 sz="1800">
                <a:solidFill>
                  <a:prstClr val="black"/>
                </a:solidFill>
              </a:endParaRPr>
            </a:p>
          </p:txBody>
        </p:sp>
        <p:sp>
          <p:nvSpPr>
            <p:cNvPr id="25" name="Rettangolo 24"/>
            <p:cNvSpPr/>
            <p:nvPr/>
          </p:nvSpPr>
          <p:spPr>
            <a:xfrm>
              <a:off x="285720" y="3214686"/>
              <a:ext cx="378867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CD133+ GBM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cells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preferentially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activate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the DNA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damage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response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signaling</a:t>
              </a:r>
              <a:r>
                <a:rPr lang="it-IT" sz="1100" b="1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b="1" dirty="0" err="1" smtClean="0">
                  <a:solidFill>
                    <a:prstClr val="black"/>
                  </a:solidFill>
                  <a:latin typeface="Calibri"/>
                </a:rPr>
                <a:t>pathway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,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as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demonstrated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by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the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higher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phosphoriyation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of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ATM, Rad17, Chk1 and Chk2 checkpoint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proteins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than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in CD133-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cells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. </a:t>
              </a:r>
              <a:endParaRPr lang="it-IT" sz="1100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9" name="Gruppo 28"/>
          <p:cNvGrpSpPr/>
          <p:nvPr/>
        </p:nvGrpSpPr>
        <p:grpSpPr>
          <a:xfrm>
            <a:off x="423668" y="4143380"/>
            <a:ext cx="4005456" cy="2302175"/>
            <a:chOff x="214282" y="4143380"/>
            <a:chExt cx="4005456" cy="230217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071670" y="4143380"/>
              <a:ext cx="1815334" cy="1857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" name="Rettangolo 26"/>
            <p:cNvSpPr/>
            <p:nvPr/>
          </p:nvSpPr>
          <p:spPr>
            <a:xfrm>
              <a:off x="214282" y="4143380"/>
              <a:ext cx="4000528" cy="2286016"/>
            </a:xfrm>
            <a:prstGeom prst="rect">
              <a:avLst/>
            </a:prstGeom>
            <a:no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 sz="1800">
                <a:solidFill>
                  <a:prstClr val="black"/>
                </a:solidFill>
              </a:endParaRPr>
            </a:p>
          </p:txBody>
        </p:sp>
        <p:sp>
          <p:nvSpPr>
            <p:cNvPr id="28" name="Rettangolo 27"/>
            <p:cNvSpPr/>
            <p:nvPr/>
          </p:nvSpPr>
          <p:spPr>
            <a:xfrm>
              <a:off x="285720" y="6000768"/>
              <a:ext cx="3934018" cy="4447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CD133+ GBM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cells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repair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IR-induced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DNA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damage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more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efficiently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than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CD133-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cells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,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as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shown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by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the %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of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cells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with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comet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it-IT" sz="1100" dirty="0" err="1" smtClean="0">
                  <a:solidFill>
                    <a:prstClr val="black"/>
                  </a:solidFill>
                  <a:latin typeface="Calibri"/>
                </a:rPr>
                <a:t>tails</a:t>
              </a:r>
              <a:r>
                <a:rPr lang="it-IT" sz="1100" dirty="0" smtClean="0">
                  <a:solidFill>
                    <a:prstClr val="black"/>
                  </a:solidFill>
                  <a:latin typeface="Calibri"/>
                </a:rPr>
                <a:t>. </a:t>
              </a:r>
              <a:endParaRPr lang="it-IT" sz="1100" dirty="0">
                <a:solidFill>
                  <a:prstClr val="black"/>
                </a:solidFill>
                <a:latin typeface="Calibri"/>
              </a:endParaRPr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28597" y="4214819"/>
              <a:ext cx="1289266" cy="17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e 39"/>
          <p:cNvSpPr/>
          <p:nvPr/>
        </p:nvSpPr>
        <p:spPr>
          <a:xfrm>
            <a:off x="7358082" y="2214557"/>
            <a:ext cx="1428750" cy="500063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800">
              <a:solidFill>
                <a:prstClr val="white"/>
              </a:solidFill>
            </a:endParaRPr>
          </a:p>
        </p:txBody>
      </p:sp>
      <p:sp>
        <p:nvSpPr>
          <p:cNvPr id="36" name="Ovale 35"/>
          <p:cNvSpPr/>
          <p:nvPr/>
        </p:nvSpPr>
        <p:spPr>
          <a:xfrm>
            <a:off x="7358082" y="857232"/>
            <a:ext cx="1357313" cy="5715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800">
              <a:solidFill>
                <a:prstClr val="white"/>
              </a:solidFill>
            </a:endParaRPr>
          </a:p>
        </p:txBody>
      </p:sp>
      <p:sp>
        <p:nvSpPr>
          <p:cNvPr id="2" name="Rectangle 33"/>
          <p:cNvSpPr>
            <a:spLocks noChangeArrowheads="1"/>
          </p:cNvSpPr>
          <p:nvPr/>
        </p:nvSpPr>
        <p:spPr bwMode="auto">
          <a:xfrm>
            <a:off x="0" y="142852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sv-SE" sz="1800" dirty="0">
              <a:solidFill>
                <a:prstClr val="black"/>
              </a:solidFill>
              <a:latin typeface="Calibri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</a:pPr>
            <a:r>
              <a:rPr lang="sv-SE" sz="1800" b="1" dirty="0" smtClean="0">
                <a:solidFill>
                  <a:prstClr val="black"/>
                </a:solidFill>
                <a:latin typeface="Calibri"/>
                <a:cs typeface="Arial" charset="0"/>
              </a:rPr>
              <a:t>      IR treatment induces </a:t>
            </a:r>
            <a:r>
              <a:rPr lang="sv-SE" sz="1800" b="1" dirty="0">
                <a:solidFill>
                  <a:prstClr val="black"/>
                </a:solidFill>
                <a:latin typeface="Calibri"/>
                <a:cs typeface="Arial" charset="0"/>
              </a:rPr>
              <a:t>DNA </a:t>
            </a:r>
            <a:r>
              <a:rPr lang="sv-SE" sz="1800" b="1" dirty="0" smtClean="0">
                <a:solidFill>
                  <a:prstClr val="black"/>
                </a:solidFill>
                <a:latin typeface="Calibri"/>
                <a:cs typeface="Arial" charset="0"/>
              </a:rPr>
              <a:t>damage: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</a:pPr>
            <a:endParaRPr lang="sv-SE" sz="1800" b="1" dirty="0">
              <a:solidFill>
                <a:prstClr val="black"/>
              </a:solidFill>
              <a:latin typeface="Calibri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</a:pPr>
            <a:r>
              <a:rPr lang="sv-SE" sz="1800" dirty="0" smtClean="0">
                <a:solidFill>
                  <a:prstClr val="black"/>
                </a:solidFill>
                <a:latin typeface="Calibri"/>
                <a:cs typeface="Arial" charset="0"/>
              </a:rPr>
              <a:t>      Activation </a:t>
            </a:r>
            <a:r>
              <a:rPr lang="sv-SE" sz="1800" dirty="0">
                <a:solidFill>
                  <a:prstClr val="black"/>
                </a:solidFill>
                <a:latin typeface="Calibri"/>
                <a:cs typeface="Arial" charset="0"/>
              </a:rPr>
              <a:t>of </a:t>
            </a:r>
            <a:r>
              <a:rPr lang="sv-SE" sz="1800" dirty="0" smtClean="0">
                <a:solidFill>
                  <a:prstClr val="black"/>
                </a:solidFill>
                <a:latin typeface="Calibri"/>
                <a:cs typeface="Arial" charset="0"/>
              </a:rPr>
              <a:t>checkpoint proteins</a:t>
            </a:r>
            <a:r>
              <a:rPr lang="sv-SE" sz="1800" b="1" dirty="0" smtClean="0">
                <a:solidFill>
                  <a:prstClr val="black"/>
                </a:solidFill>
                <a:latin typeface="Calibri"/>
                <a:cs typeface="Arial" charset="0"/>
              </a:rPr>
              <a:t>  </a:t>
            </a:r>
            <a:r>
              <a:rPr lang="sv-SE" sz="1800" b="1" dirty="0">
                <a:solidFill>
                  <a:prstClr val="black"/>
                </a:solidFill>
                <a:latin typeface="Calibri"/>
                <a:cs typeface="Arial" charset="0"/>
              </a:rPr>
              <a:t>→</a:t>
            </a:r>
            <a:r>
              <a:rPr lang="sv-SE" sz="1800" dirty="0">
                <a:solidFill>
                  <a:prstClr val="black"/>
                </a:solidFill>
                <a:latin typeface="Calibri"/>
                <a:cs typeface="Arial" charset="0"/>
              </a:rPr>
              <a:t>  cell cycle arrest  </a:t>
            </a:r>
            <a:r>
              <a:rPr lang="sv-SE" sz="1800" b="1" dirty="0">
                <a:solidFill>
                  <a:prstClr val="black"/>
                </a:solidFill>
                <a:latin typeface="Calibri"/>
                <a:cs typeface="Arial" charset="0"/>
              </a:rPr>
              <a:t>→ </a:t>
            </a:r>
            <a:r>
              <a:rPr lang="sv-SE" sz="1800" dirty="0">
                <a:solidFill>
                  <a:prstClr val="black"/>
                </a:solidFill>
                <a:latin typeface="Calibri"/>
                <a:cs typeface="Arial" charset="0"/>
              </a:rPr>
              <a:t> repair of DNA  </a:t>
            </a:r>
            <a:r>
              <a:rPr lang="sv-SE" sz="1800" b="1" dirty="0">
                <a:solidFill>
                  <a:prstClr val="black"/>
                </a:solidFill>
                <a:latin typeface="Calibri"/>
                <a:cs typeface="Arial" charset="0"/>
              </a:rPr>
              <a:t>→</a:t>
            </a:r>
            <a:r>
              <a:rPr lang="sv-SE" sz="1800" dirty="0">
                <a:solidFill>
                  <a:prstClr val="black"/>
                </a:solidFill>
                <a:latin typeface="Calibri"/>
                <a:cs typeface="Arial" charset="0"/>
              </a:rPr>
              <a:t>  </a:t>
            </a:r>
            <a:r>
              <a:rPr lang="sv-SE" sz="1800" dirty="0" smtClean="0">
                <a:solidFill>
                  <a:prstClr val="black"/>
                </a:solidFill>
                <a:latin typeface="Calibri"/>
                <a:cs typeface="Arial" charset="0"/>
              </a:rPr>
              <a:t> cell </a:t>
            </a:r>
            <a:r>
              <a:rPr lang="sv-SE" sz="1800" dirty="0">
                <a:solidFill>
                  <a:prstClr val="black"/>
                </a:solidFill>
                <a:latin typeface="Calibri"/>
                <a:cs typeface="Arial" charset="0"/>
              </a:rPr>
              <a:t>survival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sv-SE" sz="1800" dirty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" name="Text Box 36"/>
          <p:cNvSpPr txBox="1">
            <a:spLocks noChangeArrowheads="1"/>
          </p:cNvSpPr>
          <p:nvPr/>
        </p:nvSpPr>
        <p:spPr bwMode="auto">
          <a:xfrm>
            <a:off x="0" y="2071678"/>
            <a:ext cx="900115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sv-SE" sz="1800" b="1" dirty="0" smtClean="0">
                <a:solidFill>
                  <a:prstClr val="black"/>
                </a:solidFill>
                <a:latin typeface="Calibri"/>
                <a:cs typeface="Arial" charset="0"/>
              </a:rPr>
              <a:t>      </a:t>
            </a:r>
            <a:r>
              <a:rPr lang="sv-SE" sz="1800" dirty="0" smtClean="0">
                <a:solidFill>
                  <a:prstClr val="black"/>
                </a:solidFill>
                <a:latin typeface="Calibri"/>
                <a:cs typeface="Arial" charset="0"/>
              </a:rPr>
              <a:t>checkpoint proteins    </a:t>
            </a:r>
            <a:r>
              <a:rPr lang="sv-SE" sz="3200" b="1" dirty="0" smtClean="0">
                <a:solidFill>
                  <a:prstClr val="black"/>
                </a:solidFill>
                <a:latin typeface="Calibri"/>
                <a:cs typeface="Arial" charset="0"/>
              </a:rPr>
              <a:t>→</a:t>
            </a:r>
            <a:r>
              <a:rPr lang="sv-SE" sz="1800" b="1" dirty="0" smtClean="0">
                <a:solidFill>
                  <a:prstClr val="black"/>
                </a:solidFill>
                <a:latin typeface="Calibri"/>
                <a:cs typeface="Arial" charset="0"/>
              </a:rPr>
              <a:t> no cell cycle arrest</a:t>
            </a:r>
            <a:r>
              <a:rPr lang="sv-SE" sz="3200" b="1" dirty="0" smtClean="0">
                <a:solidFill>
                  <a:prstClr val="black"/>
                </a:solidFill>
                <a:latin typeface="Calibri"/>
                <a:cs typeface="Arial" charset="0"/>
              </a:rPr>
              <a:t> → </a:t>
            </a:r>
            <a:r>
              <a:rPr lang="sv-SE" sz="1800" b="1" dirty="0" smtClean="0">
                <a:solidFill>
                  <a:prstClr val="black"/>
                </a:solidFill>
                <a:latin typeface="Calibri"/>
                <a:cs typeface="Arial" charset="0"/>
              </a:rPr>
              <a:t>no repair of DNA  </a:t>
            </a:r>
            <a:r>
              <a:rPr lang="sv-SE" sz="3200" b="1" dirty="0" smtClean="0">
                <a:solidFill>
                  <a:prstClr val="black"/>
                </a:solidFill>
                <a:latin typeface="Calibri"/>
                <a:cs typeface="Arial" charset="0"/>
              </a:rPr>
              <a:t>→</a:t>
            </a:r>
            <a:r>
              <a:rPr lang="sv-SE" sz="1800" dirty="0" smtClean="0">
                <a:solidFill>
                  <a:prstClr val="black"/>
                </a:solidFill>
                <a:latin typeface="Calibri"/>
                <a:cs typeface="Arial" charset="0"/>
              </a:rPr>
              <a:t>       </a:t>
            </a:r>
            <a:r>
              <a:rPr lang="sv-SE" sz="1800" b="1" dirty="0" smtClean="0">
                <a:solidFill>
                  <a:prstClr val="black"/>
                </a:solidFill>
                <a:latin typeface="Calibri"/>
                <a:cs typeface="Arial" charset="0"/>
              </a:rPr>
              <a:t>cell death</a:t>
            </a:r>
            <a:endParaRPr lang="sv-SE" sz="1800" b="1" dirty="0">
              <a:solidFill>
                <a:prstClr val="black"/>
              </a:solidFill>
              <a:latin typeface="Calibri"/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sv-SE" sz="1800" dirty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grpSp>
        <p:nvGrpSpPr>
          <p:cNvPr id="3" name="Gruppo 34"/>
          <p:cNvGrpSpPr/>
          <p:nvPr/>
        </p:nvGrpSpPr>
        <p:grpSpPr>
          <a:xfrm>
            <a:off x="1785918" y="3143248"/>
            <a:ext cx="5089520" cy="3432198"/>
            <a:chOff x="982678" y="2354256"/>
            <a:chExt cx="5089520" cy="3432198"/>
          </a:xfrm>
        </p:grpSpPr>
        <p:grpSp>
          <p:nvGrpSpPr>
            <p:cNvPr id="7" name="Gruppo 34"/>
            <p:cNvGrpSpPr>
              <a:grpSpLocks/>
            </p:cNvGrpSpPr>
            <p:nvPr/>
          </p:nvGrpSpPr>
          <p:grpSpPr bwMode="auto">
            <a:xfrm>
              <a:off x="982678" y="3063893"/>
              <a:ext cx="5089520" cy="2722561"/>
              <a:chOff x="3348038" y="3871045"/>
              <a:chExt cx="5803900" cy="3009180"/>
            </a:xfrm>
          </p:grpSpPr>
          <p:sp>
            <p:nvSpPr>
              <p:cNvPr id="11275" name="Text Box 6"/>
              <p:cNvSpPr txBox="1">
                <a:spLocks noChangeAspect="1" noChangeArrowheads="1"/>
              </p:cNvSpPr>
              <p:nvPr/>
            </p:nvSpPr>
            <p:spPr bwMode="auto">
              <a:xfrm>
                <a:off x="3348038" y="4699321"/>
                <a:ext cx="1265042" cy="3440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200" b="1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DNA damage</a:t>
                </a:r>
              </a:p>
            </p:txBody>
          </p:sp>
          <p:sp>
            <p:nvSpPr>
              <p:cNvPr id="11276" name="Oval 7"/>
              <p:cNvSpPr>
                <a:spLocks noChangeAspect="1" noChangeArrowheads="1"/>
              </p:cNvSpPr>
              <p:nvPr/>
            </p:nvSpPr>
            <p:spPr bwMode="auto">
              <a:xfrm>
                <a:off x="7638406" y="5103439"/>
                <a:ext cx="748946" cy="248817"/>
              </a:xfrm>
              <a:prstGeom prst="ellipse">
                <a:avLst/>
              </a:prstGeom>
              <a:solidFill>
                <a:srgbClr val="0099FF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100" b="1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cdc2</a:t>
                </a:r>
              </a:p>
            </p:txBody>
          </p:sp>
          <p:sp>
            <p:nvSpPr>
              <p:cNvPr id="5" name="Oval 8"/>
              <p:cNvSpPr>
                <a:spLocks noChangeAspect="1" noChangeArrowheads="1"/>
              </p:cNvSpPr>
              <p:nvPr/>
            </p:nvSpPr>
            <p:spPr bwMode="auto">
              <a:xfrm>
                <a:off x="6151563" y="3871045"/>
                <a:ext cx="742950" cy="246134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1100" b="1" dirty="0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cdc25</a:t>
                </a:r>
              </a:p>
            </p:txBody>
          </p:sp>
          <p:sp>
            <p:nvSpPr>
              <p:cNvPr id="11278" name="Oval 9"/>
              <p:cNvSpPr>
                <a:spLocks noChangeAspect="1" noChangeArrowheads="1"/>
              </p:cNvSpPr>
              <p:nvPr/>
            </p:nvSpPr>
            <p:spPr bwMode="auto">
              <a:xfrm>
                <a:off x="5876384" y="4736059"/>
                <a:ext cx="274556" cy="245477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100" b="1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  <p:sp>
            <p:nvSpPr>
              <p:cNvPr id="11279" name="Line 10"/>
              <p:cNvSpPr>
                <a:spLocks noChangeAspect="1" noChangeShapeType="1"/>
              </p:cNvSpPr>
              <p:nvPr/>
            </p:nvSpPr>
            <p:spPr bwMode="auto">
              <a:xfrm>
                <a:off x="8048502" y="4361999"/>
                <a:ext cx="0" cy="7414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t-IT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280" name="Oval 11"/>
              <p:cNvSpPr>
                <a:spLocks noChangeAspect="1" noChangeArrowheads="1"/>
              </p:cNvSpPr>
              <p:nvPr/>
            </p:nvSpPr>
            <p:spPr bwMode="auto">
              <a:xfrm>
                <a:off x="7638406" y="4058075"/>
                <a:ext cx="748946" cy="247147"/>
              </a:xfrm>
              <a:prstGeom prst="ellipse">
                <a:avLst/>
              </a:prstGeom>
              <a:solidFill>
                <a:srgbClr val="0099FF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100" b="1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cdc2</a:t>
                </a:r>
              </a:p>
            </p:txBody>
          </p:sp>
          <p:sp>
            <p:nvSpPr>
              <p:cNvPr id="6" name="Oval 12"/>
              <p:cNvSpPr>
                <a:spLocks noChangeAspect="1" noChangeArrowheads="1"/>
              </p:cNvSpPr>
              <p:nvPr/>
            </p:nvSpPr>
            <p:spPr bwMode="auto">
              <a:xfrm>
                <a:off x="6151563" y="4736482"/>
                <a:ext cx="742950" cy="24613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1100" b="1" dirty="0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cdc25</a:t>
                </a:r>
              </a:p>
            </p:txBody>
          </p:sp>
          <p:sp>
            <p:nvSpPr>
              <p:cNvPr id="11282" name="Line 13"/>
              <p:cNvSpPr>
                <a:spLocks noChangeAspect="1" noChangeShapeType="1"/>
              </p:cNvSpPr>
              <p:nvPr/>
            </p:nvSpPr>
            <p:spPr bwMode="auto">
              <a:xfrm>
                <a:off x="6486314" y="4116522"/>
                <a:ext cx="0" cy="61953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t-IT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283" name="Oval 14"/>
              <p:cNvSpPr>
                <a:spLocks noChangeAspect="1" noChangeArrowheads="1"/>
              </p:cNvSpPr>
              <p:nvPr/>
            </p:nvSpPr>
            <p:spPr bwMode="auto">
              <a:xfrm>
                <a:off x="8383877" y="4058075"/>
                <a:ext cx="272818" cy="243807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100" b="1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  <p:sp>
            <p:nvSpPr>
              <p:cNvPr id="11284" name="Oval 15"/>
              <p:cNvSpPr>
                <a:spLocks noChangeAspect="1" noChangeArrowheads="1"/>
              </p:cNvSpPr>
              <p:nvPr/>
            </p:nvSpPr>
            <p:spPr bwMode="auto">
              <a:xfrm>
                <a:off x="6216972" y="4983206"/>
                <a:ext cx="608193" cy="303924"/>
              </a:xfrm>
              <a:prstGeom prst="ellipse">
                <a:avLst/>
              </a:prstGeom>
              <a:solidFill>
                <a:srgbClr val="009900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100" b="1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14-3-3</a:t>
                </a:r>
              </a:p>
            </p:txBody>
          </p:sp>
          <p:sp>
            <p:nvSpPr>
              <p:cNvPr id="11285" name="Oval 16"/>
              <p:cNvSpPr>
                <a:spLocks noChangeAspect="1" noChangeArrowheads="1"/>
              </p:cNvSpPr>
              <p:nvPr/>
            </p:nvSpPr>
            <p:spPr bwMode="auto">
              <a:xfrm>
                <a:off x="4726030" y="4178309"/>
                <a:ext cx="745471" cy="252157"/>
              </a:xfrm>
              <a:prstGeom prst="ellipse">
                <a:avLst/>
              </a:prstGeom>
              <a:solidFill>
                <a:srgbClr val="FF9900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100" b="1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Chk1</a:t>
                </a:r>
              </a:p>
            </p:txBody>
          </p:sp>
          <p:sp>
            <p:nvSpPr>
              <p:cNvPr id="11286" name="Line 17"/>
              <p:cNvSpPr>
                <a:spLocks noChangeAspect="1" noChangeShapeType="1"/>
              </p:cNvSpPr>
              <p:nvPr/>
            </p:nvSpPr>
            <p:spPr bwMode="auto">
              <a:xfrm>
                <a:off x="5471501" y="4305222"/>
                <a:ext cx="95051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t-IT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287" name="AutoShape 18"/>
              <p:cNvSpPr>
                <a:spLocks noChangeAspect="1" noChangeArrowheads="1"/>
              </p:cNvSpPr>
              <p:nvPr/>
            </p:nvSpPr>
            <p:spPr bwMode="auto">
              <a:xfrm>
                <a:off x="3507906" y="4058075"/>
                <a:ext cx="611669" cy="554411"/>
              </a:xfrm>
              <a:prstGeom prst="lightningBolt">
                <a:avLst/>
              </a:prstGeom>
              <a:solidFill>
                <a:srgbClr val="EDE92F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sv-SE" sz="1100" b="1">
                  <a:solidFill>
                    <a:prstClr val="black"/>
                  </a:solidFill>
                  <a:latin typeface="Calibri" pitchFamily="34" charset="0"/>
                  <a:cs typeface="Arial" charset="0"/>
                </a:endParaRPr>
              </a:p>
            </p:txBody>
          </p:sp>
          <p:sp>
            <p:nvSpPr>
              <p:cNvPr id="11288" name="Text Box 19"/>
              <p:cNvSpPr txBox="1">
                <a:spLocks noChangeAspect="1" noChangeArrowheads="1"/>
              </p:cNvSpPr>
              <p:nvPr/>
            </p:nvSpPr>
            <p:spPr bwMode="auto">
              <a:xfrm>
                <a:off x="3497480" y="5029963"/>
                <a:ext cx="227638" cy="3222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sv-SE" sz="1100" b="1">
                  <a:solidFill>
                    <a:prstClr val="black"/>
                  </a:solidFill>
                  <a:latin typeface="Calibri" pitchFamily="34" charset="0"/>
                  <a:cs typeface="Arial" charset="0"/>
                </a:endParaRPr>
              </a:p>
            </p:txBody>
          </p:sp>
          <p:sp>
            <p:nvSpPr>
              <p:cNvPr id="11289" name="Line 20"/>
              <p:cNvSpPr>
                <a:spLocks noChangeAspect="1" noChangeShapeType="1"/>
              </p:cNvSpPr>
              <p:nvPr/>
            </p:nvSpPr>
            <p:spPr bwMode="auto">
              <a:xfrm>
                <a:off x="4119574" y="4305222"/>
                <a:ext cx="54216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t-IT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290" name="Oval 21"/>
              <p:cNvSpPr>
                <a:spLocks noChangeAspect="1" noChangeArrowheads="1"/>
              </p:cNvSpPr>
              <p:nvPr/>
            </p:nvSpPr>
            <p:spPr bwMode="auto">
              <a:xfrm>
                <a:off x="4592427" y="3975611"/>
                <a:ext cx="267605" cy="245477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100" b="1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  <p:sp>
            <p:nvSpPr>
              <p:cNvPr id="11291" name="Oval 22"/>
              <p:cNvSpPr>
                <a:spLocks noChangeAspect="1" noChangeArrowheads="1"/>
              </p:cNvSpPr>
              <p:nvPr/>
            </p:nvSpPr>
            <p:spPr bwMode="auto">
              <a:xfrm>
                <a:off x="7370801" y="5475830"/>
                <a:ext cx="1421434" cy="123239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sv-SE" sz="1100" b="1">
                  <a:solidFill>
                    <a:prstClr val="black"/>
                  </a:solidFill>
                  <a:latin typeface="Calibri" pitchFamily="34" charset="0"/>
                  <a:cs typeface="Arial" charset="0"/>
                </a:endParaRPr>
              </a:p>
            </p:txBody>
          </p:sp>
          <p:sp>
            <p:nvSpPr>
              <p:cNvPr id="11292" name="Rectangle 23"/>
              <p:cNvSpPr>
                <a:spLocks noChangeAspect="1" noChangeArrowheads="1"/>
              </p:cNvSpPr>
              <p:nvPr/>
            </p:nvSpPr>
            <p:spPr bwMode="auto">
              <a:xfrm>
                <a:off x="7845192" y="5415713"/>
                <a:ext cx="403145" cy="24714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sv-SE" sz="1100" b="1">
                  <a:solidFill>
                    <a:prstClr val="black"/>
                  </a:solidFill>
                  <a:latin typeface="Calibri" pitchFamily="34" charset="0"/>
                  <a:cs typeface="Arial" charset="0"/>
                </a:endParaRPr>
              </a:p>
            </p:txBody>
          </p:sp>
          <p:sp>
            <p:nvSpPr>
              <p:cNvPr id="11293" name="AutoShape 24"/>
              <p:cNvSpPr>
                <a:spLocks noChangeAspect="1" noChangeArrowheads="1"/>
              </p:cNvSpPr>
              <p:nvPr/>
            </p:nvSpPr>
            <p:spPr bwMode="auto">
              <a:xfrm rot="-1813545">
                <a:off x="7389916" y="5829851"/>
                <a:ext cx="413571" cy="1050374"/>
              </a:xfrm>
              <a:prstGeom prst="moon">
                <a:avLst>
                  <a:gd name="adj" fmla="val 50000"/>
                </a:avLst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sv-SE" sz="1100" b="1">
                  <a:solidFill>
                    <a:prstClr val="black"/>
                  </a:solidFill>
                  <a:latin typeface="Calibri" pitchFamily="34" charset="0"/>
                  <a:cs typeface="Arial" charset="0"/>
                </a:endParaRPr>
              </a:p>
            </p:txBody>
          </p:sp>
          <p:sp>
            <p:nvSpPr>
              <p:cNvPr id="11294" name="Text Box 25"/>
              <p:cNvSpPr txBox="1">
                <a:spLocks noChangeAspect="1" noChangeArrowheads="1"/>
              </p:cNvSpPr>
              <p:nvPr/>
            </p:nvSpPr>
            <p:spPr bwMode="auto">
              <a:xfrm>
                <a:off x="7888634" y="5420723"/>
                <a:ext cx="352752" cy="323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100" b="1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M</a:t>
                </a:r>
              </a:p>
            </p:txBody>
          </p:sp>
          <p:sp>
            <p:nvSpPr>
              <p:cNvPr id="26" name="Text Box 26"/>
              <p:cNvSpPr txBox="1">
                <a:spLocks noChangeAspect="1" noChangeArrowheads="1"/>
              </p:cNvSpPr>
              <p:nvPr/>
            </p:nvSpPr>
            <p:spPr bwMode="auto">
              <a:xfrm>
                <a:off x="8728076" y="6316500"/>
                <a:ext cx="423862" cy="322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1100" b="1">
                    <a:solidFill>
                      <a:prstClr val="black"/>
                    </a:solidFill>
                    <a:latin typeface="Calibri"/>
                    <a:cs typeface="Arial" charset="0"/>
                  </a:rPr>
                  <a:t>G</a:t>
                </a:r>
                <a:r>
                  <a:rPr lang="it-IT" sz="1100" b="1" baseline="-2500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libri"/>
                    <a:cs typeface="Arial" charset="0"/>
                  </a:rPr>
                  <a:t>1</a:t>
                </a:r>
              </a:p>
            </p:txBody>
          </p:sp>
          <p:sp>
            <p:nvSpPr>
              <p:cNvPr id="11296" name="Text Box 28"/>
              <p:cNvSpPr txBox="1">
                <a:spLocks noChangeAspect="1" noChangeArrowheads="1"/>
              </p:cNvSpPr>
              <p:nvPr/>
            </p:nvSpPr>
            <p:spPr bwMode="auto">
              <a:xfrm>
                <a:off x="7117098" y="6315795"/>
                <a:ext cx="439637" cy="3222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100" b="1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G</a:t>
                </a:r>
                <a:r>
                  <a:rPr lang="it-IT" sz="1100" b="1" baseline="-25000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2</a:t>
                </a:r>
              </a:p>
            </p:txBody>
          </p:sp>
          <p:sp>
            <p:nvSpPr>
              <p:cNvPr id="11297" name="Oval 29"/>
              <p:cNvSpPr>
                <a:spLocks noChangeAspect="1" noChangeArrowheads="1"/>
              </p:cNvSpPr>
              <p:nvPr/>
            </p:nvSpPr>
            <p:spPr bwMode="auto">
              <a:xfrm>
                <a:off x="8279615" y="5050002"/>
                <a:ext cx="799340" cy="298914"/>
              </a:xfrm>
              <a:prstGeom prst="ellipse">
                <a:avLst/>
              </a:prstGeom>
              <a:solidFill>
                <a:srgbClr val="FF99FF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100" b="1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cyclin B1</a:t>
                </a:r>
              </a:p>
            </p:txBody>
          </p:sp>
          <p:sp>
            <p:nvSpPr>
              <p:cNvPr id="11298" name="Line 33"/>
              <p:cNvSpPr>
                <a:spLocks noChangeAspect="1" noChangeShapeType="1"/>
              </p:cNvSpPr>
              <p:nvPr/>
            </p:nvSpPr>
            <p:spPr bwMode="auto">
              <a:xfrm>
                <a:off x="6946804" y="4138231"/>
                <a:ext cx="898388" cy="51600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t-IT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8" name="Gruppo 35"/>
            <p:cNvGrpSpPr>
              <a:grpSpLocks/>
            </p:cNvGrpSpPr>
            <p:nvPr/>
          </p:nvGrpSpPr>
          <p:grpSpPr bwMode="auto">
            <a:xfrm>
              <a:off x="2206641" y="2354256"/>
              <a:ext cx="1844675" cy="838224"/>
              <a:chOff x="4499992" y="3167033"/>
              <a:chExt cx="1844979" cy="838031"/>
            </a:xfrm>
          </p:grpSpPr>
          <p:sp>
            <p:nvSpPr>
              <p:cNvPr id="11271" name="Text Box 30"/>
              <p:cNvSpPr txBox="1">
                <a:spLocks noChangeAspect="1" noChangeArrowheads="1"/>
              </p:cNvSpPr>
              <p:nvPr/>
            </p:nvSpPr>
            <p:spPr bwMode="auto">
              <a:xfrm>
                <a:off x="4539669" y="3213100"/>
                <a:ext cx="1805302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it-IT" sz="1400" b="1" dirty="0">
                    <a:solidFill>
                      <a:prstClr val="black"/>
                    </a:solidFill>
                    <a:latin typeface="Calibri" pitchFamily="34" charset="0"/>
                    <a:cs typeface="Arial" charset="0"/>
                  </a:rPr>
                  <a:t>SB-218078 / AZD7762</a:t>
                </a:r>
              </a:p>
            </p:txBody>
          </p:sp>
          <p:sp>
            <p:nvSpPr>
              <p:cNvPr id="11272" name="Line 31"/>
              <p:cNvSpPr>
                <a:spLocks noChangeAspect="1" noChangeShapeType="1"/>
              </p:cNvSpPr>
              <p:nvPr/>
            </p:nvSpPr>
            <p:spPr bwMode="auto">
              <a:xfrm>
                <a:off x="5419481" y="3619314"/>
                <a:ext cx="0" cy="3657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t-IT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1273" name="Line 32"/>
              <p:cNvSpPr>
                <a:spLocks noChangeAspect="1" noChangeShapeType="1"/>
              </p:cNvSpPr>
              <p:nvPr/>
            </p:nvSpPr>
            <p:spPr bwMode="auto">
              <a:xfrm>
                <a:off x="5325646" y="4005064"/>
                <a:ext cx="18245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t-IT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4" name="Rettangolo 33"/>
              <p:cNvSpPr/>
              <p:nvPr/>
            </p:nvSpPr>
            <p:spPr>
              <a:xfrm>
                <a:off x="4499992" y="3167033"/>
                <a:ext cx="1800522" cy="431701"/>
              </a:xfrm>
              <a:prstGeom prst="rect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 sz="1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9" name="Gruppo 38"/>
          <p:cNvGrpSpPr/>
          <p:nvPr/>
        </p:nvGrpSpPr>
        <p:grpSpPr>
          <a:xfrm>
            <a:off x="785786" y="2071678"/>
            <a:ext cx="928694" cy="928694"/>
            <a:chOff x="785786" y="2071678"/>
            <a:chExt cx="928694" cy="928694"/>
          </a:xfrm>
        </p:grpSpPr>
        <p:sp>
          <p:nvSpPr>
            <p:cNvPr id="37" name="Line 35"/>
            <p:cNvSpPr>
              <a:spLocks noChangeShapeType="1"/>
            </p:cNvSpPr>
            <p:nvPr/>
          </p:nvSpPr>
          <p:spPr bwMode="auto">
            <a:xfrm flipH="1">
              <a:off x="785786" y="2071678"/>
              <a:ext cx="928694" cy="92869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t-IT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8" name="Line 35"/>
            <p:cNvSpPr>
              <a:spLocks noChangeShapeType="1"/>
            </p:cNvSpPr>
            <p:nvPr/>
          </p:nvSpPr>
          <p:spPr bwMode="auto">
            <a:xfrm>
              <a:off x="785786" y="2071678"/>
              <a:ext cx="857256" cy="92869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t-IT" sz="18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2" name="Rettangolo 41"/>
          <p:cNvSpPr/>
          <p:nvPr/>
        </p:nvSpPr>
        <p:spPr>
          <a:xfrm>
            <a:off x="4143372" y="1571612"/>
            <a:ext cx="511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sv-SE" sz="1800" b="1" i="1" dirty="0" smtClean="0">
                <a:solidFill>
                  <a:prstClr val="black"/>
                </a:solidFill>
                <a:latin typeface="Calibri"/>
                <a:cs typeface="Arial" charset="0"/>
              </a:rPr>
              <a:t>but</a:t>
            </a:r>
            <a:endParaRPr lang="it-IT" sz="1800" i="1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6" grpId="0" animBg="1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/>
          <p:cNvSpPr>
            <a:spLocks noChangeArrowheads="1"/>
          </p:cNvSpPr>
          <p:nvPr/>
        </p:nvSpPr>
        <p:spPr bwMode="auto">
          <a:xfrm>
            <a:off x="398463" y="558800"/>
            <a:ext cx="8423275" cy="5913438"/>
          </a:xfrm>
          <a:prstGeom prst="roundRect">
            <a:avLst>
              <a:gd name="adj" fmla="val 1861"/>
            </a:avLst>
          </a:prstGeom>
          <a:solidFill>
            <a:srgbClr val="000099"/>
          </a:solidFill>
          <a:ln w="2698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71" name="AutoShape 3"/>
          <p:cNvSpPr>
            <a:spLocks noChangeArrowheads="1"/>
          </p:cNvSpPr>
          <p:nvPr/>
        </p:nvSpPr>
        <p:spPr bwMode="auto">
          <a:xfrm>
            <a:off x="5238750" y="5472113"/>
            <a:ext cx="1397000" cy="723900"/>
          </a:xfrm>
          <a:prstGeom prst="roundRect">
            <a:avLst>
              <a:gd name="adj" fmla="val 15060"/>
            </a:avLst>
          </a:prstGeom>
          <a:solidFill>
            <a:srgbClr val="000099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3355975" y="642938"/>
            <a:ext cx="11969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00"/>
                </a:solidFill>
                <a:latin typeface="Century Gothic" pitchFamily="34" charset="0"/>
                <a:ea typeface="ＭＳ Ｐゴシック"/>
                <a:cs typeface="ＭＳ Ｐゴシック"/>
              </a:rPr>
              <a:t>PROGENITORS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5346700" y="642938"/>
            <a:ext cx="1306513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00"/>
                </a:solidFill>
                <a:latin typeface="Century Gothic" pitchFamily="34" charset="0"/>
                <a:ea typeface="ＭＳ Ｐゴシック"/>
                <a:cs typeface="ＭＳ Ｐゴシック"/>
              </a:rPr>
              <a:t>DIFFERENTIATED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5346700" y="811213"/>
            <a:ext cx="119062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00"/>
                </a:solidFill>
                <a:latin typeface="Century Gothic" pitchFamily="34" charset="0"/>
                <a:ea typeface="ＭＳ Ｐゴシック"/>
                <a:cs typeface="ＭＳ Ｐゴシック"/>
              </a:rPr>
              <a:t>  PRECURSORS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7080250" y="642938"/>
            <a:ext cx="133985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00"/>
                </a:solidFill>
                <a:latin typeface="Century Gothic" pitchFamily="34" charset="0"/>
                <a:ea typeface="ＭＳ Ｐゴシック"/>
                <a:cs typeface="ＭＳ Ｐゴシック"/>
              </a:rPr>
              <a:t>TERMINAL CELLS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76" name="Oval 8"/>
          <p:cNvSpPr>
            <a:spLocks noChangeArrowheads="1"/>
          </p:cNvSpPr>
          <p:nvPr/>
        </p:nvSpPr>
        <p:spPr bwMode="auto">
          <a:xfrm>
            <a:off x="990600" y="3732213"/>
            <a:ext cx="709613" cy="708025"/>
          </a:xfrm>
          <a:prstGeom prst="ellipse">
            <a:avLst/>
          </a:prstGeom>
          <a:noFill/>
          <a:ln w="349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560388" y="642938"/>
            <a:ext cx="1284287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00"/>
                </a:solidFill>
                <a:latin typeface="Century Gothic" pitchFamily="34" charset="0"/>
                <a:ea typeface="ＭＳ Ｐゴシック"/>
                <a:cs typeface="ＭＳ Ｐゴシック"/>
              </a:rPr>
              <a:t>HEMATOPOIETIC</a:t>
            </a:r>
          </a:p>
          <a:p>
            <a:pPr eaLnBrk="0" hangingPunct="0"/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750888" y="811213"/>
            <a:ext cx="8826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00"/>
                </a:solidFill>
                <a:latin typeface="Century Gothic" pitchFamily="34" charset="0"/>
                <a:ea typeface="ＭＳ Ｐゴシック"/>
                <a:cs typeface="ＭＳ Ｐゴシック"/>
              </a:rPr>
              <a:t>STEM CELLS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79" name="Arc 11"/>
          <p:cNvSpPr>
            <a:spLocks/>
          </p:cNvSpPr>
          <p:nvPr/>
        </p:nvSpPr>
        <p:spPr bwMode="auto">
          <a:xfrm>
            <a:off x="2443163" y="4037013"/>
            <a:ext cx="106362" cy="73025"/>
          </a:xfrm>
          <a:custGeom>
            <a:avLst/>
            <a:gdLst>
              <a:gd name="T0" fmla="*/ 438671238 w 21600"/>
              <a:gd name="T1" fmla="*/ 2147483647 h 14727"/>
              <a:gd name="T2" fmla="*/ 455934336 w 21600"/>
              <a:gd name="T3" fmla="*/ 0 h 14727"/>
              <a:gd name="T4" fmla="*/ 2147483647 w 21600"/>
              <a:gd name="T5" fmla="*/ 2147483647 h 14727"/>
              <a:gd name="T6" fmla="*/ 0 60000 65536"/>
              <a:gd name="T7" fmla="*/ 0 60000 65536"/>
              <a:gd name="T8" fmla="*/ 0 60000 65536"/>
              <a:gd name="T9" fmla="*/ 0 w 21600"/>
              <a:gd name="T10" fmla="*/ 0 h 14727"/>
              <a:gd name="T11" fmla="*/ 21600 w 21600"/>
              <a:gd name="T12" fmla="*/ 14727 h 147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4727" fill="none" extrusionOk="0">
                <a:moveTo>
                  <a:pt x="1269" y="14726"/>
                </a:moveTo>
                <a:cubicBezTo>
                  <a:pt x="429" y="12386"/>
                  <a:pt x="0" y="9918"/>
                  <a:pt x="0" y="7432"/>
                </a:cubicBezTo>
                <a:cubicBezTo>
                  <a:pt x="-1" y="4896"/>
                  <a:pt x="446" y="2380"/>
                  <a:pt x="1318" y="-1"/>
                </a:cubicBezTo>
              </a:path>
              <a:path w="21600" h="14727" stroke="0" extrusionOk="0">
                <a:moveTo>
                  <a:pt x="1269" y="14726"/>
                </a:moveTo>
                <a:cubicBezTo>
                  <a:pt x="429" y="12386"/>
                  <a:pt x="0" y="9918"/>
                  <a:pt x="0" y="7432"/>
                </a:cubicBezTo>
                <a:cubicBezTo>
                  <a:pt x="-1" y="4896"/>
                  <a:pt x="446" y="2380"/>
                  <a:pt x="1318" y="-1"/>
                </a:cubicBezTo>
                <a:lnTo>
                  <a:pt x="21600" y="743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380" name="Line 12"/>
          <p:cNvSpPr>
            <a:spLocks noChangeShapeType="1"/>
          </p:cNvSpPr>
          <p:nvPr/>
        </p:nvSpPr>
        <p:spPr bwMode="auto">
          <a:xfrm>
            <a:off x="1814513" y="4073525"/>
            <a:ext cx="630237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381" name="Oval 13"/>
          <p:cNvSpPr>
            <a:spLocks noChangeArrowheads="1"/>
          </p:cNvSpPr>
          <p:nvPr/>
        </p:nvSpPr>
        <p:spPr bwMode="auto">
          <a:xfrm>
            <a:off x="5697538" y="1125538"/>
            <a:ext cx="514350" cy="514350"/>
          </a:xfrm>
          <a:prstGeom prst="ellipse">
            <a:avLst/>
          </a:prstGeom>
          <a:solidFill>
            <a:srgbClr val="000099"/>
          </a:solidFill>
          <a:ln w="349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82" name="Oval 14"/>
          <p:cNvSpPr>
            <a:spLocks noChangeArrowheads="1"/>
          </p:cNvSpPr>
          <p:nvPr/>
        </p:nvSpPr>
        <p:spPr bwMode="auto">
          <a:xfrm>
            <a:off x="5697538" y="1781175"/>
            <a:ext cx="514350" cy="512763"/>
          </a:xfrm>
          <a:prstGeom prst="ellipse">
            <a:avLst/>
          </a:prstGeom>
          <a:solidFill>
            <a:srgbClr val="000099"/>
          </a:solidFill>
          <a:ln w="349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83" name="Oval 15"/>
          <p:cNvSpPr>
            <a:spLocks noChangeArrowheads="1"/>
          </p:cNvSpPr>
          <p:nvPr/>
        </p:nvSpPr>
        <p:spPr bwMode="auto">
          <a:xfrm>
            <a:off x="5697538" y="2452688"/>
            <a:ext cx="514350" cy="514350"/>
          </a:xfrm>
          <a:prstGeom prst="ellipse">
            <a:avLst/>
          </a:prstGeom>
          <a:solidFill>
            <a:srgbClr val="000099"/>
          </a:solidFill>
          <a:ln w="349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84" name="Oval 16"/>
          <p:cNvSpPr>
            <a:spLocks noChangeArrowheads="1"/>
          </p:cNvSpPr>
          <p:nvPr/>
        </p:nvSpPr>
        <p:spPr bwMode="auto">
          <a:xfrm>
            <a:off x="5697538" y="3125788"/>
            <a:ext cx="514350" cy="514350"/>
          </a:xfrm>
          <a:prstGeom prst="ellipse">
            <a:avLst/>
          </a:prstGeom>
          <a:solidFill>
            <a:srgbClr val="000099"/>
          </a:solidFill>
          <a:ln w="349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85" name="Arc 17"/>
          <p:cNvSpPr>
            <a:spLocks/>
          </p:cNvSpPr>
          <p:nvPr/>
        </p:nvSpPr>
        <p:spPr bwMode="auto">
          <a:xfrm>
            <a:off x="6858000" y="2036763"/>
            <a:ext cx="106363" cy="71437"/>
          </a:xfrm>
          <a:custGeom>
            <a:avLst/>
            <a:gdLst>
              <a:gd name="T0" fmla="*/ 438694586 w 21600"/>
              <a:gd name="T1" fmla="*/ 2147483647 h 14590"/>
              <a:gd name="T2" fmla="*/ 438694586 w 21600"/>
              <a:gd name="T3" fmla="*/ 0 h 14590"/>
              <a:gd name="T4" fmla="*/ 2147483647 w 21600"/>
              <a:gd name="T5" fmla="*/ 2147483647 h 14590"/>
              <a:gd name="T6" fmla="*/ 0 60000 65536"/>
              <a:gd name="T7" fmla="*/ 0 60000 65536"/>
              <a:gd name="T8" fmla="*/ 0 60000 65536"/>
              <a:gd name="T9" fmla="*/ 0 w 21600"/>
              <a:gd name="T10" fmla="*/ 0 h 14590"/>
              <a:gd name="T11" fmla="*/ 21600 w 21600"/>
              <a:gd name="T12" fmla="*/ 14590 h 1459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4590" fill="none" extrusionOk="0">
                <a:moveTo>
                  <a:pt x="1269" y="14589"/>
                </a:moveTo>
                <a:cubicBezTo>
                  <a:pt x="429" y="12249"/>
                  <a:pt x="0" y="9781"/>
                  <a:pt x="0" y="7295"/>
                </a:cubicBezTo>
                <a:cubicBezTo>
                  <a:pt x="-1" y="4808"/>
                  <a:pt x="429" y="2340"/>
                  <a:pt x="1269" y="0"/>
                </a:cubicBezTo>
              </a:path>
              <a:path w="21600" h="14590" stroke="0" extrusionOk="0">
                <a:moveTo>
                  <a:pt x="1269" y="14589"/>
                </a:moveTo>
                <a:cubicBezTo>
                  <a:pt x="429" y="12249"/>
                  <a:pt x="0" y="9781"/>
                  <a:pt x="0" y="7295"/>
                </a:cubicBezTo>
                <a:cubicBezTo>
                  <a:pt x="-1" y="4808"/>
                  <a:pt x="429" y="2340"/>
                  <a:pt x="1269" y="0"/>
                </a:cubicBezTo>
                <a:lnTo>
                  <a:pt x="21600" y="729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386" name="Line 18"/>
          <p:cNvSpPr>
            <a:spLocks noChangeShapeType="1"/>
          </p:cNvSpPr>
          <p:nvPr/>
        </p:nvSpPr>
        <p:spPr bwMode="auto">
          <a:xfrm flipH="1">
            <a:off x="6343650" y="2073275"/>
            <a:ext cx="515938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387" name="Arc 19"/>
          <p:cNvSpPr>
            <a:spLocks/>
          </p:cNvSpPr>
          <p:nvPr/>
        </p:nvSpPr>
        <p:spPr bwMode="auto">
          <a:xfrm>
            <a:off x="6858000" y="3363913"/>
            <a:ext cx="106363" cy="71437"/>
          </a:xfrm>
          <a:custGeom>
            <a:avLst/>
            <a:gdLst>
              <a:gd name="T0" fmla="*/ 438694586 w 21600"/>
              <a:gd name="T1" fmla="*/ 2147483647 h 14590"/>
              <a:gd name="T2" fmla="*/ 438694586 w 21600"/>
              <a:gd name="T3" fmla="*/ 0 h 14590"/>
              <a:gd name="T4" fmla="*/ 2147483647 w 21600"/>
              <a:gd name="T5" fmla="*/ 2147483647 h 14590"/>
              <a:gd name="T6" fmla="*/ 0 60000 65536"/>
              <a:gd name="T7" fmla="*/ 0 60000 65536"/>
              <a:gd name="T8" fmla="*/ 0 60000 65536"/>
              <a:gd name="T9" fmla="*/ 0 w 21600"/>
              <a:gd name="T10" fmla="*/ 0 h 14590"/>
              <a:gd name="T11" fmla="*/ 21600 w 21600"/>
              <a:gd name="T12" fmla="*/ 14590 h 1459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4590" fill="none" extrusionOk="0">
                <a:moveTo>
                  <a:pt x="1269" y="14589"/>
                </a:moveTo>
                <a:cubicBezTo>
                  <a:pt x="429" y="12249"/>
                  <a:pt x="0" y="9781"/>
                  <a:pt x="0" y="7295"/>
                </a:cubicBezTo>
                <a:cubicBezTo>
                  <a:pt x="-1" y="4808"/>
                  <a:pt x="429" y="2340"/>
                  <a:pt x="1269" y="0"/>
                </a:cubicBezTo>
              </a:path>
              <a:path w="21600" h="14590" stroke="0" extrusionOk="0">
                <a:moveTo>
                  <a:pt x="1269" y="14589"/>
                </a:moveTo>
                <a:cubicBezTo>
                  <a:pt x="429" y="12249"/>
                  <a:pt x="0" y="9781"/>
                  <a:pt x="0" y="7295"/>
                </a:cubicBezTo>
                <a:cubicBezTo>
                  <a:pt x="-1" y="4808"/>
                  <a:pt x="429" y="2340"/>
                  <a:pt x="1269" y="0"/>
                </a:cubicBezTo>
                <a:lnTo>
                  <a:pt x="21600" y="729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388" name="Line 20"/>
          <p:cNvSpPr>
            <a:spLocks noChangeShapeType="1"/>
          </p:cNvSpPr>
          <p:nvPr/>
        </p:nvSpPr>
        <p:spPr bwMode="auto">
          <a:xfrm flipH="1">
            <a:off x="6343650" y="3400425"/>
            <a:ext cx="515938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389" name="Rectangle 21"/>
          <p:cNvSpPr>
            <a:spLocks noChangeArrowheads="1"/>
          </p:cNvSpPr>
          <p:nvPr/>
        </p:nvSpPr>
        <p:spPr bwMode="auto">
          <a:xfrm>
            <a:off x="7540625" y="1998663"/>
            <a:ext cx="74612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FF"/>
                </a:solidFill>
                <a:latin typeface="Century Gothic" pitchFamily="34" charset="0"/>
                <a:ea typeface="ＭＳ Ｐゴシック"/>
                <a:cs typeface="ＭＳ Ｐゴシック"/>
              </a:rPr>
              <a:t>Platelets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90" name="Rectangle 22"/>
          <p:cNvSpPr>
            <a:spLocks noChangeArrowheads="1"/>
          </p:cNvSpPr>
          <p:nvPr/>
        </p:nvSpPr>
        <p:spPr bwMode="auto">
          <a:xfrm>
            <a:off x="7540625" y="1333500"/>
            <a:ext cx="47625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FF"/>
                </a:solidFill>
                <a:latin typeface="Century Gothic" pitchFamily="34" charset="0"/>
                <a:ea typeface="ＭＳ Ｐゴシック"/>
                <a:cs typeface="ＭＳ Ｐゴシック"/>
              </a:rPr>
              <a:t>RBCs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91" name="Rectangle 23"/>
          <p:cNvSpPr>
            <a:spLocks noChangeArrowheads="1"/>
          </p:cNvSpPr>
          <p:nvPr/>
        </p:nvSpPr>
        <p:spPr bwMode="auto">
          <a:xfrm>
            <a:off x="7540625" y="2665413"/>
            <a:ext cx="11588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FF"/>
                </a:solidFill>
                <a:latin typeface="Century Gothic" pitchFamily="34" charset="0"/>
                <a:ea typeface="ＭＳ Ｐゴシック"/>
                <a:cs typeface="ＭＳ Ｐゴシック"/>
              </a:rPr>
              <a:t>Granulocytes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92" name="Rectangle 24"/>
          <p:cNvSpPr>
            <a:spLocks noChangeArrowheads="1"/>
          </p:cNvSpPr>
          <p:nvPr/>
        </p:nvSpPr>
        <p:spPr bwMode="auto">
          <a:xfrm>
            <a:off x="7540625" y="3330575"/>
            <a:ext cx="973138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FF"/>
                </a:solidFill>
                <a:latin typeface="Century Gothic" pitchFamily="34" charset="0"/>
                <a:ea typeface="ＭＳ Ｐゴシック"/>
                <a:cs typeface="ＭＳ Ｐゴシック"/>
              </a:rPr>
              <a:t>Monocytes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93" name="Rectangle 25"/>
          <p:cNvSpPr>
            <a:spLocks noChangeArrowheads="1"/>
          </p:cNvSpPr>
          <p:nvPr/>
        </p:nvSpPr>
        <p:spPr bwMode="auto">
          <a:xfrm>
            <a:off x="2241550" y="2289175"/>
            <a:ext cx="1344613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FF"/>
                </a:solidFill>
                <a:latin typeface="Century Gothic" pitchFamily="34" charset="0"/>
                <a:ea typeface="ＭＳ Ｐゴシック"/>
                <a:cs typeface="ＭＳ Ｐゴシック"/>
              </a:rPr>
              <a:t>Erythro-Myeloid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94" name="Oval 26"/>
          <p:cNvSpPr>
            <a:spLocks noChangeArrowheads="1"/>
          </p:cNvSpPr>
          <p:nvPr/>
        </p:nvSpPr>
        <p:spPr bwMode="auto">
          <a:xfrm>
            <a:off x="7069138" y="1223963"/>
            <a:ext cx="354012" cy="354012"/>
          </a:xfrm>
          <a:prstGeom prst="ellipse">
            <a:avLst/>
          </a:prstGeom>
          <a:solidFill>
            <a:srgbClr val="EE0000"/>
          </a:solidFill>
          <a:ln w="34925">
            <a:solidFill>
              <a:srgbClr val="EE0000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95" name="Oval 27"/>
          <p:cNvSpPr>
            <a:spLocks noChangeArrowheads="1"/>
          </p:cNvSpPr>
          <p:nvPr/>
        </p:nvSpPr>
        <p:spPr bwMode="auto">
          <a:xfrm>
            <a:off x="7069138" y="3259138"/>
            <a:ext cx="354012" cy="354012"/>
          </a:xfrm>
          <a:prstGeom prst="ellipse">
            <a:avLst/>
          </a:prstGeom>
          <a:solidFill>
            <a:srgbClr val="FFFFFF"/>
          </a:solidFill>
          <a:ln w="349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96" name="Oval 28"/>
          <p:cNvSpPr>
            <a:spLocks noChangeArrowheads="1"/>
          </p:cNvSpPr>
          <p:nvPr/>
        </p:nvSpPr>
        <p:spPr bwMode="auto">
          <a:xfrm>
            <a:off x="5697538" y="5576888"/>
            <a:ext cx="514350" cy="514350"/>
          </a:xfrm>
          <a:prstGeom prst="ellipse">
            <a:avLst/>
          </a:prstGeom>
          <a:solidFill>
            <a:srgbClr val="000099"/>
          </a:solidFill>
          <a:ln w="349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97" name="Rectangle 29"/>
          <p:cNvSpPr>
            <a:spLocks noChangeArrowheads="1"/>
          </p:cNvSpPr>
          <p:nvPr/>
        </p:nvSpPr>
        <p:spPr bwMode="auto">
          <a:xfrm>
            <a:off x="7550150" y="5519738"/>
            <a:ext cx="1271588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FF"/>
                </a:solidFill>
                <a:latin typeface="Century Gothic" pitchFamily="34" charset="0"/>
                <a:ea typeface="ＭＳ Ｐゴシック"/>
                <a:cs typeface="ＭＳ Ｐゴシック"/>
              </a:rPr>
              <a:t>T Lymphocytes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398" name="Rectangle 30"/>
          <p:cNvSpPr>
            <a:spLocks noChangeArrowheads="1"/>
          </p:cNvSpPr>
          <p:nvPr/>
        </p:nvSpPr>
        <p:spPr bwMode="auto">
          <a:xfrm>
            <a:off x="7550150" y="6032500"/>
            <a:ext cx="738188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FF"/>
                </a:solidFill>
                <a:latin typeface="Century Gothic" pitchFamily="34" charset="0"/>
                <a:ea typeface="ＭＳ Ｐゴシック"/>
                <a:cs typeface="ＭＳ Ｐゴシック"/>
              </a:rPr>
              <a:t>NK Cells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6343650" y="5621338"/>
            <a:ext cx="584200" cy="465137"/>
            <a:chOff x="3996" y="3541"/>
            <a:chExt cx="368" cy="293"/>
          </a:xfrm>
        </p:grpSpPr>
        <p:sp>
          <p:nvSpPr>
            <p:cNvPr id="58447" name="Arc 32"/>
            <p:cNvSpPr>
              <a:spLocks/>
            </p:cNvSpPr>
            <p:nvPr/>
          </p:nvSpPr>
          <p:spPr bwMode="auto">
            <a:xfrm>
              <a:off x="4297" y="3541"/>
              <a:ext cx="67" cy="45"/>
            </a:xfrm>
            <a:custGeom>
              <a:avLst/>
              <a:gdLst>
                <a:gd name="T0" fmla="*/ 0 w 21600"/>
                <a:gd name="T1" fmla="*/ 0 h 14369"/>
                <a:gd name="T2" fmla="*/ 0 w 21600"/>
                <a:gd name="T3" fmla="*/ 0 h 14369"/>
                <a:gd name="T4" fmla="*/ 0 w 21600"/>
                <a:gd name="T5" fmla="*/ 0 h 14369"/>
                <a:gd name="T6" fmla="*/ 0 60000 65536"/>
                <a:gd name="T7" fmla="*/ 0 60000 65536"/>
                <a:gd name="T8" fmla="*/ 0 60000 65536"/>
                <a:gd name="T9" fmla="*/ 0 w 21600"/>
                <a:gd name="T10" fmla="*/ 0 h 14369"/>
                <a:gd name="T11" fmla="*/ 21600 w 21600"/>
                <a:gd name="T12" fmla="*/ 14369 h 1436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4369" fill="none" extrusionOk="0">
                  <a:moveTo>
                    <a:pt x="2874" y="14369"/>
                  </a:moveTo>
                  <a:cubicBezTo>
                    <a:pt x="991" y="11093"/>
                    <a:pt x="0" y="7380"/>
                    <a:pt x="0" y="3602"/>
                  </a:cubicBezTo>
                  <a:cubicBezTo>
                    <a:pt x="-1" y="2395"/>
                    <a:pt x="101" y="1190"/>
                    <a:pt x="302" y="0"/>
                  </a:cubicBezTo>
                </a:path>
                <a:path w="21600" h="14369" stroke="0" extrusionOk="0">
                  <a:moveTo>
                    <a:pt x="2874" y="14369"/>
                  </a:moveTo>
                  <a:cubicBezTo>
                    <a:pt x="991" y="11093"/>
                    <a:pt x="0" y="7380"/>
                    <a:pt x="0" y="3602"/>
                  </a:cubicBezTo>
                  <a:cubicBezTo>
                    <a:pt x="-1" y="2395"/>
                    <a:pt x="101" y="1190"/>
                    <a:pt x="302" y="0"/>
                  </a:cubicBezTo>
                  <a:lnTo>
                    <a:pt x="21600" y="360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8448" name="Line 33"/>
            <p:cNvSpPr>
              <a:spLocks noChangeShapeType="1"/>
            </p:cNvSpPr>
            <p:nvPr/>
          </p:nvSpPr>
          <p:spPr bwMode="auto">
            <a:xfrm flipV="1">
              <a:off x="3996" y="3563"/>
              <a:ext cx="304" cy="5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8449" name="Arc 34"/>
            <p:cNvSpPr>
              <a:spLocks/>
            </p:cNvSpPr>
            <p:nvPr/>
          </p:nvSpPr>
          <p:spPr bwMode="auto">
            <a:xfrm>
              <a:off x="4283" y="3791"/>
              <a:ext cx="67" cy="43"/>
            </a:xfrm>
            <a:custGeom>
              <a:avLst/>
              <a:gdLst>
                <a:gd name="T0" fmla="*/ 0 w 21600"/>
                <a:gd name="T1" fmla="*/ 0 h 13889"/>
                <a:gd name="T2" fmla="*/ 0 w 21600"/>
                <a:gd name="T3" fmla="*/ 0 h 13889"/>
                <a:gd name="T4" fmla="*/ 0 w 21600"/>
                <a:gd name="T5" fmla="*/ 0 h 13889"/>
                <a:gd name="T6" fmla="*/ 0 60000 65536"/>
                <a:gd name="T7" fmla="*/ 0 60000 65536"/>
                <a:gd name="T8" fmla="*/ 0 60000 65536"/>
                <a:gd name="T9" fmla="*/ 0 w 21600"/>
                <a:gd name="T10" fmla="*/ 0 h 13889"/>
                <a:gd name="T11" fmla="*/ 21600 w 21600"/>
                <a:gd name="T12" fmla="*/ 13889 h 138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3889" fill="none" extrusionOk="0">
                  <a:moveTo>
                    <a:pt x="0" y="13889"/>
                  </a:moveTo>
                  <a:cubicBezTo>
                    <a:pt x="0" y="8808"/>
                    <a:pt x="1790" y="3890"/>
                    <a:pt x="5057" y="-1"/>
                  </a:cubicBezTo>
                </a:path>
                <a:path w="21600" h="13889" stroke="0" extrusionOk="0">
                  <a:moveTo>
                    <a:pt x="0" y="13889"/>
                  </a:moveTo>
                  <a:cubicBezTo>
                    <a:pt x="0" y="8808"/>
                    <a:pt x="1790" y="3890"/>
                    <a:pt x="5057" y="-1"/>
                  </a:cubicBezTo>
                  <a:lnTo>
                    <a:pt x="21600" y="1388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8450" name="Line 35"/>
            <p:cNvSpPr>
              <a:spLocks noChangeShapeType="1"/>
            </p:cNvSpPr>
            <p:nvPr/>
          </p:nvSpPr>
          <p:spPr bwMode="auto">
            <a:xfrm>
              <a:off x="3999" y="3707"/>
              <a:ext cx="290" cy="105"/>
            </a:xfrm>
            <a:prstGeom prst="line">
              <a:avLst/>
            </a:prstGeom>
            <a:noFill/>
            <a:ln w="11113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</p:grpSp>
      <p:sp>
        <p:nvSpPr>
          <p:cNvPr id="58400" name="Rectangle 36"/>
          <p:cNvSpPr>
            <a:spLocks noChangeArrowheads="1"/>
          </p:cNvSpPr>
          <p:nvPr/>
        </p:nvSpPr>
        <p:spPr bwMode="auto">
          <a:xfrm>
            <a:off x="2266950" y="5792788"/>
            <a:ext cx="1309688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FF"/>
                </a:solidFill>
                <a:latin typeface="Century Gothic" pitchFamily="34" charset="0"/>
                <a:ea typeface="ＭＳ Ｐゴシック"/>
                <a:cs typeface="ＭＳ Ｐゴシック"/>
              </a:rPr>
              <a:t>T Lymphoid, NK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01" name="Oval 37"/>
          <p:cNvSpPr>
            <a:spLocks noChangeArrowheads="1"/>
          </p:cNvSpPr>
          <p:nvPr/>
        </p:nvSpPr>
        <p:spPr bwMode="auto">
          <a:xfrm>
            <a:off x="3557588" y="5480050"/>
            <a:ext cx="708025" cy="708025"/>
          </a:xfrm>
          <a:prstGeom prst="ellipse">
            <a:avLst/>
          </a:prstGeom>
          <a:solidFill>
            <a:srgbClr val="000099"/>
          </a:solidFill>
          <a:ln w="349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02" name="Arc 38"/>
          <p:cNvSpPr>
            <a:spLocks/>
          </p:cNvSpPr>
          <p:nvPr/>
        </p:nvSpPr>
        <p:spPr bwMode="auto">
          <a:xfrm>
            <a:off x="5476875" y="5797550"/>
            <a:ext cx="106363" cy="73025"/>
          </a:xfrm>
          <a:custGeom>
            <a:avLst/>
            <a:gdLst>
              <a:gd name="T0" fmla="*/ 444881917 w 21600"/>
              <a:gd name="T1" fmla="*/ 2147483647 h 14688"/>
              <a:gd name="T2" fmla="*/ 444881917 w 21600"/>
              <a:gd name="T3" fmla="*/ 0 h 14688"/>
              <a:gd name="T4" fmla="*/ 2147483647 w 21600"/>
              <a:gd name="T5" fmla="*/ 2147483647 h 14688"/>
              <a:gd name="T6" fmla="*/ 0 60000 65536"/>
              <a:gd name="T7" fmla="*/ 0 60000 65536"/>
              <a:gd name="T8" fmla="*/ 0 60000 65536"/>
              <a:gd name="T9" fmla="*/ 0 w 21600"/>
              <a:gd name="T10" fmla="*/ 0 h 14688"/>
              <a:gd name="T11" fmla="*/ 21600 w 21600"/>
              <a:gd name="T12" fmla="*/ 14688 h 146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4688" fill="none" extrusionOk="0">
                <a:moveTo>
                  <a:pt x="1286" y="14688"/>
                </a:moveTo>
                <a:cubicBezTo>
                  <a:pt x="435" y="12333"/>
                  <a:pt x="0" y="9848"/>
                  <a:pt x="0" y="7344"/>
                </a:cubicBezTo>
                <a:cubicBezTo>
                  <a:pt x="-1" y="4839"/>
                  <a:pt x="435" y="2354"/>
                  <a:pt x="1286" y="-1"/>
                </a:cubicBezTo>
              </a:path>
              <a:path w="21600" h="14688" stroke="0" extrusionOk="0">
                <a:moveTo>
                  <a:pt x="1286" y="14688"/>
                </a:moveTo>
                <a:cubicBezTo>
                  <a:pt x="435" y="12333"/>
                  <a:pt x="0" y="9848"/>
                  <a:pt x="0" y="7344"/>
                </a:cubicBezTo>
                <a:cubicBezTo>
                  <a:pt x="-1" y="4839"/>
                  <a:pt x="435" y="2354"/>
                  <a:pt x="1286" y="-1"/>
                </a:cubicBezTo>
                <a:lnTo>
                  <a:pt x="21600" y="734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03" name="Line 39"/>
          <p:cNvSpPr>
            <a:spLocks noChangeShapeType="1"/>
          </p:cNvSpPr>
          <p:nvPr/>
        </p:nvSpPr>
        <p:spPr bwMode="auto">
          <a:xfrm>
            <a:off x="4362450" y="5834063"/>
            <a:ext cx="111760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04" name="Rectangle 40"/>
          <p:cNvSpPr>
            <a:spLocks noChangeArrowheads="1"/>
          </p:cNvSpPr>
          <p:nvPr/>
        </p:nvSpPr>
        <p:spPr bwMode="auto">
          <a:xfrm>
            <a:off x="5646738" y="5245100"/>
            <a:ext cx="6762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FF"/>
                </a:solidFill>
                <a:latin typeface="Century Gothic" pitchFamily="34" charset="0"/>
                <a:ea typeface="ＭＳ Ｐゴシック"/>
                <a:cs typeface="ＭＳ Ｐゴシック"/>
              </a:rPr>
              <a:t>Thymus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05" name="Rectangle 41"/>
          <p:cNvSpPr>
            <a:spLocks noChangeArrowheads="1"/>
          </p:cNvSpPr>
          <p:nvPr/>
        </p:nvSpPr>
        <p:spPr bwMode="auto">
          <a:xfrm>
            <a:off x="7540625" y="3997325"/>
            <a:ext cx="12985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FF"/>
                </a:solidFill>
                <a:latin typeface="Century Gothic" pitchFamily="34" charset="0"/>
                <a:ea typeface="ＭＳ Ｐゴシック"/>
                <a:cs typeface="ＭＳ Ｐゴシック"/>
              </a:rPr>
              <a:t>B Lymphocytes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06" name="Oval 42"/>
          <p:cNvSpPr>
            <a:spLocks noChangeArrowheads="1"/>
          </p:cNvSpPr>
          <p:nvPr/>
        </p:nvSpPr>
        <p:spPr bwMode="auto">
          <a:xfrm>
            <a:off x="7069138" y="3895725"/>
            <a:ext cx="354012" cy="354013"/>
          </a:xfrm>
          <a:prstGeom prst="ellipse">
            <a:avLst/>
          </a:prstGeom>
          <a:solidFill>
            <a:srgbClr val="FFFFFF"/>
          </a:solidFill>
          <a:ln w="349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07" name="Oval 43"/>
          <p:cNvSpPr>
            <a:spLocks noChangeArrowheads="1"/>
          </p:cNvSpPr>
          <p:nvPr/>
        </p:nvSpPr>
        <p:spPr bwMode="auto">
          <a:xfrm>
            <a:off x="5697538" y="3806825"/>
            <a:ext cx="514350" cy="514350"/>
          </a:xfrm>
          <a:prstGeom prst="ellipse">
            <a:avLst/>
          </a:prstGeom>
          <a:solidFill>
            <a:srgbClr val="000099"/>
          </a:solidFill>
          <a:ln w="349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08" name="Arc 44"/>
          <p:cNvSpPr>
            <a:spLocks/>
          </p:cNvSpPr>
          <p:nvPr/>
        </p:nvSpPr>
        <p:spPr bwMode="auto">
          <a:xfrm>
            <a:off x="6848475" y="4037013"/>
            <a:ext cx="106363" cy="73025"/>
          </a:xfrm>
          <a:custGeom>
            <a:avLst/>
            <a:gdLst>
              <a:gd name="T0" fmla="*/ 444881917 w 21600"/>
              <a:gd name="T1" fmla="*/ 2147483647 h 14826"/>
              <a:gd name="T2" fmla="*/ 462218607 w 21600"/>
              <a:gd name="T3" fmla="*/ 0 h 14826"/>
              <a:gd name="T4" fmla="*/ 2147483647 w 21600"/>
              <a:gd name="T5" fmla="*/ 2147483647 h 14826"/>
              <a:gd name="T6" fmla="*/ 0 60000 65536"/>
              <a:gd name="T7" fmla="*/ 0 60000 65536"/>
              <a:gd name="T8" fmla="*/ 0 60000 65536"/>
              <a:gd name="T9" fmla="*/ 0 w 21600"/>
              <a:gd name="T10" fmla="*/ 0 h 14826"/>
              <a:gd name="T11" fmla="*/ 21600 w 21600"/>
              <a:gd name="T12" fmla="*/ 14826 h 148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4826" fill="none" extrusionOk="0">
                <a:moveTo>
                  <a:pt x="1286" y="14826"/>
                </a:moveTo>
                <a:cubicBezTo>
                  <a:pt x="435" y="12471"/>
                  <a:pt x="0" y="9986"/>
                  <a:pt x="0" y="7482"/>
                </a:cubicBezTo>
                <a:cubicBezTo>
                  <a:pt x="-1" y="4928"/>
                  <a:pt x="452" y="2395"/>
                  <a:pt x="1337" y="0"/>
                </a:cubicBezTo>
              </a:path>
              <a:path w="21600" h="14826" stroke="0" extrusionOk="0">
                <a:moveTo>
                  <a:pt x="1286" y="14826"/>
                </a:moveTo>
                <a:cubicBezTo>
                  <a:pt x="435" y="12471"/>
                  <a:pt x="0" y="9986"/>
                  <a:pt x="0" y="7482"/>
                </a:cubicBezTo>
                <a:cubicBezTo>
                  <a:pt x="-1" y="4928"/>
                  <a:pt x="452" y="2395"/>
                  <a:pt x="1337" y="0"/>
                </a:cubicBezTo>
                <a:lnTo>
                  <a:pt x="21600" y="748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09" name="Line 45"/>
          <p:cNvSpPr>
            <a:spLocks noChangeShapeType="1"/>
          </p:cNvSpPr>
          <p:nvPr/>
        </p:nvSpPr>
        <p:spPr bwMode="auto">
          <a:xfrm flipH="1">
            <a:off x="6353175" y="4073525"/>
            <a:ext cx="496888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10" name="Arc 46"/>
          <p:cNvSpPr>
            <a:spLocks/>
          </p:cNvSpPr>
          <p:nvPr/>
        </p:nvSpPr>
        <p:spPr bwMode="auto">
          <a:xfrm>
            <a:off x="3502025" y="2684463"/>
            <a:ext cx="90488" cy="100012"/>
          </a:xfrm>
          <a:custGeom>
            <a:avLst/>
            <a:gdLst>
              <a:gd name="T0" fmla="*/ 2147483647 w 18358"/>
              <a:gd name="T1" fmla="*/ 2147483647 h 20597"/>
              <a:gd name="T2" fmla="*/ 0 w 18358"/>
              <a:gd name="T3" fmla="*/ 2147483647 h 20597"/>
              <a:gd name="T4" fmla="*/ 2147483647 w 18358"/>
              <a:gd name="T5" fmla="*/ 0 h 20597"/>
              <a:gd name="T6" fmla="*/ 0 60000 65536"/>
              <a:gd name="T7" fmla="*/ 0 60000 65536"/>
              <a:gd name="T8" fmla="*/ 0 60000 65536"/>
              <a:gd name="T9" fmla="*/ 0 w 18358"/>
              <a:gd name="T10" fmla="*/ 0 h 20597"/>
              <a:gd name="T11" fmla="*/ 18358 w 18358"/>
              <a:gd name="T12" fmla="*/ 20597 h 205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358" h="20597" fill="none" extrusionOk="0">
                <a:moveTo>
                  <a:pt x="11852" y="20597"/>
                </a:moveTo>
                <a:cubicBezTo>
                  <a:pt x="6927" y="19041"/>
                  <a:pt x="2722" y="15772"/>
                  <a:pt x="0" y="11381"/>
                </a:cubicBezTo>
              </a:path>
              <a:path w="18358" h="20597" stroke="0" extrusionOk="0">
                <a:moveTo>
                  <a:pt x="11852" y="20597"/>
                </a:moveTo>
                <a:cubicBezTo>
                  <a:pt x="6927" y="19041"/>
                  <a:pt x="2722" y="15772"/>
                  <a:pt x="0" y="11381"/>
                </a:cubicBezTo>
                <a:lnTo>
                  <a:pt x="18358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11" name="Line 47"/>
          <p:cNvSpPr>
            <a:spLocks noChangeShapeType="1"/>
          </p:cNvSpPr>
          <p:nvPr/>
        </p:nvSpPr>
        <p:spPr bwMode="auto">
          <a:xfrm flipV="1">
            <a:off x="2609850" y="2765425"/>
            <a:ext cx="919163" cy="1192213"/>
          </a:xfrm>
          <a:prstGeom prst="line">
            <a:avLst/>
          </a:prstGeom>
          <a:noFill/>
          <a:ln w="11113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12" name="Arc 48"/>
          <p:cNvSpPr>
            <a:spLocks/>
          </p:cNvSpPr>
          <p:nvPr/>
        </p:nvSpPr>
        <p:spPr bwMode="auto">
          <a:xfrm>
            <a:off x="3476625" y="5334000"/>
            <a:ext cx="88900" cy="101600"/>
          </a:xfrm>
          <a:custGeom>
            <a:avLst/>
            <a:gdLst>
              <a:gd name="T0" fmla="*/ 0 w 18092"/>
              <a:gd name="T1" fmla="*/ 2147483647 h 20672"/>
              <a:gd name="T2" fmla="*/ 2147483647 w 18092"/>
              <a:gd name="T3" fmla="*/ 0 h 20672"/>
              <a:gd name="T4" fmla="*/ 2147483647 w 18092"/>
              <a:gd name="T5" fmla="*/ 2147483647 h 20672"/>
              <a:gd name="T6" fmla="*/ 0 60000 65536"/>
              <a:gd name="T7" fmla="*/ 0 60000 65536"/>
              <a:gd name="T8" fmla="*/ 0 60000 65536"/>
              <a:gd name="T9" fmla="*/ 0 w 18092"/>
              <a:gd name="T10" fmla="*/ 0 h 20672"/>
              <a:gd name="T11" fmla="*/ 18092 w 18092"/>
              <a:gd name="T12" fmla="*/ 20672 h 206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092" h="20672" fill="none" extrusionOk="0">
                <a:moveTo>
                  <a:pt x="-1" y="8872"/>
                </a:moveTo>
                <a:cubicBezTo>
                  <a:pt x="2775" y="4615"/>
                  <a:pt x="6964" y="1474"/>
                  <a:pt x="11828" y="0"/>
                </a:cubicBezTo>
              </a:path>
              <a:path w="18092" h="20672" stroke="0" extrusionOk="0">
                <a:moveTo>
                  <a:pt x="-1" y="8872"/>
                </a:moveTo>
                <a:cubicBezTo>
                  <a:pt x="2775" y="4615"/>
                  <a:pt x="6964" y="1474"/>
                  <a:pt x="11828" y="0"/>
                </a:cubicBezTo>
                <a:lnTo>
                  <a:pt x="18092" y="2067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13" name="Line 49"/>
          <p:cNvSpPr>
            <a:spLocks noChangeShapeType="1"/>
          </p:cNvSpPr>
          <p:nvPr/>
        </p:nvSpPr>
        <p:spPr bwMode="auto">
          <a:xfrm>
            <a:off x="2614613" y="4168775"/>
            <a:ext cx="889000" cy="1182688"/>
          </a:xfrm>
          <a:prstGeom prst="line">
            <a:avLst/>
          </a:prstGeom>
          <a:noFill/>
          <a:ln w="11113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14" name="Rectangle 50"/>
          <p:cNvSpPr>
            <a:spLocks noChangeArrowheads="1"/>
          </p:cNvSpPr>
          <p:nvPr/>
        </p:nvSpPr>
        <p:spPr bwMode="auto">
          <a:xfrm>
            <a:off x="3497263" y="4581525"/>
            <a:ext cx="101758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300" b="1">
                <a:solidFill>
                  <a:srgbClr val="FFFFFF"/>
                </a:solidFill>
                <a:latin typeface="Century Gothic" pitchFamily="34" charset="0"/>
                <a:ea typeface="ＭＳ Ｐゴシック"/>
                <a:cs typeface="ＭＳ Ｐゴシック"/>
              </a:rPr>
              <a:t>B Lymphoid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15" name="Oval 51"/>
          <p:cNvSpPr>
            <a:spLocks noChangeArrowheads="1"/>
          </p:cNvSpPr>
          <p:nvPr/>
        </p:nvSpPr>
        <p:spPr bwMode="auto">
          <a:xfrm>
            <a:off x="3557588" y="3736975"/>
            <a:ext cx="708025" cy="708025"/>
          </a:xfrm>
          <a:prstGeom prst="ellipse">
            <a:avLst/>
          </a:prstGeom>
          <a:solidFill>
            <a:srgbClr val="000099"/>
          </a:solidFill>
          <a:ln w="349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16" name="Arc 52"/>
          <p:cNvSpPr>
            <a:spLocks/>
          </p:cNvSpPr>
          <p:nvPr/>
        </p:nvSpPr>
        <p:spPr bwMode="auto">
          <a:xfrm>
            <a:off x="5476875" y="4037013"/>
            <a:ext cx="106363" cy="73025"/>
          </a:xfrm>
          <a:custGeom>
            <a:avLst/>
            <a:gdLst>
              <a:gd name="T0" fmla="*/ 444881917 w 21600"/>
              <a:gd name="T1" fmla="*/ 2147483647 h 14826"/>
              <a:gd name="T2" fmla="*/ 462218607 w 21600"/>
              <a:gd name="T3" fmla="*/ 0 h 14826"/>
              <a:gd name="T4" fmla="*/ 2147483647 w 21600"/>
              <a:gd name="T5" fmla="*/ 2147483647 h 14826"/>
              <a:gd name="T6" fmla="*/ 0 60000 65536"/>
              <a:gd name="T7" fmla="*/ 0 60000 65536"/>
              <a:gd name="T8" fmla="*/ 0 60000 65536"/>
              <a:gd name="T9" fmla="*/ 0 w 21600"/>
              <a:gd name="T10" fmla="*/ 0 h 14826"/>
              <a:gd name="T11" fmla="*/ 21600 w 21600"/>
              <a:gd name="T12" fmla="*/ 14826 h 148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4826" fill="none" extrusionOk="0">
                <a:moveTo>
                  <a:pt x="1286" y="14826"/>
                </a:moveTo>
                <a:cubicBezTo>
                  <a:pt x="435" y="12471"/>
                  <a:pt x="0" y="9986"/>
                  <a:pt x="0" y="7482"/>
                </a:cubicBezTo>
                <a:cubicBezTo>
                  <a:pt x="-1" y="4928"/>
                  <a:pt x="452" y="2395"/>
                  <a:pt x="1337" y="0"/>
                </a:cubicBezTo>
              </a:path>
              <a:path w="21600" h="14826" stroke="0" extrusionOk="0">
                <a:moveTo>
                  <a:pt x="1286" y="14826"/>
                </a:moveTo>
                <a:cubicBezTo>
                  <a:pt x="435" y="12471"/>
                  <a:pt x="0" y="9986"/>
                  <a:pt x="0" y="7482"/>
                </a:cubicBezTo>
                <a:cubicBezTo>
                  <a:pt x="-1" y="4928"/>
                  <a:pt x="452" y="2395"/>
                  <a:pt x="1337" y="0"/>
                </a:cubicBezTo>
                <a:lnTo>
                  <a:pt x="21600" y="748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17" name="Line 53"/>
          <p:cNvSpPr>
            <a:spLocks noChangeShapeType="1"/>
          </p:cNvSpPr>
          <p:nvPr/>
        </p:nvSpPr>
        <p:spPr bwMode="auto">
          <a:xfrm>
            <a:off x="4362450" y="4073525"/>
            <a:ext cx="1117600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18" name="Arc 54"/>
          <p:cNvSpPr>
            <a:spLocks/>
          </p:cNvSpPr>
          <p:nvPr/>
        </p:nvSpPr>
        <p:spPr bwMode="auto">
          <a:xfrm>
            <a:off x="6865938" y="1373188"/>
            <a:ext cx="106362" cy="73025"/>
          </a:xfrm>
          <a:custGeom>
            <a:avLst/>
            <a:gdLst>
              <a:gd name="T0" fmla="*/ 444843383 w 21600"/>
              <a:gd name="T1" fmla="*/ 2147483647 h 14826"/>
              <a:gd name="T2" fmla="*/ 462190940 w 21600"/>
              <a:gd name="T3" fmla="*/ 0 h 14826"/>
              <a:gd name="T4" fmla="*/ 2147483647 w 21600"/>
              <a:gd name="T5" fmla="*/ 2147483647 h 14826"/>
              <a:gd name="T6" fmla="*/ 0 60000 65536"/>
              <a:gd name="T7" fmla="*/ 0 60000 65536"/>
              <a:gd name="T8" fmla="*/ 0 60000 65536"/>
              <a:gd name="T9" fmla="*/ 0 w 21600"/>
              <a:gd name="T10" fmla="*/ 0 h 14826"/>
              <a:gd name="T11" fmla="*/ 21600 w 21600"/>
              <a:gd name="T12" fmla="*/ 14826 h 148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4826" fill="none" extrusionOk="0">
                <a:moveTo>
                  <a:pt x="1286" y="14826"/>
                </a:moveTo>
                <a:cubicBezTo>
                  <a:pt x="435" y="12471"/>
                  <a:pt x="0" y="9986"/>
                  <a:pt x="0" y="7482"/>
                </a:cubicBezTo>
                <a:cubicBezTo>
                  <a:pt x="-1" y="4928"/>
                  <a:pt x="452" y="2395"/>
                  <a:pt x="1337" y="0"/>
                </a:cubicBezTo>
              </a:path>
              <a:path w="21600" h="14826" stroke="0" extrusionOk="0">
                <a:moveTo>
                  <a:pt x="1286" y="14826"/>
                </a:moveTo>
                <a:cubicBezTo>
                  <a:pt x="435" y="12471"/>
                  <a:pt x="0" y="9986"/>
                  <a:pt x="0" y="7482"/>
                </a:cubicBezTo>
                <a:cubicBezTo>
                  <a:pt x="-1" y="4928"/>
                  <a:pt x="452" y="2395"/>
                  <a:pt x="1337" y="0"/>
                </a:cubicBezTo>
                <a:lnTo>
                  <a:pt x="21600" y="748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19" name="Line 55"/>
          <p:cNvSpPr>
            <a:spLocks noChangeShapeType="1"/>
          </p:cNvSpPr>
          <p:nvPr/>
        </p:nvSpPr>
        <p:spPr bwMode="auto">
          <a:xfrm flipH="1">
            <a:off x="6353175" y="1409700"/>
            <a:ext cx="515938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20" name="Arc 56"/>
          <p:cNvSpPr>
            <a:spLocks/>
          </p:cNvSpPr>
          <p:nvPr/>
        </p:nvSpPr>
        <p:spPr bwMode="auto">
          <a:xfrm>
            <a:off x="6865938" y="2700338"/>
            <a:ext cx="106362" cy="73025"/>
          </a:xfrm>
          <a:custGeom>
            <a:avLst/>
            <a:gdLst>
              <a:gd name="T0" fmla="*/ 444843383 w 21600"/>
              <a:gd name="T1" fmla="*/ 2147483647 h 14688"/>
              <a:gd name="T2" fmla="*/ 444843383 w 21600"/>
              <a:gd name="T3" fmla="*/ 0 h 14688"/>
              <a:gd name="T4" fmla="*/ 2147483647 w 21600"/>
              <a:gd name="T5" fmla="*/ 2147483647 h 14688"/>
              <a:gd name="T6" fmla="*/ 0 60000 65536"/>
              <a:gd name="T7" fmla="*/ 0 60000 65536"/>
              <a:gd name="T8" fmla="*/ 0 60000 65536"/>
              <a:gd name="T9" fmla="*/ 0 w 21600"/>
              <a:gd name="T10" fmla="*/ 0 h 14688"/>
              <a:gd name="T11" fmla="*/ 21600 w 21600"/>
              <a:gd name="T12" fmla="*/ 14688 h 146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4688" fill="none" extrusionOk="0">
                <a:moveTo>
                  <a:pt x="1286" y="14688"/>
                </a:moveTo>
                <a:cubicBezTo>
                  <a:pt x="435" y="12333"/>
                  <a:pt x="0" y="9848"/>
                  <a:pt x="0" y="7344"/>
                </a:cubicBezTo>
                <a:cubicBezTo>
                  <a:pt x="-1" y="4839"/>
                  <a:pt x="435" y="2354"/>
                  <a:pt x="1286" y="-1"/>
                </a:cubicBezTo>
              </a:path>
              <a:path w="21600" h="14688" stroke="0" extrusionOk="0">
                <a:moveTo>
                  <a:pt x="1286" y="14688"/>
                </a:moveTo>
                <a:cubicBezTo>
                  <a:pt x="435" y="12333"/>
                  <a:pt x="0" y="9848"/>
                  <a:pt x="0" y="7344"/>
                </a:cubicBezTo>
                <a:cubicBezTo>
                  <a:pt x="-1" y="4839"/>
                  <a:pt x="435" y="2354"/>
                  <a:pt x="1286" y="-1"/>
                </a:cubicBezTo>
                <a:lnTo>
                  <a:pt x="21600" y="734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21" name="Line 57"/>
          <p:cNvSpPr>
            <a:spLocks noChangeShapeType="1"/>
          </p:cNvSpPr>
          <p:nvPr/>
        </p:nvSpPr>
        <p:spPr bwMode="auto">
          <a:xfrm flipH="1">
            <a:off x="6353175" y="2736850"/>
            <a:ext cx="515938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22" name="Line 58"/>
          <p:cNvSpPr>
            <a:spLocks noChangeShapeType="1"/>
          </p:cNvSpPr>
          <p:nvPr/>
        </p:nvSpPr>
        <p:spPr bwMode="auto">
          <a:xfrm flipH="1">
            <a:off x="531813" y="1063625"/>
            <a:ext cx="8121650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23" name="Oval 59"/>
          <p:cNvSpPr>
            <a:spLocks noChangeArrowheads="1"/>
          </p:cNvSpPr>
          <p:nvPr/>
        </p:nvSpPr>
        <p:spPr bwMode="auto">
          <a:xfrm>
            <a:off x="7069138" y="5418138"/>
            <a:ext cx="354012" cy="354012"/>
          </a:xfrm>
          <a:prstGeom prst="ellipse">
            <a:avLst/>
          </a:prstGeom>
          <a:solidFill>
            <a:srgbClr val="FFFFFF"/>
          </a:solidFill>
          <a:ln w="349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24" name="Oval 60"/>
          <p:cNvSpPr>
            <a:spLocks noChangeArrowheads="1"/>
          </p:cNvSpPr>
          <p:nvPr/>
        </p:nvSpPr>
        <p:spPr bwMode="auto">
          <a:xfrm>
            <a:off x="7069138" y="5930900"/>
            <a:ext cx="354012" cy="354013"/>
          </a:xfrm>
          <a:prstGeom prst="ellipse">
            <a:avLst/>
          </a:prstGeom>
          <a:solidFill>
            <a:srgbClr val="FFFFFF"/>
          </a:solidFill>
          <a:ln w="349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25" name="Oval 61"/>
          <p:cNvSpPr>
            <a:spLocks noChangeArrowheads="1"/>
          </p:cNvSpPr>
          <p:nvPr/>
        </p:nvSpPr>
        <p:spPr bwMode="auto">
          <a:xfrm>
            <a:off x="7113588" y="2071688"/>
            <a:ext cx="133350" cy="144462"/>
          </a:xfrm>
          <a:prstGeom prst="ellips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26" name="Oval 62"/>
          <p:cNvSpPr>
            <a:spLocks noChangeArrowheads="1"/>
          </p:cNvSpPr>
          <p:nvPr/>
        </p:nvSpPr>
        <p:spPr bwMode="auto">
          <a:xfrm>
            <a:off x="7069138" y="2559050"/>
            <a:ext cx="354012" cy="355600"/>
          </a:xfrm>
          <a:prstGeom prst="ellipse">
            <a:avLst/>
          </a:prstGeom>
          <a:solidFill>
            <a:srgbClr val="FFFFFF"/>
          </a:solidFill>
          <a:ln w="349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27" name="Oval 63"/>
          <p:cNvSpPr>
            <a:spLocks noChangeArrowheads="1"/>
          </p:cNvSpPr>
          <p:nvPr/>
        </p:nvSpPr>
        <p:spPr bwMode="auto">
          <a:xfrm>
            <a:off x="3565525" y="2011363"/>
            <a:ext cx="708025" cy="708025"/>
          </a:xfrm>
          <a:prstGeom prst="ellipse">
            <a:avLst/>
          </a:prstGeom>
          <a:solidFill>
            <a:srgbClr val="000099"/>
          </a:solidFill>
          <a:ln w="349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28" name="Oval 64"/>
          <p:cNvSpPr>
            <a:spLocks noChangeArrowheads="1"/>
          </p:cNvSpPr>
          <p:nvPr/>
        </p:nvSpPr>
        <p:spPr bwMode="auto">
          <a:xfrm>
            <a:off x="7312025" y="2009775"/>
            <a:ext cx="134938" cy="144463"/>
          </a:xfrm>
          <a:prstGeom prst="ellips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29" name="Oval 65"/>
          <p:cNvSpPr>
            <a:spLocks noChangeArrowheads="1"/>
          </p:cNvSpPr>
          <p:nvPr/>
        </p:nvSpPr>
        <p:spPr bwMode="auto">
          <a:xfrm>
            <a:off x="7175500" y="1851025"/>
            <a:ext cx="133350" cy="142875"/>
          </a:xfrm>
          <a:prstGeom prst="ellipse">
            <a:avLst/>
          </a:prstGeom>
          <a:noFill/>
          <a:ln w="17463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8430" name="Arc 66"/>
          <p:cNvSpPr>
            <a:spLocks/>
          </p:cNvSpPr>
          <p:nvPr/>
        </p:nvSpPr>
        <p:spPr bwMode="auto">
          <a:xfrm>
            <a:off x="3371850" y="4037013"/>
            <a:ext cx="106363" cy="73025"/>
          </a:xfrm>
          <a:custGeom>
            <a:avLst/>
            <a:gdLst>
              <a:gd name="T0" fmla="*/ 444881917 w 21600"/>
              <a:gd name="T1" fmla="*/ 2147483647 h 14826"/>
              <a:gd name="T2" fmla="*/ 462218607 w 21600"/>
              <a:gd name="T3" fmla="*/ 0 h 14826"/>
              <a:gd name="T4" fmla="*/ 2147483647 w 21600"/>
              <a:gd name="T5" fmla="*/ 2147483647 h 14826"/>
              <a:gd name="T6" fmla="*/ 0 60000 65536"/>
              <a:gd name="T7" fmla="*/ 0 60000 65536"/>
              <a:gd name="T8" fmla="*/ 0 60000 65536"/>
              <a:gd name="T9" fmla="*/ 0 w 21600"/>
              <a:gd name="T10" fmla="*/ 0 h 14826"/>
              <a:gd name="T11" fmla="*/ 21600 w 21600"/>
              <a:gd name="T12" fmla="*/ 14826 h 148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4826" fill="none" extrusionOk="0">
                <a:moveTo>
                  <a:pt x="1286" y="14826"/>
                </a:moveTo>
                <a:cubicBezTo>
                  <a:pt x="435" y="12471"/>
                  <a:pt x="0" y="9986"/>
                  <a:pt x="0" y="7482"/>
                </a:cubicBezTo>
                <a:cubicBezTo>
                  <a:pt x="-1" y="4928"/>
                  <a:pt x="452" y="2395"/>
                  <a:pt x="1337" y="0"/>
                </a:cubicBezTo>
              </a:path>
              <a:path w="21600" h="14826" stroke="0" extrusionOk="0">
                <a:moveTo>
                  <a:pt x="1286" y="14826"/>
                </a:moveTo>
                <a:cubicBezTo>
                  <a:pt x="435" y="12471"/>
                  <a:pt x="0" y="9986"/>
                  <a:pt x="0" y="7482"/>
                </a:cubicBezTo>
                <a:cubicBezTo>
                  <a:pt x="-1" y="4928"/>
                  <a:pt x="452" y="2395"/>
                  <a:pt x="1337" y="0"/>
                </a:cubicBezTo>
                <a:lnTo>
                  <a:pt x="21600" y="748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31" name="Line 67"/>
          <p:cNvSpPr>
            <a:spLocks noChangeShapeType="1"/>
          </p:cNvSpPr>
          <p:nvPr/>
        </p:nvSpPr>
        <p:spPr bwMode="auto">
          <a:xfrm flipH="1">
            <a:off x="2609850" y="4073525"/>
            <a:ext cx="763588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32" name="Arc 68"/>
          <p:cNvSpPr>
            <a:spLocks/>
          </p:cNvSpPr>
          <p:nvPr/>
        </p:nvSpPr>
        <p:spPr bwMode="auto">
          <a:xfrm>
            <a:off x="1309688" y="4489450"/>
            <a:ext cx="71437" cy="106363"/>
          </a:xfrm>
          <a:custGeom>
            <a:avLst/>
            <a:gdLst>
              <a:gd name="T0" fmla="*/ 2147483647 w 14432"/>
              <a:gd name="T1" fmla="*/ 2147483647 h 21600"/>
              <a:gd name="T2" fmla="*/ 0 w 14432"/>
              <a:gd name="T3" fmla="*/ 2147483647 h 21600"/>
              <a:gd name="T4" fmla="*/ 2147483647 w 14432"/>
              <a:gd name="T5" fmla="*/ 0 h 21600"/>
              <a:gd name="T6" fmla="*/ 0 60000 65536"/>
              <a:gd name="T7" fmla="*/ 0 60000 65536"/>
              <a:gd name="T8" fmla="*/ 0 60000 65536"/>
              <a:gd name="T9" fmla="*/ 0 w 14432"/>
              <a:gd name="T10" fmla="*/ 0 h 21600"/>
              <a:gd name="T11" fmla="*/ 14432 w 1443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32" h="21600" fill="none" extrusionOk="0">
                <a:moveTo>
                  <a:pt x="14432" y="21347"/>
                </a:moveTo>
                <a:cubicBezTo>
                  <a:pt x="13341" y="21515"/>
                  <a:pt x="12239" y="21599"/>
                  <a:pt x="11136" y="21600"/>
                </a:cubicBezTo>
                <a:cubicBezTo>
                  <a:pt x="7212" y="21600"/>
                  <a:pt x="3362" y="20531"/>
                  <a:pt x="-1" y="18508"/>
                </a:cubicBezTo>
              </a:path>
              <a:path w="14432" h="21600" stroke="0" extrusionOk="0">
                <a:moveTo>
                  <a:pt x="14432" y="21347"/>
                </a:moveTo>
                <a:cubicBezTo>
                  <a:pt x="13341" y="21515"/>
                  <a:pt x="12239" y="21599"/>
                  <a:pt x="11136" y="21600"/>
                </a:cubicBezTo>
                <a:cubicBezTo>
                  <a:pt x="7212" y="21600"/>
                  <a:pt x="3362" y="20531"/>
                  <a:pt x="-1" y="18508"/>
                </a:cubicBezTo>
                <a:lnTo>
                  <a:pt x="1113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33" name="Arc 69"/>
          <p:cNvSpPr>
            <a:spLocks/>
          </p:cNvSpPr>
          <p:nvPr/>
        </p:nvSpPr>
        <p:spPr bwMode="auto">
          <a:xfrm>
            <a:off x="792163" y="3197225"/>
            <a:ext cx="576262" cy="1778000"/>
          </a:xfrm>
          <a:custGeom>
            <a:avLst/>
            <a:gdLst>
              <a:gd name="T0" fmla="*/ 2147483647 w 41020"/>
              <a:gd name="T1" fmla="*/ 2147483647 h 43200"/>
              <a:gd name="T2" fmla="*/ 2147483647 w 41020"/>
              <a:gd name="T3" fmla="*/ 2147483647 h 43200"/>
              <a:gd name="T4" fmla="*/ 2147483647 w 41020"/>
              <a:gd name="T5" fmla="*/ 2147483647 h 43200"/>
              <a:gd name="T6" fmla="*/ 0 60000 65536"/>
              <a:gd name="T7" fmla="*/ 0 60000 65536"/>
              <a:gd name="T8" fmla="*/ 0 60000 65536"/>
              <a:gd name="T9" fmla="*/ 0 w 41020"/>
              <a:gd name="T10" fmla="*/ 0 h 43200"/>
              <a:gd name="T11" fmla="*/ 41020 w 4102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020" h="43200" fill="none" extrusionOk="0">
                <a:moveTo>
                  <a:pt x="39740" y="33324"/>
                </a:moveTo>
                <a:cubicBezTo>
                  <a:pt x="35761" y="39481"/>
                  <a:pt x="28930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9863" y="-1"/>
                  <a:pt x="37402" y="4714"/>
                  <a:pt x="41019" y="12143"/>
                </a:cubicBezTo>
              </a:path>
              <a:path w="41020" h="43200" stroke="0" extrusionOk="0">
                <a:moveTo>
                  <a:pt x="39740" y="33324"/>
                </a:moveTo>
                <a:cubicBezTo>
                  <a:pt x="35761" y="39481"/>
                  <a:pt x="28930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9863" y="-1"/>
                  <a:pt x="37402" y="4714"/>
                  <a:pt x="41019" y="12143"/>
                </a:cubicBezTo>
                <a:lnTo>
                  <a:pt x="21600" y="21600"/>
                </a:lnTo>
                <a:close/>
              </a:path>
            </a:pathLst>
          </a:cu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grpSp>
        <p:nvGrpSpPr>
          <p:cNvPr id="3" name="Group 70"/>
          <p:cNvGrpSpPr>
            <a:grpSpLocks/>
          </p:cNvGrpSpPr>
          <p:nvPr/>
        </p:nvGrpSpPr>
        <p:grpSpPr bwMode="auto">
          <a:xfrm>
            <a:off x="4300538" y="1436688"/>
            <a:ext cx="1354137" cy="663575"/>
            <a:chOff x="2709" y="905"/>
            <a:chExt cx="853" cy="418"/>
          </a:xfrm>
        </p:grpSpPr>
        <p:sp>
          <p:nvSpPr>
            <p:cNvPr id="58441" name="Arc 71"/>
            <p:cNvSpPr>
              <a:spLocks/>
            </p:cNvSpPr>
            <p:nvPr/>
          </p:nvSpPr>
          <p:spPr bwMode="auto">
            <a:xfrm>
              <a:off x="3015" y="1213"/>
              <a:ext cx="67" cy="44"/>
            </a:xfrm>
            <a:custGeom>
              <a:avLst/>
              <a:gdLst>
                <a:gd name="T0" fmla="*/ 0 w 21600"/>
                <a:gd name="T1" fmla="*/ 0 h 14139"/>
                <a:gd name="T2" fmla="*/ 0 w 21600"/>
                <a:gd name="T3" fmla="*/ 0 h 14139"/>
                <a:gd name="T4" fmla="*/ 0 w 21600"/>
                <a:gd name="T5" fmla="*/ 0 h 14139"/>
                <a:gd name="T6" fmla="*/ 0 60000 65536"/>
                <a:gd name="T7" fmla="*/ 0 60000 65536"/>
                <a:gd name="T8" fmla="*/ 0 60000 65536"/>
                <a:gd name="T9" fmla="*/ 0 w 21600"/>
                <a:gd name="T10" fmla="*/ 0 h 14139"/>
                <a:gd name="T11" fmla="*/ 21600 w 21600"/>
                <a:gd name="T12" fmla="*/ 14139 h 1413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4139" fill="none" extrusionOk="0">
                  <a:moveTo>
                    <a:pt x="4152" y="14138"/>
                  </a:moveTo>
                  <a:cubicBezTo>
                    <a:pt x="1453" y="10441"/>
                    <a:pt x="0" y="5983"/>
                    <a:pt x="0" y="1406"/>
                  </a:cubicBezTo>
                  <a:cubicBezTo>
                    <a:pt x="-1" y="936"/>
                    <a:pt x="15" y="468"/>
                    <a:pt x="45" y="-1"/>
                  </a:cubicBezTo>
                </a:path>
                <a:path w="21600" h="14139" stroke="0" extrusionOk="0">
                  <a:moveTo>
                    <a:pt x="4152" y="14138"/>
                  </a:moveTo>
                  <a:cubicBezTo>
                    <a:pt x="1453" y="10441"/>
                    <a:pt x="0" y="5983"/>
                    <a:pt x="0" y="1406"/>
                  </a:cubicBezTo>
                  <a:cubicBezTo>
                    <a:pt x="-1" y="936"/>
                    <a:pt x="15" y="468"/>
                    <a:pt x="45" y="-1"/>
                  </a:cubicBezTo>
                  <a:lnTo>
                    <a:pt x="21600" y="140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8442" name="Line 72"/>
            <p:cNvSpPr>
              <a:spLocks noChangeShapeType="1"/>
            </p:cNvSpPr>
            <p:nvPr/>
          </p:nvSpPr>
          <p:spPr bwMode="auto">
            <a:xfrm flipH="1">
              <a:off x="2709" y="1235"/>
              <a:ext cx="311" cy="88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8443" name="Arc 73"/>
            <p:cNvSpPr>
              <a:spLocks/>
            </p:cNvSpPr>
            <p:nvPr/>
          </p:nvSpPr>
          <p:spPr bwMode="auto">
            <a:xfrm>
              <a:off x="3497" y="905"/>
              <a:ext cx="65" cy="53"/>
            </a:xfrm>
            <a:custGeom>
              <a:avLst/>
              <a:gdLst>
                <a:gd name="T0" fmla="*/ 0 w 21086"/>
                <a:gd name="T1" fmla="*/ 0 h 17214"/>
                <a:gd name="T2" fmla="*/ 0 w 21086"/>
                <a:gd name="T3" fmla="*/ 0 h 17214"/>
                <a:gd name="T4" fmla="*/ 0 w 21086"/>
                <a:gd name="T5" fmla="*/ 0 h 17214"/>
                <a:gd name="T6" fmla="*/ 0 60000 65536"/>
                <a:gd name="T7" fmla="*/ 0 60000 65536"/>
                <a:gd name="T8" fmla="*/ 0 60000 65536"/>
                <a:gd name="T9" fmla="*/ 0 w 21086"/>
                <a:gd name="T10" fmla="*/ 0 h 17214"/>
                <a:gd name="T11" fmla="*/ 21086 w 21086"/>
                <a:gd name="T12" fmla="*/ 17214 h 172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086" h="17214" fill="none" extrusionOk="0">
                  <a:moveTo>
                    <a:pt x="8038" y="17214"/>
                  </a:moveTo>
                  <a:cubicBezTo>
                    <a:pt x="3959" y="14122"/>
                    <a:pt x="1110" y="9682"/>
                    <a:pt x="0" y="4685"/>
                  </a:cubicBezTo>
                </a:path>
                <a:path w="21086" h="17214" stroke="0" extrusionOk="0">
                  <a:moveTo>
                    <a:pt x="8038" y="17214"/>
                  </a:moveTo>
                  <a:cubicBezTo>
                    <a:pt x="3959" y="14122"/>
                    <a:pt x="1110" y="9682"/>
                    <a:pt x="0" y="4685"/>
                  </a:cubicBezTo>
                  <a:lnTo>
                    <a:pt x="2108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8444" name="Line 74"/>
            <p:cNvSpPr>
              <a:spLocks noChangeShapeType="1"/>
            </p:cNvSpPr>
            <p:nvPr/>
          </p:nvSpPr>
          <p:spPr bwMode="auto">
            <a:xfrm flipH="1">
              <a:off x="3116" y="941"/>
              <a:ext cx="391" cy="253"/>
            </a:xfrm>
            <a:prstGeom prst="line">
              <a:avLst/>
            </a:prstGeom>
            <a:noFill/>
            <a:ln w="11113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8445" name="Arc 75"/>
            <p:cNvSpPr>
              <a:spLocks/>
            </p:cNvSpPr>
            <p:nvPr/>
          </p:nvSpPr>
          <p:spPr bwMode="auto">
            <a:xfrm>
              <a:off x="3478" y="1268"/>
              <a:ext cx="67" cy="45"/>
            </a:xfrm>
            <a:custGeom>
              <a:avLst/>
              <a:gdLst>
                <a:gd name="T0" fmla="*/ 0 w 21600"/>
                <a:gd name="T1" fmla="*/ 0 h 14640"/>
                <a:gd name="T2" fmla="*/ 0 w 21600"/>
                <a:gd name="T3" fmla="*/ 0 h 14640"/>
                <a:gd name="T4" fmla="*/ 0 w 21600"/>
                <a:gd name="T5" fmla="*/ 0 h 14640"/>
                <a:gd name="T6" fmla="*/ 0 60000 65536"/>
                <a:gd name="T7" fmla="*/ 0 60000 65536"/>
                <a:gd name="T8" fmla="*/ 0 60000 65536"/>
                <a:gd name="T9" fmla="*/ 0 w 21600"/>
                <a:gd name="T10" fmla="*/ 0 h 14640"/>
                <a:gd name="T11" fmla="*/ 21600 w 21600"/>
                <a:gd name="T12" fmla="*/ 14640 h 146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4640" fill="none" extrusionOk="0">
                  <a:moveTo>
                    <a:pt x="407" y="14640"/>
                  </a:moveTo>
                  <a:cubicBezTo>
                    <a:pt x="136" y="13264"/>
                    <a:pt x="0" y="11865"/>
                    <a:pt x="0" y="10463"/>
                  </a:cubicBezTo>
                  <a:cubicBezTo>
                    <a:pt x="-1" y="6802"/>
                    <a:pt x="930" y="3202"/>
                    <a:pt x="2703" y="0"/>
                  </a:cubicBezTo>
                </a:path>
                <a:path w="21600" h="14640" stroke="0" extrusionOk="0">
                  <a:moveTo>
                    <a:pt x="407" y="14640"/>
                  </a:moveTo>
                  <a:cubicBezTo>
                    <a:pt x="136" y="13264"/>
                    <a:pt x="0" y="11865"/>
                    <a:pt x="0" y="10463"/>
                  </a:cubicBezTo>
                  <a:cubicBezTo>
                    <a:pt x="-1" y="6802"/>
                    <a:pt x="930" y="3202"/>
                    <a:pt x="2703" y="0"/>
                  </a:cubicBezTo>
                  <a:lnTo>
                    <a:pt x="21600" y="104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8446" name="Line 76"/>
            <p:cNvSpPr>
              <a:spLocks noChangeShapeType="1"/>
            </p:cNvSpPr>
            <p:nvPr/>
          </p:nvSpPr>
          <p:spPr bwMode="auto">
            <a:xfrm>
              <a:off x="3121" y="1233"/>
              <a:ext cx="360" cy="58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</p:grpSp>
      <p:sp>
        <p:nvSpPr>
          <p:cNvPr id="58435" name="Arc 77"/>
          <p:cNvSpPr>
            <a:spLocks/>
          </p:cNvSpPr>
          <p:nvPr/>
        </p:nvSpPr>
        <p:spPr bwMode="auto">
          <a:xfrm>
            <a:off x="4746625" y="2740025"/>
            <a:ext cx="106363" cy="68263"/>
          </a:xfrm>
          <a:custGeom>
            <a:avLst/>
            <a:gdLst>
              <a:gd name="T0" fmla="*/ 0 w 21600"/>
              <a:gd name="T1" fmla="*/ 2147483647 h 14041"/>
              <a:gd name="T2" fmla="*/ 1792785377 w 21600"/>
              <a:gd name="T3" fmla="*/ 0 h 14041"/>
              <a:gd name="T4" fmla="*/ 2147483647 w 21600"/>
              <a:gd name="T5" fmla="*/ 2147483647 h 14041"/>
              <a:gd name="T6" fmla="*/ 0 60000 65536"/>
              <a:gd name="T7" fmla="*/ 0 60000 65536"/>
              <a:gd name="T8" fmla="*/ 0 60000 65536"/>
              <a:gd name="T9" fmla="*/ 0 w 21600"/>
              <a:gd name="T10" fmla="*/ 0 h 14041"/>
              <a:gd name="T11" fmla="*/ 21600 w 21600"/>
              <a:gd name="T12" fmla="*/ 14041 h 1404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4041" fill="none" extrusionOk="0">
                <a:moveTo>
                  <a:pt x="0" y="14041"/>
                </a:moveTo>
                <a:cubicBezTo>
                  <a:pt x="0" y="8892"/>
                  <a:pt x="1839" y="3912"/>
                  <a:pt x="5186" y="0"/>
                </a:cubicBezTo>
              </a:path>
              <a:path w="21600" h="14041" stroke="0" extrusionOk="0">
                <a:moveTo>
                  <a:pt x="0" y="14041"/>
                </a:moveTo>
                <a:cubicBezTo>
                  <a:pt x="0" y="8892"/>
                  <a:pt x="1839" y="3912"/>
                  <a:pt x="5186" y="0"/>
                </a:cubicBezTo>
                <a:lnTo>
                  <a:pt x="21600" y="1404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36" name="Line 78"/>
          <p:cNvSpPr>
            <a:spLocks noChangeShapeType="1"/>
          </p:cNvSpPr>
          <p:nvPr/>
        </p:nvSpPr>
        <p:spPr bwMode="auto">
          <a:xfrm flipH="1" flipV="1">
            <a:off x="4291013" y="2603500"/>
            <a:ext cx="465137" cy="168275"/>
          </a:xfrm>
          <a:prstGeom prst="line">
            <a:avLst/>
          </a:prstGeom>
          <a:noFill/>
          <a:ln w="11113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37" name="Arc 79"/>
          <p:cNvSpPr>
            <a:spLocks/>
          </p:cNvSpPr>
          <p:nvPr/>
        </p:nvSpPr>
        <p:spPr bwMode="auto">
          <a:xfrm>
            <a:off x="5549900" y="3227388"/>
            <a:ext cx="104775" cy="84137"/>
          </a:xfrm>
          <a:custGeom>
            <a:avLst/>
            <a:gdLst>
              <a:gd name="T0" fmla="*/ 0 w 21156"/>
              <a:gd name="T1" fmla="*/ 2147483647 h 16974"/>
              <a:gd name="T2" fmla="*/ 2147483647 w 21156"/>
              <a:gd name="T3" fmla="*/ 0 h 16974"/>
              <a:gd name="T4" fmla="*/ 2147483647 w 21156"/>
              <a:gd name="T5" fmla="*/ 2147483647 h 16974"/>
              <a:gd name="T6" fmla="*/ 0 60000 65536"/>
              <a:gd name="T7" fmla="*/ 0 60000 65536"/>
              <a:gd name="T8" fmla="*/ 0 60000 65536"/>
              <a:gd name="T9" fmla="*/ 0 w 21156"/>
              <a:gd name="T10" fmla="*/ 0 h 16974"/>
              <a:gd name="T11" fmla="*/ 21156 w 21156"/>
              <a:gd name="T12" fmla="*/ 16974 h 169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156" h="16974" fill="none" extrusionOk="0">
                <a:moveTo>
                  <a:pt x="-1" y="12617"/>
                </a:moveTo>
                <a:cubicBezTo>
                  <a:pt x="1028" y="7623"/>
                  <a:pt x="3790" y="3153"/>
                  <a:pt x="7797" y="0"/>
                </a:cubicBezTo>
              </a:path>
              <a:path w="21156" h="16974" stroke="0" extrusionOk="0">
                <a:moveTo>
                  <a:pt x="-1" y="12617"/>
                </a:moveTo>
                <a:cubicBezTo>
                  <a:pt x="1028" y="7623"/>
                  <a:pt x="3790" y="3153"/>
                  <a:pt x="7797" y="0"/>
                </a:cubicBezTo>
                <a:lnTo>
                  <a:pt x="21156" y="169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38" name="Line 80"/>
          <p:cNvSpPr>
            <a:spLocks noChangeShapeType="1"/>
          </p:cNvSpPr>
          <p:nvPr/>
        </p:nvSpPr>
        <p:spPr bwMode="auto">
          <a:xfrm>
            <a:off x="4919663" y="2860675"/>
            <a:ext cx="646112" cy="395288"/>
          </a:xfrm>
          <a:prstGeom prst="line">
            <a:avLst/>
          </a:prstGeom>
          <a:noFill/>
          <a:ln w="11113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39" name="Arc 81"/>
          <p:cNvSpPr>
            <a:spLocks/>
          </p:cNvSpPr>
          <p:nvPr/>
        </p:nvSpPr>
        <p:spPr bwMode="auto">
          <a:xfrm>
            <a:off x="5503863" y="2649538"/>
            <a:ext cx="106362" cy="69850"/>
          </a:xfrm>
          <a:custGeom>
            <a:avLst/>
            <a:gdLst>
              <a:gd name="T0" fmla="*/ 1054669768 w 21600"/>
              <a:gd name="T1" fmla="*/ 2147483647 h 14340"/>
              <a:gd name="T2" fmla="*/ 86062702 w 21600"/>
              <a:gd name="T3" fmla="*/ 0 h 14340"/>
              <a:gd name="T4" fmla="*/ 2147483647 w 21600"/>
              <a:gd name="T5" fmla="*/ 1037263138 h 14340"/>
              <a:gd name="T6" fmla="*/ 0 60000 65536"/>
              <a:gd name="T7" fmla="*/ 0 60000 65536"/>
              <a:gd name="T8" fmla="*/ 0 60000 65536"/>
              <a:gd name="T9" fmla="*/ 0 w 21600"/>
              <a:gd name="T10" fmla="*/ 0 h 14340"/>
              <a:gd name="T11" fmla="*/ 21600 w 21600"/>
              <a:gd name="T12" fmla="*/ 14340 h 143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4340" fill="none" extrusionOk="0">
                <a:moveTo>
                  <a:pt x="3050" y="14340"/>
                </a:moveTo>
                <a:cubicBezTo>
                  <a:pt x="1054" y="10993"/>
                  <a:pt x="0" y="7169"/>
                  <a:pt x="0" y="3273"/>
                </a:cubicBezTo>
                <a:cubicBezTo>
                  <a:pt x="-1" y="2177"/>
                  <a:pt x="83" y="1083"/>
                  <a:pt x="249" y="0"/>
                </a:cubicBezTo>
              </a:path>
              <a:path w="21600" h="14340" stroke="0" extrusionOk="0">
                <a:moveTo>
                  <a:pt x="3050" y="14340"/>
                </a:moveTo>
                <a:cubicBezTo>
                  <a:pt x="1054" y="10993"/>
                  <a:pt x="0" y="7169"/>
                  <a:pt x="0" y="3273"/>
                </a:cubicBezTo>
                <a:cubicBezTo>
                  <a:pt x="-1" y="2177"/>
                  <a:pt x="83" y="1083"/>
                  <a:pt x="249" y="0"/>
                </a:cubicBezTo>
                <a:lnTo>
                  <a:pt x="21600" y="327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8440" name="Line 82"/>
          <p:cNvSpPr>
            <a:spLocks noChangeShapeType="1"/>
          </p:cNvSpPr>
          <p:nvPr/>
        </p:nvSpPr>
        <p:spPr bwMode="auto">
          <a:xfrm flipV="1">
            <a:off x="4910138" y="2686050"/>
            <a:ext cx="598487" cy="112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1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075" y="211138"/>
            <a:ext cx="370363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Rectangle 3"/>
          <p:cNvSpPr>
            <a:spLocks noChangeArrowheads="1"/>
          </p:cNvSpPr>
          <p:nvPr/>
        </p:nvSpPr>
        <p:spPr bwMode="auto">
          <a:xfrm rot="3756984">
            <a:off x="3996532" y="875506"/>
            <a:ext cx="309562" cy="200025"/>
          </a:xfrm>
          <a:prstGeom prst="rect">
            <a:avLst/>
          </a:prstGeom>
          <a:solidFill>
            <a:schemeClr val="folHlink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4613275" y="1647825"/>
            <a:ext cx="1366838" cy="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auto">
          <a:xfrm rot="-2171288">
            <a:off x="4229100" y="2768600"/>
            <a:ext cx="547688" cy="1039813"/>
          </a:xfrm>
          <a:prstGeom prst="downArrow">
            <a:avLst>
              <a:gd name="adj1" fmla="val 50000"/>
              <a:gd name="adj2" fmla="val 47464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6143625" y="581025"/>
            <a:ext cx="1987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400" b="1">
                <a:solidFill>
                  <a:srgbClr val="CC3300"/>
                </a:solidFill>
                <a:latin typeface="Times New Roman" pitchFamily="18" charset="0"/>
                <a:ea typeface="ＭＳ Ｐゴシック"/>
                <a:cs typeface="ＭＳ Ｐゴシック"/>
              </a:rPr>
              <a:t>CD34</a:t>
            </a:r>
            <a:r>
              <a:rPr lang="it-IT" sz="2400" b="1" baseline="28000">
                <a:solidFill>
                  <a:srgbClr val="CC3300"/>
                </a:solidFill>
                <a:latin typeface="Times New Roman" pitchFamily="18" charset="0"/>
                <a:ea typeface="ＭＳ Ｐゴシック"/>
                <a:cs typeface="ＭＳ Ｐゴシック"/>
              </a:rPr>
              <a:t>+</a:t>
            </a:r>
            <a:r>
              <a:rPr lang="it-IT" sz="2400" b="1">
                <a:solidFill>
                  <a:srgbClr val="CC3300"/>
                </a:solidFill>
                <a:latin typeface="Times New Roman" pitchFamily="18" charset="0"/>
                <a:ea typeface="ＭＳ Ｐゴシック"/>
                <a:cs typeface="ＭＳ Ｐゴシック"/>
              </a:rPr>
              <a:t> CD38</a:t>
            </a:r>
            <a:r>
              <a:rPr lang="it-IT" sz="3600" b="1" baseline="12000">
                <a:solidFill>
                  <a:srgbClr val="CC3300"/>
                </a:solidFill>
                <a:latin typeface="Times New Roman" pitchFamily="18" charset="0"/>
                <a:ea typeface="ＭＳ Ｐゴシック"/>
                <a:cs typeface="ＭＳ Ｐゴシック"/>
              </a:rPr>
              <a:t>-</a:t>
            </a:r>
            <a:endParaRPr lang="it-IT" sz="2400" b="1" baseline="12000">
              <a:solidFill>
                <a:srgbClr val="CC3300"/>
              </a:solidFill>
              <a:latin typeface="Times New Roman" pitchFamily="18" charset="0"/>
              <a:ea typeface="ＭＳ Ｐゴシック"/>
              <a:cs typeface="ＭＳ Ｐゴシック"/>
            </a:endParaRPr>
          </a:p>
        </p:txBody>
      </p:sp>
      <p:pic>
        <p:nvPicPr>
          <p:cNvPr id="59399" name="Picture 7" descr="CD34"/>
          <p:cNvPicPr>
            <a:picLocks noGrp="1" noChangeAspect="1" noChangeArrowheads="1"/>
          </p:cNvPicPr>
          <p:nvPr>
            <p:ph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238875" y="1119188"/>
            <a:ext cx="1795463" cy="1171575"/>
          </a:xfrm>
        </p:spPr>
      </p:pic>
      <p:pic>
        <p:nvPicPr>
          <p:cNvPr id="5940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3959225"/>
            <a:ext cx="1117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4386263" y="5011738"/>
            <a:ext cx="561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GPA FITC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02" name="Rectangle 10"/>
          <p:cNvSpPr>
            <a:spLocks noChangeArrowheads="1"/>
          </p:cNvSpPr>
          <p:nvPr/>
        </p:nvSpPr>
        <p:spPr bwMode="auto">
          <a:xfrm rot="-5400000">
            <a:off x="3902075" y="4700588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 rot="-5400000">
            <a:off x="3919537" y="4624388"/>
            <a:ext cx="555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 rot="-5400000">
            <a:off x="3900488" y="3933825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05" name="Rectangle 13"/>
          <p:cNvSpPr>
            <a:spLocks noChangeArrowheads="1"/>
          </p:cNvSpPr>
          <p:nvPr/>
        </p:nvSpPr>
        <p:spPr bwMode="auto">
          <a:xfrm rot="-5400000">
            <a:off x="3913188" y="3857625"/>
            <a:ext cx="5556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5070475" y="4872038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5205413" y="4859338"/>
            <a:ext cx="555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08" name="Rectangle 16"/>
          <p:cNvSpPr>
            <a:spLocks noChangeArrowheads="1"/>
          </p:cNvSpPr>
          <p:nvPr/>
        </p:nvSpPr>
        <p:spPr bwMode="auto">
          <a:xfrm>
            <a:off x="4894263" y="4314825"/>
            <a:ext cx="244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5.64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 rot="-5400000">
            <a:off x="3521869" y="4285457"/>
            <a:ext cx="5159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CD71 PE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10" name="Rectangle 18"/>
          <p:cNvSpPr>
            <a:spLocks noChangeArrowheads="1"/>
          </p:cNvSpPr>
          <p:nvPr/>
        </p:nvSpPr>
        <p:spPr bwMode="auto">
          <a:xfrm>
            <a:off x="4075113" y="4872038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11" name="Rectangle 19"/>
          <p:cNvSpPr>
            <a:spLocks noChangeArrowheads="1"/>
          </p:cNvSpPr>
          <p:nvPr/>
        </p:nvSpPr>
        <p:spPr bwMode="auto">
          <a:xfrm>
            <a:off x="4208463" y="4859338"/>
            <a:ext cx="555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4945063" y="4513263"/>
            <a:ext cx="1746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0.5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13" name="Rectangle 21"/>
          <p:cNvSpPr>
            <a:spLocks noChangeArrowheads="1"/>
          </p:cNvSpPr>
          <p:nvPr/>
        </p:nvSpPr>
        <p:spPr bwMode="auto">
          <a:xfrm>
            <a:off x="4152900" y="4021138"/>
            <a:ext cx="2508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26.07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pic>
        <p:nvPicPr>
          <p:cNvPr id="59414" name="Picture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2625" y="4687888"/>
            <a:ext cx="1117600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15" name="Rectangle 23"/>
          <p:cNvSpPr>
            <a:spLocks noChangeArrowheads="1"/>
          </p:cNvSpPr>
          <p:nvPr/>
        </p:nvSpPr>
        <p:spPr bwMode="auto">
          <a:xfrm>
            <a:off x="911225" y="5753100"/>
            <a:ext cx="7350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Control FITC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16" name="Rectangle 24"/>
          <p:cNvSpPr>
            <a:spLocks noChangeArrowheads="1"/>
          </p:cNvSpPr>
          <p:nvPr/>
        </p:nvSpPr>
        <p:spPr bwMode="auto">
          <a:xfrm rot="-5400000">
            <a:off x="484188" y="5446713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17" name="Rectangle 25"/>
          <p:cNvSpPr>
            <a:spLocks noChangeArrowheads="1"/>
          </p:cNvSpPr>
          <p:nvPr/>
        </p:nvSpPr>
        <p:spPr bwMode="auto">
          <a:xfrm rot="-5400000">
            <a:off x="501650" y="5370513"/>
            <a:ext cx="55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18" name="Rectangle 26"/>
          <p:cNvSpPr>
            <a:spLocks noChangeArrowheads="1"/>
          </p:cNvSpPr>
          <p:nvPr/>
        </p:nvSpPr>
        <p:spPr bwMode="auto">
          <a:xfrm rot="-5400000">
            <a:off x="484188" y="467995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19" name="Rectangle 27"/>
          <p:cNvSpPr>
            <a:spLocks noChangeArrowheads="1"/>
          </p:cNvSpPr>
          <p:nvPr/>
        </p:nvSpPr>
        <p:spPr bwMode="auto">
          <a:xfrm rot="-5400000">
            <a:off x="501650" y="4602163"/>
            <a:ext cx="55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20" name="Rectangle 28"/>
          <p:cNvSpPr>
            <a:spLocks noChangeArrowheads="1"/>
          </p:cNvSpPr>
          <p:nvPr/>
        </p:nvSpPr>
        <p:spPr bwMode="auto">
          <a:xfrm>
            <a:off x="1655763" y="561340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21" name="Rectangle 29"/>
          <p:cNvSpPr>
            <a:spLocks noChangeArrowheads="1"/>
          </p:cNvSpPr>
          <p:nvPr/>
        </p:nvSpPr>
        <p:spPr bwMode="auto">
          <a:xfrm>
            <a:off x="1790700" y="5600700"/>
            <a:ext cx="555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22" name="Rectangle 30"/>
          <p:cNvSpPr>
            <a:spLocks noChangeArrowheads="1"/>
          </p:cNvSpPr>
          <p:nvPr/>
        </p:nvSpPr>
        <p:spPr bwMode="auto">
          <a:xfrm>
            <a:off x="1612900" y="4762500"/>
            <a:ext cx="714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23" name="Rectangle 31"/>
          <p:cNvSpPr>
            <a:spLocks noChangeArrowheads="1"/>
          </p:cNvSpPr>
          <p:nvPr/>
        </p:nvSpPr>
        <p:spPr bwMode="auto">
          <a:xfrm rot="-5400000">
            <a:off x="53181" y="5015707"/>
            <a:ext cx="6302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Control PE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24" name="Rectangle 32"/>
          <p:cNvSpPr>
            <a:spLocks noChangeArrowheads="1"/>
          </p:cNvSpPr>
          <p:nvPr/>
        </p:nvSpPr>
        <p:spPr bwMode="auto">
          <a:xfrm>
            <a:off x="660400" y="561340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25" name="Rectangle 33"/>
          <p:cNvSpPr>
            <a:spLocks noChangeArrowheads="1"/>
          </p:cNvSpPr>
          <p:nvPr/>
        </p:nvSpPr>
        <p:spPr bwMode="auto">
          <a:xfrm>
            <a:off x="795338" y="5600700"/>
            <a:ext cx="5556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26" name="Rectangle 34"/>
          <p:cNvSpPr>
            <a:spLocks noChangeArrowheads="1"/>
          </p:cNvSpPr>
          <p:nvPr/>
        </p:nvSpPr>
        <p:spPr bwMode="auto">
          <a:xfrm>
            <a:off x="1612900" y="5254625"/>
            <a:ext cx="714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27" name="Rectangle 35"/>
          <p:cNvSpPr>
            <a:spLocks noChangeArrowheads="1"/>
          </p:cNvSpPr>
          <p:nvPr/>
        </p:nvSpPr>
        <p:spPr bwMode="auto">
          <a:xfrm>
            <a:off x="860425" y="4762500"/>
            <a:ext cx="714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pic>
        <p:nvPicPr>
          <p:cNvPr id="59428" name="Picture 3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9675" y="3943350"/>
            <a:ext cx="1117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29" name="Rectangle 37"/>
          <p:cNvSpPr>
            <a:spLocks noChangeArrowheads="1"/>
          </p:cNvSpPr>
          <p:nvPr/>
        </p:nvSpPr>
        <p:spPr bwMode="auto">
          <a:xfrm>
            <a:off x="7832725" y="4991100"/>
            <a:ext cx="6207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CD45 FITC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30" name="Rectangle 38"/>
          <p:cNvSpPr>
            <a:spLocks noChangeArrowheads="1"/>
          </p:cNvSpPr>
          <p:nvPr/>
        </p:nvSpPr>
        <p:spPr bwMode="auto">
          <a:xfrm rot="-5400000">
            <a:off x="7366000" y="4684713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31" name="Rectangle 39"/>
          <p:cNvSpPr>
            <a:spLocks noChangeArrowheads="1"/>
          </p:cNvSpPr>
          <p:nvPr/>
        </p:nvSpPr>
        <p:spPr bwMode="auto">
          <a:xfrm rot="-5400000">
            <a:off x="7381875" y="4608513"/>
            <a:ext cx="55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32" name="Rectangle 40"/>
          <p:cNvSpPr>
            <a:spLocks noChangeArrowheads="1"/>
          </p:cNvSpPr>
          <p:nvPr/>
        </p:nvSpPr>
        <p:spPr bwMode="auto">
          <a:xfrm rot="-5400000">
            <a:off x="7366000" y="3913188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33" name="Rectangle 41"/>
          <p:cNvSpPr>
            <a:spLocks noChangeArrowheads="1"/>
          </p:cNvSpPr>
          <p:nvPr/>
        </p:nvSpPr>
        <p:spPr bwMode="auto">
          <a:xfrm rot="-5400000">
            <a:off x="7381875" y="3836988"/>
            <a:ext cx="55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34" name="Rectangle 42"/>
          <p:cNvSpPr>
            <a:spLocks noChangeArrowheads="1"/>
          </p:cNvSpPr>
          <p:nvPr/>
        </p:nvSpPr>
        <p:spPr bwMode="auto">
          <a:xfrm>
            <a:off x="8534400" y="485140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35" name="Rectangle 43"/>
          <p:cNvSpPr>
            <a:spLocks noChangeArrowheads="1"/>
          </p:cNvSpPr>
          <p:nvPr/>
        </p:nvSpPr>
        <p:spPr bwMode="auto">
          <a:xfrm>
            <a:off x="8670925" y="4838700"/>
            <a:ext cx="555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36" name="Rectangle 44"/>
          <p:cNvSpPr>
            <a:spLocks noChangeArrowheads="1"/>
          </p:cNvSpPr>
          <p:nvPr/>
        </p:nvSpPr>
        <p:spPr bwMode="auto">
          <a:xfrm>
            <a:off x="8359775" y="4000500"/>
            <a:ext cx="244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9.01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37" name="Rectangle 45"/>
          <p:cNvSpPr>
            <a:spLocks noChangeArrowheads="1"/>
          </p:cNvSpPr>
          <p:nvPr/>
        </p:nvSpPr>
        <p:spPr bwMode="auto">
          <a:xfrm rot="-5400000">
            <a:off x="6955631" y="4269582"/>
            <a:ext cx="5159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CD14 PE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38" name="Rectangle 46"/>
          <p:cNvSpPr>
            <a:spLocks noChangeArrowheads="1"/>
          </p:cNvSpPr>
          <p:nvPr/>
        </p:nvSpPr>
        <p:spPr bwMode="auto">
          <a:xfrm>
            <a:off x="7539038" y="485140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39" name="Rectangle 47"/>
          <p:cNvSpPr>
            <a:spLocks noChangeArrowheads="1"/>
          </p:cNvSpPr>
          <p:nvPr/>
        </p:nvSpPr>
        <p:spPr bwMode="auto">
          <a:xfrm>
            <a:off x="7673975" y="4838700"/>
            <a:ext cx="555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40" name="Rectangle 48"/>
          <p:cNvSpPr>
            <a:spLocks noChangeArrowheads="1"/>
          </p:cNvSpPr>
          <p:nvPr/>
        </p:nvSpPr>
        <p:spPr bwMode="auto">
          <a:xfrm>
            <a:off x="8318500" y="4492625"/>
            <a:ext cx="3143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59.81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41" name="Rectangle 49"/>
          <p:cNvSpPr>
            <a:spLocks noChangeArrowheads="1"/>
          </p:cNvSpPr>
          <p:nvPr/>
        </p:nvSpPr>
        <p:spPr bwMode="auto">
          <a:xfrm>
            <a:off x="7648575" y="4000500"/>
            <a:ext cx="244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0.36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pic>
        <p:nvPicPr>
          <p:cNvPr id="59442" name="Picture 5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00300" y="5584825"/>
            <a:ext cx="112871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43" name="Rectangle 51"/>
          <p:cNvSpPr>
            <a:spLocks noChangeArrowheads="1"/>
          </p:cNvSpPr>
          <p:nvPr/>
        </p:nvSpPr>
        <p:spPr bwMode="auto">
          <a:xfrm>
            <a:off x="2700338" y="6626225"/>
            <a:ext cx="6207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CD45 FITC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44" name="Rectangle 52"/>
          <p:cNvSpPr>
            <a:spLocks noChangeArrowheads="1"/>
          </p:cNvSpPr>
          <p:nvPr/>
        </p:nvSpPr>
        <p:spPr bwMode="auto">
          <a:xfrm rot="-5400000">
            <a:off x="2184400" y="6321425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45" name="Rectangle 53"/>
          <p:cNvSpPr>
            <a:spLocks noChangeArrowheads="1"/>
          </p:cNvSpPr>
          <p:nvPr/>
        </p:nvSpPr>
        <p:spPr bwMode="auto">
          <a:xfrm rot="-5400000">
            <a:off x="2201862" y="6243638"/>
            <a:ext cx="555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46" name="Rectangle 54"/>
          <p:cNvSpPr>
            <a:spLocks noChangeArrowheads="1"/>
          </p:cNvSpPr>
          <p:nvPr/>
        </p:nvSpPr>
        <p:spPr bwMode="auto">
          <a:xfrm rot="-5400000">
            <a:off x="2184400" y="5554663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47" name="Rectangle 55"/>
          <p:cNvSpPr>
            <a:spLocks noChangeArrowheads="1"/>
          </p:cNvSpPr>
          <p:nvPr/>
        </p:nvSpPr>
        <p:spPr bwMode="auto">
          <a:xfrm rot="-5400000">
            <a:off x="2201863" y="5476875"/>
            <a:ext cx="5556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48" name="Rectangle 56"/>
          <p:cNvSpPr>
            <a:spLocks noChangeArrowheads="1"/>
          </p:cNvSpPr>
          <p:nvPr/>
        </p:nvSpPr>
        <p:spPr bwMode="auto">
          <a:xfrm>
            <a:off x="3352800" y="6486525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49" name="Rectangle 57"/>
          <p:cNvSpPr>
            <a:spLocks noChangeArrowheads="1"/>
          </p:cNvSpPr>
          <p:nvPr/>
        </p:nvSpPr>
        <p:spPr bwMode="auto">
          <a:xfrm>
            <a:off x="3487738" y="6475413"/>
            <a:ext cx="555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50" name="Rectangle 58"/>
          <p:cNvSpPr>
            <a:spLocks noChangeArrowheads="1"/>
          </p:cNvSpPr>
          <p:nvPr/>
        </p:nvSpPr>
        <p:spPr bwMode="auto">
          <a:xfrm>
            <a:off x="3259138" y="5635625"/>
            <a:ext cx="1746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0.8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51" name="Rectangle 59"/>
          <p:cNvSpPr>
            <a:spLocks noChangeArrowheads="1"/>
          </p:cNvSpPr>
          <p:nvPr/>
        </p:nvSpPr>
        <p:spPr bwMode="auto">
          <a:xfrm rot="-5400000">
            <a:off x="1804194" y="5906294"/>
            <a:ext cx="5159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CD41 PE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52" name="Rectangle 60"/>
          <p:cNvSpPr>
            <a:spLocks noChangeArrowheads="1"/>
          </p:cNvSpPr>
          <p:nvPr/>
        </p:nvSpPr>
        <p:spPr bwMode="auto">
          <a:xfrm>
            <a:off x="2357438" y="6486525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53" name="Rectangle 61"/>
          <p:cNvSpPr>
            <a:spLocks noChangeArrowheads="1"/>
          </p:cNvSpPr>
          <p:nvPr/>
        </p:nvSpPr>
        <p:spPr bwMode="auto">
          <a:xfrm>
            <a:off x="2492375" y="6475413"/>
            <a:ext cx="55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54" name="Rectangle 62"/>
          <p:cNvSpPr>
            <a:spLocks noChangeArrowheads="1"/>
          </p:cNvSpPr>
          <p:nvPr/>
        </p:nvSpPr>
        <p:spPr bwMode="auto">
          <a:xfrm>
            <a:off x="3157538" y="6129338"/>
            <a:ext cx="3143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67.66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55" name="Rectangle 63"/>
          <p:cNvSpPr>
            <a:spLocks noChangeArrowheads="1"/>
          </p:cNvSpPr>
          <p:nvPr/>
        </p:nvSpPr>
        <p:spPr bwMode="auto">
          <a:xfrm>
            <a:off x="2497138" y="5635625"/>
            <a:ext cx="244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0.13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pic>
        <p:nvPicPr>
          <p:cNvPr id="59456" name="Picture 6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71938" y="5594350"/>
            <a:ext cx="1117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57" name="Rectangle 65"/>
          <p:cNvSpPr>
            <a:spLocks noChangeArrowheads="1"/>
          </p:cNvSpPr>
          <p:nvPr/>
        </p:nvSpPr>
        <p:spPr bwMode="auto">
          <a:xfrm>
            <a:off x="4335463" y="6626225"/>
            <a:ext cx="6207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CD19 FITC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58" name="Rectangle 66"/>
          <p:cNvSpPr>
            <a:spLocks noChangeArrowheads="1"/>
          </p:cNvSpPr>
          <p:nvPr/>
        </p:nvSpPr>
        <p:spPr bwMode="auto">
          <a:xfrm rot="-5400000">
            <a:off x="3873500" y="6321425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59" name="Rectangle 67"/>
          <p:cNvSpPr>
            <a:spLocks noChangeArrowheads="1"/>
          </p:cNvSpPr>
          <p:nvPr/>
        </p:nvSpPr>
        <p:spPr bwMode="auto">
          <a:xfrm rot="-5400000">
            <a:off x="3886200" y="6243638"/>
            <a:ext cx="55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60" name="Rectangle 68"/>
          <p:cNvSpPr>
            <a:spLocks noChangeArrowheads="1"/>
          </p:cNvSpPr>
          <p:nvPr/>
        </p:nvSpPr>
        <p:spPr bwMode="auto">
          <a:xfrm rot="-5400000">
            <a:off x="3873500" y="554990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61" name="Rectangle 69"/>
          <p:cNvSpPr>
            <a:spLocks noChangeArrowheads="1"/>
          </p:cNvSpPr>
          <p:nvPr/>
        </p:nvSpPr>
        <p:spPr bwMode="auto">
          <a:xfrm rot="-5400000">
            <a:off x="3886201" y="5473700"/>
            <a:ext cx="555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62" name="Rectangle 70"/>
          <p:cNvSpPr>
            <a:spLocks noChangeArrowheads="1"/>
          </p:cNvSpPr>
          <p:nvPr/>
        </p:nvSpPr>
        <p:spPr bwMode="auto">
          <a:xfrm>
            <a:off x="5040313" y="6486525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63" name="Rectangle 71"/>
          <p:cNvSpPr>
            <a:spLocks noChangeArrowheads="1"/>
          </p:cNvSpPr>
          <p:nvPr/>
        </p:nvSpPr>
        <p:spPr bwMode="auto">
          <a:xfrm>
            <a:off x="5173663" y="6475413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64" name="Rectangle 72"/>
          <p:cNvSpPr>
            <a:spLocks noChangeArrowheads="1"/>
          </p:cNvSpPr>
          <p:nvPr/>
        </p:nvSpPr>
        <p:spPr bwMode="auto">
          <a:xfrm>
            <a:off x="4803775" y="5635625"/>
            <a:ext cx="3143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13.06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65" name="Rectangle 73"/>
          <p:cNvSpPr>
            <a:spLocks noChangeArrowheads="1"/>
          </p:cNvSpPr>
          <p:nvPr/>
        </p:nvSpPr>
        <p:spPr bwMode="auto">
          <a:xfrm rot="-5400000">
            <a:off x="3493294" y="5903119"/>
            <a:ext cx="5159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CD20 PE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66" name="Rectangle 74"/>
          <p:cNvSpPr>
            <a:spLocks noChangeArrowheads="1"/>
          </p:cNvSpPr>
          <p:nvPr/>
        </p:nvSpPr>
        <p:spPr bwMode="auto">
          <a:xfrm>
            <a:off x="4043363" y="6486525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67" name="Rectangle 75"/>
          <p:cNvSpPr>
            <a:spLocks noChangeArrowheads="1"/>
          </p:cNvSpPr>
          <p:nvPr/>
        </p:nvSpPr>
        <p:spPr bwMode="auto">
          <a:xfrm>
            <a:off x="4178300" y="6475413"/>
            <a:ext cx="55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68" name="Rectangle 76"/>
          <p:cNvSpPr>
            <a:spLocks noChangeArrowheads="1"/>
          </p:cNvSpPr>
          <p:nvPr/>
        </p:nvSpPr>
        <p:spPr bwMode="auto">
          <a:xfrm>
            <a:off x="4864100" y="6129338"/>
            <a:ext cx="244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7.44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69" name="Rectangle 77"/>
          <p:cNvSpPr>
            <a:spLocks noChangeArrowheads="1"/>
          </p:cNvSpPr>
          <p:nvPr/>
        </p:nvSpPr>
        <p:spPr bwMode="auto">
          <a:xfrm>
            <a:off x="4152900" y="5646738"/>
            <a:ext cx="2508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14.66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pic>
        <p:nvPicPr>
          <p:cNvPr id="59470" name="Picture 7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53325" y="5589588"/>
            <a:ext cx="1116013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71" name="Rectangle 79"/>
          <p:cNvSpPr>
            <a:spLocks noChangeArrowheads="1"/>
          </p:cNvSpPr>
          <p:nvPr/>
        </p:nvSpPr>
        <p:spPr bwMode="auto">
          <a:xfrm>
            <a:off x="7821613" y="6646863"/>
            <a:ext cx="6207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CD16 FITC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72" name="Rectangle 80"/>
          <p:cNvSpPr>
            <a:spLocks noChangeArrowheads="1"/>
          </p:cNvSpPr>
          <p:nvPr/>
        </p:nvSpPr>
        <p:spPr bwMode="auto">
          <a:xfrm rot="-5400000">
            <a:off x="7356475" y="6335713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73" name="Rectangle 81"/>
          <p:cNvSpPr>
            <a:spLocks noChangeArrowheads="1"/>
          </p:cNvSpPr>
          <p:nvPr/>
        </p:nvSpPr>
        <p:spPr bwMode="auto">
          <a:xfrm rot="-5400000">
            <a:off x="7369176" y="6261100"/>
            <a:ext cx="555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74" name="Rectangle 82"/>
          <p:cNvSpPr>
            <a:spLocks noChangeArrowheads="1"/>
          </p:cNvSpPr>
          <p:nvPr/>
        </p:nvSpPr>
        <p:spPr bwMode="auto">
          <a:xfrm rot="-5400000">
            <a:off x="7356475" y="556895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75" name="Rectangle 83"/>
          <p:cNvSpPr>
            <a:spLocks noChangeArrowheads="1"/>
          </p:cNvSpPr>
          <p:nvPr/>
        </p:nvSpPr>
        <p:spPr bwMode="auto">
          <a:xfrm rot="-5400000">
            <a:off x="7369176" y="5495925"/>
            <a:ext cx="555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76" name="Rectangle 84"/>
          <p:cNvSpPr>
            <a:spLocks noChangeArrowheads="1"/>
          </p:cNvSpPr>
          <p:nvPr/>
        </p:nvSpPr>
        <p:spPr bwMode="auto">
          <a:xfrm>
            <a:off x="8524875" y="6507163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77" name="Rectangle 85"/>
          <p:cNvSpPr>
            <a:spLocks noChangeArrowheads="1"/>
          </p:cNvSpPr>
          <p:nvPr/>
        </p:nvSpPr>
        <p:spPr bwMode="auto">
          <a:xfrm>
            <a:off x="8659813" y="6494463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78" name="Rectangle 86"/>
          <p:cNvSpPr>
            <a:spLocks noChangeArrowheads="1"/>
          </p:cNvSpPr>
          <p:nvPr/>
        </p:nvSpPr>
        <p:spPr bwMode="auto">
          <a:xfrm>
            <a:off x="8350250" y="5656263"/>
            <a:ext cx="244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0.37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79" name="Rectangle 87"/>
          <p:cNvSpPr>
            <a:spLocks noChangeArrowheads="1"/>
          </p:cNvSpPr>
          <p:nvPr/>
        </p:nvSpPr>
        <p:spPr bwMode="auto">
          <a:xfrm rot="-5400000">
            <a:off x="6974681" y="5920582"/>
            <a:ext cx="5159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CD56 PE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80" name="Rectangle 88"/>
          <p:cNvSpPr>
            <a:spLocks noChangeArrowheads="1"/>
          </p:cNvSpPr>
          <p:nvPr/>
        </p:nvSpPr>
        <p:spPr bwMode="auto">
          <a:xfrm>
            <a:off x="7531100" y="6507163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81" name="Rectangle 89"/>
          <p:cNvSpPr>
            <a:spLocks noChangeArrowheads="1"/>
          </p:cNvSpPr>
          <p:nvPr/>
        </p:nvSpPr>
        <p:spPr bwMode="auto">
          <a:xfrm>
            <a:off x="7666038" y="6494463"/>
            <a:ext cx="555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82" name="Rectangle 90"/>
          <p:cNvSpPr>
            <a:spLocks noChangeArrowheads="1"/>
          </p:cNvSpPr>
          <p:nvPr/>
        </p:nvSpPr>
        <p:spPr bwMode="auto">
          <a:xfrm>
            <a:off x="8350250" y="6149975"/>
            <a:ext cx="244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2.68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83" name="Rectangle 91"/>
          <p:cNvSpPr>
            <a:spLocks noChangeArrowheads="1"/>
          </p:cNvSpPr>
          <p:nvPr/>
        </p:nvSpPr>
        <p:spPr bwMode="auto">
          <a:xfrm>
            <a:off x="7658100" y="5656263"/>
            <a:ext cx="244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0.81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pic>
        <p:nvPicPr>
          <p:cNvPr id="59484" name="Picture 9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00738" y="5584825"/>
            <a:ext cx="11080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85" name="Rectangle 93"/>
          <p:cNvSpPr>
            <a:spLocks noChangeArrowheads="1"/>
          </p:cNvSpPr>
          <p:nvPr/>
        </p:nvSpPr>
        <p:spPr bwMode="auto">
          <a:xfrm>
            <a:off x="6215063" y="6626225"/>
            <a:ext cx="5508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CD3 FITC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86" name="Rectangle 94"/>
          <p:cNvSpPr>
            <a:spLocks noChangeArrowheads="1"/>
          </p:cNvSpPr>
          <p:nvPr/>
        </p:nvSpPr>
        <p:spPr bwMode="auto">
          <a:xfrm rot="-5400000">
            <a:off x="5711825" y="6321425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87" name="Rectangle 95"/>
          <p:cNvSpPr>
            <a:spLocks noChangeArrowheads="1"/>
          </p:cNvSpPr>
          <p:nvPr/>
        </p:nvSpPr>
        <p:spPr bwMode="auto">
          <a:xfrm rot="-5400000">
            <a:off x="5727700" y="6243638"/>
            <a:ext cx="55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88" name="Rectangle 96"/>
          <p:cNvSpPr>
            <a:spLocks noChangeArrowheads="1"/>
          </p:cNvSpPr>
          <p:nvPr/>
        </p:nvSpPr>
        <p:spPr bwMode="auto">
          <a:xfrm rot="-5400000">
            <a:off x="5708650" y="554990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89" name="Rectangle 97"/>
          <p:cNvSpPr>
            <a:spLocks noChangeArrowheads="1"/>
          </p:cNvSpPr>
          <p:nvPr/>
        </p:nvSpPr>
        <p:spPr bwMode="auto">
          <a:xfrm rot="-5400000">
            <a:off x="5719763" y="5473700"/>
            <a:ext cx="5556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90" name="Rectangle 98"/>
          <p:cNvSpPr>
            <a:spLocks noChangeArrowheads="1"/>
          </p:cNvSpPr>
          <p:nvPr/>
        </p:nvSpPr>
        <p:spPr bwMode="auto">
          <a:xfrm>
            <a:off x="6878638" y="6486525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91" name="Rectangle 99"/>
          <p:cNvSpPr>
            <a:spLocks noChangeArrowheads="1"/>
          </p:cNvSpPr>
          <p:nvPr/>
        </p:nvSpPr>
        <p:spPr bwMode="auto">
          <a:xfrm>
            <a:off x="7013575" y="6475413"/>
            <a:ext cx="55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92" name="Rectangle 100"/>
          <p:cNvSpPr>
            <a:spLocks noChangeArrowheads="1"/>
          </p:cNvSpPr>
          <p:nvPr/>
        </p:nvSpPr>
        <p:spPr bwMode="auto">
          <a:xfrm>
            <a:off x="6704013" y="5635625"/>
            <a:ext cx="244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0.22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93" name="Rectangle 101"/>
          <p:cNvSpPr>
            <a:spLocks noChangeArrowheads="1"/>
          </p:cNvSpPr>
          <p:nvPr/>
        </p:nvSpPr>
        <p:spPr bwMode="auto">
          <a:xfrm rot="-5400000">
            <a:off x="5364956" y="5928519"/>
            <a:ext cx="446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CD4 PE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94" name="Rectangle 102"/>
          <p:cNvSpPr>
            <a:spLocks noChangeArrowheads="1"/>
          </p:cNvSpPr>
          <p:nvPr/>
        </p:nvSpPr>
        <p:spPr bwMode="auto">
          <a:xfrm>
            <a:off x="5883275" y="6486525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95" name="Rectangle 103"/>
          <p:cNvSpPr>
            <a:spLocks noChangeArrowheads="1"/>
          </p:cNvSpPr>
          <p:nvPr/>
        </p:nvSpPr>
        <p:spPr bwMode="auto">
          <a:xfrm>
            <a:off x="6018213" y="6475413"/>
            <a:ext cx="555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96" name="Rectangle 104"/>
          <p:cNvSpPr>
            <a:spLocks noChangeArrowheads="1"/>
          </p:cNvSpPr>
          <p:nvPr/>
        </p:nvSpPr>
        <p:spPr bwMode="auto">
          <a:xfrm>
            <a:off x="6704013" y="6129338"/>
            <a:ext cx="244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0.36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497" name="Rectangle 105"/>
          <p:cNvSpPr>
            <a:spLocks noChangeArrowheads="1"/>
          </p:cNvSpPr>
          <p:nvPr/>
        </p:nvSpPr>
        <p:spPr bwMode="auto">
          <a:xfrm>
            <a:off x="5972175" y="5646738"/>
            <a:ext cx="2508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14.87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pic>
        <p:nvPicPr>
          <p:cNvPr id="59498" name="Picture 10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2800" y="3954463"/>
            <a:ext cx="1117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99" name="Rectangle 107"/>
          <p:cNvSpPr>
            <a:spLocks noChangeArrowheads="1"/>
          </p:cNvSpPr>
          <p:nvPr/>
        </p:nvSpPr>
        <p:spPr bwMode="auto">
          <a:xfrm>
            <a:off x="6175375" y="4991100"/>
            <a:ext cx="6207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CD15 FITC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00" name="Rectangle 108"/>
          <p:cNvSpPr>
            <a:spLocks noChangeArrowheads="1"/>
          </p:cNvSpPr>
          <p:nvPr/>
        </p:nvSpPr>
        <p:spPr bwMode="auto">
          <a:xfrm rot="-5400000">
            <a:off x="5708650" y="467995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01" name="Rectangle 109"/>
          <p:cNvSpPr>
            <a:spLocks noChangeArrowheads="1"/>
          </p:cNvSpPr>
          <p:nvPr/>
        </p:nvSpPr>
        <p:spPr bwMode="auto">
          <a:xfrm rot="-5400000">
            <a:off x="5724525" y="4605338"/>
            <a:ext cx="55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02" name="Rectangle 110"/>
          <p:cNvSpPr>
            <a:spLocks noChangeArrowheads="1"/>
          </p:cNvSpPr>
          <p:nvPr/>
        </p:nvSpPr>
        <p:spPr bwMode="auto">
          <a:xfrm rot="-5400000">
            <a:off x="5708650" y="3913188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03" name="Rectangle 111"/>
          <p:cNvSpPr>
            <a:spLocks noChangeArrowheads="1"/>
          </p:cNvSpPr>
          <p:nvPr/>
        </p:nvSpPr>
        <p:spPr bwMode="auto">
          <a:xfrm rot="-5400000">
            <a:off x="5724525" y="3836988"/>
            <a:ext cx="55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04" name="Rectangle 112"/>
          <p:cNvSpPr>
            <a:spLocks noChangeArrowheads="1"/>
          </p:cNvSpPr>
          <p:nvPr/>
        </p:nvSpPr>
        <p:spPr bwMode="auto">
          <a:xfrm>
            <a:off x="6878638" y="485140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05" name="Rectangle 113"/>
          <p:cNvSpPr>
            <a:spLocks noChangeArrowheads="1"/>
          </p:cNvSpPr>
          <p:nvPr/>
        </p:nvSpPr>
        <p:spPr bwMode="auto">
          <a:xfrm>
            <a:off x="7013575" y="4838700"/>
            <a:ext cx="555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06" name="Rectangle 114"/>
          <p:cNvSpPr>
            <a:spLocks noChangeArrowheads="1"/>
          </p:cNvSpPr>
          <p:nvPr/>
        </p:nvSpPr>
        <p:spPr bwMode="auto">
          <a:xfrm>
            <a:off x="6632575" y="4000500"/>
            <a:ext cx="3143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11.04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07" name="Rectangle 115"/>
          <p:cNvSpPr>
            <a:spLocks noChangeArrowheads="1"/>
          </p:cNvSpPr>
          <p:nvPr/>
        </p:nvSpPr>
        <p:spPr bwMode="auto">
          <a:xfrm rot="-5400000">
            <a:off x="5326856" y="4264819"/>
            <a:ext cx="5159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CD33 PE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08" name="Rectangle 116"/>
          <p:cNvSpPr>
            <a:spLocks noChangeArrowheads="1"/>
          </p:cNvSpPr>
          <p:nvPr/>
        </p:nvSpPr>
        <p:spPr bwMode="auto">
          <a:xfrm>
            <a:off x="5883275" y="485140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09" name="Rectangle 117"/>
          <p:cNvSpPr>
            <a:spLocks noChangeArrowheads="1"/>
          </p:cNvSpPr>
          <p:nvPr/>
        </p:nvSpPr>
        <p:spPr bwMode="auto">
          <a:xfrm>
            <a:off x="6018213" y="4838700"/>
            <a:ext cx="5556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10" name="Rectangle 118"/>
          <p:cNvSpPr>
            <a:spLocks noChangeArrowheads="1"/>
          </p:cNvSpPr>
          <p:nvPr/>
        </p:nvSpPr>
        <p:spPr bwMode="auto">
          <a:xfrm>
            <a:off x="6704013" y="4605338"/>
            <a:ext cx="244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4.53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11" name="Rectangle 119"/>
          <p:cNvSpPr>
            <a:spLocks noChangeArrowheads="1"/>
          </p:cNvSpPr>
          <p:nvPr/>
        </p:nvSpPr>
        <p:spPr bwMode="auto">
          <a:xfrm>
            <a:off x="5992813" y="4000500"/>
            <a:ext cx="244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4.71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pic>
        <p:nvPicPr>
          <p:cNvPr id="59512" name="Picture 12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409825" y="3949700"/>
            <a:ext cx="111601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13" name="Rectangle 121"/>
          <p:cNvSpPr>
            <a:spLocks noChangeArrowheads="1"/>
          </p:cNvSpPr>
          <p:nvPr/>
        </p:nvSpPr>
        <p:spPr bwMode="auto">
          <a:xfrm rot="-5400000">
            <a:off x="1815306" y="4269582"/>
            <a:ext cx="5159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CD34 PE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14" name="Rectangle 122"/>
          <p:cNvSpPr>
            <a:spLocks noChangeArrowheads="1"/>
          </p:cNvSpPr>
          <p:nvPr/>
        </p:nvSpPr>
        <p:spPr bwMode="auto">
          <a:xfrm>
            <a:off x="2659063" y="4991100"/>
            <a:ext cx="6207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CD45 FITC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15" name="Rectangle 123"/>
          <p:cNvSpPr>
            <a:spLocks noChangeArrowheads="1"/>
          </p:cNvSpPr>
          <p:nvPr/>
        </p:nvSpPr>
        <p:spPr bwMode="auto">
          <a:xfrm rot="-5400000">
            <a:off x="2197100" y="467995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16" name="Rectangle 124"/>
          <p:cNvSpPr>
            <a:spLocks noChangeArrowheads="1"/>
          </p:cNvSpPr>
          <p:nvPr/>
        </p:nvSpPr>
        <p:spPr bwMode="auto">
          <a:xfrm rot="-5400000">
            <a:off x="2209800" y="4605338"/>
            <a:ext cx="55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17" name="Rectangle 125"/>
          <p:cNvSpPr>
            <a:spLocks noChangeArrowheads="1"/>
          </p:cNvSpPr>
          <p:nvPr/>
        </p:nvSpPr>
        <p:spPr bwMode="auto">
          <a:xfrm rot="-5400000">
            <a:off x="2197100" y="391795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18" name="Rectangle 126"/>
          <p:cNvSpPr>
            <a:spLocks noChangeArrowheads="1"/>
          </p:cNvSpPr>
          <p:nvPr/>
        </p:nvSpPr>
        <p:spPr bwMode="auto">
          <a:xfrm rot="-5400000">
            <a:off x="2209800" y="3840163"/>
            <a:ext cx="55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19" name="Rectangle 127"/>
          <p:cNvSpPr>
            <a:spLocks noChangeArrowheads="1"/>
          </p:cNvSpPr>
          <p:nvPr/>
        </p:nvSpPr>
        <p:spPr bwMode="auto">
          <a:xfrm>
            <a:off x="3363913" y="485140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20" name="Rectangle 128"/>
          <p:cNvSpPr>
            <a:spLocks noChangeArrowheads="1"/>
          </p:cNvSpPr>
          <p:nvPr/>
        </p:nvSpPr>
        <p:spPr bwMode="auto">
          <a:xfrm>
            <a:off x="3497263" y="4838700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21" name="Rectangle 129"/>
          <p:cNvSpPr>
            <a:spLocks noChangeArrowheads="1"/>
          </p:cNvSpPr>
          <p:nvPr/>
        </p:nvSpPr>
        <p:spPr bwMode="auto">
          <a:xfrm>
            <a:off x="3148013" y="4000500"/>
            <a:ext cx="3143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21.82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22" name="Rectangle 130"/>
          <p:cNvSpPr>
            <a:spLocks noChangeArrowheads="1"/>
          </p:cNvSpPr>
          <p:nvPr/>
        </p:nvSpPr>
        <p:spPr bwMode="auto">
          <a:xfrm>
            <a:off x="2366963" y="4851400"/>
            <a:ext cx="1397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10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23" name="Rectangle 131"/>
          <p:cNvSpPr>
            <a:spLocks noChangeArrowheads="1"/>
          </p:cNvSpPr>
          <p:nvPr/>
        </p:nvSpPr>
        <p:spPr bwMode="auto">
          <a:xfrm>
            <a:off x="2503488" y="4838700"/>
            <a:ext cx="5556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8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24" name="Rectangle 132"/>
          <p:cNvSpPr>
            <a:spLocks noChangeArrowheads="1"/>
          </p:cNvSpPr>
          <p:nvPr/>
        </p:nvSpPr>
        <p:spPr bwMode="auto">
          <a:xfrm>
            <a:off x="3167063" y="4573588"/>
            <a:ext cx="3143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47.02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sp>
        <p:nvSpPr>
          <p:cNvPr id="59525" name="Rectangle 133"/>
          <p:cNvSpPr>
            <a:spLocks noChangeArrowheads="1"/>
          </p:cNvSpPr>
          <p:nvPr/>
        </p:nvSpPr>
        <p:spPr bwMode="auto">
          <a:xfrm>
            <a:off x="2506663" y="4000500"/>
            <a:ext cx="244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it-IT" sz="1000">
                <a:solidFill>
                  <a:srgbClr val="000000"/>
                </a:solidFill>
                <a:latin typeface="Century Gothic" pitchFamily="34" charset="0"/>
                <a:ea typeface="ＭＳ Ｐゴシック"/>
                <a:cs typeface="ＭＳ Ｐゴシック"/>
              </a:rPr>
              <a:t>0.11</a:t>
            </a:r>
            <a:endParaRPr lang="it-IT" sz="2400">
              <a:solidFill>
                <a:srgbClr val="000000"/>
              </a:solidFill>
              <a:latin typeface="Times" pitchFamily="18" charset="0"/>
              <a:ea typeface="ＭＳ Ｐゴシック"/>
              <a:cs typeface="ＭＳ Ｐゴシック"/>
            </a:endParaRPr>
          </a:p>
        </p:txBody>
      </p:sp>
      <p:grpSp>
        <p:nvGrpSpPr>
          <p:cNvPr id="2" name="Group 134"/>
          <p:cNvGrpSpPr>
            <a:grpSpLocks/>
          </p:cNvGrpSpPr>
          <p:nvPr/>
        </p:nvGrpSpPr>
        <p:grpSpPr bwMode="auto">
          <a:xfrm rot="1639590">
            <a:off x="3481388" y="19050"/>
            <a:ext cx="1609725" cy="1455738"/>
            <a:chOff x="1683" y="290"/>
            <a:chExt cx="1271" cy="1032"/>
          </a:xfrm>
        </p:grpSpPr>
        <p:sp>
          <p:nvSpPr>
            <p:cNvPr id="59528" name="Freeform 135"/>
            <p:cNvSpPr>
              <a:spLocks/>
            </p:cNvSpPr>
            <p:nvPr/>
          </p:nvSpPr>
          <p:spPr bwMode="auto">
            <a:xfrm rot="3537429">
              <a:off x="1896" y="264"/>
              <a:ext cx="845" cy="1271"/>
            </a:xfrm>
            <a:custGeom>
              <a:avLst/>
              <a:gdLst>
                <a:gd name="T0" fmla="*/ 53 w 845"/>
                <a:gd name="T1" fmla="*/ 294 h 1271"/>
                <a:gd name="T2" fmla="*/ 111 w 845"/>
                <a:gd name="T3" fmla="*/ 271 h 1271"/>
                <a:gd name="T4" fmla="*/ 174 w 845"/>
                <a:gd name="T5" fmla="*/ 318 h 1271"/>
                <a:gd name="T6" fmla="*/ 251 w 845"/>
                <a:gd name="T7" fmla="*/ 445 h 1271"/>
                <a:gd name="T8" fmla="*/ 300 w 845"/>
                <a:gd name="T9" fmla="*/ 535 h 1271"/>
                <a:gd name="T10" fmla="*/ 323 w 845"/>
                <a:gd name="T11" fmla="*/ 583 h 1271"/>
                <a:gd name="T12" fmla="*/ 380 w 845"/>
                <a:gd name="T13" fmla="*/ 714 h 1271"/>
                <a:gd name="T14" fmla="*/ 424 w 845"/>
                <a:gd name="T15" fmla="*/ 807 h 1271"/>
                <a:gd name="T16" fmla="*/ 453 w 845"/>
                <a:gd name="T17" fmla="*/ 874 h 1271"/>
                <a:gd name="T18" fmla="*/ 519 w 845"/>
                <a:gd name="T19" fmla="*/ 877 h 1271"/>
                <a:gd name="T20" fmla="*/ 612 w 845"/>
                <a:gd name="T21" fmla="*/ 906 h 1271"/>
                <a:gd name="T22" fmla="*/ 675 w 845"/>
                <a:gd name="T23" fmla="*/ 1020 h 1271"/>
                <a:gd name="T24" fmla="*/ 754 w 845"/>
                <a:gd name="T25" fmla="*/ 1170 h 1271"/>
                <a:gd name="T26" fmla="*/ 769 w 845"/>
                <a:gd name="T27" fmla="*/ 1200 h 1271"/>
                <a:gd name="T28" fmla="*/ 818 w 845"/>
                <a:gd name="T29" fmla="*/ 1250 h 1271"/>
                <a:gd name="T30" fmla="*/ 839 w 845"/>
                <a:gd name="T31" fmla="*/ 1269 h 1271"/>
                <a:gd name="T32" fmla="*/ 845 w 845"/>
                <a:gd name="T33" fmla="*/ 1268 h 1271"/>
                <a:gd name="T34" fmla="*/ 819 w 845"/>
                <a:gd name="T35" fmla="*/ 1212 h 1271"/>
                <a:gd name="T36" fmla="*/ 801 w 845"/>
                <a:gd name="T37" fmla="*/ 1186 h 1271"/>
                <a:gd name="T38" fmla="*/ 762 w 845"/>
                <a:gd name="T39" fmla="*/ 1123 h 1271"/>
                <a:gd name="T40" fmla="*/ 697 w 845"/>
                <a:gd name="T41" fmla="*/ 1015 h 1271"/>
                <a:gd name="T42" fmla="*/ 618 w 845"/>
                <a:gd name="T43" fmla="*/ 874 h 1271"/>
                <a:gd name="T44" fmla="*/ 651 w 845"/>
                <a:gd name="T45" fmla="*/ 830 h 1271"/>
                <a:gd name="T46" fmla="*/ 695 w 845"/>
                <a:gd name="T47" fmla="*/ 745 h 1271"/>
                <a:gd name="T48" fmla="*/ 681 w 845"/>
                <a:gd name="T49" fmla="*/ 724 h 1271"/>
                <a:gd name="T50" fmla="*/ 518 w 845"/>
                <a:gd name="T51" fmla="*/ 470 h 1271"/>
                <a:gd name="T52" fmla="*/ 430 w 845"/>
                <a:gd name="T53" fmla="*/ 330 h 1271"/>
                <a:gd name="T54" fmla="*/ 406 w 845"/>
                <a:gd name="T55" fmla="*/ 283 h 1271"/>
                <a:gd name="T56" fmla="*/ 382 w 845"/>
                <a:gd name="T57" fmla="*/ 118 h 1271"/>
                <a:gd name="T58" fmla="*/ 427 w 845"/>
                <a:gd name="T59" fmla="*/ 82 h 1271"/>
                <a:gd name="T60" fmla="*/ 427 w 845"/>
                <a:gd name="T61" fmla="*/ 70 h 1271"/>
                <a:gd name="T62" fmla="*/ 410 w 845"/>
                <a:gd name="T63" fmla="*/ 44 h 1271"/>
                <a:gd name="T64" fmla="*/ 380 w 845"/>
                <a:gd name="T65" fmla="*/ 48 h 1271"/>
                <a:gd name="T66" fmla="*/ 341 w 845"/>
                <a:gd name="T67" fmla="*/ 68 h 1271"/>
                <a:gd name="T68" fmla="*/ 316 w 845"/>
                <a:gd name="T69" fmla="*/ 80 h 1271"/>
                <a:gd name="T70" fmla="*/ 256 w 845"/>
                <a:gd name="T71" fmla="*/ 109 h 1271"/>
                <a:gd name="T72" fmla="*/ 232 w 845"/>
                <a:gd name="T73" fmla="*/ 117 h 1271"/>
                <a:gd name="T74" fmla="*/ 224 w 845"/>
                <a:gd name="T75" fmla="*/ 91 h 1271"/>
                <a:gd name="T76" fmla="*/ 265 w 845"/>
                <a:gd name="T77" fmla="*/ 58 h 1271"/>
                <a:gd name="T78" fmla="*/ 271 w 845"/>
                <a:gd name="T79" fmla="*/ 48 h 1271"/>
                <a:gd name="T80" fmla="*/ 273 w 845"/>
                <a:gd name="T81" fmla="*/ 44 h 1271"/>
                <a:gd name="T82" fmla="*/ 276 w 845"/>
                <a:gd name="T83" fmla="*/ 35 h 1271"/>
                <a:gd name="T84" fmla="*/ 244 w 845"/>
                <a:gd name="T85" fmla="*/ 2 h 1271"/>
                <a:gd name="T86" fmla="*/ 174 w 845"/>
                <a:gd name="T87" fmla="*/ 24 h 1271"/>
                <a:gd name="T88" fmla="*/ 117 w 845"/>
                <a:gd name="T89" fmla="*/ 53 h 1271"/>
                <a:gd name="T90" fmla="*/ 65 w 845"/>
                <a:gd name="T91" fmla="*/ 89 h 1271"/>
                <a:gd name="T92" fmla="*/ 55 w 845"/>
                <a:gd name="T93" fmla="*/ 106 h 1271"/>
                <a:gd name="T94" fmla="*/ 64 w 845"/>
                <a:gd name="T95" fmla="*/ 130 h 1271"/>
                <a:gd name="T96" fmla="*/ 92 w 845"/>
                <a:gd name="T97" fmla="*/ 147 h 1271"/>
                <a:gd name="T98" fmla="*/ 121 w 845"/>
                <a:gd name="T99" fmla="*/ 141 h 1271"/>
                <a:gd name="T100" fmla="*/ 136 w 845"/>
                <a:gd name="T101" fmla="*/ 132 h 1271"/>
                <a:gd name="T102" fmla="*/ 142 w 845"/>
                <a:gd name="T103" fmla="*/ 132 h 1271"/>
                <a:gd name="T104" fmla="*/ 150 w 845"/>
                <a:gd name="T105" fmla="*/ 133 h 1271"/>
                <a:gd name="T106" fmla="*/ 106 w 845"/>
                <a:gd name="T107" fmla="*/ 189 h 1271"/>
                <a:gd name="T108" fmla="*/ 3 w 845"/>
                <a:gd name="T109" fmla="*/ 251 h 1271"/>
                <a:gd name="T110" fmla="*/ 3 w 845"/>
                <a:gd name="T111" fmla="*/ 259 h 1271"/>
                <a:gd name="T112" fmla="*/ 2 w 845"/>
                <a:gd name="T113" fmla="*/ 270 h 1271"/>
                <a:gd name="T114" fmla="*/ 5 w 845"/>
                <a:gd name="T115" fmla="*/ 273 h 1271"/>
                <a:gd name="T116" fmla="*/ 21 w 845"/>
                <a:gd name="T117" fmla="*/ 300 h 127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45"/>
                <a:gd name="T178" fmla="*/ 0 h 1271"/>
                <a:gd name="T179" fmla="*/ 845 w 845"/>
                <a:gd name="T180" fmla="*/ 1271 h 127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45" h="1271">
                  <a:moveTo>
                    <a:pt x="26" y="300"/>
                  </a:moveTo>
                  <a:lnTo>
                    <a:pt x="33" y="298"/>
                  </a:lnTo>
                  <a:lnTo>
                    <a:pt x="39" y="297"/>
                  </a:lnTo>
                  <a:lnTo>
                    <a:pt x="47" y="294"/>
                  </a:lnTo>
                  <a:lnTo>
                    <a:pt x="53" y="294"/>
                  </a:lnTo>
                  <a:lnTo>
                    <a:pt x="65" y="291"/>
                  </a:lnTo>
                  <a:lnTo>
                    <a:pt x="77" y="286"/>
                  </a:lnTo>
                  <a:lnTo>
                    <a:pt x="88" y="280"/>
                  </a:lnTo>
                  <a:lnTo>
                    <a:pt x="100" y="276"/>
                  </a:lnTo>
                  <a:lnTo>
                    <a:pt x="111" y="271"/>
                  </a:lnTo>
                  <a:lnTo>
                    <a:pt x="123" y="268"/>
                  </a:lnTo>
                  <a:lnTo>
                    <a:pt x="133" y="267"/>
                  </a:lnTo>
                  <a:lnTo>
                    <a:pt x="145" y="267"/>
                  </a:lnTo>
                  <a:lnTo>
                    <a:pt x="159" y="292"/>
                  </a:lnTo>
                  <a:lnTo>
                    <a:pt x="174" y="318"/>
                  </a:lnTo>
                  <a:lnTo>
                    <a:pt x="189" y="344"/>
                  </a:lnTo>
                  <a:lnTo>
                    <a:pt x="206" y="368"/>
                  </a:lnTo>
                  <a:lnTo>
                    <a:pt x="221" y="394"/>
                  </a:lnTo>
                  <a:lnTo>
                    <a:pt x="236" y="420"/>
                  </a:lnTo>
                  <a:lnTo>
                    <a:pt x="251" y="445"/>
                  </a:lnTo>
                  <a:lnTo>
                    <a:pt x="265" y="471"/>
                  </a:lnTo>
                  <a:lnTo>
                    <a:pt x="274" y="486"/>
                  </a:lnTo>
                  <a:lnTo>
                    <a:pt x="283" y="503"/>
                  </a:lnTo>
                  <a:lnTo>
                    <a:pt x="292" y="518"/>
                  </a:lnTo>
                  <a:lnTo>
                    <a:pt x="300" y="535"/>
                  </a:lnTo>
                  <a:lnTo>
                    <a:pt x="303" y="539"/>
                  </a:lnTo>
                  <a:lnTo>
                    <a:pt x="306" y="545"/>
                  </a:lnTo>
                  <a:lnTo>
                    <a:pt x="307" y="550"/>
                  </a:lnTo>
                  <a:lnTo>
                    <a:pt x="310" y="556"/>
                  </a:lnTo>
                  <a:lnTo>
                    <a:pt x="323" y="583"/>
                  </a:lnTo>
                  <a:lnTo>
                    <a:pt x="333" y="609"/>
                  </a:lnTo>
                  <a:lnTo>
                    <a:pt x="345" y="636"/>
                  </a:lnTo>
                  <a:lnTo>
                    <a:pt x="357" y="662"/>
                  </a:lnTo>
                  <a:lnTo>
                    <a:pt x="368" y="688"/>
                  </a:lnTo>
                  <a:lnTo>
                    <a:pt x="380" y="714"/>
                  </a:lnTo>
                  <a:lnTo>
                    <a:pt x="392" y="741"/>
                  </a:lnTo>
                  <a:lnTo>
                    <a:pt x="404" y="767"/>
                  </a:lnTo>
                  <a:lnTo>
                    <a:pt x="412" y="780"/>
                  </a:lnTo>
                  <a:lnTo>
                    <a:pt x="418" y="794"/>
                  </a:lnTo>
                  <a:lnTo>
                    <a:pt x="424" y="807"/>
                  </a:lnTo>
                  <a:lnTo>
                    <a:pt x="429" y="823"/>
                  </a:lnTo>
                  <a:lnTo>
                    <a:pt x="433" y="836"/>
                  </a:lnTo>
                  <a:lnTo>
                    <a:pt x="439" y="850"/>
                  </a:lnTo>
                  <a:lnTo>
                    <a:pt x="445" y="862"/>
                  </a:lnTo>
                  <a:lnTo>
                    <a:pt x="453" y="874"/>
                  </a:lnTo>
                  <a:lnTo>
                    <a:pt x="454" y="874"/>
                  </a:lnTo>
                  <a:lnTo>
                    <a:pt x="457" y="874"/>
                  </a:lnTo>
                  <a:lnTo>
                    <a:pt x="459" y="874"/>
                  </a:lnTo>
                  <a:lnTo>
                    <a:pt x="460" y="876"/>
                  </a:lnTo>
                  <a:lnTo>
                    <a:pt x="519" y="877"/>
                  </a:lnTo>
                  <a:lnTo>
                    <a:pt x="539" y="888"/>
                  </a:lnTo>
                  <a:lnTo>
                    <a:pt x="560" y="889"/>
                  </a:lnTo>
                  <a:lnTo>
                    <a:pt x="597" y="885"/>
                  </a:lnTo>
                  <a:lnTo>
                    <a:pt x="604" y="894"/>
                  </a:lnTo>
                  <a:lnTo>
                    <a:pt x="612" y="906"/>
                  </a:lnTo>
                  <a:lnTo>
                    <a:pt x="618" y="918"/>
                  </a:lnTo>
                  <a:lnTo>
                    <a:pt x="624" y="930"/>
                  </a:lnTo>
                  <a:lnTo>
                    <a:pt x="641" y="960"/>
                  </a:lnTo>
                  <a:lnTo>
                    <a:pt x="657" y="989"/>
                  </a:lnTo>
                  <a:lnTo>
                    <a:pt x="675" y="1020"/>
                  </a:lnTo>
                  <a:lnTo>
                    <a:pt x="692" y="1048"/>
                  </a:lnTo>
                  <a:lnTo>
                    <a:pt x="707" y="1079"/>
                  </a:lnTo>
                  <a:lnTo>
                    <a:pt x="724" y="1109"/>
                  </a:lnTo>
                  <a:lnTo>
                    <a:pt x="739" y="1139"/>
                  </a:lnTo>
                  <a:lnTo>
                    <a:pt x="754" y="1170"/>
                  </a:lnTo>
                  <a:lnTo>
                    <a:pt x="757" y="1177"/>
                  </a:lnTo>
                  <a:lnTo>
                    <a:pt x="762" y="1185"/>
                  </a:lnTo>
                  <a:lnTo>
                    <a:pt x="766" y="1191"/>
                  </a:lnTo>
                  <a:lnTo>
                    <a:pt x="771" y="1198"/>
                  </a:lnTo>
                  <a:lnTo>
                    <a:pt x="769" y="1200"/>
                  </a:lnTo>
                  <a:lnTo>
                    <a:pt x="769" y="1201"/>
                  </a:lnTo>
                  <a:lnTo>
                    <a:pt x="769" y="1203"/>
                  </a:lnTo>
                  <a:lnTo>
                    <a:pt x="810" y="1247"/>
                  </a:lnTo>
                  <a:lnTo>
                    <a:pt x="818" y="1250"/>
                  </a:lnTo>
                  <a:lnTo>
                    <a:pt x="824" y="1256"/>
                  </a:lnTo>
                  <a:lnTo>
                    <a:pt x="830" y="1262"/>
                  </a:lnTo>
                  <a:lnTo>
                    <a:pt x="836" y="1268"/>
                  </a:lnTo>
                  <a:lnTo>
                    <a:pt x="837" y="1269"/>
                  </a:lnTo>
                  <a:lnTo>
                    <a:pt x="839" y="1269"/>
                  </a:lnTo>
                  <a:lnTo>
                    <a:pt x="840" y="1271"/>
                  </a:lnTo>
                  <a:lnTo>
                    <a:pt x="842" y="1269"/>
                  </a:lnTo>
                  <a:lnTo>
                    <a:pt x="843" y="1268"/>
                  </a:lnTo>
                  <a:lnTo>
                    <a:pt x="845" y="1268"/>
                  </a:lnTo>
                  <a:lnTo>
                    <a:pt x="845" y="1266"/>
                  </a:lnTo>
                  <a:lnTo>
                    <a:pt x="840" y="1253"/>
                  </a:lnTo>
                  <a:lnTo>
                    <a:pt x="834" y="1239"/>
                  </a:lnTo>
                  <a:lnTo>
                    <a:pt x="825" y="1226"/>
                  </a:lnTo>
                  <a:lnTo>
                    <a:pt x="819" y="1212"/>
                  </a:lnTo>
                  <a:lnTo>
                    <a:pt x="816" y="1207"/>
                  </a:lnTo>
                  <a:lnTo>
                    <a:pt x="813" y="1204"/>
                  </a:lnTo>
                  <a:lnTo>
                    <a:pt x="810" y="1201"/>
                  </a:lnTo>
                  <a:lnTo>
                    <a:pt x="809" y="1198"/>
                  </a:lnTo>
                  <a:lnTo>
                    <a:pt x="801" y="1186"/>
                  </a:lnTo>
                  <a:lnTo>
                    <a:pt x="794" y="1173"/>
                  </a:lnTo>
                  <a:lnTo>
                    <a:pt x="786" y="1160"/>
                  </a:lnTo>
                  <a:lnTo>
                    <a:pt x="778" y="1148"/>
                  </a:lnTo>
                  <a:lnTo>
                    <a:pt x="771" y="1136"/>
                  </a:lnTo>
                  <a:lnTo>
                    <a:pt x="762" y="1123"/>
                  </a:lnTo>
                  <a:lnTo>
                    <a:pt x="754" y="1110"/>
                  </a:lnTo>
                  <a:lnTo>
                    <a:pt x="747" y="1098"/>
                  </a:lnTo>
                  <a:lnTo>
                    <a:pt x="730" y="1071"/>
                  </a:lnTo>
                  <a:lnTo>
                    <a:pt x="713" y="1042"/>
                  </a:lnTo>
                  <a:lnTo>
                    <a:pt x="697" y="1015"/>
                  </a:lnTo>
                  <a:lnTo>
                    <a:pt x="680" y="986"/>
                  </a:lnTo>
                  <a:lnTo>
                    <a:pt x="665" y="957"/>
                  </a:lnTo>
                  <a:lnTo>
                    <a:pt x="650" y="930"/>
                  </a:lnTo>
                  <a:lnTo>
                    <a:pt x="633" y="901"/>
                  </a:lnTo>
                  <a:lnTo>
                    <a:pt x="618" y="874"/>
                  </a:lnTo>
                  <a:lnTo>
                    <a:pt x="618" y="873"/>
                  </a:lnTo>
                  <a:lnTo>
                    <a:pt x="618" y="871"/>
                  </a:lnTo>
                  <a:lnTo>
                    <a:pt x="619" y="870"/>
                  </a:lnTo>
                  <a:lnTo>
                    <a:pt x="621" y="870"/>
                  </a:lnTo>
                  <a:lnTo>
                    <a:pt x="651" y="830"/>
                  </a:lnTo>
                  <a:lnTo>
                    <a:pt x="651" y="821"/>
                  </a:lnTo>
                  <a:lnTo>
                    <a:pt x="694" y="765"/>
                  </a:lnTo>
                  <a:lnTo>
                    <a:pt x="697" y="753"/>
                  </a:lnTo>
                  <a:lnTo>
                    <a:pt x="697" y="750"/>
                  </a:lnTo>
                  <a:lnTo>
                    <a:pt x="695" y="745"/>
                  </a:lnTo>
                  <a:lnTo>
                    <a:pt x="692" y="742"/>
                  </a:lnTo>
                  <a:lnTo>
                    <a:pt x="691" y="738"/>
                  </a:lnTo>
                  <a:lnTo>
                    <a:pt x="688" y="733"/>
                  </a:lnTo>
                  <a:lnTo>
                    <a:pt x="684" y="729"/>
                  </a:lnTo>
                  <a:lnTo>
                    <a:pt x="681" y="724"/>
                  </a:lnTo>
                  <a:lnTo>
                    <a:pt x="677" y="720"/>
                  </a:lnTo>
                  <a:lnTo>
                    <a:pt x="627" y="644"/>
                  </a:lnTo>
                  <a:lnTo>
                    <a:pt x="550" y="526"/>
                  </a:lnTo>
                  <a:lnTo>
                    <a:pt x="535" y="497"/>
                  </a:lnTo>
                  <a:lnTo>
                    <a:pt x="518" y="470"/>
                  </a:lnTo>
                  <a:lnTo>
                    <a:pt x="501" y="441"/>
                  </a:lnTo>
                  <a:lnTo>
                    <a:pt x="483" y="414"/>
                  </a:lnTo>
                  <a:lnTo>
                    <a:pt x="466" y="386"/>
                  </a:lnTo>
                  <a:lnTo>
                    <a:pt x="448" y="358"/>
                  </a:lnTo>
                  <a:lnTo>
                    <a:pt x="430" y="330"/>
                  </a:lnTo>
                  <a:lnTo>
                    <a:pt x="413" y="301"/>
                  </a:lnTo>
                  <a:lnTo>
                    <a:pt x="410" y="297"/>
                  </a:lnTo>
                  <a:lnTo>
                    <a:pt x="409" y="292"/>
                  </a:lnTo>
                  <a:lnTo>
                    <a:pt x="407" y="288"/>
                  </a:lnTo>
                  <a:lnTo>
                    <a:pt x="406" y="283"/>
                  </a:lnTo>
                  <a:lnTo>
                    <a:pt x="333" y="150"/>
                  </a:lnTo>
                  <a:lnTo>
                    <a:pt x="344" y="142"/>
                  </a:lnTo>
                  <a:lnTo>
                    <a:pt x="356" y="135"/>
                  </a:lnTo>
                  <a:lnTo>
                    <a:pt x="368" y="127"/>
                  </a:lnTo>
                  <a:lnTo>
                    <a:pt x="382" y="118"/>
                  </a:lnTo>
                  <a:lnTo>
                    <a:pt x="394" y="111"/>
                  </a:lnTo>
                  <a:lnTo>
                    <a:pt x="404" y="101"/>
                  </a:lnTo>
                  <a:lnTo>
                    <a:pt x="416" y="92"/>
                  </a:lnTo>
                  <a:lnTo>
                    <a:pt x="426" y="82"/>
                  </a:lnTo>
                  <a:lnTo>
                    <a:pt x="427" y="82"/>
                  </a:lnTo>
                  <a:lnTo>
                    <a:pt x="429" y="82"/>
                  </a:lnTo>
                  <a:lnTo>
                    <a:pt x="430" y="82"/>
                  </a:lnTo>
                  <a:lnTo>
                    <a:pt x="430" y="77"/>
                  </a:lnTo>
                  <a:lnTo>
                    <a:pt x="427" y="70"/>
                  </a:lnTo>
                  <a:lnTo>
                    <a:pt x="424" y="62"/>
                  </a:lnTo>
                  <a:lnTo>
                    <a:pt x="423" y="59"/>
                  </a:lnTo>
                  <a:lnTo>
                    <a:pt x="416" y="56"/>
                  </a:lnTo>
                  <a:lnTo>
                    <a:pt x="413" y="50"/>
                  </a:lnTo>
                  <a:lnTo>
                    <a:pt x="410" y="44"/>
                  </a:lnTo>
                  <a:lnTo>
                    <a:pt x="407" y="39"/>
                  </a:lnTo>
                  <a:lnTo>
                    <a:pt x="401" y="41"/>
                  </a:lnTo>
                  <a:lnTo>
                    <a:pt x="395" y="44"/>
                  </a:lnTo>
                  <a:lnTo>
                    <a:pt x="388" y="47"/>
                  </a:lnTo>
                  <a:lnTo>
                    <a:pt x="380" y="48"/>
                  </a:lnTo>
                  <a:lnTo>
                    <a:pt x="373" y="53"/>
                  </a:lnTo>
                  <a:lnTo>
                    <a:pt x="365" y="58"/>
                  </a:lnTo>
                  <a:lnTo>
                    <a:pt x="357" y="61"/>
                  </a:lnTo>
                  <a:lnTo>
                    <a:pt x="350" y="65"/>
                  </a:lnTo>
                  <a:lnTo>
                    <a:pt x="341" y="68"/>
                  </a:lnTo>
                  <a:lnTo>
                    <a:pt x="333" y="73"/>
                  </a:lnTo>
                  <a:lnTo>
                    <a:pt x="326" y="76"/>
                  </a:lnTo>
                  <a:lnTo>
                    <a:pt x="318" y="80"/>
                  </a:lnTo>
                  <a:lnTo>
                    <a:pt x="316" y="80"/>
                  </a:lnTo>
                  <a:lnTo>
                    <a:pt x="315" y="82"/>
                  </a:lnTo>
                  <a:lnTo>
                    <a:pt x="313" y="82"/>
                  </a:lnTo>
                  <a:lnTo>
                    <a:pt x="270" y="103"/>
                  </a:lnTo>
                  <a:lnTo>
                    <a:pt x="256" y="108"/>
                  </a:lnTo>
                  <a:lnTo>
                    <a:pt x="256" y="109"/>
                  </a:lnTo>
                  <a:lnTo>
                    <a:pt x="254" y="111"/>
                  </a:lnTo>
                  <a:lnTo>
                    <a:pt x="254" y="112"/>
                  </a:lnTo>
                  <a:lnTo>
                    <a:pt x="253" y="114"/>
                  </a:lnTo>
                  <a:lnTo>
                    <a:pt x="238" y="120"/>
                  </a:lnTo>
                  <a:lnTo>
                    <a:pt x="232" y="117"/>
                  </a:lnTo>
                  <a:lnTo>
                    <a:pt x="229" y="111"/>
                  </a:lnTo>
                  <a:lnTo>
                    <a:pt x="226" y="103"/>
                  </a:lnTo>
                  <a:lnTo>
                    <a:pt x="221" y="97"/>
                  </a:lnTo>
                  <a:lnTo>
                    <a:pt x="221" y="94"/>
                  </a:lnTo>
                  <a:lnTo>
                    <a:pt x="224" y="91"/>
                  </a:lnTo>
                  <a:lnTo>
                    <a:pt x="226" y="89"/>
                  </a:lnTo>
                  <a:lnTo>
                    <a:pt x="227" y="86"/>
                  </a:lnTo>
                  <a:lnTo>
                    <a:pt x="245" y="74"/>
                  </a:lnTo>
                  <a:lnTo>
                    <a:pt x="263" y="61"/>
                  </a:lnTo>
                  <a:lnTo>
                    <a:pt x="265" y="58"/>
                  </a:lnTo>
                  <a:lnTo>
                    <a:pt x="268" y="55"/>
                  </a:lnTo>
                  <a:lnTo>
                    <a:pt x="270" y="53"/>
                  </a:lnTo>
                  <a:lnTo>
                    <a:pt x="271" y="50"/>
                  </a:lnTo>
                  <a:lnTo>
                    <a:pt x="271" y="48"/>
                  </a:lnTo>
                  <a:lnTo>
                    <a:pt x="273" y="47"/>
                  </a:lnTo>
                  <a:lnTo>
                    <a:pt x="273" y="45"/>
                  </a:lnTo>
                  <a:lnTo>
                    <a:pt x="273" y="44"/>
                  </a:lnTo>
                  <a:lnTo>
                    <a:pt x="274" y="42"/>
                  </a:lnTo>
                  <a:lnTo>
                    <a:pt x="276" y="41"/>
                  </a:lnTo>
                  <a:lnTo>
                    <a:pt x="276" y="38"/>
                  </a:lnTo>
                  <a:lnTo>
                    <a:pt x="276" y="36"/>
                  </a:lnTo>
                  <a:lnTo>
                    <a:pt x="276" y="35"/>
                  </a:lnTo>
                  <a:lnTo>
                    <a:pt x="271" y="26"/>
                  </a:lnTo>
                  <a:lnTo>
                    <a:pt x="268" y="17"/>
                  </a:lnTo>
                  <a:lnTo>
                    <a:pt x="265" y="8"/>
                  </a:lnTo>
                  <a:lnTo>
                    <a:pt x="257" y="0"/>
                  </a:lnTo>
                  <a:lnTo>
                    <a:pt x="244" y="2"/>
                  </a:lnTo>
                  <a:lnTo>
                    <a:pt x="229" y="5"/>
                  </a:lnTo>
                  <a:lnTo>
                    <a:pt x="215" y="9"/>
                  </a:lnTo>
                  <a:lnTo>
                    <a:pt x="201" y="14"/>
                  </a:lnTo>
                  <a:lnTo>
                    <a:pt x="188" y="20"/>
                  </a:lnTo>
                  <a:lnTo>
                    <a:pt x="174" y="24"/>
                  </a:lnTo>
                  <a:lnTo>
                    <a:pt x="162" y="30"/>
                  </a:lnTo>
                  <a:lnTo>
                    <a:pt x="148" y="35"/>
                  </a:lnTo>
                  <a:lnTo>
                    <a:pt x="138" y="41"/>
                  </a:lnTo>
                  <a:lnTo>
                    <a:pt x="127" y="47"/>
                  </a:lnTo>
                  <a:lnTo>
                    <a:pt x="117" y="53"/>
                  </a:lnTo>
                  <a:lnTo>
                    <a:pt x="106" y="59"/>
                  </a:lnTo>
                  <a:lnTo>
                    <a:pt x="95" y="67"/>
                  </a:lnTo>
                  <a:lnTo>
                    <a:pt x="85" y="73"/>
                  </a:lnTo>
                  <a:lnTo>
                    <a:pt x="74" y="82"/>
                  </a:lnTo>
                  <a:lnTo>
                    <a:pt x="65" y="89"/>
                  </a:lnTo>
                  <a:lnTo>
                    <a:pt x="62" y="92"/>
                  </a:lnTo>
                  <a:lnTo>
                    <a:pt x="59" y="97"/>
                  </a:lnTo>
                  <a:lnTo>
                    <a:pt x="56" y="100"/>
                  </a:lnTo>
                  <a:lnTo>
                    <a:pt x="55" y="105"/>
                  </a:lnTo>
                  <a:lnTo>
                    <a:pt x="55" y="106"/>
                  </a:lnTo>
                  <a:lnTo>
                    <a:pt x="55" y="108"/>
                  </a:lnTo>
                  <a:lnTo>
                    <a:pt x="55" y="109"/>
                  </a:lnTo>
                  <a:lnTo>
                    <a:pt x="59" y="120"/>
                  </a:lnTo>
                  <a:lnTo>
                    <a:pt x="64" y="130"/>
                  </a:lnTo>
                  <a:lnTo>
                    <a:pt x="68" y="139"/>
                  </a:lnTo>
                  <a:lnTo>
                    <a:pt x="77" y="147"/>
                  </a:lnTo>
                  <a:lnTo>
                    <a:pt x="83" y="147"/>
                  </a:lnTo>
                  <a:lnTo>
                    <a:pt x="88" y="147"/>
                  </a:lnTo>
                  <a:lnTo>
                    <a:pt x="92" y="147"/>
                  </a:lnTo>
                  <a:lnTo>
                    <a:pt x="97" y="148"/>
                  </a:lnTo>
                  <a:lnTo>
                    <a:pt x="103" y="145"/>
                  </a:lnTo>
                  <a:lnTo>
                    <a:pt x="111" y="142"/>
                  </a:lnTo>
                  <a:lnTo>
                    <a:pt x="118" y="141"/>
                  </a:lnTo>
                  <a:lnTo>
                    <a:pt x="121" y="141"/>
                  </a:lnTo>
                  <a:lnTo>
                    <a:pt x="124" y="139"/>
                  </a:lnTo>
                  <a:lnTo>
                    <a:pt x="129" y="136"/>
                  </a:lnTo>
                  <a:lnTo>
                    <a:pt x="133" y="133"/>
                  </a:lnTo>
                  <a:lnTo>
                    <a:pt x="135" y="132"/>
                  </a:lnTo>
                  <a:lnTo>
                    <a:pt x="136" y="132"/>
                  </a:lnTo>
                  <a:lnTo>
                    <a:pt x="138" y="132"/>
                  </a:lnTo>
                  <a:lnTo>
                    <a:pt x="139" y="132"/>
                  </a:lnTo>
                  <a:lnTo>
                    <a:pt x="141" y="133"/>
                  </a:lnTo>
                  <a:lnTo>
                    <a:pt x="141" y="132"/>
                  </a:lnTo>
                  <a:lnTo>
                    <a:pt x="142" y="132"/>
                  </a:lnTo>
                  <a:lnTo>
                    <a:pt x="144" y="133"/>
                  </a:lnTo>
                  <a:lnTo>
                    <a:pt x="145" y="133"/>
                  </a:lnTo>
                  <a:lnTo>
                    <a:pt x="148" y="133"/>
                  </a:lnTo>
                  <a:lnTo>
                    <a:pt x="150" y="133"/>
                  </a:lnTo>
                  <a:lnTo>
                    <a:pt x="151" y="133"/>
                  </a:lnTo>
                  <a:lnTo>
                    <a:pt x="168" y="155"/>
                  </a:lnTo>
                  <a:lnTo>
                    <a:pt x="148" y="167"/>
                  </a:lnTo>
                  <a:lnTo>
                    <a:pt x="129" y="179"/>
                  </a:lnTo>
                  <a:lnTo>
                    <a:pt x="106" y="189"/>
                  </a:lnTo>
                  <a:lnTo>
                    <a:pt x="85" y="200"/>
                  </a:lnTo>
                  <a:lnTo>
                    <a:pt x="64" y="212"/>
                  </a:lnTo>
                  <a:lnTo>
                    <a:pt x="42" y="224"/>
                  </a:lnTo>
                  <a:lnTo>
                    <a:pt x="23" y="236"/>
                  </a:lnTo>
                  <a:lnTo>
                    <a:pt x="3" y="251"/>
                  </a:lnTo>
                  <a:lnTo>
                    <a:pt x="3" y="253"/>
                  </a:lnTo>
                  <a:lnTo>
                    <a:pt x="3" y="255"/>
                  </a:lnTo>
                  <a:lnTo>
                    <a:pt x="3" y="256"/>
                  </a:lnTo>
                  <a:lnTo>
                    <a:pt x="3" y="258"/>
                  </a:lnTo>
                  <a:lnTo>
                    <a:pt x="3" y="259"/>
                  </a:lnTo>
                  <a:lnTo>
                    <a:pt x="3" y="262"/>
                  </a:lnTo>
                  <a:lnTo>
                    <a:pt x="2" y="264"/>
                  </a:lnTo>
                  <a:lnTo>
                    <a:pt x="0" y="267"/>
                  </a:lnTo>
                  <a:lnTo>
                    <a:pt x="0" y="268"/>
                  </a:lnTo>
                  <a:lnTo>
                    <a:pt x="2" y="270"/>
                  </a:lnTo>
                  <a:lnTo>
                    <a:pt x="2" y="271"/>
                  </a:lnTo>
                  <a:lnTo>
                    <a:pt x="2" y="273"/>
                  </a:lnTo>
                  <a:lnTo>
                    <a:pt x="3" y="273"/>
                  </a:lnTo>
                  <a:lnTo>
                    <a:pt x="5" y="273"/>
                  </a:lnTo>
                  <a:lnTo>
                    <a:pt x="6" y="273"/>
                  </a:lnTo>
                  <a:lnTo>
                    <a:pt x="20" y="292"/>
                  </a:lnTo>
                  <a:lnTo>
                    <a:pt x="20" y="294"/>
                  </a:lnTo>
                  <a:lnTo>
                    <a:pt x="20" y="297"/>
                  </a:lnTo>
                  <a:lnTo>
                    <a:pt x="21" y="300"/>
                  </a:lnTo>
                  <a:lnTo>
                    <a:pt x="26" y="3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9529" name="Freeform 136"/>
            <p:cNvSpPr>
              <a:spLocks/>
            </p:cNvSpPr>
            <p:nvPr/>
          </p:nvSpPr>
          <p:spPr bwMode="auto">
            <a:xfrm rot="3537429">
              <a:off x="2198" y="467"/>
              <a:ext cx="487" cy="681"/>
            </a:xfrm>
            <a:custGeom>
              <a:avLst/>
              <a:gdLst>
                <a:gd name="T0" fmla="*/ 53 w 487"/>
                <a:gd name="T1" fmla="*/ 196 h 681"/>
                <a:gd name="T2" fmla="*/ 121 w 487"/>
                <a:gd name="T3" fmla="*/ 322 h 681"/>
                <a:gd name="T4" fmla="*/ 139 w 487"/>
                <a:gd name="T5" fmla="*/ 350 h 681"/>
                <a:gd name="T6" fmla="*/ 146 w 487"/>
                <a:gd name="T7" fmla="*/ 372 h 681"/>
                <a:gd name="T8" fmla="*/ 193 w 487"/>
                <a:gd name="T9" fmla="*/ 469 h 681"/>
                <a:gd name="T10" fmla="*/ 249 w 487"/>
                <a:gd name="T11" fmla="*/ 587 h 681"/>
                <a:gd name="T12" fmla="*/ 296 w 487"/>
                <a:gd name="T13" fmla="*/ 681 h 681"/>
                <a:gd name="T14" fmla="*/ 452 w 487"/>
                <a:gd name="T15" fmla="*/ 603 h 681"/>
                <a:gd name="T16" fmla="*/ 487 w 487"/>
                <a:gd name="T17" fmla="*/ 591 h 681"/>
                <a:gd name="T18" fmla="*/ 434 w 487"/>
                <a:gd name="T19" fmla="*/ 576 h 681"/>
                <a:gd name="T20" fmla="*/ 424 w 487"/>
                <a:gd name="T21" fmla="*/ 562 h 681"/>
                <a:gd name="T22" fmla="*/ 458 w 487"/>
                <a:gd name="T23" fmla="*/ 546 h 681"/>
                <a:gd name="T24" fmla="*/ 434 w 487"/>
                <a:gd name="T25" fmla="*/ 528 h 681"/>
                <a:gd name="T26" fmla="*/ 381 w 487"/>
                <a:gd name="T27" fmla="*/ 547 h 681"/>
                <a:gd name="T28" fmla="*/ 355 w 487"/>
                <a:gd name="T29" fmla="*/ 540 h 681"/>
                <a:gd name="T30" fmla="*/ 411 w 487"/>
                <a:gd name="T31" fmla="*/ 487 h 681"/>
                <a:gd name="T32" fmla="*/ 374 w 487"/>
                <a:gd name="T33" fmla="*/ 491 h 681"/>
                <a:gd name="T34" fmla="*/ 404 w 487"/>
                <a:gd name="T35" fmla="*/ 469 h 681"/>
                <a:gd name="T36" fmla="*/ 378 w 487"/>
                <a:gd name="T37" fmla="*/ 450 h 681"/>
                <a:gd name="T38" fmla="*/ 333 w 487"/>
                <a:gd name="T39" fmla="*/ 473 h 681"/>
                <a:gd name="T40" fmla="*/ 318 w 487"/>
                <a:gd name="T41" fmla="*/ 459 h 681"/>
                <a:gd name="T42" fmla="*/ 360 w 487"/>
                <a:gd name="T43" fmla="*/ 441 h 681"/>
                <a:gd name="T44" fmla="*/ 386 w 487"/>
                <a:gd name="T45" fmla="*/ 429 h 681"/>
                <a:gd name="T46" fmla="*/ 337 w 487"/>
                <a:gd name="T47" fmla="*/ 422 h 681"/>
                <a:gd name="T48" fmla="*/ 354 w 487"/>
                <a:gd name="T49" fmla="*/ 390 h 681"/>
                <a:gd name="T50" fmla="*/ 318 w 487"/>
                <a:gd name="T51" fmla="*/ 362 h 681"/>
                <a:gd name="T52" fmla="*/ 278 w 487"/>
                <a:gd name="T53" fmla="*/ 384 h 681"/>
                <a:gd name="T54" fmla="*/ 269 w 487"/>
                <a:gd name="T55" fmla="*/ 370 h 681"/>
                <a:gd name="T56" fmla="*/ 305 w 487"/>
                <a:gd name="T57" fmla="*/ 352 h 681"/>
                <a:gd name="T58" fmla="*/ 337 w 487"/>
                <a:gd name="T59" fmla="*/ 334 h 681"/>
                <a:gd name="T60" fmla="*/ 284 w 487"/>
                <a:gd name="T61" fmla="*/ 331 h 681"/>
                <a:gd name="T62" fmla="*/ 293 w 487"/>
                <a:gd name="T63" fmla="*/ 308 h 681"/>
                <a:gd name="T64" fmla="*/ 315 w 487"/>
                <a:gd name="T65" fmla="*/ 299 h 681"/>
                <a:gd name="T66" fmla="*/ 243 w 487"/>
                <a:gd name="T67" fmla="*/ 302 h 681"/>
                <a:gd name="T68" fmla="*/ 227 w 487"/>
                <a:gd name="T69" fmla="*/ 290 h 681"/>
                <a:gd name="T70" fmla="*/ 292 w 487"/>
                <a:gd name="T71" fmla="*/ 258 h 681"/>
                <a:gd name="T72" fmla="*/ 245 w 487"/>
                <a:gd name="T73" fmla="*/ 250 h 681"/>
                <a:gd name="T74" fmla="*/ 227 w 487"/>
                <a:gd name="T75" fmla="*/ 244 h 681"/>
                <a:gd name="T76" fmla="*/ 239 w 487"/>
                <a:gd name="T77" fmla="*/ 200 h 681"/>
                <a:gd name="T78" fmla="*/ 186 w 487"/>
                <a:gd name="T79" fmla="*/ 229 h 681"/>
                <a:gd name="T80" fmla="*/ 172 w 487"/>
                <a:gd name="T81" fmla="*/ 225 h 681"/>
                <a:gd name="T82" fmla="*/ 225 w 487"/>
                <a:gd name="T83" fmla="*/ 156 h 681"/>
                <a:gd name="T84" fmla="*/ 195 w 487"/>
                <a:gd name="T85" fmla="*/ 166 h 681"/>
                <a:gd name="T86" fmla="*/ 175 w 487"/>
                <a:gd name="T87" fmla="*/ 164 h 681"/>
                <a:gd name="T88" fmla="*/ 186 w 487"/>
                <a:gd name="T89" fmla="*/ 125 h 681"/>
                <a:gd name="T90" fmla="*/ 127 w 487"/>
                <a:gd name="T91" fmla="*/ 159 h 681"/>
                <a:gd name="T92" fmla="*/ 110 w 487"/>
                <a:gd name="T93" fmla="*/ 153 h 681"/>
                <a:gd name="T94" fmla="*/ 184 w 487"/>
                <a:gd name="T95" fmla="*/ 109 h 681"/>
                <a:gd name="T96" fmla="*/ 146 w 487"/>
                <a:gd name="T97" fmla="*/ 102 h 681"/>
                <a:gd name="T98" fmla="*/ 139 w 487"/>
                <a:gd name="T99" fmla="*/ 91 h 681"/>
                <a:gd name="T100" fmla="*/ 151 w 487"/>
                <a:gd name="T101" fmla="*/ 58 h 681"/>
                <a:gd name="T102" fmla="*/ 90 w 487"/>
                <a:gd name="T103" fmla="*/ 87 h 681"/>
                <a:gd name="T104" fmla="*/ 71 w 487"/>
                <a:gd name="T105" fmla="*/ 76 h 681"/>
                <a:gd name="T106" fmla="*/ 131 w 487"/>
                <a:gd name="T107" fmla="*/ 41 h 681"/>
                <a:gd name="T108" fmla="*/ 154 w 487"/>
                <a:gd name="T109" fmla="*/ 26 h 681"/>
                <a:gd name="T110" fmla="*/ 122 w 487"/>
                <a:gd name="T111" fmla="*/ 32 h 681"/>
                <a:gd name="T112" fmla="*/ 101 w 487"/>
                <a:gd name="T113" fmla="*/ 32 h 681"/>
                <a:gd name="T114" fmla="*/ 96 w 487"/>
                <a:gd name="T115" fmla="*/ 0 h 681"/>
                <a:gd name="T116" fmla="*/ 34 w 487"/>
                <a:gd name="T117" fmla="*/ 37 h 681"/>
                <a:gd name="T118" fmla="*/ 0 w 487"/>
                <a:gd name="T119" fmla="*/ 109 h 68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87"/>
                <a:gd name="T181" fmla="*/ 0 h 681"/>
                <a:gd name="T182" fmla="*/ 487 w 487"/>
                <a:gd name="T183" fmla="*/ 681 h 68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87" h="681">
                  <a:moveTo>
                    <a:pt x="0" y="109"/>
                  </a:moveTo>
                  <a:lnTo>
                    <a:pt x="10" y="123"/>
                  </a:lnTo>
                  <a:lnTo>
                    <a:pt x="19" y="138"/>
                  </a:lnTo>
                  <a:lnTo>
                    <a:pt x="28" y="152"/>
                  </a:lnTo>
                  <a:lnTo>
                    <a:pt x="37" y="167"/>
                  </a:lnTo>
                  <a:lnTo>
                    <a:pt x="45" y="181"/>
                  </a:lnTo>
                  <a:lnTo>
                    <a:pt x="53" y="196"/>
                  </a:lnTo>
                  <a:lnTo>
                    <a:pt x="60" y="209"/>
                  </a:lnTo>
                  <a:lnTo>
                    <a:pt x="69" y="225"/>
                  </a:lnTo>
                  <a:lnTo>
                    <a:pt x="71" y="228"/>
                  </a:lnTo>
                  <a:lnTo>
                    <a:pt x="72" y="231"/>
                  </a:lnTo>
                  <a:lnTo>
                    <a:pt x="75" y="234"/>
                  </a:lnTo>
                  <a:lnTo>
                    <a:pt x="77" y="235"/>
                  </a:lnTo>
                  <a:lnTo>
                    <a:pt x="121" y="322"/>
                  </a:lnTo>
                  <a:lnTo>
                    <a:pt x="125" y="326"/>
                  </a:lnTo>
                  <a:lnTo>
                    <a:pt x="125" y="328"/>
                  </a:lnTo>
                  <a:lnTo>
                    <a:pt x="125" y="329"/>
                  </a:lnTo>
                  <a:lnTo>
                    <a:pt x="125" y="331"/>
                  </a:lnTo>
                  <a:lnTo>
                    <a:pt x="134" y="343"/>
                  </a:lnTo>
                  <a:lnTo>
                    <a:pt x="139" y="350"/>
                  </a:lnTo>
                  <a:lnTo>
                    <a:pt x="139" y="352"/>
                  </a:lnTo>
                  <a:lnTo>
                    <a:pt x="139" y="353"/>
                  </a:lnTo>
                  <a:lnTo>
                    <a:pt x="139" y="355"/>
                  </a:lnTo>
                  <a:lnTo>
                    <a:pt x="142" y="361"/>
                  </a:lnTo>
                  <a:lnTo>
                    <a:pt x="143" y="365"/>
                  </a:lnTo>
                  <a:lnTo>
                    <a:pt x="146" y="372"/>
                  </a:lnTo>
                  <a:lnTo>
                    <a:pt x="149" y="378"/>
                  </a:lnTo>
                  <a:lnTo>
                    <a:pt x="159" y="394"/>
                  </a:lnTo>
                  <a:lnTo>
                    <a:pt x="168" y="409"/>
                  </a:lnTo>
                  <a:lnTo>
                    <a:pt x="175" y="426"/>
                  </a:lnTo>
                  <a:lnTo>
                    <a:pt x="181" y="444"/>
                  </a:lnTo>
                  <a:lnTo>
                    <a:pt x="187" y="456"/>
                  </a:lnTo>
                  <a:lnTo>
                    <a:pt x="193" y="469"/>
                  </a:lnTo>
                  <a:lnTo>
                    <a:pt x="199" y="481"/>
                  </a:lnTo>
                  <a:lnTo>
                    <a:pt x="205" y="493"/>
                  </a:lnTo>
                  <a:lnTo>
                    <a:pt x="213" y="512"/>
                  </a:lnTo>
                  <a:lnTo>
                    <a:pt x="221" y="532"/>
                  </a:lnTo>
                  <a:lnTo>
                    <a:pt x="228" y="550"/>
                  </a:lnTo>
                  <a:lnTo>
                    <a:pt x="237" y="567"/>
                  </a:lnTo>
                  <a:lnTo>
                    <a:pt x="249" y="587"/>
                  </a:lnTo>
                  <a:lnTo>
                    <a:pt x="260" y="606"/>
                  </a:lnTo>
                  <a:lnTo>
                    <a:pt x="269" y="628"/>
                  </a:lnTo>
                  <a:lnTo>
                    <a:pt x="281" y="647"/>
                  </a:lnTo>
                  <a:lnTo>
                    <a:pt x="284" y="656"/>
                  </a:lnTo>
                  <a:lnTo>
                    <a:pt x="289" y="664"/>
                  </a:lnTo>
                  <a:lnTo>
                    <a:pt x="293" y="672"/>
                  </a:lnTo>
                  <a:lnTo>
                    <a:pt x="296" y="681"/>
                  </a:lnTo>
                  <a:lnTo>
                    <a:pt x="318" y="667"/>
                  </a:lnTo>
                  <a:lnTo>
                    <a:pt x="339" y="655"/>
                  </a:lnTo>
                  <a:lnTo>
                    <a:pt x="360" y="643"/>
                  </a:lnTo>
                  <a:lnTo>
                    <a:pt x="383" y="631"/>
                  </a:lnTo>
                  <a:lnTo>
                    <a:pt x="405" y="620"/>
                  </a:lnTo>
                  <a:lnTo>
                    <a:pt x="428" y="611"/>
                  </a:lnTo>
                  <a:lnTo>
                    <a:pt x="452" y="603"/>
                  </a:lnTo>
                  <a:lnTo>
                    <a:pt x="478" y="596"/>
                  </a:lnTo>
                  <a:lnTo>
                    <a:pt x="480" y="594"/>
                  </a:lnTo>
                  <a:lnTo>
                    <a:pt x="483" y="594"/>
                  </a:lnTo>
                  <a:lnTo>
                    <a:pt x="484" y="593"/>
                  </a:lnTo>
                  <a:lnTo>
                    <a:pt x="486" y="593"/>
                  </a:lnTo>
                  <a:lnTo>
                    <a:pt x="487" y="591"/>
                  </a:lnTo>
                  <a:lnTo>
                    <a:pt x="471" y="564"/>
                  </a:lnTo>
                  <a:lnTo>
                    <a:pt x="461" y="565"/>
                  </a:lnTo>
                  <a:lnTo>
                    <a:pt x="452" y="568"/>
                  </a:lnTo>
                  <a:lnTo>
                    <a:pt x="443" y="572"/>
                  </a:lnTo>
                  <a:lnTo>
                    <a:pt x="434" y="576"/>
                  </a:lnTo>
                  <a:lnTo>
                    <a:pt x="433" y="576"/>
                  </a:lnTo>
                  <a:lnTo>
                    <a:pt x="430" y="576"/>
                  </a:lnTo>
                  <a:lnTo>
                    <a:pt x="428" y="575"/>
                  </a:lnTo>
                  <a:lnTo>
                    <a:pt x="425" y="573"/>
                  </a:lnTo>
                  <a:lnTo>
                    <a:pt x="424" y="567"/>
                  </a:lnTo>
                  <a:lnTo>
                    <a:pt x="424" y="565"/>
                  </a:lnTo>
                  <a:lnTo>
                    <a:pt x="424" y="562"/>
                  </a:lnTo>
                  <a:lnTo>
                    <a:pt x="425" y="561"/>
                  </a:lnTo>
                  <a:lnTo>
                    <a:pt x="427" y="559"/>
                  </a:lnTo>
                  <a:lnTo>
                    <a:pt x="434" y="558"/>
                  </a:lnTo>
                  <a:lnTo>
                    <a:pt x="443" y="555"/>
                  </a:lnTo>
                  <a:lnTo>
                    <a:pt x="451" y="552"/>
                  </a:lnTo>
                  <a:lnTo>
                    <a:pt x="458" y="546"/>
                  </a:lnTo>
                  <a:lnTo>
                    <a:pt x="460" y="546"/>
                  </a:lnTo>
                  <a:lnTo>
                    <a:pt x="448" y="526"/>
                  </a:lnTo>
                  <a:lnTo>
                    <a:pt x="443" y="526"/>
                  </a:lnTo>
                  <a:lnTo>
                    <a:pt x="439" y="526"/>
                  </a:lnTo>
                  <a:lnTo>
                    <a:pt x="434" y="528"/>
                  </a:lnTo>
                  <a:lnTo>
                    <a:pt x="430" y="528"/>
                  </a:lnTo>
                  <a:lnTo>
                    <a:pt x="419" y="531"/>
                  </a:lnTo>
                  <a:lnTo>
                    <a:pt x="408" y="535"/>
                  </a:lnTo>
                  <a:lnTo>
                    <a:pt x="398" y="540"/>
                  </a:lnTo>
                  <a:lnTo>
                    <a:pt x="387" y="543"/>
                  </a:lnTo>
                  <a:lnTo>
                    <a:pt x="384" y="546"/>
                  </a:lnTo>
                  <a:lnTo>
                    <a:pt x="381" y="547"/>
                  </a:lnTo>
                  <a:lnTo>
                    <a:pt x="378" y="549"/>
                  </a:lnTo>
                  <a:lnTo>
                    <a:pt x="375" y="552"/>
                  </a:lnTo>
                  <a:lnTo>
                    <a:pt x="371" y="550"/>
                  </a:lnTo>
                  <a:lnTo>
                    <a:pt x="366" y="550"/>
                  </a:lnTo>
                  <a:lnTo>
                    <a:pt x="361" y="549"/>
                  </a:lnTo>
                  <a:lnTo>
                    <a:pt x="358" y="547"/>
                  </a:lnTo>
                  <a:lnTo>
                    <a:pt x="355" y="540"/>
                  </a:lnTo>
                  <a:lnTo>
                    <a:pt x="360" y="535"/>
                  </a:lnTo>
                  <a:lnTo>
                    <a:pt x="436" y="506"/>
                  </a:lnTo>
                  <a:lnTo>
                    <a:pt x="427" y="487"/>
                  </a:lnTo>
                  <a:lnTo>
                    <a:pt x="424" y="485"/>
                  </a:lnTo>
                  <a:lnTo>
                    <a:pt x="419" y="487"/>
                  </a:lnTo>
                  <a:lnTo>
                    <a:pt x="416" y="488"/>
                  </a:lnTo>
                  <a:lnTo>
                    <a:pt x="411" y="487"/>
                  </a:lnTo>
                  <a:lnTo>
                    <a:pt x="404" y="491"/>
                  </a:lnTo>
                  <a:lnTo>
                    <a:pt x="398" y="494"/>
                  </a:lnTo>
                  <a:lnTo>
                    <a:pt x="390" y="497"/>
                  </a:lnTo>
                  <a:lnTo>
                    <a:pt x="383" y="499"/>
                  </a:lnTo>
                  <a:lnTo>
                    <a:pt x="378" y="497"/>
                  </a:lnTo>
                  <a:lnTo>
                    <a:pt x="375" y="494"/>
                  </a:lnTo>
                  <a:lnTo>
                    <a:pt x="374" y="491"/>
                  </a:lnTo>
                  <a:lnTo>
                    <a:pt x="374" y="487"/>
                  </a:lnTo>
                  <a:lnTo>
                    <a:pt x="378" y="482"/>
                  </a:lnTo>
                  <a:lnTo>
                    <a:pt x="384" y="478"/>
                  </a:lnTo>
                  <a:lnTo>
                    <a:pt x="390" y="475"/>
                  </a:lnTo>
                  <a:lnTo>
                    <a:pt x="396" y="472"/>
                  </a:lnTo>
                  <a:lnTo>
                    <a:pt x="401" y="470"/>
                  </a:lnTo>
                  <a:lnTo>
                    <a:pt x="404" y="469"/>
                  </a:lnTo>
                  <a:lnTo>
                    <a:pt x="408" y="469"/>
                  </a:lnTo>
                  <a:lnTo>
                    <a:pt x="411" y="467"/>
                  </a:lnTo>
                  <a:lnTo>
                    <a:pt x="401" y="447"/>
                  </a:lnTo>
                  <a:lnTo>
                    <a:pt x="396" y="447"/>
                  </a:lnTo>
                  <a:lnTo>
                    <a:pt x="390" y="447"/>
                  </a:lnTo>
                  <a:lnTo>
                    <a:pt x="384" y="449"/>
                  </a:lnTo>
                  <a:lnTo>
                    <a:pt x="378" y="450"/>
                  </a:lnTo>
                  <a:lnTo>
                    <a:pt x="374" y="453"/>
                  </a:lnTo>
                  <a:lnTo>
                    <a:pt x="368" y="456"/>
                  </a:lnTo>
                  <a:lnTo>
                    <a:pt x="361" y="458"/>
                  </a:lnTo>
                  <a:lnTo>
                    <a:pt x="355" y="459"/>
                  </a:lnTo>
                  <a:lnTo>
                    <a:pt x="348" y="464"/>
                  </a:lnTo>
                  <a:lnTo>
                    <a:pt x="340" y="469"/>
                  </a:lnTo>
                  <a:lnTo>
                    <a:pt x="333" y="473"/>
                  </a:lnTo>
                  <a:lnTo>
                    <a:pt x="324" y="479"/>
                  </a:lnTo>
                  <a:lnTo>
                    <a:pt x="322" y="478"/>
                  </a:lnTo>
                  <a:lnTo>
                    <a:pt x="319" y="476"/>
                  </a:lnTo>
                  <a:lnTo>
                    <a:pt x="318" y="473"/>
                  </a:lnTo>
                  <a:lnTo>
                    <a:pt x="316" y="472"/>
                  </a:lnTo>
                  <a:lnTo>
                    <a:pt x="315" y="465"/>
                  </a:lnTo>
                  <a:lnTo>
                    <a:pt x="318" y="459"/>
                  </a:lnTo>
                  <a:lnTo>
                    <a:pt x="324" y="456"/>
                  </a:lnTo>
                  <a:lnTo>
                    <a:pt x="330" y="455"/>
                  </a:lnTo>
                  <a:lnTo>
                    <a:pt x="336" y="450"/>
                  </a:lnTo>
                  <a:lnTo>
                    <a:pt x="342" y="447"/>
                  </a:lnTo>
                  <a:lnTo>
                    <a:pt x="349" y="446"/>
                  </a:lnTo>
                  <a:lnTo>
                    <a:pt x="354" y="443"/>
                  </a:lnTo>
                  <a:lnTo>
                    <a:pt x="360" y="441"/>
                  </a:lnTo>
                  <a:lnTo>
                    <a:pt x="366" y="438"/>
                  </a:lnTo>
                  <a:lnTo>
                    <a:pt x="372" y="437"/>
                  </a:lnTo>
                  <a:lnTo>
                    <a:pt x="377" y="434"/>
                  </a:lnTo>
                  <a:lnTo>
                    <a:pt x="383" y="431"/>
                  </a:lnTo>
                  <a:lnTo>
                    <a:pt x="384" y="429"/>
                  </a:lnTo>
                  <a:lnTo>
                    <a:pt x="386" y="429"/>
                  </a:lnTo>
                  <a:lnTo>
                    <a:pt x="387" y="428"/>
                  </a:lnTo>
                  <a:lnTo>
                    <a:pt x="374" y="405"/>
                  </a:lnTo>
                  <a:lnTo>
                    <a:pt x="365" y="406"/>
                  </a:lnTo>
                  <a:lnTo>
                    <a:pt x="355" y="409"/>
                  </a:lnTo>
                  <a:lnTo>
                    <a:pt x="348" y="414"/>
                  </a:lnTo>
                  <a:lnTo>
                    <a:pt x="340" y="420"/>
                  </a:lnTo>
                  <a:lnTo>
                    <a:pt x="337" y="422"/>
                  </a:lnTo>
                  <a:lnTo>
                    <a:pt x="333" y="422"/>
                  </a:lnTo>
                  <a:lnTo>
                    <a:pt x="330" y="420"/>
                  </a:lnTo>
                  <a:lnTo>
                    <a:pt x="327" y="417"/>
                  </a:lnTo>
                  <a:lnTo>
                    <a:pt x="325" y="411"/>
                  </a:lnTo>
                  <a:lnTo>
                    <a:pt x="331" y="402"/>
                  </a:lnTo>
                  <a:lnTo>
                    <a:pt x="342" y="396"/>
                  </a:lnTo>
                  <a:lnTo>
                    <a:pt x="354" y="390"/>
                  </a:lnTo>
                  <a:lnTo>
                    <a:pt x="365" y="385"/>
                  </a:lnTo>
                  <a:lnTo>
                    <a:pt x="351" y="355"/>
                  </a:lnTo>
                  <a:lnTo>
                    <a:pt x="345" y="353"/>
                  </a:lnTo>
                  <a:lnTo>
                    <a:pt x="337" y="355"/>
                  </a:lnTo>
                  <a:lnTo>
                    <a:pt x="331" y="356"/>
                  </a:lnTo>
                  <a:lnTo>
                    <a:pt x="324" y="359"/>
                  </a:lnTo>
                  <a:lnTo>
                    <a:pt x="318" y="362"/>
                  </a:lnTo>
                  <a:lnTo>
                    <a:pt x="313" y="365"/>
                  </a:lnTo>
                  <a:lnTo>
                    <a:pt x="307" y="370"/>
                  </a:lnTo>
                  <a:lnTo>
                    <a:pt x="301" y="373"/>
                  </a:lnTo>
                  <a:lnTo>
                    <a:pt x="295" y="376"/>
                  </a:lnTo>
                  <a:lnTo>
                    <a:pt x="290" y="379"/>
                  </a:lnTo>
                  <a:lnTo>
                    <a:pt x="284" y="381"/>
                  </a:lnTo>
                  <a:lnTo>
                    <a:pt x="278" y="384"/>
                  </a:lnTo>
                  <a:lnTo>
                    <a:pt x="271" y="378"/>
                  </a:lnTo>
                  <a:lnTo>
                    <a:pt x="269" y="376"/>
                  </a:lnTo>
                  <a:lnTo>
                    <a:pt x="269" y="375"/>
                  </a:lnTo>
                  <a:lnTo>
                    <a:pt x="268" y="373"/>
                  </a:lnTo>
                  <a:lnTo>
                    <a:pt x="268" y="372"/>
                  </a:lnTo>
                  <a:lnTo>
                    <a:pt x="269" y="370"/>
                  </a:lnTo>
                  <a:lnTo>
                    <a:pt x="269" y="369"/>
                  </a:lnTo>
                  <a:lnTo>
                    <a:pt x="271" y="367"/>
                  </a:lnTo>
                  <a:lnTo>
                    <a:pt x="278" y="364"/>
                  </a:lnTo>
                  <a:lnTo>
                    <a:pt x="284" y="361"/>
                  </a:lnTo>
                  <a:lnTo>
                    <a:pt x="292" y="358"/>
                  </a:lnTo>
                  <a:lnTo>
                    <a:pt x="299" y="355"/>
                  </a:lnTo>
                  <a:lnTo>
                    <a:pt x="305" y="352"/>
                  </a:lnTo>
                  <a:lnTo>
                    <a:pt x="313" y="349"/>
                  </a:lnTo>
                  <a:lnTo>
                    <a:pt x="319" y="344"/>
                  </a:lnTo>
                  <a:lnTo>
                    <a:pt x="325" y="340"/>
                  </a:lnTo>
                  <a:lnTo>
                    <a:pt x="330" y="338"/>
                  </a:lnTo>
                  <a:lnTo>
                    <a:pt x="331" y="337"/>
                  </a:lnTo>
                  <a:lnTo>
                    <a:pt x="334" y="335"/>
                  </a:lnTo>
                  <a:lnTo>
                    <a:pt x="337" y="334"/>
                  </a:lnTo>
                  <a:lnTo>
                    <a:pt x="328" y="315"/>
                  </a:lnTo>
                  <a:lnTo>
                    <a:pt x="318" y="315"/>
                  </a:lnTo>
                  <a:lnTo>
                    <a:pt x="307" y="320"/>
                  </a:lnTo>
                  <a:lnTo>
                    <a:pt x="298" y="326"/>
                  </a:lnTo>
                  <a:lnTo>
                    <a:pt x="287" y="332"/>
                  </a:lnTo>
                  <a:lnTo>
                    <a:pt x="286" y="331"/>
                  </a:lnTo>
                  <a:lnTo>
                    <a:pt x="284" y="331"/>
                  </a:lnTo>
                  <a:lnTo>
                    <a:pt x="283" y="329"/>
                  </a:lnTo>
                  <a:lnTo>
                    <a:pt x="281" y="328"/>
                  </a:lnTo>
                  <a:lnTo>
                    <a:pt x="281" y="323"/>
                  </a:lnTo>
                  <a:lnTo>
                    <a:pt x="283" y="320"/>
                  </a:lnTo>
                  <a:lnTo>
                    <a:pt x="284" y="317"/>
                  </a:lnTo>
                  <a:lnTo>
                    <a:pt x="287" y="312"/>
                  </a:lnTo>
                  <a:lnTo>
                    <a:pt x="293" y="308"/>
                  </a:lnTo>
                  <a:lnTo>
                    <a:pt x="299" y="306"/>
                  </a:lnTo>
                  <a:lnTo>
                    <a:pt x="307" y="303"/>
                  </a:lnTo>
                  <a:lnTo>
                    <a:pt x="313" y="300"/>
                  </a:lnTo>
                  <a:lnTo>
                    <a:pt x="315" y="299"/>
                  </a:lnTo>
                  <a:lnTo>
                    <a:pt x="304" y="278"/>
                  </a:lnTo>
                  <a:lnTo>
                    <a:pt x="293" y="278"/>
                  </a:lnTo>
                  <a:lnTo>
                    <a:pt x="283" y="281"/>
                  </a:lnTo>
                  <a:lnTo>
                    <a:pt x="272" y="285"/>
                  </a:lnTo>
                  <a:lnTo>
                    <a:pt x="262" y="291"/>
                  </a:lnTo>
                  <a:lnTo>
                    <a:pt x="252" y="296"/>
                  </a:lnTo>
                  <a:lnTo>
                    <a:pt x="243" y="302"/>
                  </a:lnTo>
                  <a:lnTo>
                    <a:pt x="233" y="305"/>
                  </a:lnTo>
                  <a:lnTo>
                    <a:pt x="224" y="306"/>
                  </a:lnTo>
                  <a:lnTo>
                    <a:pt x="222" y="303"/>
                  </a:lnTo>
                  <a:lnTo>
                    <a:pt x="219" y="302"/>
                  </a:lnTo>
                  <a:lnTo>
                    <a:pt x="219" y="299"/>
                  </a:lnTo>
                  <a:lnTo>
                    <a:pt x="219" y="297"/>
                  </a:lnTo>
                  <a:lnTo>
                    <a:pt x="227" y="290"/>
                  </a:lnTo>
                  <a:lnTo>
                    <a:pt x="237" y="285"/>
                  </a:lnTo>
                  <a:lnTo>
                    <a:pt x="248" y="282"/>
                  </a:lnTo>
                  <a:lnTo>
                    <a:pt x="257" y="276"/>
                  </a:lnTo>
                  <a:lnTo>
                    <a:pt x="266" y="272"/>
                  </a:lnTo>
                  <a:lnTo>
                    <a:pt x="275" y="269"/>
                  </a:lnTo>
                  <a:lnTo>
                    <a:pt x="284" y="264"/>
                  </a:lnTo>
                  <a:lnTo>
                    <a:pt x="292" y="258"/>
                  </a:lnTo>
                  <a:lnTo>
                    <a:pt x="278" y="235"/>
                  </a:lnTo>
                  <a:lnTo>
                    <a:pt x="272" y="235"/>
                  </a:lnTo>
                  <a:lnTo>
                    <a:pt x="266" y="237"/>
                  </a:lnTo>
                  <a:lnTo>
                    <a:pt x="260" y="240"/>
                  </a:lnTo>
                  <a:lnTo>
                    <a:pt x="255" y="244"/>
                  </a:lnTo>
                  <a:lnTo>
                    <a:pt x="249" y="247"/>
                  </a:lnTo>
                  <a:lnTo>
                    <a:pt x="245" y="250"/>
                  </a:lnTo>
                  <a:lnTo>
                    <a:pt x="239" y="252"/>
                  </a:lnTo>
                  <a:lnTo>
                    <a:pt x="233" y="253"/>
                  </a:lnTo>
                  <a:lnTo>
                    <a:pt x="231" y="253"/>
                  </a:lnTo>
                  <a:lnTo>
                    <a:pt x="228" y="252"/>
                  </a:lnTo>
                  <a:lnTo>
                    <a:pt x="227" y="249"/>
                  </a:lnTo>
                  <a:lnTo>
                    <a:pt x="227" y="247"/>
                  </a:lnTo>
                  <a:lnTo>
                    <a:pt x="227" y="244"/>
                  </a:lnTo>
                  <a:lnTo>
                    <a:pt x="227" y="241"/>
                  </a:lnTo>
                  <a:lnTo>
                    <a:pt x="228" y="240"/>
                  </a:lnTo>
                  <a:lnTo>
                    <a:pt x="230" y="237"/>
                  </a:lnTo>
                  <a:lnTo>
                    <a:pt x="268" y="219"/>
                  </a:lnTo>
                  <a:lnTo>
                    <a:pt x="252" y="197"/>
                  </a:lnTo>
                  <a:lnTo>
                    <a:pt x="246" y="199"/>
                  </a:lnTo>
                  <a:lnTo>
                    <a:pt x="239" y="200"/>
                  </a:lnTo>
                  <a:lnTo>
                    <a:pt x="233" y="203"/>
                  </a:lnTo>
                  <a:lnTo>
                    <a:pt x="225" y="205"/>
                  </a:lnTo>
                  <a:lnTo>
                    <a:pt x="215" y="211"/>
                  </a:lnTo>
                  <a:lnTo>
                    <a:pt x="205" y="216"/>
                  </a:lnTo>
                  <a:lnTo>
                    <a:pt x="196" y="222"/>
                  </a:lnTo>
                  <a:lnTo>
                    <a:pt x="187" y="228"/>
                  </a:lnTo>
                  <a:lnTo>
                    <a:pt x="186" y="229"/>
                  </a:lnTo>
                  <a:lnTo>
                    <a:pt x="184" y="229"/>
                  </a:lnTo>
                  <a:lnTo>
                    <a:pt x="183" y="231"/>
                  </a:lnTo>
                  <a:lnTo>
                    <a:pt x="181" y="231"/>
                  </a:lnTo>
                  <a:lnTo>
                    <a:pt x="180" y="231"/>
                  </a:lnTo>
                  <a:lnTo>
                    <a:pt x="177" y="229"/>
                  </a:lnTo>
                  <a:lnTo>
                    <a:pt x="175" y="226"/>
                  </a:lnTo>
                  <a:lnTo>
                    <a:pt x="172" y="225"/>
                  </a:lnTo>
                  <a:lnTo>
                    <a:pt x="172" y="222"/>
                  </a:lnTo>
                  <a:lnTo>
                    <a:pt x="172" y="219"/>
                  </a:lnTo>
                  <a:lnTo>
                    <a:pt x="172" y="217"/>
                  </a:lnTo>
                  <a:lnTo>
                    <a:pt x="174" y="214"/>
                  </a:lnTo>
                  <a:lnTo>
                    <a:pt x="242" y="181"/>
                  </a:lnTo>
                  <a:lnTo>
                    <a:pt x="228" y="158"/>
                  </a:lnTo>
                  <a:lnTo>
                    <a:pt x="225" y="156"/>
                  </a:lnTo>
                  <a:lnTo>
                    <a:pt x="222" y="156"/>
                  </a:lnTo>
                  <a:lnTo>
                    <a:pt x="218" y="158"/>
                  </a:lnTo>
                  <a:lnTo>
                    <a:pt x="215" y="159"/>
                  </a:lnTo>
                  <a:lnTo>
                    <a:pt x="196" y="164"/>
                  </a:lnTo>
                  <a:lnTo>
                    <a:pt x="195" y="166"/>
                  </a:lnTo>
                  <a:lnTo>
                    <a:pt x="195" y="167"/>
                  </a:lnTo>
                  <a:lnTo>
                    <a:pt x="186" y="173"/>
                  </a:lnTo>
                  <a:lnTo>
                    <a:pt x="184" y="173"/>
                  </a:lnTo>
                  <a:lnTo>
                    <a:pt x="183" y="172"/>
                  </a:lnTo>
                  <a:lnTo>
                    <a:pt x="180" y="172"/>
                  </a:lnTo>
                  <a:lnTo>
                    <a:pt x="178" y="170"/>
                  </a:lnTo>
                  <a:lnTo>
                    <a:pt x="175" y="164"/>
                  </a:lnTo>
                  <a:lnTo>
                    <a:pt x="181" y="155"/>
                  </a:lnTo>
                  <a:lnTo>
                    <a:pt x="192" y="149"/>
                  </a:lnTo>
                  <a:lnTo>
                    <a:pt x="204" y="143"/>
                  </a:lnTo>
                  <a:lnTo>
                    <a:pt x="213" y="135"/>
                  </a:lnTo>
                  <a:lnTo>
                    <a:pt x="207" y="122"/>
                  </a:lnTo>
                  <a:lnTo>
                    <a:pt x="196" y="122"/>
                  </a:lnTo>
                  <a:lnTo>
                    <a:pt x="186" y="125"/>
                  </a:lnTo>
                  <a:lnTo>
                    <a:pt x="177" y="129"/>
                  </a:lnTo>
                  <a:lnTo>
                    <a:pt x="166" y="135"/>
                  </a:lnTo>
                  <a:lnTo>
                    <a:pt x="157" y="141"/>
                  </a:lnTo>
                  <a:lnTo>
                    <a:pt x="148" y="147"/>
                  </a:lnTo>
                  <a:lnTo>
                    <a:pt x="139" y="152"/>
                  </a:lnTo>
                  <a:lnTo>
                    <a:pt x="130" y="156"/>
                  </a:lnTo>
                  <a:lnTo>
                    <a:pt x="127" y="159"/>
                  </a:lnTo>
                  <a:lnTo>
                    <a:pt x="124" y="162"/>
                  </a:lnTo>
                  <a:lnTo>
                    <a:pt x="121" y="164"/>
                  </a:lnTo>
                  <a:lnTo>
                    <a:pt x="116" y="164"/>
                  </a:lnTo>
                  <a:lnTo>
                    <a:pt x="115" y="162"/>
                  </a:lnTo>
                  <a:lnTo>
                    <a:pt x="113" y="159"/>
                  </a:lnTo>
                  <a:lnTo>
                    <a:pt x="112" y="156"/>
                  </a:lnTo>
                  <a:lnTo>
                    <a:pt x="110" y="153"/>
                  </a:lnTo>
                  <a:lnTo>
                    <a:pt x="119" y="144"/>
                  </a:lnTo>
                  <a:lnTo>
                    <a:pt x="130" y="138"/>
                  </a:lnTo>
                  <a:lnTo>
                    <a:pt x="140" y="131"/>
                  </a:lnTo>
                  <a:lnTo>
                    <a:pt x="151" y="126"/>
                  </a:lnTo>
                  <a:lnTo>
                    <a:pt x="162" y="120"/>
                  </a:lnTo>
                  <a:lnTo>
                    <a:pt x="174" y="116"/>
                  </a:lnTo>
                  <a:lnTo>
                    <a:pt x="184" y="109"/>
                  </a:lnTo>
                  <a:lnTo>
                    <a:pt x="195" y="103"/>
                  </a:lnTo>
                  <a:lnTo>
                    <a:pt x="189" y="87"/>
                  </a:lnTo>
                  <a:lnTo>
                    <a:pt x="178" y="87"/>
                  </a:lnTo>
                  <a:lnTo>
                    <a:pt x="166" y="91"/>
                  </a:lnTo>
                  <a:lnTo>
                    <a:pt x="157" y="96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45" y="102"/>
                  </a:lnTo>
                  <a:lnTo>
                    <a:pt x="142" y="102"/>
                  </a:lnTo>
                  <a:lnTo>
                    <a:pt x="140" y="100"/>
                  </a:lnTo>
                  <a:lnTo>
                    <a:pt x="139" y="97"/>
                  </a:lnTo>
                  <a:lnTo>
                    <a:pt x="139" y="96"/>
                  </a:lnTo>
                  <a:lnTo>
                    <a:pt x="139" y="93"/>
                  </a:lnTo>
                  <a:lnTo>
                    <a:pt x="139" y="91"/>
                  </a:lnTo>
                  <a:lnTo>
                    <a:pt x="146" y="84"/>
                  </a:lnTo>
                  <a:lnTo>
                    <a:pt x="156" y="78"/>
                  </a:lnTo>
                  <a:lnTo>
                    <a:pt x="166" y="73"/>
                  </a:lnTo>
                  <a:lnTo>
                    <a:pt x="177" y="69"/>
                  </a:lnTo>
                  <a:lnTo>
                    <a:pt x="168" y="55"/>
                  </a:lnTo>
                  <a:lnTo>
                    <a:pt x="160" y="56"/>
                  </a:lnTo>
                  <a:lnTo>
                    <a:pt x="151" y="58"/>
                  </a:lnTo>
                  <a:lnTo>
                    <a:pt x="142" y="61"/>
                  </a:lnTo>
                  <a:lnTo>
                    <a:pt x="133" y="64"/>
                  </a:lnTo>
                  <a:lnTo>
                    <a:pt x="124" y="67"/>
                  </a:lnTo>
                  <a:lnTo>
                    <a:pt x="115" y="72"/>
                  </a:lnTo>
                  <a:lnTo>
                    <a:pt x="106" y="76"/>
                  </a:lnTo>
                  <a:lnTo>
                    <a:pt x="98" y="81"/>
                  </a:lnTo>
                  <a:lnTo>
                    <a:pt x="90" y="87"/>
                  </a:lnTo>
                  <a:lnTo>
                    <a:pt x="90" y="88"/>
                  </a:lnTo>
                  <a:lnTo>
                    <a:pt x="90" y="90"/>
                  </a:lnTo>
                  <a:lnTo>
                    <a:pt x="89" y="90"/>
                  </a:lnTo>
                  <a:lnTo>
                    <a:pt x="77" y="91"/>
                  </a:lnTo>
                  <a:lnTo>
                    <a:pt x="72" y="88"/>
                  </a:lnTo>
                  <a:lnTo>
                    <a:pt x="71" y="76"/>
                  </a:lnTo>
                  <a:lnTo>
                    <a:pt x="78" y="72"/>
                  </a:lnTo>
                  <a:lnTo>
                    <a:pt x="87" y="67"/>
                  </a:lnTo>
                  <a:lnTo>
                    <a:pt x="96" y="63"/>
                  </a:lnTo>
                  <a:lnTo>
                    <a:pt x="106" y="56"/>
                  </a:lnTo>
                  <a:lnTo>
                    <a:pt x="115" y="52"/>
                  </a:lnTo>
                  <a:lnTo>
                    <a:pt x="122" y="46"/>
                  </a:lnTo>
                  <a:lnTo>
                    <a:pt x="131" y="41"/>
                  </a:lnTo>
                  <a:lnTo>
                    <a:pt x="140" y="35"/>
                  </a:lnTo>
                  <a:lnTo>
                    <a:pt x="145" y="35"/>
                  </a:lnTo>
                  <a:lnTo>
                    <a:pt x="148" y="32"/>
                  </a:lnTo>
                  <a:lnTo>
                    <a:pt x="152" y="31"/>
                  </a:lnTo>
                  <a:lnTo>
                    <a:pt x="156" y="31"/>
                  </a:lnTo>
                  <a:lnTo>
                    <a:pt x="156" y="28"/>
                  </a:lnTo>
                  <a:lnTo>
                    <a:pt x="154" y="26"/>
                  </a:lnTo>
                  <a:lnTo>
                    <a:pt x="154" y="23"/>
                  </a:lnTo>
                  <a:lnTo>
                    <a:pt x="152" y="22"/>
                  </a:lnTo>
                  <a:lnTo>
                    <a:pt x="145" y="22"/>
                  </a:lnTo>
                  <a:lnTo>
                    <a:pt x="139" y="23"/>
                  </a:lnTo>
                  <a:lnTo>
                    <a:pt x="131" y="26"/>
                  </a:lnTo>
                  <a:lnTo>
                    <a:pt x="125" y="29"/>
                  </a:lnTo>
                  <a:lnTo>
                    <a:pt x="122" y="32"/>
                  </a:lnTo>
                  <a:lnTo>
                    <a:pt x="119" y="34"/>
                  </a:lnTo>
                  <a:lnTo>
                    <a:pt x="115" y="35"/>
                  </a:lnTo>
                  <a:lnTo>
                    <a:pt x="112" y="37"/>
                  </a:lnTo>
                  <a:lnTo>
                    <a:pt x="109" y="37"/>
                  </a:lnTo>
                  <a:lnTo>
                    <a:pt x="107" y="35"/>
                  </a:lnTo>
                  <a:lnTo>
                    <a:pt x="104" y="34"/>
                  </a:lnTo>
                  <a:lnTo>
                    <a:pt x="101" y="32"/>
                  </a:lnTo>
                  <a:lnTo>
                    <a:pt x="101" y="28"/>
                  </a:lnTo>
                  <a:lnTo>
                    <a:pt x="104" y="20"/>
                  </a:lnTo>
                  <a:lnTo>
                    <a:pt x="136" y="5"/>
                  </a:lnTo>
                  <a:lnTo>
                    <a:pt x="127" y="2"/>
                  </a:lnTo>
                  <a:lnTo>
                    <a:pt x="118" y="2"/>
                  </a:lnTo>
                  <a:lnTo>
                    <a:pt x="107" y="0"/>
                  </a:lnTo>
                  <a:lnTo>
                    <a:pt x="96" y="0"/>
                  </a:lnTo>
                  <a:lnTo>
                    <a:pt x="86" y="2"/>
                  </a:lnTo>
                  <a:lnTo>
                    <a:pt x="77" y="5"/>
                  </a:lnTo>
                  <a:lnTo>
                    <a:pt x="66" y="9"/>
                  </a:lnTo>
                  <a:lnTo>
                    <a:pt x="59" y="16"/>
                  </a:lnTo>
                  <a:lnTo>
                    <a:pt x="50" y="22"/>
                  </a:lnTo>
                  <a:lnTo>
                    <a:pt x="42" y="29"/>
                  </a:lnTo>
                  <a:lnTo>
                    <a:pt x="34" y="37"/>
                  </a:lnTo>
                  <a:lnTo>
                    <a:pt x="28" y="44"/>
                  </a:lnTo>
                  <a:lnTo>
                    <a:pt x="25" y="50"/>
                  </a:lnTo>
                  <a:lnTo>
                    <a:pt x="22" y="56"/>
                  </a:lnTo>
                  <a:lnTo>
                    <a:pt x="18" y="61"/>
                  </a:lnTo>
                  <a:lnTo>
                    <a:pt x="15" y="66"/>
                  </a:lnTo>
                  <a:lnTo>
                    <a:pt x="4" y="9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9530" name="Freeform 137"/>
            <p:cNvSpPr>
              <a:spLocks/>
            </p:cNvSpPr>
            <p:nvPr/>
          </p:nvSpPr>
          <p:spPr bwMode="auto">
            <a:xfrm rot="3537429">
              <a:off x="2595" y="395"/>
              <a:ext cx="5" cy="2"/>
            </a:xfrm>
            <a:custGeom>
              <a:avLst/>
              <a:gdLst>
                <a:gd name="T0" fmla="*/ 0 w 5"/>
                <a:gd name="T1" fmla="*/ 2 h 2"/>
                <a:gd name="T2" fmla="*/ 2 w 5"/>
                <a:gd name="T3" fmla="*/ 2 h 2"/>
                <a:gd name="T4" fmla="*/ 3 w 5"/>
                <a:gd name="T5" fmla="*/ 2 h 2"/>
                <a:gd name="T6" fmla="*/ 3 w 5"/>
                <a:gd name="T7" fmla="*/ 2 h 2"/>
                <a:gd name="T8" fmla="*/ 5 w 5"/>
                <a:gd name="T9" fmla="*/ 2 h 2"/>
                <a:gd name="T10" fmla="*/ 5 w 5"/>
                <a:gd name="T11" fmla="*/ 0 h 2"/>
                <a:gd name="T12" fmla="*/ 3 w 5"/>
                <a:gd name="T13" fmla="*/ 0 h 2"/>
                <a:gd name="T14" fmla="*/ 0 w 5"/>
                <a:gd name="T15" fmla="*/ 0 h 2"/>
                <a:gd name="T16" fmla="*/ 0 w 5"/>
                <a:gd name="T17" fmla="*/ 2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2"/>
                <a:gd name="T29" fmla="*/ 5 w 5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2">
                  <a:moveTo>
                    <a:pt x="0" y="2"/>
                  </a:moveTo>
                  <a:lnTo>
                    <a:pt x="2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9531" name="Freeform 138"/>
            <p:cNvSpPr>
              <a:spLocks/>
            </p:cNvSpPr>
            <p:nvPr/>
          </p:nvSpPr>
          <p:spPr bwMode="auto">
            <a:xfrm rot="3537429">
              <a:off x="2610" y="399"/>
              <a:ext cx="31" cy="47"/>
            </a:xfrm>
            <a:custGeom>
              <a:avLst/>
              <a:gdLst>
                <a:gd name="T0" fmla="*/ 2 w 31"/>
                <a:gd name="T1" fmla="*/ 14 h 47"/>
                <a:gd name="T2" fmla="*/ 20 w 31"/>
                <a:gd name="T3" fmla="*/ 47 h 47"/>
                <a:gd name="T4" fmla="*/ 23 w 31"/>
                <a:gd name="T5" fmla="*/ 47 h 47"/>
                <a:gd name="T6" fmla="*/ 26 w 31"/>
                <a:gd name="T7" fmla="*/ 45 h 47"/>
                <a:gd name="T8" fmla="*/ 28 w 31"/>
                <a:gd name="T9" fmla="*/ 44 h 47"/>
                <a:gd name="T10" fmla="*/ 31 w 31"/>
                <a:gd name="T11" fmla="*/ 42 h 47"/>
                <a:gd name="T12" fmla="*/ 29 w 31"/>
                <a:gd name="T13" fmla="*/ 35 h 47"/>
                <a:gd name="T14" fmla="*/ 26 w 31"/>
                <a:gd name="T15" fmla="*/ 27 h 47"/>
                <a:gd name="T16" fmla="*/ 20 w 31"/>
                <a:gd name="T17" fmla="*/ 20 h 47"/>
                <a:gd name="T18" fmla="*/ 16 w 31"/>
                <a:gd name="T19" fmla="*/ 12 h 47"/>
                <a:gd name="T20" fmla="*/ 14 w 31"/>
                <a:gd name="T21" fmla="*/ 11 h 47"/>
                <a:gd name="T22" fmla="*/ 13 w 31"/>
                <a:gd name="T23" fmla="*/ 9 h 47"/>
                <a:gd name="T24" fmla="*/ 13 w 31"/>
                <a:gd name="T25" fmla="*/ 9 h 47"/>
                <a:gd name="T26" fmla="*/ 11 w 31"/>
                <a:gd name="T27" fmla="*/ 8 h 47"/>
                <a:gd name="T28" fmla="*/ 7 w 31"/>
                <a:gd name="T29" fmla="*/ 0 h 47"/>
                <a:gd name="T30" fmla="*/ 5 w 31"/>
                <a:gd name="T31" fmla="*/ 0 h 47"/>
                <a:gd name="T32" fmla="*/ 5 w 31"/>
                <a:gd name="T33" fmla="*/ 0 h 47"/>
                <a:gd name="T34" fmla="*/ 5 w 31"/>
                <a:gd name="T35" fmla="*/ 2 h 47"/>
                <a:gd name="T36" fmla="*/ 4 w 31"/>
                <a:gd name="T37" fmla="*/ 2 h 47"/>
                <a:gd name="T38" fmla="*/ 0 w 31"/>
                <a:gd name="T39" fmla="*/ 14 h 47"/>
                <a:gd name="T40" fmla="*/ 2 w 31"/>
                <a:gd name="T41" fmla="*/ 14 h 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"/>
                <a:gd name="T64" fmla="*/ 0 h 47"/>
                <a:gd name="T65" fmla="*/ 31 w 31"/>
                <a:gd name="T66" fmla="*/ 47 h 4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" h="47">
                  <a:moveTo>
                    <a:pt x="2" y="14"/>
                  </a:moveTo>
                  <a:lnTo>
                    <a:pt x="20" y="47"/>
                  </a:lnTo>
                  <a:lnTo>
                    <a:pt x="23" y="47"/>
                  </a:lnTo>
                  <a:lnTo>
                    <a:pt x="26" y="45"/>
                  </a:lnTo>
                  <a:lnTo>
                    <a:pt x="28" y="44"/>
                  </a:lnTo>
                  <a:lnTo>
                    <a:pt x="31" y="42"/>
                  </a:lnTo>
                  <a:lnTo>
                    <a:pt x="29" y="35"/>
                  </a:lnTo>
                  <a:lnTo>
                    <a:pt x="26" y="27"/>
                  </a:lnTo>
                  <a:lnTo>
                    <a:pt x="20" y="20"/>
                  </a:lnTo>
                  <a:lnTo>
                    <a:pt x="16" y="12"/>
                  </a:lnTo>
                  <a:lnTo>
                    <a:pt x="14" y="11"/>
                  </a:lnTo>
                  <a:lnTo>
                    <a:pt x="13" y="9"/>
                  </a:lnTo>
                  <a:lnTo>
                    <a:pt x="11" y="8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0" y="14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9532" name="Freeform 139"/>
            <p:cNvSpPr>
              <a:spLocks/>
            </p:cNvSpPr>
            <p:nvPr/>
          </p:nvSpPr>
          <p:spPr bwMode="auto">
            <a:xfrm rot="3537429">
              <a:off x="2174" y="1110"/>
              <a:ext cx="101" cy="65"/>
            </a:xfrm>
            <a:custGeom>
              <a:avLst/>
              <a:gdLst>
                <a:gd name="T0" fmla="*/ 1 w 101"/>
                <a:gd name="T1" fmla="*/ 62 h 65"/>
                <a:gd name="T2" fmla="*/ 3 w 101"/>
                <a:gd name="T3" fmla="*/ 62 h 65"/>
                <a:gd name="T4" fmla="*/ 4 w 101"/>
                <a:gd name="T5" fmla="*/ 62 h 65"/>
                <a:gd name="T6" fmla="*/ 4 w 101"/>
                <a:gd name="T7" fmla="*/ 62 h 65"/>
                <a:gd name="T8" fmla="*/ 6 w 101"/>
                <a:gd name="T9" fmla="*/ 64 h 65"/>
                <a:gd name="T10" fmla="*/ 13 w 101"/>
                <a:gd name="T11" fmla="*/ 64 h 65"/>
                <a:gd name="T12" fmla="*/ 22 w 101"/>
                <a:gd name="T13" fmla="*/ 65 h 65"/>
                <a:gd name="T14" fmla="*/ 30 w 101"/>
                <a:gd name="T15" fmla="*/ 65 h 65"/>
                <a:gd name="T16" fmla="*/ 39 w 101"/>
                <a:gd name="T17" fmla="*/ 64 h 65"/>
                <a:gd name="T18" fmla="*/ 42 w 101"/>
                <a:gd name="T19" fmla="*/ 64 h 65"/>
                <a:gd name="T20" fmla="*/ 45 w 101"/>
                <a:gd name="T21" fmla="*/ 64 h 65"/>
                <a:gd name="T22" fmla="*/ 48 w 101"/>
                <a:gd name="T23" fmla="*/ 64 h 65"/>
                <a:gd name="T24" fmla="*/ 51 w 101"/>
                <a:gd name="T25" fmla="*/ 62 h 65"/>
                <a:gd name="T26" fmla="*/ 48 w 101"/>
                <a:gd name="T27" fmla="*/ 58 h 65"/>
                <a:gd name="T28" fmla="*/ 45 w 101"/>
                <a:gd name="T29" fmla="*/ 53 h 65"/>
                <a:gd name="T30" fmla="*/ 43 w 101"/>
                <a:gd name="T31" fmla="*/ 48 h 65"/>
                <a:gd name="T32" fmla="*/ 43 w 101"/>
                <a:gd name="T33" fmla="*/ 44 h 65"/>
                <a:gd name="T34" fmla="*/ 45 w 101"/>
                <a:gd name="T35" fmla="*/ 41 h 65"/>
                <a:gd name="T36" fmla="*/ 46 w 101"/>
                <a:gd name="T37" fmla="*/ 38 h 65"/>
                <a:gd name="T38" fmla="*/ 50 w 101"/>
                <a:gd name="T39" fmla="*/ 36 h 65"/>
                <a:gd name="T40" fmla="*/ 53 w 101"/>
                <a:gd name="T41" fmla="*/ 35 h 65"/>
                <a:gd name="T42" fmla="*/ 59 w 101"/>
                <a:gd name="T43" fmla="*/ 33 h 65"/>
                <a:gd name="T44" fmla="*/ 63 w 101"/>
                <a:gd name="T45" fmla="*/ 33 h 65"/>
                <a:gd name="T46" fmla="*/ 68 w 101"/>
                <a:gd name="T47" fmla="*/ 33 h 65"/>
                <a:gd name="T48" fmla="*/ 71 w 101"/>
                <a:gd name="T49" fmla="*/ 36 h 65"/>
                <a:gd name="T50" fmla="*/ 72 w 101"/>
                <a:gd name="T51" fmla="*/ 39 h 65"/>
                <a:gd name="T52" fmla="*/ 75 w 101"/>
                <a:gd name="T53" fmla="*/ 41 h 65"/>
                <a:gd name="T54" fmla="*/ 77 w 101"/>
                <a:gd name="T55" fmla="*/ 44 h 65"/>
                <a:gd name="T56" fmla="*/ 80 w 101"/>
                <a:gd name="T57" fmla="*/ 47 h 65"/>
                <a:gd name="T58" fmla="*/ 89 w 101"/>
                <a:gd name="T59" fmla="*/ 39 h 65"/>
                <a:gd name="T60" fmla="*/ 95 w 101"/>
                <a:gd name="T61" fmla="*/ 30 h 65"/>
                <a:gd name="T62" fmla="*/ 99 w 101"/>
                <a:gd name="T63" fmla="*/ 20 h 65"/>
                <a:gd name="T64" fmla="*/ 101 w 101"/>
                <a:gd name="T65" fmla="*/ 9 h 65"/>
                <a:gd name="T66" fmla="*/ 99 w 101"/>
                <a:gd name="T67" fmla="*/ 5 h 65"/>
                <a:gd name="T68" fmla="*/ 98 w 101"/>
                <a:gd name="T69" fmla="*/ 1 h 65"/>
                <a:gd name="T70" fmla="*/ 95 w 101"/>
                <a:gd name="T71" fmla="*/ 0 h 65"/>
                <a:gd name="T72" fmla="*/ 90 w 101"/>
                <a:gd name="T73" fmla="*/ 0 h 65"/>
                <a:gd name="T74" fmla="*/ 84 w 101"/>
                <a:gd name="T75" fmla="*/ 0 h 65"/>
                <a:gd name="T76" fmla="*/ 77 w 101"/>
                <a:gd name="T77" fmla="*/ 1 h 65"/>
                <a:gd name="T78" fmla="*/ 71 w 101"/>
                <a:gd name="T79" fmla="*/ 3 h 65"/>
                <a:gd name="T80" fmla="*/ 63 w 101"/>
                <a:gd name="T81" fmla="*/ 5 h 65"/>
                <a:gd name="T82" fmla="*/ 57 w 101"/>
                <a:gd name="T83" fmla="*/ 6 h 65"/>
                <a:gd name="T84" fmla="*/ 51 w 101"/>
                <a:gd name="T85" fmla="*/ 8 h 65"/>
                <a:gd name="T86" fmla="*/ 45 w 101"/>
                <a:gd name="T87" fmla="*/ 11 h 65"/>
                <a:gd name="T88" fmla="*/ 39 w 101"/>
                <a:gd name="T89" fmla="*/ 12 h 65"/>
                <a:gd name="T90" fmla="*/ 25 w 101"/>
                <a:gd name="T91" fmla="*/ 21 h 65"/>
                <a:gd name="T92" fmla="*/ 15 w 101"/>
                <a:gd name="T93" fmla="*/ 30 h 65"/>
                <a:gd name="T94" fmla="*/ 6 w 101"/>
                <a:gd name="T95" fmla="*/ 42 h 65"/>
                <a:gd name="T96" fmla="*/ 1 w 101"/>
                <a:gd name="T97" fmla="*/ 54 h 65"/>
                <a:gd name="T98" fmla="*/ 1 w 101"/>
                <a:gd name="T99" fmla="*/ 56 h 65"/>
                <a:gd name="T100" fmla="*/ 1 w 101"/>
                <a:gd name="T101" fmla="*/ 58 h 65"/>
                <a:gd name="T102" fmla="*/ 1 w 101"/>
                <a:gd name="T103" fmla="*/ 59 h 65"/>
                <a:gd name="T104" fmla="*/ 0 w 101"/>
                <a:gd name="T105" fmla="*/ 59 h 65"/>
                <a:gd name="T106" fmla="*/ 1 w 101"/>
                <a:gd name="T107" fmla="*/ 62 h 6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1"/>
                <a:gd name="T163" fmla="*/ 0 h 65"/>
                <a:gd name="T164" fmla="*/ 101 w 101"/>
                <a:gd name="T165" fmla="*/ 65 h 6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1" h="65">
                  <a:moveTo>
                    <a:pt x="1" y="62"/>
                  </a:moveTo>
                  <a:lnTo>
                    <a:pt x="3" y="62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13" y="64"/>
                  </a:lnTo>
                  <a:lnTo>
                    <a:pt x="22" y="65"/>
                  </a:lnTo>
                  <a:lnTo>
                    <a:pt x="30" y="65"/>
                  </a:lnTo>
                  <a:lnTo>
                    <a:pt x="39" y="64"/>
                  </a:lnTo>
                  <a:lnTo>
                    <a:pt x="42" y="64"/>
                  </a:lnTo>
                  <a:lnTo>
                    <a:pt x="45" y="64"/>
                  </a:lnTo>
                  <a:lnTo>
                    <a:pt x="48" y="64"/>
                  </a:lnTo>
                  <a:lnTo>
                    <a:pt x="51" y="62"/>
                  </a:lnTo>
                  <a:lnTo>
                    <a:pt x="48" y="58"/>
                  </a:lnTo>
                  <a:lnTo>
                    <a:pt x="45" y="53"/>
                  </a:lnTo>
                  <a:lnTo>
                    <a:pt x="43" y="48"/>
                  </a:lnTo>
                  <a:lnTo>
                    <a:pt x="43" y="44"/>
                  </a:lnTo>
                  <a:lnTo>
                    <a:pt x="45" y="41"/>
                  </a:lnTo>
                  <a:lnTo>
                    <a:pt x="46" y="38"/>
                  </a:lnTo>
                  <a:lnTo>
                    <a:pt x="50" y="36"/>
                  </a:lnTo>
                  <a:lnTo>
                    <a:pt x="53" y="35"/>
                  </a:lnTo>
                  <a:lnTo>
                    <a:pt x="59" y="33"/>
                  </a:lnTo>
                  <a:lnTo>
                    <a:pt x="63" y="33"/>
                  </a:lnTo>
                  <a:lnTo>
                    <a:pt x="68" y="33"/>
                  </a:lnTo>
                  <a:lnTo>
                    <a:pt x="71" y="36"/>
                  </a:lnTo>
                  <a:lnTo>
                    <a:pt x="72" y="39"/>
                  </a:lnTo>
                  <a:lnTo>
                    <a:pt x="75" y="41"/>
                  </a:lnTo>
                  <a:lnTo>
                    <a:pt x="77" y="44"/>
                  </a:lnTo>
                  <a:lnTo>
                    <a:pt x="80" y="47"/>
                  </a:lnTo>
                  <a:lnTo>
                    <a:pt x="89" y="39"/>
                  </a:lnTo>
                  <a:lnTo>
                    <a:pt x="95" y="30"/>
                  </a:lnTo>
                  <a:lnTo>
                    <a:pt x="99" y="20"/>
                  </a:lnTo>
                  <a:lnTo>
                    <a:pt x="101" y="9"/>
                  </a:lnTo>
                  <a:lnTo>
                    <a:pt x="99" y="5"/>
                  </a:lnTo>
                  <a:lnTo>
                    <a:pt x="98" y="1"/>
                  </a:lnTo>
                  <a:lnTo>
                    <a:pt x="95" y="0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77" y="1"/>
                  </a:lnTo>
                  <a:lnTo>
                    <a:pt x="71" y="3"/>
                  </a:lnTo>
                  <a:lnTo>
                    <a:pt x="63" y="5"/>
                  </a:lnTo>
                  <a:lnTo>
                    <a:pt x="57" y="6"/>
                  </a:lnTo>
                  <a:lnTo>
                    <a:pt x="51" y="8"/>
                  </a:lnTo>
                  <a:lnTo>
                    <a:pt x="45" y="11"/>
                  </a:lnTo>
                  <a:lnTo>
                    <a:pt x="39" y="12"/>
                  </a:lnTo>
                  <a:lnTo>
                    <a:pt x="25" y="21"/>
                  </a:lnTo>
                  <a:lnTo>
                    <a:pt x="15" y="30"/>
                  </a:lnTo>
                  <a:lnTo>
                    <a:pt x="6" y="42"/>
                  </a:lnTo>
                  <a:lnTo>
                    <a:pt x="1" y="54"/>
                  </a:lnTo>
                  <a:lnTo>
                    <a:pt x="1" y="56"/>
                  </a:lnTo>
                  <a:lnTo>
                    <a:pt x="1" y="58"/>
                  </a:lnTo>
                  <a:lnTo>
                    <a:pt x="1" y="59"/>
                  </a:lnTo>
                  <a:lnTo>
                    <a:pt x="0" y="59"/>
                  </a:lnTo>
                  <a:lnTo>
                    <a:pt x="1" y="6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9533" name="Freeform 140"/>
            <p:cNvSpPr>
              <a:spLocks/>
            </p:cNvSpPr>
            <p:nvPr/>
          </p:nvSpPr>
          <p:spPr bwMode="auto">
            <a:xfrm rot="3537429">
              <a:off x="2638" y="416"/>
              <a:ext cx="38" cy="43"/>
            </a:xfrm>
            <a:custGeom>
              <a:avLst/>
              <a:gdLst>
                <a:gd name="T0" fmla="*/ 3 w 38"/>
                <a:gd name="T1" fmla="*/ 11 h 43"/>
                <a:gd name="T2" fmla="*/ 23 w 38"/>
                <a:gd name="T3" fmla="*/ 40 h 43"/>
                <a:gd name="T4" fmla="*/ 24 w 38"/>
                <a:gd name="T5" fmla="*/ 41 h 43"/>
                <a:gd name="T6" fmla="*/ 26 w 38"/>
                <a:gd name="T7" fmla="*/ 41 h 43"/>
                <a:gd name="T8" fmla="*/ 26 w 38"/>
                <a:gd name="T9" fmla="*/ 43 h 43"/>
                <a:gd name="T10" fmla="*/ 27 w 38"/>
                <a:gd name="T11" fmla="*/ 43 h 43"/>
                <a:gd name="T12" fmla="*/ 38 w 38"/>
                <a:gd name="T13" fmla="*/ 38 h 43"/>
                <a:gd name="T14" fmla="*/ 23 w 38"/>
                <a:gd name="T15" fmla="*/ 15 h 43"/>
                <a:gd name="T16" fmla="*/ 21 w 38"/>
                <a:gd name="T17" fmla="*/ 11 h 43"/>
                <a:gd name="T18" fmla="*/ 20 w 38"/>
                <a:gd name="T19" fmla="*/ 6 h 43"/>
                <a:gd name="T20" fmla="*/ 17 w 38"/>
                <a:gd name="T21" fmla="*/ 2 h 43"/>
                <a:gd name="T22" fmla="*/ 12 w 38"/>
                <a:gd name="T23" fmla="*/ 0 h 43"/>
                <a:gd name="T24" fmla="*/ 0 w 38"/>
                <a:gd name="T25" fmla="*/ 5 h 43"/>
                <a:gd name="T26" fmla="*/ 0 w 38"/>
                <a:gd name="T27" fmla="*/ 6 h 43"/>
                <a:gd name="T28" fmla="*/ 2 w 38"/>
                <a:gd name="T29" fmla="*/ 8 h 43"/>
                <a:gd name="T30" fmla="*/ 2 w 38"/>
                <a:gd name="T31" fmla="*/ 9 h 43"/>
                <a:gd name="T32" fmla="*/ 3 w 38"/>
                <a:gd name="T33" fmla="*/ 11 h 4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43"/>
                <a:gd name="T53" fmla="*/ 38 w 38"/>
                <a:gd name="T54" fmla="*/ 43 h 4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43">
                  <a:moveTo>
                    <a:pt x="3" y="11"/>
                  </a:moveTo>
                  <a:lnTo>
                    <a:pt x="23" y="40"/>
                  </a:lnTo>
                  <a:lnTo>
                    <a:pt x="24" y="41"/>
                  </a:lnTo>
                  <a:lnTo>
                    <a:pt x="26" y="41"/>
                  </a:lnTo>
                  <a:lnTo>
                    <a:pt x="26" y="43"/>
                  </a:lnTo>
                  <a:lnTo>
                    <a:pt x="27" y="43"/>
                  </a:lnTo>
                  <a:lnTo>
                    <a:pt x="38" y="38"/>
                  </a:lnTo>
                  <a:lnTo>
                    <a:pt x="23" y="15"/>
                  </a:lnTo>
                  <a:lnTo>
                    <a:pt x="21" y="11"/>
                  </a:lnTo>
                  <a:lnTo>
                    <a:pt x="20" y="6"/>
                  </a:lnTo>
                  <a:lnTo>
                    <a:pt x="17" y="2"/>
                  </a:lnTo>
                  <a:lnTo>
                    <a:pt x="12" y="0"/>
                  </a:lnTo>
                  <a:lnTo>
                    <a:pt x="0" y="5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9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9534" name="Freeform 141"/>
            <p:cNvSpPr>
              <a:spLocks/>
            </p:cNvSpPr>
            <p:nvPr/>
          </p:nvSpPr>
          <p:spPr bwMode="auto">
            <a:xfrm rot="3537429">
              <a:off x="2431" y="362"/>
              <a:ext cx="140" cy="79"/>
            </a:xfrm>
            <a:custGeom>
              <a:avLst/>
              <a:gdLst>
                <a:gd name="T0" fmla="*/ 0 w 140"/>
                <a:gd name="T1" fmla="*/ 76 h 79"/>
                <a:gd name="T2" fmla="*/ 2 w 140"/>
                <a:gd name="T3" fmla="*/ 78 h 79"/>
                <a:gd name="T4" fmla="*/ 2 w 140"/>
                <a:gd name="T5" fmla="*/ 78 h 79"/>
                <a:gd name="T6" fmla="*/ 2 w 140"/>
                <a:gd name="T7" fmla="*/ 79 h 79"/>
                <a:gd name="T8" fmla="*/ 3 w 140"/>
                <a:gd name="T9" fmla="*/ 79 h 79"/>
                <a:gd name="T10" fmla="*/ 26 w 140"/>
                <a:gd name="T11" fmla="*/ 64 h 79"/>
                <a:gd name="T12" fmla="*/ 34 w 140"/>
                <a:gd name="T13" fmla="*/ 61 h 79"/>
                <a:gd name="T14" fmla="*/ 41 w 140"/>
                <a:gd name="T15" fmla="*/ 56 h 79"/>
                <a:gd name="T16" fmla="*/ 49 w 140"/>
                <a:gd name="T17" fmla="*/ 53 h 79"/>
                <a:gd name="T18" fmla="*/ 56 w 140"/>
                <a:gd name="T19" fmla="*/ 49 h 79"/>
                <a:gd name="T20" fmla="*/ 64 w 140"/>
                <a:gd name="T21" fmla="*/ 46 h 79"/>
                <a:gd name="T22" fmla="*/ 71 w 140"/>
                <a:gd name="T23" fmla="*/ 41 h 79"/>
                <a:gd name="T24" fmla="*/ 79 w 140"/>
                <a:gd name="T25" fmla="*/ 38 h 79"/>
                <a:gd name="T26" fmla="*/ 87 w 140"/>
                <a:gd name="T27" fmla="*/ 34 h 79"/>
                <a:gd name="T28" fmla="*/ 93 w 140"/>
                <a:gd name="T29" fmla="*/ 29 h 79"/>
                <a:gd name="T30" fmla="*/ 102 w 140"/>
                <a:gd name="T31" fmla="*/ 25 h 79"/>
                <a:gd name="T32" fmla="*/ 109 w 140"/>
                <a:gd name="T33" fmla="*/ 22 h 79"/>
                <a:gd name="T34" fmla="*/ 117 w 140"/>
                <a:gd name="T35" fmla="*/ 18 h 79"/>
                <a:gd name="T36" fmla="*/ 124 w 140"/>
                <a:gd name="T37" fmla="*/ 15 h 79"/>
                <a:gd name="T38" fmla="*/ 130 w 140"/>
                <a:gd name="T39" fmla="*/ 12 h 79"/>
                <a:gd name="T40" fmla="*/ 136 w 140"/>
                <a:gd name="T41" fmla="*/ 8 h 79"/>
                <a:gd name="T42" fmla="*/ 140 w 140"/>
                <a:gd name="T43" fmla="*/ 0 h 79"/>
                <a:gd name="T44" fmla="*/ 96 w 140"/>
                <a:gd name="T45" fmla="*/ 22 h 79"/>
                <a:gd name="T46" fmla="*/ 61 w 140"/>
                <a:gd name="T47" fmla="*/ 38 h 79"/>
                <a:gd name="T48" fmla="*/ 61 w 140"/>
                <a:gd name="T49" fmla="*/ 38 h 79"/>
                <a:gd name="T50" fmla="*/ 61 w 140"/>
                <a:gd name="T51" fmla="*/ 40 h 79"/>
                <a:gd name="T52" fmla="*/ 61 w 140"/>
                <a:gd name="T53" fmla="*/ 40 h 79"/>
                <a:gd name="T54" fmla="*/ 61 w 140"/>
                <a:gd name="T55" fmla="*/ 41 h 79"/>
                <a:gd name="T56" fmla="*/ 20 w 140"/>
                <a:gd name="T57" fmla="*/ 61 h 79"/>
                <a:gd name="T58" fmla="*/ 0 w 140"/>
                <a:gd name="T59" fmla="*/ 76 h 79"/>
                <a:gd name="T60" fmla="*/ 0 w 140"/>
                <a:gd name="T61" fmla="*/ 76 h 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0"/>
                <a:gd name="T94" fmla="*/ 0 h 79"/>
                <a:gd name="T95" fmla="*/ 140 w 140"/>
                <a:gd name="T96" fmla="*/ 79 h 7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0" h="79">
                  <a:moveTo>
                    <a:pt x="0" y="76"/>
                  </a:moveTo>
                  <a:lnTo>
                    <a:pt x="2" y="78"/>
                  </a:lnTo>
                  <a:lnTo>
                    <a:pt x="2" y="79"/>
                  </a:lnTo>
                  <a:lnTo>
                    <a:pt x="3" y="79"/>
                  </a:lnTo>
                  <a:lnTo>
                    <a:pt x="26" y="64"/>
                  </a:lnTo>
                  <a:lnTo>
                    <a:pt x="34" y="61"/>
                  </a:lnTo>
                  <a:lnTo>
                    <a:pt x="41" y="56"/>
                  </a:lnTo>
                  <a:lnTo>
                    <a:pt x="49" y="53"/>
                  </a:lnTo>
                  <a:lnTo>
                    <a:pt x="56" y="49"/>
                  </a:lnTo>
                  <a:lnTo>
                    <a:pt x="64" y="46"/>
                  </a:lnTo>
                  <a:lnTo>
                    <a:pt x="71" y="41"/>
                  </a:lnTo>
                  <a:lnTo>
                    <a:pt x="79" y="38"/>
                  </a:lnTo>
                  <a:lnTo>
                    <a:pt x="87" y="34"/>
                  </a:lnTo>
                  <a:lnTo>
                    <a:pt x="93" y="29"/>
                  </a:lnTo>
                  <a:lnTo>
                    <a:pt x="102" y="25"/>
                  </a:lnTo>
                  <a:lnTo>
                    <a:pt x="109" y="22"/>
                  </a:lnTo>
                  <a:lnTo>
                    <a:pt x="117" y="18"/>
                  </a:lnTo>
                  <a:lnTo>
                    <a:pt x="124" y="15"/>
                  </a:lnTo>
                  <a:lnTo>
                    <a:pt x="130" y="12"/>
                  </a:lnTo>
                  <a:lnTo>
                    <a:pt x="136" y="8"/>
                  </a:lnTo>
                  <a:lnTo>
                    <a:pt x="140" y="0"/>
                  </a:lnTo>
                  <a:lnTo>
                    <a:pt x="96" y="22"/>
                  </a:lnTo>
                  <a:lnTo>
                    <a:pt x="61" y="38"/>
                  </a:lnTo>
                  <a:lnTo>
                    <a:pt x="61" y="40"/>
                  </a:lnTo>
                  <a:lnTo>
                    <a:pt x="61" y="41"/>
                  </a:lnTo>
                  <a:lnTo>
                    <a:pt x="20" y="61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9535" name="Freeform 142"/>
            <p:cNvSpPr>
              <a:spLocks/>
            </p:cNvSpPr>
            <p:nvPr/>
          </p:nvSpPr>
          <p:spPr bwMode="auto">
            <a:xfrm rot="3537429">
              <a:off x="2434" y="391"/>
              <a:ext cx="89" cy="49"/>
            </a:xfrm>
            <a:custGeom>
              <a:avLst/>
              <a:gdLst>
                <a:gd name="T0" fmla="*/ 0 w 89"/>
                <a:gd name="T1" fmla="*/ 49 h 49"/>
                <a:gd name="T2" fmla="*/ 11 w 89"/>
                <a:gd name="T3" fmla="*/ 46 h 49"/>
                <a:gd name="T4" fmla="*/ 20 w 89"/>
                <a:gd name="T5" fmla="*/ 44 h 49"/>
                <a:gd name="T6" fmla="*/ 30 w 89"/>
                <a:gd name="T7" fmla="*/ 41 h 49"/>
                <a:gd name="T8" fmla="*/ 41 w 89"/>
                <a:gd name="T9" fmla="*/ 37 h 49"/>
                <a:gd name="T10" fmla="*/ 51 w 89"/>
                <a:gd name="T11" fmla="*/ 34 h 49"/>
                <a:gd name="T12" fmla="*/ 61 w 89"/>
                <a:gd name="T13" fmla="*/ 31 h 49"/>
                <a:gd name="T14" fmla="*/ 71 w 89"/>
                <a:gd name="T15" fmla="*/ 26 h 49"/>
                <a:gd name="T16" fmla="*/ 80 w 89"/>
                <a:gd name="T17" fmla="*/ 21 h 49"/>
                <a:gd name="T18" fmla="*/ 80 w 89"/>
                <a:gd name="T19" fmla="*/ 20 h 49"/>
                <a:gd name="T20" fmla="*/ 80 w 89"/>
                <a:gd name="T21" fmla="*/ 18 h 49"/>
                <a:gd name="T22" fmla="*/ 80 w 89"/>
                <a:gd name="T23" fmla="*/ 15 h 49"/>
                <a:gd name="T24" fmla="*/ 80 w 89"/>
                <a:gd name="T25" fmla="*/ 14 h 49"/>
                <a:gd name="T26" fmla="*/ 89 w 89"/>
                <a:gd name="T27" fmla="*/ 5 h 49"/>
                <a:gd name="T28" fmla="*/ 89 w 89"/>
                <a:gd name="T29" fmla="*/ 3 h 49"/>
                <a:gd name="T30" fmla="*/ 89 w 89"/>
                <a:gd name="T31" fmla="*/ 3 h 49"/>
                <a:gd name="T32" fmla="*/ 89 w 89"/>
                <a:gd name="T33" fmla="*/ 2 h 49"/>
                <a:gd name="T34" fmla="*/ 88 w 89"/>
                <a:gd name="T35" fmla="*/ 0 h 49"/>
                <a:gd name="T36" fmla="*/ 35 w 89"/>
                <a:gd name="T37" fmla="*/ 27 h 49"/>
                <a:gd name="T38" fmla="*/ 0 w 89"/>
                <a:gd name="T39" fmla="*/ 49 h 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9"/>
                <a:gd name="T61" fmla="*/ 0 h 49"/>
                <a:gd name="T62" fmla="*/ 89 w 89"/>
                <a:gd name="T63" fmla="*/ 49 h 4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9" h="49">
                  <a:moveTo>
                    <a:pt x="0" y="49"/>
                  </a:moveTo>
                  <a:lnTo>
                    <a:pt x="11" y="46"/>
                  </a:lnTo>
                  <a:lnTo>
                    <a:pt x="20" y="44"/>
                  </a:lnTo>
                  <a:lnTo>
                    <a:pt x="30" y="41"/>
                  </a:lnTo>
                  <a:lnTo>
                    <a:pt x="41" y="37"/>
                  </a:lnTo>
                  <a:lnTo>
                    <a:pt x="51" y="34"/>
                  </a:lnTo>
                  <a:lnTo>
                    <a:pt x="61" y="31"/>
                  </a:lnTo>
                  <a:lnTo>
                    <a:pt x="71" y="26"/>
                  </a:lnTo>
                  <a:lnTo>
                    <a:pt x="80" y="21"/>
                  </a:lnTo>
                  <a:lnTo>
                    <a:pt x="80" y="20"/>
                  </a:lnTo>
                  <a:lnTo>
                    <a:pt x="80" y="18"/>
                  </a:lnTo>
                  <a:lnTo>
                    <a:pt x="80" y="15"/>
                  </a:lnTo>
                  <a:lnTo>
                    <a:pt x="80" y="14"/>
                  </a:lnTo>
                  <a:lnTo>
                    <a:pt x="89" y="5"/>
                  </a:lnTo>
                  <a:lnTo>
                    <a:pt x="89" y="3"/>
                  </a:lnTo>
                  <a:lnTo>
                    <a:pt x="89" y="2"/>
                  </a:lnTo>
                  <a:lnTo>
                    <a:pt x="88" y="0"/>
                  </a:lnTo>
                  <a:lnTo>
                    <a:pt x="35" y="27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9536" name="Freeform 143"/>
            <p:cNvSpPr>
              <a:spLocks/>
            </p:cNvSpPr>
            <p:nvPr/>
          </p:nvSpPr>
          <p:spPr bwMode="auto">
            <a:xfrm rot="3537429">
              <a:off x="2580" y="331"/>
              <a:ext cx="184" cy="102"/>
            </a:xfrm>
            <a:custGeom>
              <a:avLst/>
              <a:gdLst>
                <a:gd name="T0" fmla="*/ 0 w 184"/>
                <a:gd name="T1" fmla="*/ 100 h 102"/>
                <a:gd name="T2" fmla="*/ 1 w 184"/>
                <a:gd name="T3" fmla="*/ 102 h 102"/>
                <a:gd name="T4" fmla="*/ 15 w 184"/>
                <a:gd name="T5" fmla="*/ 90 h 102"/>
                <a:gd name="T6" fmla="*/ 30 w 184"/>
                <a:gd name="T7" fmla="*/ 79 h 102"/>
                <a:gd name="T8" fmla="*/ 47 w 184"/>
                <a:gd name="T9" fmla="*/ 68 h 102"/>
                <a:gd name="T10" fmla="*/ 63 w 184"/>
                <a:gd name="T11" fmla="*/ 59 h 102"/>
                <a:gd name="T12" fmla="*/ 81 w 184"/>
                <a:gd name="T13" fmla="*/ 50 h 102"/>
                <a:gd name="T14" fmla="*/ 98 w 184"/>
                <a:gd name="T15" fmla="*/ 41 h 102"/>
                <a:gd name="T16" fmla="*/ 116 w 184"/>
                <a:gd name="T17" fmla="*/ 33 h 102"/>
                <a:gd name="T18" fmla="*/ 134 w 184"/>
                <a:gd name="T19" fmla="*/ 26 h 102"/>
                <a:gd name="T20" fmla="*/ 153 w 184"/>
                <a:gd name="T21" fmla="*/ 18 h 102"/>
                <a:gd name="T22" fmla="*/ 154 w 184"/>
                <a:gd name="T23" fmla="*/ 18 h 102"/>
                <a:gd name="T24" fmla="*/ 154 w 184"/>
                <a:gd name="T25" fmla="*/ 17 h 102"/>
                <a:gd name="T26" fmla="*/ 156 w 184"/>
                <a:gd name="T27" fmla="*/ 17 h 102"/>
                <a:gd name="T28" fmla="*/ 156 w 184"/>
                <a:gd name="T29" fmla="*/ 17 h 102"/>
                <a:gd name="T30" fmla="*/ 160 w 184"/>
                <a:gd name="T31" fmla="*/ 17 h 102"/>
                <a:gd name="T32" fmla="*/ 184 w 184"/>
                <a:gd name="T33" fmla="*/ 9 h 102"/>
                <a:gd name="T34" fmla="*/ 183 w 184"/>
                <a:gd name="T35" fmla="*/ 6 h 102"/>
                <a:gd name="T36" fmla="*/ 181 w 184"/>
                <a:gd name="T37" fmla="*/ 5 h 102"/>
                <a:gd name="T38" fmla="*/ 180 w 184"/>
                <a:gd name="T39" fmla="*/ 2 h 102"/>
                <a:gd name="T40" fmla="*/ 177 w 184"/>
                <a:gd name="T41" fmla="*/ 0 h 102"/>
                <a:gd name="T42" fmla="*/ 166 w 184"/>
                <a:gd name="T43" fmla="*/ 3 h 102"/>
                <a:gd name="T44" fmla="*/ 156 w 184"/>
                <a:gd name="T45" fmla="*/ 6 h 102"/>
                <a:gd name="T46" fmla="*/ 145 w 184"/>
                <a:gd name="T47" fmla="*/ 11 h 102"/>
                <a:gd name="T48" fmla="*/ 134 w 184"/>
                <a:gd name="T49" fmla="*/ 14 h 102"/>
                <a:gd name="T50" fmla="*/ 121 w 184"/>
                <a:gd name="T51" fmla="*/ 18 h 102"/>
                <a:gd name="T52" fmla="*/ 107 w 184"/>
                <a:gd name="T53" fmla="*/ 23 h 102"/>
                <a:gd name="T54" fmla="*/ 94 w 184"/>
                <a:gd name="T55" fmla="*/ 29 h 102"/>
                <a:gd name="T56" fmla="*/ 81 w 184"/>
                <a:gd name="T57" fmla="*/ 35 h 102"/>
                <a:gd name="T58" fmla="*/ 69 w 184"/>
                <a:gd name="T59" fmla="*/ 43 h 102"/>
                <a:gd name="T60" fmla="*/ 56 w 184"/>
                <a:gd name="T61" fmla="*/ 50 h 102"/>
                <a:gd name="T62" fmla="*/ 44 w 184"/>
                <a:gd name="T63" fmla="*/ 58 h 102"/>
                <a:gd name="T64" fmla="*/ 31 w 184"/>
                <a:gd name="T65" fmla="*/ 65 h 102"/>
                <a:gd name="T66" fmla="*/ 6 w 184"/>
                <a:gd name="T67" fmla="*/ 91 h 102"/>
                <a:gd name="T68" fmla="*/ 0 w 184"/>
                <a:gd name="T69" fmla="*/ 91 h 102"/>
                <a:gd name="T70" fmla="*/ 0 w 184"/>
                <a:gd name="T71" fmla="*/ 93 h 102"/>
                <a:gd name="T72" fmla="*/ 0 w 184"/>
                <a:gd name="T73" fmla="*/ 96 h 102"/>
                <a:gd name="T74" fmla="*/ 0 w 184"/>
                <a:gd name="T75" fmla="*/ 97 h 102"/>
                <a:gd name="T76" fmla="*/ 0 w 184"/>
                <a:gd name="T77" fmla="*/ 100 h 1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84"/>
                <a:gd name="T118" fmla="*/ 0 h 102"/>
                <a:gd name="T119" fmla="*/ 184 w 184"/>
                <a:gd name="T120" fmla="*/ 102 h 10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84" h="102">
                  <a:moveTo>
                    <a:pt x="0" y="100"/>
                  </a:moveTo>
                  <a:lnTo>
                    <a:pt x="1" y="102"/>
                  </a:lnTo>
                  <a:lnTo>
                    <a:pt x="15" y="90"/>
                  </a:lnTo>
                  <a:lnTo>
                    <a:pt x="30" y="79"/>
                  </a:lnTo>
                  <a:lnTo>
                    <a:pt x="47" y="68"/>
                  </a:lnTo>
                  <a:lnTo>
                    <a:pt x="63" y="59"/>
                  </a:lnTo>
                  <a:lnTo>
                    <a:pt x="81" y="50"/>
                  </a:lnTo>
                  <a:lnTo>
                    <a:pt x="98" y="41"/>
                  </a:lnTo>
                  <a:lnTo>
                    <a:pt x="116" y="33"/>
                  </a:lnTo>
                  <a:lnTo>
                    <a:pt x="134" y="26"/>
                  </a:lnTo>
                  <a:lnTo>
                    <a:pt x="153" y="18"/>
                  </a:lnTo>
                  <a:lnTo>
                    <a:pt x="154" y="18"/>
                  </a:lnTo>
                  <a:lnTo>
                    <a:pt x="154" y="17"/>
                  </a:lnTo>
                  <a:lnTo>
                    <a:pt x="156" y="17"/>
                  </a:lnTo>
                  <a:lnTo>
                    <a:pt x="160" y="17"/>
                  </a:lnTo>
                  <a:lnTo>
                    <a:pt x="184" y="9"/>
                  </a:lnTo>
                  <a:lnTo>
                    <a:pt x="183" y="6"/>
                  </a:lnTo>
                  <a:lnTo>
                    <a:pt x="181" y="5"/>
                  </a:lnTo>
                  <a:lnTo>
                    <a:pt x="180" y="2"/>
                  </a:lnTo>
                  <a:lnTo>
                    <a:pt x="177" y="0"/>
                  </a:lnTo>
                  <a:lnTo>
                    <a:pt x="166" y="3"/>
                  </a:lnTo>
                  <a:lnTo>
                    <a:pt x="156" y="6"/>
                  </a:lnTo>
                  <a:lnTo>
                    <a:pt x="145" y="11"/>
                  </a:lnTo>
                  <a:lnTo>
                    <a:pt x="134" y="14"/>
                  </a:lnTo>
                  <a:lnTo>
                    <a:pt x="121" y="18"/>
                  </a:lnTo>
                  <a:lnTo>
                    <a:pt x="107" y="23"/>
                  </a:lnTo>
                  <a:lnTo>
                    <a:pt x="94" y="29"/>
                  </a:lnTo>
                  <a:lnTo>
                    <a:pt x="81" y="35"/>
                  </a:lnTo>
                  <a:lnTo>
                    <a:pt x="69" y="43"/>
                  </a:lnTo>
                  <a:lnTo>
                    <a:pt x="56" y="50"/>
                  </a:lnTo>
                  <a:lnTo>
                    <a:pt x="44" y="58"/>
                  </a:lnTo>
                  <a:lnTo>
                    <a:pt x="31" y="65"/>
                  </a:lnTo>
                  <a:lnTo>
                    <a:pt x="6" y="91"/>
                  </a:lnTo>
                  <a:lnTo>
                    <a:pt x="0" y="91"/>
                  </a:lnTo>
                  <a:lnTo>
                    <a:pt x="0" y="93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9537" name="Freeform 144"/>
            <p:cNvSpPr>
              <a:spLocks/>
            </p:cNvSpPr>
            <p:nvPr/>
          </p:nvSpPr>
          <p:spPr bwMode="auto">
            <a:xfrm rot="3537429">
              <a:off x="2579" y="358"/>
              <a:ext cx="161" cy="82"/>
            </a:xfrm>
            <a:custGeom>
              <a:avLst/>
              <a:gdLst>
                <a:gd name="T0" fmla="*/ 2 w 161"/>
                <a:gd name="T1" fmla="*/ 82 h 82"/>
                <a:gd name="T2" fmla="*/ 19 w 161"/>
                <a:gd name="T3" fmla="*/ 80 h 82"/>
                <a:gd name="T4" fmla="*/ 34 w 161"/>
                <a:gd name="T5" fmla="*/ 76 h 82"/>
                <a:gd name="T6" fmla="*/ 44 w 161"/>
                <a:gd name="T7" fmla="*/ 67 h 82"/>
                <a:gd name="T8" fmla="*/ 56 w 161"/>
                <a:gd name="T9" fmla="*/ 56 h 82"/>
                <a:gd name="T10" fmla="*/ 67 w 161"/>
                <a:gd name="T11" fmla="*/ 45 h 82"/>
                <a:gd name="T12" fmla="*/ 79 w 161"/>
                <a:gd name="T13" fmla="*/ 36 h 82"/>
                <a:gd name="T14" fmla="*/ 91 w 161"/>
                <a:gd name="T15" fmla="*/ 30 h 82"/>
                <a:gd name="T16" fmla="*/ 108 w 161"/>
                <a:gd name="T17" fmla="*/ 29 h 82"/>
                <a:gd name="T18" fmla="*/ 115 w 161"/>
                <a:gd name="T19" fmla="*/ 29 h 82"/>
                <a:gd name="T20" fmla="*/ 123 w 161"/>
                <a:gd name="T21" fmla="*/ 27 h 82"/>
                <a:gd name="T22" fmla="*/ 131 w 161"/>
                <a:gd name="T23" fmla="*/ 26 h 82"/>
                <a:gd name="T24" fmla="*/ 137 w 161"/>
                <a:gd name="T25" fmla="*/ 23 h 82"/>
                <a:gd name="T26" fmla="*/ 143 w 161"/>
                <a:gd name="T27" fmla="*/ 18 h 82"/>
                <a:gd name="T28" fmla="*/ 149 w 161"/>
                <a:gd name="T29" fmla="*/ 14 h 82"/>
                <a:gd name="T30" fmla="*/ 155 w 161"/>
                <a:gd name="T31" fmla="*/ 9 h 82"/>
                <a:gd name="T32" fmla="*/ 159 w 161"/>
                <a:gd name="T33" fmla="*/ 3 h 82"/>
                <a:gd name="T34" fmla="*/ 161 w 161"/>
                <a:gd name="T35" fmla="*/ 1 h 82"/>
                <a:gd name="T36" fmla="*/ 161 w 161"/>
                <a:gd name="T37" fmla="*/ 1 h 82"/>
                <a:gd name="T38" fmla="*/ 161 w 161"/>
                <a:gd name="T39" fmla="*/ 0 h 82"/>
                <a:gd name="T40" fmla="*/ 161 w 161"/>
                <a:gd name="T41" fmla="*/ 0 h 82"/>
                <a:gd name="T42" fmla="*/ 140 w 161"/>
                <a:gd name="T43" fmla="*/ 4 h 82"/>
                <a:gd name="T44" fmla="*/ 120 w 161"/>
                <a:gd name="T45" fmla="*/ 11 h 82"/>
                <a:gd name="T46" fmla="*/ 99 w 161"/>
                <a:gd name="T47" fmla="*/ 18 h 82"/>
                <a:gd name="T48" fmla="*/ 81 w 161"/>
                <a:gd name="T49" fmla="*/ 27 h 82"/>
                <a:gd name="T50" fmla="*/ 61 w 161"/>
                <a:gd name="T51" fmla="*/ 36 h 82"/>
                <a:gd name="T52" fmla="*/ 43 w 161"/>
                <a:gd name="T53" fmla="*/ 48 h 82"/>
                <a:gd name="T54" fmla="*/ 25 w 161"/>
                <a:gd name="T55" fmla="*/ 61 h 82"/>
                <a:gd name="T56" fmla="*/ 8 w 161"/>
                <a:gd name="T57" fmla="*/ 74 h 82"/>
                <a:gd name="T58" fmla="*/ 8 w 161"/>
                <a:gd name="T59" fmla="*/ 76 h 82"/>
                <a:gd name="T60" fmla="*/ 8 w 161"/>
                <a:gd name="T61" fmla="*/ 76 h 82"/>
                <a:gd name="T62" fmla="*/ 8 w 161"/>
                <a:gd name="T63" fmla="*/ 76 h 82"/>
                <a:gd name="T64" fmla="*/ 8 w 161"/>
                <a:gd name="T65" fmla="*/ 77 h 82"/>
                <a:gd name="T66" fmla="*/ 6 w 161"/>
                <a:gd name="T67" fmla="*/ 79 h 82"/>
                <a:gd name="T68" fmla="*/ 5 w 161"/>
                <a:gd name="T69" fmla="*/ 79 h 82"/>
                <a:gd name="T70" fmla="*/ 2 w 161"/>
                <a:gd name="T71" fmla="*/ 80 h 82"/>
                <a:gd name="T72" fmla="*/ 0 w 161"/>
                <a:gd name="T73" fmla="*/ 82 h 82"/>
                <a:gd name="T74" fmla="*/ 2 w 161"/>
                <a:gd name="T75" fmla="*/ 82 h 8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61"/>
                <a:gd name="T115" fmla="*/ 0 h 82"/>
                <a:gd name="T116" fmla="*/ 161 w 161"/>
                <a:gd name="T117" fmla="*/ 82 h 8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61" h="82">
                  <a:moveTo>
                    <a:pt x="2" y="82"/>
                  </a:moveTo>
                  <a:lnTo>
                    <a:pt x="19" y="80"/>
                  </a:lnTo>
                  <a:lnTo>
                    <a:pt x="34" y="76"/>
                  </a:lnTo>
                  <a:lnTo>
                    <a:pt x="44" y="67"/>
                  </a:lnTo>
                  <a:lnTo>
                    <a:pt x="56" y="56"/>
                  </a:lnTo>
                  <a:lnTo>
                    <a:pt x="67" y="45"/>
                  </a:lnTo>
                  <a:lnTo>
                    <a:pt x="79" y="36"/>
                  </a:lnTo>
                  <a:lnTo>
                    <a:pt x="91" y="30"/>
                  </a:lnTo>
                  <a:lnTo>
                    <a:pt x="108" y="29"/>
                  </a:lnTo>
                  <a:lnTo>
                    <a:pt x="115" y="29"/>
                  </a:lnTo>
                  <a:lnTo>
                    <a:pt x="123" y="27"/>
                  </a:lnTo>
                  <a:lnTo>
                    <a:pt x="131" y="26"/>
                  </a:lnTo>
                  <a:lnTo>
                    <a:pt x="137" y="23"/>
                  </a:lnTo>
                  <a:lnTo>
                    <a:pt x="143" y="18"/>
                  </a:lnTo>
                  <a:lnTo>
                    <a:pt x="149" y="14"/>
                  </a:lnTo>
                  <a:lnTo>
                    <a:pt x="155" y="9"/>
                  </a:lnTo>
                  <a:lnTo>
                    <a:pt x="159" y="3"/>
                  </a:lnTo>
                  <a:lnTo>
                    <a:pt x="161" y="1"/>
                  </a:lnTo>
                  <a:lnTo>
                    <a:pt x="161" y="0"/>
                  </a:lnTo>
                  <a:lnTo>
                    <a:pt x="140" y="4"/>
                  </a:lnTo>
                  <a:lnTo>
                    <a:pt x="120" y="11"/>
                  </a:lnTo>
                  <a:lnTo>
                    <a:pt x="99" y="18"/>
                  </a:lnTo>
                  <a:lnTo>
                    <a:pt x="81" y="27"/>
                  </a:lnTo>
                  <a:lnTo>
                    <a:pt x="61" y="36"/>
                  </a:lnTo>
                  <a:lnTo>
                    <a:pt x="43" y="48"/>
                  </a:lnTo>
                  <a:lnTo>
                    <a:pt x="25" y="61"/>
                  </a:lnTo>
                  <a:lnTo>
                    <a:pt x="8" y="74"/>
                  </a:lnTo>
                  <a:lnTo>
                    <a:pt x="8" y="76"/>
                  </a:lnTo>
                  <a:lnTo>
                    <a:pt x="8" y="77"/>
                  </a:lnTo>
                  <a:lnTo>
                    <a:pt x="6" y="79"/>
                  </a:lnTo>
                  <a:lnTo>
                    <a:pt x="5" y="79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2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9538" name="Freeform 145"/>
            <p:cNvSpPr>
              <a:spLocks/>
            </p:cNvSpPr>
            <p:nvPr/>
          </p:nvSpPr>
          <p:spPr bwMode="auto">
            <a:xfrm rot="3537429">
              <a:off x="2146" y="1062"/>
              <a:ext cx="191" cy="103"/>
            </a:xfrm>
            <a:custGeom>
              <a:avLst/>
              <a:gdLst>
                <a:gd name="T0" fmla="*/ 0 w 191"/>
                <a:gd name="T1" fmla="*/ 94 h 103"/>
                <a:gd name="T2" fmla="*/ 10 w 191"/>
                <a:gd name="T3" fmla="*/ 99 h 103"/>
                <a:gd name="T4" fmla="*/ 19 w 191"/>
                <a:gd name="T5" fmla="*/ 102 h 103"/>
                <a:gd name="T6" fmla="*/ 28 w 191"/>
                <a:gd name="T7" fmla="*/ 103 h 103"/>
                <a:gd name="T8" fmla="*/ 38 w 191"/>
                <a:gd name="T9" fmla="*/ 103 h 103"/>
                <a:gd name="T10" fmla="*/ 41 w 191"/>
                <a:gd name="T11" fmla="*/ 90 h 103"/>
                <a:gd name="T12" fmla="*/ 46 w 191"/>
                <a:gd name="T13" fmla="*/ 82 h 103"/>
                <a:gd name="T14" fmla="*/ 52 w 191"/>
                <a:gd name="T15" fmla="*/ 75 h 103"/>
                <a:gd name="T16" fmla="*/ 60 w 191"/>
                <a:gd name="T17" fmla="*/ 69 h 103"/>
                <a:gd name="T18" fmla="*/ 67 w 191"/>
                <a:gd name="T19" fmla="*/ 61 h 103"/>
                <a:gd name="T20" fmla="*/ 72 w 191"/>
                <a:gd name="T21" fmla="*/ 58 h 103"/>
                <a:gd name="T22" fmla="*/ 76 w 191"/>
                <a:gd name="T23" fmla="*/ 55 h 103"/>
                <a:gd name="T24" fmla="*/ 79 w 191"/>
                <a:gd name="T25" fmla="*/ 54 h 103"/>
                <a:gd name="T26" fmla="*/ 84 w 191"/>
                <a:gd name="T27" fmla="*/ 50 h 103"/>
                <a:gd name="T28" fmla="*/ 93 w 191"/>
                <a:gd name="T29" fmla="*/ 46 h 103"/>
                <a:gd name="T30" fmla="*/ 102 w 191"/>
                <a:gd name="T31" fmla="*/ 43 h 103"/>
                <a:gd name="T32" fmla="*/ 111 w 191"/>
                <a:gd name="T33" fmla="*/ 40 h 103"/>
                <a:gd name="T34" fmla="*/ 120 w 191"/>
                <a:gd name="T35" fmla="*/ 37 h 103"/>
                <a:gd name="T36" fmla="*/ 129 w 191"/>
                <a:gd name="T37" fmla="*/ 34 h 103"/>
                <a:gd name="T38" fmla="*/ 138 w 191"/>
                <a:gd name="T39" fmla="*/ 31 h 103"/>
                <a:gd name="T40" fmla="*/ 149 w 191"/>
                <a:gd name="T41" fmla="*/ 29 h 103"/>
                <a:gd name="T42" fmla="*/ 158 w 191"/>
                <a:gd name="T43" fmla="*/ 28 h 103"/>
                <a:gd name="T44" fmla="*/ 161 w 191"/>
                <a:gd name="T45" fmla="*/ 28 h 103"/>
                <a:gd name="T46" fmla="*/ 164 w 191"/>
                <a:gd name="T47" fmla="*/ 29 h 103"/>
                <a:gd name="T48" fmla="*/ 167 w 191"/>
                <a:gd name="T49" fmla="*/ 31 h 103"/>
                <a:gd name="T50" fmla="*/ 170 w 191"/>
                <a:gd name="T51" fmla="*/ 32 h 103"/>
                <a:gd name="T52" fmla="*/ 175 w 191"/>
                <a:gd name="T53" fmla="*/ 31 h 103"/>
                <a:gd name="T54" fmla="*/ 179 w 191"/>
                <a:gd name="T55" fmla="*/ 26 h 103"/>
                <a:gd name="T56" fmla="*/ 184 w 191"/>
                <a:gd name="T57" fmla="*/ 22 h 103"/>
                <a:gd name="T58" fmla="*/ 188 w 191"/>
                <a:gd name="T59" fmla="*/ 17 h 103"/>
                <a:gd name="T60" fmla="*/ 188 w 191"/>
                <a:gd name="T61" fmla="*/ 14 h 103"/>
                <a:gd name="T62" fmla="*/ 190 w 191"/>
                <a:gd name="T63" fmla="*/ 13 h 103"/>
                <a:gd name="T64" fmla="*/ 190 w 191"/>
                <a:gd name="T65" fmla="*/ 11 h 103"/>
                <a:gd name="T66" fmla="*/ 191 w 191"/>
                <a:gd name="T67" fmla="*/ 11 h 103"/>
                <a:gd name="T68" fmla="*/ 191 w 191"/>
                <a:gd name="T69" fmla="*/ 10 h 103"/>
                <a:gd name="T70" fmla="*/ 191 w 191"/>
                <a:gd name="T71" fmla="*/ 8 h 103"/>
                <a:gd name="T72" fmla="*/ 191 w 191"/>
                <a:gd name="T73" fmla="*/ 7 h 103"/>
                <a:gd name="T74" fmla="*/ 191 w 191"/>
                <a:gd name="T75" fmla="*/ 5 h 103"/>
                <a:gd name="T76" fmla="*/ 185 w 191"/>
                <a:gd name="T77" fmla="*/ 0 h 103"/>
                <a:gd name="T78" fmla="*/ 182 w 191"/>
                <a:gd name="T79" fmla="*/ 0 h 103"/>
                <a:gd name="T80" fmla="*/ 178 w 191"/>
                <a:gd name="T81" fmla="*/ 0 h 103"/>
                <a:gd name="T82" fmla="*/ 173 w 191"/>
                <a:gd name="T83" fmla="*/ 2 h 103"/>
                <a:gd name="T84" fmla="*/ 169 w 191"/>
                <a:gd name="T85" fmla="*/ 2 h 103"/>
                <a:gd name="T86" fmla="*/ 159 w 191"/>
                <a:gd name="T87" fmla="*/ 5 h 103"/>
                <a:gd name="T88" fmla="*/ 150 w 191"/>
                <a:gd name="T89" fmla="*/ 7 h 103"/>
                <a:gd name="T90" fmla="*/ 141 w 191"/>
                <a:gd name="T91" fmla="*/ 10 h 103"/>
                <a:gd name="T92" fmla="*/ 132 w 191"/>
                <a:gd name="T93" fmla="*/ 13 h 103"/>
                <a:gd name="T94" fmla="*/ 123 w 191"/>
                <a:gd name="T95" fmla="*/ 14 h 103"/>
                <a:gd name="T96" fmla="*/ 114 w 191"/>
                <a:gd name="T97" fmla="*/ 17 h 103"/>
                <a:gd name="T98" fmla="*/ 105 w 191"/>
                <a:gd name="T99" fmla="*/ 22 h 103"/>
                <a:gd name="T100" fmla="*/ 96 w 191"/>
                <a:gd name="T101" fmla="*/ 25 h 103"/>
                <a:gd name="T102" fmla="*/ 84 w 191"/>
                <a:gd name="T103" fmla="*/ 32 h 103"/>
                <a:gd name="T104" fmla="*/ 70 w 191"/>
                <a:gd name="T105" fmla="*/ 40 h 103"/>
                <a:gd name="T106" fmla="*/ 57 w 191"/>
                <a:gd name="T107" fmla="*/ 47 h 103"/>
                <a:gd name="T108" fmla="*/ 44 w 191"/>
                <a:gd name="T109" fmla="*/ 55 h 103"/>
                <a:gd name="T110" fmla="*/ 32 w 191"/>
                <a:gd name="T111" fmla="*/ 63 h 103"/>
                <a:gd name="T112" fmla="*/ 20 w 191"/>
                <a:gd name="T113" fmla="*/ 72 h 103"/>
                <a:gd name="T114" fmla="*/ 10 w 191"/>
                <a:gd name="T115" fmla="*/ 82 h 103"/>
                <a:gd name="T116" fmla="*/ 0 w 191"/>
                <a:gd name="T117" fmla="*/ 93 h 103"/>
                <a:gd name="T118" fmla="*/ 0 w 191"/>
                <a:gd name="T119" fmla="*/ 94 h 1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1"/>
                <a:gd name="T181" fmla="*/ 0 h 103"/>
                <a:gd name="T182" fmla="*/ 191 w 191"/>
                <a:gd name="T183" fmla="*/ 103 h 1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1" h="103">
                  <a:moveTo>
                    <a:pt x="0" y="94"/>
                  </a:moveTo>
                  <a:lnTo>
                    <a:pt x="10" y="99"/>
                  </a:lnTo>
                  <a:lnTo>
                    <a:pt x="19" y="102"/>
                  </a:lnTo>
                  <a:lnTo>
                    <a:pt x="28" y="103"/>
                  </a:lnTo>
                  <a:lnTo>
                    <a:pt x="38" y="103"/>
                  </a:lnTo>
                  <a:lnTo>
                    <a:pt x="41" y="90"/>
                  </a:lnTo>
                  <a:lnTo>
                    <a:pt x="46" y="82"/>
                  </a:lnTo>
                  <a:lnTo>
                    <a:pt x="52" y="75"/>
                  </a:lnTo>
                  <a:lnTo>
                    <a:pt x="60" y="69"/>
                  </a:lnTo>
                  <a:lnTo>
                    <a:pt x="67" y="61"/>
                  </a:lnTo>
                  <a:lnTo>
                    <a:pt x="72" y="58"/>
                  </a:lnTo>
                  <a:lnTo>
                    <a:pt x="76" y="55"/>
                  </a:lnTo>
                  <a:lnTo>
                    <a:pt x="79" y="54"/>
                  </a:lnTo>
                  <a:lnTo>
                    <a:pt x="84" y="50"/>
                  </a:lnTo>
                  <a:lnTo>
                    <a:pt x="93" y="46"/>
                  </a:lnTo>
                  <a:lnTo>
                    <a:pt x="102" y="43"/>
                  </a:lnTo>
                  <a:lnTo>
                    <a:pt x="111" y="40"/>
                  </a:lnTo>
                  <a:lnTo>
                    <a:pt x="120" y="37"/>
                  </a:lnTo>
                  <a:lnTo>
                    <a:pt x="129" y="34"/>
                  </a:lnTo>
                  <a:lnTo>
                    <a:pt x="138" y="31"/>
                  </a:lnTo>
                  <a:lnTo>
                    <a:pt x="149" y="29"/>
                  </a:lnTo>
                  <a:lnTo>
                    <a:pt x="158" y="28"/>
                  </a:lnTo>
                  <a:lnTo>
                    <a:pt x="161" y="28"/>
                  </a:lnTo>
                  <a:lnTo>
                    <a:pt x="164" y="29"/>
                  </a:lnTo>
                  <a:lnTo>
                    <a:pt x="167" y="31"/>
                  </a:lnTo>
                  <a:lnTo>
                    <a:pt x="170" y="32"/>
                  </a:lnTo>
                  <a:lnTo>
                    <a:pt x="175" y="31"/>
                  </a:lnTo>
                  <a:lnTo>
                    <a:pt x="179" y="26"/>
                  </a:lnTo>
                  <a:lnTo>
                    <a:pt x="184" y="22"/>
                  </a:lnTo>
                  <a:lnTo>
                    <a:pt x="188" y="17"/>
                  </a:lnTo>
                  <a:lnTo>
                    <a:pt x="188" y="14"/>
                  </a:lnTo>
                  <a:lnTo>
                    <a:pt x="190" y="13"/>
                  </a:lnTo>
                  <a:lnTo>
                    <a:pt x="190" y="11"/>
                  </a:lnTo>
                  <a:lnTo>
                    <a:pt x="191" y="11"/>
                  </a:lnTo>
                  <a:lnTo>
                    <a:pt x="191" y="10"/>
                  </a:lnTo>
                  <a:lnTo>
                    <a:pt x="191" y="8"/>
                  </a:lnTo>
                  <a:lnTo>
                    <a:pt x="191" y="7"/>
                  </a:lnTo>
                  <a:lnTo>
                    <a:pt x="191" y="5"/>
                  </a:lnTo>
                  <a:lnTo>
                    <a:pt x="185" y="0"/>
                  </a:lnTo>
                  <a:lnTo>
                    <a:pt x="182" y="0"/>
                  </a:lnTo>
                  <a:lnTo>
                    <a:pt x="178" y="0"/>
                  </a:lnTo>
                  <a:lnTo>
                    <a:pt x="173" y="2"/>
                  </a:lnTo>
                  <a:lnTo>
                    <a:pt x="169" y="2"/>
                  </a:lnTo>
                  <a:lnTo>
                    <a:pt x="159" y="5"/>
                  </a:lnTo>
                  <a:lnTo>
                    <a:pt x="150" y="7"/>
                  </a:lnTo>
                  <a:lnTo>
                    <a:pt x="141" y="10"/>
                  </a:lnTo>
                  <a:lnTo>
                    <a:pt x="132" y="13"/>
                  </a:lnTo>
                  <a:lnTo>
                    <a:pt x="123" y="14"/>
                  </a:lnTo>
                  <a:lnTo>
                    <a:pt x="114" y="17"/>
                  </a:lnTo>
                  <a:lnTo>
                    <a:pt x="105" y="22"/>
                  </a:lnTo>
                  <a:lnTo>
                    <a:pt x="96" y="25"/>
                  </a:lnTo>
                  <a:lnTo>
                    <a:pt x="84" y="32"/>
                  </a:lnTo>
                  <a:lnTo>
                    <a:pt x="70" y="40"/>
                  </a:lnTo>
                  <a:lnTo>
                    <a:pt x="57" y="47"/>
                  </a:lnTo>
                  <a:lnTo>
                    <a:pt x="44" y="55"/>
                  </a:lnTo>
                  <a:lnTo>
                    <a:pt x="32" y="63"/>
                  </a:lnTo>
                  <a:lnTo>
                    <a:pt x="20" y="72"/>
                  </a:lnTo>
                  <a:lnTo>
                    <a:pt x="10" y="82"/>
                  </a:lnTo>
                  <a:lnTo>
                    <a:pt x="0" y="93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9539" name="Freeform 146"/>
            <p:cNvSpPr>
              <a:spLocks/>
            </p:cNvSpPr>
            <p:nvPr/>
          </p:nvSpPr>
          <p:spPr bwMode="auto">
            <a:xfrm rot="3537429">
              <a:off x="2680" y="518"/>
              <a:ext cx="119" cy="59"/>
            </a:xfrm>
            <a:custGeom>
              <a:avLst/>
              <a:gdLst>
                <a:gd name="T0" fmla="*/ 0 w 119"/>
                <a:gd name="T1" fmla="*/ 56 h 59"/>
                <a:gd name="T2" fmla="*/ 1 w 119"/>
                <a:gd name="T3" fmla="*/ 57 h 59"/>
                <a:gd name="T4" fmla="*/ 3 w 119"/>
                <a:gd name="T5" fmla="*/ 57 h 59"/>
                <a:gd name="T6" fmla="*/ 6 w 119"/>
                <a:gd name="T7" fmla="*/ 59 h 59"/>
                <a:gd name="T8" fmla="*/ 7 w 119"/>
                <a:gd name="T9" fmla="*/ 59 h 59"/>
                <a:gd name="T10" fmla="*/ 119 w 119"/>
                <a:gd name="T11" fmla="*/ 4 h 59"/>
                <a:gd name="T12" fmla="*/ 119 w 119"/>
                <a:gd name="T13" fmla="*/ 4 h 59"/>
                <a:gd name="T14" fmla="*/ 119 w 119"/>
                <a:gd name="T15" fmla="*/ 3 h 59"/>
                <a:gd name="T16" fmla="*/ 119 w 119"/>
                <a:gd name="T17" fmla="*/ 1 h 59"/>
                <a:gd name="T18" fmla="*/ 118 w 119"/>
                <a:gd name="T19" fmla="*/ 0 h 59"/>
                <a:gd name="T20" fmla="*/ 0 w 119"/>
                <a:gd name="T21" fmla="*/ 54 h 59"/>
                <a:gd name="T22" fmla="*/ 0 w 119"/>
                <a:gd name="T23" fmla="*/ 56 h 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9"/>
                <a:gd name="T37" fmla="*/ 0 h 59"/>
                <a:gd name="T38" fmla="*/ 119 w 119"/>
                <a:gd name="T39" fmla="*/ 59 h 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9" h="59">
                  <a:moveTo>
                    <a:pt x="0" y="56"/>
                  </a:moveTo>
                  <a:lnTo>
                    <a:pt x="1" y="57"/>
                  </a:lnTo>
                  <a:lnTo>
                    <a:pt x="3" y="57"/>
                  </a:lnTo>
                  <a:lnTo>
                    <a:pt x="6" y="59"/>
                  </a:lnTo>
                  <a:lnTo>
                    <a:pt x="7" y="59"/>
                  </a:lnTo>
                  <a:lnTo>
                    <a:pt x="119" y="4"/>
                  </a:lnTo>
                  <a:lnTo>
                    <a:pt x="119" y="3"/>
                  </a:lnTo>
                  <a:lnTo>
                    <a:pt x="119" y="1"/>
                  </a:lnTo>
                  <a:lnTo>
                    <a:pt x="118" y="0"/>
                  </a:lnTo>
                  <a:lnTo>
                    <a:pt x="0" y="54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9540" name="Freeform 147"/>
            <p:cNvSpPr>
              <a:spLocks/>
            </p:cNvSpPr>
            <p:nvPr/>
          </p:nvSpPr>
          <p:spPr bwMode="auto">
            <a:xfrm rot="3537429">
              <a:off x="2695" y="548"/>
              <a:ext cx="77" cy="41"/>
            </a:xfrm>
            <a:custGeom>
              <a:avLst/>
              <a:gdLst>
                <a:gd name="T0" fmla="*/ 1 w 77"/>
                <a:gd name="T1" fmla="*/ 38 h 41"/>
                <a:gd name="T2" fmla="*/ 3 w 77"/>
                <a:gd name="T3" fmla="*/ 38 h 41"/>
                <a:gd name="T4" fmla="*/ 5 w 77"/>
                <a:gd name="T5" fmla="*/ 38 h 41"/>
                <a:gd name="T6" fmla="*/ 6 w 77"/>
                <a:gd name="T7" fmla="*/ 40 h 41"/>
                <a:gd name="T8" fmla="*/ 8 w 77"/>
                <a:gd name="T9" fmla="*/ 41 h 41"/>
                <a:gd name="T10" fmla="*/ 14 w 77"/>
                <a:gd name="T11" fmla="*/ 40 h 41"/>
                <a:gd name="T12" fmla="*/ 21 w 77"/>
                <a:gd name="T13" fmla="*/ 38 h 41"/>
                <a:gd name="T14" fmla="*/ 27 w 77"/>
                <a:gd name="T15" fmla="*/ 34 h 41"/>
                <a:gd name="T16" fmla="*/ 35 w 77"/>
                <a:gd name="T17" fmla="*/ 31 h 41"/>
                <a:gd name="T18" fmla="*/ 41 w 77"/>
                <a:gd name="T19" fmla="*/ 26 h 41"/>
                <a:gd name="T20" fmla="*/ 47 w 77"/>
                <a:gd name="T21" fmla="*/ 22 h 41"/>
                <a:gd name="T22" fmla="*/ 54 w 77"/>
                <a:gd name="T23" fmla="*/ 17 h 41"/>
                <a:gd name="T24" fmla="*/ 61 w 77"/>
                <a:gd name="T25" fmla="*/ 12 h 41"/>
                <a:gd name="T26" fmla="*/ 65 w 77"/>
                <a:gd name="T27" fmla="*/ 9 h 41"/>
                <a:gd name="T28" fmla="*/ 70 w 77"/>
                <a:gd name="T29" fmla="*/ 6 h 41"/>
                <a:gd name="T30" fmla="*/ 73 w 77"/>
                <a:gd name="T31" fmla="*/ 3 h 41"/>
                <a:gd name="T32" fmla="*/ 77 w 77"/>
                <a:gd name="T33" fmla="*/ 0 h 41"/>
                <a:gd name="T34" fmla="*/ 67 w 77"/>
                <a:gd name="T35" fmla="*/ 3 h 41"/>
                <a:gd name="T36" fmla="*/ 58 w 77"/>
                <a:gd name="T37" fmla="*/ 8 h 41"/>
                <a:gd name="T38" fmla="*/ 48 w 77"/>
                <a:gd name="T39" fmla="*/ 12 h 41"/>
                <a:gd name="T40" fmla="*/ 39 w 77"/>
                <a:gd name="T41" fmla="*/ 17 h 41"/>
                <a:gd name="T42" fmla="*/ 30 w 77"/>
                <a:gd name="T43" fmla="*/ 22 h 41"/>
                <a:gd name="T44" fmla="*/ 20 w 77"/>
                <a:gd name="T45" fmla="*/ 26 h 41"/>
                <a:gd name="T46" fmla="*/ 11 w 77"/>
                <a:gd name="T47" fmla="*/ 31 h 41"/>
                <a:gd name="T48" fmla="*/ 1 w 77"/>
                <a:gd name="T49" fmla="*/ 35 h 41"/>
                <a:gd name="T50" fmla="*/ 1 w 77"/>
                <a:gd name="T51" fmla="*/ 35 h 41"/>
                <a:gd name="T52" fmla="*/ 1 w 77"/>
                <a:gd name="T53" fmla="*/ 35 h 41"/>
                <a:gd name="T54" fmla="*/ 0 w 77"/>
                <a:gd name="T55" fmla="*/ 37 h 41"/>
                <a:gd name="T56" fmla="*/ 0 w 77"/>
                <a:gd name="T57" fmla="*/ 38 h 41"/>
                <a:gd name="T58" fmla="*/ 1 w 77"/>
                <a:gd name="T59" fmla="*/ 38 h 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7"/>
                <a:gd name="T91" fmla="*/ 0 h 41"/>
                <a:gd name="T92" fmla="*/ 77 w 77"/>
                <a:gd name="T93" fmla="*/ 41 h 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7" h="41">
                  <a:moveTo>
                    <a:pt x="1" y="38"/>
                  </a:moveTo>
                  <a:lnTo>
                    <a:pt x="3" y="38"/>
                  </a:lnTo>
                  <a:lnTo>
                    <a:pt x="5" y="38"/>
                  </a:lnTo>
                  <a:lnTo>
                    <a:pt x="6" y="40"/>
                  </a:lnTo>
                  <a:lnTo>
                    <a:pt x="8" y="41"/>
                  </a:lnTo>
                  <a:lnTo>
                    <a:pt x="14" y="40"/>
                  </a:lnTo>
                  <a:lnTo>
                    <a:pt x="21" y="38"/>
                  </a:lnTo>
                  <a:lnTo>
                    <a:pt x="27" y="34"/>
                  </a:lnTo>
                  <a:lnTo>
                    <a:pt x="35" y="31"/>
                  </a:lnTo>
                  <a:lnTo>
                    <a:pt x="41" y="26"/>
                  </a:lnTo>
                  <a:lnTo>
                    <a:pt x="47" y="22"/>
                  </a:lnTo>
                  <a:lnTo>
                    <a:pt x="54" y="17"/>
                  </a:lnTo>
                  <a:lnTo>
                    <a:pt x="61" y="12"/>
                  </a:lnTo>
                  <a:lnTo>
                    <a:pt x="65" y="9"/>
                  </a:lnTo>
                  <a:lnTo>
                    <a:pt x="70" y="6"/>
                  </a:lnTo>
                  <a:lnTo>
                    <a:pt x="73" y="3"/>
                  </a:lnTo>
                  <a:lnTo>
                    <a:pt x="77" y="0"/>
                  </a:lnTo>
                  <a:lnTo>
                    <a:pt x="67" y="3"/>
                  </a:lnTo>
                  <a:lnTo>
                    <a:pt x="58" y="8"/>
                  </a:lnTo>
                  <a:lnTo>
                    <a:pt x="48" y="12"/>
                  </a:lnTo>
                  <a:lnTo>
                    <a:pt x="39" y="17"/>
                  </a:lnTo>
                  <a:lnTo>
                    <a:pt x="30" y="22"/>
                  </a:lnTo>
                  <a:lnTo>
                    <a:pt x="20" y="26"/>
                  </a:lnTo>
                  <a:lnTo>
                    <a:pt x="11" y="31"/>
                  </a:lnTo>
                  <a:lnTo>
                    <a:pt x="1" y="35"/>
                  </a:lnTo>
                  <a:lnTo>
                    <a:pt x="0" y="37"/>
                  </a:lnTo>
                  <a:lnTo>
                    <a:pt x="0" y="38"/>
                  </a:lnTo>
                  <a:lnTo>
                    <a:pt x="1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</p:grpSp>
      <p:sp>
        <p:nvSpPr>
          <p:cNvPr id="59527" name="AutoShape 24"/>
          <p:cNvSpPr>
            <a:spLocks noChangeArrowheads="1"/>
          </p:cNvSpPr>
          <p:nvPr/>
        </p:nvSpPr>
        <p:spPr bwMode="auto">
          <a:xfrm flipH="1">
            <a:off x="2511425" y="715963"/>
            <a:ext cx="479425" cy="471487"/>
          </a:xfrm>
          <a:prstGeom prst="lightningBolt">
            <a:avLst/>
          </a:prstGeom>
          <a:solidFill>
            <a:srgbClr val="800000"/>
          </a:solidFill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sz="1800">
              <a:solidFill>
                <a:srgbClr val="000000"/>
              </a:solidFill>
              <a:latin typeface="Garamond" pitchFamily="18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ancer"/>
          <p:cNvPicPr>
            <a:picLocks noChangeAspect="1" noChangeArrowheads="1"/>
          </p:cNvPicPr>
          <p:nvPr/>
        </p:nvPicPr>
        <p:blipFill>
          <a:blip r:embed="rId3" cstate="print"/>
          <a:srcRect t="1476" r="1547"/>
          <a:stretch>
            <a:fillRect/>
          </a:stretch>
        </p:blipFill>
        <p:spPr bwMode="auto">
          <a:xfrm>
            <a:off x="584200" y="3214688"/>
            <a:ext cx="3130550" cy="31813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5539" name="Picture 3" descr="cancerStemA"/>
          <p:cNvPicPr>
            <a:picLocks noChangeAspect="1" noChangeArrowheads="1"/>
          </p:cNvPicPr>
          <p:nvPr/>
        </p:nvPicPr>
        <p:blipFill>
          <a:blip r:embed="rId4" cstate="print"/>
          <a:srcRect t="1231"/>
          <a:stretch>
            <a:fillRect/>
          </a:stretch>
        </p:blipFill>
        <p:spPr bwMode="auto">
          <a:xfrm>
            <a:off x="4965700" y="3214688"/>
            <a:ext cx="3117850" cy="31813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8172450" y="4052888"/>
            <a:ext cx="1733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200" b="1">
                <a:solidFill>
                  <a:srgbClr val="000000"/>
                </a:solidFill>
                <a:latin typeface="Arial" pitchFamily="34" charset="0"/>
              </a:rPr>
              <a:t>Potentially</a:t>
            </a:r>
          </a:p>
          <a:p>
            <a:r>
              <a:rPr lang="it-IT" sz="1200" b="1">
                <a:solidFill>
                  <a:srgbClr val="000000"/>
                </a:solidFill>
                <a:latin typeface="Arial" pitchFamily="34" charset="0"/>
              </a:rPr>
              <a:t>metastatic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8101013" y="4830763"/>
            <a:ext cx="104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 b="1">
                <a:solidFill>
                  <a:srgbClr val="000000"/>
                </a:solidFill>
                <a:latin typeface="Arial" pitchFamily="34" charset="0"/>
              </a:rPr>
              <a:t>Non</a:t>
            </a:r>
          </a:p>
          <a:p>
            <a:pPr algn="ctr"/>
            <a:r>
              <a:rPr lang="it-IT" sz="1200" b="1">
                <a:solidFill>
                  <a:srgbClr val="000000"/>
                </a:solidFill>
                <a:latin typeface="Arial" pitchFamily="34" charset="0"/>
              </a:rPr>
              <a:t>Metastatic</a:t>
            </a:r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>
            <a:off x="7197725" y="4398963"/>
            <a:ext cx="1008063" cy="5048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8096250" y="3175000"/>
            <a:ext cx="104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 b="1">
                <a:solidFill>
                  <a:srgbClr val="000000"/>
                </a:solidFill>
                <a:latin typeface="Arial" pitchFamily="34" charset="0"/>
              </a:rPr>
              <a:t>Non</a:t>
            </a:r>
          </a:p>
          <a:p>
            <a:pPr algn="ctr"/>
            <a:r>
              <a:rPr lang="it-IT" sz="1200" b="1">
                <a:solidFill>
                  <a:srgbClr val="000000"/>
                </a:solidFill>
                <a:latin typeface="Arial" pitchFamily="34" charset="0"/>
              </a:rPr>
              <a:t>Metastatic</a:t>
            </a:r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 flipH="1">
            <a:off x="7524750" y="3390900"/>
            <a:ext cx="719138" cy="31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/>
          </a:p>
        </p:txBody>
      </p:sp>
      <p:sp>
        <p:nvSpPr>
          <p:cNvPr id="65545" name="Line 9"/>
          <p:cNvSpPr>
            <a:spLocks noChangeShapeType="1"/>
          </p:cNvSpPr>
          <p:nvPr/>
        </p:nvSpPr>
        <p:spPr bwMode="auto">
          <a:xfrm flipH="1">
            <a:off x="7942263" y="4192588"/>
            <a:ext cx="2857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/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6945313" y="2105025"/>
            <a:ext cx="1824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Arial" pitchFamily="34" charset="0"/>
              </a:rPr>
              <a:t>Non tumorigenic</a:t>
            </a:r>
          </a:p>
          <a:p>
            <a:pPr algn="ctr"/>
            <a:r>
              <a:rPr lang="it-IT" sz="1400" b="1">
                <a:solidFill>
                  <a:srgbClr val="000000"/>
                </a:solidFill>
                <a:latin typeface="Arial" pitchFamily="34" charset="0"/>
              </a:rPr>
              <a:t>differentiated cell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3748088" y="2105025"/>
            <a:ext cx="2865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Arial" pitchFamily="34" charset="0"/>
              </a:rPr>
              <a:t>Non tumorigenic transient amplifying progenitors</a:t>
            </a:r>
          </a:p>
        </p:txBody>
      </p:sp>
      <p:grpSp>
        <p:nvGrpSpPr>
          <p:cNvPr id="65548" name="Group 12"/>
          <p:cNvGrpSpPr>
            <a:grpSpLocks/>
          </p:cNvGrpSpPr>
          <p:nvPr/>
        </p:nvGrpSpPr>
        <p:grpSpPr bwMode="auto">
          <a:xfrm>
            <a:off x="4697413" y="1231900"/>
            <a:ext cx="544512" cy="544513"/>
            <a:chOff x="2567" y="856"/>
            <a:chExt cx="343" cy="343"/>
          </a:xfrm>
        </p:grpSpPr>
        <p:sp>
          <p:nvSpPr>
            <p:cNvPr id="65616" name="Oval 13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617" name="Oval 14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65549" name="Text Box 15"/>
          <p:cNvSpPr txBox="1">
            <a:spLocks noChangeArrowheads="1"/>
          </p:cNvSpPr>
          <p:nvPr/>
        </p:nvSpPr>
        <p:spPr bwMode="auto">
          <a:xfrm>
            <a:off x="1023938" y="2090738"/>
            <a:ext cx="180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Arial" pitchFamily="34" charset="0"/>
              </a:rPr>
              <a:t>Tumorigenic</a:t>
            </a:r>
          </a:p>
          <a:p>
            <a:pPr algn="ctr"/>
            <a:r>
              <a:rPr lang="it-IT" sz="1400" b="1">
                <a:solidFill>
                  <a:srgbClr val="000000"/>
                </a:solidFill>
                <a:latin typeface="Arial" pitchFamily="34" charset="0"/>
              </a:rPr>
              <a:t>cancer stem cells</a:t>
            </a:r>
          </a:p>
        </p:txBody>
      </p:sp>
      <p:grpSp>
        <p:nvGrpSpPr>
          <p:cNvPr id="65550" name="Gruppo 66"/>
          <p:cNvGrpSpPr>
            <a:grpSpLocks/>
          </p:cNvGrpSpPr>
          <p:nvPr/>
        </p:nvGrpSpPr>
        <p:grpSpPr bwMode="auto">
          <a:xfrm>
            <a:off x="1666875" y="1295400"/>
            <a:ext cx="544513" cy="544513"/>
            <a:chOff x="1476375" y="1295400"/>
            <a:chExt cx="544513" cy="544513"/>
          </a:xfrm>
        </p:grpSpPr>
        <p:sp>
          <p:nvSpPr>
            <p:cNvPr id="65614" name="Oval 16"/>
            <p:cNvSpPr>
              <a:spLocks noChangeArrowheads="1"/>
            </p:cNvSpPr>
            <p:nvPr/>
          </p:nvSpPr>
          <p:spPr bwMode="auto">
            <a:xfrm>
              <a:off x="1476375" y="1295400"/>
              <a:ext cx="544513" cy="54451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615" name="Oval 17"/>
            <p:cNvSpPr>
              <a:spLocks noChangeArrowheads="1"/>
            </p:cNvSpPr>
            <p:nvPr/>
          </p:nvSpPr>
          <p:spPr bwMode="auto">
            <a:xfrm>
              <a:off x="1589088" y="1435100"/>
              <a:ext cx="342900" cy="287338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65551" name="Line 18"/>
          <p:cNvSpPr>
            <a:spLocks noChangeShapeType="1"/>
          </p:cNvSpPr>
          <p:nvPr/>
        </p:nvSpPr>
        <p:spPr bwMode="auto">
          <a:xfrm flipV="1">
            <a:off x="2333625" y="1214438"/>
            <a:ext cx="571500" cy="2143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/>
          </a:p>
        </p:txBody>
      </p:sp>
      <p:sp>
        <p:nvSpPr>
          <p:cNvPr id="65552" name="Oval 19"/>
          <p:cNvSpPr>
            <a:spLocks noChangeArrowheads="1"/>
          </p:cNvSpPr>
          <p:nvPr/>
        </p:nvSpPr>
        <p:spPr bwMode="auto">
          <a:xfrm>
            <a:off x="3074988" y="741363"/>
            <a:ext cx="544512" cy="5445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it-IT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5553" name="Oval 20"/>
          <p:cNvSpPr>
            <a:spLocks noChangeArrowheads="1"/>
          </p:cNvSpPr>
          <p:nvPr/>
        </p:nvSpPr>
        <p:spPr bwMode="auto">
          <a:xfrm>
            <a:off x="3187700" y="881063"/>
            <a:ext cx="342900" cy="287337"/>
          </a:xfrm>
          <a:prstGeom prst="ellipse">
            <a:avLst/>
          </a:prstGeom>
          <a:solidFill>
            <a:srgbClr val="99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it-IT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5554" name="Line 21"/>
          <p:cNvSpPr>
            <a:spLocks noChangeShapeType="1"/>
          </p:cNvSpPr>
          <p:nvPr/>
        </p:nvSpPr>
        <p:spPr bwMode="auto">
          <a:xfrm>
            <a:off x="2333625" y="1624013"/>
            <a:ext cx="642938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/>
          </a:p>
        </p:txBody>
      </p:sp>
      <p:sp>
        <p:nvSpPr>
          <p:cNvPr id="65555" name="Line 22"/>
          <p:cNvSpPr>
            <a:spLocks noChangeShapeType="1"/>
          </p:cNvSpPr>
          <p:nvPr/>
        </p:nvSpPr>
        <p:spPr bwMode="auto">
          <a:xfrm flipV="1">
            <a:off x="6011863" y="1571625"/>
            <a:ext cx="720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/>
          </a:p>
        </p:txBody>
      </p:sp>
      <p:sp>
        <p:nvSpPr>
          <p:cNvPr id="65556" name="Text Box 23"/>
          <p:cNvSpPr txBox="1">
            <a:spLocks noChangeArrowheads="1"/>
          </p:cNvSpPr>
          <p:nvPr/>
        </p:nvSpPr>
        <p:spPr bwMode="auto">
          <a:xfrm>
            <a:off x="1662113" y="2874963"/>
            <a:ext cx="1022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>
                <a:solidFill>
                  <a:srgbClr val="000000"/>
                </a:solidFill>
                <a:latin typeface="Arial" pitchFamily="34" charset="0"/>
              </a:rPr>
              <a:t>Old view</a:t>
            </a:r>
          </a:p>
        </p:txBody>
      </p:sp>
      <p:sp>
        <p:nvSpPr>
          <p:cNvPr id="65557" name="Text Box 24"/>
          <p:cNvSpPr txBox="1">
            <a:spLocks noChangeArrowheads="1"/>
          </p:cNvSpPr>
          <p:nvPr/>
        </p:nvSpPr>
        <p:spPr bwMode="auto">
          <a:xfrm>
            <a:off x="5975350" y="2874963"/>
            <a:ext cx="1100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>
                <a:solidFill>
                  <a:srgbClr val="000000"/>
                </a:solidFill>
                <a:latin typeface="Arial" pitchFamily="34" charset="0"/>
              </a:rPr>
              <a:t>New view</a:t>
            </a:r>
          </a:p>
        </p:txBody>
      </p:sp>
      <p:grpSp>
        <p:nvGrpSpPr>
          <p:cNvPr id="65558" name="Group 25"/>
          <p:cNvGrpSpPr>
            <a:grpSpLocks/>
          </p:cNvGrpSpPr>
          <p:nvPr/>
        </p:nvGrpSpPr>
        <p:grpSpPr bwMode="auto">
          <a:xfrm>
            <a:off x="6805613" y="1016000"/>
            <a:ext cx="544512" cy="544513"/>
            <a:chOff x="4235" y="856"/>
            <a:chExt cx="343" cy="343"/>
          </a:xfrm>
        </p:grpSpPr>
        <p:sp>
          <p:nvSpPr>
            <p:cNvPr id="65612" name="Oval 26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613" name="Oval 27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59" name="Group 28"/>
          <p:cNvGrpSpPr>
            <a:grpSpLocks/>
          </p:cNvGrpSpPr>
          <p:nvPr/>
        </p:nvGrpSpPr>
        <p:grpSpPr bwMode="auto">
          <a:xfrm>
            <a:off x="7021513" y="1231900"/>
            <a:ext cx="544512" cy="544513"/>
            <a:chOff x="4235" y="856"/>
            <a:chExt cx="343" cy="343"/>
          </a:xfrm>
        </p:grpSpPr>
        <p:sp>
          <p:nvSpPr>
            <p:cNvPr id="65610" name="Oval 29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611" name="Oval 30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60" name="Group 31"/>
          <p:cNvGrpSpPr>
            <a:grpSpLocks/>
          </p:cNvGrpSpPr>
          <p:nvPr/>
        </p:nvGrpSpPr>
        <p:grpSpPr bwMode="auto">
          <a:xfrm>
            <a:off x="7237413" y="1447800"/>
            <a:ext cx="544512" cy="544513"/>
            <a:chOff x="4235" y="856"/>
            <a:chExt cx="343" cy="343"/>
          </a:xfrm>
        </p:grpSpPr>
        <p:sp>
          <p:nvSpPr>
            <p:cNvPr id="65608" name="Oval 32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609" name="Oval 33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61" name="Group 34"/>
          <p:cNvGrpSpPr>
            <a:grpSpLocks/>
          </p:cNvGrpSpPr>
          <p:nvPr/>
        </p:nvGrpSpPr>
        <p:grpSpPr bwMode="auto">
          <a:xfrm>
            <a:off x="7072313" y="736600"/>
            <a:ext cx="544512" cy="544513"/>
            <a:chOff x="4235" y="856"/>
            <a:chExt cx="343" cy="343"/>
          </a:xfrm>
        </p:grpSpPr>
        <p:sp>
          <p:nvSpPr>
            <p:cNvPr id="65606" name="Oval 35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607" name="Oval 36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62" name="Group 37"/>
          <p:cNvGrpSpPr>
            <a:grpSpLocks/>
          </p:cNvGrpSpPr>
          <p:nvPr/>
        </p:nvGrpSpPr>
        <p:grpSpPr bwMode="auto">
          <a:xfrm>
            <a:off x="7288213" y="952500"/>
            <a:ext cx="544512" cy="544513"/>
            <a:chOff x="4235" y="856"/>
            <a:chExt cx="343" cy="343"/>
          </a:xfrm>
        </p:grpSpPr>
        <p:sp>
          <p:nvSpPr>
            <p:cNvPr id="65604" name="Oval 38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605" name="Oval 39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63" name="Group 40"/>
          <p:cNvGrpSpPr>
            <a:grpSpLocks/>
          </p:cNvGrpSpPr>
          <p:nvPr/>
        </p:nvGrpSpPr>
        <p:grpSpPr bwMode="auto">
          <a:xfrm>
            <a:off x="7504113" y="1168400"/>
            <a:ext cx="544512" cy="544513"/>
            <a:chOff x="4235" y="856"/>
            <a:chExt cx="343" cy="343"/>
          </a:xfrm>
        </p:grpSpPr>
        <p:sp>
          <p:nvSpPr>
            <p:cNvPr id="65602" name="Oval 41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603" name="Oval 42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64" name="Group 43"/>
          <p:cNvGrpSpPr>
            <a:grpSpLocks/>
          </p:cNvGrpSpPr>
          <p:nvPr/>
        </p:nvGrpSpPr>
        <p:grpSpPr bwMode="auto">
          <a:xfrm>
            <a:off x="7351713" y="495300"/>
            <a:ext cx="544512" cy="544513"/>
            <a:chOff x="4235" y="856"/>
            <a:chExt cx="343" cy="343"/>
          </a:xfrm>
        </p:grpSpPr>
        <p:sp>
          <p:nvSpPr>
            <p:cNvPr id="65600" name="Oval 44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601" name="Oval 45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65" name="Group 46"/>
          <p:cNvGrpSpPr>
            <a:grpSpLocks/>
          </p:cNvGrpSpPr>
          <p:nvPr/>
        </p:nvGrpSpPr>
        <p:grpSpPr bwMode="auto">
          <a:xfrm>
            <a:off x="7567613" y="711200"/>
            <a:ext cx="544512" cy="544513"/>
            <a:chOff x="4235" y="856"/>
            <a:chExt cx="343" cy="343"/>
          </a:xfrm>
        </p:grpSpPr>
        <p:sp>
          <p:nvSpPr>
            <p:cNvPr id="65598" name="Oval 47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599" name="Oval 48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66" name="Group 49"/>
          <p:cNvGrpSpPr>
            <a:grpSpLocks/>
          </p:cNvGrpSpPr>
          <p:nvPr/>
        </p:nvGrpSpPr>
        <p:grpSpPr bwMode="auto">
          <a:xfrm>
            <a:off x="7783513" y="927100"/>
            <a:ext cx="544512" cy="544513"/>
            <a:chOff x="4235" y="856"/>
            <a:chExt cx="343" cy="343"/>
          </a:xfrm>
        </p:grpSpPr>
        <p:sp>
          <p:nvSpPr>
            <p:cNvPr id="65596" name="Oval 50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597" name="Oval 51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67" name="Group 52"/>
          <p:cNvGrpSpPr>
            <a:grpSpLocks/>
          </p:cNvGrpSpPr>
          <p:nvPr/>
        </p:nvGrpSpPr>
        <p:grpSpPr bwMode="auto">
          <a:xfrm>
            <a:off x="7999413" y="1143000"/>
            <a:ext cx="544512" cy="544513"/>
            <a:chOff x="4235" y="856"/>
            <a:chExt cx="343" cy="343"/>
          </a:xfrm>
        </p:grpSpPr>
        <p:sp>
          <p:nvSpPr>
            <p:cNvPr id="65594" name="Oval 53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595" name="Oval 54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68" name="Group 55"/>
          <p:cNvGrpSpPr>
            <a:grpSpLocks/>
          </p:cNvGrpSpPr>
          <p:nvPr/>
        </p:nvGrpSpPr>
        <p:grpSpPr bwMode="auto">
          <a:xfrm>
            <a:off x="7732713" y="1485900"/>
            <a:ext cx="544512" cy="544513"/>
            <a:chOff x="4235" y="856"/>
            <a:chExt cx="343" cy="343"/>
          </a:xfrm>
        </p:grpSpPr>
        <p:sp>
          <p:nvSpPr>
            <p:cNvPr id="65592" name="Oval 56"/>
            <p:cNvSpPr>
              <a:spLocks noChangeArrowheads="1"/>
            </p:cNvSpPr>
            <p:nvPr/>
          </p:nvSpPr>
          <p:spPr bwMode="auto">
            <a:xfrm>
              <a:off x="4235" y="856"/>
              <a:ext cx="343" cy="343"/>
            </a:xfrm>
            <a:prstGeom prst="ellipse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593" name="Oval 57"/>
            <p:cNvSpPr>
              <a:spLocks noChangeArrowheads="1"/>
            </p:cNvSpPr>
            <p:nvPr/>
          </p:nvSpPr>
          <p:spPr bwMode="auto">
            <a:xfrm>
              <a:off x="4306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69" name="Group 58"/>
          <p:cNvGrpSpPr>
            <a:grpSpLocks/>
          </p:cNvGrpSpPr>
          <p:nvPr/>
        </p:nvGrpSpPr>
        <p:grpSpPr bwMode="auto">
          <a:xfrm>
            <a:off x="4913313" y="1447800"/>
            <a:ext cx="544512" cy="544513"/>
            <a:chOff x="2567" y="856"/>
            <a:chExt cx="343" cy="343"/>
          </a:xfrm>
        </p:grpSpPr>
        <p:sp>
          <p:nvSpPr>
            <p:cNvPr id="65590" name="Oval 59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591" name="Oval 60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70" name="Group 61"/>
          <p:cNvGrpSpPr>
            <a:grpSpLocks/>
          </p:cNvGrpSpPr>
          <p:nvPr/>
        </p:nvGrpSpPr>
        <p:grpSpPr bwMode="auto">
          <a:xfrm>
            <a:off x="5014913" y="1028700"/>
            <a:ext cx="544512" cy="544513"/>
            <a:chOff x="2567" y="856"/>
            <a:chExt cx="343" cy="343"/>
          </a:xfrm>
        </p:grpSpPr>
        <p:sp>
          <p:nvSpPr>
            <p:cNvPr id="65588" name="Oval 62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589" name="Oval 63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71" name="Group 64"/>
          <p:cNvGrpSpPr>
            <a:grpSpLocks/>
          </p:cNvGrpSpPr>
          <p:nvPr/>
        </p:nvGrpSpPr>
        <p:grpSpPr bwMode="auto">
          <a:xfrm>
            <a:off x="5230813" y="1244600"/>
            <a:ext cx="544512" cy="544513"/>
            <a:chOff x="2567" y="856"/>
            <a:chExt cx="343" cy="343"/>
          </a:xfrm>
        </p:grpSpPr>
        <p:sp>
          <p:nvSpPr>
            <p:cNvPr id="65586" name="Oval 65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587" name="Oval 66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72" name="Gruppo 67"/>
          <p:cNvGrpSpPr>
            <a:grpSpLocks/>
          </p:cNvGrpSpPr>
          <p:nvPr/>
        </p:nvGrpSpPr>
        <p:grpSpPr bwMode="auto">
          <a:xfrm>
            <a:off x="476250" y="1620838"/>
            <a:ext cx="544513" cy="544512"/>
            <a:chOff x="1476375" y="1295400"/>
            <a:chExt cx="544513" cy="544513"/>
          </a:xfrm>
        </p:grpSpPr>
        <p:sp>
          <p:nvSpPr>
            <p:cNvPr id="65584" name="Oval 16"/>
            <p:cNvSpPr>
              <a:spLocks noChangeArrowheads="1"/>
            </p:cNvSpPr>
            <p:nvPr/>
          </p:nvSpPr>
          <p:spPr bwMode="auto">
            <a:xfrm>
              <a:off x="1476375" y="1295400"/>
              <a:ext cx="544513" cy="54451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585" name="Oval 17"/>
            <p:cNvSpPr>
              <a:spLocks noChangeArrowheads="1"/>
            </p:cNvSpPr>
            <p:nvPr/>
          </p:nvSpPr>
          <p:spPr bwMode="auto">
            <a:xfrm>
              <a:off x="1589088" y="1435100"/>
              <a:ext cx="342900" cy="287338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5573" name="Gruppo 70"/>
          <p:cNvGrpSpPr>
            <a:grpSpLocks/>
          </p:cNvGrpSpPr>
          <p:nvPr/>
        </p:nvGrpSpPr>
        <p:grpSpPr bwMode="auto">
          <a:xfrm>
            <a:off x="476250" y="1049338"/>
            <a:ext cx="544513" cy="544512"/>
            <a:chOff x="1476375" y="1295400"/>
            <a:chExt cx="544513" cy="544513"/>
          </a:xfrm>
        </p:grpSpPr>
        <p:sp>
          <p:nvSpPr>
            <p:cNvPr id="65582" name="Oval 16"/>
            <p:cNvSpPr>
              <a:spLocks noChangeArrowheads="1"/>
            </p:cNvSpPr>
            <p:nvPr/>
          </p:nvSpPr>
          <p:spPr bwMode="auto">
            <a:xfrm>
              <a:off x="1476375" y="1295400"/>
              <a:ext cx="544513" cy="54451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583" name="Oval 17"/>
            <p:cNvSpPr>
              <a:spLocks noChangeArrowheads="1"/>
            </p:cNvSpPr>
            <p:nvPr/>
          </p:nvSpPr>
          <p:spPr bwMode="auto">
            <a:xfrm>
              <a:off x="1589088" y="1435100"/>
              <a:ext cx="342900" cy="287338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65574" name="Line 18"/>
          <p:cNvSpPr>
            <a:spLocks noChangeShapeType="1"/>
          </p:cNvSpPr>
          <p:nvPr/>
        </p:nvSpPr>
        <p:spPr bwMode="auto">
          <a:xfrm flipH="1" flipV="1">
            <a:off x="1190625" y="1381125"/>
            <a:ext cx="427038" cy="1762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/>
          </a:p>
        </p:txBody>
      </p:sp>
      <p:sp>
        <p:nvSpPr>
          <p:cNvPr id="65575" name="Line 18"/>
          <p:cNvSpPr>
            <a:spLocks noChangeShapeType="1"/>
          </p:cNvSpPr>
          <p:nvPr/>
        </p:nvSpPr>
        <p:spPr bwMode="auto">
          <a:xfrm rot="-5400000" flipH="1" flipV="1">
            <a:off x="1344613" y="1560512"/>
            <a:ext cx="120650" cy="428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/>
          </a:p>
        </p:txBody>
      </p:sp>
      <p:sp>
        <p:nvSpPr>
          <p:cNvPr id="65576" name="Text Box 15"/>
          <p:cNvSpPr txBox="1">
            <a:spLocks noChangeArrowheads="1"/>
          </p:cNvSpPr>
          <p:nvPr/>
        </p:nvSpPr>
        <p:spPr bwMode="auto">
          <a:xfrm>
            <a:off x="244475" y="504825"/>
            <a:ext cx="1803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Arial" pitchFamily="34" charset="0"/>
              </a:rPr>
              <a:t>Symmetric</a:t>
            </a:r>
          </a:p>
          <a:p>
            <a:pPr algn="ctr"/>
            <a:r>
              <a:rPr lang="it-IT" sz="1400" b="1">
                <a:solidFill>
                  <a:srgbClr val="000000"/>
                </a:solidFill>
                <a:latin typeface="Arial" pitchFamily="34" charset="0"/>
              </a:rPr>
              <a:t>division</a:t>
            </a:r>
          </a:p>
        </p:txBody>
      </p:sp>
      <p:grpSp>
        <p:nvGrpSpPr>
          <p:cNvPr id="65577" name="Group 64"/>
          <p:cNvGrpSpPr>
            <a:grpSpLocks/>
          </p:cNvGrpSpPr>
          <p:nvPr/>
        </p:nvGrpSpPr>
        <p:grpSpPr bwMode="auto">
          <a:xfrm>
            <a:off x="3048000" y="1357313"/>
            <a:ext cx="544513" cy="544512"/>
            <a:chOff x="2567" y="856"/>
            <a:chExt cx="343" cy="343"/>
          </a:xfrm>
        </p:grpSpPr>
        <p:sp>
          <p:nvSpPr>
            <p:cNvPr id="65580" name="Oval 65"/>
            <p:cNvSpPr>
              <a:spLocks noChangeArrowheads="1"/>
            </p:cNvSpPr>
            <p:nvPr/>
          </p:nvSpPr>
          <p:spPr bwMode="auto">
            <a:xfrm>
              <a:off x="2567" y="856"/>
              <a:ext cx="343" cy="343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5581" name="Oval 66"/>
            <p:cNvSpPr>
              <a:spLocks noChangeArrowheads="1"/>
            </p:cNvSpPr>
            <p:nvPr/>
          </p:nvSpPr>
          <p:spPr bwMode="auto">
            <a:xfrm>
              <a:off x="2638" y="944"/>
              <a:ext cx="216" cy="181"/>
            </a:xfrm>
            <a:prstGeom prst="ellipse">
              <a:avLst/>
            </a:prstGeom>
            <a:solidFill>
              <a:srgbClr val="99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65578" name="Text Box 15"/>
          <p:cNvSpPr txBox="1">
            <a:spLocks noChangeArrowheads="1"/>
          </p:cNvSpPr>
          <p:nvPr/>
        </p:nvSpPr>
        <p:spPr bwMode="auto">
          <a:xfrm>
            <a:off x="1816100" y="476250"/>
            <a:ext cx="180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000000"/>
                </a:solidFill>
                <a:latin typeface="Arial" pitchFamily="34" charset="0"/>
              </a:rPr>
              <a:t>Asymmetric</a:t>
            </a:r>
          </a:p>
          <a:p>
            <a:pPr algn="ctr"/>
            <a:r>
              <a:rPr lang="it-IT" sz="1400" b="1">
                <a:solidFill>
                  <a:srgbClr val="000000"/>
                </a:solidFill>
                <a:latin typeface="Arial" pitchFamily="34" charset="0"/>
              </a:rPr>
              <a:t>division</a:t>
            </a:r>
          </a:p>
        </p:txBody>
      </p:sp>
      <p:sp>
        <p:nvSpPr>
          <p:cNvPr id="65579" name="Line 22"/>
          <p:cNvSpPr>
            <a:spLocks noChangeShapeType="1"/>
          </p:cNvSpPr>
          <p:nvPr/>
        </p:nvSpPr>
        <p:spPr bwMode="auto">
          <a:xfrm flipV="1">
            <a:off x="3830638" y="1587500"/>
            <a:ext cx="720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/>
          <p:cNvSpPr>
            <a:spLocks noChangeArrowheads="1"/>
          </p:cNvSpPr>
          <p:nvPr/>
        </p:nvSpPr>
        <p:spPr bwMode="auto">
          <a:xfrm>
            <a:off x="522112" y="3452813"/>
            <a:ext cx="228600" cy="1066800"/>
          </a:xfrm>
          <a:prstGeom prst="triangle">
            <a:avLst>
              <a:gd name="adj" fmla="val 50000"/>
            </a:avLst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23" name="AutoShape 3"/>
          <p:cNvSpPr>
            <a:spLocks noChangeArrowheads="1"/>
          </p:cNvSpPr>
          <p:nvPr/>
        </p:nvSpPr>
        <p:spPr bwMode="auto">
          <a:xfrm flipV="1">
            <a:off x="522112" y="2171703"/>
            <a:ext cx="228600" cy="1209675"/>
          </a:xfrm>
          <a:prstGeom prst="triangle">
            <a:avLst>
              <a:gd name="adj" fmla="val 50000"/>
            </a:avLst>
          </a:prstGeom>
          <a:solidFill>
            <a:srgbClr val="FF66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61245" y="4643439"/>
            <a:ext cx="9101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600" b="1" dirty="0" err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Wnt</a:t>
            </a:r>
            <a:endParaRPr lang="en-GB" sz="16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5" name="Picture 10" descr="figura lucia 2"/>
          <p:cNvPicPr>
            <a:picLocks noChangeAspect="1" noChangeArrowheads="1"/>
          </p:cNvPicPr>
          <p:nvPr/>
        </p:nvPicPr>
        <p:blipFill>
          <a:blip r:embed="rId3" cstate="print"/>
          <a:srcRect t="2116"/>
          <a:stretch>
            <a:fillRect/>
          </a:stretch>
        </p:blipFill>
        <p:spPr bwMode="auto">
          <a:xfrm>
            <a:off x="1271411" y="1704975"/>
            <a:ext cx="267970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11"/>
          <p:cNvSpPr>
            <a:spLocks/>
          </p:cNvSpPr>
          <p:nvPr/>
        </p:nvSpPr>
        <p:spPr bwMode="auto">
          <a:xfrm>
            <a:off x="4027311" y="3619500"/>
            <a:ext cx="152400" cy="914400"/>
          </a:xfrm>
          <a:prstGeom prst="rightBrace">
            <a:avLst>
              <a:gd name="adj1" fmla="val 44444"/>
              <a:gd name="adj2" fmla="val 50000"/>
            </a:avLst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27" name="AutoShape 12"/>
          <p:cNvSpPr>
            <a:spLocks/>
          </p:cNvSpPr>
          <p:nvPr/>
        </p:nvSpPr>
        <p:spPr bwMode="auto">
          <a:xfrm>
            <a:off x="3798711" y="2324100"/>
            <a:ext cx="105834" cy="1066800"/>
          </a:xfrm>
          <a:prstGeom prst="rightBrace">
            <a:avLst>
              <a:gd name="adj1" fmla="val 7466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28" name="Text Box 13"/>
          <p:cNvSpPr txBox="1">
            <a:spLocks noChangeArrowheads="1"/>
          </p:cNvSpPr>
          <p:nvPr/>
        </p:nvSpPr>
        <p:spPr bwMode="auto">
          <a:xfrm>
            <a:off x="4164190" y="3910014"/>
            <a:ext cx="10919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2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Proliferation</a:t>
            </a:r>
            <a:endParaRPr lang="en-GB" sz="1200" b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29" name="Text Box 14"/>
          <p:cNvSpPr txBox="1">
            <a:spLocks noChangeArrowheads="1"/>
          </p:cNvSpPr>
          <p:nvPr/>
        </p:nvSpPr>
        <p:spPr bwMode="auto">
          <a:xfrm>
            <a:off x="3927123" y="2709866"/>
            <a:ext cx="11849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2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Differentation</a:t>
            </a:r>
            <a:endParaRPr lang="en-GB" sz="1200" b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30" name="Text Box 23"/>
          <p:cNvSpPr txBox="1">
            <a:spLocks noChangeArrowheads="1"/>
          </p:cNvSpPr>
          <p:nvPr/>
        </p:nvSpPr>
        <p:spPr bwMode="auto">
          <a:xfrm>
            <a:off x="334102" y="1765301"/>
            <a:ext cx="1092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BMP</a:t>
            </a:r>
            <a:endParaRPr lang="en-GB" sz="1600" b="1" dirty="0">
              <a:solidFill>
                <a:srgbClr val="FFFFFF"/>
              </a:solidFill>
              <a:latin typeface="Symbol" pitchFamily="18" charset="2"/>
              <a:cs typeface="Arial" pitchFamily="34" charset="0"/>
            </a:endParaRPr>
          </a:p>
        </p:txBody>
      </p:sp>
      <p:sp>
        <p:nvSpPr>
          <p:cNvPr id="30731" name="Oval 25"/>
          <p:cNvSpPr>
            <a:spLocks noChangeAspect="1" noChangeArrowheads="1"/>
          </p:cNvSpPr>
          <p:nvPr/>
        </p:nvSpPr>
        <p:spPr bwMode="auto">
          <a:xfrm>
            <a:off x="6540502" y="5005388"/>
            <a:ext cx="555978" cy="557212"/>
          </a:xfrm>
          <a:prstGeom prst="ellipse">
            <a:avLst/>
          </a:prstGeom>
          <a:solidFill>
            <a:srgbClr val="91499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32" name="Text Box 26"/>
          <p:cNvSpPr txBox="1">
            <a:spLocks noChangeArrowheads="1"/>
          </p:cNvSpPr>
          <p:nvPr/>
        </p:nvSpPr>
        <p:spPr bwMode="auto">
          <a:xfrm>
            <a:off x="6492524" y="5081588"/>
            <a:ext cx="671689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12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Stem cell</a:t>
            </a:r>
            <a:endParaRPr lang="en-GB" sz="1200" b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33" name="AutoShape 27"/>
          <p:cNvSpPr>
            <a:spLocks noChangeAspect="1" noChangeArrowheads="1"/>
          </p:cNvSpPr>
          <p:nvPr/>
        </p:nvSpPr>
        <p:spPr bwMode="auto">
          <a:xfrm rot="-5400000">
            <a:off x="5969090" y="5082030"/>
            <a:ext cx="557213" cy="337256"/>
          </a:xfrm>
          <a:prstGeom prst="curvedDownArrow">
            <a:avLst>
              <a:gd name="adj1" fmla="val 29372"/>
              <a:gd name="adj2" fmla="val 58745"/>
              <a:gd name="adj3" fmla="val 33333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34" name="AutoShape 28"/>
          <p:cNvSpPr>
            <a:spLocks noChangeAspect="1" noChangeArrowheads="1"/>
          </p:cNvSpPr>
          <p:nvPr/>
        </p:nvSpPr>
        <p:spPr bwMode="auto">
          <a:xfrm>
            <a:off x="6736646" y="4602166"/>
            <a:ext cx="162278" cy="327025"/>
          </a:xfrm>
          <a:prstGeom prst="upArrow">
            <a:avLst>
              <a:gd name="adj1" fmla="val 50000"/>
              <a:gd name="adj2" fmla="val 44782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35" name="Oval 29"/>
          <p:cNvSpPr>
            <a:spLocks noChangeAspect="1" noChangeArrowheads="1"/>
          </p:cNvSpPr>
          <p:nvPr/>
        </p:nvSpPr>
        <p:spPr bwMode="auto">
          <a:xfrm>
            <a:off x="6540502" y="4014788"/>
            <a:ext cx="555978" cy="557212"/>
          </a:xfrm>
          <a:prstGeom prst="ellipse">
            <a:avLst/>
          </a:prstGeom>
          <a:gradFill rotWithShape="0">
            <a:gsLst>
              <a:gs pos="0">
                <a:srgbClr val="C9D6FF"/>
              </a:gs>
              <a:gs pos="100000">
                <a:srgbClr val="5F85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36" name="Text Box 30"/>
          <p:cNvSpPr txBox="1">
            <a:spLocks noChangeArrowheads="1"/>
          </p:cNvSpPr>
          <p:nvPr/>
        </p:nvSpPr>
        <p:spPr bwMode="auto">
          <a:xfrm>
            <a:off x="6564490" y="4038600"/>
            <a:ext cx="531989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12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TA cell</a:t>
            </a:r>
            <a:endParaRPr lang="en-GB" sz="1200" b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AutoShape 31"/>
          <p:cNvSpPr>
            <a:spLocks noChangeAspect="1" noChangeArrowheads="1"/>
          </p:cNvSpPr>
          <p:nvPr/>
        </p:nvSpPr>
        <p:spPr bwMode="auto">
          <a:xfrm rot="-1822980">
            <a:off x="6462889" y="3549650"/>
            <a:ext cx="179212" cy="363538"/>
          </a:xfrm>
          <a:prstGeom prst="upArrow">
            <a:avLst>
              <a:gd name="adj1" fmla="val 50000"/>
              <a:gd name="adj2" fmla="val 45079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38" name="Oval 32"/>
          <p:cNvSpPr>
            <a:spLocks noChangeAspect="1" noChangeArrowheads="1"/>
          </p:cNvSpPr>
          <p:nvPr/>
        </p:nvSpPr>
        <p:spPr bwMode="auto">
          <a:xfrm>
            <a:off x="5906913" y="3000378"/>
            <a:ext cx="557389" cy="557213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39" name="Oval 33"/>
          <p:cNvSpPr>
            <a:spLocks noChangeAspect="1" noChangeArrowheads="1"/>
          </p:cNvSpPr>
          <p:nvPr/>
        </p:nvSpPr>
        <p:spPr bwMode="auto">
          <a:xfrm>
            <a:off x="7073902" y="3000378"/>
            <a:ext cx="555978" cy="557213"/>
          </a:xfrm>
          <a:prstGeom prst="ellipse">
            <a:avLst/>
          </a:prstGeom>
          <a:solidFill>
            <a:srgbClr val="DBFF7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40" name="AutoShape 34"/>
          <p:cNvSpPr>
            <a:spLocks noChangeArrowheads="1"/>
          </p:cNvSpPr>
          <p:nvPr/>
        </p:nvSpPr>
        <p:spPr bwMode="auto">
          <a:xfrm rot="1822980" flipH="1">
            <a:off x="7065434" y="3565525"/>
            <a:ext cx="125588" cy="327025"/>
          </a:xfrm>
          <a:prstGeom prst="upArrow">
            <a:avLst>
              <a:gd name="adj1" fmla="val 50000"/>
              <a:gd name="adj2" fmla="val 57865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41" name="AutoShape 35"/>
          <p:cNvSpPr>
            <a:spLocks noChangeAspect="1" noChangeArrowheads="1"/>
          </p:cNvSpPr>
          <p:nvPr/>
        </p:nvSpPr>
        <p:spPr bwMode="auto">
          <a:xfrm rot="-1822980">
            <a:off x="5506156" y="2660650"/>
            <a:ext cx="179212" cy="363538"/>
          </a:xfrm>
          <a:prstGeom prst="upArrow">
            <a:avLst>
              <a:gd name="adj1" fmla="val 50000"/>
              <a:gd name="adj2" fmla="val 45079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42" name="Oval 36"/>
          <p:cNvSpPr>
            <a:spLocks noChangeAspect="1" noChangeArrowheads="1"/>
          </p:cNvSpPr>
          <p:nvPr/>
        </p:nvSpPr>
        <p:spPr bwMode="auto">
          <a:xfrm>
            <a:off x="6440313" y="1957388"/>
            <a:ext cx="557389" cy="557212"/>
          </a:xfrm>
          <a:prstGeom prst="ellipse">
            <a:avLst/>
          </a:prstGeom>
          <a:gradFill rotWithShape="0">
            <a:gsLst>
              <a:gs pos="0">
                <a:srgbClr val="00003B"/>
              </a:gs>
              <a:gs pos="100000">
                <a:srgbClr val="00008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43" name="Oval 37"/>
          <p:cNvSpPr>
            <a:spLocks noChangeAspect="1" noChangeArrowheads="1"/>
          </p:cNvSpPr>
          <p:nvPr/>
        </p:nvSpPr>
        <p:spPr bwMode="auto">
          <a:xfrm>
            <a:off x="5754513" y="1957388"/>
            <a:ext cx="557389" cy="557212"/>
          </a:xfrm>
          <a:prstGeom prst="ellipse">
            <a:avLst/>
          </a:prstGeom>
          <a:gradFill rotWithShape="0">
            <a:gsLst>
              <a:gs pos="0">
                <a:srgbClr val="00366B"/>
              </a:gs>
              <a:gs pos="100000">
                <a:srgbClr val="0074E8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44" name="Oval 38"/>
          <p:cNvSpPr>
            <a:spLocks noChangeAspect="1" noChangeArrowheads="1"/>
          </p:cNvSpPr>
          <p:nvPr/>
        </p:nvSpPr>
        <p:spPr bwMode="auto">
          <a:xfrm>
            <a:off x="5068713" y="1957388"/>
            <a:ext cx="557389" cy="55721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45" name="Oval 39"/>
          <p:cNvSpPr>
            <a:spLocks noChangeAspect="1" noChangeArrowheads="1"/>
          </p:cNvSpPr>
          <p:nvPr/>
        </p:nvSpPr>
        <p:spPr bwMode="auto">
          <a:xfrm>
            <a:off x="7461957" y="1957388"/>
            <a:ext cx="557389" cy="557212"/>
          </a:xfrm>
          <a:prstGeom prst="ellipse">
            <a:avLst/>
          </a:prstGeom>
          <a:gradFill rotWithShape="0">
            <a:gsLst>
              <a:gs pos="0">
                <a:srgbClr val="526F00"/>
              </a:gs>
              <a:gs pos="100000">
                <a:srgbClr val="B1F0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46" name="AutoShape 40"/>
          <p:cNvSpPr>
            <a:spLocks noChangeArrowheads="1"/>
          </p:cNvSpPr>
          <p:nvPr/>
        </p:nvSpPr>
        <p:spPr bwMode="auto">
          <a:xfrm rot="1822980">
            <a:off x="7477478" y="2562225"/>
            <a:ext cx="162277" cy="400050"/>
          </a:xfrm>
          <a:prstGeom prst="upArrow">
            <a:avLst>
              <a:gd name="adj1" fmla="val 50000"/>
              <a:gd name="adj2" fmla="val 5478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47" name="Text Box 41"/>
          <p:cNvSpPr txBox="1">
            <a:spLocks noChangeArrowheads="1"/>
          </p:cNvSpPr>
          <p:nvPr/>
        </p:nvSpPr>
        <p:spPr bwMode="auto">
          <a:xfrm>
            <a:off x="4968524" y="1343025"/>
            <a:ext cx="70132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Paneth cell</a:t>
            </a:r>
            <a:endParaRPr lang="en-GB" sz="1200" b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48" name="Text Box 42"/>
          <p:cNvSpPr txBox="1">
            <a:spLocks noChangeArrowheads="1"/>
          </p:cNvSpPr>
          <p:nvPr/>
        </p:nvSpPr>
        <p:spPr bwMode="auto">
          <a:xfrm>
            <a:off x="5662791" y="1343025"/>
            <a:ext cx="70132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Goblet cell</a:t>
            </a:r>
            <a:endParaRPr lang="en-GB" sz="1200" b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49" name="Text Box 43"/>
          <p:cNvSpPr txBox="1">
            <a:spLocks noChangeArrowheads="1"/>
          </p:cNvSpPr>
          <p:nvPr/>
        </p:nvSpPr>
        <p:spPr bwMode="auto">
          <a:xfrm>
            <a:off x="6272389" y="1343028"/>
            <a:ext cx="9299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Entero-endocrine cell</a:t>
            </a:r>
            <a:endParaRPr lang="en-GB" sz="1200" b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50" name="Text Box 44"/>
          <p:cNvSpPr txBox="1">
            <a:spLocks noChangeArrowheads="1"/>
          </p:cNvSpPr>
          <p:nvPr/>
        </p:nvSpPr>
        <p:spPr bwMode="auto">
          <a:xfrm>
            <a:off x="7267224" y="1647825"/>
            <a:ext cx="990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2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Enterocyte</a:t>
            </a:r>
            <a:endParaRPr lang="en-GB" sz="1200" b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51" name="AutoShape 45"/>
          <p:cNvSpPr>
            <a:spLocks noChangeArrowheads="1"/>
          </p:cNvSpPr>
          <p:nvPr/>
        </p:nvSpPr>
        <p:spPr bwMode="auto">
          <a:xfrm rot="19777020" flipH="1">
            <a:off x="5682546" y="2630488"/>
            <a:ext cx="162277" cy="400050"/>
          </a:xfrm>
          <a:prstGeom prst="upArrow">
            <a:avLst>
              <a:gd name="adj1" fmla="val 50000"/>
              <a:gd name="adj2" fmla="val 5478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52" name="AutoShape 46"/>
          <p:cNvSpPr>
            <a:spLocks noChangeArrowheads="1"/>
          </p:cNvSpPr>
          <p:nvPr/>
        </p:nvSpPr>
        <p:spPr bwMode="auto">
          <a:xfrm rot="1822980">
            <a:off x="6464302" y="2630488"/>
            <a:ext cx="160867" cy="400050"/>
          </a:xfrm>
          <a:prstGeom prst="upArrow">
            <a:avLst>
              <a:gd name="adj1" fmla="val 50000"/>
              <a:gd name="adj2" fmla="val 5526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53" name="AutoShape 47"/>
          <p:cNvSpPr>
            <a:spLocks noChangeArrowheads="1"/>
          </p:cNvSpPr>
          <p:nvPr/>
        </p:nvSpPr>
        <p:spPr bwMode="auto">
          <a:xfrm>
            <a:off x="6007102" y="2566988"/>
            <a:ext cx="160867" cy="400050"/>
          </a:xfrm>
          <a:prstGeom prst="upArrow">
            <a:avLst>
              <a:gd name="adj1" fmla="val 50000"/>
              <a:gd name="adj2" fmla="val 5526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54" name="AutoShape 48"/>
          <p:cNvSpPr>
            <a:spLocks noChangeArrowheads="1"/>
          </p:cNvSpPr>
          <p:nvPr/>
        </p:nvSpPr>
        <p:spPr bwMode="auto">
          <a:xfrm rot="1822980" flipH="1">
            <a:off x="7217834" y="3717927"/>
            <a:ext cx="125588" cy="327025"/>
          </a:xfrm>
          <a:prstGeom prst="upArrow">
            <a:avLst>
              <a:gd name="adj1" fmla="val 50000"/>
              <a:gd name="adj2" fmla="val 57865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55" name="AutoShape 51"/>
          <p:cNvSpPr>
            <a:spLocks noChangeArrowheads="1"/>
          </p:cNvSpPr>
          <p:nvPr/>
        </p:nvSpPr>
        <p:spPr bwMode="auto">
          <a:xfrm rot="5400000">
            <a:off x="7516808" y="5191743"/>
            <a:ext cx="125413" cy="327378"/>
          </a:xfrm>
          <a:prstGeom prst="upArrow">
            <a:avLst>
              <a:gd name="adj1" fmla="val 50000"/>
              <a:gd name="adj2" fmla="val 73417"/>
            </a:avLst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56" name="AutoShape 52"/>
          <p:cNvSpPr>
            <a:spLocks noChangeAspect="1" noChangeArrowheads="1"/>
          </p:cNvSpPr>
          <p:nvPr/>
        </p:nvSpPr>
        <p:spPr bwMode="auto">
          <a:xfrm rot="5400000">
            <a:off x="7498552" y="4897262"/>
            <a:ext cx="161925" cy="327378"/>
          </a:xfrm>
          <a:prstGeom prst="upArrow">
            <a:avLst>
              <a:gd name="adj1" fmla="val 50000"/>
              <a:gd name="adj2" fmla="val 56863"/>
            </a:avLst>
          </a:prstGeom>
          <a:solidFill>
            <a:srgbClr val="CC99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57" name="AutoShape 53"/>
          <p:cNvSpPr>
            <a:spLocks noChangeArrowheads="1"/>
          </p:cNvSpPr>
          <p:nvPr/>
        </p:nvSpPr>
        <p:spPr bwMode="auto">
          <a:xfrm>
            <a:off x="7415825" y="5662504"/>
            <a:ext cx="327378" cy="125412"/>
          </a:xfrm>
          <a:prstGeom prst="rightArrow">
            <a:avLst>
              <a:gd name="adj1" fmla="val 50000"/>
              <a:gd name="adj2" fmla="val 73418"/>
            </a:avLst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58" name="Text Box 54"/>
          <p:cNvSpPr txBox="1">
            <a:spLocks noChangeArrowheads="1"/>
          </p:cNvSpPr>
          <p:nvPr/>
        </p:nvSpPr>
        <p:spPr bwMode="auto">
          <a:xfrm>
            <a:off x="7779893" y="4867277"/>
            <a:ext cx="130104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200" b="1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Wnt</a:t>
            </a:r>
            <a:r>
              <a:rPr lang="it-IT" sz="12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b="1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signals</a:t>
            </a:r>
            <a:endParaRPr lang="en-GB" sz="12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59" name="Text Box 55"/>
          <p:cNvSpPr txBox="1">
            <a:spLocks noChangeArrowheads="1"/>
          </p:cNvSpPr>
          <p:nvPr/>
        </p:nvSpPr>
        <p:spPr bwMode="auto">
          <a:xfrm>
            <a:off x="7779891" y="5226052"/>
            <a:ext cx="154093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200" b="1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Notch</a:t>
            </a:r>
            <a:r>
              <a:rPr lang="it-IT" sz="12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b="1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signals</a:t>
            </a:r>
            <a:endParaRPr lang="en-GB" sz="12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60" name="Text Box 56"/>
          <p:cNvSpPr txBox="1">
            <a:spLocks noChangeArrowheads="1"/>
          </p:cNvSpPr>
          <p:nvPr/>
        </p:nvSpPr>
        <p:spPr bwMode="auto">
          <a:xfrm>
            <a:off x="7779893" y="5592766"/>
            <a:ext cx="130104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200" b="1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Other</a:t>
            </a:r>
            <a:r>
              <a:rPr lang="it-IT" sz="12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b="1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signals</a:t>
            </a:r>
            <a:endParaRPr lang="en-GB" sz="12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61" name="Rectangle 57"/>
          <p:cNvSpPr>
            <a:spLocks noChangeArrowheads="1"/>
          </p:cNvSpPr>
          <p:nvPr/>
        </p:nvSpPr>
        <p:spPr bwMode="auto">
          <a:xfrm>
            <a:off x="7187225" y="4800600"/>
            <a:ext cx="21336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62" name="Rectangle 58"/>
          <p:cNvSpPr>
            <a:spLocks noChangeArrowheads="1"/>
          </p:cNvSpPr>
          <p:nvPr/>
        </p:nvSpPr>
        <p:spPr bwMode="auto">
          <a:xfrm>
            <a:off x="7252136" y="4787899"/>
            <a:ext cx="1828800" cy="126653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63" name="Line 5"/>
          <p:cNvSpPr>
            <a:spLocks noChangeShapeType="1"/>
          </p:cNvSpPr>
          <p:nvPr/>
        </p:nvSpPr>
        <p:spPr bwMode="auto">
          <a:xfrm rot="21452357" flipV="1">
            <a:off x="2777067" y="4494213"/>
            <a:ext cx="386644" cy="254000"/>
          </a:xfrm>
          <a:prstGeom prst="line">
            <a:avLst/>
          </a:prstGeom>
          <a:noFill/>
          <a:ln w="25400">
            <a:solidFill>
              <a:srgbClr val="914997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764" name="Text Box 6"/>
          <p:cNvSpPr txBox="1">
            <a:spLocks noChangeArrowheads="1"/>
          </p:cNvSpPr>
          <p:nvPr/>
        </p:nvSpPr>
        <p:spPr bwMode="auto">
          <a:xfrm>
            <a:off x="2398889" y="4749802"/>
            <a:ext cx="91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Stem cells</a:t>
            </a:r>
            <a:endParaRPr lang="en-GB" sz="1200" b="1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65" name="Text Box 7"/>
          <p:cNvSpPr txBox="1">
            <a:spLocks noChangeArrowheads="1"/>
          </p:cNvSpPr>
          <p:nvPr/>
        </p:nvSpPr>
        <p:spPr bwMode="auto">
          <a:xfrm>
            <a:off x="3028245" y="5257802"/>
            <a:ext cx="9708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Paneth cells</a:t>
            </a:r>
            <a:endParaRPr lang="en-GB" sz="1200" b="1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66" name="Line 8"/>
          <p:cNvSpPr>
            <a:spLocks noChangeShapeType="1"/>
          </p:cNvSpPr>
          <p:nvPr/>
        </p:nvSpPr>
        <p:spPr bwMode="auto">
          <a:xfrm flipH="1" flipV="1">
            <a:off x="3570112" y="4991100"/>
            <a:ext cx="76200" cy="304800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 sz="2800" i="1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6" descr="cd133 normal col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16025"/>
            <a:ext cx="2347913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Line 26"/>
          <p:cNvSpPr>
            <a:spLocks noChangeShapeType="1"/>
          </p:cNvSpPr>
          <p:nvPr/>
        </p:nvSpPr>
        <p:spPr bwMode="auto">
          <a:xfrm flipH="1">
            <a:off x="2425918" y="3265706"/>
            <a:ext cx="347663" cy="1841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it-IT" smtClean="0">
              <a:solidFill>
                <a:srgbClr val="000000"/>
              </a:solidFill>
            </a:endParaRPr>
          </a:p>
        </p:txBody>
      </p:sp>
      <p:sp>
        <p:nvSpPr>
          <p:cNvPr id="36868" name="Line 27"/>
          <p:cNvSpPr>
            <a:spLocks noChangeShapeType="1"/>
          </p:cNvSpPr>
          <p:nvPr/>
        </p:nvSpPr>
        <p:spPr bwMode="auto">
          <a:xfrm flipH="1">
            <a:off x="2092434" y="2438945"/>
            <a:ext cx="349250" cy="1841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it-IT" smtClean="0">
              <a:solidFill>
                <a:srgbClr val="000000"/>
              </a:solidFill>
            </a:endParaRPr>
          </a:p>
        </p:txBody>
      </p:sp>
      <p:sp>
        <p:nvSpPr>
          <p:cNvPr id="36869" name="Rectangle 29"/>
          <p:cNvSpPr>
            <a:spLocks noChangeArrowheads="1"/>
          </p:cNvSpPr>
          <p:nvPr/>
        </p:nvSpPr>
        <p:spPr bwMode="auto">
          <a:xfrm>
            <a:off x="779463" y="784225"/>
            <a:ext cx="170338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1800" b="1" smtClean="0">
                <a:solidFill>
                  <a:srgbClr val="000000"/>
                </a:solidFill>
                <a:latin typeface="Arial" pitchFamily="34" charset="0"/>
              </a:rPr>
              <a:t>Normal</a:t>
            </a: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455613" y="3562350"/>
            <a:ext cx="2349500" cy="2867025"/>
            <a:chOff x="1803" y="780"/>
            <a:chExt cx="1480" cy="1806"/>
          </a:xfrm>
        </p:grpSpPr>
        <p:pic>
          <p:nvPicPr>
            <p:cNvPr id="37001" name="Picture 18" descr="CD133 RDM1"/>
            <p:cNvPicPr>
              <a:picLocks noChangeAspect="1" noChangeArrowheads="1"/>
            </p:cNvPicPr>
            <p:nvPr/>
          </p:nvPicPr>
          <p:blipFill>
            <a:blip r:embed="rId4" cstate="print"/>
            <a:srcRect l="49805" r="462" b="23703"/>
            <a:stretch>
              <a:fillRect/>
            </a:stretch>
          </p:blipFill>
          <p:spPr bwMode="auto">
            <a:xfrm>
              <a:off x="1803" y="1036"/>
              <a:ext cx="1480" cy="155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</p:pic>
        <p:sp>
          <p:nvSpPr>
            <p:cNvPr id="37002" name="Line 19"/>
            <p:cNvSpPr>
              <a:spLocks noChangeShapeType="1"/>
            </p:cNvSpPr>
            <p:nvPr/>
          </p:nvSpPr>
          <p:spPr bwMode="auto">
            <a:xfrm flipV="1">
              <a:off x="2415" y="1971"/>
              <a:ext cx="205" cy="14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003" name="Line 20"/>
            <p:cNvSpPr>
              <a:spLocks noChangeShapeType="1"/>
            </p:cNvSpPr>
            <p:nvPr/>
          </p:nvSpPr>
          <p:spPr bwMode="auto">
            <a:xfrm flipH="1">
              <a:off x="2329" y="2176"/>
              <a:ext cx="219" cy="11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004" name="Line 21"/>
            <p:cNvSpPr>
              <a:spLocks noChangeShapeType="1"/>
            </p:cNvSpPr>
            <p:nvPr/>
          </p:nvSpPr>
          <p:spPr bwMode="auto">
            <a:xfrm flipH="1">
              <a:off x="3152" y="1735"/>
              <a:ext cx="130" cy="12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7005" name="Rectangle 30"/>
            <p:cNvSpPr>
              <a:spLocks noChangeArrowheads="1"/>
            </p:cNvSpPr>
            <p:nvPr/>
          </p:nvSpPr>
          <p:spPr bwMode="auto">
            <a:xfrm>
              <a:off x="2011" y="780"/>
              <a:ext cx="1073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it-IT" sz="1800" b="1" smtClean="0">
                  <a:solidFill>
                    <a:srgbClr val="000000"/>
                  </a:solidFill>
                  <a:latin typeface="Arial" pitchFamily="34" charset="0"/>
                </a:rPr>
                <a:t>Cancer</a:t>
              </a:r>
            </a:p>
          </p:txBody>
        </p:sp>
      </p:grpSp>
      <p:grpSp>
        <p:nvGrpSpPr>
          <p:cNvPr id="3" name="Group 165"/>
          <p:cNvGrpSpPr>
            <a:grpSpLocks/>
          </p:cNvGrpSpPr>
          <p:nvPr/>
        </p:nvGrpSpPr>
        <p:grpSpPr bwMode="auto">
          <a:xfrm>
            <a:off x="4697413" y="1150938"/>
            <a:ext cx="3025775" cy="3143250"/>
            <a:chOff x="1834" y="1745"/>
            <a:chExt cx="1798" cy="1980"/>
          </a:xfrm>
        </p:grpSpPr>
        <p:sp>
          <p:nvSpPr>
            <p:cNvPr id="36880" name="Rectangle 34"/>
            <p:cNvSpPr>
              <a:spLocks noChangeArrowheads="1"/>
            </p:cNvSpPr>
            <p:nvPr/>
          </p:nvSpPr>
          <p:spPr bwMode="auto">
            <a:xfrm>
              <a:off x="2556" y="3457"/>
              <a:ext cx="815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GB" sz="1400" b="1" smtClean="0">
                  <a:solidFill>
                    <a:srgbClr val="000000"/>
                  </a:solidFill>
                  <a:latin typeface="Arial" pitchFamily="34" charset="0"/>
                </a:rPr>
                <a:t>Time (</a:t>
              </a:r>
              <a:r>
                <a:rPr lang="en-GB" sz="1400" b="1" i="1" smtClean="0">
                  <a:solidFill>
                    <a:srgbClr val="000000"/>
                  </a:solidFill>
                  <a:latin typeface="Arial" pitchFamily="34" charset="0"/>
                </a:rPr>
                <a:t>weeks</a:t>
              </a:r>
              <a:r>
                <a:rPr lang="en-GB" sz="1400" b="1" smtClean="0">
                  <a:solidFill>
                    <a:srgbClr val="000000"/>
                  </a:solidFill>
                  <a:latin typeface="Arial" pitchFamily="34" charset="0"/>
                </a:rPr>
                <a:t>)</a:t>
              </a:r>
            </a:p>
            <a:p>
              <a:r>
                <a:rPr lang="en-GB" sz="1400" b="1" smtClean="0">
                  <a:solidFill>
                    <a:srgbClr val="000000"/>
                  </a:solidFill>
                  <a:latin typeface="Arial" pitchFamily="34" charset="0"/>
                </a:rPr>
                <a:t> </a:t>
              </a:r>
            </a:p>
          </p:txBody>
        </p:sp>
        <p:sp>
          <p:nvSpPr>
            <p:cNvPr id="36881" name="Line 35"/>
            <p:cNvSpPr>
              <a:spLocks noChangeShapeType="1"/>
            </p:cNvSpPr>
            <p:nvPr/>
          </p:nvSpPr>
          <p:spPr bwMode="auto">
            <a:xfrm>
              <a:off x="2274" y="1847"/>
              <a:ext cx="104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82" name="Rectangle 36"/>
            <p:cNvSpPr>
              <a:spLocks noChangeArrowheads="1"/>
            </p:cNvSpPr>
            <p:nvPr/>
          </p:nvSpPr>
          <p:spPr bwMode="auto">
            <a:xfrm>
              <a:off x="2444" y="1800"/>
              <a:ext cx="58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GB" sz="1200" b="1" smtClean="0">
                  <a:solidFill>
                    <a:srgbClr val="000000"/>
                  </a:solidFill>
                  <a:latin typeface="Arial" pitchFamily="34" charset="0"/>
                </a:rPr>
                <a:t>3,000 AC133</a:t>
              </a:r>
              <a:r>
                <a:rPr lang="en-GB" sz="1600" b="1" baseline="10000" smtClean="0">
                  <a:solidFill>
                    <a:srgbClr val="000000"/>
                  </a:solidFill>
                  <a:latin typeface="Arial" pitchFamily="34" charset="0"/>
                </a:rPr>
                <a:t>+</a:t>
              </a:r>
            </a:p>
          </p:txBody>
        </p:sp>
        <p:sp>
          <p:nvSpPr>
            <p:cNvPr id="36883" name="Oval 37"/>
            <p:cNvSpPr>
              <a:spLocks noChangeArrowheads="1"/>
            </p:cNvSpPr>
            <p:nvPr/>
          </p:nvSpPr>
          <p:spPr bwMode="auto">
            <a:xfrm>
              <a:off x="2303" y="1819"/>
              <a:ext cx="47" cy="54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84" name="Line 38"/>
            <p:cNvSpPr>
              <a:spLocks noChangeShapeType="1"/>
            </p:cNvSpPr>
            <p:nvPr/>
          </p:nvSpPr>
          <p:spPr bwMode="auto">
            <a:xfrm>
              <a:off x="2274" y="1964"/>
              <a:ext cx="104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85" name="Rectangle 39"/>
            <p:cNvSpPr>
              <a:spLocks noChangeArrowheads="1"/>
            </p:cNvSpPr>
            <p:nvPr/>
          </p:nvSpPr>
          <p:spPr bwMode="auto">
            <a:xfrm>
              <a:off x="2444" y="1906"/>
              <a:ext cx="48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GB" sz="1200" b="1" smtClean="0">
                  <a:solidFill>
                    <a:srgbClr val="000000"/>
                  </a:solidFill>
                  <a:latin typeface="Arial" pitchFamily="34" charset="0"/>
                </a:rPr>
                <a:t>10</a:t>
              </a:r>
              <a:r>
                <a:rPr lang="en-GB" sz="1600" b="1" baseline="20000" smtClean="0">
                  <a:solidFill>
                    <a:srgbClr val="000000"/>
                  </a:solidFill>
                  <a:latin typeface="Arial" pitchFamily="34" charset="0"/>
                </a:rPr>
                <a:t>5</a:t>
              </a:r>
              <a:r>
                <a:rPr lang="en-GB" sz="1200" b="1" smtClean="0">
                  <a:solidFill>
                    <a:srgbClr val="000000"/>
                  </a:solidFill>
                  <a:latin typeface="Arial" pitchFamily="34" charset="0"/>
                </a:rPr>
                <a:t> AC133</a:t>
              </a:r>
              <a:r>
                <a:rPr lang="en-GB" b="1" baseline="18000" smtClean="0">
                  <a:solidFill>
                    <a:srgbClr val="000000"/>
                  </a:solidFill>
                  <a:latin typeface="Arial" pitchFamily="34" charset="0"/>
                </a:rPr>
                <a:t>-</a:t>
              </a:r>
            </a:p>
          </p:txBody>
        </p:sp>
        <p:sp>
          <p:nvSpPr>
            <p:cNvPr id="36886" name="AutoShape 40"/>
            <p:cNvSpPr>
              <a:spLocks noChangeArrowheads="1"/>
            </p:cNvSpPr>
            <p:nvPr/>
          </p:nvSpPr>
          <p:spPr bwMode="auto">
            <a:xfrm>
              <a:off x="2300" y="1940"/>
              <a:ext cx="52" cy="5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87" name="Line 41"/>
            <p:cNvSpPr>
              <a:spLocks noChangeShapeType="1"/>
            </p:cNvSpPr>
            <p:nvPr/>
          </p:nvSpPr>
          <p:spPr bwMode="auto">
            <a:xfrm>
              <a:off x="2274" y="2083"/>
              <a:ext cx="104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88" name="Rectangle 42"/>
            <p:cNvSpPr>
              <a:spLocks noChangeArrowheads="1"/>
            </p:cNvSpPr>
            <p:nvPr/>
          </p:nvSpPr>
          <p:spPr bwMode="auto">
            <a:xfrm>
              <a:off x="2300" y="2059"/>
              <a:ext cx="52" cy="50"/>
            </a:xfrm>
            <a:prstGeom prst="rect">
              <a:avLst/>
            </a:prstGeom>
            <a:solidFill>
              <a:srgbClr val="808080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89" name="Rectangle 43"/>
            <p:cNvSpPr>
              <a:spLocks noChangeArrowheads="1"/>
            </p:cNvSpPr>
            <p:nvPr/>
          </p:nvSpPr>
          <p:spPr bwMode="auto">
            <a:xfrm>
              <a:off x="2444" y="2039"/>
              <a:ext cx="38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GB" sz="1200" b="1" smtClean="0">
                  <a:solidFill>
                    <a:srgbClr val="000000"/>
                  </a:solidFill>
                  <a:latin typeface="Arial" pitchFamily="34" charset="0"/>
                </a:rPr>
                <a:t>10</a:t>
              </a:r>
              <a:r>
                <a:rPr lang="en-GB" sz="1600" b="1" baseline="20000" smtClean="0">
                  <a:solidFill>
                    <a:srgbClr val="000000"/>
                  </a:solidFill>
                  <a:latin typeface="Arial" pitchFamily="34" charset="0"/>
                </a:rPr>
                <a:t>6</a:t>
              </a:r>
              <a:r>
                <a:rPr lang="en-GB" sz="1200" b="1" smtClean="0">
                  <a:solidFill>
                    <a:srgbClr val="000000"/>
                  </a:solidFill>
                  <a:latin typeface="Arial" pitchFamily="34" charset="0"/>
                </a:rPr>
                <a:t>  total</a:t>
              </a:r>
              <a:endParaRPr lang="en-GB" sz="1200" b="1" baseline="300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6890" name="Line 44"/>
            <p:cNvSpPr>
              <a:spLocks noChangeShapeType="1"/>
            </p:cNvSpPr>
            <p:nvPr/>
          </p:nvSpPr>
          <p:spPr bwMode="auto">
            <a:xfrm>
              <a:off x="2201" y="1801"/>
              <a:ext cx="0" cy="150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91" name="Line 45"/>
            <p:cNvSpPr>
              <a:spLocks noChangeShapeType="1"/>
            </p:cNvSpPr>
            <p:nvPr/>
          </p:nvSpPr>
          <p:spPr bwMode="auto">
            <a:xfrm>
              <a:off x="2190" y="330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92" name="Line 46"/>
            <p:cNvSpPr>
              <a:spLocks noChangeShapeType="1"/>
            </p:cNvSpPr>
            <p:nvPr/>
          </p:nvSpPr>
          <p:spPr bwMode="auto">
            <a:xfrm>
              <a:off x="2201" y="3303"/>
              <a:ext cx="137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93" name="Line 47"/>
            <p:cNvSpPr>
              <a:spLocks noChangeShapeType="1"/>
            </p:cNvSpPr>
            <p:nvPr/>
          </p:nvSpPr>
          <p:spPr bwMode="auto">
            <a:xfrm flipV="1">
              <a:off x="2201" y="3303"/>
              <a:ext cx="0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94" name="Line 48"/>
            <p:cNvSpPr>
              <a:spLocks noChangeShapeType="1"/>
            </p:cNvSpPr>
            <p:nvPr/>
          </p:nvSpPr>
          <p:spPr bwMode="auto">
            <a:xfrm flipV="1">
              <a:off x="2201" y="3303"/>
              <a:ext cx="0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95" name="Line 49"/>
            <p:cNvSpPr>
              <a:spLocks noChangeShapeType="1"/>
            </p:cNvSpPr>
            <p:nvPr/>
          </p:nvSpPr>
          <p:spPr bwMode="auto">
            <a:xfrm flipV="1">
              <a:off x="2429" y="3303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96" name="Line 50"/>
            <p:cNvSpPr>
              <a:spLocks noChangeShapeType="1"/>
            </p:cNvSpPr>
            <p:nvPr/>
          </p:nvSpPr>
          <p:spPr bwMode="auto">
            <a:xfrm flipV="1">
              <a:off x="2658" y="3303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97" name="Line 51"/>
            <p:cNvSpPr>
              <a:spLocks noChangeShapeType="1"/>
            </p:cNvSpPr>
            <p:nvPr/>
          </p:nvSpPr>
          <p:spPr bwMode="auto">
            <a:xfrm flipV="1">
              <a:off x="2888" y="3303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98" name="Line 52"/>
            <p:cNvSpPr>
              <a:spLocks noChangeShapeType="1"/>
            </p:cNvSpPr>
            <p:nvPr/>
          </p:nvSpPr>
          <p:spPr bwMode="auto">
            <a:xfrm flipV="1">
              <a:off x="3116" y="3303"/>
              <a:ext cx="2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899" name="Line 53"/>
            <p:cNvSpPr>
              <a:spLocks noChangeShapeType="1"/>
            </p:cNvSpPr>
            <p:nvPr/>
          </p:nvSpPr>
          <p:spPr bwMode="auto">
            <a:xfrm flipV="1">
              <a:off x="3344" y="3303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00" name="Freeform 54"/>
            <p:cNvSpPr>
              <a:spLocks/>
            </p:cNvSpPr>
            <p:nvPr/>
          </p:nvSpPr>
          <p:spPr bwMode="auto">
            <a:xfrm flipV="1">
              <a:off x="2201" y="3240"/>
              <a:ext cx="1373" cy="63"/>
            </a:xfrm>
            <a:custGeom>
              <a:avLst/>
              <a:gdLst>
                <a:gd name="T0" fmla="*/ 0 w 624"/>
                <a:gd name="T1" fmla="*/ 0 h 63"/>
                <a:gd name="T2" fmla="*/ 2147483647 w 624"/>
                <a:gd name="T3" fmla="*/ 0 h 63"/>
                <a:gd name="T4" fmla="*/ 2147483647 w 624"/>
                <a:gd name="T5" fmla="*/ 0 h 63"/>
                <a:gd name="T6" fmla="*/ 2147483647 w 624"/>
                <a:gd name="T7" fmla="*/ 0 h 63"/>
                <a:gd name="T8" fmla="*/ 2147483647 w 624"/>
                <a:gd name="T9" fmla="*/ 0 h 63"/>
                <a:gd name="T10" fmla="*/ 2147483647 w 624"/>
                <a:gd name="T11" fmla="*/ 0 h 63"/>
                <a:gd name="T12" fmla="*/ 2147483647 w 624"/>
                <a:gd name="T13" fmla="*/ 0 h 63"/>
                <a:gd name="T14" fmla="*/ 2147483647 w 624"/>
                <a:gd name="T15" fmla="*/ 0 h 63"/>
                <a:gd name="T16" fmla="*/ 2147483647 w 624"/>
                <a:gd name="T17" fmla="*/ 0 h 63"/>
                <a:gd name="T18" fmla="*/ 2147483647 w 624"/>
                <a:gd name="T19" fmla="*/ 0 h 63"/>
                <a:gd name="T20" fmla="*/ 2147483647 w 624"/>
                <a:gd name="T21" fmla="*/ 0 h 63"/>
                <a:gd name="T22" fmla="*/ 2147483647 w 624"/>
                <a:gd name="T23" fmla="*/ 0 h 63"/>
                <a:gd name="T24" fmla="*/ 2147483647 w 624"/>
                <a:gd name="T25" fmla="*/ 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24"/>
                <a:gd name="T40" fmla="*/ 0 h 63"/>
                <a:gd name="T41" fmla="*/ 624 w 624"/>
                <a:gd name="T42" fmla="*/ 63 h 6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24" h="63">
                  <a:moveTo>
                    <a:pt x="0" y="0"/>
                  </a:moveTo>
                  <a:lnTo>
                    <a:pt x="9" y="0"/>
                  </a:lnTo>
                  <a:lnTo>
                    <a:pt x="45" y="0"/>
                  </a:lnTo>
                  <a:lnTo>
                    <a:pt x="89" y="0"/>
                  </a:lnTo>
                  <a:lnTo>
                    <a:pt x="178" y="0"/>
                  </a:lnTo>
                  <a:lnTo>
                    <a:pt x="268" y="0"/>
                  </a:lnTo>
                  <a:lnTo>
                    <a:pt x="357" y="0"/>
                  </a:lnTo>
                  <a:lnTo>
                    <a:pt x="401" y="0"/>
                  </a:lnTo>
                  <a:lnTo>
                    <a:pt x="446" y="0"/>
                  </a:lnTo>
                  <a:lnTo>
                    <a:pt x="490" y="0"/>
                  </a:lnTo>
                  <a:lnTo>
                    <a:pt x="535" y="0"/>
                  </a:lnTo>
                  <a:lnTo>
                    <a:pt x="580" y="0"/>
                  </a:lnTo>
                  <a:lnTo>
                    <a:pt x="624" y="0"/>
                  </a:lnTo>
                </a:path>
              </a:pathLst>
            </a:cu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01" name="Freeform 55"/>
            <p:cNvSpPr>
              <a:spLocks/>
            </p:cNvSpPr>
            <p:nvPr/>
          </p:nvSpPr>
          <p:spPr bwMode="auto">
            <a:xfrm>
              <a:off x="2658" y="2381"/>
              <a:ext cx="458" cy="880"/>
            </a:xfrm>
            <a:custGeom>
              <a:avLst/>
              <a:gdLst>
                <a:gd name="T0" fmla="*/ 0 w 179"/>
                <a:gd name="T1" fmla="*/ 2147483647 h 214"/>
                <a:gd name="T2" fmla="*/ 2147483647 w 179"/>
                <a:gd name="T3" fmla="*/ 2147483647 h 214"/>
                <a:gd name="T4" fmla="*/ 2147483647 w 179"/>
                <a:gd name="T5" fmla="*/ 2147483647 h 214"/>
                <a:gd name="T6" fmla="*/ 2147483647 w 179"/>
                <a:gd name="T7" fmla="*/ 2147483647 h 214"/>
                <a:gd name="T8" fmla="*/ 2147483647 w 179"/>
                <a:gd name="T9" fmla="*/ 0 h 2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9"/>
                <a:gd name="T16" fmla="*/ 0 h 214"/>
                <a:gd name="T17" fmla="*/ 179 w 179"/>
                <a:gd name="T18" fmla="*/ 214 h 2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9" h="214">
                  <a:moveTo>
                    <a:pt x="0" y="214"/>
                  </a:moveTo>
                  <a:lnTo>
                    <a:pt x="45" y="189"/>
                  </a:lnTo>
                  <a:lnTo>
                    <a:pt x="90" y="122"/>
                  </a:lnTo>
                  <a:lnTo>
                    <a:pt x="134" y="67"/>
                  </a:lnTo>
                  <a:lnTo>
                    <a:pt x="179" y="0"/>
                  </a:lnTo>
                </a:path>
              </a:pathLst>
            </a:cu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02" name="Freeform 56"/>
            <p:cNvSpPr>
              <a:spLocks/>
            </p:cNvSpPr>
            <p:nvPr/>
          </p:nvSpPr>
          <p:spPr bwMode="auto">
            <a:xfrm>
              <a:off x="2772" y="2443"/>
              <a:ext cx="687" cy="829"/>
            </a:xfrm>
            <a:custGeom>
              <a:avLst/>
              <a:gdLst>
                <a:gd name="T0" fmla="*/ 0 w 267"/>
                <a:gd name="T1" fmla="*/ 2147483647 h 202"/>
                <a:gd name="T2" fmla="*/ 2147483647 w 267"/>
                <a:gd name="T3" fmla="*/ 2147483647 h 202"/>
                <a:gd name="T4" fmla="*/ 2147483647 w 267"/>
                <a:gd name="T5" fmla="*/ 2147483647 h 202"/>
                <a:gd name="T6" fmla="*/ 2147483647 w 267"/>
                <a:gd name="T7" fmla="*/ 2147483647 h 202"/>
                <a:gd name="T8" fmla="*/ 2147483647 w 267"/>
                <a:gd name="T9" fmla="*/ 2147483647 h 202"/>
                <a:gd name="T10" fmla="*/ 2147483647 w 267"/>
                <a:gd name="T11" fmla="*/ 2147483647 h 202"/>
                <a:gd name="T12" fmla="*/ 2147483647 w 267"/>
                <a:gd name="T13" fmla="*/ 0 h 2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7"/>
                <a:gd name="T22" fmla="*/ 0 h 202"/>
                <a:gd name="T23" fmla="*/ 267 w 267"/>
                <a:gd name="T24" fmla="*/ 202 h 2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7" h="202">
                  <a:moveTo>
                    <a:pt x="0" y="202"/>
                  </a:moveTo>
                  <a:lnTo>
                    <a:pt x="45" y="197"/>
                  </a:lnTo>
                  <a:lnTo>
                    <a:pt x="89" y="190"/>
                  </a:lnTo>
                  <a:lnTo>
                    <a:pt x="134" y="172"/>
                  </a:lnTo>
                  <a:lnTo>
                    <a:pt x="178" y="117"/>
                  </a:lnTo>
                  <a:lnTo>
                    <a:pt x="223" y="69"/>
                  </a:lnTo>
                  <a:lnTo>
                    <a:pt x="267" y="0"/>
                  </a:lnTo>
                </a:path>
              </a:pathLst>
            </a:cu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03" name="AutoShape 57"/>
            <p:cNvSpPr>
              <a:spLocks noChangeArrowheads="1"/>
            </p:cNvSpPr>
            <p:nvPr/>
          </p:nvSpPr>
          <p:spPr bwMode="auto">
            <a:xfrm>
              <a:off x="2174" y="3272"/>
              <a:ext cx="54" cy="54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04" name="Oval 58"/>
            <p:cNvSpPr>
              <a:spLocks noChangeArrowheads="1"/>
            </p:cNvSpPr>
            <p:nvPr/>
          </p:nvSpPr>
          <p:spPr bwMode="auto">
            <a:xfrm>
              <a:off x="2748" y="3127"/>
              <a:ext cx="50" cy="51"/>
            </a:xfrm>
            <a:prstGeom prst="ellipse">
              <a:avLst/>
            </a:prstGeom>
            <a:solidFill>
              <a:srgbClr val="000000"/>
            </a:solidFill>
            <a:ln w="482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05" name="Oval 59"/>
            <p:cNvSpPr>
              <a:spLocks noChangeArrowheads="1"/>
            </p:cNvSpPr>
            <p:nvPr/>
          </p:nvSpPr>
          <p:spPr bwMode="auto">
            <a:xfrm>
              <a:off x="2975" y="2628"/>
              <a:ext cx="51" cy="50"/>
            </a:xfrm>
            <a:prstGeom prst="ellipse">
              <a:avLst/>
            </a:prstGeom>
            <a:solidFill>
              <a:srgbClr val="000000"/>
            </a:solidFill>
            <a:ln w="482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06" name="Rectangle 60"/>
            <p:cNvSpPr>
              <a:spLocks noChangeArrowheads="1"/>
            </p:cNvSpPr>
            <p:nvPr/>
          </p:nvSpPr>
          <p:spPr bwMode="auto">
            <a:xfrm>
              <a:off x="2748" y="3245"/>
              <a:ext cx="50" cy="50"/>
            </a:xfrm>
            <a:prstGeom prst="rect">
              <a:avLst/>
            </a:prstGeom>
            <a:solidFill>
              <a:srgbClr val="808080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grpSp>
          <p:nvGrpSpPr>
            <p:cNvPr id="4" name="Group 61"/>
            <p:cNvGrpSpPr>
              <a:grpSpLocks/>
            </p:cNvGrpSpPr>
            <p:nvPr/>
          </p:nvGrpSpPr>
          <p:grpSpPr bwMode="auto">
            <a:xfrm>
              <a:off x="2021" y="1745"/>
              <a:ext cx="125" cy="1615"/>
              <a:chOff x="440" y="3747"/>
              <a:chExt cx="100" cy="1291"/>
            </a:xfrm>
          </p:grpSpPr>
          <p:sp>
            <p:nvSpPr>
              <p:cNvPr id="36994" name="Rectangle 62"/>
              <p:cNvSpPr>
                <a:spLocks noChangeArrowheads="1"/>
              </p:cNvSpPr>
              <p:nvPr/>
            </p:nvSpPr>
            <p:spPr bwMode="auto">
              <a:xfrm>
                <a:off x="484" y="4946"/>
                <a:ext cx="40" cy="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200" b="1" smtClean="0">
                    <a:solidFill>
                      <a:srgbClr val="000000"/>
                    </a:solidFill>
                    <a:latin typeface="Arial" pitchFamily="34" charset="0"/>
                  </a:rPr>
                  <a:t>0</a:t>
                </a:r>
              </a:p>
            </p:txBody>
          </p:sp>
          <p:sp>
            <p:nvSpPr>
              <p:cNvPr id="36995" name="Rectangle 63"/>
              <p:cNvSpPr>
                <a:spLocks noChangeArrowheads="1"/>
              </p:cNvSpPr>
              <p:nvPr/>
            </p:nvSpPr>
            <p:spPr bwMode="auto">
              <a:xfrm>
                <a:off x="440" y="4747"/>
                <a:ext cx="100" cy="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200" b="1" smtClean="0">
                    <a:solidFill>
                      <a:srgbClr val="000000"/>
                    </a:solidFill>
                    <a:latin typeface="Arial" pitchFamily="34" charset="0"/>
                  </a:rPr>
                  <a:t>0.5</a:t>
                </a:r>
              </a:p>
            </p:txBody>
          </p:sp>
          <p:sp>
            <p:nvSpPr>
              <p:cNvPr id="36996" name="Rectangle 64"/>
              <p:cNvSpPr>
                <a:spLocks noChangeArrowheads="1"/>
              </p:cNvSpPr>
              <p:nvPr/>
            </p:nvSpPr>
            <p:spPr bwMode="auto">
              <a:xfrm>
                <a:off x="440" y="4547"/>
                <a:ext cx="100" cy="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200" b="1" smtClean="0">
                    <a:solidFill>
                      <a:srgbClr val="000000"/>
                    </a:solidFill>
                    <a:latin typeface="Arial" pitchFamily="34" charset="0"/>
                  </a:rPr>
                  <a:t>1.0</a:t>
                </a:r>
              </a:p>
            </p:txBody>
          </p:sp>
          <p:sp>
            <p:nvSpPr>
              <p:cNvPr id="36997" name="Rectangle 65"/>
              <p:cNvSpPr>
                <a:spLocks noChangeArrowheads="1"/>
              </p:cNvSpPr>
              <p:nvPr/>
            </p:nvSpPr>
            <p:spPr bwMode="auto">
              <a:xfrm>
                <a:off x="440" y="4349"/>
                <a:ext cx="100" cy="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200" b="1" smtClean="0">
                    <a:solidFill>
                      <a:srgbClr val="000000"/>
                    </a:solidFill>
                    <a:latin typeface="Arial" pitchFamily="34" charset="0"/>
                  </a:rPr>
                  <a:t>1.5</a:t>
                </a:r>
              </a:p>
            </p:txBody>
          </p:sp>
          <p:sp>
            <p:nvSpPr>
              <p:cNvPr id="36998" name="Rectangle 66"/>
              <p:cNvSpPr>
                <a:spLocks noChangeArrowheads="1"/>
              </p:cNvSpPr>
              <p:nvPr/>
            </p:nvSpPr>
            <p:spPr bwMode="auto">
              <a:xfrm>
                <a:off x="440" y="4148"/>
                <a:ext cx="100" cy="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200" b="1" smtClean="0">
                    <a:solidFill>
                      <a:srgbClr val="000000"/>
                    </a:solidFill>
                    <a:latin typeface="Arial" pitchFamily="34" charset="0"/>
                  </a:rPr>
                  <a:t>2.0</a:t>
                </a:r>
              </a:p>
            </p:txBody>
          </p:sp>
          <p:sp>
            <p:nvSpPr>
              <p:cNvPr id="36999" name="Rectangle 67"/>
              <p:cNvSpPr>
                <a:spLocks noChangeArrowheads="1"/>
              </p:cNvSpPr>
              <p:nvPr/>
            </p:nvSpPr>
            <p:spPr bwMode="auto">
              <a:xfrm>
                <a:off x="440" y="3948"/>
                <a:ext cx="100" cy="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200" b="1" smtClean="0">
                    <a:solidFill>
                      <a:srgbClr val="000000"/>
                    </a:solidFill>
                    <a:latin typeface="Arial" pitchFamily="34" charset="0"/>
                  </a:rPr>
                  <a:t>2.5</a:t>
                </a:r>
              </a:p>
            </p:txBody>
          </p:sp>
          <p:sp>
            <p:nvSpPr>
              <p:cNvPr id="37000" name="Rectangle 68"/>
              <p:cNvSpPr>
                <a:spLocks noChangeArrowheads="1"/>
              </p:cNvSpPr>
              <p:nvPr/>
            </p:nvSpPr>
            <p:spPr bwMode="auto">
              <a:xfrm>
                <a:off x="440" y="3747"/>
                <a:ext cx="100" cy="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200" b="1" smtClean="0">
                    <a:solidFill>
                      <a:srgbClr val="000000"/>
                    </a:solidFill>
                    <a:latin typeface="Arial" pitchFamily="34" charset="0"/>
                  </a:rPr>
                  <a:t>3.0</a:t>
                </a:r>
              </a:p>
            </p:txBody>
          </p:sp>
        </p:grpSp>
        <p:sp>
          <p:nvSpPr>
            <p:cNvPr id="36908" name="Rectangle 69"/>
            <p:cNvSpPr>
              <a:spLocks noChangeArrowheads="1"/>
            </p:cNvSpPr>
            <p:nvPr/>
          </p:nvSpPr>
          <p:spPr bwMode="auto">
            <a:xfrm>
              <a:off x="2178" y="3347"/>
              <a:ext cx="5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200" b="1" smtClean="0">
                  <a:solidFill>
                    <a:srgbClr val="000000"/>
                  </a:solidFill>
                  <a:latin typeface="Arial" pitchFamily="34" charset="0"/>
                </a:rPr>
                <a:t>0</a:t>
              </a:r>
            </a:p>
          </p:txBody>
        </p:sp>
        <p:sp>
          <p:nvSpPr>
            <p:cNvPr id="36909" name="Rectangle 70"/>
            <p:cNvSpPr>
              <a:spLocks noChangeArrowheads="1"/>
            </p:cNvSpPr>
            <p:nvPr/>
          </p:nvSpPr>
          <p:spPr bwMode="auto">
            <a:xfrm>
              <a:off x="2406" y="3347"/>
              <a:ext cx="5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200" b="1" smtClean="0">
                  <a:solidFill>
                    <a:srgbClr val="000000"/>
                  </a:solidFill>
                  <a:latin typeface="Arial" pitchFamily="34" charset="0"/>
                </a:rPr>
                <a:t>2</a:t>
              </a:r>
            </a:p>
          </p:txBody>
        </p:sp>
        <p:sp>
          <p:nvSpPr>
            <p:cNvPr id="36910" name="Rectangle 71"/>
            <p:cNvSpPr>
              <a:spLocks noChangeArrowheads="1"/>
            </p:cNvSpPr>
            <p:nvPr/>
          </p:nvSpPr>
          <p:spPr bwMode="auto">
            <a:xfrm>
              <a:off x="2634" y="3347"/>
              <a:ext cx="5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200" b="1" smtClean="0">
                  <a:solidFill>
                    <a:srgbClr val="000000"/>
                  </a:solidFill>
                  <a:latin typeface="Arial" pitchFamily="34" charset="0"/>
                </a:rPr>
                <a:t>4</a:t>
              </a:r>
            </a:p>
          </p:txBody>
        </p:sp>
        <p:sp>
          <p:nvSpPr>
            <p:cNvPr id="36911" name="Rectangle 72"/>
            <p:cNvSpPr>
              <a:spLocks noChangeArrowheads="1"/>
            </p:cNvSpPr>
            <p:nvPr/>
          </p:nvSpPr>
          <p:spPr bwMode="auto">
            <a:xfrm>
              <a:off x="2865" y="3347"/>
              <a:ext cx="5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200" b="1" smtClean="0">
                  <a:solidFill>
                    <a:srgbClr val="000000"/>
                  </a:solidFill>
                  <a:latin typeface="Arial" pitchFamily="34" charset="0"/>
                </a:rPr>
                <a:t>6</a:t>
              </a:r>
            </a:p>
          </p:txBody>
        </p:sp>
        <p:sp>
          <p:nvSpPr>
            <p:cNvPr id="36912" name="Rectangle 73"/>
            <p:cNvSpPr>
              <a:spLocks noChangeArrowheads="1"/>
            </p:cNvSpPr>
            <p:nvPr/>
          </p:nvSpPr>
          <p:spPr bwMode="auto">
            <a:xfrm>
              <a:off x="3093" y="3347"/>
              <a:ext cx="5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200" b="1" smtClean="0">
                  <a:solidFill>
                    <a:srgbClr val="000000"/>
                  </a:solidFill>
                  <a:latin typeface="Arial" pitchFamily="34" charset="0"/>
                </a:rPr>
                <a:t>8</a:t>
              </a:r>
            </a:p>
          </p:txBody>
        </p:sp>
        <p:sp>
          <p:nvSpPr>
            <p:cNvPr id="36913" name="Rectangle 74"/>
            <p:cNvSpPr>
              <a:spLocks noChangeArrowheads="1"/>
            </p:cNvSpPr>
            <p:nvPr/>
          </p:nvSpPr>
          <p:spPr bwMode="auto">
            <a:xfrm>
              <a:off x="3303" y="3347"/>
              <a:ext cx="10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200" b="1" smtClean="0">
                  <a:solidFill>
                    <a:srgbClr val="000000"/>
                  </a:solidFill>
                  <a:latin typeface="Arial" pitchFamily="34" charset="0"/>
                </a:rPr>
                <a:t>10</a:t>
              </a:r>
            </a:p>
          </p:txBody>
        </p:sp>
        <p:sp>
          <p:nvSpPr>
            <p:cNvPr id="36914" name="Rectangle 75"/>
            <p:cNvSpPr>
              <a:spLocks noChangeArrowheads="1"/>
            </p:cNvSpPr>
            <p:nvPr/>
          </p:nvSpPr>
          <p:spPr bwMode="auto">
            <a:xfrm>
              <a:off x="3532" y="3347"/>
              <a:ext cx="10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it-IT" sz="1200" b="1" smtClean="0">
                  <a:solidFill>
                    <a:srgbClr val="000000"/>
                  </a:solidFill>
                  <a:latin typeface="Arial" pitchFamily="34" charset="0"/>
                </a:rPr>
                <a:t>12</a:t>
              </a:r>
            </a:p>
          </p:txBody>
        </p:sp>
        <p:grpSp>
          <p:nvGrpSpPr>
            <p:cNvPr id="5" name="Group 76"/>
            <p:cNvGrpSpPr>
              <a:grpSpLocks/>
            </p:cNvGrpSpPr>
            <p:nvPr/>
          </p:nvGrpSpPr>
          <p:grpSpPr bwMode="auto">
            <a:xfrm>
              <a:off x="3444" y="2080"/>
              <a:ext cx="27" cy="720"/>
              <a:chOff x="2358" y="2898"/>
              <a:chExt cx="26" cy="640"/>
            </a:xfrm>
          </p:grpSpPr>
          <p:sp>
            <p:nvSpPr>
              <p:cNvPr id="36991" name="Line 77"/>
              <p:cNvSpPr>
                <a:spLocks noChangeShapeType="1"/>
              </p:cNvSpPr>
              <p:nvPr/>
            </p:nvSpPr>
            <p:spPr bwMode="auto">
              <a:xfrm>
                <a:off x="2358" y="289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92" name="Line 78"/>
              <p:cNvSpPr>
                <a:spLocks noChangeShapeType="1"/>
              </p:cNvSpPr>
              <p:nvPr/>
            </p:nvSpPr>
            <p:spPr bwMode="auto">
              <a:xfrm>
                <a:off x="2359" y="353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93" name="Line 79"/>
              <p:cNvSpPr>
                <a:spLocks noChangeShapeType="1"/>
              </p:cNvSpPr>
              <p:nvPr/>
            </p:nvSpPr>
            <p:spPr bwMode="auto">
              <a:xfrm>
                <a:off x="2372" y="2898"/>
                <a:ext cx="0" cy="6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6916" name="Rectangle 80"/>
            <p:cNvSpPr>
              <a:spLocks noChangeArrowheads="1"/>
            </p:cNvSpPr>
            <p:nvPr/>
          </p:nvSpPr>
          <p:spPr bwMode="auto">
            <a:xfrm>
              <a:off x="3433" y="2416"/>
              <a:ext cx="50" cy="49"/>
            </a:xfrm>
            <a:prstGeom prst="rect">
              <a:avLst/>
            </a:prstGeom>
            <a:solidFill>
              <a:srgbClr val="808080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grpSp>
          <p:nvGrpSpPr>
            <p:cNvPr id="6" name="Group 81"/>
            <p:cNvGrpSpPr>
              <a:grpSpLocks/>
            </p:cNvGrpSpPr>
            <p:nvPr/>
          </p:nvGrpSpPr>
          <p:grpSpPr bwMode="auto">
            <a:xfrm>
              <a:off x="3104" y="2019"/>
              <a:ext cx="26" cy="720"/>
              <a:chOff x="2358" y="2898"/>
              <a:chExt cx="26" cy="640"/>
            </a:xfrm>
          </p:grpSpPr>
          <p:sp>
            <p:nvSpPr>
              <p:cNvPr id="36988" name="Line 82"/>
              <p:cNvSpPr>
                <a:spLocks noChangeShapeType="1"/>
              </p:cNvSpPr>
              <p:nvPr/>
            </p:nvSpPr>
            <p:spPr bwMode="auto">
              <a:xfrm>
                <a:off x="2358" y="289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89" name="Line 83"/>
              <p:cNvSpPr>
                <a:spLocks noChangeShapeType="1"/>
              </p:cNvSpPr>
              <p:nvPr/>
            </p:nvSpPr>
            <p:spPr bwMode="auto">
              <a:xfrm>
                <a:off x="2359" y="353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90" name="Line 84"/>
              <p:cNvSpPr>
                <a:spLocks noChangeShapeType="1"/>
              </p:cNvSpPr>
              <p:nvPr/>
            </p:nvSpPr>
            <p:spPr bwMode="auto">
              <a:xfrm>
                <a:off x="2372" y="2898"/>
                <a:ext cx="0" cy="6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6918" name="Oval 85"/>
            <p:cNvSpPr>
              <a:spLocks noChangeArrowheads="1"/>
            </p:cNvSpPr>
            <p:nvPr/>
          </p:nvSpPr>
          <p:spPr bwMode="auto">
            <a:xfrm>
              <a:off x="3092" y="2354"/>
              <a:ext cx="51" cy="50"/>
            </a:xfrm>
            <a:prstGeom prst="ellipse">
              <a:avLst/>
            </a:prstGeom>
            <a:solidFill>
              <a:srgbClr val="000000"/>
            </a:solidFill>
            <a:ln w="482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grpSp>
          <p:nvGrpSpPr>
            <p:cNvPr id="7" name="Group 86"/>
            <p:cNvGrpSpPr>
              <a:grpSpLocks/>
            </p:cNvGrpSpPr>
            <p:nvPr/>
          </p:nvGrpSpPr>
          <p:grpSpPr bwMode="auto">
            <a:xfrm>
              <a:off x="3331" y="2500"/>
              <a:ext cx="27" cy="448"/>
              <a:chOff x="2358" y="2898"/>
              <a:chExt cx="26" cy="640"/>
            </a:xfrm>
          </p:grpSpPr>
          <p:sp>
            <p:nvSpPr>
              <p:cNvPr id="36985" name="Line 87"/>
              <p:cNvSpPr>
                <a:spLocks noChangeShapeType="1"/>
              </p:cNvSpPr>
              <p:nvPr/>
            </p:nvSpPr>
            <p:spPr bwMode="auto">
              <a:xfrm>
                <a:off x="2358" y="289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86" name="Line 88"/>
              <p:cNvSpPr>
                <a:spLocks noChangeShapeType="1"/>
              </p:cNvSpPr>
              <p:nvPr/>
            </p:nvSpPr>
            <p:spPr bwMode="auto">
              <a:xfrm>
                <a:off x="2359" y="353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87" name="Line 89"/>
              <p:cNvSpPr>
                <a:spLocks noChangeShapeType="1"/>
              </p:cNvSpPr>
              <p:nvPr/>
            </p:nvSpPr>
            <p:spPr bwMode="auto">
              <a:xfrm>
                <a:off x="2372" y="2898"/>
                <a:ext cx="0" cy="6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6920" name="Rectangle 90"/>
            <p:cNvSpPr>
              <a:spLocks noChangeArrowheads="1"/>
            </p:cNvSpPr>
            <p:nvPr/>
          </p:nvSpPr>
          <p:spPr bwMode="auto">
            <a:xfrm>
              <a:off x="3319" y="2698"/>
              <a:ext cx="51" cy="52"/>
            </a:xfrm>
            <a:prstGeom prst="rect">
              <a:avLst/>
            </a:prstGeom>
            <a:solidFill>
              <a:srgbClr val="808080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grpSp>
          <p:nvGrpSpPr>
            <p:cNvPr id="8" name="Group 91"/>
            <p:cNvGrpSpPr>
              <a:grpSpLocks/>
            </p:cNvGrpSpPr>
            <p:nvPr/>
          </p:nvGrpSpPr>
          <p:grpSpPr bwMode="auto">
            <a:xfrm>
              <a:off x="2988" y="2346"/>
              <a:ext cx="26" cy="615"/>
              <a:chOff x="2358" y="2898"/>
              <a:chExt cx="26" cy="640"/>
            </a:xfrm>
          </p:grpSpPr>
          <p:sp>
            <p:nvSpPr>
              <p:cNvPr id="36982" name="Line 92"/>
              <p:cNvSpPr>
                <a:spLocks noChangeShapeType="1"/>
              </p:cNvSpPr>
              <p:nvPr/>
            </p:nvSpPr>
            <p:spPr bwMode="auto">
              <a:xfrm>
                <a:off x="2358" y="289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83" name="Line 93"/>
              <p:cNvSpPr>
                <a:spLocks noChangeShapeType="1"/>
              </p:cNvSpPr>
              <p:nvPr/>
            </p:nvSpPr>
            <p:spPr bwMode="auto">
              <a:xfrm>
                <a:off x="2359" y="353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84" name="Line 94"/>
              <p:cNvSpPr>
                <a:spLocks noChangeShapeType="1"/>
              </p:cNvSpPr>
              <p:nvPr/>
            </p:nvSpPr>
            <p:spPr bwMode="auto">
              <a:xfrm>
                <a:off x="2372" y="2898"/>
                <a:ext cx="0" cy="6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95"/>
            <p:cNvGrpSpPr>
              <a:grpSpLocks/>
            </p:cNvGrpSpPr>
            <p:nvPr/>
          </p:nvGrpSpPr>
          <p:grpSpPr bwMode="auto">
            <a:xfrm>
              <a:off x="3217" y="2757"/>
              <a:ext cx="26" cy="328"/>
              <a:chOff x="2358" y="2898"/>
              <a:chExt cx="26" cy="640"/>
            </a:xfrm>
          </p:grpSpPr>
          <p:sp>
            <p:nvSpPr>
              <p:cNvPr id="36979" name="Line 96"/>
              <p:cNvSpPr>
                <a:spLocks noChangeShapeType="1"/>
              </p:cNvSpPr>
              <p:nvPr/>
            </p:nvSpPr>
            <p:spPr bwMode="auto">
              <a:xfrm>
                <a:off x="2358" y="289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80" name="Line 97"/>
              <p:cNvSpPr>
                <a:spLocks noChangeShapeType="1"/>
              </p:cNvSpPr>
              <p:nvPr/>
            </p:nvSpPr>
            <p:spPr bwMode="auto">
              <a:xfrm>
                <a:off x="2359" y="353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81" name="Line 98"/>
              <p:cNvSpPr>
                <a:spLocks noChangeShapeType="1"/>
              </p:cNvSpPr>
              <p:nvPr/>
            </p:nvSpPr>
            <p:spPr bwMode="auto">
              <a:xfrm>
                <a:off x="2372" y="2898"/>
                <a:ext cx="0" cy="6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6923" name="Rectangle 99"/>
            <p:cNvSpPr>
              <a:spLocks noChangeArrowheads="1"/>
            </p:cNvSpPr>
            <p:nvPr/>
          </p:nvSpPr>
          <p:spPr bwMode="auto">
            <a:xfrm>
              <a:off x="3204" y="2896"/>
              <a:ext cx="51" cy="50"/>
            </a:xfrm>
            <a:prstGeom prst="rect">
              <a:avLst/>
            </a:prstGeom>
            <a:solidFill>
              <a:srgbClr val="808080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grpSp>
          <p:nvGrpSpPr>
            <p:cNvPr id="10" name="Group 100"/>
            <p:cNvGrpSpPr>
              <a:grpSpLocks/>
            </p:cNvGrpSpPr>
            <p:nvPr/>
          </p:nvGrpSpPr>
          <p:grpSpPr bwMode="auto">
            <a:xfrm>
              <a:off x="2875" y="2663"/>
              <a:ext cx="26" cy="433"/>
              <a:chOff x="2358" y="2898"/>
              <a:chExt cx="26" cy="640"/>
            </a:xfrm>
          </p:grpSpPr>
          <p:sp>
            <p:nvSpPr>
              <p:cNvPr id="36976" name="Line 101"/>
              <p:cNvSpPr>
                <a:spLocks noChangeShapeType="1"/>
              </p:cNvSpPr>
              <p:nvPr/>
            </p:nvSpPr>
            <p:spPr bwMode="auto">
              <a:xfrm>
                <a:off x="2358" y="289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77" name="Line 102"/>
              <p:cNvSpPr>
                <a:spLocks noChangeShapeType="1"/>
              </p:cNvSpPr>
              <p:nvPr/>
            </p:nvSpPr>
            <p:spPr bwMode="auto">
              <a:xfrm>
                <a:off x="2359" y="353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78" name="Line 103"/>
              <p:cNvSpPr>
                <a:spLocks noChangeShapeType="1"/>
              </p:cNvSpPr>
              <p:nvPr/>
            </p:nvSpPr>
            <p:spPr bwMode="auto">
              <a:xfrm>
                <a:off x="2372" y="2898"/>
                <a:ext cx="0" cy="6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6925" name="Oval 104"/>
            <p:cNvSpPr>
              <a:spLocks noChangeArrowheads="1"/>
            </p:cNvSpPr>
            <p:nvPr/>
          </p:nvSpPr>
          <p:spPr bwMode="auto">
            <a:xfrm>
              <a:off x="2864" y="2855"/>
              <a:ext cx="50" cy="50"/>
            </a:xfrm>
            <a:prstGeom prst="ellipse">
              <a:avLst/>
            </a:prstGeom>
            <a:solidFill>
              <a:srgbClr val="000000"/>
            </a:solidFill>
            <a:ln w="482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grpSp>
          <p:nvGrpSpPr>
            <p:cNvPr id="11" name="Group 105"/>
            <p:cNvGrpSpPr>
              <a:grpSpLocks/>
            </p:cNvGrpSpPr>
            <p:nvPr/>
          </p:nvGrpSpPr>
          <p:grpSpPr bwMode="auto">
            <a:xfrm>
              <a:off x="2758" y="3068"/>
              <a:ext cx="27" cy="168"/>
              <a:chOff x="2358" y="2898"/>
              <a:chExt cx="26" cy="640"/>
            </a:xfrm>
          </p:grpSpPr>
          <p:sp>
            <p:nvSpPr>
              <p:cNvPr id="36973" name="Line 106"/>
              <p:cNvSpPr>
                <a:spLocks noChangeShapeType="1"/>
              </p:cNvSpPr>
              <p:nvPr/>
            </p:nvSpPr>
            <p:spPr bwMode="auto">
              <a:xfrm>
                <a:off x="2358" y="289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74" name="Line 107"/>
              <p:cNvSpPr>
                <a:spLocks noChangeShapeType="1"/>
              </p:cNvSpPr>
              <p:nvPr/>
            </p:nvSpPr>
            <p:spPr bwMode="auto">
              <a:xfrm>
                <a:off x="2359" y="353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75" name="Line 108"/>
              <p:cNvSpPr>
                <a:spLocks noChangeShapeType="1"/>
              </p:cNvSpPr>
              <p:nvPr/>
            </p:nvSpPr>
            <p:spPr bwMode="auto">
              <a:xfrm>
                <a:off x="2372" y="2898"/>
                <a:ext cx="0" cy="6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Group 109"/>
            <p:cNvGrpSpPr>
              <a:grpSpLocks/>
            </p:cNvGrpSpPr>
            <p:nvPr/>
          </p:nvGrpSpPr>
          <p:grpSpPr bwMode="auto">
            <a:xfrm>
              <a:off x="3104" y="3076"/>
              <a:ext cx="26" cy="137"/>
              <a:chOff x="2358" y="2898"/>
              <a:chExt cx="26" cy="640"/>
            </a:xfrm>
          </p:grpSpPr>
          <p:sp>
            <p:nvSpPr>
              <p:cNvPr id="36970" name="Line 110"/>
              <p:cNvSpPr>
                <a:spLocks noChangeShapeType="1"/>
              </p:cNvSpPr>
              <p:nvPr/>
            </p:nvSpPr>
            <p:spPr bwMode="auto">
              <a:xfrm>
                <a:off x="2358" y="289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71" name="Line 111"/>
              <p:cNvSpPr>
                <a:spLocks noChangeShapeType="1"/>
              </p:cNvSpPr>
              <p:nvPr/>
            </p:nvSpPr>
            <p:spPr bwMode="auto">
              <a:xfrm>
                <a:off x="2359" y="353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72" name="Line 112"/>
              <p:cNvSpPr>
                <a:spLocks noChangeShapeType="1"/>
              </p:cNvSpPr>
              <p:nvPr/>
            </p:nvSpPr>
            <p:spPr bwMode="auto">
              <a:xfrm>
                <a:off x="2372" y="2898"/>
                <a:ext cx="0" cy="6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6928" name="Rectangle 113"/>
            <p:cNvSpPr>
              <a:spLocks noChangeArrowheads="1"/>
            </p:cNvSpPr>
            <p:nvPr/>
          </p:nvSpPr>
          <p:spPr bwMode="auto">
            <a:xfrm>
              <a:off x="3092" y="3120"/>
              <a:ext cx="51" cy="50"/>
            </a:xfrm>
            <a:prstGeom prst="rect">
              <a:avLst/>
            </a:prstGeom>
            <a:solidFill>
              <a:srgbClr val="808080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grpSp>
          <p:nvGrpSpPr>
            <p:cNvPr id="13" name="Group 114"/>
            <p:cNvGrpSpPr>
              <a:grpSpLocks/>
            </p:cNvGrpSpPr>
            <p:nvPr/>
          </p:nvGrpSpPr>
          <p:grpSpPr bwMode="auto">
            <a:xfrm>
              <a:off x="2988" y="3166"/>
              <a:ext cx="26" cy="110"/>
              <a:chOff x="2358" y="2898"/>
              <a:chExt cx="26" cy="640"/>
            </a:xfrm>
          </p:grpSpPr>
          <p:sp>
            <p:nvSpPr>
              <p:cNvPr id="36967" name="Line 115"/>
              <p:cNvSpPr>
                <a:spLocks noChangeShapeType="1"/>
              </p:cNvSpPr>
              <p:nvPr/>
            </p:nvSpPr>
            <p:spPr bwMode="auto">
              <a:xfrm>
                <a:off x="2358" y="289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68" name="Line 116"/>
              <p:cNvSpPr>
                <a:spLocks noChangeShapeType="1"/>
              </p:cNvSpPr>
              <p:nvPr/>
            </p:nvSpPr>
            <p:spPr bwMode="auto">
              <a:xfrm>
                <a:off x="2359" y="353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69" name="Line 117"/>
              <p:cNvSpPr>
                <a:spLocks noChangeShapeType="1"/>
              </p:cNvSpPr>
              <p:nvPr/>
            </p:nvSpPr>
            <p:spPr bwMode="auto">
              <a:xfrm>
                <a:off x="2372" y="2898"/>
                <a:ext cx="0" cy="6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6930" name="Rectangle 118"/>
            <p:cNvSpPr>
              <a:spLocks noChangeArrowheads="1"/>
            </p:cNvSpPr>
            <p:nvPr/>
          </p:nvSpPr>
          <p:spPr bwMode="auto">
            <a:xfrm>
              <a:off x="2975" y="3195"/>
              <a:ext cx="51" cy="51"/>
            </a:xfrm>
            <a:prstGeom prst="rect">
              <a:avLst/>
            </a:prstGeom>
            <a:solidFill>
              <a:srgbClr val="808080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grpSp>
          <p:nvGrpSpPr>
            <p:cNvPr id="14" name="Group 119"/>
            <p:cNvGrpSpPr>
              <a:grpSpLocks/>
            </p:cNvGrpSpPr>
            <p:nvPr/>
          </p:nvGrpSpPr>
          <p:grpSpPr bwMode="auto">
            <a:xfrm>
              <a:off x="2875" y="3216"/>
              <a:ext cx="26" cy="64"/>
              <a:chOff x="2358" y="2898"/>
              <a:chExt cx="26" cy="640"/>
            </a:xfrm>
          </p:grpSpPr>
          <p:sp>
            <p:nvSpPr>
              <p:cNvPr id="36964" name="Line 120"/>
              <p:cNvSpPr>
                <a:spLocks noChangeShapeType="1"/>
              </p:cNvSpPr>
              <p:nvPr/>
            </p:nvSpPr>
            <p:spPr bwMode="auto">
              <a:xfrm>
                <a:off x="2358" y="289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65" name="Line 121"/>
              <p:cNvSpPr>
                <a:spLocks noChangeShapeType="1"/>
              </p:cNvSpPr>
              <p:nvPr/>
            </p:nvSpPr>
            <p:spPr bwMode="auto">
              <a:xfrm>
                <a:off x="2359" y="353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66" name="Line 122"/>
              <p:cNvSpPr>
                <a:spLocks noChangeShapeType="1"/>
              </p:cNvSpPr>
              <p:nvPr/>
            </p:nvSpPr>
            <p:spPr bwMode="auto">
              <a:xfrm>
                <a:off x="2372" y="2898"/>
                <a:ext cx="0" cy="6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6932" name="Rectangle 123"/>
            <p:cNvSpPr>
              <a:spLocks noChangeArrowheads="1"/>
            </p:cNvSpPr>
            <p:nvPr/>
          </p:nvSpPr>
          <p:spPr bwMode="auto">
            <a:xfrm>
              <a:off x="2864" y="3224"/>
              <a:ext cx="50" cy="50"/>
            </a:xfrm>
            <a:prstGeom prst="rect">
              <a:avLst/>
            </a:prstGeom>
            <a:solidFill>
              <a:srgbClr val="808080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grpSp>
          <p:nvGrpSpPr>
            <p:cNvPr id="15" name="Group 124"/>
            <p:cNvGrpSpPr>
              <a:grpSpLocks/>
            </p:cNvGrpSpPr>
            <p:nvPr/>
          </p:nvGrpSpPr>
          <p:grpSpPr bwMode="auto">
            <a:xfrm>
              <a:off x="2644" y="3227"/>
              <a:ext cx="26" cy="60"/>
              <a:chOff x="2358" y="2898"/>
              <a:chExt cx="26" cy="640"/>
            </a:xfrm>
          </p:grpSpPr>
          <p:sp>
            <p:nvSpPr>
              <p:cNvPr id="36961" name="Line 125"/>
              <p:cNvSpPr>
                <a:spLocks noChangeShapeType="1"/>
              </p:cNvSpPr>
              <p:nvPr/>
            </p:nvSpPr>
            <p:spPr bwMode="auto">
              <a:xfrm>
                <a:off x="2358" y="289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62" name="Line 126"/>
              <p:cNvSpPr>
                <a:spLocks noChangeShapeType="1"/>
              </p:cNvSpPr>
              <p:nvPr/>
            </p:nvSpPr>
            <p:spPr bwMode="auto">
              <a:xfrm>
                <a:off x="2359" y="3538"/>
                <a:ext cx="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63" name="Line 127"/>
              <p:cNvSpPr>
                <a:spLocks noChangeShapeType="1"/>
              </p:cNvSpPr>
              <p:nvPr/>
            </p:nvSpPr>
            <p:spPr bwMode="auto">
              <a:xfrm>
                <a:off x="2372" y="2898"/>
                <a:ext cx="0" cy="6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6934" name="Oval 128"/>
            <p:cNvSpPr>
              <a:spLocks noChangeArrowheads="1"/>
            </p:cNvSpPr>
            <p:nvPr/>
          </p:nvSpPr>
          <p:spPr bwMode="auto">
            <a:xfrm>
              <a:off x="2633" y="3231"/>
              <a:ext cx="49" cy="52"/>
            </a:xfrm>
            <a:prstGeom prst="ellipse">
              <a:avLst/>
            </a:prstGeom>
            <a:solidFill>
              <a:srgbClr val="000000"/>
            </a:solidFill>
            <a:ln w="482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35" name="Line 129"/>
            <p:cNvSpPr>
              <a:spLocks noChangeShapeType="1"/>
            </p:cNvSpPr>
            <p:nvPr/>
          </p:nvSpPr>
          <p:spPr bwMode="auto">
            <a:xfrm flipV="1">
              <a:off x="2542" y="3304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36" name="Line 130"/>
            <p:cNvSpPr>
              <a:spLocks noChangeShapeType="1"/>
            </p:cNvSpPr>
            <p:nvPr/>
          </p:nvSpPr>
          <p:spPr bwMode="auto">
            <a:xfrm flipV="1">
              <a:off x="2316" y="3304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37" name="Line 131"/>
            <p:cNvSpPr>
              <a:spLocks noChangeShapeType="1"/>
            </p:cNvSpPr>
            <p:nvPr/>
          </p:nvSpPr>
          <p:spPr bwMode="auto">
            <a:xfrm flipV="1">
              <a:off x="2429" y="3304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38" name="Line 132"/>
            <p:cNvSpPr>
              <a:spLocks noChangeShapeType="1"/>
            </p:cNvSpPr>
            <p:nvPr/>
          </p:nvSpPr>
          <p:spPr bwMode="auto">
            <a:xfrm flipV="1">
              <a:off x="2772" y="3304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39" name="Line 133"/>
            <p:cNvSpPr>
              <a:spLocks noChangeShapeType="1"/>
            </p:cNvSpPr>
            <p:nvPr/>
          </p:nvSpPr>
          <p:spPr bwMode="auto">
            <a:xfrm flipV="1">
              <a:off x="2658" y="3304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40" name="Line 134"/>
            <p:cNvSpPr>
              <a:spLocks noChangeShapeType="1"/>
            </p:cNvSpPr>
            <p:nvPr/>
          </p:nvSpPr>
          <p:spPr bwMode="auto">
            <a:xfrm flipV="1">
              <a:off x="2889" y="3304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41" name="Line 135"/>
            <p:cNvSpPr>
              <a:spLocks noChangeShapeType="1"/>
            </p:cNvSpPr>
            <p:nvPr/>
          </p:nvSpPr>
          <p:spPr bwMode="auto">
            <a:xfrm flipV="1">
              <a:off x="3002" y="3304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42" name="Line 136"/>
            <p:cNvSpPr>
              <a:spLocks noChangeShapeType="1"/>
            </p:cNvSpPr>
            <p:nvPr/>
          </p:nvSpPr>
          <p:spPr bwMode="auto">
            <a:xfrm flipV="1">
              <a:off x="3118" y="3304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43" name="Line 137"/>
            <p:cNvSpPr>
              <a:spLocks noChangeShapeType="1"/>
            </p:cNvSpPr>
            <p:nvPr/>
          </p:nvSpPr>
          <p:spPr bwMode="auto">
            <a:xfrm flipV="1">
              <a:off x="3229" y="3304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44" name="Line 138"/>
            <p:cNvSpPr>
              <a:spLocks noChangeShapeType="1"/>
            </p:cNvSpPr>
            <p:nvPr/>
          </p:nvSpPr>
          <p:spPr bwMode="auto">
            <a:xfrm flipV="1">
              <a:off x="3457" y="3304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45" name="Line 139"/>
            <p:cNvSpPr>
              <a:spLocks noChangeShapeType="1"/>
            </p:cNvSpPr>
            <p:nvPr/>
          </p:nvSpPr>
          <p:spPr bwMode="auto">
            <a:xfrm flipV="1">
              <a:off x="3574" y="3304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46" name="Line 140"/>
            <p:cNvSpPr>
              <a:spLocks noChangeShapeType="1"/>
            </p:cNvSpPr>
            <p:nvPr/>
          </p:nvSpPr>
          <p:spPr bwMode="auto">
            <a:xfrm flipV="1">
              <a:off x="3345" y="3304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47" name="AutoShape 141"/>
            <p:cNvSpPr>
              <a:spLocks noChangeArrowheads="1"/>
            </p:cNvSpPr>
            <p:nvPr/>
          </p:nvSpPr>
          <p:spPr bwMode="auto">
            <a:xfrm>
              <a:off x="2290" y="3272"/>
              <a:ext cx="52" cy="54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48" name="AutoShape 142"/>
            <p:cNvSpPr>
              <a:spLocks noChangeArrowheads="1"/>
            </p:cNvSpPr>
            <p:nvPr/>
          </p:nvSpPr>
          <p:spPr bwMode="auto">
            <a:xfrm>
              <a:off x="2402" y="3272"/>
              <a:ext cx="53" cy="54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49" name="AutoShape 143"/>
            <p:cNvSpPr>
              <a:spLocks noChangeArrowheads="1"/>
            </p:cNvSpPr>
            <p:nvPr/>
          </p:nvSpPr>
          <p:spPr bwMode="auto">
            <a:xfrm>
              <a:off x="3092" y="3272"/>
              <a:ext cx="52" cy="54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50" name="AutoShape 144"/>
            <p:cNvSpPr>
              <a:spLocks noChangeArrowheads="1"/>
            </p:cNvSpPr>
            <p:nvPr/>
          </p:nvSpPr>
          <p:spPr bwMode="auto">
            <a:xfrm>
              <a:off x="3319" y="3272"/>
              <a:ext cx="53" cy="54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51" name="AutoShape 145"/>
            <p:cNvSpPr>
              <a:spLocks noChangeArrowheads="1"/>
            </p:cNvSpPr>
            <p:nvPr/>
          </p:nvSpPr>
          <p:spPr bwMode="auto">
            <a:xfrm>
              <a:off x="3548" y="3272"/>
              <a:ext cx="52" cy="54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52" name="AutoShape 146"/>
            <p:cNvSpPr>
              <a:spLocks noChangeArrowheads="1"/>
            </p:cNvSpPr>
            <p:nvPr/>
          </p:nvSpPr>
          <p:spPr bwMode="auto">
            <a:xfrm>
              <a:off x="2863" y="3272"/>
              <a:ext cx="52" cy="54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53" name="AutoShape 147"/>
            <p:cNvSpPr>
              <a:spLocks noChangeArrowheads="1"/>
            </p:cNvSpPr>
            <p:nvPr/>
          </p:nvSpPr>
          <p:spPr bwMode="auto">
            <a:xfrm>
              <a:off x="2632" y="3272"/>
              <a:ext cx="52" cy="54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4826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54" name="Line 148"/>
            <p:cNvSpPr>
              <a:spLocks noChangeShapeType="1"/>
            </p:cNvSpPr>
            <p:nvPr/>
          </p:nvSpPr>
          <p:spPr bwMode="auto">
            <a:xfrm>
              <a:off x="2180" y="3051"/>
              <a:ext cx="2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55" name="Line 149"/>
            <p:cNvSpPr>
              <a:spLocks noChangeShapeType="1"/>
            </p:cNvSpPr>
            <p:nvPr/>
          </p:nvSpPr>
          <p:spPr bwMode="auto">
            <a:xfrm>
              <a:off x="2181" y="2800"/>
              <a:ext cx="2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56" name="Line 150"/>
            <p:cNvSpPr>
              <a:spLocks noChangeShapeType="1"/>
            </p:cNvSpPr>
            <p:nvPr/>
          </p:nvSpPr>
          <p:spPr bwMode="auto">
            <a:xfrm>
              <a:off x="2181" y="2553"/>
              <a:ext cx="2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57" name="Line 151"/>
            <p:cNvSpPr>
              <a:spLocks noChangeShapeType="1"/>
            </p:cNvSpPr>
            <p:nvPr/>
          </p:nvSpPr>
          <p:spPr bwMode="auto">
            <a:xfrm>
              <a:off x="2180" y="2302"/>
              <a:ext cx="2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58" name="Line 152"/>
            <p:cNvSpPr>
              <a:spLocks noChangeShapeType="1"/>
            </p:cNvSpPr>
            <p:nvPr/>
          </p:nvSpPr>
          <p:spPr bwMode="auto">
            <a:xfrm>
              <a:off x="2181" y="2051"/>
              <a:ext cx="2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59" name="Line 153"/>
            <p:cNvSpPr>
              <a:spLocks noChangeShapeType="1"/>
            </p:cNvSpPr>
            <p:nvPr/>
          </p:nvSpPr>
          <p:spPr bwMode="auto">
            <a:xfrm>
              <a:off x="2181" y="1800"/>
              <a:ext cx="2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 smtClean="0">
                <a:solidFill>
                  <a:srgbClr val="000000"/>
                </a:solidFill>
              </a:endParaRPr>
            </a:p>
          </p:txBody>
        </p:sp>
        <p:sp>
          <p:nvSpPr>
            <p:cNvPr id="36960" name="Rectangle 154"/>
            <p:cNvSpPr>
              <a:spLocks noChangeArrowheads="1"/>
            </p:cNvSpPr>
            <p:nvPr/>
          </p:nvSpPr>
          <p:spPr bwMode="auto">
            <a:xfrm rot="-5400000">
              <a:off x="1323" y="2356"/>
              <a:ext cx="114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GB" sz="1400" b="1" smtClean="0">
                  <a:solidFill>
                    <a:srgbClr val="000000"/>
                  </a:solidFill>
                  <a:latin typeface="Arial" pitchFamily="34" charset="0"/>
                </a:rPr>
                <a:t>Tumor size (</a:t>
              </a:r>
              <a:r>
                <a:rPr lang="en-GB" sz="1400" b="1" i="1" smtClean="0">
                  <a:solidFill>
                    <a:srgbClr val="000000"/>
                  </a:solidFill>
                  <a:latin typeface="Arial" pitchFamily="34" charset="0"/>
                </a:rPr>
                <a:t>cm</a:t>
              </a:r>
              <a:r>
                <a:rPr lang="en-GB" sz="1400" b="1" i="1" baseline="30000" smtClean="0">
                  <a:solidFill>
                    <a:srgbClr val="000000"/>
                  </a:solidFill>
                  <a:latin typeface="Arial" pitchFamily="34" charset="0"/>
                </a:rPr>
                <a:t>3</a:t>
              </a:r>
              <a:r>
                <a:rPr lang="en-GB" sz="1400" b="1" smtClean="0">
                  <a:solidFill>
                    <a:srgbClr val="000000"/>
                  </a:solidFill>
                  <a:latin typeface="Arial" pitchFamily="34" charset="0"/>
                </a:rPr>
                <a:t>)</a:t>
              </a:r>
            </a:p>
          </p:txBody>
        </p:sp>
      </p:grpSp>
      <p:grpSp>
        <p:nvGrpSpPr>
          <p:cNvPr id="16" name="Group 168"/>
          <p:cNvGrpSpPr>
            <a:grpSpLocks/>
          </p:cNvGrpSpPr>
          <p:nvPr/>
        </p:nvGrpSpPr>
        <p:grpSpPr bwMode="auto">
          <a:xfrm>
            <a:off x="6792913" y="4191000"/>
            <a:ext cx="2119312" cy="2082800"/>
            <a:chOff x="3959" y="2499"/>
            <a:chExt cx="1335" cy="1312"/>
          </a:xfrm>
        </p:grpSpPr>
        <p:sp>
          <p:nvSpPr>
            <p:cNvPr id="36878" name="Text Box 156"/>
            <p:cNvSpPr txBox="1">
              <a:spLocks noChangeArrowheads="1"/>
            </p:cNvSpPr>
            <p:nvPr/>
          </p:nvSpPr>
          <p:spPr bwMode="auto">
            <a:xfrm>
              <a:off x="4237" y="2499"/>
              <a:ext cx="7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1800" b="1" smtClean="0">
                  <a:solidFill>
                    <a:srgbClr val="000000"/>
                  </a:solidFill>
                  <a:latin typeface="Arial" pitchFamily="34" charset="0"/>
                </a:rPr>
                <a:t>Xenograft</a:t>
              </a:r>
            </a:p>
          </p:txBody>
        </p:sp>
        <p:pic>
          <p:nvPicPr>
            <p:cNvPr id="36879" name="Picture 160" descr="CTSC19 EE DIC 40x(2)"/>
            <p:cNvPicPr>
              <a:picLocks noChangeAspect="1" noChangeArrowheads="1"/>
            </p:cNvPicPr>
            <p:nvPr/>
          </p:nvPicPr>
          <p:blipFill>
            <a:blip r:embed="rId5" cstate="print">
              <a:lum bright="-12000" contrast="6000"/>
            </a:blip>
            <a:srcRect/>
            <a:stretch>
              <a:fillRect/>
            </a:stretch>
          </p:blipFill>
          <p:spPr bwMode="auto">
            <a:xfrm>
              <a:off x="3959" y="2749"/>
              <a:ext cx="1335" cy="1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7" name="Group 167"/>
          <p:cNvGrpSpPr>
            <a:grpSpLocks/>
          </p:cNvGrpSpPr>
          <p:nvPr/>
        </p:nvGrpSpPr>
        <p:grpSpPr bwMode="auto">
          <a:xfrm>
            <a:off x="4002088" y="4191000"/>
            <a:ext cx="2112962" cy="2058988"/>
            <a:chOff x="4884" y="3045"/>
            <a:chExt cx="1331" cy="1297"/>
          </a:xfrm>
        </p:grpSpPr>
        <p:sp>
          <p:nvSpPr>
            <p:cNvPr id="36876" name="Text Box 158"/>
            <p:cNvSpPr txBox="1">
              <a:spLocks noChangeArrowheads="1"/>
            </p:cNvSpPr>
            <p:nvPr/>
          </p:nvSpPr>
          <p:spPr bwMode="auto">
            <a:xfrm>
              <a:off x="5248" y="3045"/>
              <a:ext cx="6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1800" b="1" smtClean="0">
                  <a:solidFill>
                    <a:srgbClr val="000000"/>
                  </a:solidFill>
                  <a:latin typeface="Arial" pitchFamily="34" charset="0"/>
                </a:rPr>
                <a:t>Human</a:t>
              </a:r>
            </a:p>
          </p:txBody>
        </p:sp>
        <p:pic>
          <p:nvPicPr>
            <p:cNvPr id="36877" name="Picture 162" descr="5221 05 40X(2)"/>
            <p:cNvPicPr>
              <a:picLocks noChangeAspect="1" noChangeArrowheads="1"/>
            </p:cNvPicPr>
            <p:nvPr/>
          </p:nvPicPr>
          <p:blipFill>
            <a:blip r:embed="rId6" cstate="print"/>
            <a:srcRect l="455"/>
            <a:stretch>
              <a:fillRect/>
            </a:stretch>
          </p:blipFill>
          <p:spPr bwMode="auto">
            <a:xfrm>
              <a:off x="4884" y="3280"/>
              <a:ext cx="1331" cy="1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6874" name="Rectangle 169"/>
          <p:cNvSpPr>
            <a:spLocks noChangeArrowheads="1"/>
          </p:cNvSpPr>
          <p:nvPr/>
        </p:nvSpPr>
        <p:spPr bwMode="auto">
          <a:xfrm>
            <a:off x="374650" y="-152400"/>
            <a:ext cx="84359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2800" b="1" smtClean="0">
                <a:solidFill>
                  <a:srgbClr val="000000"/>
                </a:solidFill>
                <a:latin typeface="Arial" pitchFamily="34" charset="0"/>
              </a:rPr>
              <a:t>Tumorigenic colon cancer cells express CD133</a:t>
            </a:r>
          </a:p>
        </p:txBody>
      </p:sp>
      <p:sp>
        <p:nvSpPr>
          <p:cNvPr id="36875" name="Text Box 161"/>
          <p:cNvSpPr txBox="1">
            <a:spLocks noChangeArrowheads="1"/>
          </p:cNvSpPr>
          <p:nvPr/>
        </p:nvSpPr>
        <p:spPr bwMode="auto">
          <a:xfrm>
            <a:off x="5629275" y="6478588"/>
            <a:ext cx="3452813" cy="3048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0000"/>
                </a:solidFill>
                <a:latin typeface="Arial" pitchFamily="34" charset="0"/>
              </a:rPr>
              <a:t>Ricci-</a:t>
            </a:r>
            <a:r>
              <a:rPr lang="en-US" sz="1400" b="1" dirty="0" err="1" smtClean="0">
                <a:solidFill>
                  <a:srgbClr val="000000"/>
                </a:solidFill>
                <a:latin typeface="Arial" pitchFamily="34" charset="0"/>
              </a:rPr>
              <a:t>Vitiani</a:t>
            </a:r>
            <a:r>
              <a:rPr lang="en-US" sz="1400" b="1" dirty="0" smtClean="0">
                <a:solidFill>
                  <a:srgbClr val="000000"/>
                </a:solidFill>
                <a:latin typeface="Arial" pitchFamily="34" charset="0"/>
              </a:rPr>
              <a:t> et al. Nature 445:111, 2007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6"/>
          <p:cNvSpPr txBox="1">
            <a:spLocks noChangeArrowheads="1"/>
          </p:cNvSpPr>
          <p:nvPr/>
        </p:nvSpPr>
        <p:spPr bwMode="auto">
          <a:xfrm>
            <a:off x="3692525" y="144463"/>
            <a:ext cx="1641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600" b="1">
                <a:solidFill>
                  <a:srgbClr val="FFFF00"/>
                </a:solidFill>
                <a:latin typeface="Arial" pitchFamily="34" charset="0"/>
                <a:ea typeface="ＭＳ Ｐゴシック"/>
                <a:cs typeface="ＭＳ Ｐゴシック"/>
              </a:rPr>
              <a:t>Neurosphere</a:t>
            </a:r>
            <a:endParaRPr lang="en-GB" sz="1600" b="1">
              <a:solidFill>
                <a:srgbClr val="FFFF00"/>
              </a:solidFill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1443" name="Text Box 8"/>
          <p:cNvSpPr txBox="1">
            <a:spLocks noChangeArrowheads="1"/>
          </p:cNvSpPr>
          <p:nvPr/>
        </p:nvSpPr>
        <p:spPr bwMode="auto">
          <a:xfrm>
            <a:off x="1731963" y="4002088"/>
            <a:ext cx="35163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>
                <a:solidFill>
                  <a:srgbClr val="FFFF00"/>
                </a:solidFill>
                <a:latin typeface="Arial" pitchFamily="34" charset="0"/>
                <a:ea typeface="ＭＳ Ｐゴシック"/>
                <a:cs typeface="ＭＳ Ｐゴシック"/>
              </a:rPr>
              <a:t>Astrocytes</a:t>
            </a:r>
          </a:p>
        </p:txBody>
      </p:sp>
      <p:pic>
        <p:nvPicPr>
          <p:cNvPr id="61444" name="Picture 1"/>
          <p:cNvPicPr>
            <a:picLocks noChangeAspect="1" noChangeArrowheads="1"/>
          </p:cNvPicPr>
          <p:nvPr/>
        </p:nvPicPr>
        <p:blipFill>
          <a:blip r:embed="rId3" cstate="print"/>
          <a:srcRect l="3151" t="5119" r="2385" b="5573"/>
          <a:stretch>
            <a:fillRect/>
          </a:stretch>
        </p:blipFill>
        <p:spPr bwMode="auto">
          <a:xfrm>
            <a:off x="4702175" y="4397375"/>
            <a:ext cx="4137025" cy="187325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1445" name="Picture 2" descr="il4 gz tripla"/>
          <p:cNvPicPr>
            <a:picLocks noChangeAspect="1" noChangeArrowheads="1"/>
          </p:cNvPicPr>
          <p:nvPr/>
        </p:nvPicPr>
        <p:blipFill>
          <a:blip r:embed="rId4" cstate="print"/>
          <a:srcRect l="5356" t="8241" r="160" b="10828"/>
          <a:stretch>
            <a:fillRect/>
          </a:stretch>
        </p:blipFill>
        <p:spPr bwMode="auto">
          <a:xfrm>
            <a:off x="3303588" y="641350"/>
            <a:ext cx="2282825" cy="223202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61446" name="Picture 2"/>
          <p:cNvPicPr>
            <a:picLocks noChangeAspect="1" noChangeArrowheads="1"/>
          </p:cNvPicPr>
          <p:nvPr/>
        </p:nvPicPr>
        <p:blipFill>
          <a:blip r:embed="rId5" cstate="print"/>
          <a:srcRect t="951" r="42657" b="57921"/>
          <a:stretch>
            <a:fillRect/>
          </a:stretch>
        </p:blipFill>
        <p:spPr bwMode="auto">
          <a:xfrm>
            <a:off x="301625" y="4406900"/>
            <a:ext cx="4095750" cy="186055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61447" name="Text Box 8"/>
          <p:cNvSpPr txBox="1">
            <a:spLocks noChangeArrowheads="1"/>
          </p:cNvSpPr>
          <p:nvPr/>
        </p:nvSpPr>
        <p:spPr bwMode="auto">
          <a:xfrm>
            <a:off x="6208713" y="4002088"/>
            <a:ext cx="35163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>
                <a:solidFill>
                  <a:srgbClr val="FFFF00"/>
                </a:solidFill>
                <a:latin typeface="Arial" pitchFamily="34" charset="0"/>
                <a:ea typeface="ＭＳ Ｐゴシック"/>
                <a:cs typeface="ＭＳ Ｐゴシック"/>
              </a:rPr>
              <a:t>Neurons</a:t>
            </a:r>
          </a:p>
        </p:txBody>
      </p:sp>
      <p:grpSp>
        <p:nvGrpSpPr>
          <p:cNvPr id="61448" name="Gruppo 12"/>
          <p:cNvGrpSpPr>
            <a:grpSpLocks/>
          </p:cNvGrpSpPr>
          <p:nvPr/>
        </p:nvGrpSpPr>
        <p:grpSpPr bwMode="auto">
          <a:xfrm>
            <a:off x="3448050" y="2924175"/>
            <a:ext cx="2062163" cy="974725"/>
            <a:chOff x="3563938" y="2924221"/>
            <a:chExt cx="2062162" cy="974040"/>
          </a:xfrm>
        </p:grpSpPr>
        <p:sp>
          <p:nvSpPr>
            <p:cNvPr id="61451" name="Line 95"/>
            <p:cNvSpPr>
              <a:spLocks noChangeShapeType="1"/>
            </p:cNvSpPr>
            <p:nvPr/>
          </p:nvSpPr>
          <p:spPr bwMode="auto">
            <a:xfrm>
              <a:off x="4559300" y="2924221"/>
              <a:ext cx="0" cy="5760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1452" name="Line 96"/>
            <p:cNvSpPr>
              <a:spLocks noChangeShapeType="1"/>
            </p:cNvSpPr>
            <p:nvPr/>
          </p:nvSpPr>
          <p:spPr bwMode="auto">
            <a:xfrm flipH="1">
              <a:off x="3563938" y="3490273"/>
              <a:ext cx="995362" cy="407988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1453" name="Line 97"/>
            <p:cNvSpPr>
              <a:spLocks noChangeShapeType="1"/>
            </p:cNvSpPr>
            <p:nvPr/>
          </p:nvSpPr>
          <p:spPr bwMode="auto">
            <a:xfrm>
              <a:off x="4559300" y="3490273"/>
              <a:ext cx="1066800" cy="3810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61449" name="Text Box 8"/>
          <p:cNvSpPr txBox="1">
            <a:spLocks noChangeArrowheads="1"/>
          </p:cNvSpPr>
          <p:nvPr/>
        </p:nvSpPr>
        <p:spPr bwMode="auto">
          <a:xfrm>
            <a:off x="4641850" y="3095625"/>
            <a:ext cx="35163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>
                <a:solidFill>
                  <a:srgbClr val="FFFF00"/>
                </a:solidFill>
                <a:latin typeface="Arial" pitchFamily="34" charset="0"/>
                <a:ea typeface="ＭＳ Ｐゴシック"/>
                <a:cs typeface="ＭＳ Ｐゴシック"/>
              </a:rPr>
              <a:t>Serum</a:t>
            </a:r>
          </a:p>
        </p:txBody>
      </p:sp>
      <p:sp>
        <p:nvSpPr>
          <p:cNvPr id="61450" name="Text Box 8"/>
          <p:cNvSpPr txBox="1">
            <a:spLocks noChangeArrowheads="1"/>
          </p:cNvSpPr>
          <p:nvPr/>
        </p:nvSpPr>
        <p:spPr bwMode="auto">
          <a:xfrm>
            <a:off x="-573088" y="1303338"/>
            <a:ext cx="3516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600" b="1">
                <a:solidFill>
                  <a:srgbClr val="FFFF00"/>
                </a:solidFill>
                <a:latin typeface="Arial" pitchFamily="34" charset="0"/>
                <a:ea typeface="ＭＳ Ｐゴシック"/>
                <a:cs typeface="ＭＳ Ｐゴシック"/>
              </a:rPr>
              <a:t>Serum-free medium</a:t>
            </a:r>
          </a:p>
          <a:p>
            <a:pPr algn="r">
              <a:spcBef>
                <a:spcPct val="50000"/>
              </a:spcBef>
            </a:pPr>
            <a:r>
              <a:rPr lang="en-GB" sz="1600" b="1">
                <a:solidFill>
                  <a:srgbClr val="FFFF00"/>
                </a:solidFill>
                <a:latin typeface="Arial" pitchFamily="34" charset="0"/>
                <a:ea typeface="ＭＳ Ｐゴシック"/>
                <a:cs typeface="ＭＳ Ｐゴシック"/>
              </a:rPr>
              <a:t>EGF + FGF2</a:t>
            </a:r>
          </a:p>
        </p:txBody>
      </p:sp>
      <p:grpSp>
        <p:nvGrpSpPr>
          <p:cNvPr id="14" name="Gruppo 35"/>
          <p:cNvGrpSpPr/>
          <p:nvPr/>
        </p:nvGrpSpPr>
        <p:grpSpPr>
          <a:xfrm flipH="1">
            <a:off x="5953794" y="910838"/>
            <a:ext cx="2861008" cy="1453990"/>
            <a:chOff x="4705350" y="2763838"/>
            <a:chExt cx="2127250" cy="1081087"/>
          </a:xfrm>
        </p:grpSpPr>
        <p:pic>
          <p:nvPicPr>
            <p:cNvPr id="15" name="Picture 3" descr="flask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05350" y="2763838"/>
              <a:ext cx="2127250" cy="108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Oval 4"/>
            <p:cNvSpPr>
              <a:spLocks noChangeAspect="1" noChangeArrowheads="1"/>
            </p:cNvSpPr>
            <p:nvPr/>
          </p:nvSpPr>
          <p:spPr bwMode="auto">
            <a:xfrm>
              <a:off x="6051550" y="3527425"/>
              <a:ext cx="33338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7" name="Oval 5"/>
            <p:cNvSpPr>
              <a:spLocks noChangeAspect="1" noChangeArrowheads="1"/>
            </p:cNvSpPr>
            <p:nvPr/>
          </p:nvSpPr>
          <p:spPr bwMode="auto">
            <a:xfrm>
              <a:off x="6027738" y="3484563"/>
              <a:ext cx="33337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8" name="Oval 6"/>
            <p:cNvSpPr>
              <a:spLocks noChangeAspect="1" noChangeArrowheads="1"/>
            </p:cNvSpPr>
            <p:nvPr/>
          </p:nvSpPr>
          <p:spPr bwMode="auto">
            <a:xfrm>
              <a:off x="6056313" y="3492500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9" name="Oval 7"/>
            <p:cNvSpPr>
              <a:spLocks noChangeAspect="1" noChangeArrowheads="1"/>
            </p:cNvSpPr>
            <p:nvPr/>
          </p:nvSpPr>
          <p:spPr bwMode="auto">
            <a:xfrm>
              <a:off x="6024563" y="3524250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20" name="Oval 8"/>
            <p:cNvSpPr>
              <a:spLocks noChangeAspect="1" noChangeArrowheads="1"/>
            </p:cNvSpPr>
            <p:nvPr/>
          </p:nvSpPr>
          <p:spPr bwMode="auto">
            <a:xfrm>
              <a:off x="6022975" y="3492500"/>
              <a:ext cx="33338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21" name="Oval 9"/>
            <p:cNvSpPr>
              <a:spLocks noChangeAspect="1" noChangeArrowheads="1"/>
            </p:cNvSpPr>
            <p:nvPr/>
          </p:nvSpPr>
          <p:spPr bwMode="auto">
            <a:xfrm>
              <a:off x="6059488" y="3478213"/>
              <a:ext cx="33337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22" name="Oval 10"/>
            <p:cNvSpPr>
              <a:spLocks noChangeAspect="1" noChangeArrowheads="1"/>
            </p:cNvSpPr>
            <p:nvPr/>
          </p:nvSpPr>
          <p:spPr bwMode="auto">
            <a:xfrm>
              <a:off x="6053138" y="3495675"/>
              <a:ext cx="33337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23" name="Oval 11"/>
            <p:cNvSpPr>
              <a:spLocks noChangeAspect="1" noChangeArrowheads="1"/>
            </p:cNvSpPr>
            <p:nvPr/>
          </p:nvSpPr>
          <p:spPr bwMode="auto">
            <a:xfrm>
              <a:off x="5999163" y="3490913"/>
              <a:ext cx="31750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24" name="Oval 12"/>
            <p:cNvSpPr>
              <a:spLocks noChangeAspect="1" noChangeArrowheads="1"/>
            </p:cNvSpPr>
            <p:nvPr/>
          </p:nvSpPr>
          <p:spPr bwMode="auto">
            <a:xfrm>
              <a:off x="6018213" y="3463925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25" name="Oval 13"/>
            <p:cNvSpPr>
              <a:spLocks noChangeAspect="1" noChangeArrowheads="1"/>
            </p:cNvSpPr>
            <p:nvPr/>
          </p:nvSpPr>
          <p:spPr bwMode="auto">
            <a:xfrm>
              <a:off x="6042025" y="3460750"/>
              <a:ext cx="33338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26" name="Oval 14"/>
            <p:cNvSpPr>
              <a:spLocks noChangeAspect="1" noChangeArrowheads="1"/>
            </p:cNvSpPr>
            <p:nvPr/>
          </p:nvSpPr>
          <p:spPr bwMode="auto">
            <a:xfrm>
              <a:off x="6061075" y="3475038"/>
              <a:ext cx="33338" cy="349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27" name="Oval 15"/>
            <p:cNvSpPr>
              <a:spLocks noChangeAspect="1" noChangeArrowheads="1"/>
            </p:cNvSpPr>
            <p:nvPr/>
          </p:nvSpPr>
          <p:spPr bwMode="auto">
            <a:xfrm>
              <a:off x="6065838" y="3500438"/>
              <a:ext cx="33337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28" name="Oval 16"/>
            <p:cNvSpPr>
              <a:spLocks noChangeAspect="1" noChangeArrowheads="1"/>
            </p:cNvSpPr>
            <p:nvPr/>
          </p:nvSpPr>
          <p:spPr bwMode="auto">
            <a:xfrm>
              <a:off x="6035675" y="3513138"/>
              <a:ext cx="34925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29" name="Oval 17"/>
            <p:cNvSpPr>
              <a:spLocks noChangeAspect="1" noChangeArrowheads="1"/>
            </p:cNvSpPr>
            <p:nvPr/>
          </p:nvSpPr>
          <p:spPr bwMode="auto">
            <a:xfrm>
              <a:off x="6005513" y="3516313"/>
              <a:ext cx="31750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30" name="Oval 18"/>
            <p:cNvSpPr>
              <a:spLocks noChangeAspect="1" noChangeArrowheads="1"/>
            </p:cNvSpPr>
            <p:nvPr/>
          </p:nvSpPr>
          <p:spPr bwMode="auto">
            <a:xfrm>
              <a:off x="5849938" y="3490913"/>
              <a:ext cx="33337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31" name="Oval 19"/>
            <p:cNvSpPr>
              <a:spLocks noChangeAspect="1" noChangeArrowheads="1"/>
            </p:cNvSpPr>
            <p:nvPr/>
          </p:nvSpPr>
          <p:spPr bwMode="auto">
            <a:xfrm>
              <a:off x="5824538" y="3446463"/>
              <a:ext cx="33337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32" name="Oval 20"/>
            <p:cNvSpPr>
              <a:spLocks noChangeAspect="1" noChangeArrowheads="1"/>
            </p:cNvSpPr>
            <p:nvPr/>
          </p:nvSpPr>
          <p:spPr bwMode="auto">
            <a:xfrm>
              <a:off x="5851525" y="3454400"/>
              <a:ext cx="33338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33" name="Oval 21"/>
            <p:cNvSpPr>
              <a:spLocks noChangeAspect="1" noChangeArrowheads="1"/>
            </p:cNvSpPr>
            <p:nvPr/>
          </p:nvSpPr>
          <p:spPr bwMode="auto">
            <a:xfrm>
              <a:off x="5821363" y="3486150"/>
              <a:ext cx="31750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34" name="Oval 22"/>
            <p:cNvSpPr>
              <a:spLocks noChangeAspect="1" noChangeArrowheads="1"/>
            </p:cNvSpPr>
            <p:nvPr/>
          </p:nvSpPr>
          <p:spPr bwMode="auto">
            <a:xfrm>
              <a:off x="5819775" y="3452813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35" name="Oval 23"/>
            <p:cNvSpPr>
              <a:spLocks noChangeAspect="1" noChangeArrowheads="1"/>
            </p:cNvSpPr>
            <p:nvPr/>
          </p:nvSpPr>
          <p:spPr bwMode="auto">
            <a:xfrm>
              <a:off x="5856288" y="3438525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36" name="Oval 24"/>
            <p:cNvSpPr>
              <a:spLocks noChangeAspect="1" noChangeArrowheads="1"/>
            </p:cNvSpPr>
            <p:nvPr/>
          </p:nvSpPr>
          <p:spPr bwMode="auto">
            <a:xfrm>
              <a:off x="5849938" y="3455988"/>
              <a:ext cx="33337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37" name="Oval 25"/>
            <p:cNvSpPr>
              <a:spLocks noChangeAspect="1" noChangeArrowheads="1"/>
            </p:cNvSpPr>
            <p:nvPr/>
          </p:nvSpPr>
          <p:spPr bwMode="auto">
            <a:xfrm>
              <a:off x="5794375" y="3452813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38" name="Oval 26"/>
            <p:cNvSpPr>
              <a:spLocks noChangeAspect="1" noChangeArrowheads="1"/>
            </p:cNvSpPr>
            <p:nvPr/>
          </p:nvSpPr>
          <p:spPr bwMode="auto">
            <a:xfrm>
              <a:off x="5815013" y="3425825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39" name="Oval 27"/>
            <p:cNvSpPr>
              <a:spLocks noChangeAspect="1" noChangeArrowheads="1"/>
            </p:cNvSpPr>
            <p:nvPr/>
          </p:nvSpPr>
          <p:spPr bwMode="auto">
            <a:xfrm>
              <a:off x="5838825" y="3421063"/>
              <a:ext cx="31750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40" name="Oval 28"/>
            <p:cNvSpPr>
              <a:spLocks noChangeAspect="1" noChangeArrowheads="1"/>
            </p:cNvSpPr>
            <p:nvPr/>
          </p:nvSpPr>
          <p:spPr bwMode="auto">
            <a:xfrm>
              <a:off x="5868988" y="3435350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41" name="Oval 29"/>
            <p:cNvSpPr>
              <a:spLocks noChangeAspect="1" noChangeArrowheads="1"/>
            </p:cNvSpPr>
            <p:nvPr/>
          </p:nvSpPr>
          <p:spPr bwMode="auto">
            <a:xfrm>
              <a:off x="5870575" y="3463925"/>
              <a:ext cx="33338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42" name="Oval 30"/>
            <p:cNvSpPr>
              <a:spLocks noChangeAspect="1" noChangeArrowheads="1"/>
            </p:cNvSpPr>
            <p:nvPr/>
          </p:nvSpPr>
          <p:spPr bwMode="auto">
            <a:xfrm>
              <a:off x="5830888" y="3476625"/>
              <a:ext cx="34925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43" name="Oval 31"/>
            <p:cNvSpPr>
              <a:spLocks noChangeAspect="1" noChangeArrowheads="1"/>
            </p:cNvSpPr>
            <p:nvPr/>
          </p:nvSpPr>
          <p:spPr bwMode="auto">
            <a:xfrm>
              <a:off x="5802313" y="3478213"/>
              <a:ext cx="31750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44" name="Oval 32"/>
            <p:cNvSpPr>
              <a:spLocks noChangeAspect="1" noChangeArrowheads="1"/>
            </p:cNvSpPr>
            <p:nvPr/>
          </p:nvSpPr>
          <p:spPr bwMode="auto">
            <a:xfrm>
              <a:off x="6408738" y="3408363"/>
              <a:ext cx="31750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45" name="Oval 33"/>
            <p:cNvSpPr>
              <a:spLocks noChangeAspect="1" noChangeArrowheads="1"/>
            </p:cNvSpPr>
            <p:nvPr/>
          </p:nvSpPr>
          <p:spPr bwMode="auto">
            <a:xfrm>
              <a:off x="6388100" y="3362325"/>
              <a:ext cx="33338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46" name="Oval 34"/>
            <p:cNvSpPr>
              <a:spLocks noChangeAspect="1" noChangeArrowheads="1"/>
            </p:cNvSpPr>
            <p:nvPr/>
          </p:nvSpPr>
          <p:spPr bwMode="auto">
            <a:xfrm>
              <a:off x="6415088" y="3368675"/>
              <a:ext cx="33337" cy="349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47" name="Oval 35"/>
            <p:cNvSpPr>
              <a:spLocks noChangeAspect="1" noChangeArrowheads="1"/>
            </p:cNvSpPr>
            <p:nvPr/>
          </p:nvSpPr>
          <p:spPr bwMode="auto">
            <a:xfrm>
              <a:off x="6384925" y="3402013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48" name="Oval 36"/>
            <p:cNvSpPr>
              <a:spLocks noChangeAspect="1" noChangeArrowheads="1"/>
            </p:cNvSpPr>
            <p:nvPr/>
          </p:nvSpPr>
          <p:spPr bwMode="auto">
            <a:xfrm>
              <a:off x="6383338" y="3368675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49" name="Oval 37"/>
            <p:cNvSpPr>
              <a:spLocks noChangeAspect="1" noChangeArrowheads="1"/>
            </p:cNvSpPr>
            <p:nvPr/>
          </p:nvSpPr>
          <p:spPr bwMode="auto">
            <a:xfrm>
              <a:off x="6419850" y="3354388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0" name="Oval 38"/>
            <p:cNvSpPr>
              <a:spLocks noChangeAspect="1" noChangeArrowheads="1"/>
            </p:cNvSpPr>
            <p:nvPr/>
          </p:nvSpPr>
          <p:spPr bwMode="auto">
            <a:xfrm>
              <a:off x="6413500" y="3371850"/>
              <a:ext cx="31750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1" name="Oval 39"/>
            <p:cNvSpPr>
              <a:spLocks noChangeAspect="1" noChangeArrowheads="1"/>
            </p:cNvSpPr>
            <p:nvPr/>
          </p:nvSpPr>
          <p:spPr bwMode="auto">
            <a:xfrm>
              <a:off x="6357938" y="3367088"/>
              <a:ext cx="33337" cy="349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2" name="Oval 40"/>
            <p:cNvSpPr>
              <a:spLocks noChangeAspect="1" noChangeArrowheads="1"/>
            </p:cNvSpPr>
            <p:nvPr/>
          </p:nvSpPr>
          <p:spPr bwMode="auto">
            <a:xfrm>
              <a:off x="6378575" y="3341688"/>
              <a:ext cx="33338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3" name="Oval 41"/>
            <p:cNvSpPr>
              <a:spLocks noChangeAspect="1" noChangeArrowheads="1"/>
            </p:cNvSpPr>
            <p:nvPr/>
          </p:nvSpPr>
          <p:spPr bwMode="auto">
            <a:xfrm>
              <a:off x="6402388" y="3336925"/>
              <a:ext cx="31750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4" name="Oval 42"/>
            <p:cNvSpPr>
              <a:spLocks noChangeAspect="1" noChangeArrowheads="1"/>
            </p:cNvSpPr>
            <p:nvPr/>
          </p:nvSpPr>
          <p:spPr bwMode="auto">
            <a:xfrm>
              <a:off x="6429375" y="3355975"/>
              <a:ext cx="31750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5" name="Oval 43"/>
            <p:cNvSpPr>
              <a:spLocks noChangeAspect="1" noChangeArrowheads="1"/>
            </p:cNvSpPr>
            <p:nvPr/>
          </p:nvSpPr>
          <p:spPr bwMode="auto">
            <a:xfrm>
              <a:off x="6430963" y="3389313"/>
              <a:ext cx="33337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6" name="Oval 44"/>
            <p:cNvSpPr>
              <a:spLocks noChangeAspect="1" noChangeArrowheads="1"/>
            </p:cNvSpPr>
            <p:nvPr/>
          </p:nvSpPr>
          <p:spPr bwMode="auto">
            <a:xfrm>
              <a:off x="6394450" y="3386138"/>
              <a:ext cx="34925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7" name="Oval 45"/>
            <p:cNvSpPr>
              <a:spLocks noChangeAspect="1" noChangeArrowheads="1"/>
            </p:cNvSpPr>
            <p:nvPr/>
          </p:nvSpPr>
          <p:spPr bwMode="auto">
            <a:xfrm>
              <a:off x="6364288" y="3394075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8" name="Oval 46"/>
            <p:cNvSpPr>
              <a:spLocks noChangeAspect="1" noChangeArrowheads="1"/>
            </p:cNvSpPr>
            <p:nvPr/>
          </p:nvSpPr>
          <p:spPr bwMode="auto">
            <a:xfrm>
              <a:off x="5461000" y="3533775"/>
              <a:ext cx="33338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59" name="Oval 47"/>
            <p:cNvSpPr>
              <a:spLocks noChangeAspect="1" noChangeArrowheads="1"/>
            </p:cNvSpPr>
            <p:nvPr/>
          </p:nvSpPr>
          <p:spPr bwMode="auto">
            <a:xfrm>
              <a:off x="5440363" y="3492500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60" name="Oval 48"/>
            <p:cNvSpPr>
              <a:spLocks noChangeAspect="1" noChangeArrowheads="1"/>
            </p:cNvSpPr>
            <p:nvPr/>
          </p:nvSpPr>
          <p:spPr bwMode="auto">
            <a:xfrm>
              <a:off x="5467350" y="3500438"/>
              <a:ext cx="33338" cy="349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61" name="Oval 49"/>
            <p:cNvSpPr>
              <a:spLocks noChangeAspect="1" noChangeArrowheads="1"/>
            </p:cNvSpPr>
            <p:nvPr/>
          </p:nvSpPr>
          <p:spPr bwMode="auto">
            <a:xfrm>
              <a:off x="5437188" y="3533775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62" name="Oval 50"/>
            <p:cNvSpPr>
              <a:spLocks noChangeAspect="1" noChangeArrowheads="1"/>
            </p:cNvSpPr>
            <p:nvPr/>
          </p:nvSpPr>
          <p:spPr bwMode="auto">
            <a:xfrm>
              <a:off x="5435600" y="3500438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63" name="Oval 51"/>
            <p:cNvSpPr>
              <a:spLocks noChangeAspect="1" noChangeArrowheads="1"/>
            </p:cNvSpPr>
            <p:nvPr/>
          </p:nvSpPr>
          <p:spPr bwMode="auto">
            <a:xfrm>
              <a:off x="5472113" y="3486150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64" name="Oval 52"/>
            <p:cNvSpPr>
              <a:spLocks noChangeAspect="1" noChangeArrowheads="1"/>
            </p:cNvSpPr>
            <p:nvPr/>
          </p:nvSpPr>
          <p:spPr bwMode="auto">
            <a:xfrm>
              <a:off x="5465763" y="3503613"/>
              <a:ext cx="33337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65" name="Oval 53"/>
            <p:cNvSpPr>
              <a:spLocks noChangeAspect="1" noChangeArrowheads="1"/>
            </p:cNvSpPr>
            <p:nvPr/>
          </p:nvSpPr>
          <p:spPr bwMode="auto">
            <a:xfrm>
              <a:off x="5410200" y="3498850"/>
              <a:ext cx="33338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66" name="Oval 54"/>
            <p:cNvSpPr>
              <a:spLocks noChangeAspect="1" noChangeArrowheads="1"/>
            </p:cNvSpPr>
            <p:nvPr/>
          </p:nvSpPr>
          <p:spPr bwMode="auto">
            <a:xfrm>
              <a:off x="5430838" y="3473450"/>
              <a:ext cx="33337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67" name="Oval 55"/>
            <p:cNvSpPr>
              <a:spLocks noChangeAspect="1" noChangeArrowheads="1"/>
            </p:cNvSpPr>
            <p:nvPr/>
          </p:nvSpPr>
          <p:spPr bwMode="auto">
            <a:xfrm>
              <a:off x="5454650" y="3468688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68" name="Oval 56"/>
            <p:cNvSpPr>
              <a:spLocks noChangeAspect="1" noChangeArrowheads="1"/>
            </p:cNvSpPr>
            <p:nvPr/>
          </p:nvSpPr>
          <p:spPr bwMode="auto">
            <a:xfrm>
              <a:off x="5476875" y="3487738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69" name="Oval 57"/>
            <p:cNvSpPr>
              <a:spLocks noChangeAspect="1" noChangeArrowheads="1"/>
            </p:cNvSpPr>
            <p:nvPr/>
          </p:nvSpPr>
          <p:spPr bwMode="auto">
            <a:xfrm>
              <a:off x="5481638" y="3516313"/>
              <a:ext cx="33337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70" name="Oval 58"/>
            <p:cNvSpPr>
              <a:spLocks noChangeAspect="1" noChangeArrowheads="1"/>
            </p:cNvSpPr>
            <p:nvPr/>
          </p:nvSpPr>
          <p:spPr bwMode="auto">
            <a:xfrm>
              <a:off x="5449888" y="3519488"/>
              <a:ext cx="34925" cy="349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71" name="Oval 59"/>
            <p:cNvSpPr>
              <a:spLocks noChangeAspect="1" noChangeArrowheads="1"/>
            </p:cNvSpPr>
            <p:nvPr/>
          </p:nvSpPr>
          <p:spPr bwMode="auto">
            <a:xfrm>
              <a:off x="5418138" y="3524250"/>
              <a:ext cx="33337" cy="349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72" name="Oval 60"/>
            <p:cNvSpPr>
              <a:spLocks noChangeAspect="1" noChangeArrowheads="1"/>
            </p:cNvSpPr>
            <p:nvPr/>
          </p:nvSpPr>
          <p:spPr bwMode="auto">
            <a:xfrm>
              <a:off x="5640388" y="3562350"/>
              <a:ext cx="33337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73" name="Oval 61"/>
            <p:cNvSpPr>
              <a:spLocks noChangeAspect="1" noChangeArrowheads="1"/>
            </p:cNvSpPr>
            <p:nvPr/>
          </p:nvSpPr>
          <p:spPr bwMode="auto">
            <a:xfrm>
              <a:off x="5618163" y="3517900"/>
              <a:ext cx="33337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74" name="Oval 62"/>
            <p:cNvSpPr>
              <a:spLocks noChangeAspect="1" noChangeArrowheads="1"/>
            </p:cNvSpPr>
            <p:nvPr/>
          </p:nvSpPr>
          <p:spPr bwMode="auto">
            <a:xfrm>
              <a:off x="5646738" y="3525838"/>
              <a:ext cx="31750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75" name="Oval 63"/>
            <p:cNvSpPr>
              <a:spLocks noChangeAspect="1" noChangeArrowheads="1"/>
            </p:cNvSpPr>
            <p:nvPr/>
          </p:nvSpPr>
          <p:spPr bwMode="auto">
            <a:xfrm>
              <a:off x="5614988" y="3557588"/>
              <a:ext cx="33337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76" name="Oval 64"/>
            <p:cNvSpPr>
              <a:spLocks noChangeAspect="1" noChangeArrowheads="1"/>
            </p:cNvSpPr>
            <p:nvPr/>
          </p:nvSpPr>
          <p:spPr bwMode="auto">
            <a:xfrm>
              <a:off x="5613400" y="3524250"/>
              <a:ext cx="33338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77" name="Oval 65"/>
            <p:cNvSpPr>
              <a:spLocks noChangeAspect="1" noChangeArrowheads="1"/>
            </p:cNvSpPr>
            <p:nvPr/>
          </p:nvSpPr>
          <p:spPr bwMode="auto">
            <a:xfrm>
              <a:off x="5649913" y="3509963"/>
              <a:ext cx="34925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78" name="Oval 66"/>
            <p:cNvSpPr>
              <a:spLocks noChangeAspect="1" noChangeArrowheads="1"/>
            </p:cNvSpPr>
            <p:nvPr/>
          </p:nvSpPr>
          <p:spPr bwMode="auto">
            <a:xfrm>
              <a:off x="5645150" y="3527425"/>
              <a:ext cx="31750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79" name="Oval 67"/>
            <p:cNvSpPr>
              <a:spLocks noChangeAspect="1" noChangeArrowheads="1"/>
            </p:cNvSpPr>
            <p:nvPr/>
          </p:nvSpPr>
          <p:spPr bwMode="auto">
            <a:xfrm>
              <a:off x="5588000" y="3524250"/>
              <a:ext cx="33338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80" name="Oval 68"/>
            <p:cNvSpPr>
              <a:spLocks noChangeAspect="1" noChangeArrowheads="1"/>
            </p:cNvSpPr>
            <p:nvPr/>
          </p:nvSpPr>
          <p:spPr bwMode="auto">
            <a:xfrm>
              <a:off x="5608638" y="3497263"/>
              <a:ext cx="33337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81" name="Oval 69"/>
            <p:cNvSpPr>
              <a:spLocks noChangeAspect="1" noChangeArrowheads="1"/>
            </p:cNvSpPr>
            <p:nvPr/>
          </p:nvSpPr>
          <p:spPr bwMode="auto">
            <a:xfrm>
              <a:off x="5632450" y="3492500"/>
              <a:ext cx="33338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82" name="Oval 70"/>
            <p:cNvSpPr>
              <a:spLocks noChangeAspect="1" noChangeArrowheads="1"/>
            </p:cNvSpPr>
            <p:nvPr/>
          </p:nvSpPr>
          <p:spPr bwMode="auto">
            <a:xfrm>
              <a:off x="5659438" y="3517900"/>
              <a:ext cx="31750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83" name="Oval 71"/>
            <p:cNvSpPr>
              <a:spLocks noChangeAspect="1" noChangeArrowheads="1"/>
            </p:cNvSpPr>
            <p:nvPr/>
          </p:nvSpPr>
          <p:spPr bwMode="auto">
            <a:xfrm>
              <a:off x="5654675" y="3546475"/>
              <a:ext cx="31750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84" name="Oval 72"/>
            <p:cNvSpPr>
              <a:spLocks noChangeAspect="1" noChangeArrowheads="1"/>
            </p:cNvSpPr>
            <p:nvPr/>
          </p:nvSpPr>
          <p:spPr bwMode="auto">
            <a:xfrm>
              <a:off x="5630863" y="3544888"/>
              <a:ext cx="33337" cy="349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85" name="Oval 73"/>
            <p:cNvSpPr>
              <a:spLocks noChangeAspect="1" noChangeArrowheads="1"/>
            </p:cNvSpPr>
            <p:nvPr/>
          </p:nvSpPr>
          <p:spPr bwMode="auto">
            <a:xfrm>
              <a:off x="5595938" y="3549650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86" name="Oval 74"/>
            <p:cNvSpPr>
              <a:spLocks noChangeAspect="1" noChangeArrowheads="1"/>
            </p:cNvSpPr>
            <p:nvPr/>
          </p:nvSpPr>
          <p:spPr bwMode="auto">
            <a:xfrm>
              <a:off x="5770563" y="3300413"/>
              <a:ext cx="31750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87" name="Oval 75"/>
            <p:cNvSpPr>
              <a:spLocks noChangeAspect="1" noChangeArrowheads="1"/>
            </p:cNvSpPr>
            <p:nvPr/>
          </p:nvSpPr>
          <p:spPr bwMode="auto">
            <a:xfrm>
              <a:off x="5797550" y="3308350"/>
              <a:ext cx="33338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88" name="Oval 76"/>
            <p:cNvSpPr>
              <a:spLocks noChangeAspect="1" noChangeArrowheads="1"/>
            </p:cNvSpPr>
            <p:nvPr/>
          </p:nvSpPr>
          <p:spPr bwMode="auto">
            <a:xfrm>
              <a:off x="5780088" y="3332163"/>
              <a:ext cx="31750" cy="349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89" name="Oval 77"/>
            <p:cNvSpPr>
              <a:spLocks noChangeAspect="1" noChangeArrowheads="1"/>
            </p:cNvSpPr>
            <p:nvPr/>
          </p:nvSpPr>
          <p:spPr bwMode="auto">
            <a:xfrm>
              <a:off x="5765800" y="3306763"/>
              <a:ext cx="31750" cy="349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90" name="Oval 78"/>
            <p:cNvSpPr>
              <a:spLocks noChangeAspect="1" noChangeArrowheads="1"/>
            </p:cNvSpPr>
            <p:nvPr/>
          </p:nvSpPr>
          <p:spPr bwMode="auto">
            <a:xfrm>
              <a:off x="5802313" y="3292475"/>
              <a:ext cx="33337" cy="349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91" name="Oval 79"/>
            <p:cNvSpPr>
              <a:spLocks noChangeAspect="1" noChangeArrowheads="1"/>
            </p:cNvSpPr>
            <p:nvPr/>
          </p:nvSpPr>
          <p:spPr bwMode="auto">
            <a:xfrm>
              <a:off x="5795963" y="3311525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92" name="Oval 80"/>
            <p:cNvSpPr>
              <a:spLocks noChangeAspect="1" noChangeArrowheads="1"/>
            </p:cNvSpPr>
            <p:nvPr/>
          </p:nvSpPr>
          <p:spPr bwMode="auto">
            <a:xfrm>
              <a:off x="5740400" y="3306763"/>
              <a:ext cx="31750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93" name="Oval 81"/>
            <p:cNvSpPr>
              <a:spLocks noChangeAspect="1" noChangeArrowheads="1"/>
            </p:cNvSpPr>
            <p:nvPr/>
          </p:nvSpPr>
          <p:spPr bwMode="auto">
            <a:xfrm>
              <a:off x="5761038" y="3279775"/>
              <a:ext cx="31750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94" name="Oval 82"/>
            <p:cNvSpPr>
              <a:spLocks noChangeAspect="1" noChangeArrowheads="1"/>
            </p:cNvSpPr>
            <p:nvPr/>
          </p:nvSpPr>
          <p:spPr bwMode="auto">
            <a:xfrm>
              <a:off x="5783263" y="3276600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95" name="Oval 83"/>
            <p:cNvSpPr>
              <a:spLocks noChangeAspect="1" noChangeArrowheads="1"/>
            </p:cNvSpPr>
            <p:nvPr/>
          </p:nvSpPr>
          <p:spPr bwMode="auto">
            <a:xfrm>
              <a:off x="5792788" y="3289300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96" name="Oval 84"/>
            <p:cNvSpPr>
              <a:spLocks noChangeAspect="1" noChangeArrowheads="1"/>
            </p:cNvSpPr>
            <p:nvPr/>
          </p:nvSpPr>
          <p:spPr bwMode="auto">
            <a:xfrm>
              <a:off x="5795963" y="3317875"/>
              <a:ext cx="33337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97" name="Oval 85"/>
            <p:cNvSpPr>
              <a:spLocks noChangeAspect="1" noChangeArrowheads="1"/>
            </p:cNvSpPr>
            <p:nvPr/>
          </p:nvSpPr>
          <p:spPr bwMode="auto">
            <a:xfrm>
              <a:off x="5757863" y="3324225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98" name="Oval 86"/>
            <p:cNvSpPr>
              <a:spLocks noChangeAspect="1" noChangeArrowheads="1"/>
            </p:cNvSpPr>
            <p:nvPr/>
          </p:nvSpPr>
          <p:spPr bwMode="auto">
            <a:xfrm>
              <a:off x="6030913" y="3413125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99" name="Oval 87"/>
            <p:cNvSpPr>
              <a:spLocks noChangeAspect="1" noChangeArrowheads="1"/>
            </p:cNvSpPr>
            <p:nvPr/>
          </p:nvSpPr>
          <p:spPr bwMode="auto">
            <a:xfrm>
              <a:off x="6007100" y="3367088"/>
              <a:ext cx="33338" cy="349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0" name="Oval 88"/>
            <p:cNvSpPr>
              <a:spLocks noChangeAspect="1" noChangeArrowheads="1"/>
            </p:cNvSpPr>
            <p:nvPr/>
          </p:nvSpPr>
          <p:spPr bwMode="auto">
            <a:xfrm>
              <a:off x="6034088" y="3376613"/>
              <a:ext cx="33337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1" name="Oval 89"/>
            <p:cNvSpPr>
              <a:spLocks noChangeAspect="1" noChangeArrowheads="1"/>
            </p:cNvSpPr>
            <p:nvPr/>
          </p:nvSpPr>
          <p:spPr bwMode="auto">
            <a:xfrm>
              <a:off x="6003925" y="3408363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2" name="Oval 90"/>
            <p:cNvSpPr>
              <a:spLocks noChangeAspect="1" noChangeArrowheads="1"/>
            </p:cNvSpPr>
            <p:nvPr/>
          </p:nvSpPr>
          <p:spPr bwMode="auto">
            <a:xfrm>
              <a:off x="6002338" y="3375025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3" name="Oval 91"/>
            <p:cNvSpPr>
              <a:spLocks noChangeAspect="1" noChangeArrowheads="1"/>
            </p:cNvSpPr>
            <p:nvPr/>
          </p:nvSpPr>
          <p:spPr bwMode="auto">
            <a:xfrm>
              <a:off x="6038850" y="3360738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4" name="Oval 92"/>
            <p:cNvSpPr>
              <a:spLocks noChangeAspect="1" noChangeArrowheads="1"/>
            </p:cNvSpPr>
            <p:nvPr/>
          </p:nvSpPr>
          <p:spPr bwMode="auto">
            <a:xfrm>
              <a:off x="6032500" y="3378200"/>
              <a:ext cx="33338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5" name="Oval 93"/>
            <p:cNvSpPr>
              <a:spLocks noChangeAspect="1" noChangeArrowheads="1"/>
            </p:cNvSpPr>
            <p:nvPr/>
          </p:nvSpPr>
          <p:spPr bwMode="auto">
            <a:xfrm>
              <a:off x="5976938" y="3373438"/>
              <a:ext cx="33337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6" name="Oval 94"/>
            <p:cNvSpPr>
              <a:spLocks noChangeAspect="1" noChangeArrowheads="1"/>
            </p:cNvSpPr>
            <p:nvPr/>
          </p:nvSpPr>
          <p:spPr bwMode="auto">
            <a:xfrm>
              <a:off x="5997575" y="3348038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7" name="Oval 95"/>
            <p:cNvSpPr>
              <a:spLocks noChangeAspect="1" noChangeArrowheads="1"/>
            </p:cNvSpPr>
            <p:nvPr/>
          </p:nvSpPr>
          <p:spPr bwMode="auto">
            <a:xfrm>
              <a:off x="6021388" y="3343275"/>
              <a:ext cx="31750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8" name="Oval 96"/>
            <p:cNvSpPr>
              <a:spLocks noChangeAspect="1" noChangeArrowheads="1"/>
            </p:cNvSpPr>
            <p:nvPr/>
          </p:nvSpPr>
          <p:spPr bwMode="auto">
            <a:xfrm>
              <a:off x="6051550" y="3357563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09" name="Oval 97"/>
            <p:cNvSpPr>
              <a:spLocks noChangeAspect="1" noChangeArrowheads="1"/>
            </p:cNvSpPr>
            <p:nvPr/>
          </p:nvSpPr>
          <p:spPr bwMode="auto">
            <a:xfrm>
              <a:off x="6053138" y="3386138"/>
              <a:ext cx="33337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10" name="Oval 98"/>
            <p:cNvSpPr>
              <a:spLocks noChangeAspect="1" noChangeArrowheads="1"/>
            </p:cNvSpPr>
            <p:nvPr/>
          </p:nvSpPr>
          <p:spPr bwMode="auto">
            <a:xfrm>
              <a:off x="6016625" y="3402013"/>
              <a:ext cx="33338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11" name="Oval 99"/>
            <p:cNvSpPr>
              <a:spLocks noChangeAspect="1" noChangeArrowheads="1"/>
            </p:cNvSpPr>
            <p:nvPr/>
          </p:nvSpPr>
          <p:spPr bwMode="auto">
            <a:xfrm>
              <a:off x="5983288" y="3400425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12" name="Oval 100"/>
            <p:cNvSpPr>
              <a:spLocks noChangeAspect="1" noChangeArrowheads="1"/>
            </p:cNvSpPr>
            <p:nvPr/>
          </p:nvSpPr>
          <p:spPr bwMode="auto">
            <a:xfrm>
              <a:off x="5995988" y="3244850"/>
              <a:ext cx="31750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13" name="Oval 101"/>
            <p:cNvSpPr>
              <a:spLocks noChangeAspect="1" noChangeArrowheads="1"/>
            </p:cNvSpPr>
            <p:nvPr/>
          </p:nvSpPr>
          <p:spPr bwMode="auto">
            <a:xfrm>
              <a:off x="6026150" y="3241675"/>
              <a:ext cx="31750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14" name="Oval 102"/>
            <p:cNvSpPr>
              <a:spLocks noChangeAspect="1" noChangeArrowheads="1"/>
            </p:cNvSpPr>
            <p:nvPr/>
          </p:nvSpPr>
          <p:spPr bwMode="auto">
            <a:xfrm>
              <a:off x="6022975" y="3217863"/>
              <a:ext cx="34925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15" name="Oval 103"/>
            <p:cNvSpPr>
              <a:spLocks noChangeAspect="1" noChangeArrowheads="1"/>
            </p:cNvSpPr>
            <p:nvPr/>
          </p:nvSpPr>
          <p:spPr bwMode="auto">
            <a:xfrm>
              <a:off x="6007100" y="3201988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16" name="Oval 104"/>
            <p:cNvSpPr>
              <a:spLocks noChangeAspect="1" noChangeArrowheads="1"/>
            </p:cNvSpPr>
            <p:nvPr/>
          </p:nvSpPr>
          <p:spPr bwMode="auto">
            <a:xfrm>
              <a:off x="6003925" y="3225800"/>
              <a:ext cx="33338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17" name="Oval 105"/>
            <p:cNvSpPr>
              <a:spLocks noChangeAspect="1" noChangeArrowheads="1"/>
            </p:cNvSpPr>
            <p:nvPr/>
          </p:nvSpPr>
          <p:spPr bwMode="auto">
            <a:xfrm>
              <a:off x="5973763" y="3222625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18" name="Oval 106"/>
            <p:cNvSpPr>
              <a:spLocks noChangeAspect="1" noChangeArrowheads="1"/>
            </p:cNvSpPr>
            <p:nvPr/>
          </p:nvSpPr>
          <p:spPr bwMode="auto">
            <a:xfrm>
              <a:off x="5983288" y="3205163"/>
              <a:ext cx="33337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19" name="Oval 107"/>
            <p:cNvSpPr>
              <a:spLocks noChangeAspect="1" noChangeArrowheads="1"/>
            </p:cNvSpPr>
            <p:nvPr/>
          </p:nvSpPr>
          <p:spPr bwMode="auto">
            <a:xfrm>
              <a:off x="6008688" y="3249613"/>
              <a:ext cx="31750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20" name="Oval 108"/>
            <p:cNvSpPr>
              <a:spLocks noChangeAspect="1" noChangeArrowheads="1"/>
            </p:cNvSpPr>
            <p:nvPr/>
          </p:nvSpPr>
          <p:spPr bwMode="auto">
            <a:xfrm>
              <a:off x="5976938" y="3240088"/>
              <a:ext cx="31750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grpSp>
          <p:nvGrpSpPr>
            <p:cNvPr id="121" name="Group 109"/>
            <p:cNvGrpSpPr>
              <a:grpSpLocks noChangeAspect="1"/>
            </p:cNvGrpSpPr>
            <p:nvPr/>
          </p:nvGrpSpPr>
          <p:grpSpPr bwMode="auto">
            <a:xfrm>
              <a:off x="5765800" y="3563938"/>
              <a:ext cx="74613" cy="76200"/>
              <a:chOff x="2722" y="1981"/>
              <a:chExt cx="140" cy="143"/>
            </a:xfrm>
          </p:grpSpPr>
          <p:sp>
            <p:nvSpPr>
              <p:cNvPr id="150" name="Oval 110"/>
              <p:cNvSpPr>
                <a:spLocks noChangeAspect="1" noChangeArrowheads="1"/>
              </p:cNvSpPr>
              <p:nvPr/>
            </p:nvSpPr>
            <p:spPr bwMode="auto">
              <a:xfrm>
                <a:off x="2731" y="2016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51" name="Oval 111"/>
              <p:cNvSpPr>
                <a:spLocks noChangeAspect="1" noChangeArrowheads="1"/>
              </p:cNvSpPr>
              <p:nvPr/>
            </p:nvSpPr>
            <p:spPr bwMode="auto">
              <a:xfrm>
                <a:off x="2783" y="2032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52" name="Oval 112"/>
              <p:cNvSpPr>
                <a:spLocks noChangeAspect="1" noChangeArrowheads="1"/>
              </p:cNvSpPr>
              <p:nvPr/>
            </p:nvSpPr>
            <p:spPr bwMode="auto">
              <a:xfrm>
                <a:off x="2743" y="2062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53" name="Oval 113"/>
              <p:cNvSpPr>
                <a:spLocks noChangeAspect="1" noChangeArrowheads="1"/>
              </p:cNvSpPr>
              <p:nvPr/>
            </p:nvSpPr>
            <p:spPr bwMode="auto">
              <a:xfrm>
                <a:off x="2800" y="2010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54" name="Oval 114"/>
              <p:cNvSpPr>
                <a:spLocks noChangeAspect="1" noChangeArrowheads="1"/>
              </p:cNvSpPr>
              <p:nvPr/>
            </p:nvSpPr>
            <p:spPr bwMode="auto">
              <a:xfrm>
                <a:off x="2788" y="2057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55" name="Oval 115"/>
              <p:cNvSpPr>
                <a:spLocks noChangeAspect="1" noChangeArrowheads="1"/>
              </p:cNvSpPr>
              <p:nvPr/>
            </p:nvSpPr>
            <p:spPr bwMode="auto">
              <a:xfrm>
                <a:off x="2723" y="2006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56" name="Oval 116"/>
              <p:cNvSpPr>
                <a:spLocks noChangeAspect="1" noChangeArrowheads="1"/>
              </p:cNvSpPr>
              <p:nvPr/>
            </p:nvSpPr>
            <p:spPr bwMode="auto">
              <a:xfrm>
                <a:off x="2766" y="1981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57" name="Oval 117"/>
              <p:cNvSpPr>
                <a:spLocks noChangeAspect="1" noChangeArrowheads="1"/>
              </p:cNvSpPr>
              <p:nvPr/>
            </p:nvSpPr>
            <p:spPr bwMode="auto">
              <a:xfrm>
                <a:off x="2722" y="2030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" name="Group 118"/>
            <p:cNvGrpSpPr>
              <a:grpSpLocks noChangeAspect="1"/>
            </p:cNvGrpSpPr>
            <p:nvPr/>
          </p:nvGrpSpPr>
          <p:grpSpPr bwMode="auto">
            <a:xfrm>
              <a:off x="6157913" y="3389326"/>
              <a:ext cx="95250" cy="90488"/>
              <a:chOff x="2771" y="1539"/>
              <a:chExt cx="178" cy="168"/>
            </a:xfrm>
          </p:grpSpPr>
          <p:sp>
            <p:nvSpPr>
              <p:cNvPr id="138" name="Oval 119"/>
              <p:cNvSpPr>
                <a:spLocks noChangeAspect="1" noChangeArrowheads="1"/>
              </p:cNvSpPr>
              <p:nvPr/>
            </p:nvSpPr>
            <p:spPr bwMode="auto">
              <a:xfrm>
                <a:off x="2827" y="1584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39" name="Oval 120"/>
              <p:cNvSpPr>
                <a:spLocks noChangeAspect="1" noChangeArrowheads="1"/>
              </p:cNvSpPr>
              <p:nvPr/>
            </p:nvSpPr>
            <p:spPr bwMode="auto">
              <a:xfrm>
                <a:off x="2879" y="1600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40" name="Oval 121"/>
              <p:cNvSpPr>
                <a:spLocks noChangeAspect="1" noChangeArrowheads="1"/>
              </p:cNvSpPr>
              <p:nvPr/>
            </p:nvSpPr>
            <p:spPr bwMode="auto">
              <a:xfrm>
                <a:off x="2844" y="1645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41" name="Oval 122"/>
              <p:cNvSpPr>
                <a:spLocks noChangeAspect="1" noChangeArrowheads="1"/>
              </p:cNvSpPr>
              <p:nvPr/>
            </p:nvSpPr>
            <p:spPr bwMode="auto">
              <a:xfrm>
                <a:off x="2818" y="1598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42" name="Oval 123"/>
              <p:cNvSpPr>
                <a:spLocks noChangeAspect="1" noChangeArrowheads="1"/>
              </p:cNvSpPr>
              <p:nvPr/>
            </p:nvSpPr>
            <p:spPr bwMode="auto">
              <a:xfrm>
                <a:off x="2887" y="1571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43" name="Oval 124"/>
              <p:cNvSpPr>
                <a:spLocks noChangeAspect="1" noChangeArrowheads="1"/>
              </p:cNvSpPr>
              <p:nvPr/>
            </p:nvSpPr>
            <p:spPr bwMode="auto">
              <a:xfrm>
                <a:off x="2875" y="1604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44" name="Oval 125"/>
              <p:cNvSpPr>
                <a:spLocks noChangeAspect="1" noChangeArrowheads="1"/>
              </p:cNvSpPr>
              <p:nvPr/>
            </p:nvSpPr>
            <p:spPr bwMode="auto">
              <a:xfrm>
                <a:off x="2771" y="1596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45" name="Oval 126"/>
              <p:cNvSpPr>
                <a:spLocks noChangeAspect="1" noChangeArrowheads="1"/>
              </p:cNvSpPr>
              <p:nvPr/>
            </p:nvSpPr>
            <p:spPr bwMode="auto">
              <a:xfrm>
                <a:off x="2809" y="1547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46" name="Oval 127"/>
              <p:cNvSpPr>
                <a:spLocks noChangeAspect="1" noChangeArrowheads="1"/>
              </p:cNvSpPr>
              <p:nvPr/>
            </p:nvSpPr>
            <p:spPr bwMode="auto">
              <a:xfrm>
                <a:off x="2853" y="1539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47" name="Oval 128"/>
              <p:cNvSpPr>
                <a:spLocks noChangeAspect="1" noChangeArrowheads="1"/>
              </p:cNvSpPr>
              <p:nvPr/>
            </p:nvSpPr>
            <p:spPr bwMode="auto">
              <a:xfrm>
                <a:off x="2871" y="1563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48" name="Oval 129"/>
              <p:cNvSpPr>
                <a:spLocks noChangeAspect="1" noChangeArrowheads="1"/>
              </p:cNvSpPr>
              <p:nvPr/>
            </p:nvSpPr>
            <p:spPr bwMode="auto">
              <a:xfrm>
                <a:off x="2876" y="1615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  <p:sp>
            <p:nvSpPr>
              <p:cNvPr id="149" name="Oval 130"/>
              <p:cNvSpPr>
                <a:spLocks noChangeAspect="1" noChangeArrowheads="1"/>
              </p:cNvSpPr>
              <p:nvPr/>
            </p:nvSpPr>
            <p:spPr bwMode="auto">
              <a:xfrm>
                <a:off x="2805" y="1630"/>
                <a:ext cx="62" cy="6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t-IT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23" name="Oval 131"/>
            <p:cNvSpPr>
              <a:spLocks noChangeAspect="1" noChangeArrowheads="1"/>
            </p:cNvSpPr>
            <p:nvPr/>
          </p:nvSpPr>
          <p:spPr bwMode="auto">
            <a:xfrm>
              <a:off x="5514975" y="3376613"/>
              <a:ext cx="31750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24" name="Oval 132"/>
            <p:cNvSpPr>
              <a:spLocks noChangeAspect="1" noChangeArrowheads="1"/>
            </p:cNvSpPr>
            <p:nvPr/>
          </p:nvSpPr>
          <p:spPr bwMode="auto">
            <a:xfrm>
              <a:off x="5546725" y="3386138"/>
              <a:ext cx="33338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25" name="Oval 133"/>
            <p:cNvSpPr>
              <a:spLocks noChangeAspect="1" noChangeArrowheads="1"/>
            </p:cNvSpPr>
            <p:nvPr/>
          </p:nvSpPr>
          <p:spPr bwMode="auto">
            <a:xfrm>
              <a:off x="5521325" y="3395663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26" name="Oval 134"/>
            <p:cNvSpPr>
              <a:spLocks noChangeAspect="1" noChangeArrowheads="1"/>
            </p:cNvSpPr>
            <p:nvPr/>
          </p:nvSpPr>
          <p:spPr bwMode="auto">
            <a:xfrm>
              <a:off x="5538788" y="3367088"/>
              <a:ext cx="31750" cy="349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27" name="Oval 135"/>
            <p:cNvSpPr>
              <a:spLocks noChangeAspect="1" noChangeArrowheads="1"/>
            </p:cNvSpPr>
            <p:nvPr/>
          </p:nvSpPr>
          <p:spPr bwMode="auto">
            <a:xfrm>
              <a:off x="5541963" y="3392488"/>
              <a:ext cx="33337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28" name="Oval 136"/>
            <p:cNvSpPr>
              <a:spLocks noChangeAspect="1" noChangeArrowheads="1"/>
            </p:cNvSpPr>
            <p:nvPr/>
          </p:nvSpPr>
          <p:spPr bwMode="auto">
            <a:xfrm>
              <a:off x="5526088" y="3371850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29" name="Oval 137"/>
            <p:cNvSpPr>
              <a:spLocks noChangeAspect="1" noChangeArrowheads="1"/>
            </p:cNvSpPr>
            <p:nvPr/>
          </p:nvSpPr>
          <p:spPr bwMode="auto">
            <a:xfrm>
              <a:off x="5516563" y="3390900"/>
              <a:ext cx="34925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30" name="Oval 138"/>
            <p:cNvSpPr>
              <a:spLocks noChangeAspect="1" noChangeArrowheads="1"/>
            </p:cNvSpPr>
            <p:nvPr/>
          </p:nvSpPr>
          <p:spPr bwMode="auto">
            <a:xfrm>
              <a:off x="6216650" y="3297238"/>
              <a:ext cx="33338" cy="349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31" name="Oval 139"/>
            <p:cNvSpPr>
              <a:spLocks noChangeAspect="1" noChangeArrowheads="1"/>
            </p:cNvSpPr>
            <p:nvPr/>
          </p:nvSpPr>
          <p:spPr bwMode="auto">
            <a:xfrm>
              <a:off x="6243638" y="3306763"/>
              <a:ext cx="34925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32" name="Oval 140"/>
            <p:cNvSpPr>
              <a:spLocks noChangeAspect="1" noChangeArrowheads="1"/>
            </p:cNvSpPr>
            <p:nvPr/>
          </p:nvSpPr>
          <p:spPr bwMode="auto">
            <a:xfrm>
              <a:off x="6211888" y="3305175"/>
              <a:ext cx="33337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33" name="Oval 141"/>
            <p:cNvSpPr>
              <a:spLocks noChangeAspect="1" noChangeArrowheads="1"/>
            </p:cNvSpPr>
            <p:nvPr/>
          </p:nvSpPr>
          <p:spPr bwMode="auto">
            <a:xfrm>
              <a:off x="6249988" y="3290888"/>
              <a:ext cx="31750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34" name="Oval 142"/>
            <p:cNvSpPr>
              <a:spLocks noChangeAspect="1" noChangeArrowheads="1"/>
            </p:cNvSpPr>
            <p:nvPr/>
          </p:nvSpPr>
          <p:spPr bwMode="auto">
            <a:xfrm>
              <a:off x="6224588" y="3316288"/>
              <a:ext cx="33337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35" name="Oval 143"/>
            <p:cNvSpPr>
              <a:spLocks noChangeAspect="1" noChangeArrowheads="1"/>
            </p:cNvSpPr>
            <p:nvPr/>
          </p:nvSpPr>
          <p:spPr bwMode="auto">
            <a:xfrm>
              <a:off x="6207125" y="3278188"/>
              <a:ext cx="33338" cy="333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36" name="Oval 144"/>
            <p:cNvSpPr>
              <a:spLocks noChangeAspect="1" noChangeArrowheads="1"/>
            </p:cNvSpPr>
            <p:nvPr/>
          </p:nvSpPr>
          <p:spPr bwMode="auto">
            <a:xfrm>
              <a:off x="6230938" y="3275013"/>
              <a:ext cx="33337" cy="3175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  <p:sp>
          <p:nvSpPr>
            <p:cNvPr id="137" name="Oval 145"/>
            <p:cNvSpPr>
              <a:spLocks noChangeAspect="1" noChangeArrowheads="1"/>
            </p:cNvSpPr>
            <p:nvPr/>
          </p:nvSpPr>
          <p:spPr bwMode="auto">
            <a:xfrm>
              <a:off x="6202363" y="3298825"/>
              <a:ext cx="31750" cy="333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Niagara Solid" pitchFamily="8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Niagara Solid" pitchFamily="82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1_Struttura predefinita">
  <a:themeElements>
    <a:clrScheme name="4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9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4_Struttura predefinita">
  <a:themeElements>
    <a:clrScheme name="4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2_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0_Struttura predefinita">
  <a:themeElements>
    <a:clrScheme name="4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3_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5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Struttura predefinita">
  <a:themeElements>
    <a:clrScheme name="4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2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Struttura predefinita">
  <a:themeElements>
    <a:clrScheme name="1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7_Struttura predefinita">
  <a:themeElements>
    <a:clrScheme name="4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8_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11787</TotalTime>
  <Words>1972</Words>
  <Application>Microsoft Office PowerPoint</Application>
  <PresentationFormat>Presentazione su schermo (4:3)</PresentationFormat>
  <Paragraphs>822</Paragraphs>
  <Slides>36</Slides>
  <Notes>32</Notes>
  <HiddenSlides>0</HiddenSlides>
  <MMClips>0</MMClips>
  <ScaleCrop>false</ScaleCrop>
  <HeadingPairs>
    <vt:vector size="6" baseType="variant">
      <vt:variant>
        <vt:lpstr>Tema</vt:lpstr>
      </vt:variant>
      <vt:variant>
        <vt:i4>21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36</vt:i4>
      </vt:variant>
    </vt:vector>
  </HeadingPairs>
  <TitlesOfParts>
    <vt:vector size="59" baseType="lpstr">
      <vt:lpstr>Default Design</vt:lpstr>
      <vt:lpstr>Blank Presentation</vt:lpstr>
      <vt:lpstr>4_Struttura predefinita</vt:lpstr>
      <vt:lpstr>3_Default Design</vt:lpstr>
      <vt:lpstr>6_Struttura predefinita</vt:lpstr>
      <vt:lpstr>7_Struttura predefinita</vt:lpstr>
      <vt:lpstr>8_Struttura predefinita</vt:lpstr>
      <vt:lpstr>2_Default Design</vt:lpstr>
      <vt:lpstr>1_Standarddesign</vt:lpstr>
      <vt:lpstr>9_Struttura predefinita</vt:lpstr>
      <vt:lpstr>11_Struttura predefinita</vt:lpstr>
      <vt:lpstr>9_Tema di Office</vt:lpstr>
      <vt:lpstr>14_Struttura predefinita</vt:lpstr>
      <vt:lpstr>Struttura predefinita</vt:lpstr>
      <vt:lpstr>1_Blank Presentation</vt:lpstr>
      <vt:lpstr>Tema di Office</vt:lpstr>
      <vt:lpstr>12_Struttura predefinita</vt:lpstr>
      <vt:lpstr>10_Struttura predefinita</vt:lpstr>
      <vt:lpstr>13_Struttura predefinita</vt:lpstr>
      <vt:lpstr>5_Default Design</vt:lpstr>
      <vt:lpstr>1_Tema di Office</vt:lpstr>
      <vt:lpstr>Image</vt:lpstr>
      <vt:lpstr>Grafico</vt:lpstr>
      <vt:lpstr>Le cellule staminali in oncologia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Standard vs stem cell culture of colon cancer primary cells</vt:lpstr>
      <vt:lpstr>Colon cancer sphere cells loose the tumorigenic potential upon differentiation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High invasiveness and chemotherapy resistance of glioma stem cells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Translating the CSC concept into clinical studies</vt:lpstr>
      <vt:lpstr>Presentazione standard di PowerPoint</vt:lpstr>
      <vt:lpstr>Presentazione standard di PowerPoint</vt:lpstr>
      <vt:lpstr>IR treatment is associated with the enrichment of  the CD133+ GBM cell subpopulation both in vitro and in vivo </vt:lpstr>
      <vt:lpstr>Presentazione standard di PowerPoint</vt:lpstr>
      <vt:lpstr>Presentazione standard di PowerPoint</vt:lpstr>
    </vt:vector>
  </TitlesOfParts>
  <Company>Istituto Superiore di Sanita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Ruggero De Maria</dc:creator>
  <cp:lastModifiedBy>tecno</cp:lastModifiedBy>
  <cp:revision>613</cp:revision>
  <dcterms:created xsi:type="dcterms:W3CDTF">2002-10-15T12:08:38Z</dcterms:created>
  <dcterms:modified xsi:type="dcterms:W3CDTF">2010-11-14T09:02:54Z</dcterms:modified>
</cp:coreProperties>
</file>