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78"/>
  </p:notesMasterIdLst>
  <p:sldIdLst>
    <p:sldId id="256" r:id="rId2"/>
    <p:sldId id="257" r:id="rId3"/>
    <p:sldId id="258" r:id="rId4"/>
    <p:sldId id="342" r:id="rId5"/>
    <p:sldId id="261" r:id="rId6"/>
    <p:sldId id="262" r:id="rId7"/>
    <p:sldId id="263" r:id="rId8"/>
    <p:sldId id="264" r:id="rId9"/>
    <p:sldId id="265" r:id="rId10"/>
    <p:sldId id="268" r:id="rId11"/>
    <p:sldId id="273" r:id="rId12"/>
    <p:sldId id="272" r:id="rId13"/>
    <p:sldId id="269" r:id="rId14"/>
    <p:sldId id="274" r:id="rId15"/>
    <p:sldId id="275" r:id="rId16"/>
    <p:sldId id="271" r:id="rId17"/>
    <p:sldId id="270" r:id="rId18"/>
    <p:sldId id="276" r:id="rId19"/>
    <p:sldId id="277" r:id="rId20"/>
    <p:sldId id="278" r:id="rId21"/>
    <p:sldId id="279" r:id="rId22"/>
    <p:sldId id="280" r:id="rId23"/>
    <p:sldId id="281" r:id="rId24"/>
    <p:sldId id="283" r:id="rId25"/>
    <p:sldId id="297" r:id="rId26"/>
    <p:sldId id="282" r:id="rId27"/>
    <p:sldId id="284" r:id="rId28"/>
    <p:sldId id="288" r:id="rId29"/>
    <p:sldId id="290" r:id="rId30"/>
    <p:sldId id="291" r:id="rId31"/>
    <p:sldId id="293" r:id="rId32"/>
    <p:sldId id="340" r:id="rId33"/>
    <p:sldId id="294" r:id="rId34"/>
    <p:sldId id="295" r:id="rId35"/>
    <p:sldId id="296" r:id="rId36"/>
    <p:sldId id="341" r:id="rId37"/>
    <p:sldId id="299" r:id="rId38"/>
    <p:sldId id="298" r:id="rId39"/>
    <p:sldId id="300" r:id="rId40"/>
    <p:sldId id="302" r:id="rId41"/>
    <p:sldId id="301" r:id="rId42"/>
    <p:sldId id="303" r:id="rId43"/>
    <p:sldId id="319" r:id="rId44"/>
    <p:sldId id="320" r:id="rId45"/>
    <p:sldId id="321" r:id="rId46"/>
    <p:sldId id="322" r:id="rId47"/>
    <p:sldId id="323" r:id="rId48"/>
    <p:sldId id="304" r:id="rId49"/>
    <p:sldId id="306" r:id="rId50"/>
    <p:sldId id="305" r:id="rId51"/>
    <p:sldId id="307" r:id="rId52"/>
    <p:sldId id="308" r:id="rId53"/>
    <p:sldId id="309" r:id="rId54"/>
    <p:sldId id="310" r:id="rId55"/>
    <p:sldId id="311" r:id="rId56"/>
    <p:sldId id="312" r:id="rId57"/>
    <p:sldId id="313" r:id="rId58"/>
    <p:sldId id="314" r:id="rId59"/>
    <p:sldId id="315" r:id="rId60"/>
    <p:sldId id="316" r:id="rId61"/>
    <p:sldId id="317" r:id="rId62"/>
    <p:sldId id="318" r:id="rId63"/>
    <p:sldId id="324" r:id="rId64"/>
    <p:sldId id="325" r:id="rId65"/>
    <p:sldId id="327" r:id="rId66"/>
    <p:sldId id="326" r:id="rId67"/>
    <p:sldId id="329" r:id="rId68"/>
    <p:sldId id="328" r:id="rId69"/>
    <p:sldId id="330" r:id="rId70"/>
    <p:sldId id="332" r:id="rId71"/>
    <p:sldId id="333" r:id="rId72"/>
    <p:sldId id="334" r:id="rId73"/>
    <p:sldId id="331" r:id="rId74"/>
    <p:sldId id="336" r:id="rId75"/>
    <p:sldId id="335" r:id="rId76"/>
    <p:sldId id="339" r:id="rId77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ile medio 2 - Color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 autoAdjust="0"/>
    <p:restoredTop sz="99749" autoAdjust="0"/>
  </p:normalViewPr>
  <p:slideViewPr>
    <p:cSldViewPr>
      <p:cViewPr>
        <p:scale>
          <a:sx n="68" d="100"/>
          <a:sy n="68" d="100"/>
        </p:scale>
        <p:origin x="-1896" y="-25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presProps" Target="pres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notesMaster" Target="notesMasters/notesMaster1.xml"/><Relationship Id="rId8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8A007F-1787-4CA5-AC1A-3DED4C381AF5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506E722-2EC5-4BB5-81F0-282A93010E2F}" type="slidenum">
              <a:rPr lang="it-IT" smtClean="0"/>
              <a:pPr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2607005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5B4224-7AD4-4526-B633-AC3072242431}" type="slidenum">
              <a:rPr lang="nl-NL">
                <a:solidFill>
                  <a:srgbClr val="000000"/>
                </a:solidFill>
              </a:rPr>
              <a:pPr/>
              <a:t>19</a:t>
            </a:fld>
            <a:endParaRPr lang="nl-NL">
              <a:solidFill>
                <a:srgbClr val="000000"/>
              </a:solidFill>
            </a:endParaRPr>
          </a:p>
        </p:txBody>
      </p:sp>
      <p:sp>
        <p:nvSpPr>
          <p:cNvPr id="819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4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GB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</p:spPr>
      </p:sp>
      <p:sp>
        <p:nvSpPr>
          <p:cNvPr id="32771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</p:spPr>
      </p:sp>
      <p:sp>
        <p:nvSpPr>
          <p:cNvPr id="36867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</p:spPr>
      </p:sp>
      <p:sp>
        <p:nvSpPr>
          <p:cNvPr id="34819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 txBox="1"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95325"/>
            <a:ext cx="4572000" cy="3429000"/>
          </a:xfrm>
        </p:spPr>
      </p:sp>
      <p:sp>
        <p:nvSpPr>
          <p:cNvPr id="40963" name="Rectangle 3"/>
          <p:cNvSpPr txBox="1"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noFill/>
          <a:ln/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Rectangle 1"/>
          <p:cNvSpPr txBox="1">
            <a:spLocks noGrp="1" noRot="1" noChangeAspect="1" noChangeArrowheads="1"/>
          </p:cNvSpPr>
          <p:nvPr>
            <p:ph type="sldImg"/>
          </p:nvPr>
        </p:nvSpPr>
        <p:spPr bwMode="auto">
          <a:xfrm>
            <a:off x="1143000" y="695325"/>
            <a:ext cx="4572000" cy="3429000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0" name="Rectangle 2"/>
          <p:cNvSpPr txBox="1"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round/>
            <a:headEnd/>
            <a:tailEnd/>
          </a:ln>
        </p:spPr>
        <p:txBody>
          <a:bodyPr wrap="none" anchor="ctr"/>
          <a:lstStyle/>
          <a:p>
            <a:endParaRPr lang="it-IT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Titel en tab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143000" y="122238"/>
            <a:ext cx="7772400" cy="735012"/>
          </a:xfrm>
        </p:spPr>
        <p:txBody>
          <a:bodyPr/>
          <a:lstStyle/>
          <a:p>
            <a:r>
              <a:rPr lang="nl-NL" smtClean="0"/>
              <a:t>Klik om de stijl te bewerken</a:t>
            </a:r>
            <a:endParaRPr lang="nl-NL"/>
          </a:p>
        </p:txBody>
      </p:sp>
      <p:sp>
        <p:nvSpPr>
          <p:cNvPr id="3" name="Tijdelijke aanduiding voor tabel 2"/>
          <p:cNvSpPr>
            <a:spLocks noGrp="1"/>
          </p:cNvSpPr>
          <p:nvPr>
            <p:ph type="tbl" idx="1"/>
          </p:nvPr>
        </p:nvSpPr>
        <p:spPr>
          <a:xfrm>
            <a:off x="838200" y="1066800"/>
            <a:ext cx="8077200" cy="5257800"/>
          </a:xfrm>
        </p:spPr>
        <p:txBody>
          <a:bodyPr/>
          <a:lstStyle/>
          <a:p>
            <a:pPr lvl="0"/>
            <a:endParaRPr lang="nl-NL" noProof="0" smtClean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7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8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5DB5977-E056-41DF-B4E9-2B1B65E1E6A9}" type="slidenum">
              <a:rPr lang="en-US"/>
              <a:pPr>
                <a:defRPr/>
              </a:pPr>
              <a:t>‹N›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0003A"/>
            </a:gs>
            <a:gs pos="71001">
              <a:srgbClr val="00003A"/>
            </a:gs>
            <a:gs pos="100000">
              <a:srgbClr val="005CBF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2F0EF3-BEB3-4779-9F2B-6B72745FC1D1}" type="datetimeFigureOut">
              <a:rPr lang="it-IT" smtClean="0"/>
              <a:pPr/>
              <a:t>13/11/2010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8056F08-699B-4158-9C45-1F9EABED6A33}" type="slidenum">
              <a:rPr lang="it-IT" smtClean="0"/>
              <a:pPr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0.emf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wmf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4.pn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8.pn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uppo 5"/>
          <p:cNvGrpSpPr/>
          <p:nvPr/>
        </p:nvGrpSpPr>
        <p:grpSpPr>
          <a:xfrm>
            <a:off x="-36512" y="0"/>
            <a:ext cx="7371398" cy="6885384"/>
            <a:chOff x="1017130" y="0"/>
            <a:chExt cx="7371398" cy="6885384"/>
          </a:xfrm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682" r="1261"/>
            <a:stretch>
              <a:fillRect/>
            </a:stretch>
          </p:blipFill>
          <p:spPr bwMode="auto">
            <a:xfrm>
              <a:off x="1017130" y="0"/>
              <a:ext cx="7371398" cy="688538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" name="Rettangolo 4"/>
            <p:cNvSpPr/>
            <p:nvPr/>
          </p:nvSpPr>
          <p:spPr>
            <a:xfrm>
              <a:off x="4788024" y="1844824"/>
              <a:ext cx="2088232" cy="2232248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</p:grpSp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3635896" y="1124744"/>
            <a:ext cx="5508104" cy="1470025"/>
          </a:xfrm>
        </p:spPr>
        <p:txBody>
          <a:bodyPr>
            <a:noAutofit/>
          </a:bodyPr>
          <a:lstStyle/>
          <a:p>
            <a:r>
              <a:rPr lang="it-IT" sz="3600" b="1" dirty="0" err="1" smtClean="0"/>
              <a:t>Evidence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Based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Radiotherapy</a:t>
            </a:r>
            <a:r>
              <a:rPr lang="it-IT" sz="3600" b="1" dirty="0" smtClean="0"/>
              <a:t> </a:t>
            </a:r>
            <a:br>
              <a:rPr lang="it-IT" sz="3600" b="1" dirty="0" smtClean="0"/>
            </a:br>
            <a:r>
              <a:rPr lang="it-IT" sz="3600" b="1" dirty="0" smtClean="0"/>
              <a:t>Hot </a:t>
            </a:r>
            <a:r>
              <a:rPr lang="it-IT" sz="3600" b="1" dirty="0" err="1" smtClean="0"/>
              <a:t>topics</a:t>
            </a:r>
            <a:r>
              <a:rPr lang="it-IT" sz="3600" b="1" dirty="0" smtClean="0"/>
              <a:t> 2010</a:t>
            </a:r>
            <a:br>
              <a:rPr lang="it-IT" sz="3600" b="1" dirty="0" smtClean="0"/>
            </a:br>
            <a:r>
              <a:rPr lang="it-IT" sz="3600" b="1" dirty="0" err="1" smtClean="0"/>
              <a:t>Gastro-Intestinal</a:t>
            </a:r>
            <a:r>
              <a:rPr lang="it-IT" sz="3600" b="1" dirty="0" smtClean="0"/>
              <a:t/>
            </a:r>
            <a:br>
              <a:rPr lang="it-IT" sz="3600" b="1" dirty="0" smtClean="0"/>
            </a:br>
            <a:endParaRPr lang="it-IT" sz="3600" b="1" dirty="0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3923928" y="3140968"/>
            <a:ext cx="4824536" cy="1752600"/>
          </a:xfrm>
        </p:spPr>
        <p:txBody>
          <a:bodyPr>
            <a:normAutofit/>
          </a:bodyPr>
          <a:lstStyle/>
          <a:p>
            <a:r>
              <a:rPr lang="it-IT" sz="2800" b="1" dirty="0" smtClean="0">
                <a:solidFill>
                  <a:schemeClr val="tx1"/>
                </a:solidFill>
              </a:rPr>
              <a:t>Maria Antonietta Gambacorta </a:t>
            </a:r>
          </a:p>
          <a:p>
            <a:r>
              <a:rPr lang="it-IT" sz="2400" dirty="0" smtClean="0">
                <a:solidFill>
                  <a:schemeClr val="tx1"/>
                </a:solidFill>
              </a:rPr>
              <a:t>Università Cattolica del Sacro Cuore Roma</a:t>
            </a:r>
            <a:endParaRPr lang="it-IT" sz="2400" dirty="0">
              <a:solidFill>
                <a:schemeClr val="tx1"/>
              </a:solidFill>
            </a:endParaRPr>
          </a:p>
        </p:txBody>
      </p:sp>
      <p:pic>
        <p:nvPicPr>
          <p:cNvPr id="1028" name="Picture 4" descr="http://ts2.mm.bing.net/images/thumbnail.aspx?q=269471844245&amp;id=ef8a5616bf418a67b7c0e772f76dc316&amp;url=http%3a%2f%2fdmf.unicatt.it%2f~paso%2fmarchi%2fimages%2funicatt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28384" y="5805264"/>
            <a:ext cx="914435" cy="9087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196752"/>
            <a:ext cx="9144000" cy="5343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TUMOR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HEIGHT</a:t>
            </a: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144016" y="413792"/>
            <a:ext cx="10764688" cy="1143000"/>
          </a:xfrm>
        </p:spPr>
        <p:txBody>
          <a:bodyPr>
            <a:noAutofit/>
          </a:bodyPr>
          <a:lstStyle/>
          <a:p>
            <a:pPr algn="l"/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TME-DUTCH Trial: 11 </a:t>
            </a:r>
            <a:r>
              <a:rPr lang="it-IT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years</a:t>
            </a:r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FUP</a:t>
            </a:r>
            <a:b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  <p:pic>
        <p:nvPicPr>
          <p:cNvPr id="24578" name="Picture 10"/>
          <p:cNvPicPr>
            <a:picLocks noChangeAspect="1" noChangeArrowheads="1"/>
          </p:cNvPicPr>
          <p:nvPr/>
        </p:nvPicPr>
        <p:blipFill>
          <a:blip r:embed="rId3" cstate="print"/>
          <a:srcRect l="6638" t="18205" r="24280" b="7423"/>
          <a:stretch>
            <a:fillRect/>
          </a:stretch>
        </p:blipFill>
        <p:spPr bwMode="auto">
          <a:xfrm>
            <a:off x="142875" y="1958975"/>
            <a:ext cx="2846388" cy="2973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6000" b="1" dirty="0" smtClean="0"/>
              <a:t>Height Group</a:t>
            </a:r>
          </a:p>
        </p:txBody>
      </p:sp>
      <p:sp>
        <p:nvSpPr>
          <p:cNvPr id="24580" name="Line 5"/>
          <p:cNvSpPr>
            <a:spLocks noChangeShapeType="1"/>
          </p:cNvSpPr>
          <p:nvPr/>
        </p:nvSpPr>
        <p:spPr bwMode="auto">
          <a:xfrm flipV="1">
            <a:off x="2159000" y="1989138"/>
            <a:ext cx="0" cy="2709862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24581" name="Picture 6"/>
          <p:cNvPicPr>
            <a:picLocks noChangeAspect="1" noChangeArrowheads="1"/>
          </p:cNvPicPr>
          <p:nvPr/>
        </p:nvPicPr>
        <p:blipFill>
          <a:blip r:embed="rId4" cstate="print"/>
          <a:srcRect l="75203" t="22890" r="12292" b="70201"/>
          <a:stretch>
            <a:fillRect/>
          </a:stretch>
        </p:blipFill>
        <p:spPr bwMode="auto">
          <a:xfrm>
            <a:off x="2195513" y="2009775"/>
            <a:ext cx="708025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2" name="Text Box 7"/>
          <p:cNvSpPr txBox="1">
            <a:spLocks noChangeArrowheads="1"/>
          </p:cNvSpPr>
          <p:nvPr/>
        </p:nvSpPr>
        <p:spPr bwMode="auto">
          <a:xfrm>
            <a:off x="333028" y="2782888"/>
            <a:ext cx="1790700" cy="350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200" b="1" dirty="0">
                <a:solidFill>
                  <a:srgbClr val="008000"/>
                </a:solidFill>
                <a:latin typeface="Arial" charset="0"/>
              </a:rPr>
              <a:t>TME 11.9%</a:t>
            </a:r>
          </a:p>
        </p:txBody>
      </p:sp>
      <p:sp>
        <p:nvSpPr>
          <p:cNvPr id="24583" name="Text Box 8"/>
          <p:cNvSpPr txBox="1">
            <a:spLocks noChangeArrowheads="1"/>
          </p:cNvSpPr>
          <p:nvPr/>
        </p:nvSpPr>
        <p:spPr bwMode="auto">
          <a:xfrm>
            <a:off x="-36512" y="3355975"/>
            <a:ext cx="2474913" cy="350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200" b="1" dirty="0">
                <a:solidFill>
                  <a:srgbClr val="117FE4"/>
                </a:solidFill>
                <a:latin typeface="Arial" charset="0"/>
              </a:rPr>
              <a:t>RT + TME 9.9%</a:t>
            </a:r>
          </a:p>
        </p:txBody>
      </p:sp>
      <p:sp>
        <p:nvSpPr>
          <p:cNvPr id="24584" name="Text Box 3"/>
          <p:cNvSpPr txBox="1">
            <a:spLocks noChangeArrowheads="1"/>
          </p:cNvSpPr>
          <p:nvPr/>
        </p:nvSpPr>
        <p:spPr bwMode="auto">
          <a:xfrm>
            <a:off x="177800" y="4981575"/>
            <a:ext cx="27924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 dirty="0">
                <a:latin typeface="Arial" charset="0"/>
              </a:rPr>
              <a:t>P = 0.479</a:t>
            </a:r>
          </a:p>
        </p:txBody>
      </p:sp>
      <p:sp>
        <p:nvSpPr>
          <p:cNvPr id="24585" name="Text Box 12"/>
          <p:cNvSpPr txBox="1">
            <a:spLocks noChangeArrowheads="1"/>
          </p:cNvSpPr>
          <p:nvPr/>
        </p:nvSpPr>
        <p:spPr bwMode="auto">
          <a:xfrm>
            <a:off x="179388" y="1341438"/>
            <a:ext cx="2846387" cy="4429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ctr" eaLnBrk="1" hangingPunct="1"/>
            <a:r>
              <a:rPr lang="en-US" sz="2800">
                <a:latin typeface="Arial" charset="0"/>
              </a:rPr>
              <a:t>0-5 cm</a:t>
            </a:r>
          </a:p>
        </p:txBody>
      </p:sp>
      <p:pic>
        <p:nvPicPr>
          <p:cNvPr id="24586" name="Picture 13"/>
          <p:cNvPicPr>
            <a:picLocks noChangeAspect="1" noChangeArrowheads="1"/>
          </p:cNvPicPr>
          <p:nvPr/>
        </p:nvPicPr>
        <p:blipFill>
          <a:blip r:embed="rId5" cstate="print"/>
          <a:srcRect l="6592" t="18294" r="24083" b="7901"/>
          <a:stretch>
            <a:fillRect/>
          </a:stretch>
        </p:blipFill>
        <p:spPr bwMode="auto">
          <a:xfrm>
            <a:off x="3132138" y="1952625"/>
            <a:ext cx="2916237" cy="294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87" name="Text Box 14"/>
          <p:cNvSpPr txBox="1">
            <a:spLocks noChangeArrowheads="1"/>
          </p:cNvSpPr>
          <p:nvPr/>
        </p:nvSpPr>
        <p:spPr bwMode="auto">
          <a:xfrm>
            <a:off x="3168650" y="1341438"/>
            <a:ext cx="2846388" cy="4429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ctr" eaLnBrk="1" hangingPunct="1"/>
            <a:r>
              <a:rPr lang="en-US" sz="2800">
                <a:latin typeface="Arial" charset="0"/>
              </a:rPr>
              <a:t>5-10 cm</a:t>
            </a:r>
          </a:p>
        </p:txBody>
      </p:sp>
      <p:sp>
        <p:nvSpPr>
          <p:cNvPr id="24588" name="Line 15"/>
          <p:cNvSpPr>
            <a:spLocks noChangeShapeType="1"/>
          </p:cNvSpPr>
          <p:nvPr/>
        </p:nvSpPr>
        <p:spPr bwMode="auto">
          <a:xfrm flipV="1">
            <a:off x="5208588" y="2060575"/>
            <a:ext cx="0" cy="2709863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24589" name="Picture 16"/>
          <p:cNvPicPr>
            <a:picLocks noChangeAspect="1" noChangeArrowheads="1"/>
          </p:cNvPicPr>
          <p:nvPr/>
        </p:nvPicPr>
        <p:blipFill>
          <a:blip r:embed="rId4" cstate="print"/>
          <a:srcRect l="75203" t="22890" r="12292" b="70201"/>
          <a:stretch>
            <a:fillRect/>
          </a:stretch>
        </p:blipFill>
        <p:spPr bwMode="auto">
          <a:xfrm>
            <a:off x="5259388" y="2081213"/>
            <a:ext cx="725487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90" name="Text Box 17"/>
          <p:cNvSpPr txBox="1">
            <a:spLocks noChangeArrowheads="1"/>
          </p:cNvSpPr>
          <p:nvPr/>
        </p:nvSpPr>
        <p:spPr bwMode="auto">
          <a:xfrm>
            <a:off x="3128963" y="5011738"/>
            <a:ext cx="28813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>
                <a:latin typeface="Arial" charset="0"/>
              </a:rPr>
              <a:t>P &lt; 0.001</a:t>
            </a:r>
          </a:p>
        </p:txBody>
      </p:sp>
      <p:sp>
        <p:nvSpPr>
          <p:cNvPr id="24591" name="Text Box 18"/>
          <p:cNvSpPr txBox="1">
            <a:spLocks noChangeArrowheads="1"/>
          </p:cNvSpPr>
          <p:nvPr/>
        </p:nvSpPr>
        <p:spPr bwMode="auto">
          <a:xfrm>
            <a:off x="3347864" y="2809875"/>
            <a:ext cx="1863725" cy="350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200" b="1" dirty="0">
                <a:solidFill>
                  <a:srgbClr val="008000"/>
                </a:solidFill>
                <a:latin typeface="Arial" charset="0"/>
              </a:rPr>
              <a:t>TME 13.8%</a:t>
            </a:r>
          </a:p>
        </p:txBody>
      </p:sp>
      <p:sp>
        <p:nvSpPr>
          <p:cNvPr id="24592" name="Text Box 19"/>
          <p:cNvSpPr txBox="1">
            <a:spLocks noChangeArrowheads="1"/>
          </p:cNvSpPr>
          <p:nvPr/>
        </p:nvSpPr>
        <p:spPr bwMode="auto">
          <a:xfrm>
            <a:off x="3137967" y="3360738"/>
            <a:ext cx="2370137" cy="350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 anchor="ctr">
            <a:spAutoFit/>
          </a:bodyPr>
          <a:lstStyle/>
          <a:p>
            <a:pPr algn="r" eaLnBrk="1" hangingPunct="1"/>
            <a:r>
              <a:rPr lang="en-US" sz="2200" b="1" dirty="0">
                <a:solidFill>
                  <a:srgbClr val="117FE4"/>
                </a:solidFill>
                <a:latin typeface="Arial" charset="0"/>
              </a:rPr>
              <a:t>RT + TME 3.6%</a:t>
            </a:r>
          </a:p>
        </p:txBody>
      </p:sp>
      <p:pic>
        <p:nvPicPr>
          <p:cNvPr id="24593" name="Picture 20"/>
          <p:cNvPicPr>
            <a:picLocks noChangeAspect="1" noChangeArrowheads="1"/>
          </p:cNvPicPr>
          <p:nvPr/>
        </p:nvPicPr>
        <p:blipFill>
          <a:blip r:embed="rId6" cstate="print"/>
          <a:srcRect l="6592" t="18294" r="24083" b="7901"/>
          <a:stretch>
            <a:fillRect/>
          </a:stretch>
        </p:blipFill>
        <p:spPr bwMode="auto">
          <a:xfrm>
            <a:off x="6156325" y="1952625"/>
            <a:ext cx="2916238" cy="295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94" name="Text Box 21"/>
          <p:cNvSpPr txBox="1">
            <a:spLocks noChangeArrowheads="1"/>
          </p:cNvSpPr>
          <p:nvPr/>
        </p:nvSpPr>
        <p:spPr bwMode="auto">
          <a:xfrm>
            <a:off x="6191250" y="1341438"/>
            <a:ext cx="2846388" cy="4429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ctr" eaLnBrk="1" hangingPunct="1"/>
            <a:r>
              <a:rPr lang="en-US" sz="2800">
                <a:latin typeface="Arial" charset="0"/>
              </a:rPr>
              <a:t>10-15 cm</a:t>
            </a:r>
          </a:p>
        </p:txBody>
      </p:sp>
      <p:sp>
        <p:nvSpPr>
          <p:cNvPr id="24595" name="Line 24"/>
          <p:cNvSpPr>
            <a:spLocks noChangeShapeType="1"/>
          </p:cNvSpPr>
          <p:nvPr/>
        </p:nvSpPr>
        <p:spPr bwMode="auto">
          <a:xfrm flipV="1">
            <a:off x="8188325" y="2060575"/>
            <a:ext cx="0" cy="2709863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24596" name="Picture 25"/>
          <p:cNvPicPr>
            <a:picLocks noChangeAspect="1" noChangeArrowheads="1"/>
          </p:cNvPicPr>
          <p:nvPr/>
        </p:nvPicPr>
        <p:blipFill>
          <a:blip r:embed="rId4" cstate="print"/>
          <a:srcRect l="75203" t="22890" r="12292" b="70201"/>
          <a:stretch>
            <a:fillRect/>
          </a:stretch>
        </p:blipFill>
        <p:spPr bwMode="auto">
          <a:xfrm>
            <a:off x="8239125" y="2081213"/>
            <a:ext cx="725488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4597" name="Text Box 26"/>
          <p:cNvSpPr txBox="1">
            <a:spLocks noChangeArrowheads="1"/>
          </p:cNvSpPr>
          <p:nvPr/>
        </p:nvSpPr>
        <p:spPr bwMode="auto">
          <a:xfrm>
            <a:off x="6184900" y="5011738"/>
            <a:ext cx="2805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>
                <a:latin typeface="Arial" charset="0"/>
              </a:rPr>
              <a:t>P = 0.038</a:t>
            </a:r>
          </a:p>
        </p:txBody>
      </p:sp>
      <p:sp>
        <p:nvSpPr>
          <p:cNvPr id="24598" name="Text Box 27"/>
          <p:cNvSpPr txBox="1">
            <a:spLocks noChangeArrowheads="1"/>
          </p:cNvSpPr>
          <p:nvPr/>
        </p:nvSpPr>
        <p:spPr bwMode="auto">
          <a:xfrm>
            <a:off x="179388" y="5591175"/>
            <a:ext cx="2771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NNT 50</a:t>
            </a:r>
          </a:p>
        </p:txBody>
      </p:sp>
      <p:sp>
        <p:nvSpPr>
          <p:cNvPr id="24599" name="Text Box 28"/>
          <p:cNvSpPr txBox="1">
            <a:spLocks noChangeArrowheads="1"/>
          </p:cNvSpPr>
          <p:nvPr/>
        </p:nvSpPr>
        <p:spPr bwMode="auto">
          <a:xfrm>
            <a:off x="3203575" y="5592763"/>
            <a:ext cx="2771775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NNT 10</a:t>
            </a:r>
          </a:p>
        </p:txBody>
      </p:sp>
      <p:sp>
        <p:nvSpPr>
          <p:cNvPr id="24600" name="Text Box 29"/>
          <p:cNvSpPr txBox="1">
            <a:spLocks noChangeArrowheads="1"/>
          </p:cNvSpPr>
          <p:nvPr/>
        </p:nvSpPr>
        <p:spPr bwMode="auto">
          <a:xfrm>
            <a:off x="6229350" y="5592763"/>
            <a:ext cx="2771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NNT 20</a:t>
            </a:r>
          </a:p>
        </p:txBody>
      </p:sp>
      <p:sp>
        <p:nvSpPr>
          <p:cNvPr id="24601" name="Text Box 23"/>
          <p:cNvSpPr txBox="1">
            <a:spLocks noChangeArrowheads="1"/>
          </p:cNvSpPr>
          <p:nvPr/>
        </p:nvSpPr>
        <p:spPr bwMode="auto">
          <a:xfrm>
            <a:off x="6156176" y="3348038"/>
            <a:ext cx="2395537" cy="35083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 anchor="ctr">
            <a:spAutoFit/>
          </a:bodyPr>
          <a:lstStyle/>
          <a:p>
            <a:pPr algn="r" eaLnBrk="1" hangingPunct="1"/>
            <a:r>
              <a:rPr lang="en-US" sz="2200" b="1" dirty="0">
                <a:solidFill>
                  <a:srgbClr val="117FE4"/>
                </a:solidFill>
                <a:latin typeface="Arial" charset="0"/>
              </a:rPr>
              <a:t>RT + TME 3.1%</a:t>
            </a:r>
          </a:p>
        </p:txBody>
      </p:sp>
      <p:sp>
        <p:nvSpPr>
          <p:cNvPr id="24602" name="Text Box 22"/>
          <p:cNvSpPr txBox="1">
            <a:spLocks noChangeArrowheads="1"/>
          </p:cNvSpPr>
          <p:nvPr/>
        </p:nvSpPr>
        <p:spPr bwMode="auto">
          <a:xfrm>
            <a:off x="6516216" y="2847975"/>
            <a:ext cx="1558925" cy="35083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200" b="1" dirty="0">
                <a:solidFill>
                  <a:srgbClr val="008000"/>
                </a:solidFill>
                <a:latin typeface="Arial" charset="0"/>
              </a:rPr>
              <a:t>TME 7.1%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196752"/>
            <a:ext cx="9144000" cy="5343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TUMOR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STAGE</a:t>
            </a: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144016" y="413792"/>
            <a:ext cx="10764688" cy="1143000"/>
          </a:xfrm>
        </p:spPr>
        <p:txBody>
          <a:bodyPr>
            <a:noAutofit/>
          </a:bodyPr>
          <a:lstStyle/>
          <a:p>
            <a:pPr algn="l"/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TME-DUTCH Trial: 11 </a:t>
            </a:r>
            <a:r>
              <a:rPr lang="it-IT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years</a:t>
            </a:r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FUP</a:t>
            </a:r>
            <a:b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  <p:pic>
        <p:nvPicPr>
          <p:cNvPr id="26626" name="Picture 29"/>
          <p:cNvPicPr>
            <a:picLocks noChangeAspect="1" noChangeArrowheads="1"/>
          </p:cNvPicPr>
          <p:nvPr/>
        </p:nvPicPr>
        <p:blipFill>
          <a:blip r:embed="rId3" cstate="print"/>
          <a:srcRect l="6592" t="18327" r="24455" b="7437"/>
          <a:stretch>
            <a:fillRect/>
          </a:stretch>
        </p:blipFill>
        <p:spPr bwMode="auto">
          <a:xfrm>
            <a:off x="6157913" y="1952625"/>
            <a:ext cx="2886075" cy="3024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7" name="Picture 28"/>
          <p:cNvPicPr>
            <a:picLocks noChangeAspect="1" noChangeArrowheads="1"/>
          </p:cNvPicPr>
          <p:nvPr/>
        </p:nvPicPr>
        <p:blipFill>
          <a:blip r:embed="rId4" cstate="print"/>
          <a:srcRect l="6592" t="18327" r="24455" b="7703"/>
          <a:stretch>
            <a:fillRect/>
          </a:stretch>
        </p:blipFill>
        <p:spPr bwMode="auto">
          <a:xfrm>
            <a:off x="3160713" y="1954213"/>
            <a:ext cx="2898775" cy="300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6628" name="Picture 27"/>
          <p:cNvPicPr>
            <a:picLocks noChangeAspect="1" noChangeArrowheads="1"/>
          </p:cNvPicPr>
          <p:nvPr/>
        </p:nvPicPr>
        <p:blipFill>
          <a:blip r:embed="rId5" cstate="print"/>
          <a:srcRect l="6380" t="18327" r="24455" b="7437"/>
          <a:stretch>
            <a:fillRect/>
          </a:stretch>
        </p:blipFill>
        <p:spPr bwMode="auto">
          <a:xfrm>
            <a:off x="87313" y="1947863"/>
            <a:ext cx="2924175" cy="300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29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/>
          <a:lstStyle/>
          <a:p>
            <a:pPr eaLnBrk="1" hangingPunct="1"/>
            <a:r>
              <a:rPr lang="en-US" b="1" dirty="0" smtClean="0"/>
              <a:t>Local Recurrence per TNM stage</a:t>
            </a:r>
          </a:p>
        </p:txBody>
      </p:sp>
      <p:sp>
        <p:nvSpPr>
          <p:cNvPr id="26630" name="Line 4"/>
          <p:cNvSpPr>
            <a:spLocks noChangeShapeType="1"/>
          </p:cNvSpPr>
          <p:nvPr/>
        </p:nvSpPr>
        <p:spPr bwMode="auto">
          <a:xfrm flipV="1">
            <a:off x="2159000" y="1989138"/>
            <a:ext cx="0" cy="2709862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26631" name="Picture 5"/>
          <p:cNvPicPr>
            <a:picLocks noChangeAspect="1" noChangeArrowheads="1"/>
          </p:cNvPicPr>
          <p:nvPr/>
        </p:nvPicPr>
        <p:blipFill>
          <a:blip r:embed="rId6" cstate="print"/>
          <a:srcRect l="75203" t="22890" r="12292" b="70201"/>
          <a:stretch>
            <a:fillRect/>
          </a:stretch>
        </p:blipFill>
        <p:spPr bwMode="auto">
          <a:xfrm>
            <a:off x="2195513" y="2009775"/>
            <a:ext cx="708025" cy="379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2" name="Text Box 6"/>
          <p:cNvSpPr txBox="1">
            <a:spLocks noChangeArrowheads="1"/>
          </p:cNvSpPr>
          <p:nvPr/>
        </p:nvSpPr>
        <p:spPr bwMode="auto">
          <a:xfrm>
            <a:off x="323528" y="2782888"/>
            <a:ext cx="1790700" cy="322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TME 3.0 %</a:t>
            </a:r>
          </a:p>
        </p:txBody>
      </p:sp>
      <p:sp>
        <p:nvSpPr>
          <p:cNvPr id="26633" name="Text Box 7"/>
          <p:cNvSpPr txBox="1">
            <a:spLocks noChangeArrowheads="1"/>
          </p:cNvSpPr>
          <p:nvPr/>
        </p:nvSpPr>
        <p:spPr bwMode="auto">
          <a:xfrm>
            <a:off x="-180528" y="3355975"/>
            <a:ext cx="2474913" cy="322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000" b="1" dirty="0">
                <a:solidFill>
                  <a:schemeClr val="accent1"/>
                </a:solidFill>
                <a:latin typeface="Arial" charset="0"/>
              </a:rPr>
              <a:t>RT + TME 0.4 %</a:t>
            </a:r>
          </a:p>
        </p:txBody>
      </p:sp>
      <p:sp>
        <p:nvSpPr>
          <p:cNvPr id="26634" name="Text Box 8"/>
          <p:cNvSpPr txBox="1">
            <a:spLocks noChangeArrowheads="1"/>
          </p:cNvSpPr>
          <p:nvPr/>
        </p:nvSpPr>
        <p:spPr bwMode="auto">
          <a:xfrm>
            <a:off x="177800" y="4981575"/>
            <a:ext cx="27924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 dirty="0">
                <a:latin typeface="Arial" charset="0"/>
              </a:rPr>
              <a:t>P = 0.027</a:t>
            </a:r>
          </a:p>
        </p:txBody>
      </p:sp>
      <p:sp>
        <p:nvSpPr>
          <p:cNvPr id="26635" name="Text Box 9"/>
          <p:cNvSpPr txBox="1">
            <a:spLocks noChangeArrowheads="1"/>
          </p:cNvSpPr>
          <p:nvPr/>
        </p:nvSpPr>
        <p:spPr bwMode="auto">
          <a:xfrm>
            <a:off x="179388" y="1341438"/>
            <a:ext cx="2846387" cy="4429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ctr" eaLnBrk="1" hangingPunct="1"/>
            <a:r>
              <a:rPr lang="en-US" sz="2800" b="1" dirty="0">
                <a:latin typeface="Arial" charset="0"/>
              </a:rPr>
              <a:t>I </a:t>
            </a:r>
            <a:r>
              <a:rPr lang="en-US" sz="1800" b="1" dirty="0">
                <a:latin typeface="Arial" charset="0"/>
              </a:rPr>
              <a:t>(n=507)</a:t>
            </a:r>
          </a:p>
        </p:txBody>
      </p:sp>
      <p:sp>
        <p:nvSpPr>
          <p:cNvPr id="26636" name="Text Box 11"/>
          <p:cNvSpPr txBox="1">
            <a:spLocks noChangeArrowheads="1"/>
          </p:cNvSpPr>
          <p:nvPr/>
        </p:nvSpPr>
        <p:spPr bwMode="auto">
          <a:xfrm>
            <a:off x="3168650" y="1341438"/>
            <a:ext cx="2846388" cy="4429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ctr" eaLnBrk="1" hangingPunct="1"/>
            <a:r>
              <a:rPr lang="en-US" sz="2800" b="1">
                <a:latin typeface="Arial" charset="0"/>
              </a:rPr>
              <a:t>II </a:t>
            </a:r>
            <a:r>
              <a:rPr lang="en-US" sz="1800" b="1">
                <a:latin typeface="Arial" charset="0"/>
              </a:rPr>
              <a:t>(n=490)</a:t>
            </a:r>
          </a:p>
        </p:txBody>
      </p:sp>
      <p:sp>
        <p:nvSpPr>
          <p:cNvPr id="26637" name="Line 12"/>
          <p:cNvSpPr>
            <a:spLocks noChangeShapeType="1"/>
          </p:cNvSpPr>
          <p:nvPr/>
        </p:nvSpPr>
        <p:spPr bwMode="auto">
          <a:xfrm flipV="1">
            <a:off x="5208588" y="2060575"/>
            <a:ext cx="0" cy="2709863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26638" name="Picture 13"/>
          <p:cNvPicPr>
            <a:picLocks noChangeAspect="1" noChangeArrowheads="1"/>
          </p:cNvPicPr>
          <p:nvPr/>
        </p:nvPicPr>
        <p:blipFill>
          <a:blip r:embed="rId6" cstate="print"/>
          <a:srcRect l="75203" t="22890" r="12292" b="70201"/>
          <a:stretch>
            <a:fillRect/>
          </a:stretch>
        </p:blipFill>
        <p:spPr bwMode="auto">
          <a:xfrm>
            <a:off x="5259388" y="2081213"/>
            <a:ext cx="725487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39" name="Text Box 14"/>
          <p:cNvSpPr txBox="1">
            <a:spLocks noChangeArrowheads="1"/>
          </p:cNvSpPr>
          <p:nvPr/>
        </p:nvSpPr>
        <p:spPr bwMode="auto">
          <a:xfrm>
            <a:off x="3128963" y="5011738"/>
            <a:ext cx="2881312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>
                <a:latin typeface="Arial" charset="0"/>
              </a:rPr>
              <a:t>P = 0.212</a:t>
            </a:r>
          </a:p>
        </p:txBody>
      </p:sp>
      <p:sp>
        <p:nvSpPr>
          <p:cNvPr id="26640" name="Text Box 15"/>
          <p:cNvSpPr txBox="1">
            <a:spLocks noChangeArrowheads="1"/>
          </p:cNvSpPr>
          <p:nvPr/>
        </p:nvSpPr>
        <p:spPr bwMode="auto">
          <a:xfrm>
            <a:off x="3208016" y="2809875"/>
            <a:ext cx="1863725" cy="322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TME 8.0%</a:t>
            </a:r>
          </a:p>
        </p:txBody>
      </p:sp>
      <p:sp>
        <p:nvSpPr>
          <p:cNvPr id="26641" name="Text Box 16"/>
          <p:cNvSpPr txBox="1">
            <a:spLocks noChangeArrowheads="1"/>
          </p:cNvSpPr>
          <p:nvPr/>
        </p:nvSpPr>
        <p:spPr bwMode="auto">
          <a:xfrm>
            <a:off x="2869060" y="3374998"/>
            <a:ext cx="2370137" cy="322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 anchor="ctr">
            <a:spAutoFit/>
          </a:bodyPr>
          <a:lstStyle/>
          <a:p>
            <a:pPr algn="r" eaLnBrk="1" hangingPunct="1"/>
            <a:r>
              <a:rPr lang="en-US" sz="2000" b="1" dirty="0">
                <a:solidFill>
                  <a:schemeClr val="accent1"/>
                </a:solidFill>
                <a:latin typeface="Arial" charset="0"/>
              </a:rPr>
              <a:t>RT + TME 4.9%</a:t>
            </a:r>
          </a:p>
        </p:txBody>
      </p:sp>
      <p:sp>
        <p:nvSpPr>
          <p:cNvPr id="26642" name="Text Box 18"/>
          <p:cNvSpPr txBox="1">
            <a:spLocks noChangeArrowheads="1"/>
          </p:cNvSpPr>
          <p:nvPr/>
        </p:nvSpPr>
        <p:spPr bwMode="auto">
          <a:xfrm>
            <a:off x="6191250" y="1341438"/>
            <a:ext cx="2846388" cy="442912"/>
          </a:xfrm>
          <a:prstGeom prst="rect">
            <a:avLst/>
          </a:prstGeom>
          <a:noFill/>
          <a:ln w="25400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ctr" eaLnBrk="1" hangingPunct="1"/>
            <a:r>
              <a:rPr lang="en-US" sz="2800" b="1">
                <a:latin typeface="Arial" charset="0"/>
              </a:rPr>
              <a:t>III </a:t>
            </a:r>
            <a:r>
              <a:rPr lang="en-US" sz="1800" b="1">
                <a:latin typeface="Arial" charset="0"/>
              </a:rPr>
              <a:t>(n=622)</a:t>
            </a:r>
          </a:p>
        </p:txBody>
      </p:sp>
      <p:sp>
        <p:nvSpPr>
          <p:cNvPr id="26643" name="Line 19"/>
          <p:cNvSpPr>
            <a:spLocks noChangeShapeType="1"/>
          </p:cNvSpPr>
          <p:nvPr/>
        </p:nvSpPr>
        <p:spPr bwMode="auto">
          <a:xfrm flipV="1">
            <a:off x="8188325" y="2060575"/>
            <a:ext cx="0" cy="2709863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26644" name="Picture 20"/>
          <p:cNvPicPr>
            <a:picLocks noChangeAspect="1" noChangeArrowheads="1"/>
          </p:cNvPicPr>
          <p:nvPr/>
        </p:nvPicPr>
        <p:blipFill>
          <a:blip r:embed="rId6" cstate="print"/>
          <a:srcRect l="75203" t="22890" r="12292" b="70201"/>
          <a:stretch>
            <a:fillRect/>
          </a:stretch>
        </p:blipFill>
        <p:spPr bwMode="auto">
          <a:xfrm>
            <a:off x="8239125" y="2081213"/>
            <a:ext cx="725488" cy="379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645" name="Text Box 21"/>
          <p:cNvSpPr txBox="1">
            <a:spLocks noChangeArrowheads="1"/>
          </p:cNvSpPr>
          <p:nvPr/>
        </p:nvSpPr>
        <p:spPr bwMode="auto">
          <a:xfrm>
            <a:off x="6184900" y="5011738"/>
            <a:ext cx="2805113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en-US" b="1">
                <a:latin typeface="Arial" charset="0"/>
              </a:rPr>
              <a:t>P &lt; 0.001</a:t>
            </a:r>
          </a:p>
        </p:txBody>
      </p:sp>
      <p:sp>
        <p:nvSpPr>
          <p:cNvPr id="26646" name="Text Box 22"/>
          <p:cNvSpPr txBox="1">
            <a:spLocks noChangeArrowheads="1"/>
          </p:cNvSpPr>
          <p:nvPr/>
        </p:nvSpPr>
        <p:spPr bwMode="auto">
          <a:xfrm>
            <a:off x="179388" y="5591175"/>
            <a:ext cx="27717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 dirty="0">
                <a:solidFill>
                  <a:srgbClr val="FF0000"/>
                </a:solidFill>
              </a:rPr>
              <a:t>NNT 38</a:t>
            </a:r>
          </a:p>
        </p:txBody>
      </p:sp>
      <p:sp>
        <p:nvSpPr>
          <p:cNvPr id="26647" name="Text Box 23"/>
          <p:cNvSpPr txBox="1">
            <a:spLocks noChangeArrowheads="1"/>
          </p:cNvSpPr>
          <p:nvPr/>
        </p:nvSpPr>
        <p:spPr bwMode="auto">
          <a:xfrm>
            <a:off x="3203575" y="5592763"/>
            <a:ext cx="2771775" cy="519112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NNT 32</a:t>
            </a:r>
          </a:p>
        </p:txBody>
      </p:sp>
      <p:sp>
        <p:nvSpPr>
          <p:cNvPr id="26648" name="Text Box 24"/>
          <p:cNvSpPr txBox="1">
            <a:spLocks noChangeArrowheads="1"/>
          </p:cNvSpPr>
          <p:nvPr/>
        </p:nvSpPr>
        <p:spPr bwMode="auto">
          <a:xfrm>
            <a:off x="6229350" y="5592763"/>
            <a:ext cx="27717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/>
            <a:r>
              <a:rPr lang="en-US" sz="2800" b="1">
                <a:solidFill>
                  <a:srgbClr val="FF0000"/>
                </a:solidFill>
              </a:rPr>
              <a:t>NNT 10</a:t>
            </a:r>
          </a:p>
        </p:txBody>
      </p:sp>
      <p:sp>
        <p:nvSpPr>
          <p:cNvPr id="26649" name="Text Box 25"/>
          <p:cNvSpPr txBox="1">
            <a:spLocks noChangeArrowheads="1"/>
          </p:cNvSpPr>
          <p:nvPr/>
        </p:nvSpPr>
        <p:spPr bwMode="auto">
          <a:xfrm>
            <a:off x="5940152" y="3362298"/>
            <a:ext cx="2395537" cy="322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 anchor="ctr">
            <a:spAutoFit/>
          </a:bodyPr>
          <a:lstStyle/>
          <a:p>
            <a:pPr algn="r" eaLnBrk="1" hangingPunct="1"/>
            <a:r>
              <a:rPr lang="en-US" sz="2000" b="1" dirty="0">
                <a:solidFill>
                  <a:schemeClr val="accent1"/>
                </a:solidFill>
                <a:latin typeface="Arial" charset="0"/>
              </a:rPr>
              <a:t>RT + TME 8.9%</a:t>
            </a:r>
          </a:p>
        </p:txBody>
      </p:sp>
      <p:sp>
        <p:nvSpPr>
          <p:cNvPr id="26650" name="Text Box 26"/>
          <p:cNvSpPr txBox="1">
            <a:spLocks noChangeArrowheads="1"/>
          </p:cNvSpPr>
          <p:nvPr/>
        </p:nvSpPr>
        <p:spPr bwMode="auto">
          <a:xfrm>
            <a:off x="6444208" y="2847975"/>
            <a:ext cx="1749425" cy="32231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tIns="7200" bIns="7200">
            <a:spAutoFit/>
          </a:bodyPr>
          <a:lstStyle/>
          <a:p>
            <a:pPr algn="r" eaLnBrk="1" hangingPunct="1"/>
            <a:r>
              <a:rPr lang="en-US" sz="2000" b="1" dirty="0">
                <a:solidFill>
                  <a:schemeClr val="accent3">
                    <a:lumMod val="75000"/>
                  </a:schemeClr>
                </a:solidFill>
                <a:latin typeface="Arial" charset="0"/>
              </a:rPr>
              <a:t>TME 19.2%</a:t>
            </a:r>
          </a:p>
        </p:txBody>
      </p:sp>
      <p:sp>
        <p:nvSpPr>
          <p:cNvPr id="28" name="Rettangolo 27"/>
          <p:cNvSpPr/>
          <p:nvPr/>
        </p:nvSpPr>
        <p:spPr>
          <a:xfrm>
            <a:off x="0" y="1196752"/>
            <a:ext cx="6156176" cy="51125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196752"/>
            <a:ext cx="9144000" cy="5343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OVERALL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SURVIVAL</a:t>
            </a: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144016" y="413792"/>
            <a:ext cx="10764688" cy="1143000"/>
          </a:xfrm>
        </p:spPr>
        <p:txBody>
          <a:bodyPr>
            <a:noAutofit/>
          </a:bodyPr>
          <a:lstStyle/>
          <a:p>
            <a:pPr algn="l"/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TME-DUTCH Trial: 11 </a:t>
            </a:r>
            <a:r>
              <a:rPr lang="it-IT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years</a:t>
            </a:r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FUP</a:t>
            </a:r>
            <a:b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Figure 2_OS"/>
          <p:cNvPicPr>
            <a:picLocks noChangeAspect="1" noChangeArrowheads="1"/>
          </p:cNvPicPr>
          <p:nvPr/>
        </p:nvPicPr>
        <p:blipFill>
          <a:blip r:embed="rId2" cstate="print"/>
          <a:srcRect t="10516" r="4366"/>
          <a:stretch>
            <a:fillRect/>
          </a:stretch>
        </p:blipFill>
        <p:spPr bwMode="auto">
          <a:xfrm>
            <a:off x="1581745" y="1320626"/>
            <a:ext cx="5870575" cy="5492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it-IT" sz="6000" b="1" dirty="0" err="1" smtClean="0"/>
              <a:t>Overall</a:t>
            </a:r>
            <a:r>
              <a:rPr lang="it-IT" sz="6000" b="1" dirty="0" smtClean="0"/>
              <a:t> </a:t>
            </a:r>
            <a:r>
              <a:rPr lang="it-IT" sz="6000" b="1" dirty="0" err="1" smtClean="0"/>
              <a:t>Survival</a:t>
            </a:r>
            <a:endParaRPr lang="it-IT" sz="6000" b="1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V="1">
            <a:off x="6187504" y="2096492"/>
            <a:ext cx="0" cy="3466628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10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  <p:sp>
        <p:nvSpPr>
          <p:cNvPr id="12" name="Text Box 7"/>
          <p:cNvSpPr txBox="1">
            <a:spLocks noChangeArrowheads="1"/>
          </p:cNvSpPr>
          <p:nvPr/>
        </p:nvSpPr>
        <p:spPr bwMode="auto">
          <a:xfrm>
            <a:off x="4027264" y="2240508"/>
            <a:ext cx="1792477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CCCC00"/>
                </a:solidFill>
                <a:latin typeface="Arial" charset="0"/>
              </a:rPr>
              <a:t>TME 48.8%</a:t>
            </a:r>
          </a:p>
        </p:txBody>
      </p:sp>
      <p:sp>
        <p:nvSpPr>
          <p:cNvPr id="15" name="Text Box 8"/>
          <p:cNvSpPr txBox="1">
            <a:spLocks noChangeArrowheads="1"/>
          </p:cNvSpPr>
          <p:nvPr/>
        </p:nvSpPr>
        <p:spPr bwMode="auto">
          <a:xfrm>
            <a:off x="3235176" y="3824684"/>
            <a:ext cx="2779713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1161C6"/>
                </a:solidFill>
                <a:latin typeface="Arial" charset="0"/>
              </a:rPr>
              <a:t>RT + TME 47.6%</a:t>
            </a:r>
          </a:p>
        </p:txBody>
      </p:sp>
      <p:sp>
        <p:nvSpPr>
          <p:cNvPr id="16" name="Text Box 3"/>
          <p:cNvSpPr txBox="1">
            <a:spLocks noChangeArrowheads="1"/>
          </p:cNvSpPr>
          <p:nvPr/>
        </p:nvSpPr>
        <p:spPr bwMode="auto">
          <a:xfrm>
            <a:off x="7621588" y="3563724"/>
            <a:ext cx="117436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charset="0"/>
              </a:rPr>
              <a:t>P = 0.891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196752"/>
            <a:ext cx="9144000" cy="5343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6000" b="1" dirty="0" smtClean="0">
                <a:solidFill>
                  <a:schemeClr val="bg1"/>
                </a:solidFill>
              </a:rPr>
              <a:t>R0 </a:t>
            </a: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nl-NL" sz="6000" b="1" dirty="0" smtClean="0">
                <a:solidFill>
                  <a:schemeClr val="bg1"/>
                </a:solidFill>
              </a:rPr>
              <a:t>RESECTION</a:t>
            </a:r>
            <a:endParaRPr kumimoji="0" lang="nl-NL" sz="60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144016" y="413792"/>
            <a:ext cx="10764688" cy="1143000"/>
          </a:xfrm>
        </p:spPr>
        <p:txBody>
          <a:bodyPr>
            <a:noAutofit/>
          </a:bodyPr>
          <a:lstStyle/>
          <a:p>
            <a:pPr algn="l"/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TME-DUTCH Trial: 11 </a:t>
            </a:r>
            <a:r>
              <a:rPr lang="it-IT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years</a:t>
            </a:r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FUP</a:t>
            </a:r>
            <a:b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b="1" dirty="0" err="1" smtClean="0"/>
              <a:t>Cancer</a:t>
            </a:r>
            <a:r>
              <a:rPr lang="it-IT" sz="4800" b="1" dirty="0" smtClean="0"/>
              <a:t> </a:t>
            </a:r>
            <a:r>
              <a:rPr lang="it-IT" sz="4800" b="1" dirty="0" err="1" smtClean="0"/>
              <a:t>Specific</a:t>
            </a:r>
            <a:r>
              <a:rPr lang="it-IT" sz="4800" b="1" dirty="0" smtClean="0"/>
              <a:t> Death in R0</a:t>
            </a:r>
            <a:endParaRPr lang="it-IT" sz="48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4" name="Picture 11" descr="figure 3_SPECR02"/>
          <p:cNvPicPr>
            <a:picLocks noChangeAspect="1" noChangeArrowheads="1"/>
          </p:cNvPicPr>
          <p:nvPr/>
        </p:nvPicPr>
        <p:blipFill>
          <a:blip r:embed="rId2" cstate="print"/>
          <a:srcRect l="397" t="10715" r="5357" b="1785"/>
          <a:stretch>
            <a:fillRect/>
          </a:stretch>
        </p:blipFill>
        <p:spPr bwMode="auto">
          <a:xfrm>
            <a:off x="1763688" y="1700808"/>
            <a:ext cx="5502746" cy="51084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7524328" y="3789040"/>
            <a:ext cx="117436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charset="0"/>
              </a:rPr>
              <a:t>P = 0.038</a:t>
            </a:r>
          </a:p>
        </p:txBody>
      </p:sp>
      <p:sp>
        <p:nvSpPr>
          <p:cNvPr id="6" name="Text Box 8"/>
          <p:cNvSpPr txBox="1">
            <a:spLocks noChangeArrowheads="1"/>
          </p:cNvSpPr>
          <p:nvPr/>
        </p:nvSpPr>
        <p:spPr bwMode="auto">
          <a:xfrm>
            <a:off x="5031908" y="3292305"/>
            <a:ext cx="1792477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tIns="7200" bIns="7200">
            <a:spAutoFit/>
          </a:bodyPr>
          <a:lstStyle/>
          <a:p>
            <a:pPr algn="ctr" eaLnBrk="1" hangingPunct="1"/>
            <a:r>
              <a:rPr lang="en-US" sz="2400" b="1">
                <a:solidFill>
                  <a:srgbClr val="CCCC00"/>
                </a:solidFill>
                <a:latin typeface="Arial" charset="0"/>
              </a:rPr>
              <a:t>TME 21.5%</a:t>
            </a:r>
          </a:p>
        </p:txBody>
      </p:sp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4139952" y="4989343"/>
            <a:ext cx="2664296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tIns="7200" bIns="7200">
            <a:spAutoFit/>
          </a:bodyPr>
          <a:lstStyle/>
          <a:p>
            <a:pPr algn="ctr" eaLnBrk="1" hangingPunct="1"/>
            <a:r>
              <a:rPr lang="en-US" sz="2400" b="1">
                <a:solidFill>
                  <a:srgbClr val="1161C6"/>
                </a:solidFill>
                <a:latin typeface="Arial" charset="0"/>
              </a:rPr>
              <a:t>RT + TME 16.9%</a:t>
            </a:r>
          </a:p>
        </p:txBody>
      </p:sp>
      <p:pic>
        <p:nvPicPr>
          <p:cNvPr id="8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3A"/>
            </a:gs>
            <a:gs pos="71001">
              <a:srgbClr val="00003A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4"/>
          <p:cNvSpPr>
            <a:spLocks noGrp="1" noChangeArrowheads="1"/>
          </p:cNvSpPr>
          <p:nvPr>
            <p:ph type="title"/>
          </p:nvPr>
        </p:nvSpPr>
        <p:spPr>
          <a:xfrm>
            <a:off x="179512" y="548680"/>
            <a:ext cx="8928992" cy="735012"/>
          </a:xfrm>
        </p:spPr>
        <p:txBody>
          <a:bodyPr>
            <a:noAutofit/>
          </a:bodyPr>
          <a:lstStyle/>
          <a:p>
            <a:pPr eaLnBrk="1" hangingPunct="1"/>
            <a:r>
              <a:rPr lang="en-US" sz="6000" b="1" dirty="0" smtClean="0">
                <a:solidFill>
                  <a:srgbClr val="FFFF00"/>
                </a:solidFill>
              </a:rPr>
              <a:t>Cause of death, R0 patients</a:t>
            </a:r>
            <a:endParaRPr lang="en-US" dirty="0" smtClean="0">
              <a:solidFill>
                <a:srgbClr val="FFFF00"/>
              </a:solidFill>
            </a:endParaRPr>
          </a:p>
        </p:txBody>
      </p:sp>
      <p:sp>
        <p:nvSpPr>
          <p:cNvPr id="29713" name="Text Box 77"/>
          <p:cNvSpPr txBox="1">
            <a:spLocks noChangeArrowheads="1"/>
          </p:cNvSpPr>
          <p:nvPr/>
        </p:nvSpPr>
        <p:spPr bwMode="auto">
          <a:xfrm>
            <a:off x="7308304" y="5949280"/>
            <a:ext cx="1526315" cy="5232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sz="2800" b="1" dirty="0" smtClean="0">
                <a:solidFill>
                  <a:srgbClr val="FFFFFF"/>
                </a:solidFill>
                <a:latin typeface="Arial" charset="0"/>
              </a:rPr>
              <a:t>p </a:t>
            </a:r>
            <a:r>
              <a:rPr lang="en-US" sz="2800" b="1" dirty="0">
                <a:solidFill>
                  <a:srgbClr val="FFFFFF"/>
                </a:solidFill>
                <a:latin typeface="Arial" charset="0"/>
              </a:rPr>
              <a:t>= 0.01</a:t>
            </a:r>
          </a:p>
        </p:txBody>
      </p:sp>
      <p:sp>
        <p:nvSpPr>
          <p:cNvPr id="6" name="CasellaDiTesto 5"/>
          <p:cNvSpPr txBox="1"/>
          <p:nvPr/>
        </p:nvSpPr>
        <p:spPr>
          <a:xfrm>
            <a:off x="3131840" y="1268760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chemeClr val="bg1"/>
                </a:solidFill>
              </a:rPr>
              <a:t>(593/1382)</a:t>
            </a:r>
            <a:endParaRPr lang="it-IT" sz="3200" dirty="0">
              <a:solidFill>
                <a:schemeClr val="bg1"/>
              </a:solidFill>
            </a:endParaRPr>
          </a:p>
        </p:txBody>
      </p:sp>
      <p:graphicFrame>
        <p:nvGraphicFramePr>
          <p:cNvPr id="7" name="Group 76"/>
          <p:cNvGraphicFramePr>
            <a:graphicFrameLocks/>
          </p:cNvGraphicFramePr>
          <p:nvPr/>
        </p:nvGraphicFramePr>
        <p:xfrm>
          <a:off x="1187624" y="2060848"/>
          <a:ext cx="6949580" cy="3887878"/>
        </p:xfrm>
        <a:graphic>
          <a:graphicData uri="http://schemas.openxmlformats.org/drawingml/2006/table">
            <a:tbl>
              <a:tblPr/>
              <a:tblGrid>
                <a:gridCol w="2160240"/>
                <a:gridCol w="2472813"/>
                <a:gridCol w="2316527"/>
              </a:tblGrid>
              <a:tr h="116745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nl-NL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9900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RT + TME</a:t>
                      </a:r>
                      <a:b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(295)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2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2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cap="flat"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TME</a:t>
                      </a:r>
                      <a:b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</a:b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(298)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pitchFamily="34" charset="0"/>
                      </a:endParaRP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cap="flat">
                      <a:noFill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5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Rectal cancer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40.3%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51.0%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059334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2"/>
                          </a:solidFill>
                          <a:effectLst/>
                          <a:latin typeface="Arial" pitchFamily="34" charset="0"/>
                        </a:rPr>
                        <a:t>Other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59.7%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2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32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</a:rPr>
                        <a:t>49.0%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cap="flat"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pSp>
        <p:nvGrpSpPr>
          <p:cNvPr id="11" name="Gruppo 10"/>
          <p:cNvGrpSpPr/>
          <p:nvPr/>
        </p:nvGrpSpPr>
        <p:grpSpPr>
          <a:xfrm>
            <a:off x="3347864" y="3789040"/>
            <a:ext cx="4752528" cy="1080120"/>
            <a:chOff x="3203848" y="3789040"/>
            <a:chExt cx="4752528" cy="1080120"/>
          </a:xfrm>
        </p:grpSpPr>
        <p:sp>
          <p:nvSpPr>
            <p:cNvPr id="8" name="Rettangolo 7"/>
            <p:cNvSpPr/>
            <p:nvPr/>
          </p:nvSpPr>
          <p:spPr>
            <a:xfrm>
              <a:off x="3203848" y="3789040"/>
              <a:ext cx="4752528" cy="1080120"/>
            </a:xfrm>
            <a:prstGeom prst="rect">
              <a:avLst/>
            </a:prstGeom>
            <a:solidFill>
              <a:srgbClr val="FFF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4716016" y="4005064"/>
              <a:ext cx="194421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3600" b="1" dirty="0" smtClean="0"/>
                <a:t>-10.7%</a:t>
              </a:r>
              <a:endParaRPr lang="it-IT" sz="3600" b="1" dirty="0"/>
            </a:p>
          </p:txBody>
        </p:sp>
      </p:grpSp>
      <p:grpSp>
        <p:nvGrpSpPr>
          <p:cNvPr id="17" name="Gruppo 16"/>
          <p:cNvGrpSpPr/>
          <p:nvPr/>
        </p:nvGrpSpPr>
        <p:grpSpPr>
          <a:xfrm>
            <a:off x="3347864" y="4869160"/>
            <a:ext cx="4752528" cy="1080120"/>
            <a:chOff x="3347864" y="4869160"/>
            <a:chExt cx="2448272" cy="1080120"/>
          </a:xfrm>
        </p:grpSpPr>
        <p:sp>
          <p:nvSpPr>
            <p:cNvPr id="14" name="Rettangolo 13"/>
            <p:cNvSpPr/>
            <p:nvPr/>
          </p:nvSpPr>
          <p:spPr>
            <a:xfrm>
              <a:off x="3347864" y="4869160"/>
              <a:ext cx="2448272" cy="1080120"/>
            </a:xfrm>
            <a:prstGeom prst="rect">
              <a:avLst/>
            </a:prstGeom>
            <a:solidFill>
              <a:srgbClr val="00B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2" name="CasellaDiTesto 11"/>
            <p:cNvSpPr txBox="1"/>
            <p:nvPr/>
          </p:nvSpPr>
          <p:spPr>
            <a:xfrm>
              <a:off x="3851920" y="5148481"/>
              <a:ext cx="158417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/>
              <a:r>
                <a:rPr lang="en-US" sz="3200" b="1" dirty="0" smtClean="0">
                  <a:solidFill>
                    <a:srgbClr val="000000"/>
                  </a:solidFill>
                  <a:latin typeface="Arial" pitchFamily="34" charset="0"/>
                </a:rPr>
                <a:t>+10.7%</a:t>
              </a:r>
              <a:endParaRPr lang="it-IT" sz="3200" dirty="0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4" name="Rectangle 2"/>
          <p:cNvSpPr>
            <a:spLocks noGrp="1" noChangeArrowheads="1"/>
          </p:cNvSpPr>
          <p:nvPr>
            <p:ph type="title"/>
          </p:nvPr>
        </p:nvSpPr>
        <p:spPr>
          <a:xfrm>
            <a:off x="684213" y="188913"/>
            <a:ext cx="7772400" cy="719137"/>
          </a:xfrm>
        </p:spPr>
        <p:txBody>
          <a:bodyPr>
            <a:noAutofit/>
          </a:bodyPr>
          <a:lstStyle/>
          <a:p>
            <a:pPr eaLnBrk="1" hangingPunct="1"/>
            <a:r>
              <a:rPr lang="en-GB" sz="6000" b="1" dirty="0" smtClean="0">
                <a:solidFill>
                  <a:srgbClr val="FFFF00"/>
                </a:solidFill>
              </a:rPr>
              <a:t>Late side effects</a:t>
            </a:r>
          </a:p>
        </p:txBody>
      </p:sp>
      <p:sp>
        <p:nvSpPr>
          <p:cNvPr id="54275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0" y="1341438"/>
            <a:ext cx="9144000" cy="4787900"/>
          </a:xfrm>
          <a:noFill/>
        </p:spPr>
        <p:txBody>
          <a:bodyPr>
            <a:noAutofit/>
          </a:bodyPr>
          <a:lstStyle/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en-GB" dirty="0" smtClean="0">
                <a:solidFill>
                  <a:srgbClr val="FF0000"/>
                </a:solidFill>
              </a:rPr>
              <a:t>faecal incontinence </a:t>
            </a:r>
            <a:r>
              <a:rPr lang="en-GB" dirty="0" smtClean="0">
                <a:solidFill>
                  <a:schemeClr val="bg1"/>
                </a:solidFill>
              </a:rPr>
              <a:t>is a serious problem, especially if the sphincter is irradiated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GB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en-GB" dirty="0" smtClean="0">
                <a:solidFill>
                  <a:srgbClr val="FF0000"/>
                </a:solidFill>
              </a:rPr>
              <a:t>sexual activities </a:t>
            </a:r>
            <a:r>
              <a:rPr lang="en-GB" dirty="0" smtClean="0">
                <a:solidFill>
                  <a:schemeClr val="bg1"/>
                </a:solidFill>
              </a:rPr>
              <a:t>are lower and satisfaction reduced after treatment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GB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en-GB" dirty="0" smtClean="0">
                <a:solidFill>
                  <a:schemeClr val="bg1"/>
                </a:solidFill>
              </a:rPr>
              <a:t>increased incidence of </a:t>
            </a:r>
            <a:r>
              <a:rPr lang="en-GB" dirty="0" smtClean="0">
                <a:solidFill>
                  <a:srgbClr val="FF0000"/>
                </a:solidFill>
              </a:rPr>
              <a:t>pelvic fractures </a:t>
            </a:r>
            <a:r>
              <a:rPr lang="en-GB" dirty="0" smtClean="0">
                <a:solidFill>
                  <a:schemeClr val="bg1"/>
                </a:solidFill>
              </a:rPr>
              <a:t>after RT, but not shown after 5 x 5 </a:t>
            </a:r>
            <a:r>
              <a:rPr lang="en-GB" dirty="0" err="1" smtClean="0">
                <a:solidFill>
                  <a:schemeClr val="bg1"/>
                </a:solidFill>
              </a:rPr>
              <a:t>Gy</a:t>
            </a:r>
            <a:endParaRPr lang="en-GB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GB" dirty="0" smtClean="0">
              <a:solidFill>
                <a:schemeClr val="bg1"/>
              </a:solidFill>
            </a:endParaRP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r>
              <a:rPr lang="en-GB" dirty="0" smtClean="0">
                <a:solidFill>
                  <a:schemeClr val="bg1"/>
                </a:solidFill>
              </a:rPr>
              <a:t>increased incidence of </a:t>
            </a:r>
            <a:r>
              <a:rPr lang="en-GB" dirty="0" smtClean="0">
                <a:solidFill>
                  <a:srgbClr val="FF0000"/>
                </a:solidFill>
              </a:rPr>
              <a:t>secondary malignancies </a:t>
            </a:r>
            <a:r>
              <a:rPr lang="en-GB" dirty="0" smtClean="0">
                <a:solidFill>
                  <a:schemeClr val="bg1"/>
                </a:solidFill>
              </a:rPr>
              <a:t>after RT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Char char="ü"/>
            </a:pPr>
            <a:endParaRPr lang="en-GB" dirty="0" smtClean="0">
              <a:solidFill>
                <a:schemeClr val="bg1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3A"/>
            </a:gs>
            <a:gs pos="71001">
              <a:srgbClr val="00003A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7200" b="1" dirty="0" smtClean="0">
                <a:solidFill>
                  <a:srgbClr val="FFFF00"/>
                </a:solidFill>
              </a:rPr>
              <a:t>RECTAL CANCER</a:t>
            </a:r>
            <a:endParaRPr lang="it-IT" sz="7200" b="1" dirty="0">
              <a:solidFill>
                <a:srgbClr val="FFFF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12527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it-IT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The TME TRIAL </a:t>
            </a:r>
            <a:r>
              <a:rPr lang="it-IT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after</a:t>
            </a:r>
            <a:r>
              <a:rPr lang="it-IT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a </a:t>
            </a:r>
            <a:r>
              <a:rPr lang="it-IT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median</a:t>
            </a:r>
            <a:r>
              <a:rPr lang="it-IT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follow-up </a:t>
            </a:r>
            <a:r>
              <a:rPr lang="it-IT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of</a:t>
            </a:r>
            <a:r>
              <a:rPr lang="it-IT" sz="48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11 </a:t>
            </a:r>
            <a:r>
              <a:rPr lang="it-IT" sz="48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years</a:t>
            </a:r>
            <a:endParaRPr lang="it-IT" sz="4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it-IT" i="1" dirty="0" err="1" smtClean="0">
                <a:solidFill>
                  <a:schemeClr val="bg1"/>
                </a:solidFill>
              </a:rPr>
              <a:t>Marijen</a:t>
            </a:r>
            <a:r>
              <a:rPr lang="it-IT" i="1" dirty="0" smtClean="0">
                <a:solidFill>
                  <a:schemeClr val="bg1"/>
                </a:solidFill>
              </a:rPr>
              <a:t> C. </a:t>
            </a:r>
            <a:r>
              <a:rPr lang="it-IT" i="1" dirty="0" err="1" smtClean="0">
                <a:solidFill>
                  <a:schemeClr val="bg1"/>
                </a:solidFill>
              </a:rPr>
              <a:t>-Plenary</a:t>
            </a:r>
            <a:r>
              <a:rPr lang="it-IT" i="1" dirty="0" smtClean="0">
                <a:solidFill>
                  <a:schemeClr val="bg1"/>
                </a:solidFill>
              </a:rPr>
              <a:t> </a:t>
            </a:r>
            <a:r>
              <a:rPr lang="it-IT" i="1" dirty="0" err="1" smtClean="0">
                <a:solidFill>
                  <a:schemeClr val="bg1"/>
                </a:solidFill>
              </a:rPr>
              <a:t>session</a:t>
            </a:r>
            <a:endParaRPr lang="it-IT" i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5805265"/>
            <a:ext cx="4765232" cy="108012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err="1" smtClean="0">
                <a:solidFill>
                  <a:schemeClr val="tx2"/>
                </a:solidFill>
              </a:rPr>
              <a:t>Prediction</a:t>
            </a:r>
            <a:r>
              <a:rPr lang="it-IT" sz="5400" b="1" dirty="0" smtClean="0">
                <a:solidFill>
                  <a:schemeClr val="tx2"/>
                </a:solidFill>
              </a:rPr>
              <a:t> </a:t>
            </a:r>
            <a:r>
              <a:rPr lang="it-IT" sz="5400" b="1" dirty="0" err="1" smtClean="0">
                <a:solidFill>
                  <a:schemeClr val="tx2"/>
                </a:solidFill>
              </a:rPr>
              <a:t>by</a:t>
            </a:r>
            <a:r>
              <a:rPr lang="it-IT" sz="5400" b="1" dirty="0" smtClean="0">
                <a:solidFill>
                  <a:schemeClr val="tx2"/>
                </a:solidFill>
              </a:rPr>
              <a:t> </a:t>
            </a:r>
            <a:r>
              <a:rPr lang="it-IT" sz="5400" b="1" dirty="0" err="1" smtClean="0">
                <a:solidFill>
                  <a:schemeClr val="tx2"/>
                </a:solidFill>
              </a:rPr>
              <a:t>Nomogram</a:t>
            </a:r>
            <a:endParaRPr lang="it-IT" sz="5400" dirty="0">
              <a:solidFill>
                <a:schemeClr val="tx2"/>
              </a:solidFill>
            </a:endParaRPr>
          </a:p>
        </p:txBody>
      </p:sp>
      <p:pic>
        <p:nvPicPr>
          <p:cNvPr id="7" name="Picture 1300" descr="PatientSelectio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480371"/>
            <a:ext cx="4719386" cy="5333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6588224" y="6453336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W. van </a:t>
            </a:r>
            <a:r>
              <a:rPr lang="en-US" b="1" dirty="0" err="1" smtClean="0"/>
              <a:t>Gijn</a:t>
            </a:r>
            <a:r>
              <a:rPr lang="en-US" b="1" dirty="0" smtClean="0"/>
              <a:t> ASTRO  2010</a:t>
            </a:r>
            <a:endParaRPr lang="it-IT" b="1" dirty="0"/>
          </a:p>
        </p:txBody>
      </p:sp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b="1" dirty="0" err="1" smtClean="0">
                <a:solidFill>
                  <a:schemeClr val="tx2"/>
                </a:solidFill>
              </a:rPr>
              <a:t>Prediction</a:t>
            </a:r>
            <a:r>
              <a:rPr lang="it-IT" sz="4800" b="1" dirty="0" smtClean="0">
                <a:solidFill>
                  <a:schemeClr val="tx2"/>
                </a:solidFill>
              </a:rPr>
              <a:t> </a:t>
            </a:r>
            <a:r>
              <a:rPr lang="it-IT" sz="4800" b="1" dirty="0" err="1" smtClean="0">
                <a:solidFill>
                  <a:schemeClr val="tx2"/>
                </a:solidFill>
              </a:rPr>
              <a:t>by</a:t>
            </a:r>
            <a:r>
              <a:rPr lang="it-IT" sz="4800" b="1" dirty="0" smtClean="0">
                <a:solidFill>
                  <a:schemeClr val="tx2"/>
                </a:solidFill>
              </a:rPr>
              <a:t> </a:t>
            </a:r>
            <a:r>
              <a:rPr lang="it-IT" sz="4800" b="1" dirty="0" err="1" smtClean="0">
                <a:solidFill>
                  <a:schemeClr val="tx2"/>
                </a:solidFill>
              </a:rPr>
              <a:t>Nomogram</a:t>
            </a:r>
            <a:r>
              <a:rPr lang="it-IT" sz="4800" b="1" dirty="0" smtClean="0">
                <a:solidFill>
                  <a:schemeClr val="tx2"/>
                </a:solidFill>
              </a:rPr>
              <a:t>: LR</a:t>
            </a:r>
            <a:endParaRPr lang="it-IT" sz="4800" dirty="0">
              <a:solidFill>
                <a:schemeClr val="tx2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1301"/>
          <p:cNvPicPr>
            <a:picLocks noChangeAspect="1" noChangeArrowheads="1"/>
          </p:cNvPicPr>
          <p:nvPr/>
        </p:nvPicPr>
        <p:blipFill>
          <a:blip r:embed="rId2" cstate="print"/>
          <a:srcRect l="4173" t="21803" r="10703" b="16142"/>
          <a:stretch>
            <a:fillRect/>
          </a:stretch>
        </p:blipFill>
        <p:spPr bwMode="auto">
          <a:xfrm>
            <a:off x="827584" y="1556792"/>
            <a:ext cx="7056784" cy="42634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6300192" y="648866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W. van </a:t>
            </a:r>
            <a:r>
              <a:rPr lang="en-US" sz="2000" b="1" dirty="0" err="1" smtClean="0"/>
              <a:t>Gijn</a:t>
            </a:r>
            <a:r>
              <a:rPr lang="en-US" sz="2000" b="1" dirty="0" smtClean="0"/>
              <a:t> ASTRO  2010</a:t>
            </a:r>
            <a:endParaRPr lang="it-IT" sz="2000" b="1" dirty="0"/>
          </a:p>
        </p:txBody>
      </p:sp>
      <p:pic>
        <p:nvPicPr>
          <p:cNvPr id="7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  <p:sp>
        <p:nvSpPr>
          <p:cNvPr id="8" name="CasellaDiTesto 7"/>
          <p:cNvSpPr txBox="1"/>
          <p:nvPr/>
        </p:nvSpPr>
        <p:spPr>
          <a:xfrm>
            <a:off x="3203848" y="609329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AUC  </a:t>
            </a:r>
            <a:r>
              <a:rPr lang="it-IT" sz="2800" b="1" dirty="0" err="1" smtClean="0">
                <a:solidFill>
                  <a:srgbClr val="FF0000"/>
                </a:solidFill>
              </a:rPr>
              <a:t>LR=</a:t>
            </a:r>
            <a:r>
              <a:rPr lang="it-IT" sz="2800" b="1" dirty="0" smtClean="0">
                <a:solidFill>
                  <a:srgbClr val="FF0000"/>
                </a:solidFill>
              </a:rPr>
              <a:t> 0.82(0.77-0.90)</a:t>
            </a:r>
            <a:endParaRPr lang="it-I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4800" b="1" dirty="0" err="1" smtClean="0">
                <a:solidFill>
                  <a:schemeClr val="tx2"/>
                </a:solidFill>
              </a:rPr>
              <a:t>Prediction</a:t>
            </a:r>
            <a:r>
              <a:rPr lang="it-IT" sz="4800" b="1" dirty="0" smtClean="0">
                <a:solidFill>
                  <a:schemeClr val="tx2"/>
                </a:solidFill>
              </a:rPr>
              <a:t> </a:t>
            </a:r>
            <a:r>
              <a:rPr lang="it-IT" sz="4800" b="1" dirty="0" err="1" smtClean="0">
                <a:solidFill>
                  <a:schemeClr val="tx2"/>
                </a:solidFill>
              </a:rPr>
              <a:t>by</a:t>
            </a:r>
            <a:r>
              <a:rPr lang="it-IT" sz="4800" b="1" dirty="0" smtClean="0">
                <a:solidFill>
                  <a:schemeClr val="tx2"/>
                </a:solidFill>
              </a:rPr>
              <a:t> </a:t>
            </a:r>
            <a:r>
              <a:rPr lang="it-IT" sz="4800" b="1" dirty="0" err="1" smtClean="0">
                <a:solidFill>
                  <a:schemeClr val="tx2"/>
                </a:solidFill>
              </a:rPr>
              <a:t>Nomogram</a:t>
            </a:r>
            <a:r>
              <a:rPr lang="it-IT" sz="4800" b="1" dirty="0" smtClean="0">
                <a:solidFill>
                  <a:schemeClr val="tx2"/>
                </a:solidFill>
              </a:rPr>
              <a:t>: DM</a:t>
            </a:r>
            <a:endParaRPr lang="it-IT" sz="4800" dirty="0">
              <a:solidFill>
                <a:schemeClr val="tx2"/>
              </a:solidFill>
            </a:endParaRPr>
          </a:p>
        </p:txBody>
      </p:sp>
      <p:pic>
        <p:nvPicPr>
          <p:cNvPr id="4" name="Picture 130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t="25157" r="7704" b="19707"/>
          <a:stretch>
            <a:fillRect/>
          </a:stretch>
        </p:blipFill>
        <p:spPr bwMode="auto">
          <a:xfrm>
            <a:off x="314224" y="1916832"/>
            <a:ext cx="8434240" cy="4176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6372200" y="648866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W. van </a:t>
            </a:r>
            <a:r>
              <a:rPr lang="en-US" sz="2000" b="1" dirty="0" err="1" smtClean="0"/>
              <a:t>Gijn</a:t>
            </a:r>
            <a:r>
              <a:rPr lang="en-US" sz="2000" b="1" dirty="0" smtClean="0"/>
              <a:t> ASTRO  2010</a:t>
            </a:r>
            <a:endParaRPr lang="it-IT" sz="2000" b="1" dirty="0"/>
          </a:p>
        </p:txBody>
      </p:sp>
      <p:pic>
        <p:nvPicPr>
          <p:cNvPr id="7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  <p:sp>
        <p:nvSpPr>
          <p:cNvPr id="6" name="Ovale 5"/>
          <p:cNvSpPr/>
          <p:nvPr/>
        </p:nvSpPr>
        <p:spPr>
          <a:xfrm>
            <a:off x="3275856" y="2492896"/>
            <a:ext cx="288032" cy="4320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Ovale 7"/>
          <p:cNvSpPr/>
          <p:nvPr/>
        </p:nvSpPr>
        <p:spPr>
          <a:xfrm>
            <a:off x="5004048" y="2852936"/>
            <a:ext cx="288032" cy="4320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Ovale 8"/>
          <p:cNvSpPr/>
          <p:nvPr/>
        </p:nvSpPr>
        <p:spPr>
          <a:xfrm>
            <a:off x="4932040" y="3356992"/>
            <a:ext cx="288032" cy="4320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Ovale 9"/>
          <p:cNvSpPr/>
          <p:nvPr/>
        </p:nvSpPr>
        <p:spPr>
          <a:xfrm>
            <a:off x="5084440" y="3789040"/>
            <a:ext cx="288032" cy="4320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1" name="Ovale 10"/>
          <p:cNvSpPr/>
          <p:nvPr/>
        </p:nvSpPr>
        <p:spPr>
          <a:xfrm>
            <a:off x="5292080" y="4221088"/>
            <a:ext cx="288032" cy="4320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Ovale 11"/>
          <p:cNvSpPr/>
          <p:nvPr/>
        </p:nvSpPr>
        <p:spPr>
          <a:xfrm>
            <a:off x="2483768" y="4869160"/>
            <a:ext cx="288032" cy="432048"/>
          </a:xfrm>
          <a:prstGeom prst="ellipse">
            <a:avLst/>
          </a:prstGeom>
          <a:noFill/>
          <a:ln w="381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4" name="Connettore 1 13"/>
          <p:cNvCxnSpPr/>
          <p:nvPr/>
        </p:nvCxnSpPr>
        <p:spPr>
          <a:xfrm>
            <a:off x="2771800" y="5157192"/>
            <a:ext cx="1296144" cy="360040"/>
          </a:xfrm>
          <a:prstGeom prst="line">
            <a:avLst/>
          </a:prstGeom>
          <a:ln w="381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Ovale 15"/>
          <p:cNvSpPr/>
          <p:nvPr/>
        </p:nvSpPr>
        <p:spPr>
          <a:xfrm>
            <a:off x="6804248" y="2492896"/>
            <a:ext cx="28803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7" name="Ovale 16"/>
          <p:cNvSpPr/>
          <p:nvPr/>
        </p:nvSpPr>
        <p:spPr>
          <a:xfrm>
            <a:off x="6956648" y="2924944"/>
            <a:ext cx="28803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8" name="Ovale 17"/>
          <p:cNvSpPr/>
          <p:nvPr/>
        </p:nvSpPr>
        <p:spPr>
          <a:xfrm>
            <a:off x="5868144" y="3356992"/>
            <a:ext cx="28803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Ovale 18"/>
          <p:cNvSpPr/>
          <p:nvPr/>
        </p:nvSpPr>
        <p:spPr>
          <a:xfrm>
            <a:off x="5580112" y="3789040"/>
            <a:ext cx="28803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0" name="Ovale 19"/>
          <p:cNvSpPr/>
          <p:nvPr/>
        </p:nvSpPr>
        <p:spPr>
          <a:xfrm>
            <a:off x="6228184" y="4221088"/>
            <a:ext cx="28803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1" name="Ovale 20"/>
          <p:cNvSpPr/>
          <p:nvPr/>
        </p:nvSpPr>
        <p:spPr>
          <a:xfrm>
            <a:off x="8532440" y="4869160"/>
            <a:ext cx="288032" cy="43204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2" name="Connettore 1 21"/>
          <p:cNvCxnSpPr/>
          <p:nvPr/>
        </p:nvCxnSpPr>
        <p:spPr>
          <a:xfrm rot="5400000">
            <a:off x="8352420" y="5337212"/>
            <a:ext cx="288032" cy="7200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3203848" y="6093296"/>
            <a:ext cx="41764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AUC  </a:t>
            </a:r>
            <a:r>
              <a:rPr lang="it-IT" sz="2800" b="1" dirty="0" err="1" smtClean="0">
                <a:solidFill>
                  <a:srgbClr val="FF0000"/>
                </a:solidFill>
              </a:rPr>
              <a:t>DM=</a:t>
            </a:r>
            <a:r>
              <a:rPr lang="it-IT" sz="2800" b="1" dirty="0" smtClean="0">
                <a:solidFill>
                  <a:srgbClr val="FF0000"/>
                </a:solidFill>
              </a:rPr>
              <a:t> 0.79(0.76-0.81)</a:t>
            </a:r>
            <a:endParaRPr lang="it-I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5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000"/>
                            </p:stCondLst>
                            <p:childTnLst>
                              <p:par>
                                <p:cTn id="5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2500"/>
                            </p:stCondLst>
                            <p:childTnLst>
                              <p:par>
                                <p:cTn id="5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000"/>
                            </p:stCondLst>
                            <p:childTnLst>
                              <p:par>
                                <p:cTn id="5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err="1" smtClean="0">
                <a:solidFill>
                  <a:schemeClr val="tx2"/>
                </a:solidFill>
              </a:rPr>
              <a:t>Prediction</a:t>
            </a:r>
            <a:r>
              <a:rPr lang="it-IT" sz="5400" b="1" dirty="0" smtClean="0"/>
              <a:t> </a:t>
            </a:r>
            <a:r>
              <a:rPr lang="it-IT" sz="5400" b="1" dirty="0" err="1" smtClean="0">
                <a:solidFill>
                  <a:schemeClr val="tx2"/>
                </a:solidFill>
              </a:rPr>
              <a:t>by</a:t>
            </a:r>
            <a:r>
              <a:rPr lang="it-IT" sz="5400" b="1" dirty="0" smtClean="0"/>
              <a:t> </a:t>
            </a:r>
            <a:r>
              <a:rPr lang="it-IT" sz="5400" b="1" dirty="0" err="1" smtClean="0">
                <a:solidFill>
                  <a:schemeClr val="tx2"/>
                </a:solidFill>
              </a:rPr>
              <a:t>Nomogram</a:t>
            </a:r>
            <a:endParaRPr lang="it-IT" sz="5400" b="1" dirty="0">
              <a:solidFill>
                <a:schemeClr val="tx2"/>
              </a:solidFill>
            </a:endParaRPr>
          </a:p>
        </p:txBody>
      </p:sp>
      <p:pic>
        <p:nvPicPr>
          <p:cNvPr id="6" name="Picture 1305"/>
          <p:cNvPicPr>
            <a:picLocks noChangeAspect="1" noChangeArrowheads="1"/>
          </p:cNvPicPr>
          <p:nvPr/>
        </p:nvPicPr>
        <p:blipFill>
          <a:blip r:embed="rId2" cstate="print"/>
          <a:srcRect l="12439" t="5000" r="14285"/>
          <a:stretch>
            <a:fillRect/>
          </a:stretch>
        </p:blipFill>
        <p:spPr bwMode="auto">
          <a:xfrm>
            <a:off x="323528" y="2276872"/>
            <a:ext cx="4176464" cy="406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1306"/>
          <p:cNvPicPr>
            <a:picLocks noChangeAspect="1" noChangeArrowheads="1"/>
          </p:cNvPicPr>
          <p:nvPr/>
        </p:nvPicPr>
        <p:blipFill>
          <a:blip r:embed="rId3" cstate="print"/>
          <a:srcRect l="12857" t="5714" r="16429" b="2142"/>
          <a:stretch>
            <a:fillRect/>
          </a:stretch>
        </p:blipFill>
        <p:spPr bwMode="auto">
          <a:xfrm>
            <a:off x="4734874" y="2259036"/>
            <a:ext cx="4157606" cy="4058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CasellaDiTesto 7"/>
          <p:cNvSpPr txBox="1"/>
          <p:nvPr/>
        </p:nvSpPr>
        <p:spPr>
          <a:xfrm>
            <a:off x="6372200" y="6488668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/>
              <a:t>W. van </a:t>
            </a:r>
            <a:r>
              <a:rPr lang="en-US" sz="2000" b="1" dirty="0" err="1" smtClean="0"/>
              <a:t>Gijn</a:t>
            </a:r>
            <a:r>
              <a:rPr lang="en-US" sz="2000" b="1" dirty="0" smtClean="0"/>
              <a:t> ASTRO  2010</a:t>
            </a:r>
            <a:endParaRPr lang="it-IT" sz="2000" b="1" dirty="0"/>
          </a:p>
        </p:txBody>
      </p:sp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  <p:sp>
        <p:nvSpPr>
          <p:cNvPr id="10" name="CasellaDiTesto 9"/>
          <p:cNvSpPr txBox="1"/>
          <p:nvPr/>
        </p:nvSpPr>
        <p:spPr>
          <a:xfrm>
            <a:off x="1907704" y="155679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</a:rPr>
              <a:t>LR</a:t>
            </a:r>
            <a:endParaRPr lang="it-IT" sz="3200" b="1" dirty="0">
              <a:solidFill>
                <a:srgbClr val="002060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6444208" y="1556792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002060"/>
                </a:solidFill>
              </a:rPr>
              <a:t>DM</a:t>
            </a:r>
            <a:endParaRPr lang="it-IT" sz="32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7200" b="1" dirty="0" smtClean="0">
                <a:solidFill>
                  <a:srgbClr val="FFFF00"/>
                </a:solidFill>
              </a:rPr>
              <a:t>RECTAL CANCER</a:t>
            </a:r>
            <a:endParaRPr lang="it-IT" sz="7200" b="1" dirty="0">
              <a:solidFill>
                <a:srgbClr val="FFFF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67544" y="2204864"/>
            <a:ext cx="8229600" cy="1252736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Final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results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of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randomized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trial on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adjuvant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chemotherapy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after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preoperative</a:t>
            </a:r>
            <a:r>
              <a:rPr lang="it-IT" sz="4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it-IT" sz="4400" b="1" dirty="0" err="1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chemoradiation</a:t>
            </a:r>
            <a:endParaRPr lang="it-IT" sz="44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pPr algn="ctr">
              <a:buNone/>
            </a:pPr>
            <a:r>
              <a:rPr lang="it-IT" sz="2800" i="1" dirty="0" err="1" smtClean="0">
                <a:solidFill>
                  <a:schemeClr val="bg1"/>
                </a:solidFill>
              </a:rPr>
              <a:t>Cionini</a:t>
            </a:r>
            <a:r>
              <a:rPr lang="it-IT" sz="2800" i="1" dirty="0" smtClean="0">
                <a:solidFill>
                  <a:schemeClr val="bg1"/>
                </a:solidFill>
              </a:rPr>
              <a:t> L.</a:t>
            </a:r>
          </a:p>
          <a:p>
            <a:pPr algn="ctr">
              <a:buNone/>
            </a:pPr>
            <a:r>
              <a:rPr lang="it-IT" sz="2800" i="1" dirty="0" smtClean="0">
                <a:solidFill>
                  <a:schemeClr val="bg1"/>
                </a:solidFill>
              </a:rPr>
              <a:t>Symposium </a:t>
            </a:r>
            <a:r>
              <a:rPr lang="it-IT" sz="2800" i="1" dirty="0" err="1" smtClean="0">
                <a:solidFill>
                  <a:schemeClr val="bg1"/>
                </a:solidFill>
              </a:rPr>
              <a:t>Highlights</a:t>
            </a:r>
            <a:r>
              <a:rPr lang="it-IT" sz="2800" i="1" dirty="0" smtClean="0">
                <a:solidFill>
                  <a:schemeClr val="bg1"/>
                </a:solidFill>
              </a:rPr>
              <a:t> </a:t>
            </a:r>
            <a:r>
              <a:rPr lang="it-IT" sz="2800" i="1" dirty="0" err="1" smtClean="0">
                <a:solidFill>
                  <a:schemeClr val="bg1"/>
                </a:solidFill>
              </a:rPr>
              <a:t>of</a:t>
            </a:r>
            <a:r>
              <a:rPr lang="it-IT" sz="2800" i="1" dirty="0" smtClean="0">
                <a:solidFill>
                  <a:schemeClr val="bg1"/>
                </a:solidFill>
              </a:rPr>
              <a:t> </a:t>
            </a:r>
            <a:r>
              <a:rPr lang="it-IT" sz="2800" i="1" dirty="0" err="1" smtClean="0">
                <a:solidFill>
                  <a:schemeClr val="bg1"/>
                </a:solidFill>
              </a:rPr>
              <a:t>randomized</a:t>
            </a:r>
            <a:r>
              <a:rPr lang="it-IT" sz="2800" i="1" dirty="0" smtClean="0">
                <a:solidFill>
                  <a:schemeClr val="bg1"/>
                </a:solidFill>
              </a:rPr>
              <a:t> trial </a:t>
            </a:r>
            <a:endParaRPr lang="it-IT" sz="2800" i="1" dirty="0">
              <a:solidFill>
                <a:schemeClr val="bg1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2" descr="http://www.estro-events.org/PublishingImages/estro29_banniere_text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5805265"/>
            <a:ext cx="4639176" cy="105273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  <p:pic>
        <p:nvPicPr>
          <p:cNvPr id="3174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15616" y="1340218"/>
            <a:ext cx="6619316" cy="4409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467544" y="272852"/>
            <a:ext cx="8637433" cy="7078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just" defTabSz="449539"/>
            <a:r>
              <a:rPr lang="en-US" sz="4000" b="1" dirty="0">
                <a:solidFill>
                  <a:srgbClr val="002060"/>
                </a:solidFill>
                <a:latin typeface="+mj-lt"/>
              </a:rPr>
              <a:t>No benefit 5FU based adjuvant chemo </a:t>
            </a:r>
          </a:p>
        </p:txBody>
      </p:sp>
      <p:sp>
        <p:nvSpPr>
          <p:cNvPr id="31749" name="Rectangle 5"/>
          <p:cNvSpPr>
            <a:spLocks noChangeArrowheads="1"/>
          </p:cNvSpPr>
          <p:nvPr/>
        </p:nvSpPr>
        <p:spPr bwMode="auto">
          <a:xfrm>
            <a:off x="-252536" y="6508708"/>
            <a:ext cx="8316925" cy="22929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91428" bIns="0" anchor="ctr">
            <a:spAutoFit/>
          </a:bodyPr>
          <a:lstStyle/>
          <a:p>
            <a:pPr algn="r" defTabSz="449539">
              <a:lnSpc>
                <a:spcPct val="70000"/>
              </a:lnSpc>
              <a:spcBef>
                <a:spcPct val="50000"/>
              </a:spcBef>
            </a:pPr>
            <a:r>
              <a:rPr lang="it-IT" sz="2000" b="1" i="1" dirty="0" err="1">
                <a:latin typeface="+mj-lt"/>
              </a:rPr>
              <a:t>Bosset</a:t>
            </a:r>
            <a:r>
              <a:rPr lang="it-IT" sz="2000" b="1" i="1" dirty="0">
                <a:latin typeface="+mj-lt"/>
              </a:rPr>
              <a:t> JF </a:t>
            </a:r>
            <a:r>
              <a:rPr lang="it-IT" sz="2000" b="1" i="1" dirty="0" err="1">
                <a:latin typeface="+mj-lt"/>
              </a:rPr>
              <a:t>et</a:t>
            </a:r>
            <a:r>
              <a:rPr lang="it-IT" sz="2000" b="1" i="1" dirty="0">
                <a:latin typeface="+mj-lt"/>
              </a:rPr>
              <a:t> Al - NEJM - 2006 </a:t>
            </a: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-540568" y="274638"/>
            <a:ext cx="10369152" cy="1143000"/>
          </a:xfrm>
        </p:spPr>
        <p:txBody>
          <a:bodyPr>
            <a:normAutofit/>
          </a:bodyPr>
          <a:lstStyle/>
          <a:p>
            <a:r>
              <a:rPr lang="fr-FR" sz="5400" b="1" dirty="0" smtClean="0">
                <a:solidFill>
                  <a:srgbClr val="0070C0"/>
                </a:solidFill>
              </a:rPr>
              <a:t>I-CNR-RT trial: </a:t>
            </a:r>
            <a:r>
              <a:rPr lang="it-IT" sz="5400" b="1" dirty="0" err="1" smtClean="0">
                <a:solidFill>
                  <a:srgbClr val="0070C0"/>
                </a:solidFill>
              </a:rPr>
              <a:t>study</a:t>
            </a:r>
            <a:r>
              <a:rPr lang="it-IT" sz="5400" b="1" dirty="0" smtClean="0">
                <a:solidFill>
                  <a:srgbClr val="0070C0"/>
                </a:solidFill>
              </a:rPr>
              <a:t> design</a:t>
            </a:r>
            <a:endParaRPr lang="it-IT" sz="5400" b="1" dirty="0">
              <a:solidFill>
                <a:srgbClr val="0070C0"/>
              </a:solidFill>
            </a:endParaRPr>
          </a:p>
        </p:txBody>
      </p:sp>
      <p:pic>
        <p:nvPicPr>
          <p:cNvPr id="5" name="Picture 2" descr="http://www.estro-events.org/PublishingImages/estro29_banniere_tex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6336705"/>
            <a:ext cx="2417908" cy="548679"/>
          </a:xfrm>
          <a:prstGeom prst="rect">
            <a:avLst/>
          </a:prstGeom>
          <a:noFill/>
        </p:spPr>
      </p:pic>
      <p:sp>
        <p:nvSpPr>
          <p:cNvPr id="7" name="CasellaDiTesto 6"/>
          <p:cNvSpPr txBox="1"/>
          <p:nvPr/>
        </p:nvSpPr>
        <p:spPr>
          <a:xfrm>
            <a:off x="0" y="5466710"/>
            <a:ext cx="4932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err="1" smtClean="0"/>
              <a:t>*</a:t>
            </a:r>
            <a:r>
              <a:rPr lang="it-IT" sz="2000" b="1" dirty="0" err="1" smtClean="0"/>
              <a:t>RT</a:t>
            </a:r>
            <a:r>
              <a:rPr lang="it-IT" sz="2000" b="1" dirty="0" smtClean="0"/>
              <a:t> </a:t>
            </a:r>
            <a:r>
              <a:rPr lang="it-IT" sz="2000" dirty="0" smtClean="0"/>
              <a:t>(45 </a:t>
            </a:r>
            <a:r>
              <a:rPr lang="it-IT" sz="2000" dirty="0" err="1" smtClean="0"/>
              <a:t>Gy</a:t>
            </a:r>
            <a:r>
              <a:rPr lang="it-IT" sz="2000" dirty="0" smtClean="0"/>
              <a:t> / 5 </a:t>
            </a:r>
            <a:r>
              <a:rPr lang="it-IT" sz="2000" dirty="0" err="1" smtClean="0"/>
              <a:t>wks</a:t>
            </a:r>
            <a:r>
              <a:rPr lang="it-IT" sz="2000" dirty="0" smtClean="0"/>
              <a:t>) + </a:t>
            </a:r>
            <a:r>
              <a:rPr lang="it-IT" sz="2000" b="1" dirty="0" smtClean="0"/>
              <a:t>CT </a:t>
            </a:r>
            <a:r>
              <a:rPr lang="it-IT" sz="2000" dirty="0" smtClean="0"/>
              <a:t>FU-FA (1-5 ; 29-33)</a:t>
            </a:r>
            <a:endParaRPr lang="it-IT" sz="20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-36512" y="3284984"/>
            <a:ext cx="187220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smtClean="0">
                <a:solidFill>
                  <a:schemeClr val="tx2"/>
                </a:solidFill>
              </a:rPr>
              <a:t>RT-CT*</a:t>
            </a:r>
            <a:endParaRPr lang="it-IT" sz="4400" b="1" dirty="0">
              <a:solidFill>
                <a:schemeClr val="tx2"/>
              </a:solidFill>
            </a:endParaRPr>
          </a:p>
        </p:txBody>
      </p:sp>
      <p:grpSp>
        <p:nvGrpSpPr>
          <p:cNvPr id="11" name="Gruppo 10"/>
          <p:cNvGrpSpPr/>
          <p:nvPr/>
        </p:nvGrpSpPr>
        <p:grpSpPr>
          <a:xfrm>
            <a:off x="1691680" y="3429000"/>
            <a:ext cx="1800200" cy="504056"/>
            <a:chOff x="2555776" y="3212976"/>
            <a:chExt cx="2160240" cy="504056"/>
          </a:xfrm>
          <a:solidFill>
            <a:schemeClr val="bg1">
              <a:lumMod val="85000"/>
            </a:schemeClr>
          </a:solidFill>
        </p:grpSpPr>
        <p:sp>
          <p:nvSpPr>
            <p:cNvPr id="9" name="Pentagono 8"/>
            <p:cNvSpPr/>
            <p:nvPr/>
          </p:nvSpPr>
          <p:spPr>
            <a:xfrm>
              <a:off x="2555776" y="3212976"/>
              <a:ext cx="2160240" cy="504056"/>
            </a:xfrm>
            <a:prstGeom prst="homePlate">
              <a:avLst/>
            </a:prstGeom>
            <a:grp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0" name="CasellaDiTesto 9"/>
            <p:cNvSpPr txBox="1"/>
            <p:nvPr/>
          </p:nvSpPr>
          <p:spPr>
            <a:xfrm>
              <a:off x="2771800" y="3284984"/>
              <a:ext cx="1728192" cy="369332"/>
            </a:xfrm>
            <a:prstGeom prst="rect">
              <a:avLst/>
            </a:prstGeom>
            <a:grpFill/>
          </p:spPr>
          <p:txBody>
            <a:bodyPr wrap="square" rtlCol="0">
              <a:spAutoFit/>
            </a:bodyPr>
            <a:lstStyle/>
            <a:p>
              <a:r>
                <a:rPr lang="it-IT" dirty="0" smtClean="0"/>
                <a:t>4-6 </a:t>
              </a:r>
              <a:r>
                <a:rPr lang="it-IT" dirty="0" err="1" smtClean="0"/>
                <a:t>wks</a:t>
              </a:r>
              <a:r>
                <a:rPr lang="it-IT" dirty="0" smtClean="0"/>
                <a:t> </a:t>
              </a:r>
              <a:r>
                <a:rPr lang="it-IT" dirty="0" err="1" smtClean="0"/>
                <a:t>delay</a:t>
              </a:r>
              <a:endParaRPr lang="it-IT" dirty="0"/>
            </a:p>
          </p:txBody>
        </p:sp>
      </p:grpSp>
      <p:sp>
        <p:nvSpPr>
          <p:cNvPr id="12" name="CasellaDiTesto 11"/>
          <p:cNvSpPr txBox="1"/>
          <p:nvPr/>
        </p:nvSpPr>
        <p:spPr>
          <a:xfrm>
            <a:off x="2843808" y="3140968"/>
            <a:ext cx="187220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 smtClean="0"/>
              <a:t>S</a:t>
            </a:r>
            <a:endParaRPr lang="it-IT" sz="6000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4139952" y="3140968"/>
            <a:ext cx="936104" cy="101566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0000"/>
                </a:solidFill>
              </a:rPr>
              <a:t>R</a:t>
            </a:r>
            <a:endParaRPr lang="it-IT" sz="6000" b="1" dirty="0">
              <a:solidFill>
                <a:srgbClr val="FF0000"/>
              </a:solidFill>
            </a:endParaRPr>
          </a:p>
        </p:txBody>
      </p:sp>
      <p:cxnSp>
        <p:nvCxnSpPr>
          <p:cNvPr id="15" name="Connettore 2 14"/>
          <p:cNvCxnSpPr/>
          <p:nvPr/>
        </p:nvCxnSpPr>
        <p:spPr>
          <a:xfrm flipV="1">
            <a:off x="5148064" y="2636912"/>
            <a:ext cx="1440160" cy="9361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5148064" y="3869432"/>
            <a:ext cx="1368152" cy="92772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6660232" y="4521314"/>
            <a:ext cx="2232248" cy="1200329"/>
          </a:xfrm>
          <a:prstGeom prst="rect">
            <a:avLst/>
          </a:prstGeom>
          <a:solidFill>
            <a:srgbClr val="92D050"/>
          </a:solidFill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buClrTx/>
              <a:buSzTx/>
              <a:buFontTx/>
              <a:buNone/>
            </a:pPr>
            <a:r>
              <a:rPr lang="it-IT" sz="2400" b="1" dirty="0" smtClean="0">
                <a:solidFill>
                  <a:schemeClr val="tx1"/>
                </a:solidFill>
              </a:rPr>
              <a:t>ARM B</a:t>
            </a:r>
          </a:p>
          <a:p>
            <a:pPr algn="ctr" eaLnBrk="1" hangingPunct="1">
              <a:buClrTx/>
              <a:buSzTx/>
              <a:buFontTx/>
              <a:buNone/>
            </a:pPr>
            <a:r>
              <a:rPr lang="it-IT" sz="2400" b="1" dirty="0" smtClean="0">
                <a:solidFill>
                  <a:schemeClr val="tx1"/>
                </a:solidFill>
              </a:rPr>
              <a:t>FU-FA (1-5, q28) x 6 </a:t>
            </a:r>
            <a:endParaRPr lang="it-IT" sz="2400" b="1" dirty="0">
              <a:solidFill>
                <a:schemeClr val="tx1"/>
              </a:solidFill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6660232" y="2217058"/>
            <a:ext cx="2232248" cy="954107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buClrTx/>
              <a:buSzTx/>
              <a:buFontTx/>
              <a:buNone/>
            </a:pPr>
            <a:r>
              <a:rPr lang="it-IT" sz="2800" b="1" dirty="0" smtClean="0">
                <a:solidFill>
                  <a:schemeClr val="tx1"/>
                </a:solidFill>
              </a:rPr>
              <a:t>ARM </a:t>
            </a:r>
            <a:r>
              <a:rPr lang="it-IT" sz="2800" b="1" dirty="0" smtClean="0"/>
              <a:t>A</a:t>
            </a:r>
            <a:endParaRPr lang="it-IT" sz="2800" b="1" dirty="0" smtClean="0">
              <a:solidFill>
                <a:schemeClr val="tx1"/>
              </a:solidFill>
            </a:endParaRPr>
          </a:p>
          <a:p>
            <a:pPr algn="ctr" eaLnBrk="1" hangingPunct="1">
              <a:buClrTx/>
              <a:buSzTx/>
              <a:buFontTx/>
              <a:buNone/>
            </a:pPr>
            <a:r>
              <a:rPr lang="it-IT" sz="2800" b="1" dirty="0" err="1" smtClean="0">
                <a:solidFill>
                  <a:schemeClr val="tx1"/>
                </a:solidFill>
              </a:rPr>
              <a:t>Observation</a:t>
            </a:r>
            <a:r>
              <a:rPr lang="it-IT" sz="2800" b="1" dirty="0" smtClean="0">
                <a:solidFill>
                  <a:schemeClr val="tx1"/>
                </a:solidFill>
              </a:rPr>
              <a:t> </a:t>
            </a:r>
            <a:endParaRPr lang="it-IT" sz="2800" b="1" dirty="0">
              <a:solidFill>
                <a:schemeClr val="tx1"/>
              </a:solidFill>
            </a:endParaRPr>
          </a:p>
        </p:txBody>
      </p:sp>
      <p:pic>
        <p:nvPicPr>
          <p:cNvPr id="25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  <p:sp>
        <p:nvSpPr>
          <p:cNvPr id="26" name="CasellaDiTesto 25"/>
          <p:cNvSpPr txBox="1"/>
          <p:nvPr/>
        </p:nvSpPr>
        <p:spPr>
          <a:xfrm>
            <a:off x="5508104" y="6505599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err="1" smtClean="0"/>
              <a:t>Cionini</a:t>
            </a:r>
            <a:r>
              <a:rPr lang="it-IT" b="1" i="1" dirty="0" smtClean="0"/>
              <a:t> l </a:t>
            </a:r>
            <a:r>
              <a:rPr lang="it-IT" b="1" i="1" dirty="0" err="1" smtClean="0"/>
              <a:t>et</a:t>
            </a:r>
            <a:r>
              <a:rPr lang="it-IT" b="1" i="1" dirty="0" smtClean="0"/>
              <a:t> al. ESTRO 2010 </a:t>
            </a:r>
            <a:endParaRPr lang="it-IT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/>
              <a:t>Compliance</a:t>
            </a:r>
            <a:r>
              <a:rPr lang="it-IT" b="1" dirty="0" smtClean="0"/>
              <a:t> </a:t>
            </a:r>
            <a:r>
              <a:rPr lang="it-IT" b="1" dirty="0" err="1" smtClean="0"/>
              <a:t>to</a:t>
            </a:r>
            <a:r>
              <a:rPr lang="it-IT" b="1" dirty="0" smtClean="0"/>
              <a:t> post-op </a:t>
            </a:r>
            <a:r>
              <a:rPr lang="it-IT" b="1" dirty="0" err="1" smtClean="0"/>
              <a:t>chemo</a:t>
            </a:r>
            <a:endParaRPr lang="it-IT" b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5582518" y="1908175"/>
            <a:ext cx="2087563" cy="946150"/>
          </a:xfrm>
          <a:prstGeom prst="rect">
            <a:avLst/>
          </a:prstGeom>
          <a:solidFill>
            <a:srgbClr val="92D05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buClrTx/>
              <a:buSzTx/>
              <a:buFontTx/>
              <a:buNone/>
            </a:pPr>
            <a:r>
              <a:rPr lang="it-IT" sz="2800" b="1" dirty="0" err="1"/>
              <a:t>Arm</a:t>
            </a:r>
            <a:r>
              <a:rPr lang="it-IT" sz="2800" b="1" dirty="0"/>
              <a:t> B</a:t>
            </a:r>
          </a:p>
          <a:p>
            <a:pPr algn="ctr" defTabSz="914400" eaLnBrk="1" hangingPunct="1">
              <a:buClrTx/>
              <a:buSzTx/>
              <a:buFontTx/>
              <a:buNone/>
            </a:pPr>
            <a:r>
              <a:rPr lang="it-IT" sz="2800" b="1" dirty="0"/>
              <a:t>(302)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475656" y="3092450"/>
            <a:ext cx="3889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 dirty="0">
                <a:solidFill>
                  <a:schemeClr val="tx1"/>
                </a:solidFill>
              </a:rPr>
              <a:t>CT </a:t>
            </a:r>
            <a:r>
              <a:rPr lang="it-IT" sz="2800" dirty="0" err="1">
                <a:solidFill>
                  <a:schemeClr val="tx1"/>
                </a:solidFill>
              </a:rPr>
              <a:t>never</a:t>
            </a:r>
            <a:r>
              <a:rPr lang="it-IT" sz="2800" dirty="0">
                <a:solidFill>
                  <a:schemeClr val="tx1"/>
                </a:solidFill>
              </a:rPr>
              <a:t> </a:t>
            </a:r>
            <a:r>
              <a:rPr lang="it-IT" sz="2800" dirty="0" err="1">
                <a:solidFill>
                  <a:schemeClr val="tx1"/>
                </a:solidFill>
              </a:rPr>
              <a:t>started</a:t>
            </a:r>
            <a:endParaRPr lang="it-IT" sz="2800" dirty="0">
              <a:solidFill>
                <a:schemeClr val="tx1"/>
              </a:solidFill>
            </a:endParaRP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5580931" y="3117850"/>
            <a:ext cx="790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chemeClr val="tx1"/>
                </a:solidFill>
              </a:rPr>
              <a:t>78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1475656" y="3863975"/>
            <a:ext cx="3889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chemeClr val="tx1"/>
                </a:solidFill>
              </a:rPr>
              <a:t>1 - 2 cycles 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5580931" y="3863975"/>
            <a:ext cx="790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chemeClr val="tx1"/>
                </a:solidFill>
              </a:rPr>
              <a:t>20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6444531" y="3087688"/>
            <a:ext cx="1222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rgbClr val="009900"/>
                </a:solidFill>
              </a:rPr>
              <a:t>25.2%</a:t>
            </a:r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6446118" y="3863975"/>
            <a:ext cx="1223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rgbClr val="009900"/>
                </a:solidFill>
              </a:rPr>
              <a:t>6.6%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1475656" y="4557713"/>
            <a:ext cx="38893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 b="1" dirty="0">
                <a:solidFill>
                  <a:srgbClr val="FF0000"/>
                </a:solidFill>
              </a:rPr>
              <a:t>3 - 6 </a:t>
            </a:r>
            <a:r>
              <a:rPr lang="it-IT" sz="2800" b="1" dirty="0" err="1">
                <a:solidFill>
                  <a:srgbClr val="FF0000"/>
                </a:solidFill>
              </a:rPr>
              <a:t>cycles</a:t>
            </a:r>
            <a:endParaRPr lang="it-IT" sz="2800" b="1" dirty="0">
              <a:solidFill>
                <a:srgbClr val="FF0000"/>
              </a:solidFill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5580931" y="4557713"/>
            <a:ext cx="7905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 b="1" dirty="0">
                <a:solidFill>
                  <a:srgbClr val="FF0000"/>
                </a:solidFill>
              </a:rPr>
              <a:t>167</a:t>
            </a: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6446118" y="4557713"/>
            <a:ext cx="1223963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 b="1" dirty="0">
                <a:solidFill>
                  <a:srgbClr val="FF0000"/>
                </a:solidFill>
              </a:rPr>
              <a:t>55.3%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1475656" y="5349875"/>
            <a:ext cx="38893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chemeClr val="tx1"/>
                </a:solidFill>
              </a:rPr>
              <a:t>No information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5580931" y="5349875"/>
            <a:ext cx="79057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chemeClr val="tx1"/>
                </a:solidFill>
              </a:rPr>
              <a:t>37</a:t>
            </a: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6446118" y="5349875"/>
            <a:ext cx="1223963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defTabSz="914400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800">
                <a:solidFill>
                  <a:srgbClr val="009900"/>
                </a:solidFill>
              </a:rPr>
              <a:t>12.2%</a:t>
            </a:r>
          </a:p>
        </p:txBody>
      </p:sp>
      <p:pic>
        <p:nvPicPr>
          <p:cNvPr id="17" name="Picture 2" descr="http://www.estro-events.org/PublishingImages/estro29_banniere_tex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6336705"/>
            <a:ext cx="2417908" cy="548679"/>
          </a:xfrm>
          <a:prstGeom prst="rect">
            <a:avLst/>
          </a:prstGeom>
          <a:noFill/>
        </p:spPr>
      </p:pic>
      <p:pic>
        <p:nvPicPr>
          <p:cNvPr id="18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  <p:sp>
        <p:nvSpPr>
          <p:cNvPr id="19" name="CasellaDiTesto 18"/>
          <p:cNvSpPr txBox="1"/>
          <p:nvPr/>
        </p:nvSpPr>
        <p:spPr>
          <a:xfrm>
            <a:off x="5148064" y="6505599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/>
              <a:t>Cionini</a:t>
            </a:r>
            <a:r>
              <a:rPr lang="it-IT" sz="2000" b="1" i="1" dirty="0" smtClean="0"/>
              <a:t> l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al. ESTRO 2010 </a:t>
            </a:r>
            <a:endParaRPr lang="it-IT" sz="20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861938" y="2804237"/>
            <a:ext cx="5728411" cy="465670"/>
          </a:xfrm>
          <a:prstGeom prst="rect">
            <a:avLst/>
          </a:prstGeom>
          <a:solidFill>
            <a:srgbClr val="92D050">
              <a:alpha val="43000"/>
            </a:srgbClr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861938" y="2188111"/>
            <a:ext cx="5728411" cy="465670"/>
          </a:xfrm>
          <a:prstGeom prst="rect">
            <a:avLst/>
          </a:prstGeom>
          <a:solidFill>
            <a:srgbClr val="92D050">
              <a:alpha val="35000"/>
            </a:srgbClr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677238" y="367085"/>
            <a:ext cx="6221396" cy="515358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80722" tIns="40362" rIns="80722" bIns="40362" anchor="ctr"/>
          <a:lstStyle/>
          <a:p>
            <a:pPr algn="ctr"/>
            <a:r>
              <a:rPr lang="it-IT" sz="4800" b="1" dirty="0" err="1">
                <a:solidFill>
                  <a:schemeClr val="tx1"/>
                </a:solidFill>
              </a:rPr>
              <a:t>Overall</a:t>
            </a:r>
            <a:r>
              <a:rPr lang="it-IT" sz="4800" b="1" dirty="0">
                <a:solidFill>
                  <a:schemeClr val="tx1"/>
                </a:solidFill>
              </a:rPr>
              <a:t> </a:t>
            </a:r>
            <a:r>
              <a:rPr lang="it-IT" sz="4800" b="1" dirty="0" err="1">
                <a:solidFill>
                  <a:schemeClr val="tx1"/>
                </a:solidFill>
              </a:rPr>
              <a:t>survival</a:t>
            </a:r>
            <a:r>
              <a:rPr lang="it-IT" sz="4000" b="1" dirty="0">
                <a:solidFill>
                  <a:schemeClr val="tx1"/>
                </a:solidFill>
              </a:rPr>
              <a:t> </a:t>
            </a:r>
            <a:r>
              <a:rPr lang="it-IT" sz="4000" b="1" dirty="0" smtClean="0">
                <a:solidFill>
                  <a:schemeClr val="tx1"/>
                </a:solidFill>
              </a:rPr>
              <a:t>                </a:t>
            </a:r>
            <a:r>
              <a:rPr lang="it-IT" sz="2500" b="1" dirty="0" smtClean="0"/>
              <a:t>(</a:t>
            </a:r>
            <a:r>
              <a:rPr lang="it-IT" sz="2500" b="1" dirty="0"/>
              <a:t>total </a:t>
            </a:r>
            <a:r>
              <a:rPr lang="it-IT" sz="2500" b="1" dirty="0" err="1"/>
              <a:t>randomized</a:t>
            </a:r>
            <a:r>
              <a:rPr lang="it-IT" sz="2500" b="1" dirty="0"/>
              <a:t>)</a:t>
            </a:r>
            <a:endParaRPr lang="it-IT" b="1" dirty="0">
              <a:solidFill>
                <a:schemeClr val="tx1"/>
              </a:solidFill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818493" y="1268760"/>
            <a:ext cx="1294257" cy="85039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/>
            <a:r>
              <a:rPr lang="it-IT" sz="2500" b="1" dirty="0" err="1"/>
              <a:t>Arm</a:t>
            </a:r>
            <a:r>
              <a:rPr lang="it-IT" sz="2500" b="1" dirty="0"/>
              <a:t> A</a:t>
            </a:r>
          </a:p>
          <a:p>
            <a:pPr algn="ctr" defTabSz="801654"/>
            <a:r>
              <a:rPr lang="it-IT" sz="2500" b="1" dirty="0"/>
              <a:t>(310)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297450" y="1268760"/>
            <a:ext cx="1294256" cy="85039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/>
            <a:r>
              <a:rPr lang="it-IT" sz="2500" b="1" dirty="0" err="1"/>
              <a:t>Arm</a:t>
            </a:r>
            <a:r>
              <a:rPr lang="it-IT" sz="2500" b="1" dirty="0"/>
              <a:t> B</a:t>
            </a:r>
          </a:p>
          <a:p>
            <a:pPr algn="ctr" defTabSz="801654"/>
            <a:r>
              <a:rPr lang="it-IT" sz="2500" b="1" dirty="0"/>
              <a:t>(324)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863296" y="2188111"/>
            <a:ext cx="2280228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b="1" dirty="0"/>
              <a:t>Total 5 </a:t>
            </a:r>
            <a:r>
              <a:rPr lang="it-IT" sz="2500" b="1" dirty="0" err="1"/>
              <a:t>yrs</a:t>
            </a:r>
            <a:endParaRPr lang="it-IT" sz="2500" b="1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878249" y="2160760"/>
            <a:ext cx="1231785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/>
              <a:t>69.8%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358564" y="2183793"/>
            <a:ext cx="1170671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/>
              <a:t>68.0%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863296" y="3601746"/>
            <a:ext cx="2280228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/>
              <a:t>ypT0-2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876891" y="3601746"/>
            <a:ext cx="1233143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/>
              <a:t>80.0%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359922" y="3601746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/>
              <a:t>79.4%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863296" y="4147334"/>
            <a:ext cx="2280228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b="1" dirty="0" err="1"/>
              <a:t>ypN+</a:t>
            </a:r>
            <a:endParaRPr lang="it-IT" sz="2500" b="1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76891" y="4147334"/>
            <a:ext cx="1233143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rgbClr val="FF0000"/>
                </a:solidFill>
              </a:rPr>
              <a:t>53.8%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359922" y="4147334"/>
            <a:ext cx="1172029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rgbClr val="FF0000"/>
                </a:solidFill>
              </a:rPr>
              <a:t>61.6%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63296" y="4851273"/>
            <a:ext cx="2280228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 err="1"/>
              <a:t>Miles</a:t>
            </a:r>
            <a:endParaRPr lang="it-IT" sz="2500" dirty="0"/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876891" y="4851273"/>
            <a:ext cx="1233143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/>
              <a:t>59.0%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359922" y="4851273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/>
              <a:t>64.0%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863296" y="2802798"/>
            <a:ext cx="2280228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b="1" dirty="0"/>
              <a:t>Total 10 </a:t>
            </a:r>
            <a:r>
              <a:rPr lang="it-IT" sz="2500" b="1" dirty="0" err="1"/>
              <a:t>yrs</a:t>
            </a:r>
            <a:endParaRPr lang="it-IT" sz="2500" b="1" dirty="0"/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878249" y="2775446"/>
            <a:ext cx="1231785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/>
              <a:t>63.0%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358564" y="2798479"/>
            <a:ext cx="1170671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/>
              <a:t>63.4%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861938" y="5571046"/>
            <a:ext cx="2964703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 err="1"/>
              <a:t>Adjuv</a:t>
            </a:r>
            <a:r>
              <a:rPr lang="it-IT" sz="2500" dirty="0"/>
              <a:t> CT &lt; 3 </a:t>
            </a:r>
            <a:r>
              <a:rPr lang="it-IT" sz="2500" dirty="0" err="1"/>
              <a:t>cycles</a:t>
            </a:r>
            <a:endParaRPr lang="it-IT" sz="2500" dirty="0"/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358564" y="5571046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/>
              <a:t>67.5%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861938" y="6158381"/>
            <a:ext cx="2895441" cy="46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 err="1"/>
              <a:t>Adjuv</a:t>
            </a:r>
            <a:r>
              <a:rPr lang="it-IT" sz="2500" dirty="0"/>
              <a:t> CT </a:t>
            </a:r>
            <a:r>
              <a:rPr lang="it-IT" sz="2500" u="sng" dirty="0"/>
              <a:t>&gt;</a:t>
            </a:r>
            <a:r>
              <a:rPr lang="it-IT" sz="2500" dirty="0"/>
              <a:t> 3 </a:t>
            </a:r>
            <a:r>
              <a:rPr lang="it-IT" sz="2500" dirty="0" err="1"/>
              <a:t>cycles</a:t>
            </a:r>
            <a:endParaRPr lang="it-IT" sz="2500" dirty="0"/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358564" y="6158381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/>
              <a:t>68.2%</a:t>
            </a:r>
          </a:p>
        </p:txBody>
      </p:sp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1861938" y="3624779"/>
            <a:ext cx="5728411" cy="1045111"/>
          </a:xfrm>
          <a:prstGeom prst="rect">
            <a:avLst/>
          </a:prstGeom>
          <a:noFill/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it-IT"/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861938" y="4828240"/>
            <a:ext cx="5728411" cy="46567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/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1861938" y="5584002"/>
            <a:ext cx="5728411" cy="1045111"/>
          </a:xfrm>
          <a:prstGeom prst="rect">
            <a:avLst/>
          </a:prstGeom>
          <a:noFill/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6948264" y="6577607"/>
            <a:ext cx="30243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i="1" dirty="0" err="1" smtClean="0"/>
              <a:t>Cionini</a:t>
            </a:r>
            <a:r>
              <a:rPr lang="it-IT" sz="1400" i="1" dirty="0" smtClean="0"/>
              <a:t> l </a:t>
            </a:r>
            <a:r>
              <a:rPr lang="it-IT" sz="1400" i="1" dirty="0" err="1" smtClean="0"/>
              <a:t>et</a:t>
            </a:r>
            <a:r>
              <a:rPr lang="it-IT" sz="1400" i="1" dirty="0" smtClean="0"/>
              <a:t> al. ESTRO 2010 </a:t>
            </a:r>
            <a:endParaRPr lang="it-IT" sz="1400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4"/>
          <p:cNvSpPr>
            <a:spLocks noChangeArrowheads="1"/>
          </p:cNvSpPr>
          <p:nvPr/>
        </p:nvSpPr>
        <p:spPr bwMode="auto">
          <a:xfrm>
            <a:off x="2819503" y="692696"/>
            <a:ext cx="3696713" cy="711136"/>
          </a:xfrm>
          <a:prstGeom prst="rect">
            <a:avLst/>
          </a:prstGeom>
          <a:noFill/>
          <a:ln w="25400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lIns="80722" tIns="40362" rIns="80722" bIns="40362" anchor="ctr"/>
          <a:lstStyle/>
          <a:p>
            <a:pPr algn="ctr"/>
            <a:r>
              <a:rPr lang="it-IT" sz="5400" b="1" dirty="0" err="1">
                <a:solidFill>
                  <a:schemeClr val="tx1"/>
                </a:solidFill>
              </a:rPr>
              <a:t>Conclusion</a:t>
            </a:r>
            <a:r>
              <a:rPr lang="it-IT" sz="54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683568" y="2579668"/>
            <a:ext cx="8208912" cy="16198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80165" tIns="40083" rIns="80165" bIns="40083">
            <a:spAutoFit/>
          </a:bodyPr>
          <a:lstStyle/>
          <a:p>
            <a:pPr algn="ctr" eaLnBrk="1" hangingPunct="1">
              <a:spcBef>
                <a:spcPct val="20000"/>
              </a:spcBef>
              <a:buClrTx/>
              <a:buSzTx/>
              <a:buFontTx/>
              <a:buNone/>
            </a:pPr>
            <a:r>
              <a:rPr lang="it-IT" sz="2500" dirty="0">
                <a:latin typeface="Arial" charset="0"/>
              </a:rPr>
              <a:t>The </a:t>
            </a:r>
            <a:r>
              <a:rPr lang="it-IT" sz="2500" dirty="0" err="1">
                <a:latin typeface="Arial" charset="0"/>
              </a:rPr>
              <a:t>addition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of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postop</a:t>
            </a:r>
            <a:r>
              <a:rPr lang="it-IT" sz="2500" dirty="0">
                <a:latin typeface="Arial" charset="0"/>
              </a:rPr>
              <a:t> CT 5FU </a:t>
            </a:r>
            <a:r>
              <a:rPr lang="it-IT" sz="2500" dirty="0" err="1">
                <a:latin typeface="Arial" charset="0"/>
              </a:rPr>
              <a:t>based</a:t>
            </a:r>
            <a:r>
              <a:rPr lang="it-IT" sz="2500" dirty="0">
                <a:latin typeface="Arial" charset="0"/>
              </a:rPr>
              <a:t>. in </a:t>
            </a:r>
            <a:r>
              <a:rPr lang="it-IT" sz="2500" dirty="0" err="1">
                <a:latin typeface="Arial" charset="0"/>
              </a:rPr>
              <a:t>pts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with</a:t>
            </a:r>
            <a:r>
              <a:rPr lang="it-IT" sz="2500" dirty="0">
                <a:latin typeface="Arial" charset="0"/>
              </a:rPr>
              <a:t> LARC </a:t>
            </a:r>
            <a:r>
              <a:rPr lang="it-IT" sz="2500" dirty="0" err="1">
                <a:latin typeface="Arial" charset="0"/>
              </a:rPr>
              <a:t>after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preop</a:t>
            </a:r>
            <a:r>
              <a:rPr lang="it-IT" sz="2500" dirty="0">
                <a:latin typeface="Arial" charset="0"/>
              </a:rPr>
              <a:t> CTRT </a:t>
            </a:r>
            <a:r>
              <a:rPr lang="it-IT" sz="2500" dirty="0" err="1">
                <a:latin typeface="Arial" charset="0"/>
              </a:rPr>
              <a:t>does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not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result</a:t>
            </a:r>
            <a:r>
              <a:rPr lang="it-IT" sz="2500" dirty="0">
                <a:latin typeface="Arial" charset="0"/>
              </a:rPr>
              <a:t> in </a:t>
            </a:r>
            <a:r>
              <a:rPr lang="it-IT" sz="2500" dirty="0" err="1">
                <a:latin typeface="Arial" charset="0"/>
              </a:rPr>
              <a:t>any</a:t>
            </a:r>
            <a:r>
              <a:rPr lang="it-IT" sz="2500" dirty="0">
                <a:latin typeface="Arial" charset="0"/>
              </a:rPr>
              <a:t> </a:t>
            </a:r>
            <a:r>
              <a:rPr lang="it-IT" sz="2500" dirty="0" err="1">
                <a:latin typeface="Arial" charset="0"/>
              </a:rPr>
              <a:t>significant</a:t>
            </a:r>
            <a:r>
              <a:rPr lang="it-IT" sz="2500" dirty="0">
                <a:latin typeface="Arial" charset="0"/>
              </a:rPr>
              <a:t> benefit </a:t>
            </a:r>
            <a:r>
              <a:rPr lang="it-IT" sz="2500" dirty="0" err="1">
                <a:latin typeface="Arial" charset="0"/>
              </a:rPr>
              <a:t>neither</a:t>
            </a:r>
            <a:r>
              <a:rPr lang="it-IT" sz="2500" dirty="0">
                <a:latin typeface="Arial" charset="0"/>
              </a:rPr>
              <a:t> on OS </a:t>
            </a:r>
            <a:r>
              <a:rPr lang="it-IT" sz="2500" dirty="0" err="1">
                <a:latin typeface="Arial" charset="0"/>
              </a:rPr>
              <a:t>nor</a:t>
            </a:r>
            <a:r>
              <a:rPr lang="it-IT" sz="2500" dirty="0">
                <a:latin typeface="Arial" charset="0"/>
              </a:rPr>
              <a:t> in DM </a:t>
            </a:r>
            <a:r>
              <a:rPr lang="it-IT" sz="2500" dirty="0" smtClean="0">
                <a:latin typeface="Arial" charset="0"/>
              </a:rPr>
              <a:t>rate, </a:t>
            </a:r>
            <a:r>
              <a:rPr lang="it-IT" sz="2500" dirty="0" err="1" smtClean="0">
                <a:solidFill>
                  <a:srgbClr val="FF0000"/>
                </a:solidFill>
                <a:latin typeface="Arial" charset="0"/>
              </a:rPr>
              <a:t>confirming</a:t>
            </a:r>
            <a:r>
              <a:rPr lang="it-IT" sz="2500" dirty="0" smtClean="0">
                <a:solidFill>
                  <a:srgbClr val="FF0000"/>
                </a:solidFill>
                <a:latin typeface="Arial" charset="0"/>
              </a:rPr>
              <a:t> the </a:t>
            </a:r>
            <a:r>
              <a:rPr lang="it-IT" sz="2500" b="1" dirty="0" smtClean="0">
                <a:solidFill>
                  <a:srgbClr val="FF0000"/>
                </a:solidFill>
                <a:latin typeface="Arial" charset="0"/>
              </a:rPr>
              <a:t>EORTC trial </a:t>
            </a:r>
            <a:r>
              <a:rPr lang="it-IT" sz="2500" b="1" dirty="0" err="1" smtClean="0">
                <a:solidFill>
                  <a:srgbClr val="FF0000"/>
                </a:solidFill>
                <a:latin typeface="Arial" charset="0"/>
              </a:rPr>
              <a:t>results</a:t>
            </a:r>
            <a:endParaRPr lang="it-IT" sz="2500" b="1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004048" y="645333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/>
              <a:t>Cionini</a:t>
            </a:r>
            <a:r>
              <a:rPr lang="it-IT" sz="2000" b="1" i="1" dirty="0" smtClean="0"/>
              <a:t> l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al. ESTRO 2010 </a:t>
            </a:r>
            <a:endParaRPr lang="it-IT" sz="2000" b="1" i="1" dirty="0"/>
          </a:p>
        </p:txBody>
      </p:sp>
      <p:pic>
        <p:nvPicPr>
          <p:cNvPr id="5" name="Picture 2" descr="http://www.estro-events.org/PublishingImages/estro29_banniere_tex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6512" y="6336705"/>
            <a:ext cx="2417908" cy="548679"/>
          </a:xfrm>
          <a:prstGeom prst="rect">
            <a:avLst/>
          </a:prstGeom>
          <a:noFill/>
        </p:spPr>
      </p:pic>
      <p:pic>
        <p:nvPicPr>
          <p:cNvPr id="6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101" name="Rectangle 5"/>
          <p:cNvSpPr>
            <a:spLocks noChangeArrowheads="1"/>
          </p:cNvSpPr>
          <p:nvPr/>
        </p:nvSpPr>
        <p:spPr bwMode="auto">
          <a:xfrm>
            <a:off x="2960688" y="1431925"/>
            <a:ext cx="3411537" cy="762000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Rectal Cancer</a:t>
            </a:r>
            <a:br>
              <a:rPr lang="en-US" sz="32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1861 pts </a:t>
            </a:r>
            <a:endParaRPr lang="en-US" sz="44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2" name="Line 6"/>
          <p:cNvSpPr>
            <a:spLocks noChangeShapeType="1"/>
          </p:cNvSpPr>
          <p:nvPr/>
        </p:nvSpPr>
        <p:spPr bwMode="auto">
          <a:xfrm>
            <a:off x="4637088" y="2193925"/>
            <a:ext cx="0" cy="0"/>
          </a:xfrm>
          <a:prstGeom prst="lin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3" name="Line 7"/>
          <p:cNvSpPr>
            <a:spLocks noChangeShapeType="1"/>
          </p:cNvSpPr>
          <p:nvPr/>
        </p:nvSpPr>
        <p:spPr bwMode="auto">
          <a:xfrm>
            <a:off x="4713288" y="2193925"/>
            <a:ext cx="0" cy="3810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4" name="Line 8"/>
          <p:cNvSpPr>
            <a:spLocks noChangeShapeType="1"/>
          </p:cNvSpPr>
          <p:nvPr/>
        </p:nvSpPr>
        <p:spPr bwMode="auto">
          <a:xfrm flipH="1">
            <a:off x="2274888" y="2574925"/>
            <a:ext cx="24384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5" name="Rectangle 9"/>
          <p:cNvSpPr>
            <a:spLocks noChangeArrowheads="1"/>
          </p:cNvSpPr>
          <p:nvPr/>
        </p:nvSpPr>
        <p:spPr bwMode="auto">
          <a:xfrm>
            <a:off x="539750" y="3032125"/>
            <a:ext cx="3411538" cy="762000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TME</a:t>
            </a:r>
            <a:b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875 pts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6" name="Rectangle 10"/>
          <p:cNvSpPr>
            <a:spLocks noChangeArrowheads="1"/>
          </p:cNvSpPr>
          <p:nvPr/>
        </p:nvSpPr>
        <p:spPr bwMode="auto">
          <a:xfrm>
            <a:off x="5187950" y="3032125"/>
            <a:ext cx="3411538" cy="762000"/>
          </a:xfrm>
          <a:prstGeom prst="rect">
            <a:avLst/>
          </a:prstGeom>
          <a:solidFill>
            <a:srgbClr val="FFC00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5 x 5 Gy</a:t>
            </a:r>
            <a:b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4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873 pts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7" name="Rectangle 11"/>
          <p:cNvSpPr>
            <a:spLocks noChangeArrowheads="1"/>
          </p:cNvSpPr>
          <p:nvPr/>
        </p:nvSpPr>
        <p:spPr bwMode="auto">
          <a:xfrm>
            <a:off x="5170488" y="4098925"/>
            <a:ext cx="3411537" cy="762000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TME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8" name="Rectangle 12"/>
          <p:cNvSpPr>
            <a:spLocks noChangeArrowheads="1"/>
          </p:cNvSpPr>
          <p:nvPr/>
        </p:nvSpPr>
        <p:spPr bwMode="auto">
          <a:xfrm>
            <a:off x="598488" y="5089525"/>
            <a:ext cx="1524000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R0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09" name="Rectangle 13"/>
          <p:cNvSpPr>
            <a:spLocks noChangeArrowheads="1"/>
          </p:cNvSpPr>
          <p:nvPr/>
        </p:nvSpPr>
        <p:spPr bwMode="auto">
          <a:xfrm>
            <a:off x="5170488" y="5089525"/>
            <a:ext cx="1524000" cy="533400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R0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0" name="Rectangle 14"/>
          <p:cNvSpPr>
            <a:spLocks noChangeArrowheads="1"/>
          </p:cNvSpPr>
          <p:nvPr/>
        </p:nvSpPr>
        <p:spPr bwMode="auto">
          <a:xfrm>
            <a:off x="2427288" y="5089525"/>
            <a:ext cx="1524000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R1-2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1" name="Rectangle 15"/>
          <p:cNvSpPr>
            <a:spLocks noChangeArrowheads="1"/>
          </p:cNvSpPr>
          <p:nvPr/>
        </p:nvSpPr>
        <p:spPr bwMode="auto">
          <a:xfrm>
            <a:off x="7075488" y="5089525"/>
            <a:ext cx="1524000" cy="533400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32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R1-2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2" name="Rectangle 16"/>
          <p:cNvSpPr>
            <a:spLocks noChangeArrowheads="1"/>
          </p:cNvSpPr>
          <p:nvPr/>
        </p:nvSpPr>
        <p:spPr bwMode="auto">
          <a:xfrm>
            <a:off x="598488" y="5775325"/>
            <a:ext cx="1524000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2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Observe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3" name="Rectangle 17"/>
          <p:cNvSpPr>
            <a:spLocks noChangeArrowheads="1"/>
          </p:cNvSpPr>
          <p:nvPr/>
        </p:nvSpPr>
        <p:spPr bwMode="auto">
          <a:xfrm>
            <a:off x="5170488" y="5775325"/>
            <a:ext cx="1524000" cy="533400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2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Observe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4" name="Rectangle 18"/>
          <p:cNvSpPr>
            <a:spLocks noChangeArrowheads="1"/>
          </p:cNvSpPr>
          <p:nvPr/>
        </p:nvSpPr>
        <p:spPr bwMode="auto">
          <a:xfrm>
            <a:off x="7075488" y="5775325"/>
            <a:ext cx="1524000" cy="533400"/>
          </a:xfrm>
          <a:prstGeom prst="rect">
            <a:avLst/>
          </a:prstGeom>
          <a:solidFill>
            <a:srgbClr val="0070C0"/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2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Observe </a:t>
            </a:r>
            <a:br>
              <a:rPr lang="en-US" sz="2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2000" b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or CT</a:t>
            </a:r>
            <a:endParaRPr lang="en-US" sz="4400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5" name="Rectangle 19"/>
          <p:cNvSpPr>
            <a:spLocks noChangeArrowheads="1"/>
          </p:cNvSpPr>
          <p:nvPr/>
        </p:nvSpPr>
        <p:spPr bwMode="auto">
          <a:xfrm>
            <a:off x="2427288" y="5775325"/>
            <a:ext cx="1524000" cy="533400"/>
          </a:xfrm>
          <a:prstGeom prst="rect">
            <a:avLst/>
          </a:prstGeom>
          <a:solidFill>
            <a:schemeClr val="bg1">
              <a:lumMod val="50000"/>
            </a:schemeClr>
          </a:solidFill>
          <a:ln w="28575">
            <a:solidFill>
              <a:schemeClr val="bg1"/>
            </a:solidFill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0488" tIns="44450" rIns="90488" bIns="44450" anchor="ctr"/>
          <a:lstStyle/>
          <a:p>
            <a:pPr algn="ctr">
              <a:lnSpc>
                <a:spcPct val="85000"/>
              </a:lnSpc>
              <a:spcBef>
                <a:spcPct val="0"/>
              </a:spcBef>
              <a:defRPr/>
            </a:pPr>
            <a:r>
              <a:rPr lang="en-US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28 x 1.8 </a:t>
            </a:r>
            <a:r>
              <a:rPr lang="en-US" sz="1800" b="1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Gy</a:t>
            </a:r>
            <a:r>
              <a:rPr lang="en-US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/>
            </a:r>
            <a:br>
              <a:rPr lang="en-US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</a:br>
            <a:r>
              <a:rPr lang="en-US" sz="1800" b="1" u="sng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+</a:t>
            </a:r>
            <a:r>
              <a:rPr lang="en-US" sz="18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CT</a:t>
            </a:r>
            <a:endParaRPr lang="en-US" sz="4000" b="1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6" name="Line 20"/>
          <p:cNvSpPr>
            <a:spLocks noChangeShapeType="1"/>
          </p:cNvSpPr>
          <p:nvPr/>
        </p:nvSpPr>
        <p:spPr bwMode="auto">
          <a:xfrm>
            <a:off x="4713288" y="2574925"/>
            <a:ext cx="21336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7" name="Line 21"/>
          <p:cNvSpPr>
            <a:spLocks noChangeShapeType="1"/>
          </p:cNvSpPr>
          <p:nvPr/>
        </p:nvSpPr>
        <p:spPr bwMode="auto">
          <a:xfrm>
            <a:off x="2274888" y="2574925"/>
            <a:ext cx="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8" name="Line 22"/>
          <p:cNvSpPr>
            <a:spLocks noChangeShapeType="1"/>
          </p:cNvSpPr>
          <p:nvPr/>
        </p:nvSpPr>
        <p:spPr bwMode="auto">
          <a:xfrm>
            <a:off x="6846888" y="2574925"/>
            <a:ext cx="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19" name="Line 23"/>
          <p:cNvSpPr>
            <a:spLocks noChangeShapeType="1"/>
          </p:cNvSpPr>
          <p:nvPr/>
        </p:nvSpPr>
        <p:spPr bwMode="auto">
          <a:xfrm>
            <a:off x="2274888" y="3794125"/>
            <a:ext cx="0" cy="1600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0" name="Line 24"/>
          <p:cNvSpPr>
            <a:spLocks noChangeShapeType="1"/>
          </p:cNvSpPr>
          <p:nvPr/>
        </p:nvSpPr>
        <p:spPr bwMode="auto">
          <a:xfrm>
            <a:off x="2122488" y="5394325"/>
            <a:ext cx="3048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1" name="Line 25"/>
          <p:cNvSpPr>
            <a:spLocks noChangeShapeType="1"/>
          </p:cNvSpPr>
          <p:nvPr/>
        </p:nvSpPr>
        <p:spPr bwMode="auto">
          <a:xfrm>
            <a:off x="1360488" y="5622925"/>
            <a:ext cx="0" cy="152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2" name="Line 26"/>
          <p:cNvSpPr>
            <a:spLocks noChangeShapeType="1"/>
          </p:cNvSpPr>
          <p:nvPr/>
        </p:nvSpPr>
        <p:spPr bwMode="auto">
          <a:xfrm>
            <a:off x="3189288" y="5622925"/>
            <a:ext cx="0" cy="152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3" name="Line 27"/>
          <p:cNvSpPr>
            <a:spLocks noChangeShapeType="1"/>
          </p:cNvSpPr>
          <p:nvPr/>
        </p:nvSpPr>
        <p:spPr bwMode="auto">
          <a:xfrm>
            <a:off x="5932488" y="5622925"/>
            <a:ext cx="0" cy="152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4" name="Line 28"/>
          <p:cNvSpPr>
            <a:spLocks noChangeShapeType="1"/>
          </p:cNvSpPr>
          <p:nvPr/>
        </p:nvSpPr>
        <p:spPr bwMode="auto">
          <a:xfrm>
            <a:off x="7837488" y="5622925"/>
            <a:ext cx="0" cy="1524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5" name="Line 29"/>
          <p:cNvSpPr>
            <a:spLocks noChangeShapeType="1"/>
          </p:cNvSpPr>
          <p:nvPr/>
        </p:nvSpPr>
        <p:spPr bwMode="auto">
          <a:xfrm>
            <a:off x="6846888" y="3794125"/>
            <a:ext cx="0" cy="3048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6" name="Line 30"/>
          <p:cNvSpPr>
            <a:spLocks noChangeShapeType="1"/>
          </p:cNvSpPr>
          <p:nvPr/>
        </p:nvSpPr>
        <p:spPr bwMode="auto">
          <a:xfrm>
            <a:off x="6846888" y="4860925"/>
            <a:ext cx="0" cy="45720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32127" name="Line 31"/>
          <p:cNvSpPr>
            <a:spLocks noChangeShapeType="1"/>
          </p:cNvSpPr>
          <p:nvPr/>
        </p:nvSpPr>
        <p:spPr bwMode="auto">
          <a:xfrm>
            <a:off x="6694488" y="5318125"/>
            <a:ext cx="381000" cy="0"/>
          </a:xfrm>
          <a:prstGeom prst="line">
            <a:avLst/>
          </a:prstGeom>
          <a:noFill/>
          <a:ln w="38100">
            <a:solidFill>
              <a:schemeClr val="bg1"/>
            </a:solidFill>
            <a:round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none" anchor="ctr"/>
          <a:lstStyle/>
          <a:p>
            <a:pPr algn="ctr">
              <a:defRPr/>
            </a:pPr>
            <a:endParaRPr lang="it-IT" b="1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27677" name="CasellaDiTesto 33"/>
          <p:cNvSpPr txBox="1">
            <a:spLocks noChangeArrowheads="1"/>
          </p:cNvSpPr>
          <p:nvPr/>
        </p:nvSpPr>
        <p:spPr bwMode="auto">
          <a:xfrm>
            <a:off x="1907704" y="129406"/>
            <a:ext cx="6048672" cy="9233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5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DUTCH-TME </a:t>
            </a:r>
            <a:r>
              <a:rPr lang="it-IT" sz="5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Trial</a:t>
            </a:r>
          </a:p>
        </p:txBody>
      </p:sp>
      <p:grpSp>
        <p:nvGrpSpPr>
          <p:cNvPr id="32" name="Gruppo 31"/>
          <p:cNvGrpSpPr/>
          <p:nvPr/>
        </p:nvGrpSpPr>
        <p:grpSpPr>
          <a:xfrm>
            <a:off x="1692275" y="1459172"/>
            <a:ext cx="6120085" cy="5398828"/>
            <a:chOff x="1692275" y="1459172"/>
            <a:chExt cx="6120085" cy="5398828"/>
          </a:xfrm>
        </p:grpSpPr>
        <p:pic>
          <p:nvPicPr>
            <p:cNvPr id="30" name="Picture 32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92275" y="1459172"/>
              <a:ext cx="6120085" cy="492215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  <a:effectLst/>
          </p:spPr>
        </p:pic>
        <p:sp>
          <p:nvSpPr>
            <p:cNvPr id="31" name="CasellaDiTesto 30"/>
            <p:cNvSpPr txBox="1"/>
            <p:nvPr/>
          </p:nvSpPr>
          <p:spPr>
            <a:xfrm>
              <a:off x="3995936" y="6396335"/>
              <a:ext cx="194421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400" b="1" dirty="0" smtClean="0">
                  <a:solidFill>
                    <a:schemeClr val="bg1"/>
                  </a:solidFill>
                </a:rPr>
                <a:t>ESTRO-2002</a:t>
              </a:r>
              <a:endParaRPr lang="it-IT" b="1" dirty="0">
                <a:solidFill>
                  <a:schemeClr val="bg1"/>
                </a:solidFill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6" name="Rectangle 36"/>
          <p:cNvSpPr>
            <a:spLocks noChangeArrowheads="1"/>
          </p:cNvSpPr>
          <p:nvPr/>
        </p:nvSpPr>
        <p:spPr bwMode="auto">
          <a:xfrm>
            <a:off x="5064307" y="4016335"/>
            <a:ext cx="3512013" cy="23507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it-IT"/>
          </a:p>
        </p:txBody>
      </p:sp>
      <p:sp>
        <p:nvSpPr>
          <p:cNvPr id="30722" name="Oval 2"/>
          <p:cNvSpPr>
            <a:spLocks noChangeArrowheads="1"/>
          </p:cNvSpPr>
          <p:nvPr/>
        </p:nvSpPr>
        <p:spPr bwMode="auto">
          <a:xfrm>
            <a:off x="1116351" y="2923970"/>
            <a:ext cx="1799465" cy="503342"/>
          </a:xfrm>
          <a:prstGeom prst="ellipse">
            <a:avLst/>
          </a:prstGeom>
          <a:gradFill rotWithShape="1">
            <a:gsLst>
              <a:gs pos="0">
                <a:srgbClr val="FFFF00">
                  <a:alpha val="60001"/>
                </a:srgbClr>
              </a:gs>
              <a:gs pos="100000">
                <a:srgbClr val="FFFF00">
                  <a:gamma/>
                  <a:shade val="92157"/>
                  <a:invGamma/>
                  <a:alpha val="60001"/>
                </a:srgbClr>
              </a:gs>
            </a:gsLst>
            <a:lin ang="5400000" scaled="1"/>
          </a:gradFill>
          <a:ln w="571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/>
          </a:p>
        </p:txBody>
      </p:sp>
      <p:sp>
        <p:nvSpPr>
          <p:cNvPr id="30723" name="Oval 3"/>
          <p:cNvSpPr>
            <a:spLocks noChangeArrowheads="1"/>
          </p:cNvSpPr>
          <p:nvPr/>
        </p:nvSpPr>
        <p:spPr bwMode="auto">
          <a:xfrm>
            <a:off x="2051720" y="2923970"/>
            <a:ext cx="1799466" cy="503342"/>
          </a:xfrm>
          <a:prstGeom prst="ellipse">
            <a:avLst/>
          </a:prstGeom>
          <a:gradFill rotWithShape="1">
            <a:gsLst>
              <a:gs pos="0">
                <a:srgbClr val="00FF00">
                  <a:alpha val="60001"/>
                </a:srgbClr>
              </a:gs>
              <a:gs pos="100000">
                <a:srgbClr val="00FF00">
                  <a:gamma/>
                  <a:tint val="92157"/>
                  <a:invGamma/>
                  <a:alpha val="59000"/>
                </a:srgbClr>
              </a:gs>
            </a:gsLst>
            <a:lin ang="5400000" scaled="1"/>
          </a:gradFill>
          <a:ln w="57150" algn="ctr">
            <a:solidFill>
              <a:srgbClr val="66FF33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4" name="Oval 4"/>
          <p:cNvSpPr>
            <a:spLocks noChangeArrowheads="1"/>
          </p:cNvSpPr>
          <p:nvPr/>
        </p:nvSpPr>
        <p:spPr bwMode="auto">
          <a:xfrm>
            <a:off x="1044343" y="5228683"/>
            <a:ext cx="1799465" cy="503342"/>
          </a:xfrm>
          <a:prstGeom prst="ellipse">
            <a:avLst/>
          </a:prstGeom>
          <a:gradFill rotWithShape="1">
            <a:gsLst>
              <a:gs pos="0">
                <a:srgbClr val="FFFF00">
                  <a:alpha val="60001"/>
                </a:srgbClr>
              </a:gs>
              <a:gs pos="100000">
                <a:srgbClr val="FFFF00">
                  <a:gamma/>
                  <a:shade val="92157"/>
                  <a:invGamma/>
                  <a:alpha val="60001"/>
                </a:srgbClr>
              </a:gs>
            </a:gsLst>
            <a:lin ang="5400000" scaled="1"/>
          </a:gradFill>
          <a:ln w="571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/>
          </a:p>
        </p:txBody>
      </p:sp>
      <p:sp>
        <p:nvSpPr>
          <p:cNvPr id="30725" name="Oval 5"/>
          <p:cNvSpPr>
            <a:spLocks noChangeArrowheads="1"/>
          </p:cNvSpPr>
          <p:nvPr/>
        </p:nvSpPr>
        <p:spPr bwMode="auto">
          <a:xfrm>
            <a:off x="2051720" y="5228683"/>
            <a:ext cx="1799466" cy="503342"/>
          </a:xfrm>
          <a:prstGeom prst="ellipse">
            <a:avLst/>
          </a:prstGeom>
          <a:gradFill rotWithShape="1">
            <a:gsLst>
              <a:gs pos="0">
                <a:srgbClr val="00FF00">
                  <a:alpha val="60001"/>
                </a:srgbClr>
              </a:gs>
              <a:gs pos="100000">
                <a:srgbClr val="00FF00">
                  <a:gamma/>
                  <a:tint val="92157"/>
                  <a:invGamma/>
                  <a:alpha val="59000"/>
                </a:srgbClr>
              </a:gs>
            </a:gsLst>
            <a:lin ang="5400000" scaled="1"/>
          </a:gradFill>
          <a:ln w="57150" algn="ctr">
            <a:solidFill>
              <a:srgbClr val="66FF33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6" name="Rectangle 6"/>
          <p:cNvSpPr>
            <a:spLocks noChangeArrowheads="1"/>
          </p:cNvSpPr>
          <p:nvPr/>
        </p:nvSpPr>
        <p:spPr bwMode="auto">
          <a:xfrm>
            <a:off x="827075" y="5875996"/>
            <a:ext cx="8316925" cy="85869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91428" bIns="0" anchor="ctr">
            <a:spAutoFit/>
          </a:bodyPr>
          <a:lstStyle/>
          <a:p>
            <a:pPr algn="r" defTabSz="449539">
              <a:lnSpc>
                <a:spcPct val="40000"/>
              </a:lnSpc>
              <a:spcBef>
                <a:spcPct val="50000"/>
              </a:spcBef>
            </a:pPr>
            <a:r>
              <a:rPr lang="it-IT" b="1" i="1" dirty="0" smtClean="0">
                <a:solidFill>
                  <a:schemeClr val="bg1"/>
                </a:solidFill>
              </a:rPr>
              <a:t>Colette L </a:t>
            </a:r>
            <a:r>
              <a:rPr lang="it-IT" b="1" i="1" dirty="0" err="1" smtClean="0">
                <a:solidFill>
                  <a:schemeClr val="bg1"/>
                </a:solidFill>
              </a:rPr>
              <a:t>et</a:t>
            </a:r>
            <a:r>
              <a:rPr lang="it-IT" b="1" i="1" dirty="0" smtClean="0">
                <a:solidFill>
                  <a:schemeClr val="bg1"/>
                </a:solidFill>
              </a:rPr>
              <a:t> Al - JCO - 2007 </a:t>
            </a:r>
          </a:p>
          <a:p>
            <a:pPr algn="r" defTabSz="449539">
              <a:lnSpc>
                <a:spcPct val="40000"/>
              </a:lnSpc>
              <a:spcBef>
                <a:spcPct val="50000"/>
              </a:spcBef>
            </a:pPr>
            <a:r>
              <a:rPr lang="it-IT" b="1" i="1" dirty="0" smtClean="0">
                <a:solidFill>
                  <a:schemeClr val="bg1"/>
                </a:solidFill>
              </a:rPr>
              <a:t>Gerard </a:t>
            </a:r>
            <a:r>
              <a:rPr lang="it-IT" b="1" i="1" dirty="0">
                <a:solidFill>
                  <a:schemeClr val="bg1"/>
                </a:solidFill>
              </a:rPr>
              <a:t>JP </a:t>
            </a:r>
            <a:r>
              <a:rPr lang="it-IT" b="1" i="1" dirty="0" err="1">
                <a:solidFill>
                  <a:schemeClr val="bg1"/>
                </a:solidFill>
              </a:rPr>
              <a:t>et</a:t>
            </a:r>
            <a:r>
              <a:rPr lang="it-IT" b="1" i="1" dirty="0">
                <a:solidFill>
                  <a:schemeClr val="bg1"/>
                </a:solidFill>
              </a:rPr>
              <a:t> AL – JCO – </a:t>
            </a:r>
            <a:r>
              <a:rPr lang="it-IT" b="1" i="1" dirty="0" smtClean="0">
                <a:solidFill>
                  <a:schemeClr val="bg1"/>
                </a:solidFill>
              </a:rPr>
              <a:t>2006  </a:t>
            </a:r>
          </a:p>
          <a:p>
            <a:pPr algn="r" defTabSz="449539">
              <a:lnSpc>
                <a:spcPct val="40000"/>
              </a:lnSpc>
              <a:spcBef>
                <a:spcPct val="50000"/>
              </a:spcBef>
            </a:pPr>
            <a:r>
              <a:rPr lang="it-IT" b="1" i="1" dirty="0" err="1" smtClean="0">
                <a:solidFill>
                  <a:schemeClr val="bg1"/>
                </a:solidFill>
              </a:rPr>
              <a:t>Cionini</a:t>
            </a:r>
            <a:r>
              <a:rPr lang="it-IT" b="1" i="1" dirty="0" smtClean="0">
                <a:solidFill>
                  <a:schemeClr val="bg1"/>
                </a:solidFill>
              </a:rPr>
              <a:t> </a:t>
            </a:r>
            <a:r>
              <a:rPr lang="it-IT" b="1" i="1" dirty="0">
                <a:solidFill>
                  <a:schemeClr val="bg1"/>
                </a:solidFill>
              </a:rPr>
              <a:t>L </a:t>
            </a:r>
            <a:r>
              <a:rPr lang="it-IT" b="1" i="1" dirty="0" err="1">
                <a:solidFill>
                  <a:schemeClr val="bg1"/>
                </a:solidFill>
              </a:rPr>
              <a:t>et</a:t>
            </a:r>
            <a:r>
              <a:rPr lang="it-IT" b="1" i="1" dirty="0">
                <a:solidFill>
                  <a:schemeClr val="bg1"/>
                </a:solidFill>
              </a:rPr>
              <a:t> al - </a:t>
            </a:r>
            <a:r>
              <a:rPr lang="it-IT" b="1" i="1" dirty="0" err="1">
                <a:solidFill>
                  <a:schemeClr val="bg1"/>
                </a:solidFill>
              </a:rPr>
              <a:t>Radit</a:t>
            </a:r>
            <a:r>
              <a:rPr lang="it-IT" b="1" i="1" dirty="0">
                <a:solidFill>
                  <a:schemeClr val="bg1"/>
                </a:solidFill>
              </a:rPr>
              <a:t> </a:t>
            </a:r>
            <a:r>
              <a:rPr lang="it-IT" b="1" i="1" dirty="0" err="1">
                <a:solidFill>
                  <a:schemeClr val="bg1"/>
                </a:solidFill>
              </a:rPr>
              <a:t>Oncol</a:t>
            </a:r>
            <a:r>
              <a:rPr lang="it-IT" b="1" i="1" dirty="0">
                <a:solidFill>
                  <a:schemeClr val="bg1"/>
                </a:solidFill>
              </a:rPr>
              <a:t> – </a:t>
            </a:r>
            <a:r>
              <a:rPr lang="it-IT" b="1" i="1" dirty="0" smtClean="0">
                <a:solidFill>
                  <a:schemeClr val="bg1"/>
                </a:solidFill>
              </a:rPr>
              <a:t>2010  </a:t>
            </a:r>
          </a:p>
          <a:p>
            <a:pPr algn="r" defTabSz="449539">
              <a:lnSpc>
                <a:spcPct val="40000"/>
              </a:lnSpc>
              <a:spcBef>
                <a:spcPct val="50000"/>
              </a:spcBef>
            </a:pPr>
            <a:r>
              <a:rPr lang="it-IT" b="1" i="1" dirty="0" err="1" smtClean="0">
                <a:solidFill>
                  <a:schemeClr val="bg1"/>
                </a:solidFill>
              </a:rPr>
              <a:t>Peeters</a:t>
            </a:r>
            <a:r>
              <a:rPr lang="it-IT" b="1" i="1" dirty="0" smtClean="0">
                <a:solidFill>
                  <a:schemeClr val="bg1"/>
                </a:solidFill>
              </a:rPr>
              <a:t> </a:t>
            </a:r>
            <a:r>
              <a:rPr lang="it-IT" b="1" i="1" dirty="0">
                <a:solidFill>
                  <a:schemeClr val="bg1"/>
                </a:solidFill>
              </a:rPr>
              <a:t>KC </a:t>
            </a:r>
            <a:r>
              <a:rPr lang="it-IT" b="1" i="1" dirty="0" err="1">
                <a:solidFill>
                  <a:schemeClr val="bg1"/>
                </a:solidFill>
              </a:rPr>
              <a:t>et</a:t>
            </a:r>
            <a:r>
              <a:rPr lang="it-IT" b="1" i="1" dirty="0">
                <a:solidFill>
                  <a:schemeClr val="bg1"/>
                </a:solidFill>
              </a:rPr>
              <a:t> AL – </a:t>
            </a:r>
            <a:r>
              <a:rPr lang="it-IT" b="1" i="1" dirty="0" err="1">
                <a:solidFill>
                  <a:schemeClr val="bg1"/>
                </a:solidFill>
              </a:rPr>
              <a:t>Ann</a:t>
            </a:r>
            <a:r>
              <a:rPr lang="it-IT" b="1" i="1" dirty="0">
                <a:solidFill>
                  <a:schemeClr val="bg1"/>
                </a:solidFill>
              </a:rPr>
              <a:t> </a:t>
            </a:r>
            <a:r>
              <a:rPr lang="it-IT" b="1" i="1" dirty="0" err="1">
                <a:solidFill>
                  <a:schemeClr val="bg1"/>
                </a:solidFill>
              </a:rPr>
              <a:t>Surg</a:t>
            </a:r>
            <a:r>
              <a:rPr lang="it-IT" b="1" i="1" dirty="0">
                <a:solidFill>
                  <a:schemeClr val="bg1"/>
                </a:solidFill>
              </a:rPr>
              <a:t> - 2007</a:t>
            </a:r>
          </a:p>
        </p:txBody>
      </p:sp>
      <p:sp>
        <p:nvSpPr>
          <p:cNvPr id="30727" name="Oval 7"/>
          <p:cNvSpPr>
            <a:spLocks noChangeArrowheads="1"/>
          </p:cNvSpPr>
          <p:nvPr/>
        </p:nvSpPr>
        <p:spPr bwMode="auto">
          <a:xfrm>
            <a:off x="5507481" y="5160533"/>
            <a:ext cx="1800823" cy="503342"/>
          </a:xfrm>
          <a:prstGeom prst="ellipse">
            <a:avLst/>
          </a:prstGeom>
          <a:gradFill rotWithShape="1">
            <a:gsLst>
              <a:gs pos="0">
                <a:srgbClr val="FFFF00">
                  <a:alpha val="60001"/>
                </a:srgbClr>
              </a:gs>
              <a:gs pos="100000">
                <a:srgbClr val="FFFF00">
                  <a:gamma/>
                  <a:shade val="92157"/>
                  <a:invGamma/>
                  <a:alpha val="60001"/>
                </a:srgbClr>
              </a:gs>
            </a:gsLst>
            <a:lin ang="5400000" scaled="1"/>
          </a:gradFill>
          <a:ln w="571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wrap="square" lIns="80165" tIns="40083" rIns="80165" bIns="40083" anchor="ctr">
            <a:spAutoFit/>
          </a:bodyPr>
          <a:lstStyle/>
          <a:p>
            <a:endParaRPr lang="it-IT">
              <a:latin typeface="Arial" pitchFamily="34" charset="0"/>
              <a:cs typeface="Arial" pitchFamily="34" charset="0"/>
            </a:endParaRPr>
          </a:p>
        </p:txBody>
      </p:sp>
      <p:sp>
        <p:nvSpPr>
          <p:cNvPr id="30728" name="Oval 8"/>
          <p:cNvSpPr>
            <a:spLocks noChangeArrowheads="1"/>
          </p:cNvSpPr>
          <p:nvPr/>
        </p:nvSpPr>
        <p:spPr bwMode="auto">
          <a:xfrm flipV="1">
            <a:off x="2050059" y="1341482"/>
            <a:ext cx="358535" cy="503342"/>
          </a:xfrm>
          <a:prstGeom prst="ellipse">
            <a:avLst/>
          </a:prstGeom>
          <a:gradFill rotWithShape="1">
            <a:gsLst>
              <a:gs pos="50000">
                <a:srgbClr val="FFFF00">
                  <a:alpha val="35000"/>
                </a:srgbClr>
              </a:gs>
              <a:gs pos="100000">
                <a:srgbClr val="FFFF00">
                  <a:gamma/>
                  <a:shade val="98431"/>
                  <a:invGamma/>
                </a:srgbClr>
              </a:gs>
            </a:gsLst>
            <a:lin ang="5400000" scaled="1"/>
          </a:gradFill>
          <a:ln w="57150" algn="ctr">
            <a:solidFill>
              <a:srgbClr val="FFFF0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80165" tIns="40083" rIns="80165" bIns="40083" anchor="ctr">
            <a:spAutoFit/>
          </a:bodyPr>
          <a:lstStyle/>
          <a:p>
            <a:endParaRPr lang="it-IT"/>
          </a:p>
        </p:txBody>
      </p:sp>
      <p:sp>
        <p:nvSpPr>
          <p:cNvPr id="30729" name="Rectangle 9"/>
          <p:cNvSpPr>
            <a:spLocks noChangeArrowheads="1"/>
          </p:cNvSpPr>
          <p:nvPr/>
        </p:nvSpPr>
        <p:spPr bwMode="auto">
          <a:xfrm>
            <a:off x="5311478" y="4089597"/>
            <a:ext cx="3384353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28" tIns="45715" rIns="91428" bIns="45715" anchor="ctr">
            <a:spAutoFit/>
          </a:bodyPr>
          <a:lstStyle/>
          <a:p>
            <a:pPr algn="just" defTabSz="449539"/>
            <a:r>
              <a:rPr lang="en-US" sz="3200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Dutch study</a:t>
            </a:r>
          </a:p>
        </p:txBody>
      </p:sp>
      <p:sp>
        <p:nvSpPr>
          <p:cNvPr id="30730" name="Oval 10"/>
          <p:cNvSpPr>
            <a:spLocks noChangeArrowheads="1"/>
          </p:cNvSpPr>
          <p:nvPr/>
        </p:nvSpPr>
        <p:spPr bwMode="auto">
          <a:xfrm>
            <a:off x="6372200" y="5157192"/>
            <a:ext cx="1800823" cy="503342"/>
          </a:xfrm>
          <a:prstGeom prst="ellipse">
            <a:avLst/>
          </a:prstGeom>
          <a:gradFill rotWithShape="1">
            <a:gsLst>
              <a:gs pos="0">
                <a:srgbClr val="00FF00">
                  <a:alpha val="60001"/>
                </a:srgbClr>
              </a:gs>
              <a:gs pos="100000">
                <a:srgbClr val="00FF00">
                  <a:gamma/>
                  <a:tint val="92157"/>
                  <a:invGamma/>
                  <a:alpha val="59000"/>
                </a:srgbClr>
              </a:gs>
            </a:gsLst>
            <a:lin ang="5400000" scaled="1"/>
          </a:gradFill>
          <a:ln w="57150" algn="ctr">
            <a:solidFill>
              <a:srgbClr val="66FF33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>
              <a:latin typeface="Arial" pitchFamily="34" charset="0"/>
              <a:cs typeface="Arial" pitchFamily="34" charset="0"/>
            </a:endParaRPr>
          </a:p>
        </p:txBody>
      </p:sp>
      <p:sp>
        <p:nvSpPr>
          <p:cNvPr id="30731" name="Rectangle 11"/>
          <p:cNvSpPr>
            <a:spLocks noChangeArrowheads="1"/>
          </p:cNvSpPr>
          <p:nvPr/>
        </p:nvSpPr>
        <p:spPr bwMode="auto">
          <a:xfrm>
            <a:off x="745590" y="2052147"/>
            <a:ext cx="3888203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200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EORTC 22921</a:t>
            </a:r>
          </a:p>
        </p:txBody>
      </p:sp>
      <p:sp>
        <p:nvSpPr>
          <p:cNvPr id="30732" name="Rectangle 12"/>
          <p:cNvSpPr>
            <a:spLocks noChangeArrowheads="1"/>
          </p:cNvSpPr>
          <p:nvPr/>
        </p:nvSpPr>
        <p:spPr bwMode="auto">
          <a:xfrm>
            <a:off x="638302" y="4089597"/>
            <a:ext cx="3779556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200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FFDC 9203</a:t>
            </a:r>
          </a:p>
        </p:txBody>
      </p:sp>
      <p:sp>
        <p:nvSpPr>
          <p:cNvPr id="30733" name="Rectangle 13"/>
          <p:cNvSpPr>
            <a:spLocks noChangeArrowheads="1"/>
          </p:cNvSpPr>
          <p:nvPr/>
        </p:nvSpPr>
        <p:spPr bwMode="auto">
          <a:xfrm>
            <a:off x="2567928" y="1354920"/>
            <a:ext cx="2526042" cy="461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28" tIns="45715" rIns="91428" bIns="45715" anchor="ctr">
            <a:spAutoFit/>
          </a:bodyPr>
          <a:lstStyle/>
          <a:p>
            <a:pPr algn="just" defTabSz="449539"/>
            <a:r>
              <a:rPr lang="en-US" sz="2400" b="1" dirty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en-US" sz="24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LR</a:t>
            </a:r>
            <a:endParaRPr lang="en-US" sz="2400" b="1" dirty="0">
              <a:solidFill>
                <a:srgbClr val="FF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4" name="Oval 14"/>
          <p:cNvSpPr>
            <a:spLocks noChangeArrowheads="1"/>
          </p:cNvSpPr>
          <p:nvPr/>
        </p:nvSpPr>
        <p:spPr bwMode="auto">
          <a:xfrm>
            <a:off x="5220072" y="1340768"/>
            <a:ext cx="359893" cy="503342"/>
          </a:xfrm>
          <a:prstGeom prst="ellipse">
            <a:avLst/>
          </a:prstGeom>
          <a:solidFill>
            <a:srgbClr val="92D050"/>
          </a:solidFill>
          <a:ln w="57150" algn="ctr">
            <a:solidFill>
              <a:srgbClr val="00B050"/>
            </a:solidFill>
            <a:round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lIns="80165" tIns="40083" rIns="80165" bIns="40083" anchor="ctr">
            <a:spAutoFit/>
          </a:bodyPr>
          <a:lstStyle/>
          <a:p>
            <a:endParaRPr lang="it-IT"/>
          </a:p>
        </p:txBody>
      </p:sp>
      <p:sp>
        <p:nvSpPr>
          <p:cNvPr id="30735" name="Rectangle 15"/>
          <p:cNvSpPr>
            <a:spLocks noChangeArrowheads="1"/>
          </p:cNvSpPr>
          <p:nvPr/>
        </p:nvSpPr>
        <p:spPr bwMode="auto">
          <a:xfrm>
            <a:off x="5648069" y="1354920"/>
            <a:ext cx="1084171" cy="46165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wrap="square" lIns="91428" tIns="45715" rIns="91428" bIns="45715" anchor="ctr">
            <a:spAutoFit/>
          </a:bodyPr>
          <a:lstStyle/>
          <a:p>
            <a:pPr algn="just" defTabSz="449539"/>
            <a:r>
              <a:rPr lang="en-US" sz="2400" b="1" dirty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% </a:t>
            </a:r>
            <a:r>
              <a:rPr lang="en-US" sz="2400" b="1" dirty="0" smtClean="0">
                <a:solidFill>
                  <a:srgbClr val="00FF00"/>
                </a:solidFill>
                <a:latin typeface="Arial" pitchFamily="34" charset="0"/>
                <a:cs typeface="Arial" pitchFamily="34" charset="0"/>
              </a:rPr>
              <a:t>M</a:t>
            </a:r>
            <a:endParaRPr lang="en-US" sz="2400" b="1" dirty="0">
              <a:solidFill>
                <a:srgbClr val="00FF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0736" name="Rectangle 16"/>
          <p:cNvSpPr>
            <a:spLocks noChangeArrowheads="1"/>
          </p:cNvSpPr>
          <p:nvPr/>
        </p:nvSpPr>
        <p:spPr bwMode="auto">
          <a:xfrm>
            <a:off x="2771800" y="5215869"/>
            <a:ext cx="1007701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</a:t>
            </a:r>
          </a:p>
        </p:txBody>
      </p:sp>
      <p:sp>
        <p:nvSpPr>
          <p:cNvPr id="30737" name="Rectangle 17"/>
          <p:cNvSpPr>
            <a:spLocks noChangeArrowheads="1"/>
          </p:cNvSpPr>
          <p:nvPr/>
        </p:nvSpPr>
        <p:spPr bwMode="auto">
          <a:xfrm>
            <a:off x="1260043" y="5214430"/>
            <a:ext cx="1007701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30738" name="Rectangle 18"/>
          <p:cNvSpPr>
            <a:spLocks noChangeArrowheads="1"/>
          </p:cNvSpPr>
          <p:nvPr/>
        </p:nvSpPr>
        <p:spPr bwMode="auto">
          <a:xfrm>
            <a:off x="1979712" y="5214430"/>
            <a:ext cx="1009058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6</a:t>
            </a:r>
          </a:p>
        </p:txBody>
      </p:sp>
      <p:sp>
        <p:nvSpPr>
          <p:cNvPr id="30739" name="Rectangle 19"/>
          <p:cNvSpPr>
            <a:spLocks noChangeArrowheads="1"/>
          </p:cNvSpPr>
          <p:nvPr/>
        </p:nvSpPr>
        <p:spPr bwMode="auto">
          <a:xfrm>
            <a:off x="2771800" y="2901078"/>
            <a:ext cx="1007701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22</a:t>
            </a:r>
          </a:p>
        </p:txBody>
      </p:sp>
      <p:sp>
        <p:nvSpPr>
          <p:cNvPr id="30740" name="Rectangle 20"/>
          <p:cNvSpPr>
            <a:spLocks noChangeArrowheads="1"/>
          </p:cNvSpPr>
          <p:nvPr/>
        </p:nvSpPr>
        <p:spPr bwMode="auto">
          <a:xfrm>
            <a:off x="1331640" y="2899639"/>
            <a:ext cx="1007701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741" name="Rectangle 21"/>
          <p:cNvSpPr>
            <a:spLocks noChangeArrowheads="1"/>
          </p:cNvSpPr>
          <p:nvPr/>
        </p:nvSpPr>
        <p:spPr bwMode="auto">
          <a:xfrm>
            <a:off x="1979712" y="2899639"/>
            <a:ext cx="1009058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</a:t>
            </a:r>
          </a:p>
        </p:txBody>
      </p:sp>
      <p:sp>
        <p:nvSpPr>
          <p:cNvPr id="30742" name="Rectangle 22"/>
          <p:cNvSpPr>
            <a:spLocks noChangeArrowheads="1"/>
          </p:cNvSpPr>
          <p:nvPr/>
        </p:nvSpPr>
        <p:spPr bwMode="auto">
          <a:xfrm>
            <a:off x="7164288" y="5138038"/>
            <a:ext cx="1009058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19</a:t>
            </a:r>
          </a:p>
        </p:txBody>
      </p:sp>
      <p:sp>
        <p:nvSpPr>
          <p:cNvPr id="30743" name="Rectangle 23"/>
          <p:cNvSpPr>
            <a:spLocks noChangeArrowheads="1"/>
          </p:cNvSpPr>
          <p:nvPr/>
        </p:nvSpPr>
        <p:spPr bwMode="auto">
          <a:xfrm>
            <a:off x="5599393" y="5210111"/>
            <a:ext cx="1009058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30744" name="Rectangle 24"/>
          <p:cNvSpPr>
            <a:spLocks noChangeArrowheads="1"/>
          </p:cNvSpPr>
          <p:nvPr/>
        </p:nvSpPr>
        <p:spPr bwMode="auto">
          <a:xfrm>
            <a:off x="6372200" y="5157192"/>
            <a:ext cx="1007701" cy="5232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8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5</a:t>
            </a:r>
          </a:p>
        </p:txBody>
      </p:sp>
      <p:sp>
        <p:nvSpPr>
          <p:cNvPr id="30745" name="Rectangle 25"/>
          <p:cNvSpPr>
            <a:spLocks noChangeArrowheads="1"/>
          </p:cNvSpPr>
          <p:nvPr/>
        </p:nvSpPr>
        <p:spPr bwMode="auto">
          <a:xfrm>
            <a:off x="630153" y="956058"/>
            <a:ext cx="8065679" cy="40009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000" b="1" dirty="0">
                <a:solidFill>
                  <a:srgbClr val="92D050"/>
                </a:solidFill>
                <a:latin typeface="Arial" pitchFamily="34" charset="0"/>
                <a:cs typeface="Arial" pitchFamily="34" charset="0"/>
              </a:rPr>
              <a:t>Sites of failure (cT3-4 or N+)</a:t>
            </a:r>
          </a:p>
        </p:txBody>
      </p:sp>
      <p:sp>
        <p:nvSpPr>
          <p:cNvPr id="30748" name="Oval 28"/>
          <p:cNvSpPr>
            <a:spLocks noChangeArrowheads="1"/>
          </p:cNvSpPr>
          <p:nvPr/>
        </p:nvSpPr>
        <p:spPr bwMode="auto">
          <a:xfrm>
            <a:off x="5508838" y="2944123"/>
            <a:ext cx="1799466" cy="503342"/>
          </a:xfrm>
          <a:prstGeom prst="ellipse">
            <a:avLst/>
          </a:prstGeom>
          <a:gradFill rotWithShape="1">
            <a:gsLst>
              <a:gs pos="0">
                <a:srgbClr val="FFFF00">
                  <a:alpha val="60001"/>
                </a:srgbClr>
              </a:gs>
              <a:gs pos="100000">
                <a:srgbClr val="FFFF00">
                  <a:gamma/>
                  <a:shade val="92157"/>
                  <a:invGamma/>
                  <a:alpha val="60001"/>
                </a:srgbClr>
              </a:gs>
            </a:gsLst>
            <a:lin ang="5400000" scaled="1"/>
          </a:gradFill>
          <a:ln w="57150" algn="ctr">
            <a:solidFill>
              <a:srgbClr val="FFFF00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>
              <a:latin typeface="Arial" pitchFamily="34" charset="0"/>
              <a:cs typeface="Arial" pitchFamily="34" charset="0"/>
            </a:endParaRPr>
          </a:p>
        </p:txBody>
      </p:sp>
      <p:sp>
        <p:nvSpPr>
          <p:cNvPr id="30749" name="Oval 29"/>
          <p:cNvSpPr>
            <a:spLocks noChangeArrowheads="1"/>
          </p:cNvSpPr>
          <p:nvPr/>
        </p:nvSpPr>
        <p:spPr bwMode="auto">
          <a:xfrm>
            <a:off x="6372200" y="2944123"/>
            <a:ext cx="1799465" cy="503342"/>
          </a:xfrm>
          <a:prstGeom prst="ellipse">
            <a:avLst/>
          </a:prstGeom>
          <a:gradFill rotWithShape="1">
            <a:gsLst>
              <a:gs pos="0">
                <a:srgbClr val="00FF00">
                  <a:alpha val="60001"/>
                </a:srgbClr>
              </a:gs>
              <a:gs pos="100000">
                <a:srgbClr val="00FF00">
                  <a:gamma/>
                  <a:tint val="92157"/>
                  <a:invGamma/>
                  <a:alpha val="59000"/>
                </a:srgbClr>
              </a:gs>
            </a:gsLst>
            <a:lin ang="5400000" scaled="1"/>
          </a:gradFill>
          <a:ln w="57150" algn="ctr">
            <a:solidFill>
              <a:srgbClr val="66FF33"/>
            </a:solidFill>
            <a:round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>
              <a:latin typeface="Arial" pitchFamily="34" charset="0"/>
              <a:cs typeface="Arial" pitchFamily="34" charset="0"/>
            </a:endParaRPr>
          </a:p>
        </p:txBody>
      </p:sp>
      <p:sp>
        <p:nvSpPr>
          <p:cNvPr id="30750" name="Rectangle 30"/>
          <p:cNvSpPr>
            <a:spLocks noChangeArrowheads="1"/>
          </p:cNvSpPr>
          <p:nvPr/>
        </p:nvSpPr>
        <p:spPr bwMode="auto">
          <a:xfrm>
            <a:off x="5007267" y="2052147"/>
            <a:ext cx="3779556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35921" dir="2700000" algn="ctr" rotWithShape="0">
              <a:schemeClr val="tx1"/>
            </a:outerShdw>
          </a:effectLst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200" b="1" dirty="0">
                <a:solidFill>
                  <a:srgbClr val="FF9900"/>
                </a:solidFill>
                <a:latin typeface="Arial" pitchFamily="34" charset="0"/>
                <a:cs typeface="Arial" pitchFamily="34" charset="0"/>
              </a:rPr>
              <a:t>CNR </a:t>
            </a:r>
          </a:p>
        </p:txBody>
      </p:sp>
      <p:sp>
        <p:nvSpPr>
          <p:cNvPr id="30751" name="Rectangle 31"/>
          <p:cNvSpPr>
            <a:spLocks noChangeArrowheads="1"/>
          </p:cNvSpPr>
          <p:nvPr/>
        </p:nvSpPr>
        <p:spPr bwMode="auto">
          <a:xfrm>
            <a:off x="7020272" y="2900532"/>
            <a:ext cx="1007701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21</a:t>
            </a:r>
          </a:p>
        </p:txBody>
      </p:sp>
      <p:sp>
        <p:nvSpPr>
          <p:cNvPr id="30752" name="Rectangle 32"/>
          <p:cNvSpPr>
            <a:spLocks noChangeArrowheads="1"/>
          </p:cNvSpPr>
          <p:nvPr/>
        </p:nvSpPr>
        <p:spPr bwMode="auto">
          <a:xfrm>
            <a:off x="5652120" y="2899092"/>
            <a:ext cx="1007701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2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</a:t>
            </a:r>
          </a:p>
        </p:txBody>
      </p:sp>
      <p:sp>
        <p:nvSpPr>
          <p:cNvPr id="30753" name="Rectangle 33"/>
          <p:cNvSpPr>
            <a:spLocks noChangeArrowheads="1"/>
          </p:cNvSpPr>
          <p:nvPr/>
        </p:nvSpPr>
        <p:spPr bwMode="auto">
          <a:xfrm>
            <a:off x="6372200" y="2899092"/>
            <a:ext cx="1009059" cy="58476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2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3</a:t>
            </a:r>
          </a:p>
        </p:txBody>
      </p:sp>
      <p:sp>
        <p:nvSpPr>
          <p:cNvPr id="30755" name="Rectangle 35"/>
          <p:cNvSpPr>
            <a:spLocks noChangeArrowheads="1"/>
          </p:cNvSpPr>
          <p:nvPr/>
        </p:nvSpPr>
        <p:spPr bwMode="auto">
          <a:xfrm>
            <a:off x="323528" y="334407"/>
            <a:ext cx="8808552" cy="6463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just" defTabSz="449539"/>
            <a:r>
              <a:rPr lang="en-US" sz="3600" b="1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M prevention is still dominant problem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22278" y="852212"/>
            <a:ext cx="7230455" cy="57106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5845" name="Rectangle 5"/>
          <p:cNvSpPr>
            <a:spLocks noChangeArrowheads="1"/>
          </p:cNvSpPr>
          <p:nvPr/>
        </p:nvSpPr>
        <p:spPr bwMode="auto">
          <a:xfrm>
            <a:off x="616572" y="52189"/>
            <a:ext cx="8637433" cy="7694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4400" b="1" dirty="0" smtClean="0">
                <a:solidFill>
                  <a:srgbClr val="FFFF00"/>
                </a:solidFill>
                <a:latin typeface="+mj-lt"/>
              </a:rPr>
              <a:t>“new” drugs </a:t>
            </a:r>
            <a:endParaRPr lang="en-US" sz="4400" b="1" dirty="0">
              <a:solidFill>
                <a:srgbClr val="FFFF00"/>
              </a:solidFill>
              <a:latin typeface="+mj-lt"/>
            </a:endParaRPr>
          </a:p>
        </p:txBody>
      </p:sp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4"/>
          <p:cNvSpPr>
            <a:spLocks noChangeArrowheads="1"/>
          </p:cNvSpPr>
          <p:nvPr/>
        </p:nvSpPr>
        <p:spPr bwMode="auto">
          <a:xfrm>
            <a:off x="616572" y="99330"/>
            <a:ext cx="8637433" cy="67514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3700" b="1" dirty="0">
                <a:solidFill>
                  <a:srgbClr val="FFFF00"/>
                </a:solidFill>
                <a:latin typeface="+mj-lt"/>
              </a:rPr>
              <a:t>Different behavior with colon cancer </a:t>
            </a:r>
          </a:p>
        </p:txBody>
      </p:sp>
      <p:pic>
        <p:nvPicPr>
          <p:cNvPr id="33797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42014" y="961617"/>
            <a:ext cx="7857891" cy="5209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1" name="Rectangle 3"/>
          <p:cNvSpPr>
            <a:spLocks noChangeArrowheads="1"/>
          </p:cNvSpPr>
          <p:nvPr/>
        </p:nvSpPr>
        <p:spPr bwMode="auto">
          <a:xfrm>
            <a:off x="251520" y="57408"/>
            <a:ext cx="8637433" cy="923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5400" b="1" dirty="0" smtClean="0">
                <a:solidFill>
                  <a:schemeClr val="bg1"/>
                </a:solidFill>
                <a:latin typeface="+mj-lt"/>
              </a:rPr>
              <a:t>Timing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813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37080" y="952980"/>
            <a:ext cx="7762825" cy="5431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1" name="Rectangle 3"/>
          <p:cNvSpPr>
            <a:spLocks noChangeArrowheads="1"/>
          </p:cNvSpPr>
          <p:nvPr/>
        </p:nvSpPr>
        <p:spPr bwMode="auto">
          <a:xfrm>
            <a:off x="827075" y="6382922"/>
            <a:ext cx="8316925" cy="144014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0" tIns="0" rIns="91428" bIns="0" anchor="ctr">
            <a:spAutoFit/>
          </a:bodyPr>
          <a:lstStyle/>
          <a:p>
            <a:pPr algn="r" defTabSz="449539">
              <a:lnSpc>
                <a:spcPct val="40000"/>
              </a:lnSpc>
              <a:spcBef>
                <a:spcPct val="50000"/>
              </a:spcBef>
            </a:pPr>
            <a:r>
              <a:rPr lang="it-IT" i="1" dirty="0" err="1">
                <a:latin typeface="+mj-lt"/>
              </a:rPr>
              <a:t>Bosset</a:t>
            </a:r>
            <a:r>
              <a:rPr lang="it-IT" i="1" dirty="0">
                <a:latin typeface="+mj-lt"/>
              </a:rPr>
              <a:t> JF </a:t>
            </a:r>
            <a:r>
              <a:rPr lang="it-IT" i="1" dirty="0" err="1">
                <a:latin typeface="+mj-lt"/>
              </a:rPr>
              <a:t>et</a:t>
            </a:r>
            <a:r>
              <a:rPr lang="it-IT" i="1" dirty="0">
                <a:latin typeface="+mj-lt"/>
              </a:rPr>
              <a:t> Al - NEJM - 2006 </a:t>
            </a:r>
          </a:p>
        </p:txBody>
      </p:sp>
      <p:sp>
        <p:nvSpPr>
          <p:cNvPr id="58372" name="Rectangle 4"/>
          <p:cNvSpPr>
            <a:spLocks noChangeArrowheads="1"/>
          </p:cNvSpPr>
          <p:nvPr/>
        </p:nvSpPr>
        <p:spPr bwMode="auto">
          <a:xfrm>
            <a:off x="468541" y="5723887"/>
            <a:ext cx="161960" cy="35794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 lIns="80165" tIns="40083" rIns="80165" bIns="40083" anchor="ctr">
            <a:spAutoFit/>
          </a:bodyPr>
          <a:lstStyle/>
          <a:p>
            <a:endParaRPr lang="it-IT"/>
          </a:p>
        </p:txBody>
      </p:sp>
      <p:pic>
        <p:nvPicPr>
          <p:cNvPr id="58373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8219" y="1535997"/>
            <a:ext cx="6192877" cy="412574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  <p:sp>
        <p:nvSpPr>
          <p:cNvPr id="58375" name="Rectangle 7"/>
          <p:cNvSpPr>
            <a:spLocks noChangeArrowheads="1"/>
          </p:cNvSpPr>
          <p:nvPr/>
        </p:nvSpPr>
        <p:spPr bwMode="auto">
          <a:xfrm>
            <a:off x="233591" y="188581"/>
            <a:ext cx="9144000" cy="577258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  <a:effectLst/>
        </p:spPr>
        <p:txBody>
          <a:bodyPr lIns="90477" tIns="44444" rIns="90477" bIns="44444" anchor="ctr"/>
          <a:lstStyle/>
          <a:p>
            <a:pPr algn="ctr" defTabSz="761294"/>
            <a:r>
              <a:rPr lang="it-IT" sz="4800" b="1" dirty="0" err="1">
                <a:latin typeface="+mj-lt"/>
              </a:rPr>
              <a:t>How</a:t>
            </a:r>
            <a:r>
              <a:rPr lang="it-IT" sz="4800" b="1" dirty="0">
                <a:latin typeface="+mj-lt"/>
              </a:rPr>
              <a:t> </a:t>
            </a:r>
            <a:r>
              <a:rPr lang="it-IT" sz="4800" b="1" dirty="0" err="1">
                <a:latin typeface="+mj-lt"/>
              </a:rPr>
              <a:t>much</a:t>
            </a:r>
            <a:r>
              <a:rPr lang="it-IT" sz="4800" b="1" dirty="0">
                <a:latin typeface="+mj-lt"/>
              </a:rPr>
              <a:t> do </a:t>
            </a:r>
            <a:r>
              <a:rPr lang="it-IT" sz="4800" b="1" dirty="0" err="1">
                <a:latin typeface="+mj-lt"/>
              </a:rPr>
              <a:t>we</a:t>
            </a:r>
            <a:r>
              <a:rPr lang="it-IT" sz="4800" b="1" dirty="0">
                <a:latin typeface="+mj-lt"/>
              </a:rPr>
              <a:t> </a:t>
            </a:r>
            <a:r>
              <a:rPr lang="it-IT" sz="4800" b="1" dirty="0" err="1">
                <a:latin typeface="+mj-lt"/>
              </a:rPr>
              <a:t>overtreat</a:t>
            </a:r>
            <a:r>
              <a:rPr lang="it-IT" sz="4800" b="1" dirty="0">
                <a:latin typeface="+mj-lt"/>
              </a:rPr>
              <a:t>?</a:t>
            </a:r>
          </a:p>
        </p:txBody>
      </p:sp>
      <p:sp>
        <p:nvSpPr>
          <p:cNvPr id="58377" name="AutoShape 9"/>
          <p:cNvSpPr>
            <a:spLocks noChangeArrowheads="1"/>
          </p:cNvSpPr>
          <p:nvPr/>
        </p:nvSpPr>
        <p:spPr bwMode="auto">
          <a:xfrm>
            <a:off x="4356743" y="2553955"/>
            <a:ext cx="263469" cy="409874"/>
          </a:xfrm>
          <a:prstGeom prst="upDownArrow">
            <a:avLst>
              <a:gd name="adj1" fmla="val 50000"/>
              <a:gd name="adj2" fmla="val 20515"/>
            </a:avLst>
          </a:prstGeom>
          <a:solidFill>
            <a:srgbClr val="FF0000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lIns="80165" tIns="40083" rIns="80165" bIns="40083" anchor="ctr">
            <a:spAutoFit/>
          </a:bodyPr>
          <a:lstStyle/>
          <a:p>
            <a:endParaRPr lang="it-IT"/>
          </a:p>
        </p:txBody>
      </p:sp>
      <p:sp>
        <p:nvSpPr>
          <p:cNvPr id="58378" name="Rectangle 10"/>
          <p:cNvSpPr>
            <a:spLocks noChangeArrowheads="1"/>
          </p:cNvSpPr>
          <p:nvPr/>
        </p:nvSpPr>
        <p:spPr bwMode="auto">
          <a:xfrm>
            <a:off x="5076530" y="1751929"/>
            <a:ext cx="2546413" cy="4577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400" b="1" dirty="0">
                <a:solidFill>
                  <a:srgbClr val="FF0000"/>
                </a:solidFill>
                <a:latin typeface="+mj-lt"/>
              </a:rPr>
              <a:t>NNT=25</a:t>
            </a:r>
          </a:p>
        </p:txBody>
      </p:sp>
      <p:sp>
        <p:nvSpPr>
          <p:cNvPr id="58379" name="Rectangle 11"/>
          <p:cNvSpPr>
            <a:spLocks noChangeArrowheads="1"/>
          </p:cNvSpPr>
          <p:nvPr/>
        </p:nvSpPr>
        <p:spPr bwMode="auto">
          <a:xfrm>
            <a:off x="2843835" y="2519207"/>
            <a:ext cx="2545055" cy="45777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>
            <a:outerShdw dist="17961" dir="2700000" algn="ctr" rotWithShape="0">
              <a:schemeClr val="tx1"/>
            </a:outerShdw>
          </a:effectLst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2400" b="1" dirty="0">
                <a:solidFill>
                  <a:srgbClr val="FF0000"/>
                </a:solidFill>
                <a:latin typeface="Comic Sans MS" pitchFamily="66" charset="0"/>
              </a:rPr>
              <a:t>4%</a:t>
            </a:r>
          </a:p>
        </p:txBody>
      </p:sp>
      <p:sp>
        <p:nvSpPr>
          <p:cNvPr id="58380" name="Text Box 6"/>
          <p:cNvSpPr txBox="1">
            <a:spLocks noChangeArrowheads="1"/>
          </p:cNvSpPr>
          <p:nvPr/>
        </p:nvSpPr>
        <p:spPr bwMode="auto">
          <a:xfrm>
            <a:off x="3680416" y="6525344"/>
            <a:ext cx="5463584" cy="3693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i="1" dirty="0">
                <a:latin typeface="+mj-lt"/>
                <a:ea typeface="MS PGothic" pitchFamily="34" charset="-128"/>
              </a:rPr>
              <a:t>De </a:t>
            </a:r>
            <a:r>
              <a:rPr lang="de-DE" i="1" dirty="0" err="1">
                <a:latin typeface="+mj-lt"/>
                <a:ea typeface="MS PGothic" pitchFamily="34" charset="-128"/>
              </a:rPr>
              <a:t>Gramont</a:t>
            </a:r>
            <a:r>
              <a:rPr lang="de-DE" i="1" dirty="0">
                <a:latin typeface="+mj-lt"/>
                <a:ea typeface="MS PGothic" pitchFamily="34" charset="-128"/>
              </a:rPr>
              <a:t> et al. - ASCO - 2007</a:t>
            </a:r>
          </a:p>
        </p:txBody>
      </p:sp>
      <p:cxnSp>
        <p:nvCxnSpPr>
          <p:cNvPr id="14" name="Connettore 2 13"/>
          <p:cNvCxnSpPr/>
          <p:nvPr/>
        </p:nvCxnSpPr>
        <p:spPr>
          <a:xfrm rot="5400000">
            <a:off x="3635896" y="3933056"/>
            <a:ext cx="1728192" cy="1588"/>
          </a:xfrm>
          <a:prstGeom prst="straightConnector1">
            <a:avLst/>
          </a:prstGeom>
          <a:ln w="76200">
            <a:solidFill>
              <a:srgbClr val="92D05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Connettore 2 14"/>
          <p:cNvCxnSpPr/>
          <p:nvPr/>
        </p:nvCxnSpPr>
        <p:spPr>
          <a:xfrm rot="5400000">
            <a:off x="4031543" y="2096455"/>
            <a:ext cx="936104" cy="794"/>
          </a:xfrm>
          <a:prstGeom prst="straightConnector1">
            <a:avLst/>
          </a:prstGeom>
          <a:ln w="76200">
            <a:solidFill>
              <a:srgbClr val="7030A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399063" y="201424"/>
            <a:ext cx="8637433" cy="92332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lIns="91428" tIns="45715" rIns="91428" bIns="45715" anchor="ctr">
            <a:spAutoFit/>
          </a:bodyPr>
          <a:lstStyle/>
          <a:p>
            <a:pPr algn="ctr" defTabSz="449539"/>
            <a:r>
              <a:rPr lang="en-US" sz="5400" b="1" dirty="0" smtClean="0">
                <a:solidFill>
                  <a:schemeClr val="bg1"/>
                </a:solidFill>
                <a:latin typeface="+mj-lt"/>
              </a:rPr>
              <a:t>Subgroups </a:t>
            </a:r>
            <a:endParaRPr lang="en-US" sz="5400" b="1" dirty="0">
              <a:solidFill>
                <a:schemeClr val="bg1"/>
              </a:solidFill>
              <a:latin typeface="+mj-lt"/>
            </a:endParaRPr>
          </a:p>
        </p:txBody>
      </p:sp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21781" y="1419761"/>
            <a:ext cx="7150050" cy="510558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0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33" name="Rectangle 29"/>
          <p:cNvSpPr>
            <a:spLocks noChangeArrowheads="1"/>
          </p:cNvSpPr>
          <p:nvPr/>
        </p:nvSpPr>
        <p:spPr bwMode="auto">
          <a:xfrm>
            <a:off x="1861938" y="4149080"/>
            <a:ext cx="5728411" cy="520810"/>
          </a:xfrm>
          <a:prstGeom prst="rect">
            <a:avLst/>
          </a:prstGeom>
          <a:solidFill>
            <a:schemeClr val="bg1"/>
          </a:soli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it-IT"/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1677238" y="367085"/>
            <a:ext cx="6221396" cy="515358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  <a:effectLst/>
        </p:spPr>
        <p:txBody>
          <a:bodyPr lIns="80722" tIns="40362" rIns="80722" bIns="40362" anchor="ctr"/>
          <a:lstStyle/>
          <a:p>
            <a:pPr algn="ctr"/>
            <a:r>
              <a:rPr lang="it-IT" sz="4800" b="1" dirty="0" err="1">
                <a:solidFill>
                  <a:srgbClr val="FFFF00"/>
                </a:solidFill>
              </a:rPr>
              <a:t>Overall</a:t>
            </a:r>
            <a:r>
              <a:rPr lang="it-IT" sz="4800" b="1" dirty="0">
                <a:solidFill>
                  <a:srgbClr val="FFFF00"/>
                </a:solidFill>
              </a:rPr>
              <a:t> </a:t>
            </a:r>
            <a:r>
              <a:rPr lang="it-IT" sz="4800" b="1" dirty="0" err="1">
                <a:solidFill>
                  <a:srgbClr val="FFFF00"/>
                </a:solidFill>
              </a:rPr>
              <a:t>survival</a:t>
            </a:r>
            <a:r>
              <a:rPr lang="it-IT" sz="4000" b="1" dirty="0">
                <a:solidFill>
                  <a:srgbClr val="FFFF00"/>
                </a:solidFill>
              </a:rPr>
              <a:t> </a:t>
            </a:r>
            <a:r>
              <a:rPr lang="it-IT" sz="4000" b="1" dirty="0" smtClean="0">
                <a:solidFill>
                  <a:srgbClr val="FFFF00"/>
                </a:solidFill>
              </a:rPr>
              <a:t>                </a:t>
            </a:r>
            <a:r>
              <a:rPr lang="it-IT" sz="2500" b="1" dirty="0" smtClean="0">
                <a:solidFill>
                  <a:srgbClr val="FFFF00"/>
                </a:solidFill>
              </a:rPr>
              <a:t>(</a:t>
            </a:r>
            <a:r>
              <a:rPr lang="it-IT" sz="2500" b="1" dirty="0">
                <a:solidFill>
                  <a:srgbClr val="FFFF00"/>
                </a:solidFill>
              </a:rPr>
              <a:t>total </a:t>
            </a:r>
            <a:r>
              <a:rPr lang="it-IT" sz="2500" b="1" dirty="0" err="1">
                <a:solidFill>
                  <a:srgbClr val="FFFF00"/>
                </a:solidFill>
              </a:rPr>
              <a:t>randomized</a:t>
            </a:r>
            <a:r>
              <a:rPr lang="it-IT" sz="2500" b="1" dirty="0">
                <a:solidFill>
                  <a:srgbClr val="FFFF00"/>
                </a:solidFill>
              </a:rPr>
              <a:t>)</a:t>
            </a:r>
            <a:endParaRPr lang="it-IT" b="1" dirty="0">
              <a:solidFill>
                <a:srgbClr val="FFFF00"/>
              </a:solidFill>
            </a:endParaRPr>
          </a:p>
        </p:txBody>
      </p:sp>
      <p:sp>
        <p:nvSpPr>
          <p:cNvPr id="63494" name="Text Box 6"/>
          <p:cNvSpPr txBox="1">
            <a:spLocks noChangeArrowheads="1"/>
          </p:cNvSpPr>
          <p:nvPr/>
        </p:nvSpPr>
        <p:spPr bwMode="auto">
          <a:xfrm>
            <a:off x="4818493" y="1268760"/>
            <a:ext cx="1294257" cy="85039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/>
            <a:r>
              <a:rPr lang="it-IT" sz="2500" b="1" dirty="0" err="1"/>
              <a:t>Arm</a:t>
            </a:r>
            <a:r>
              <a:rPr lang="it-IT" sz="2500" b="1" dirty="0"/>
              <a:t> A</a:t>
            </a:r>
          </a:p>
          <a:p>
            <a:pPr algn="ctr" defTabSz="801654"/>
            <a:r>
              <a:rPr lang="it-IT" sz="2500" b="1" dirty="0"/>
              <a:t>(310)</a:t>
            </a:r>
          </a:p>
        </p:txBody>
      </p:sp>
      <p:sp>
        <p:nvSpPr>
          <p:cNvPr id="2" name="Text Box 6"/>
          <p:cNvSpPr txBox="1">
            <a:spLocks noChangeArrowheads="1"/>
          </p:cNvSpPr>
          <p:nvPr/>
        </p:nvSpPr>
        <p:spPr bwMode="auto">
          <a:xfrm>
            <a:off x="6297450" y="1268760"/>
            <a:ext cx="1294256" cy="850390"/>
          </a:xfrm>
          <a:prstGeom prst="rect">
            <a:avLst/>
          </a:prstGeom>
          <a:solidFill>
            <a:schemeClr val="accent3"/>
          </a:solidFill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/>
            <a:r>
              <a:rPr lang="it-IT" sz="2500" b="1" dirty="0" err="1"/>
              <a:t>Arm</a:t>
            </a:r>
            <a:r>
              <a:rPr lang="it-IT" sz="2500" b="1" dirty="0"/>
              <a:t> B</a:t>
            </a:r>
          </a:p>
          <a:p>
            <a:pPr algn="ctr" defTabSz="801654"/>
            <a:r>
              <a:rPr lang="it-IT" sz="2500" b="1" dirty="0"/>
              <a:t>(324)</a:t>
            </a:r>
          </a:p>
        </p:txBody>
      </p:sp>
      <p:sp>
        <p:nvSpPr>
          <p:cNvPr id="3" name="Text Box 6"/>
          <p:cNvSpPr txBox="1">
            <a:spLocks noChangeArrowheads="1"/>
          </p:cNvSpPr>
          <p:nvPr/>
        </p:nvSpPr>
        <p:spPr bwMode="auto">
          <a:xfrm>
            <a:off x="1863296" y="2188111"/>
            <a:ext cx="2280228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b="1" dirty="0">
                <a:solidFill>
                  <a:schemeClr val="bg1"/>
                </a:solidFill>
              </a:rPr>
              <a:t>Total 5 </a:t>
            </a:r>
            <a:r>
              <a:rPr lang="it-IT" sz="2500" b="1" dirty="0" err="1">
                <a:solidFill>
                  <a:schemeClr val="bg1"/>
                </a:solidFill>
              </a:rPr>
              <a:t>yrs</a:t>
            </a:r>
            <a:endParaRPr lang="it-IT" sz="2500" b="1" dirty="0">
              <a:solidFill>
                <a:schemeClr val="bg1"/>
              </a:solidFill>
            </a:endParaRPr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4878249" y="2160760"/>
            <a:ext cx="1231785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chemeClr val="bg1"/>
                </a:solidFill>
              </a:rPr>
              <a:t>69.8%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358564" y="2183793"/>
            <a:ext cx="1170671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chemeClr val="bg1"/>
                </a:solidFill>
              </a:rPr>
              <a:t>68.0%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1863296" y="3601746"/>
            <a:ext cx="2280228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ypT0-2</a:t>
            </a:r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4876891" y="3601746"/>
            <a:ext cx="1233143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80.0%</a:t>
            </a:r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6359922" y="3601746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79.4%</a:t>
            </a:r>
          </a:p>
        </p:txBody>
      </p:sp>
      <p:sp>
        <p:nvSpPr>
          <p:cNvPr id="9" name="Text Box 6"/>
          <p:cNvSpPr txBox="1">
            <a:spLocks noChangeArrowheads="1"/>
          </p:cNvSpPr>
          <p:nvPr/>
        </p:nvSpPr>
        <p:spPr bwMode="auto">
          <a:xfrm>
            <a:off x="1863296" y="4147334"/>
            <a:ext cx="2280228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b="1" dirty="0" err="1"/>
              <a:t>ypN+</a:t>
            </a:r>
            <a:endParaRPr lang="it-IT" sz="2500" b="1" dirty="0"/>
          </a:p>
        </p:txBody>
      </p:sp>
      <p:sp>
        <p:nvSpPr>
          <p:cNvPr id="10" name="Text Box 6"/>
          <p:cNvSpPr txBox="1">
            <a:spLocks noChangeArrowheads="1"/>
          </p:cNvSpPr>
          <p:nvPr/>
        </p:nvSpPr>
        <p:spPr bwMode="auto">
          <a:xfrm>
            <a:off x="4876891" y="4147334"/>
            <a:ext cx="1233143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rgbClr val="FF0000"/>
                </a:solidFill>
              </a:rPr>
              <a:t>53.8%</a:t>
            </a:r>
          </a:p>
        </p:txBody>
      </p:sp>
      <p:sp>
        <p:nvSpPr>
          <p:cNvPr id="11" name="Text Box 6"/>
          <p:cNvSpPr txBox="1">
            <a:spLocks noChangeArrowheads="1"/>
          </p:cNvSpPr>
          <p:nvPr/>
        </p:nvSpPr>
        <p:spPr bwMode="auto">
          <a:xfrm>
            <a:off x="6359922" y="4147334"/>
            <a:ext cx="1172029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rgbClr val="FF0000"/>
                </a:solidFill>
              </a:rPr>
              <a:t>61.6%</a:t>
            </a: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63296" y="4851273"/>
            <a:ext cx="2280228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 err="1">
                <a:solidFill>
                  <a:schemeClr val="bg1"/>
                </a:solidFill>
              </a:rPr>
              <a:t>Miles</a:t>
            </a:r>
            <a:endParaRPr lang="it-IT" sz="2500" dirty="0">
              <a:solidFill>
                <a:schemeClr val="bg1"/>
              </a:solidFill>
            </a:endParaRPr>
          </a:p>
        </p:txBody>
      </p:sp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4876891" y="4851273"/>
            <a:ext cx="1233143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59.0%</a:t>
            </a:r>
          </a:p>
        </p:txBody>
      </p:sp>
      <p:sp>
        <p:nvSpPr>
          <p:cNvPr id="14" name="Text Box 6"/>
          <p:cNvSpPr txBox="1">
            <a:spLocks noChangeArrowheads="1"/>
          </p:cNvSpPr>
          <p:nvPr/>
        </p:nvSpPr>
        <p:spPr bwMode="auto">
          <a:xfrm>
            <a:off x="6359922" y="4851273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64.0%</a:t>
            </a:r>
          </a:p>
        </p:txBody>
      </p: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1863296" y="2802798"/>
            <a:ext cx="2280228" cy="47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b="1" dirty="0">
                <a:solidFill>
                  <a:schemeClr val="bg1"/>
                </a:solidFill>
              </a:rPr>
              <a:t>Total 10 </a:t>
            </a:r>
            <a:r>
              <a:rPr lang="it-IT" sz="2500" b="1" dirty="0" err="1">
                <a:solidFill>
                  <a:schemeClr val="bg1"/>
                </a:solidFill>
              </a:rPr>
              <a:t>yrs</a:t>
            </a:r>
            <a:endParaRPr lang="it-IT" sz="2500" b="1" dirty="0">
              <a:solidFill>
                <a:schemeClr val="bg1"/>
              </a:solidFill>
            </a:endParaRPr>
          </a:p>
        </p:txBody>
      </p:sp>
      <p:sp>
        <p:nvSpPr>
          <p:cNvPr id="16" name="Text Box 6"/>
          <p:cNvSpPr txBox="1">
            <a:spLocks noChangeArrowheads="1"/>
          </p:cNvSpPr>
          <p:nvPr/>
        </p:nvSpPr>
        <p:spPr bwMode="auto">
          <a:xfrm>
            <a:off x="4878249" y="2775446"/>
            <a:ext cx="1231785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chemeClr val="bg1"/>
                </a:solidFill>
              </a:rPr>
              <a:t>63.0%</a:t>
            </a:r>
          </a:p>
        </p:txBody>
      </p: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358564" y="2798479"/>
            <a:ext cx="1170671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 anchor="ctr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b="1" dirty="0">
                <a:solidFill>
                  <a:schemeClr val="bg1"/>
                </a:solidFill>
              </a:rPr>
              <a:t>63.4%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1861938" y="5571046"/>
            <a:ext cx="2964703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 err="1">
                <a:solidFill>
                  <a:schemeClr val="bg1"/>
                </a:solidFill>
              </a:rPr>
              <a:t>Adjuv</a:t>
            </a:r>
            <a:r>
              <a:rPr lang="it-IT" sz="2500" dirty="0">
                <a:solidFill>
                  <a:schemeClr val="bg1"/>
                </a:solidFill>
              </a:rPr>
              <a:t> CT &lt; 3 </a:t>
            </a:r>
            <a:r>
              <a:rPr lang="it-IT" sz="2500" dirty="0" err="1">
                <a:solidFill>
                  <a:schemeClr val="bg1"/>
                </a:solidFill>
              </a:rPr>
              <a:t>cycles</a:t>
            </a:r>
            <a:endParaRPr lang="it-IT" sz="2500" dirty="0">
              <a:solidFill>
                <a:schemeClr val="bg1"/>
              </a:solidFill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358564" y="5571046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67.5%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1861938" y="6158381"/>
            <a:ext cx="2895441" cy="465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r>
              <a:rPr lang="it-IT" sz="2500" dirty="0" err="1">
                <a:solidFill>
                  <a:schemeClr val="bg1"/>
                </a:solidFill>
              </a:rPr>
              <a:t>Adjuv</a:t>
            </a:r>
            <a:r>
              <a:rPr lang="it-IT" sz="2500" dirty="0">
                <a:solidFill>
                  <a:schemeClr val="bg1"/>
                </a:solidFill>
              </a:rPr>
              <a:t> CT </a:t>
            </a:r>
            <a:r>
              <a:rPr lang="it-IT" sz="2500" u="sng" dirty="0">
                <a:solidFill>
                  <a:schemeClr val="bg1"/>
                </a:solidFill>
              </a:rPr>
              <a:t>&gt;</a:t>
            </a:r>
            <a:r>
              <a:rPr lang="it-IT" sz="2500" dirty="0">
                <a:solidFill>
                  <a:schemeClr val="bg1"/>
                </a:solidFill>
              </a:rPr>
              <a:t> 3 </a:t>
            </a:r>
            <a:r>
              <a:rPr lang="it-IT" sz="2500" dirty="0" err="1">
                <a:solidFill>
                  <a:schemeClr val="bg1"/>
                </a:solidFill>
              </a:rPr>
              <a:t>cycles</a:t>
            </a:r>
            <a:endParaRPr lang="it-IT" sz="2500" dirty="0">
              <a:solidFill>
                <a:schemeClr val="bg1"/>
              </a:solidFill>
            </a:endParaRP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358564" y="6158381"/>
            <a:ext cx="1172029" cy="4707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algn="ctr" defTabSz="801654">
              <a:spcBef>
                <a:spcPct val="20000"/>
              </a:spcBef>
            </a:pPr>
            <a:r>
              <a:rPr lang="it-IT" sz="2500" dirty="0">
                <a:solidFill>
                  <a:schemeClr val="bg1"/>
                </a:solidFill>
              </a:rPr>
              <a:t>68.2%</a:t>
            </a:r>
          </a:p>
        </p:txBody>
      </p:sp>
      <p:sp>
        <p:nvSpPr>
          <p:cNvPr id="24" name="Text Box 6"/>
          <p:cNvSpPr txBox="1">
            <a:spLocks noChangeArrowheads="1"/>
          </p:cNvSpPr>
          <p:nvPr/>
        </p:nvSpPr>
        <p:spPr bwMode="auto">
          <a:xfrm>
            <a:off x="1835696" y="4869160"/>
            <a:ext cx="5728411" cy="465670"/>
          </a:xfrm>
          <a:prstGeom prst="rect">
            <a:avLst/>
          </a:prstGeom>
          <a:solidFill>
            <a:srgbClr val="92D050">
              <a:alpha val="48000"/>
            </a:srgbClr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/>
          </a:p>
        </p:txBody>
      </p:sp>
      <p:sp>
        <p:nvSpPr>
          <p:cNvPr id="21535" name="Rectangle 31"/>
          <p:cNvSpPr>
            <a:spLocks noChangeArrowheads="1"/>
          </p:cNvSpPr>
          <p:nvPr/>
        </p:nvSpPr>
        <p:spPr bwMode="auto">
          <a:xfrm>
            <a:off x="1835696" y="5589240"/>
            <a:ext cx="5728411" cy="1045111"/>
          </a:xfrm>
          <a:prstGeom prst="rect">
            <a:avLst/>
          </a:prstGeom>
          <a:solidFill>
            <a:srgbClr val="92D050">
              <a:alpha val="48000"/>
            </a:srgbClr>
          </a:solidFill>
          <a:ln w="25400">
            <a:solidFill>
              <a:srgbClr val="009900"/>
            </a:solidFill>
            <a:miter lim="800000"/>
            <a:headEnd/>
            <a:tailEnd/>
          </a:ln>
          <a:effectLst/>
        </p:spPr>
        <p:txBody>
          <a:bodyPr wrap="none" lIns="80165" tIns="40083" rIns="80165" bIns="40083" anchor="ctr"/>
          <a:lstStyle/>
          <a:p>
            <a:endParaRPr lang="it-IT"/>
          </a:p>
        </p:txBody>
      </p:sp>
      <p:sp>
        <p:nvSpPr>
          <p:cNvPr id="29" name="CasellaDiTesto 28"/>
          <p:cNvSpPr txBox="1"/>
          <p:nvPr/>
        </p:nvSpPr>
        <p:spPr>
          <a:xfrm>
            <a:off x="6444208" y="652534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i="1" dirty="0" err="1" smtClean="0">
                <a:solidFill>
                  <a:schemeClr val="bg1"/>
                </a:solidFill>
              </a:rPr>
              <a:t>Cionini</a:t>
            </a:r>
            <a:r>
              <a:rPr lang="it-IT" b="1" i="1" dirty="0" smtClean="0">
                <a:solidFill>
                  <a:schemeClr val="bg1"/>
                </a:solidFill>
              </a:rPr>
              <a:t> l </a:t>
            </a:r>
            <a:r>
              <a:rPr lang="it-IT" b="1" i="1" dirty="0" err="1" smtClean="0">
                <a:solidFill>
                  <a:schemeClr val="bg1"/>
                </a:solidFill>
              </a:rPr>
              <a:t>et</a:t>
            </a:r>
            <a:r>
              <a:rPr lang="it-IT" b="1" i="1" dirty="0" smtClean="0">
                <a:solidFill>
                  <a:schemeClr val="bg1"/>
                </a:solidFill>
              </a:rPr>
              <a:t> al. ESTRO 2010 </a:t>
            </a:r>
            <a:endParaRPr lang="it-IT" b="1" i="1" dirty="0">
              <a:solidFill>
                <a:schemeClr val="bg1"/>
              </a:solidFill>
            </a:endParaRPr>
          </a:p>
        </p:txBody>
      </p:sp>
      <p:sp>
        <p:nvSpPr>
          <p:cNvPr id="30" name="Text Box 6"/>
          <p:cNvSpPr txBox="1">
            <a:spLocks noChangeArrowheads="1"/>
          </p:cNvSpPr>
          <p:nvPr/>
        </p:nvSpPr>
        <p:spPr bwMode="auto">
          <a:xfrm>
            <a:off x="1867925" y="3573016"/>
            <a:ext cx="5728411" cy="465670"/>
          </a:xfrm>
          <a:prstGeom prst="rect">
            <a:avLst/>
          </a:prstGeom>
          <a:solidFill>
            <a:srgbClr val="92D050">
              <a:alpha val="48000"/>
            </a:srgbClr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1835696" y="2780928"/>
            <a:ext cx="5728411" cy="465670"/>
          </a:xfrm>
          <a:prstGeom prst="rect">
            <a:avLst/>
          </a:prstGeom>
          <a:solidFill>
            <a:srgbClr val="92D050">
              <a:alpha val="43000"/>
            </a:srgbClr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/>
          </a:p>
        </p:txBody>
      </p:sp>
      <p:sp>
        <p:nvSpPr>
          <p:cNvPr id="22" name="Text Box 6"/>
          <p:cNvSpPr txBox="1">
            <a:spLocks noChangeArrowheads="1"/>
          </p:cNvSpPr>
          <p:nvPr/>
        </p:nvSpPr>
        <p:spPr bwMode="auto">
          <a:xfrm>
            <a:off x="1835696" y="2171242"/>
            <a:ext cx="5728411" cy="465670"/>
          </a:xfrm>
          <a:prstGeom prst="rect">
            <a:avLst/>
          </a:prstGeom>
          <a:solidFill>
            <a:srgbClr val="92D050">
              <a:alpha val="35000"/>
            </a:srgbClr>
          </a:solidFill>
          <a:ln w="25400">
            <a:solidFill>
              <a:srgbClr val="008000"/>
            </a:solidFill>
            <a:miter lim="800000"/>
            <a:headEnd/>
            <a:tailEnd/>
          </a:ln>
        </p:spPr>
        <p:txBody>
          <a:bodyPr lIns="80165" tIns="40083" rIns="80165" bIns="40083">
            <a:spAutoFit/>
          </a:bodyPr>
          <a:lstStyle/>
          <a:p>
            <a:pPr defTabSz="801654">
              <a:spcBef>
                <a:spcPct val="20000"/>
              </a:spcBef>
            </a:pPr>
            <a:endParaRPr lang="it-IT" sz="25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1259632" y="2492896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600" b="1" dirty="0" smtClean="0"/>
              <a:t>ADAPTIVE</a:t>
            </a:r>
            <a:endParaRPr lang="it-IT" sz="9600" b="1" dirty="0"/>
          </a:p>
        </p:txBody>
      </p:sp>
      <p:pic>
        <p:nvPicPr>
          <p:cNvPr id="3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o 4"/>
          <p:cNvGrpSpPr/>
          <p:nvPr/>
        </p:nvGrpSpPr>
        <p:grpSpPr>
          <a:xfrm>
            <a:off x="353404" y="836712"/>
            <a:ext cx="8251044" cy="4889524"/>
            <a:chOff x="641438" y="1347788"/>
            <a:chExt cx="7861126" cy="4169444"/>
          </a:xfrm>
        </p:grpSpPr>
        <p:pic>
          <p:nvPicPr>
            <p:cNvPr id="56322" name="Picture 2"/>
            <p:cNvPicPr>
              <a:picLocks noChangeAspect="1" noChangeArrowheads="1"/>
            </p:cNvPicPr>
            <p:nvPr/>
          </p:nvPicPr>
          <p:blipFill>
            <a:blip r:embed="rId2" cstate="print"/>
            <a:srcRect l="1337" r="1337"/>
            <a:stretch>
              <a:fillRect/>
            </a:stretch>
          </p:blipFill>
          <p:spPr bwMode="auto">
            <a:xfrm>
              <a:off x="641438" y="1347788"/>
              <a:ext cx="7861126" cy="41624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cxnSp>
          <p:nvCxnSpPr>
            <p:cNvPr id="4" name="Connettore 1 3"/>
            <p:cNvCxnSpPr/>
            <p:nvPr/>
          </p:nvCxnSpPr>
          <p:spPr>
            <a:xfrm>
              <a:off x="971600" y="5517232"/>
              <a:ext cx="7416824" cy="0"/>
            </a:xfrm>
            <a:prstGeom prst="line">
              <a:avLst/>
            </a:prstGeom>
            <a:ln w="38100">
              <a:solidFill>
                <a:schemeClr val="accent6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  <p:sp>
        <p:nvSpPr>
          <p:cNvPr id="8" name="Rettangolo 7"/>
          <p:cNvSpPr/>
          <p:nvPr/>
        </p:nvSpPr>
        <p:spPr>
          <a:xfrm>
            <a:off x="7164288" y="1772816"/>
            <a:ext cx="1152128" cy="2880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it-IT" sz="6600" b="1" dirty="0" err="1" smtClean="0"/>
              <a:t>Anal</a:t>
            </a:r>
            <a:r>
              <a:rPr lang="it-IT" sz="6600" b="1" dirty="0" smtClean="0"/>
              <a:t> carcinoma</a:t>
            </a:r>
            <a:endParaRPr lang="it-IT" sz="6600" b="1" dirty="0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1525711"/>
            <a:ext cx="8810354" cy="3847505"/>
          </a:xfrm>
          <a:prstGeom prst="rect">
            <a:avLst/>
          </a:prstGeom>
          <a:noFill/>
          <a:ln w="9525">
            <a:solidFill>
              <a:srgbClr val="002060"/>
            </a:solidFill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5436096" y="2852936"/>
            <a:ext cx="1296144" cy="50405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7" name="Rettangolo 6"/>
          <p:cNvSpPr/>
          <p:nvPr/>
        </p:nvSpPr>
        <p:spPr>
          <a:xfrm>
            <a:off x="5436096" y="3717032"/>
            <a:ext cx="1296144" cy="50405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8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Autofit/>
          </a:bodyPr>
          <a:lstStyle/>
          <a:p>
            <a:r>
              <a:rPr lang="it-IT" sz="6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DUTCH-TME Trial</a:t>
            </a:r>
            <a:br>
              <a:rPr lang="it-IT" sz="6000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sz="6000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 cstate="print"/>
          <a:srcRect l="13971" t="18994" r="3932" b="16780"/>
          <a:stretch>
            <a:fillRect/>
          </a:stretch>
        </p:blipFill>
        <p:spPr bwMode="auto">
          <a:xfrm>
            <a:off x="971600" y="1601864"/>
            <a:ext cx="7056015" cy="4416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396552" y="6496050"/>
            <a:ext cx="9144000" cy="39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sz="2000" i="1" dirty="0" err="1">
                <a:solidFill>
                  <a:schemeClr val="bg1"/>
                </a:solidFill>
              </a:rPr>
              <a:t>Peeters</a:t>
            </a:r>
            <a:r>
              <a:rPr lang="en-US" sz="2000" i="1" dirty="0">
                <a:solidFill>
                  <a:schemeClr val="bg1"/>
                </a:solidFill>
              </a:rPr>
              <a:t> KC et al. </a:t>
            </a:r>
            <a:r>
              <a:rPr lang="de-DE" sz="2000" i="1" dirty="0">
                <a:solidFill>
                  <a:schemeClr val="bg1"/>
                </a:solidFill>
              </a:rPr>
              <a:t>Ann </a:t>
            </a:r>
            <a:r>
              <a:rPr lang="de-DE" sz="2000" i="1" dirty="0" err="1">
                <a:solidFill>
                  <a:schemeClr val="bg1"/>
                </a:solidFill>
              </a:rPr>
              <a:t>Surg</a:t>
            </a:r>
            <a:r>
              <a:rPr lang="de-DE" sz="2000" i="1" dirty="0">
                <a:solidFill>
                  <a:schemeClr val="bg1"/>
                </a:solidFill>
              </a:rPr>
              <a:t>. 2007 Nov;246(5):693-701</a:t>
            </a:r>
            <a:endParaRPr lang="en-GB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0" y="260648"/>
            <a:ext cx="10369152" cy="1143000"/>
          </a:xfrm>
        </p:spPr>
        <p:txBody>
          <a:bodyPr>
            <a:normAutofit/>
          </a:bodyPr>
          <a:lstStyle/>
          <a:p>
            <a:r>
              <a:rPr lang="it-IT" sz="5400" b="1" dirty="0" smtClean="0">
                <a:solidFill>
                  <a:srgbClr val="0070C0"/>
                </a:solidFill>
              </a:rPr>
              <a:t>RTOG 98-11</a:t>
            </a:r>
            <a:endParaRPr lang="it-IT" sz="5400" b="1" dirty="0">
              <a:solidFill>
                <a:srgbClr val="0070C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0" y="5589240"/>
            <a:ext cx="39959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err="1" smtClean="0"/>
              <a:t>*</a:t>
            </a:r>
            <a:r>
              <a:rPr lang="it-IT" sz="2400" b="1" dirty="0" err="1" smtClean="0"/>
              <a:t>RT</a:t>
            </a:r>
            <a:r>
              <a:rPr lang="it-IT" sz="2400" b="1" dirty="0" smtClean="0"/>
              <a:t> </a:t>
            </a:r>
            <a:r>
              <a:rPr lang="it-IT" sz="2400" dirty="0" smtClean="0"/>
              <a:t>45-59 </a:t>
            </a:r>
            <a:r>
              <a:rPr lang="it-IT" sz="2400" dirty="0" err="1" smtClean="0"/>
              <a:t>Gy</a:t>
            </a:r>
            <a:endParaRPr lang="it-IT" sz="2400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-252536" y="2948751"/>
            <a:ext cx="187220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600" b="1" dirty="0" smtClean="0">
                <a:solidFill>
                  <a:schemeClr val="tx2"/>
                </a:solidFill>
              </a:rPr>
              <a:t>T2-4, </a:t>
            </a:r>
            <a:r>
              <a:rPr lang="it-IT" sz="3600" b="1" dirty="0" err="1" smtClean="0">
                <a:solidFill>
                  <a:schemeClr val="tx2"/>
                </a:solidFill>
              </a:rPr>
              <a:t>any</a:t>
            </a:r>
            <a:r>
              <a:rPr lang="it-IT" sz="3600" b="1" dirty="0" smtClean="0">
                <a:solidFill>
                  <a:schemeClr val="tx2"/>
                </a:solidFill>
              </a:rPr>
              <a:t> N</a:t>
            </a:r>
            <a:endParaRPr lang="it-IT" sz="3600" b="1" dirty="0">
              <a:solidFill>
                <a:schemeClr val="tx2"/>
              </a:solidFill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547664" y="3140968"/>
            <a:ext cx="936104" cy="101566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0000"/>
                </a:solidFill>
              </a:rPr>
              <a:t>R</a:t>
            </a:r>
            <a:endParaRPr lang="it-IT" sz="6000" b="1" dirty="0">
              <a:solidFill>
                <a:srgbClr val="FF0000"/>
              </a:solidFill>
            </a:endParaRPr>
          </a:p>
        </p:txBody>
      </p:sp>
      <p:cxnSp>
        <p:nvCxnSpPr>
          <p:cNvPr id="15" name="Connettore 2 14"/>
          <p:cNvCxnSpPr/>
          <p:nvPr/>
        </p:nvCxnSpPr>
        <p:spPr>
          <a:xfrm flipV="1">
            <a:off x="2627784" y="2636912"/>
            <a:ext cx="1440160" cy="9361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ttore 2 15"/>
          <p:cNvCxnSpPr/>
          <p:nvPr/>
        </p:nvCxnSpPr>
        <p:spPr>
          <a:xfrm>
            <a:off x="2627784" y="3869432"/>
            <a:ext cx="1368152" cy="92772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 Box 24"/>
          <p:cNvSpPr txBox="1">
            <a:spLocks noChangeArrowheads="1"/>
          </p:cNvSpPr>
          <p:nvPr/>
        </p:nvSpPr>
        <p:spPr bwMode="auto">
          <a:xfrm>
            <a:off x="4211960" y="2132856"/>
            <a:ext cx="2376264" cy="707886"/>
          </a:xfrm>
          <a:prstGeom prst="rect">
            <a:avLst/>
          </a:prstGeom>
          <a:solidFill>
            <a:srgbClr val="92D050"/>
          </a:solidFill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buClrTx/>
              <a:buSzTx/>
              <a:buFontTx/>
              <a:buNone/>
            </a:pPr>
            <a:r>
              <a:rPr lang="it-IT" sz="2000" b="1" dirty="0" err="1" smtClean="0">
                <a:solidFill>
                  <a:schemeClr val="tx1"/>
                </a:solidFill>
              </a:rPr>
              <a:t>Concomitant</a:t>
            </a:r>
            <a:r>
              <a:rPr lang="it-IT" sz="2000" b="1" dirty="0" smtClean="0">
                <a:solidFill>
                  <a:schemeClr val="tx1"/>
                </a:solidFill>
              </a:rPr>
              <a:t> RT*-CT FUMI-R</a:t>
            </a:r>
            <a:endParaRPr lang="it-IT" sz="2000" b="1" dirty="0">
              <a:solidFill>
                <a:schemeClr val="tx1"/>
              </a:solidFill>
            </a:endParaRPr>
          </a:p>
        </p:txBody>
      </p:sp>
      <p:sp>
        <p:nvSpPr>
          <p:cNvPr id="24" name="Text Box 24"/>
          <p:cNvSpPr txBox="1">
            <a:spLocks noChangeArrowheads="1"/>
          </p:cNvSpPr>
          <p:nvPr/>
        </p:nvSpPr>
        <p:spPr bwMode="auto">
          <a:xfrm>
            <a:off x="4283968" y="4757082"/>
            <a:ext cx="2232248" cy="707886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eaLnBrk="1" hangingPunct="1">
              <a:buClrTx/>
              <a:buSzTx/>
              <a:buFontTx/>
              <a:buNone/>
            </a:pPr>
            <a:r>
              <a:rPr lang="it-IT" sz="2000" b="1" dirty="0" err="1" smtClean="0">
                <a:solidFill>
                  <a:schemeClr val="tx1"/>
                </a:solidFill>
              </a:rPr>
              <a:t>Induction</a:t>
            </a:r>
            <a:r>
              <a:rPr lang="it-IT" sz="2000" b="1" dirty="0" smtClean="0">
                <a:solidFill>
                  <a:schemeClr val="tx1"/>
                </a:solidFill>
              </a:rPr>
              <a:t> CT</a:t>
            </a:r>
          </a:p>
          <a:p>
            <a:pPr algn="ctr" eaLnBrk="1" hangingPunct="1">
              <a:buClrTx/>
              <a:buSzTx/>
              <a:buFontTx/>
              <a:buNone/>
            </a:pPr>
            <a:r>
              <a:rPr lang="it-IT" sz="2000" b="1" dirty="0" smtClean="0"/>
              <a:t>CDDP-5FU (q 28)</a:t>
            </a:r>
            <a:r>
              <a:rPr lang="it-IT" sz="2000" b="1" dirty="0" smtClean="0">
                <a:solidFill>
                  <a:schemeClr val="tx1"/>
                </a:solidFill>
              </a:rPr>
              <a:t> </a:t>
            </a:r>
            <a:endParaRPr lang="it-IT" sz="2000" b="1" dirty="0">
              <a:solidFill>
                <a:schemeClr val="tx1"/>
              </a:solidFill>
            </a:endParaRPr>
          </a:p>
        </p:txBody>
      </p:sp>
      <p:pic>
        <p:nvPicPr>
          <p:cNvPr id="25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  <p:sp>
        <p:nvSpPr>
          <p:cNvPr id="26" name="CasellaDiTesto 25"/>
          <p:cNvSpPr txBox="1"/>
          <p:nvPr/>
        </p:nvSpPr>
        <p:spPr>
          <a:xfrm>
            <a:off x="4860032" y="6453336"/>
            <a:ext cx="30243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/>
              <a:t>Ajani</a:t>
            </a:r>
            <a:r>
              <a:rPr lang="it-IT" sz="2000" b="1" i="1" dirty="0" smtClean="0"/>
              <a:t> AJ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 </a:t>
            </a:r>
            <a:r>
              <a:rPr lang="it-IT" sz="2000" b="1" i="1" dirty="0" err="1" smtClean="0"/>
              <a:t>Jama</a:t>
            </a:r>
            <a:r>
              <a:rPr lang="it-IT" sz="2000" b="1" i="1" dirty="0" smtClean="0"/>
              <a:t> 2008</a:t>
            </a:r>
            <a:endParaRPr lang="it-IT" sz="2000" b="1" i="1" dirty="0"/>
          </a:p>
        </p:txBody>
      </p:sp>
      <p:sp>
        <p:nvSpPr>
          <p:cNvPr id="17" name="Text Box 24"/>
          <p:cNvSpPr txBox="1">
            <a:spLocks noChangeArrowheads="1"/>
          </p:cNvSpPr>
          <p:nvPr/>
        </p:nvSpPr>
        <p:spPr bwMode="auto">
          <a:xfrm>
            <a:off x="6732240" y="4757082"/>
            <a:ext cx="2376264" cy="707886"/>
          </a:xfrm>
          <a:prstGeom prst="rect">
            <a:avLst/>
          </a:prstGeom>
          <a:solidFill>
            <a:srgbClr val="92D050"/>
          </a:solidFill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it-IT" sz="2000" b="1" dirty="0" err="1" smtClean="0"/>
              <a:t>Concomitant</a:t>
            </a:r>
            <a:r>
              <a:rPr lang="it-IT" sz="2000" b="1" dirty="0" smtClean="0"/>
              <a:t> RT*-CT CDDP 5FU-R</a:t>
            </a:r>
            <a:endParaRPr lang="it-IT" sz="20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62575" y="4077072"/>
            <a:ext cx="3781425" cy="2771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-540568" y="44624"/>
            <a:ext cx="10369152" cy="1143000"/>
          </a:xfrm>
        </p:spPr>
        <p:txBody>
          <a:bodyPr>
            <a:normAutofit/>
          </a:bodyPr>
          <a:lstStyle/>
          <a:p>
            <a:r>
              <a:rPr lang="it-IT" sz="5400" b="1" dirty="0" smtClean="0">
                <a:solidFill>
                  <a:srgbClr val="0070C0"/>
                </a:solidFill>
              </a:rPr>
              <a:t>RTOG 98-11</a:t>
            </a:r>
            <a:endParaRPr lang="it-IT" sz="5400" b="1" dirty="0">
              <a:solidFill>
                <a:srgbClr val="0070C0"/>
              </a:solidFill>
            </a:endParaRPr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789040"/>
            <a:ext cx="417195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59832" y="1196752"/>
            <a:ext cx="3257550" cy="2790825"/>
          </a:xfrm>
          <a:prstGeom prst="rect">
            <a:avLst/>
          </a:prstGeom>
          <a:noFill/>
          <a:ln w="38100">
            <a:noFill/>
            <a:miter lim="800000"/>
            <a:headEnd/>
            <a:tailEnd/>
          </a:ln>
        </p:spPr>
      </p:pic>
      <p:sp>
        <p:nvSpPr>
          <p:cNvPr id="9" name="Figura a mano libera 8"/>
          <p:cNvSpPr/>
          <p:nvPr/>
        </p:nvSpPr>
        <p:spPr>
          <a:xfrm>
            <a:off x="3514725" y="3095625"/>
            <a:ext cx="2443163" cy="195263"/>
          </a:xfrm>
          <a:custGeom>
            <a:avLst/>
            <a:gdLst>
              <a:gd name="connsiteX0" fmla="*/ 0 w 2443163"/>
              <a:gd name="connsiteY0" fmla="*/ 195263 h 195263"/>
              <a:gd name="connsiteX1" fmla="*/ 100013 w 2443163"/>
              <a:gd name="connsiteY1" fmla="*/ 166688 h 195263"/>
              <a:gd name="connsiteX2" fmla="*/ 128588 w 2443163"/>
              <a:gd name="connsiteY2" fmla="*/ 152400 h 195263"/>
              <a:gd name="connsiteX3" fmla="*/ 185738 w 2443163"/>
              <a:gd name="connsiteY3" fmla="*/ 128588 h 195263"/>
              <a:gd name="connsiteX4" fmla="*/ 204788 w 2443163"/>
              <a:gd name="connsiteY4" fmla="*/ 109538 h 195263"/>
              <a:gd name="connsiteX5" fmla="*/ 223838 w 2443163"/>
              <a:gd name="connsiteY5" fmla="*/ 66675 h 195263"/>
              <a:gd name="connsiteX6" fmla="*/ 276225 w 2443163"/>
              <a:gd name="connsiteY6" fmla="*/ 80963 h 195263"/>
              <a:gd name="connsiteX7" fmla="*/ 300038 w 2443163"/>
              <a:gd name="connsiteY7" fmla="*/ 71438 h 195263"/>
              <a:gd name="connsiteX8" fmla="*/ 357188 w 2443163"/>
              <a:gd name="connsiteY8" fmla="*/ 71438 h 195263"/>
              <a:gd name="connsiteX9" fmla="*/ 366713 w 2443163"/>
              <a:gd name="connsiteY9" fmla="*/ 57150 h 195263"/>
              <a:gd name="connsiteX10" fmla="*/ 447675 w 2443163"/>
              <a:gd name="connsiteY10" fmla="*/ 57150 h 195263"/>
              <a:gd name="connsiteX11" fmla="*/ 447675 w 2443163"/>
              <a:gd name="connsiteY11" fmla="*/ 33338 h 195263"/>
              <a:gd name="connsiteX12" fmla="*/ 471488 w 2443163"/>
              <a:gd name="connsiteY12" fmla="*/ 38100 h 195263"/>
              <a:gd name="connsiteX13" fmla="*/ 476250 w 2443163"/>
              <a:gd name="connsiteY13" fmla="*/ 19050 h 195263"/>
              <a:gd name="connsiteX14" fmla="*/ 647700 w 2443163"/>
              <a:gd name="connsiteY14" fmla="*/ 28575 h 195263"/>
              <a:gd name="connsiteX15" fmla="*/ 657225 w 2443163"/>
              <a:gd name="connsiteY15" fmla="*/ 14288 h 195263"/>
              <a:gd name="connsiteX16" fmla="*/ 928688 w 2443163"/>
              <a:gd name="connsiteY16" fmla="*/ 19050 h 195263"/>
              <a:gd name="connsiteX17" fmla="*/ 942975 w 2443163"/>
              <a:gd name="connsiteY17" fmla="*/ 4763 h 195263"/>
              <a:gd name="connsiteX18" fmla="*/ 2443163 w 2443163"/>
              <a:gd name="connsiteY18" fmla="*/ 4763 h 195263"/>
              <a:gd name="connsiteX19" fmla="*/ 2438400 w 2443163"/>
              <a:gd name="connsiteY19" fmla="*/ 0 h 195263"/>
              <a:gd name="connsiteX20" fmla="*/ 2428875 w 2443163"/>
              <a:gd name="connsiteY20" fmla="*/ 0 h 195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</a:cxnLst>
            <a:rect l="l" t="t" r="r" b="b"/>
            <a:pathLst>
              <a:path w="2443163" h="195263">
                <a:moveTo>
                  <a:pt x="0" y="195263"/>
                </a:moveTo>
                <a:lnTo>
                  <a:pt x="100013" y="166688"/>
                </a:lnTo>
                <a:lnTo>
                  <a:pt x="128588" y="152400"/>
                </a:lnTo>
                <a:lnTo>
                  <a:pt x="185738" y="128588"/>
                </a:lnTo>
                <a:lnTo>
                  <a:pt x="204788" y="109538"/>
                </a:lnTo>
                <a:lnTo>
                  <a:pt x="223838" y="66675"/>
                </a:lnTo>
                <a:lnTo>
                  <a:pt x="276225" y="80963"/>
                </a:lnTo>
                <a:lnTo>
                  <a:pt x="300038" y="71438"/>
                </a:lnTo>
                <a:lnTo>
                  <a:pt x="357188" y="71438"/>
                </a:lnTo>
                <a:lnTo>
                  <a:pt x="366713" y="57150"/>
                </a:lnTo>
                <a:lnTo>
                  <a:pt x="447675" y="57150"/>
                </a:lnTo>
                <a:lnTo>
                  <a:pt x="447675" y="33338"/>
                </a:lnTo>
                <a:lnTo>
                  <a:pt x="471488" y="38100"/>
                </a:lnTo>
                <a:lnTo>
                  <a:pt x="476250" y="19050"/>
                </a:lnTo>
                <a:lnTo>
                  <a:pt x="647700" y="28575"/>
                </a:lnTo>
                <a:lnTo>
                  <a:pt x="657225" y="14288"/>
                </a:lnTo>
                <a:lnTo>
                  <a:pt x="928688" y="19050"/>
                </a:lnTo>
                <a:lnTo>
                  <a:pt x="942975" y="4763"/>
                </a:lnTo>
                <a:lnTo>
                  <a:pt x="2443163" y="4763"/>
                </a:lnTo>
                <a:lnTo>
                  <a:pt x="2438400" y="0"/>
                </a:lnTo>
                <a:lnTo>
                  <a:pt x="2428875" y="0"/>
                </a:lnTo>
              </a:path>
            </a:pathLst>
          </a:cu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0" name="Figura a mano libera 9"/>
          <p:cNvSpPr/>
          <p:nvPr/>
        </p:nvSpPr>
        <p:spPr>
          <a:xfrm>
            <a:off x="3524250" y="2933700"/>
            <a:ext cx="2419350" cy="342900"/>
          </a:xfrm>
          <a:custGeom>
            <a:avLst/>
            <a:gdLst>
              <a:gd name="connsiteX0" fmla="*/ 0 w 2419350"/>
              <a:gd name="connsiteY0" fmla="*/ 342900 h 342900"/>
              <a:gd name="connsiteX1" fmla="*/ 38100 w 2419350"/>
              <a:gd name="connsiteY1" fmla="*/ 309563 h 342900"/>
              <a:gd name="connsiteX2" fmla="*/ 90488 w 2419350"/>
              <a:gd name="connsiteY2" fmla="*/ 304800 h 342900"/>
              <a:gd name="connsiteX3" fmla="*/ 109538 w 2419350"/>
              <a:gd name="connsiteY3" fmla="*/ 295275 h 342900"/>
              <a:gd name="connsiteX4" fmla="*/ 133350 w 2419350"/>
              <a:gd name="connsiteY4" fmla="*/ 280988 h 342900"/>
              <a:gd name="connsiteX5" fmla="*/ 142875 w 2419350"/>
              <a:gd name="connsiteY5" fmla="*/ 257175 h 342900"/>
              <a:gd name="connsiteX6" fmla="*/ 180975 w 2419350"/>
              <a:gd name="connsiteY6" fmla="*/ 252413 h 342900"/>
              <a:gd name="connsiteX7" fmla="*/ 209550 w 2419350"/>
              <a:gd name="connsiteY7" fmla="*/ 223838 h 342900"/>
              <a:gd name="connsiteX8" fmla="*/ 238125 w 2419350"/>
              <a:gd name="connsiteY8" fmla="*/ 219075 h 342900"/>
              <a:gd name="connsiteX9" fmla="*/ 242888 w 2419350"/>
              <a:gd name="connsiteY9" fmla="*/ 185738 h 342900"/>
              <a:gd name="connsiteX10" fmla="*/ 295275 w 2419350"/>
              <a:gd name="connsiteY10" fmla="*/ 157163 h 342900"/>
              <a:gd name="connsiteX11" fmla="*/ 319088 w 2419350"/>
              <a:gd name="connsiteY11" fmla="*/ 152400 h 342900"/>
              <a:gd name="connsiteX12" fmla="*/ 376238 w 2419350"/>
              <a:gd name="connsiteY12" fmla="*/ 119063 h 342900"/>
              <a:gd name="connsiteX13" fmla="*/ 457200 w 2419350"/>
              <a:gd name="connsiteY13" fmla="*/ 128588 h 342900"/>
              <a:gd name="connsiteX14" fmla="*/ 457200 w 2419350"/>
              <a:gd name="connsiteY14" fmla="*/ 128588 h 342900"/>
              <a:gd name="connsiteX15" fmla="*/ 519113 w 2419350"/>
              <a:gd name="connsiteY15" fmla="*/ 114300 h 342900"/>
              <a:gd name="connsiteX16" fmla="*/ 538163 w 2419350"/>
              <a:gd name="connsiteY16" fmla="*/ 104775 h 342900"/>
              <a:gd name="connsiteX17" fmla="*/ 585788 w 2419350"/>
              <a:gd name="connsiteY17" fmla="*/ 114300 h 342900"/>
              <a:gd name="connsiteX18" fmla="*/ 609600 w 2419350"/>
              <a:gd name="connsiteY18" fmla="*/ 80963 h 342900"/>
              <a:gd name="connsiteX19" fmla="*/ 700088 w 2419350"/>
              <a:gd name="connsiteY19" fmla="*/ 85725 h 342900"/>
              <a:gd name="connsiteX20" fmla="*/ 757238 w 2419350"/>
              <a:gd name="connsiteY20" fmla="*/ 80963 h 342900"/>
              <a:gd name="connsiteX21" fmla="*/ 762000 w 2419350"/>
              <a:gd name="connsiteY21" fmla="*/ 61913 h 342900"/>
              <a:gd name="connsiteX22" fmla="*/ 885825 w 2419350"/>
              <a:gd name="connsiteY22" fmla="*/ 71438 h 342900"/>
              <a:gd name="connsiteX23" fmla="*/ 904875 w 2419350"/>
              <a:gd name="connsiteY23" fmla="*/ 57150 h 342900"/>
              <a:gd name="connsiteX24" fmla="*/ 1709738 w 2419350"/>
              <a:gd name="connsiteY24" fmla="*/ 61913 h 342900"/>
              <a:gd name="connsiteX25" fmla="*/ 1714500 w 2419350"/>
              <a:gd name="connsiteY25" fmla="*/ 28575 h 342900"/>
              <a:gd name="connsiteX26" fmla="*/ 1743075 w 2419350"/>
              <a:gd name="connsiteY26" fmla="*/ 28575 h 342900"/>
              <a:gd name="connsiteX27" fmla="*/ 1733550 w 2419350"/>
              <a:gd name="connsiteY27" fmla="*/ 4763 h 342900"/>
              <a:gd name="connsiteX28" fmla="*/ 2419350 w 2419350"/>
              <a:gd name="connsiteY28" fmla="*/ 0 h 342900"/>
              <a:gd name="connsiteX29" fmla="*/ 2419350 w 2419350"/>
              <a:gd name="connsiteY29" fmla="*/ 0 h 3429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</a:cxnLst>
            <a:rect l="l" t="t" r="r" b="b"/>
            <a:pathLst>
              <a:path w="2419350" h="342900">
                <a:moveTo>
                  <a:pt x="0" y="342900"/>
                </a:moveTo>
                <a:lnTo>
                  <a:pt x="38100" y="309563"/>
                </a:lnTo>
                <a:lnTo>
                  <a:pt x="90488" y="304800"/>
                </a:lnTo>
                <a:lnTo>
                  <a:pt x="109538" y="295275"/>
                </a:lnTo>
                <a:lnTo>
                  <a:pt x="133350" y="280988"/>
                </a:lnTo>
                <a:lnTo>
                  <a:pt x="142875" y="257175"/>
                </a:lnTo>
                <a:lnTo>
                  <a:pt x="180975" y="252413"/>
                </a:lnTo>
                <a:lnTo>
                  <a:pt x="209550" y="223838"/>
                </a:lnTo>
                <a:lnTo>
                  <a:pt x="238125" y="219075"/>
                </a:lnTo>
                <a:lnTo>
                  <a:pt x="242888" y="185738"/>
                </a:lnTo>
                <a:lnTo>
                  <a:pt x="295275" y="157163"/>
                </a:lnTo>
                <a:lnTo>
                  <a:pt x="319088" y="152400"/>
                </a:lnTo>
                <a:lnTo>
                  <a:pt x="376238" y="119063"/>
                </a:lnTo>
                <a:lnTo>
                  <a:pt x="457200" y="128588"/>
                </a:lnTo>
                <a:lnTo>
                  <a:pt x="457200" y="128588"/>
                </a:lnTo>
                <a:lnTo>
                  <a:pt x="519113" y="114300"/>
                </a:lnTo>
                <a:lnTo>
                  <a:pt x="538163" y="104775"/>
                </a:lnTo>
                <a:lnTo>
                  <a:pt x="585788" y="114300"/>
                </a:lnTo>
                <a:lnTo>
                  <a:pt x="609600" y="80963"/>
                </a:lnTo>
                <a:lnTo>
                  <a:pt x="700088" y="85725"/>
                </a:lnTo>
                <a:lnTo>
                  <a:pt x="757238" y="80963"/>
                </a:lnTo>
                <a:lnTo>
                  <a:pt x="762000" y="61913"/>
                </a:lnTo>
                <a:lnTo>
                  <a:pt x="885825" y="71438"/>
                </a:lnTo>
                <a:lnTo>
                  <a:pt x="904875" y="57150"/>
                </a:lnTo>
                <a:lnTo>
                  <a:pt x="1709738" y="61913"/>
                </a:lnTo>
                <a:lnTo>
                  <a:pt x="1714500" y="28575"/>
                </a:lnTo>
                <a:lnTo>
                  <a:pt x="1743075" y="28575"/>
                </a:lnTo>
                <a:lnTo>
                  <a:pt x="1733550" y="4763"/>
                </a:lnTo>
                <a:lnTo>
                  <a:pt x="2419350" y="0"/>
                </a:lnTo>
                <a:lnTo>
                  <a:pt x="2419350" y="0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2" name="Figura a mano libera 11"/>
          <p:cNvSpPr/>
          <p:nvPr/>
        </p:nvSpPr>
        <p:spPr>
          <a:xfrm>
            <a:off x="1123950" y="3886200"/>
            <a:ext cx="2524125" cy="762000"/>
          </a:xfrm>
          <a:custGeom>
            <a:avLst/>
            <a:gdLst>
              <a:gd name="connsiteX0" fmla="*/ 0 w 2524125"/>
              <a:gd name="connsiteY0" fmla="*/ 0 h 762000"/>
              <a:gd name="connsiteX1" fmla="*/ 76200 w 2524125"/>
              <a:gd name="connsiteY1" fmla="*/ 23813 h 762000"/>
              <a:gd name="connsiteX2" fmla="*/ 133350 w 2524125"/>
              <a:gd name="connsiteY2" fmla="*/ 76200 h 762000"/>
              <a:gd name="connsiteX3" fmla="*/ 161925 w 2524125"/>
              <a:gd name="connsiteY3" fmla="*/ 138113 h 762000"/>
              <a:gd name="connsiteX4" fmla="*/ 190500 w 2524125"/>
              <a:gd name="connsiteY4" fmla="*/ 209550 h 762000"/>
              <a:gd name="connsiteX5" fmla="*/ 204788 w 2524125"/>
              <a:gd name="connsiteY5" fmla="*/ 276225 h 762000"/>
              <a:gd name="connsiteX6" fmla="*/ 323850 w 2524125"/>
              <a:gd name="connsiteY6" fmla="*/ 400050 h 762000"/>
              <a:gd name="connsiteX7" fmla="*/ 366713 w 2524125"/>
              <a:gd name="connsiteY7" fmla="*/ 414338 h 762000"/>
              <a:gd name="connsiteX8" fmla="*/ 395288 w 2524125"/>
              <a:gd name="connsiteY8" fmla="*/ 423863 h 762000"/>
              <a:gd name="connsiteX9" fmla="*/ 433388 w 2524125"/>
              <a:gd name="connsiteY9" fmla="*/ 471488 h 762000"/>
              <a:gd name="connsiteX10" fmla="*/ 504825 w 2524125"/>
              <a:gd name="connsiteY10" fmla="*/ 476250 h 762000"/>
              <a:gd name="connsiteX11" fmla="*/ 581025 w 2524125"/>
              <a:gd name="connsiteY11" fmla="*/ 509588 h 762000"/>
              <a:gd name="connsiteX12" fmla="*/ 623888 w 2524125"/>
              <a:gd name="connsiteY12" fmla="*/ 542925 h 762000"/>
              <a:gd name="connsiteX13" fmla="*/ 833438 w 2524125"/>
              <a:gd name="connsiteY13" fmla="*/ 552450 h 762000"/>
              <a:gd name="connsiteX14" fmla="*/ 852488 w 2524125"/>
              <a:gd name="connsiteY14" fmla="*/ 571500 h 762000"/>
              <a:gd name="connsiteX15" fmla="*/ 885825 w 2524125"/>
              <a:gd name="connsiteY15" fmla="*/ 571500 h 762000"/>
              <a:gd name="connsiteX16" fmla="*/ 947738 w 2524125"/>
              <a:gd name="connsiteY16" fmla="*/ 581025 h 762000"/>
              <a:gd name="connsiteX17" fmla="*/ 1000125 w 2524125"/>
              <a:gd name="connsiteY17" fmla="*/ 600075 h 762000"/>
              <a:gd name="connsiteX18" fmla="*/ 1014413 w 2524125"/>
              <a:gd name="connsiteY18" fmla="*/ 619125 h 762000"/>
              <a:gd name="connsiteX19" fmla="*/ 1238250 w 2524125"/>
              <a:gd name="connsiteY19" fmla="*/ 619125 h 762000"/>
              <a:gd name="connsiteX20" fmla="*/ 1252538 w 2524125"/>
              <a:gd name="connsiteY20" fmla="*/ 623888 h 762000"/>
              <a:gd name="connsiteX21" fmla="*/ 1457325 w 2524125"/>
              <a:gd name="connsiteY21" fmla="*/ 623888 h 762000"/>
              <a:gd name="connsiteX22" fmla="*/ 1476375 w 2524125"/>
              <a:gd name="connsiteY22" fmla="*/ 633413 h 762000"/>
              <a:gd name="connsiteX23" fmla="*/ 1476375 w 2524125"/>
              <a:gd name="connsiteY23" fmla="*/ 633413 h 762000"/>
              <a:gd name="connsiteX24" fmla="*/ 1476375 w 2524125"/>
              <a:gd name="connsiteY24" fmla="*/ 661988 h 762000"/>
              <a:gd name="connsiteX25" fmla="*/ 1576388 w 2524125"/>
              <a:gd name="connsiteY25" fmla="*/ 666750 h 762000"/>
              <a:gd name="connsiteX26" fmla="*/ 1600200 w 2524125"/>
              <a:gd name="connsiteY26" fmla="*/ 671513 h 762000"/>
              <a:gd name="connsiteX27" fmla="*/ 1671638 w 2524125"/>
              <a:gd name="connsiteY27" fmla="*/ 666750 h 762000"/>
              <a:gd name="connsiteX28" fmla="*/ 1690688 w 2524125"/>
              <a:gd name="connsiteY28" fmla="*/ 681038 h 762000"/>
              <a:gd name="connsiteX29" fmla="*/ 1714500 w 2524125"/>
              <a:gd name="connsiteY29" fmla="*/ 695325 h 762000"/>
              <a:gd name="connsiteX30" fmla="*/ 1709738 w 2524125"/>
              <a:gd name="connsiteY30" fmla="*/ 709613 h 762000"/>
              <a:gd name="connsiteX31" fmla="*/ 1966913 w 2524125"/>
              <a:gd name="connsiteY31" fmla="*/ 709613 h 762000"/>
              <a:gd name="connsiteX32" fmla="*/ 1985963 w 2524125"/>
              <a:gd name="connsiteY32" fmla="*/ 723900 h 762000"/>
              <a:gd name="connsiteX33" fmla="*/ 2071688 w 2524125"/>
              <a:gd name="connsiteY33" fmla="*/ 728663 h 762000"/>
              <a:gd name="connsiteX34" fmla="*/ 2081213 w 2524125"/>
              <a:gd name="connsiteY34" fmla="*/ 747713 h 762000"/>
              <a:gd name="connsiteX35" fmla="*/ 2524125 w 2524125"/>
              <a:gd name="connsiteY35" fmla="*/ 762000 h 762000"/>
              <a:gd name="connsiteX36" fmla="*/ 2514600 w 2524125"/>
              <a:gd name="connsiteY36" fmla="*/ 752475 h 762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</a:cxnLst>
            <a:rect l="l" t="t" r="r" b="b"/>
            <a:pathLst>
              <a:path w="2524125" h="762000">
                <a:moveTo>
                  <a:pt x="0" y="0"/>
                </a:moveTo>
                <a:lnTo>
                  <a:pt x="76200" y="23813"/>
                </a:lnTo>
                <a:lnTo>
                  <a:pt x="133350" y="76200"/>
                </a:lnTo>
                <a:lnTo>
                  <a:pt x="161925" y="138113"/>
                </a:lnTo>
                <a:lnTo>
                  <a:pt x="190500" y="209550"/>
                </a:lnTo>
                <a:lnTo>
                  <a:pt x="204788" y="276225"/>
                </a:lnTo>
                <a:lnTo>
                  <a:pt x="323850" y="400050"/>
                </a:lnTo>
                <a:lnTo>
                  <a:pt x="366713" y="414338"/>
                </a:lnTo>
                <a:lnTo>
                  <a:pt x="395288" y="423863"/>
                </a:lnTo>
                <a:lnTo>
                  <a:pt x="433388" y="471488"/>
                </a:lnTo>
                <a:lnTo>
                  <a:pt x="504825" y="476250"/>
                </a:lnTo>
                <a:lnTo>
                  <a:pt x="581025" y="509588"/>
                </a:lnTo>
                <a:lnTo>
                  <a:pt x="623888" y="542925"/>
                </a:lnTo>
                <a:lnTo>
                  <a:pt x="833438" y="552450"/>
                </a:lnTo>
                <a:lnTo>
                  <a:pt x="852488" y="571500"/>
                </a:lnTo>
                <a:lnTo>
                  <a:pt x="885825" y="571500"/>
                </a:lnTo>
                <a:lnTo>
                  <a:pt x="947738" y="581025"/>
                </a:lnTo>
                <a:lnTo>
                  <a:pt x="1000125" y="600075"/>
                </a:lnTo>
                <a:lnTo>
                  <a:pt x="1014413" y="619125"/>
                </a:lnTo>
                <a:lnTo>
                  <a:pt x="1238250" y="619125"/>
                </a:lnTo>
                <a:lnTo>
                  <a:pt x="1252538" y="623888"/>
                </a:lnTo>
                <a:lnTo>
                  <a:pt x="1457325" y="623888"/>
                </a:lnTo>
                <a:lnTo>
                  <a:pt x="1476375" y="633413"/>
                </a:lnTo>
                <a:lnTo>
                  <a:pt x="1476375" y="633413"/>
                </a:lnTo>
                <a:lnTo>
                  <a:pt x="1476375" y="661988"/>
                </a:lnTo>
                <a:lnTo>
                  <a:pt x="1576388" y="666750"/>
                </a:lnTo>
                <a:lnTo>
                  <a:pt x="1600200" y="671513"/>
                </a:lnTo>
                <a:lnTo>
                  <a:pt x="1671638" y="666750"/>
                </a:lnTo>
                <a:lnTo>
                  <a:pt x="1690688" y="681038"/>
                </a:lnTo>
                <a:lnTo>
                  <a:pt x="1714500" y="695325"/>
                </a:lnTo>
                <a:lnTo>
                  <a:pt x="1709738" y="709613"/>
                </a:lnTo>
                <a:lnTo>
                  <a:pt x="1966913" y="709613"/>
                </a:lnTo>
                <a:lnTo>
                  <a:pt x="1985963" y="723900"/>
                </a:lnTo>
                <a:lnTo>
                  <a:pt x="2071688" y="728663"/>
                </a:lnTo>
                <a:lnTo>
                  <a:pt x="2081213" y="747713"/>
                </a:lnTo>
                <a:lnTo>
                  <a:pt x="2524125" y="762000"/>
                </a:lnTo>
                <a:lnTo>
                  <a:pt x="2514600" y="752475"/>
                </a:lnTo>
              </a:path>
            </a:pathLst>
          </a:cu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3" name="Figura a mano libera 12"/>
          <p:cNvSpPr/>
          <p:nvPr/>
        </p:nvSpPr>
        <p:spPr>
          <a:xfrm>
            <a:off x="1133475" y="3900488"/>
            <a:ext cx="2495550" cy="942975"/>
          </a:xfrm>
          <a:custGeom>
            <a:avLst/>
            <a:gdLst>
              <a:gd name="connsiteX0" fmla="*/ 0 w 2495550"/>
              <a:gd name="connsiteY0" fmla="*/ 0 h 942975"/>
              <a:gd name="connsiteX1" fmla="*/ 76200 w 2495550"/>
              <a:gd name="connsiteY1" fmla="*/ 33337 h 942975"/>
              <a:gd name="connsiteX2" fmla="*/ 104775 w 2495550"/>
              <a:gd name="connsiteY2" fmla="*/ 52387 h 942975"/>
              <a:gd name="connsiteX3" fmla="*/ 95250 w 2495550"/>
              <a:gd name="connsiteY3" fmla="*/ 104775 h 942975"/>
              <a:gd name="connsiteX4" fmla="*/ 109538 w 2495550"/>
              <a:gd name="connsiteY4" fmla="*/ 133350 h 942975"/>
              <a:gd name="connsiteX5" fmla="*/ 147638 w 2495550"/>
              <a:gd name="connsiteY5" fmla="*/ 200025 h 942975"/>
              <a:gd name="connsiteX6" fmla="*/ 157163 w 2495550"/>
              <a:gd name="connsiteY6" fmla="*/ 242887 h 942975"/>
              <a:gd name="connsiteX7" fmla="*/ 200025 w 2495550"/>
              <a:gd name="connsiteY7" fmla="*/ 285750 h 942975"/>
              <a:gd name="connsiteX8" fmla="*/ 300038 w 2495550"/>
              <a:gd name="connsiteY8" fmla="*/ 409575 h 942975"/>
              <a:gd name="connsiteX9" fmla="*/ 300038 w 2495550"/>
              <a:gd name="connsiteY9" fmla="*/ 409575 h 942975"/>
              <a:gd name="connsiteX10" fmla="*/ 352425 w 2495550"/>
              <a:gd name="connsiteY10" fmla="*/ 447675 h 942975"/>
              <a:gd name="connsiteX11" fmla="*/ 414338 w 2495550"/>
              <a:gd name="connsiteY11" fmla="*/ 519112 h 942975"/>
              <a:gd name="connsiteX12" fmla="*/ 419100 w 2495550"/>
              <a:gd name="connsiteY12" fmla="*/ 542925 h 942975"/>
              <a:gd name="connsiteX13" fmla="*/ 509588 w 2495550"/>
              <a:gd name="connsiteY13" fmla="*/ 542925 h 942975"/>
              <a:gd name="connsiteX14" fmla="*/ 581025 w 2495550"/>
              <a:gd name="connsiteY14" fmla="*/ 542925 h 942975"/>
              <a:gd name="connsiteX15" fmla="*/ 638175 w 2495550"/>
              <a:gd name="connsiteY15" fmla="*/ 585787 h 942975"/>
              <a:gd name="connsiteX16" fmla="*/ 695325 w 2495550"/>
              <a:gd name="connsiteY16" fmla="*/ 590550 h 942975"/>
              <a:gd name="connsiteX17" fmla="*/ 723900 w 2495550"/>
              <a:gd name="connsiteY17" fmla="*/ 595312 h 942975"/>
              <a:gd name="connsiteX18" fmla="*/ 757238 w 2495550"/>
              <a:gd name="connsiteY18" fmla="*/ 633412 h 942975"/>
              <a:gd name="connsiteX19" fmla="*/ 828675 w 2495550"/>
              <a:gd name="connsiteY19" fmla="*/ 633412 h 942975"/>
              <a:gd name="connsiteX20" fmla="*/ 885825 w 2495550"/>
              <a:gd name="connsiteY20" fmla="*/ 681037 h 942975"/>
              <a:gd name="connsiteX21" fmla="*/ 885825 w 2495550"/>
              <a:gd name="connsiteY21" fmla="*/ 681037 h 942975"/>
              <a:gd name="connsiteX22" fmla="*/ 966788 w 2495550"/>
              <a:gd name="connsiteY22" fmla="*/ 704850 h 942975"/>
              <a:gd name="connsiteX23" fmla="*/ 1014413 w 2495550"/>
              <a:gd name="connsiteY23" fmla="*/ 723900 h 942975"/>
              <a:gd name="connsiteX24" fmla="*/ 1219200 w 2495550"/>
              <a:gd name="connsiteY24" fmla="*/ 723900 h 942975"/>
              <a:gd name="connsiteX25" fmla="*/ 1252538 w 2495550"/>
              <a:gd name="connsiteY25" fmla="*/ 728662 h 942975"/>
              <a:gd name="connsiteX26" fmla="*/ 1295400 w 2495550"/>
              <a:gd name="connsiteY26" fmla="*/ 747712 h 942975"/>
              <a:gd name="connsiteX27" fmla="*/ 1338263 w 2495550"/>
              <a:gd name="connsiteY27" fmla="*/ 747712 h 942975"/>
              <a:gd name="connsiteX28" fmla="*/ 1343025 w 2495550"/>
              <a:gd name="connsiteY28" fmla="*/ 766762 h 942975"/>
              <a:gd name="connsiteX29" fmla="*/ 1428750 w 2495550"/>
              <a:gd name="connsiteY29" fmla="*/ 762000 h 942975"/>
              <a:gd name="connsiteX30" fmla="*/ 1462088 w 2495550"/>
              <a:gd name="connsiteY30" fmla="*/ 771525 h 942975"/>
              <a:gd name="connsiteX31" fmla="*/ 1795463 w 2495550"/>
              <a:gd name="connsiteY31" fmla="*/ 766762 h 942975"/>
              <a:gd name="connsiteX32" fmla="*/ 1809750 w 2495550"/>
              <a:gd name="connsiteY32" fmla="*/ 790575 h 942975"/>
              <a:gd name="connsiteX33" fmla="*/ 1881188 w 2495550"/>
              <a:gd name="connsiteY33" fmla="*/ 785812 h 942975"/>
              <a:gd name="connsiteX34" fmla="*/ 1895475 w 2495550"/>
              <a:gd name="connsiteY34" fmla="*/ 819150 h 942975"/>
              <a:gd name="connsiteX35" fmla="*/ 1928813 w 2495550"/>
              <a:gd name="connsiteY35" fmla="*/ 814387 h 942975"/>
              <a:gd name="connsiteX36" fmla="*/ 1938338 w 2495550"/>
              <a:gd name="connsiteY36" fmla="*/ 828675 h 942975"/>
              <a:gd name="connsiteX37" fmla="*/ 1990725 w 2495550"/>
              <a:gd name="connsiteY37" fmla="*/ 838200 h 942975"/>
              <a:gd name="connsiteX38" fmla="*/ 2005013 w 2495550"/>
              <a:gd name="connsiteY38" fmla="*/ 871537 h 942975"/>
              <a:gd name="connsiteX39" fmla="*/ 2219325 w 2495550"/>
              <a:gd name="connsiteY39" fmla="*/ 876300 h 942975"/>
              <a:gd name="connsiteX40" fmla="*/ 2224088 w 2495550"/>
              <a:gd name="connsiteY40" fmla="*/ 895350 h 942975"/>
              <a:gd name="connsiteX41" fmla="*/ 2428875 w 2495550"/>
              <a:gd name="connsiteY41" fmla="*/ 900112 h 942975"/>
              <a:gd name="connsiteX42" fmla="*/ 2428875 w 2495550"/>
              <a:gd name="connsiteY42" fmla="*/ 942975 h 942975"/>
              <a:gd name="connsiteX43" fmla="*/ 2495550 w 2495550"/>
              <a:gd name="connsiteY43" fmla="*/ 938212 h 942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495550" h="942975">
                <a:moveTo>
                  <a:pt x="0" y="0"/>
                </a:moveTo>
                <a:lnTo>
                  <a:pt x="76200" y="33337"/>
                </a:lnTo>
                <a:lnTo>
                  <a:pt x="104775" y="52387"/>
                </a:lnTo>
                <a:lnTo>
                  <a:pt x="95250" y="104775"/>
                </a:lnTo>
                <a:lnTo>
                  <a:pt x="109538" y="133350"/>
                </a:lnTo>
                <a:lnTo>
                  <a:pt x="147638" y="200025"/>
                </a:lnTo>
                <a:lnTo>
                  <a:pt x="157163" y="242887"/>
                </a:lnTo>
                <a:lnTo>
                  <a:pt x="200025" y="285750"/>
                </a:lnTo>
                <a:lnTo>
                  <a:pt x="300038" y="409575"/>
                </a:lnTo>
                <a:lnTo>
                  <a:pt x="300038" y="409575"/>
                </a:lnTo>
                <a:lnTo>
                  <a:pt x="352425" y="447675"/>
                </a:lnTo>
                <a:lnTo>
                  <a:pt x="414338" y="519112"/>
                </a:lnTo>
                <a:lnTo>
                  <a:pt x="419100" y="542925"/>
                </a:lnTo>
                <a:lnTo>
                  <a:pt x="509588" y="542925"/>
                </a:lnTo>
                <a:lnTo>
                  <a:pt x="581025" y="542925"/>
                </a:lnTo>
                <a:lnTo>
                  <a:pt x="638175" y="585787"/>
                </a:lnTo>
                <a:lnTo>
                  <a:pt x="695325" y="590550"/>
                </a:lnTo>
                <a:lnTo>
                  <a:pt x="723900" y="595312"/>
                </a:lnTo>
                <a:lnTo>
                  <a:pt x="757238" y="633412"/>
                </a:lnTo>
                <a:lnTo>
                  <a:pt x="828675" y="633412"/>
                </a:lnTo>
                <a:lnTo>
                  <a:pt x="885825" y="681037"/>
                </a:lnTo>
                <a:lnTo>
                  <a:pt x="885825" y="681037"/>
                </a:lnTo>
                <a:lnTo>
                  <a:pt x="966788" y="704850"/>
                </a:lnTo>
                <a:lnTo>
                  <a:pt x="1014413" y="723900"/>
                </a:lnTo>
                <a:lnTo>
                  <a:pt x="1219200" y="723900"/>
                </a:lnTo>
                <a:lnTo>
                  <a:pt x="1252538" y="728662"/>
                </a:lnTo>
                <a:lnTo>
                  <a:pt x="1295400" y="747712"/>
                </a:lnTo>
                <a:lnTo>
                  <a:pt x="1338263" y="747712"/>
                </a:lnTo>
                <a:lnTo>
                  <a:pt x="1343025" y="766762"/>
                </a:lnTo>
                <a:lnTo>
                  <a:pt x="1428750" y="762000"/>
                </a:lnTo>
                <a:lnTo>
                  <a:pt x="1462088" y="771525"/>
                </a:lnTo>
                <a:lnTo>
                  <a:pt x="1795463" y="766762"/>
                </a:lnTo>
                <a:lnTo>
                  <a:pt x="1809750" y="790575"/>
                </a:lnTo>
                <a:lnTo>
                  <a:pt x="1881188" y="785812"/>
                </a:lnTo>
                <a:lnTo>
                  <a:pt x="1895475" y="819150"/>
                </a:lnTo>
                <a:lnTo>
                  <a:pt x="1928813" y="814387"/>
                </a:lnTo>
                <a:lnTo>
                  <a:pt x="1938338" y="828675"/>
                </a:lnTo>
                <a:lnTo>
                  <a:pt x="1990725" y="838200"/>
                </a:lnTo>
                <a:lnTo>
                  <a:pt x="2005013" y="871537"/>
                </a:lnTo>
                <a:lnTo>
                  <a:pt x="2219325" y="876300"/>
                </a:lnTo>
                <a:lnTo>
                  <a:pt x="2224088" y="895350"/>
                </a:lnTo>
                <a:lnTo>
                  <a:pt x="2428875" y="900112"/>
                </a:lnTo>
                <a:lnTo>
                  <a:pt x="2428875" y="942975"/>
                </a:lnTo>
                <a:lnTo>
                  <a:pt x="2495550" y="938212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4" name="Figura a mano libera 13"/>
          <p:cNvSpPr/>
          <p:nvPr/>
        </p:nvSpPr>
        <p:spPr>
          <a:xfrm>
            <a:off x="6300788" y="4295775"/>
            <a:ext cx="1881187" cy="561975"/>
          </a:xfrm>
          <a:custGeom>
            <a:avLst/>
            <a:gdLst>
              <a:gd name="connsiteX0" fmla="*/ 0 w 1881187"/>
              <a:gd name="connsiteY0" fmla="*/ 0 h 561975"/>
              <a:gd name="connsiteX1" fmla="*/ 85725 w 1881187"/>
              <a:gd name="connsiteY1" fmla="*/ 9525 h 561975"/>
              <a:gd name="connsiteX2" fmla="*/ 114300 w 1881187"/>
              <a:gd name="connsiteY2" fmla="*/ 28575 h 561975"/>
              <a:gd name="connsiteX3" fmla="*/ 200025 w 1881187"/>
              <a:gd name="connsiteY3" fmla="*/ 42863 h 561975"/>
              <a:gd name="connsiteX4" fmla="*/ 209550 w 1881187"/>
              <a:gd name="connsiteY4" fmla="*/ 61913 h 561975"/>
              <a:gd name="connsiteX5" fmla="*/ 266700 w 1881187"/>
              <a:gd name="connsiteY5" fmla="*/ 47625 h 561975"/>
              <a:gd name="connsiteX6" fmla="*/ 271462 w 1881187"/>
              <a:gd name="connsiteY6" fmla="*/ 61913 h 561975"/>
              <a:gd name="connsiteX7" fmla="*/ 300037 w 1881187"/>
              <a:gd name="connsiteY7" fmla="*/ 66675 h 561975"/>
              <a:gd name="connsiteX8" fmla="*/ 314325 w 1881187"/>
              <a:gd name="connsiteY8" fmla="*/ 71438 h 561975"/>
              <a:gd name="connsiteX9" fmla="*/ 352425 w 1881187"/>
              <a:gd name="connsiteY9" fmla="*/ 76200 h 561975"/>
              <a:gd name="connsiteX10" fmla="*/ 400050 w 1881187"/>
              <a:gd name="connsiteY10" fmla="*/ 80963 h 561975"/>
              <a:gd name="connsiteX11" fmla="*/ 433387 w 1881187"/>
              <a:gd name="connsiteY11" fmla="*/ 90488 h 561975"/>
              <a:gd name="connsiteX12" fmla="*/ 447675 w 1881187"/>
              <a:gd name="connsiteY12" fmla="*/ 100013 h 561975"/>
              <a:gd name="connsiteX13" fmla="*/ 500062 w 1881187"/>
              <a:gd name="connsiteY13" fmla="*/ 119063 h 561975"/>
              <a:gd name="connsiteX14" fmla="*/ 533400 w 1881187"/>
              <a:gd name="connsiteY14" fmla="*/ 123825 h 561975"/>
              <a:gd name="connsiteX15" fmla="*/ 552450 w 1881187"/>
              <a:gd name="connsiteY15" fmla="*/ 133350 h 561975"/>
              <a:gd name="connsiteX16" fmla="*/ 571500 w 1881187"/>
              <a:gd name="connsiteY16" fmla="*/ 128588 h 561975"/>
              <a:gd name="connsiteX17" fmla="*/ 576262 w 1881187"/>
              <a:gd name="connsiteY17" fmla="*/ 157163 h 561975"/>
              <a:gd name="connsiteX18" fmla="*/ 609600 w 1881187"/>
              <a:gd name="connsiteY18" fmla="*/ 157163 h 561975"/>
              <a:gd name="connsiteX19" fmla="*/ 642937 w 1881187"/>
              <a:gd name="connsiteY19" fmla="*/ 200025 h 561975"/>
              <a:gd name="connsiteX20" fmla="*/ 676275 w 1881187"/>
              <a:gd name="connsiteY20" fmla="*/ 204788 h 561975"/>
              <a:gd name="connsiteX21" fmla="*/ 690562 w 1881187"/>
              <a:gd name="connsiteY21" fmla="*/ 228600 h 561975"/>
              <a:gd name="connsiteX22" fmla="*/ 723900 w 1881187"/>
              <a:gd name="connsiteY22" fmla="*/ 233363 h 561975"/>
              <a:gd name="connsiteX23" fmla="*/ 723900 w 1881187"/>
              <a:gd name="connsiteY23" fmla="*/ 233363 h 561975"/>
              <a:gd name="connsiteX24" fmla="*/ 785812 w 1881187"/>
              <a:gd name="connsiteY24" fmla="*/ 266700 h 561975"/>
              <a:gd name="connsiteX25" fmla="*/ 814387 w 1881187"/>
              <a:gd name="connsiteY25" fmla="*/ 290513 h 561975"/>
              <a:gd name="connsiteX26" fmla="*/ 890587 w 1881187"/>
              <a:gd name="connsiteY26" fmla="*/ 300038 h 561975"/>
              <a:gd name="connsiteX27" fmla="*/ 976312 w 1881187"/>
              <a:gd name="connsiteY27" fmla="*/ 395288 h 561975"/>
              <a:gd name="connsiteX28" fmla="*/ 1085850 w 1881187"/>
              <a:gd name="connsiteY28" fmla="*/ 395288 h 561975"/>
              <a:gd name="connsiteX29" fmla="*/ 1181100 w 1881187"/>
              <a:gd name="connsiteY29" fmla="*/ 404813 h 561975"/>
              <a:gd name="connsiteX30" fmla="*/ 1200150 w 1881187"/>
              <a:gd name="connsiteY30" fmla="*/ 423863 h 561975"/>
              <a:gd name="connsiteX31" fmla="*/ 1252537 w 1881187"/>
              <a:gd name="connsiteY31" fmla="*/ 428625 h 561975"/>
              <a:gd name="connsiteX32" fmla="*/ 1266825 w 1881187"/>
              <a:gd name="connsiteY32" fmla="*/ 452438 h 561975"/>
              <a:gd name="connsiteX33" fmla="*/ 1319212 w 1881187"/>
              <a:gd name="connsiteY33" fmla="*/ 471488 h 561975"/>
              <a:gd name="connsiteX34" fmla="*/ 1376362 w 1881187"/>
              <a:gd name="connsiteY34" fmla="*/ 504825 h 561975"/>
              <a:gd name="connsiteX35" fmla="*/ 1557337 w 1881187"/>
              <a:gd name="connsiteY35" fmla="*/ 504825 h 561975"/>
              <a:gd name="connsiteX36" fmla="*/ 1571625 w 1881187"/>
              <a:gd name="connsiteY36" fmla="*/ 533400 h 561975"/>
              <a:gd name="connsiteX37" fmla="*/ 1619250 w 1881187"/>
              <a:gd name="connsiteY37" fmla="*/ 538163 h 561975"/>
              <a:gd name="connsiteX38" fmla="*/ 1619250 w 1881187"/>
              <a:gd name="connsiteY38" fmla="*/ 557213 h 561975"/>
              <a:gd name="connsiteX39" fmla="*/ 1666875 w 1881187"/>
              <a:gd name="connsiteY39" fmla="*/ 542925 h 561975"/>
              <a:gd name="connsiteX40" fmla="*/ 1681162 w 1881187"/>
              <a:gd name="connsiteY40" fmla="*/ 557213 h 561975"/>
              <a:gd name="connsiteX41" fmla="*/ 1881187 w 1881187"/>
              <a:gd name="connsiteY41" fmla="*/ 561975 h 5619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</a:cxnLst>
            <a:rect l="l" t="t" r="r" b="b"/>
            <a:pathLst>
              <a:path w="1881187" h="561975">
                <a:moveTo>
                  <a:pt x="0" y="0"/>
                </a:moveTo>
                <a:lnTo>
                  <a:pt x="85725" y="9525"/>
                </a:lnTo>
                <a:lnTo>
                  <a:pt x="114300" y="28575"/>
                </a:lnTo>
                <a:lnTo>
                  <a:pt x="200025" y="42863"/>
                </a:lnTo>
                <a:lnTo>
                  <a:pt x="209550" y="61913"/>
                </a:lnTo>
                <a:lnTo>
                  <a:pt x="266700" y="47625"/>
                </a:lnTo>
                <a:lnTo>
                  <a:pt x="271462" y="61913"/>
                </a:lnTo>
                <a:lnTo>
                  <a:pt x="300037" y="66675"/>
                </a:lnTo>
                <a:lnTo>
                  <a:pt x="314325" y="71438"/>
                </a:lnTo>
                <a:lnTo>
                  <a:pt x="352425" y="76200"/>
                </a:lnTo>
                <a:lnTo>
                  <a:pt x="400050" y="80963"/>
                </a:lnTo>
                <a:lnTo>
                  <a:pt x="433387" y="90488"/>
                </a:lnTo>
                <a:lnTo>
                  <a:pt x="447675" y="100013"/>
                </a:lnTo>
                <a:lnTo>
                  <a:pt x="500062" y="119063"/>
                </a:lnTo>
                <a:lnTo>
                  <a:pt x="533400" y="123825"/>
                </a:lnTo>
                <a:lnTo>
                  <a:pt x="552450" y="133350"/>
                </a:lnTo>
                <a:lnTo>
                  <a:pt x="571500" y="128588"/>
                </a:lnTo>
                <a:lnTo>
                  <a:pt x="576262" y="157163"/>
                </a:lnTo>
                <a:lnTo>
                  <a:pt x="609600" y="157163"/>
                </a:lnTo>
                <a:lnTo>
                  <a:pt x="642937" y="200025"/>
                </a:lnTo>
                <a:lnTo>
                  <a:pt x="676275" y="204788"/>
                </a:lnTo>
                <a:lnTo>
                  <a:pt x="690562" y="228600"/>
                </a:lnTo>
                <a:lnTo>
                  <a:pt x="723900" y="233363"/>
                </a:lnTo>
                <a:lnTo>
                  <a:pt x="723900" y="233363"/>
                </a:lnTo>
                <a:lnTo>
                  <a:pt x="785812" y="266700"/>
                </a:lnTo>
                <a:lnTo>
                  <a:pt x="814387" y="290513"/>
                </a:lnTo>
                <a:lnTo>
                  <a:pt x="890587" y="300038"/>
                </a:lnTo>
                <a:lnTo>
                  <a:pt x="976312" y="395288"/>
                </a:lnTo>
                <a:lnTo>
                  <a:pt x="1085850" y="395288"/>
                </a:lnTo>
                <a:lnTo>
                  <a:pt x="1181100" y="404813"/>
                </a:lnTo>
                <a:lnTo>
                  <a:pt x="1200150" y="423863"/>
                </a:lnTo>
                <a:lnTo>
                  <a:pt x="1252537" y="428625"/>
                </a:lnTo>
                <a:lnTo>
                  <a:pt x="1266825" y="452438"/>
                </a:lnTo>
                <a:lnTo>
                  <a:pt x="1319212" y="471488"/>
                </a:lnTo>
                <a:lnTo>
                  <a:pt x="1376362" y="504825"/>
                </a:lnTo>
                <a:lnTo>
                  <a:pt x="1557337" y="504825"/>
                </a:lnTo>
                <a:lnTo>
                  <a:pt x="1571625" y="533400"/>
                </a:lnTo>
                <a:lnTo>
                  <a:pt x="1619250" y="538163"/>
                </a:lnTo>
                <a:lnTo>
                  <a:pt x="1619250" y="557213"/>
                </a:lnTo>
                <a:lnTo>
                  <a:pt x="1666875" y="542925"/>
                </a:lnTo>
                <a:lnTo>
                  <a:pt x="1681162" y="557213"/>
                </a:lnTo>
                <a:lnTo>
                  <a:pt x="1881187" y="561975"/>
                </a:lnTo>
              </a:path>
            </a:pathLst>
          </a:cu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16" name="Connettore 1 15"/>
          <p:cNvCxnSpPr/>
          <p:nvPr/>
        </p:nvCxnSpPr>
        <p:spPr>
          <a:xfrm>
            <a:off x="8172400" y="4869160"/>
            <a:ext cx="64807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Figura a mano libera 17"/>
          <p:cNvSpPr/>
          <p:nvPr/>
        </p:nvSpPr>
        <p:spPr>
          <a:xfrm>
            <a:off x="6324600" y="4286250"/>
            <a:ext cx="2524125" cy="619125"/>
          </a:xfrm>
          <a:custGeom>
            <a:avLst/>
            <a:gdLst>
              <a:gd name="connsiteX0" fmla="*/ 0 w 2524125"/>
              <a:gd name="connsiteY0" fmla="*/ 0 h 619125"/>
              <a:gd name="connsiteX1" fmla="*/ 95250 w 2524125"/>
              <a:gd name="connsiteY1" fmla="*/ 23813 h 619125"/>
              <a:gd name="connsiteX2" fmla="*/ 195263 w 2524125"/>
              <a:gd name="connsiteY2" fmla="*/ 42863 h 619125"/>
              <a:gd name="connsiteX3" fmla="*/ 266700 w 2524125"/>
              <a:gd name="connsiteY3" fmla="*/ 47625 h 619125"/>
              <a:gd name="connsiteX4" fmla="*/ 300038 w 2524125"/>
              <a:gd name="connsiteY4" fmla="*/ 42863 h 619125"/>
              <a:gd name="connsiteX5" fmla="*/ 342900 w 2524125"/>
              <a:gd name="connsiteY5" fmla="*/ 57150 h 619125"/>
              <a:gd name="connsiteX6" fmla="*/ 357188 w 2524125"/>
              <a:gd name="connsiteY6" fmla="*/ 76200 h 619125"/>
              <a:gd name="connsiteX7" fmla="*/ 552450 w 2524125"/>
              <a:gd name="connsiteY7" fmla="*/ 138113 h 619125"/>
              <a:gd name="connsiteX8" fmla="*/ 638175 w 2524125"/>
              <a:gd name="connsiteY8" fmla="*/ 133350 h 619125"/>
              <a:gd name="connsiteX9" fmla="*/ 657225 w 2524125"/>
              <a:gd name="connsiteY9" fmla="*/ 152400 h 619125"/>
              <a:gd name="connsiteX10" fmla="*/ 742950 w 2524125"/>
              <a:gd name="connsiteY10" fmla="*/ 166688 h 619125"/>
              <a:gd name="connsiteX11" fmla="*/ 781050 w 2524125"/>
              <a:gd name="connsiteY11" fmla="*/ 166688 h 619125"/>
              <a:gd name="connsiteX12" fmla="*/ 790575 w 2524125"/>
              <a:gd name="connsiteY12" fmla="*/ 190500 h 619125"/>
              <a:gd name="connsiteX13" fmla="*/ 833438 w 2524125"/>
              <a:gd name="connsiteY13" fmla="*/ 195263 h 619125"/>
              <a:gd name="connsiteX14" fmla="*/ 871538 w 2524125"/>
              <a:gd name="connsiteY14" fmla="*/ 233363 h 619125"/>
              <a:gd name="connsiteX15" fmla="*/ 914400 w 2524125"/>
              <a:gd name="connsiteY15" fmla="*/ 233363 h 619125"/>
              <a:gd name="connsiteX16" fmla="*/ 952500 w 2524125"/>
              <a:gd name="connsiteY16" fmla="*/ 285750 h 619125"/>
              <a:gd name="connsiteX17" fmla="*/ 990600 w 2524125"/>
              <a:gd name="connsiteY17" fmla="*/ 285750 h 619125"/>
              <a:gd name="connsiteX18" fmla="*/ 1014413 w 2524125"/>
              <a:gd name="connsiteY18" fmla="*/ 304800 h 619125"/>
              <a:gd name="connsiteX19" fmla="*/ 1223963 w 2524125"/>
              <a:gd name="connsiteY19" fmla="*/ 295275 h 619125"/>
              <a:gd name="connsiteX20" fmla="*/ 1233488 w 2524125"/>
              <a:gd name="connsiteY20" fmla="*/ 323850 h 619125"/>
              <a:gd name="connsiteX21" fmla="*/ 1400175 w 2524125"/>
              <a:gd name="connsiteY21" fmla="*/ 319088 h 619125"/>
              <a:gd name="connsiteX22" fmla="*/ 1404938 w 2524125"/>
              <a:gd name="connsiteY22" fmla="*/ 338138 h 619125"/>
              <a:gd name="connsiteX23" fmla="*/ 1443038 w 2524125"/>
              <a:gd name="connsiteY23" fmla="*/ 333375 h 619125"/>
              <a:gd name="connsiteX24" fmla="*/ 1462088 w 2524125"/>
              <a:gd name="connsiteY24" fmla="*/ 371475 h 619125"/>
              <a:gd name="connsiteX25" fmla="*/ 1485900 w 2524125"/>
              <a:gd name="connsiteY25" fmla="*/ 381000 h 619125"/>
              <a:gd name="connsiteX26" fmla="*/ 1485900 w 2524125"/>
              <a:gd name="connsiteY26" fmla="*/ 400050 h 619125"/>
              <a:gd name="connsiteX27" fmla="*/ 1571625 w 2524125"/>
              <a:gd name="connsiteY27" fmla="*/ 400050 h 619125"/>
              <a:gd name="connsiteX28" fmla="*/ 1609725 w 2524125"/>
              <a:gd name="connsiteY28" fmla="*/ 419100 h 619125"/>
              <a:gd name="connsiteX29" fmla="*/ 1609725 w 2524125"/>
              <a:gd name="connsiteY29" fmla="*/ 428625 h 619125"/>
              <a:gd name="connsiteX30" fmla="*/ 1700213 w 2524125"/>
              <a:gd name="connsiteY30" fmla="*/ 438150 h 619125"/>
              <a:gd name="connsiteX31" fmla="*/ 1704975 w 2524125"/>
              <a:gd name="connsiteY31" fmla="*/ 447675 h 619125"/>
              <a:gd name="connsiteX32" fmla="*/ 1766888 w 2524125"/>
              <a:gd name="connsiteY32" fmla="*/ 442913 h 619125"/>
              <a:gd name="connsiteX33" fmla="*/ 1776413 w 2524125"/>
              <a:gd name="connsiteY33" fmla="*/ 466725 h 619125"/>
              <a:gd name="connsiteX34" fmla="*/ 1962150 w 2524125"/>
              <a:gd name="connsiteY34" fmla="*/ 476250 h 619125"/>
              <a:gd name="connsiteX35" fmla="*/ 1985963 w 2524125"/>
              <a:gd name="connsiteY35" fmla="*/ 495300 h 619125"/>
              <a:gd name="connsiteX36" fmla="*/ 2128838 w 2524125"/>
              <a:gd name="connsiteY36" fmla="*/ 495300 h 619125"/>
              <a:gd name="connsiteX37" fmla="*/ 2133600 w 2524125"/>
              <a:gd name="connsiteY37" fmla="*/ 528638 h 619125"/>
              <a:gd name="connsiteX38" fmla="*/ 2143125 w 2524125"/>
              <a:gd name="connsiteY38" fmla="*/ 557213 h 619125"/>
              <a:gd name="connsiteX39" fmla="*/ 2133600 w 2524125"/>
              <a:gd name="connsiteY39" fmla="*/ 590550 h 619125"/>
              <a:gd name="connsiteX40" fmla="*/ 2428875 w 2524125"/>
              <a:gd name="connsiteY40" fmla="*/ 590550 h 619125"/>
              <a:gd name="connsiteX41" fmla="*/ 2428875 w 2524125"/>
              <a:gd name="connsiteY41" fmla="*/ 619125 h 619125"/>
              <a:gd name="connsiteX42" fmla="*/ 2524125 w 2524125"/>
              <a:gd name="connsiteY42" fmla="*/ 619125 h 619125"/>
              <a:gd name="connsiteX43" fmla="*/ 2524125 w 2524125"/>
              <a:gd name="connsiteY43" fmla="*/ 619125 h 61912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</a:cxnLst>
            <a:rect l="l" t="t" r="r" b="b"/>
            <a:pathLst>
              <a:path w="2524125" h="619125">
                <a:moveTo>
                  <a:pt x="0" y="0"/>
                </a:moveTo>
                <a:lnTo>
                  <a:pt x="95250" y="23813"/>
                </a:lnTo>
                <a:lnTo>
                  <a:pt x="195263" y="42863"/>
                </a:lnTo>
                <a:lnTo>
                  <a:pt x="266700" y="47625"/>
                </a:lnTo>
                <a:lnTo>
                  <a:pt x="300038" y="42863"/>
                </a:lnTo>
                <a:lnTo>
                  <a:pt x="342900" y="57150"/>
                </a:lnTo>
                <a:lnTo>
                  <a:pt x="357188" y="76200"/>
                </a:lnTo>
                <a:lnTo>
                  <a:pt x="552450" y="138113"/>
                </a:lnTo>
                <a:lnTo>
                  <a:pt x="638175" y="133350"/>
                </a:lnTo>
                <a:lnTo>
                  <a:pt x="657225" y="152400"/>
                </a:lnTo>
                <a:lnTo>
                  <a:pt x="742950" y="166688"/>
                </a:lnTo>
                <a:lnTo>
                  <a:pt x="781050" y="166688"/>
                </a:lnTo>
                <a:lnTo>
                  <a:pt x="790575" y="190500"/>
                </a:lnTo>
                <a:lnTo>
                  <a:pt x="833438" y="195263"/>
                </a:lnTo>
                <a:lnTo>
                  <a:pt x="871538" y="233363"/>
                </a:lnTo>
                <a:lnTo>
                  <a:pt x="914400" y="233363"/>
                </a:lnTo>
                <a:lnTo>
                  <a:pt x="952500" y="285750"/>
                </a:lnTo>
                <a:lnTo>
                  <a:pt x="990600" y="285750"/>
                </a:lnTo>
                <a:lnTo>
                  <a:pt x="1014413" y="304800"/>
                </a:lnTo>
                <a:lnTo>
                  <a:pt x="1223963" y="295275"/>
                </a:lnTo>
                <a:lnTo>
                  <a:pt x="1233488" y="323850"/>
                </a:lnTo>
                <a:lnTo>
                  <a:pt x="1400175" y="319088"/>
                </a:lnTo>
                <a:lnTo>
                  <a:pt x="1404938" y="338138"/>
                </a:lnTo>
                <a:lnTo>
                  <a:pt x="1443038" y="333375"/>
                </a:lnTo>
                <a:lnTo>
                  <a:pt x="1462088" y="371475"/>
                </a:lnTo>
                <a:lnTo>
                  <a:pt x="1485900" y="381000"/>
                </a:lnTo>
                <a:lnTo>
                  <a:pt x="1485900" y="400050"/>
                </a:lnTo>
                <a:lnTo>
                  <a:pt x="1571625" y="400050"/>
                </a:lnTo>
                <a:lnTo>
                  <a:pt x="1609725" y="419100"/>
                </a:lnTo>
                <a:lnTo>
                  <a:pt x="1609725" y="428625"/>
                </a:lnTo>
                <a:lnTo>
                  <a:pt x="1700213" y="438150"/>
                </a:lnTo>
                <a:lnTo>
                  <a:pt x="1704975" y="447675"/>
                </a:lnTo>
                <a:lnTo>
                  <a:pt x="1766888" y="442913"/>
                </a:lnTo>
                <a:lnTo>
                  <a:pt x="1776413" y="466725"/>
                </a:lnTo>
                <a:lnTo>
                  <a:pt x="1962150" y="476250"/>
                </a:lnTo>
                <a:lnTo>
                  <a:pt x="1985963" y="495300"/>
                </a:lnTo>
                <a:lnTo>
                  <a:pt x="2128838" y="495300"/>
                </a:lnTo>
                <a:lnTo>
                  <a:pt x="2133600" y="528638"/>
                </a:lnTo>
                <a:lnTo>
                  <a:pt x="2143125" y="557213"/>
                </a:lnTo>
                <a:lnTo>
                  <a:pt x="2133600" y="590550"/>
                </a:lnTo>
                <a:lnTo>
                  <a:pt x="2428875" y="590550"/>
                </a:lnTo>
                <a:lnTo>
                  <a:pt x="2428875" y="619125"/>
                </a:lnTo>
                <a:lnTo>
                  <a:pt x="2524125" y="619125"/>
                </a:lnTo>
                <a:lnTo>
                  <a:pt x="2524125" y="619125"/>
                </a:lnTo>
              </a:path>
            </a:pathLst>
          </a:cu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34" name="Rettangolo 33"/>
          <p:cNvSpPr/>
          <p:nvPr/>
        </p:nvSpPr>
        <p:spPr>
          <a:xfrm>
            <a:off x="6444208" y="5877272"/>
            <a:ext cx="288032" cy="14401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32" name="Connettore 1 31"/>
          <p:cNvCxnSpPr/>
          <p:nvPr/>
        </p:nvCxnSpPr>
        <p:spPr>
          <a:xfrm>
            <a:off x="6444208" y="5877272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1 32"/>
          <p:cNvCxnSpPr/>
          <p:nvPr/>
        </p:nvCxnSpPr>
        <p:spPr>
          <a:xfrm>
            <a:off x="6444208" y="6021288"/>
            <a:ext cx="2880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ttangolo 34"/>
          <p:cNvSpPr/>
          <p:nvPr/>
        </p:nvSpPr>
        <p:spPr>
          <a:xfrm>
            <a:off x="1259632" y="5445224"/>
            <a:ext cx="288032" cy="21602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cxnSp>
        <p:nvCxnSpPr>
          <p:cNvPr id="29" name="Connettore 1 28"/>
          <p:cNvCxnSpPr/>
          <p:nvPr/>
        </p:nvCxnSpPr>
        <p:spPr>
          <a:xfrm>
            <a:off x="1259632" y="5517232"/>
            <a:ext cx="28803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ttore 1 30"/>
          <p:cNvCxnSpPr/>
          <p:nvPr/>
        </p:nvCxnSpPr>
        <p:spPr>
          <a:xfrm>
            <a:off x="1259632" y="5589240"/>
            <a:ext cx="28803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CasellaDiTesto 35"/>
          <p:cNvSpPr txBox="1"/>
          <p:nvPr/>
        </p:nvSpPr>
        <p:spPr>
          <a:xfrm>
            <a:off x="4283968" y="2622104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FF0000"/>
                </a:solidFill>
              </a:rPr>
              <a:t>10% </a:t>
            </a:r>
            <a:r>
              <a:rPr lang="it-IT" sz="900" b="1" dirty="0" smtClean="0"/>
              <a:t>vs</a:t>
            </a:r>
            <a:r>
              <a:rPr lang="it-IT" sz="900" b="1" dirty="0" smtClean="0">
                <a:solidFill>
                  <a:schemeClr val="accent1"/>
                </a:solidFill>
              </a:rPr>
              <a:t> </a:t>
            </a:r>
            <a:r>
              <a:rPr lang="it-IT" sz="900" b="1" dirty="0" smtClean="0">
                <a:solidFill>
                  <a:srgbClr val="0070C0"/>
                </a:solidFill>
              </a:rPr>
              <a:t>16%</a:t>
            </a:r>
            <a:endParaRPr lang="it-IT" sz="900" b="1" dirty="0">
              <a:solidFill>
                <a:srgbClr val="0070C0"/>
              </a:solidFill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5148064" y="2622104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FF0000"/>
                </a:solidFill>
              </a:rPr>
              <a:t>10% </a:t>
            </a:r>
            <a:r>
              <a:rPr lang="it-IT" sz="900" b="1" dirty="0" smtClean="0"/>
              <a:t>vs</a:t>
            </a:r>
            <a:r>
              <a:rPr lang="it-IT" sz="900" b="1" dirty="0" smtClean="0">
                <a:solidFill>
                  <a:schemeClr val="accent1"/>
                </a:solidFill>
              </a:rPr>
              <a:t> </a:t>
            </a:r>
            <a:r>
              <a:rPr lang="it-IT" sz="900" b="1" dirty="0" smtClean="0">
                <a:solidFill>
                  <a:srgbClr val="0070C0"/>
                </a:solidFill>
              </a:rPr>
              <a:t>19%</a:t>
            </a:r>
            <a:endParaRPr lang="it-IT" sz="900" b="1" dirty="0">
              <a:solidFill>
                <a:srgbClr val="0070C0"/>
              </a:solidFill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7236296" y="4278288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FF0000"/>
                </a:solidFill>
              </a:rPr>
              <a:t>84% </a:t>
            </a:r>
            <a:r>
              <a:rPr lang="it-IT" sz="900" b="1" dirty="0" smtClean="0"/>
              <a:t>vs</a:t>
            </a:r>
            <a:r>
              <a:rPr lang="it-IT" sz="900" b="1" dirty="0" smtClean="0">
                <a:solidFill>
                  <a:schemeClr val="accent1"/>
                </a:solidFill>
              </a:rPr>
              <a:t> </a:t>
            </a:r>
            <a:r>
              <a:rPr lang="it-IT" sz="900" b="1" dirty="0" smtClean="0">
                <a:solidFill>
                  <a:srgbClr val="0070C0"/>
                </a:solidFill>
              </a:rPr>
              <a:t>76%</a:t>
            </a:r>
            <a:endParaRPr lang="it-IT" sz="900" b="1" dirty="0">
              <a:solidFill>
                <a:srgbClr val="0070C0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8028384" y="4494312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FF0000"/>
                </a:solidFill>
              </a:rPr>
              <a:t>75% </a:t>
            </a:r>
            <a:r>
              <a:rPr lang="it-IT" sz="900" b="1" dirty="0" smtClean="0"/>
              <a:t>vs</a:t>
            </a:r>
            <a:r>
              <a:rPr lang="it-IT" sz="900" b="1" dirty="0" smtClean="0">
                <a:solidFill>
                  <a:schemeClr val="accent1"/>
                </a:solidFill>
              </a:rPr>
              <a:t> </a:t>
            </a:r>
            <a:r>
              <a:rPr lang="it-IT" sz="900" b="1" dirty="0" smtClean="0">
                <a:solidFill>
                  <a:srgbClr val="0070C0"/>
                </a:solidFill>
              </a:rPr>
              <a:t>70%</a:t>
            </a:r>
            <a:endParaRPr lang="it-IT" sz="900" b="1" dirty="0">
              <a:solidFill>
                <a:srgbClr val="0070C0"/>
              </a:solidFill>
            </a:endParaRPr>
          </a:p>
        </p:txBody>
      </p:sp>
      <p:sp>
        <p:nvSpPr>
          <p:cNvPr id="40" name="CasellaDiTesto 39"/>
          <p:cNvSpPr txBox="1"/>
          <p:nvPr/>
        </p:nvSpPr>
        <p:spPr>
          <a:xfrm>
            <a:off x="1979712" y="414908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FF0000"/>
                </a:solidFill>
              </a:rPr>
              <a:t>67% </a:t>
            </a:r>
            <a:r>
              <a:rPr lang="it-IT" sz="900" b="1" dirty="0" smtClean="0"/>
              <a:t>vs</a:t>
            </a:r>
            <a:r>
              <a:rPr lang="it-IT" sz="900" b="1" dirty="0" smtClean="0">
                <a:solidFill>
                  <a:schemeClr val="accent1"/>
                </a:solidFill>
              </a:rPr>
              <a:t> </a:t>
            </a:r>
            <a:r>
              <a:rPr lang="it-IT" sz="900" b="1" dirty="0" smtClean="0">
                <a:solidFill>
                  <a:srgbClr val="0070C0"/>
                </a:solidFill>
              </a:rPr>
              <a:t>61%</a:t>
            </a:r>
            <a:endParaRPr lang="it-IT" sz="900" b="1" dirty="0">
              <a:solidFill>
                <a:srgbClr val="0070C0"/>
              </a:solidFill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2915816" y="4301480"/>
            <a:ext cx="792088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900" b="1" dirty="0" smtClean="0">
                <a:solidFill>
                  <a:srgbClr val="FF0000"/>
                </a:solidFill>
              </a:rPr>
              <a:t>60% </a:t>
            </a:r>
            <a:r>
              <a:rPr lang="it-IT" sz="900" b="1" dirty="0" smtClean="0"/>
              <a:t>vs</a:t>
            </a:r>
            <a:r>
              <a:rPr lang="it-IT" sz="900" b="1" dirty="0" smtClean="0">
                <a:solidFill>
                  <a:schemeClr val="accent1"/>
                </a:solidFill>
              </a:rPr>
              <a:t> </a:t>
            </a:r>
            <a:r>
              <a:rPr lang="it-IT" sz="900" b="1" dirty="0" smtClean="0">
                <a:solidFill>
                  <a:srgbClr val="0070C0"/>
                </a:solidFill>
              </a:rPr>
              <a:t>54%</a:t>
            </a:r>
            <a:endParaRPr lang="it-IT" sz="900" b="1" dirty="0">
              <a:solidFill>
                <a:srgbClr val="0070C0"/>
              </a:solidFill>
            </a:endParaRPr>
          </a:p>
        </p:txBody>
      </p:sp>
      <p:sp>
        <p:nvSpPr>
          <p:cNvPr id="42" name="Rettangolo 41"/>
          <p:cNvSpPr/>
          <p:nvPr/>
        </p:nvSpPr>
        <p:spPr>
          <a:xfrm>
            <a:off x="5220072" y="2348880"/>
            <a:ext cx="648072" cy="216024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3A"/>
            </a:gs>
            <a:gs pos="71001">
              <a:srgbClr val="00003A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980728"/>
            <a:ext cx="8424936" cy="4464496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13800" b="1" dirty="0" smtClean="0">
                <a:solidFill>
                  <a:schemeClr val="bg1"/>
                </a:solidFill>
              </a:rPr>
              <a:t>?</a:t>
            </a:r>
            <a:endParaRPr lang="it-IT" sz="44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r>
              <a:rPr lang="it-IT" sz="5400" dirty="0" err="1" smtClean="0">
                <a:solidFill>
                  <a:srgbClr val="FFFF00"/>
                </a:solidFill>
              </a:rPr>
              <a:t>Is</a:t>
            </a:r>
            <a:r>
              <a:rPr lang="it-IT" sz="6600" b="1" dirty="0" smtClean="0">
                <a:solidFill>
                  <a:srgbClr val="FFFF00"/>
                </a:solidFill>
              </a:rPr>
              <a:t> MMC </a:t>
            </a:r>
            <a:r>
              <a:rPr lang="it-IT" sz="5400" dirty="0" err="1" smtClean="0">
                <a:solidFill>
                  <a:srgbClr val="FFFF00"/>
                </a:solidFill>
              </a:rPr>
              <a:t>better</a:t>
            </a:r>
            <a:r>
              <a:rPr lang="it-IT" sz="5400" dirty="0" smtClean="0">
                <a:solidFill>
                  <a:srgbClr val="FFFF00"/>
                </a:solidFill>
              </a:rPr>
              <a:t> </a:t>
            </a:r>
            <a:r>
              <a:rPr lang="it-IT" sz="5400" dirty="0" err="1" smtClean="0">
                <a:solidFill>
                  <a:srgbClr val="FFFF00"/>
                </a:solidFill>
              </a:rPr>
              <a:t>than</a:t>
            </a:r>
            <a:r>
              <a:rPr lang="it-IT" sz="5400" dirty="0" smtClean="0">
                <a:solidFill>
                  <a:srgbClr val="FFFF00"/>
                </a:solidFill>
              </a:rPr>
              <a:t> </a:t>
            </a:r>
            <a:r>
              <a:rPr lang="it-IT" sz="6600" b="1" dirty="0" smtClean="0">
                <a:solidFill>
                  <a:srgbClr val="FFFF00"/>
                </a:solidFill>
              </a:rPr>
              <a:t>CDDP </a:t>
            </a:r>
          </a:p>
          <a:p>
            <a:pPr algn="ctr">
              <a:buNone/>
            </a:pPr>
            <a:endParaRPr lang="it-IT" sz="6600" b="1" dirty="0" smtClean="0">
              <a:solidFill>
                <a:srgbClr val="FFFF00"/>
              </a:solidFill>
            </a:endParaRPr>
          </a:p>
          <a:p>
            <a:pPr algn="ctr">
              <a:buNone/>
            </a:pPr>
            <a:endParaRPr lang="it-IT" sz="6600" b="1" dirty="0" smtClean="0">
              <a:solidFill>
                <a:srgbClr val="FFFF00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49327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585439"/>
            <a:ext cx="7920880" cy="62725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413792"/>
            <a:ext cx="8229600" cy="1143000"/>
          </a:xfrm>
          <a:solidFill>
            <a:schemeClr val="bg1"/>
          </a:solidFill>
        </p:spPr>
        <p:txBody>
          <a:bodyPr>
            <a:normAutofit/>
          </a:bodyPr>
          <a:lstStyle/>
          <a:p>
            <a:r>
              <a:rPr lang="it-IT" sz="4800" b="1" dirty="0" smtClean="0">
                <a:solidFill>
                  <a:srgbClr val="0070C0"/>
                </a:solidFill>
              </a:rPr>
              <a:t>CDDP vs MMC: ACT II UK trial</a:t>
            </a:r>
            <a:endParaRPr lang="it-IT" sz="4800" b="1" dirty="0">
              <a:solidFill>
                <a:srgbClr val="0070C0"/>
              </a:solidFill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971600" y="4437112"/>
            <a:ext cx="2088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6" name="CasellaDiTesto 5"/>
          <p:cNvSpPr txBox="1"/>
          <p:nvPr/>
        </p:nvSpPr>
        <p:spPr>
          <a:xfrm>
            <a:off x="1331640" y="4509120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5-FU MMC</a:t>
            </a:r>
          </a:p>
          <a:p>
            <a:pPr algn="ctr"/>
            <a:r>
              <a:rPr lang="it-IT" b="1" dirty="0" smtClean="0"/>
              <a:t>+</a:t>
            </a:r>
          </a:p>
          <a:p>
            <a:pPr algn="ctr"/>
            <a:r>
              <a:rPr lang="it-IT" b="1" dirty="0" smtClean="0"/>
              <a:t>Radioterapia</a:t>
            </a:r>
            <a:endParaRPr lang="it-IT" b="1" dirty="0"/>
          </a:p>
        </p:txBody>
      </p:sp>
      <p:sp>
        <p:nvSpPr>
          <p:cNvPr id="7" name="Rettangolo 6"/>
          <p:cNvSpPr/>
          <p:nvPr/>
        </p:nvSpPr>
        <p:spPr>
          <a:xfrm>
            <a:off x="3059832" y="4437112"/>
            <a:ext cx="2088232" cy="93610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8" name="CasellaDiTesto 7"/>
          <p:cNvSpPr txBox="1"/>
          <p:nvPr/>
        </p:nvSpPr>
        <p:spPr>
          <a:xfrm>
            <a:off x="3419872" y="4509120"/>
            <a:ext cx="151216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/>
              <a:t>5-FU CDDP</a:t>
            </a:r>
          </a:p>
          <a:p>
            <a:pPr algn="ctr"/>
            <a:r>
              <a:rPr lang="it-IT" b="1" dirty="0" smtClean="0"/>
              <a:t>+</a:t>
            </a:r>
          </a:p>
          <a:p>
            <a:pPr algn="ctr"/>
            <a:r>
              <a:rPr lang="it-IT" b="1" dirty="0" smtClean="0"/>
              <a:t>Radioterapia</a:t>
            </a:r>
            <a:endParaRPr lang="it-I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12" y="-27384"/>
            <a:ext cx="9144000" cy="7046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0635"/>
            <a:ext cx="8208912" cy="63847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 smtClean="0">
                <a:solidFill>
                  <a:srgbClr val="0070C0"/>
                </a:solidFill>
              </a:rPr>
              <a:t>ACT II: </a:t>
            </a:r>
            <a:r>
              <a:rPr lang="it-IT" sz="6000" b="1" dirty="0" err="1" smtClean="0">
                <a:solidFill>
                  <a:srgbClr val="0070C0"/>
                </a:solidFill>
              </a:rPr>
              <a:t>recurrences</a:t>
            </a:r>
            <a:endParaRPr lang="it-IT" sz="6000" b="1" dirty="0">
              <a:solidFill>
                <a:srgbClr val="0070C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4881" t="5225" b="4645"/>
          <a:stretch>
            <a:fillRect/>
          </a:stretch>
        </p:blipFill>
        <p:spPr bwMode="auto">
          <a:xfrm>
            <a:off x="2267744" y="1484784"/>
            <a:ext cx="4520522" cy="5144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6" name="Connettore 1 5"/>
          <p:cNvCxnSpPr>
            <a:stCxn id="37890" idx="1"/>
            <a:endCxn id="37890" idx="3"/>
          </p:cNvCxnSpPr>
          <p:nvPr/>
        </p:nvCxnSpPr>
        <p:spPr>
          <a:xfrm rot="10800000" flipH="1">
            <a:off x="2267744" y="4057201"/>
            <a:ext cx="452052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 rot="10800000" flipH="1">
            <a:off x="2283726" y="5373216"/>
            <a:ext cx="4520522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539552" y="1196752"/>
            <a:ext cx="8229600" cy="388843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it-IT" sz="14900" b="1" dirty="0" smtClean="0">
                <a:solidFill>
                  <a:schemeClr val="bg1"/>
                </a:solidFill>
              </a:rPr>
              <a:t>!</a:t>
            </a:r>
          </a:p>
          <a:p>
            <a:pPr algn="ctr">
              <a:buNone/>
            </a:pPr>
            <a:r>
              <a:rPr lang="it-IT" sz="6600" b="1" dirty="0" smtClean="0">
                <a:solidFill>
                  <a:srgbClr val="FFFF00"/>
                </a:solidFill>
              </a:rPr>
              <a:t>MMC </a:t>
            </a:r>
            <a:r>
              <a:rPr lang="it-IT" sz="6000" dirty="0" err="1" smtClean="0">
                <a:solidFill>
                  <a:srgbClr val="FFFF00"/>
                </a:solidFill>
              </a:rPr>
              <a:t>equal</a:t>
            </a:r>
            <a:r>
              <a:rPr lang="it-IT" sz="6000" dirty="0" smtClean="0">
                <a:solidFill>
                  <a:srgbClr val="FFFF00"/>
                </a:solidFill>
              </a:rPr>
              <a:t> </a:t>
            </a:r>
            <a:r>
              <a:rPr lang="it-IT" sz="6000" dirty="0" err="1" smtClean="0">
                <a:solidFill>
                  <a:srgbClr val="FFFF00"/>
                </a:solidFill>
              </a:rPr>
              <a:t>to</a:t>
            </a:r>
            <a:r>
              <a:rPr lang="it-IT" sz="6000" dirty="0" smtClean="0">
                <a:solidFill>
                  <a:srgbClr val="FFFF00"/>
                </a:solidFill>
              </a:rPr>
              <a:t> </a:t>
            </a:r>
            <a:r>
              <a:rPr lang="it-IT" sz="6600" b="1" dirty="0" smtClean="0">
                <a:solidFill>
                  <a:srgbClr val="FFFF00"/>
                </a:solidFill>
              </a:rPr>
              <a:t>CDDP</a:t>
            </a:r>
          </a:p>
          <a:p>
            <a:pPr algn="ctr">
              <a:buNone/>
            </a:pPr>
            <a:endParaRPr lang="it-IT" sz="6600" b="1" dirty="0" smtClean="0">
              <a:solidFill>
                <a:schemeClr val="bg1"/>
              </a:solidFill>
            </a:endParaRPr>
          </a:p>
          <a:p>
            <a:pPr algn="ctr">
              <a:buNone/>
            </a:pPr>
            <a:endParaRPr lang="it-IT" sz="6600" b="1" dirty="0" smtClean="0">
              <a:solidFill>
                <a:schemeClr val="bg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49327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 smtClean="0"/>
              <a:t>“Mind the gap”</a:t>
            </a:r>
            <a:endParaRPr lang="it-IT" sz="6000" b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060848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it-IT" b="1" dirty="0" err="1" smtClean="0"/>
              <a:t>Induction</a:t>
            </a:r>
            <a:r>
              <a:rPr lang="it-IT" b="1" dirty="0" smtClean="0"/>
              <a:t> </a:t>
            </a:r>
            <a:r>
              <a:rPr lang="it-IT" b="1" dirty="0" err="1" smtClean="0"/>
              <a:t>chemotherapy</a:t>
            </a:r>
            <a:r>
              <a:rPr lang="it-IT" b="1" dirty="0" smtClean="0"/>
              <a:t> </a:t>
            </a:r>
            <a:r>
              <a:rPr lang="it-IT" dirty="0" smtClean="0"/>
              <a:t>(</a:t>
            </a:r>
            <a:r>
              <a:rPr lang="it-IT" dirty="0" err="1" smtClean="0"/>
              <a:t>arm</a:t>
            </a:r>
            <a:r>
              <a:rPr lang="it-IT" dirty="0" smtClean="0"/>
              <a:t> B RTOG 0911)</a:t>
            </a:r>
          </a:p>
          <a:p>
            <a:pPr>
              <a:buFont typeface="Wingdings" pitchFamily="2" charset="2"/>
              <a:buChar char="ü"/>
            </a:pPr>
            <a:endParaRPr lang="it-IT" dirty="0" smtClean="0"/>
          </a:p>
          <a:p>
            <a:pPr>
              <a:buFont typeface="Wingdings" pitchFamily="2" charset="2"/>
              <a:buChar char="ü"/>
            </a:pPr>
            <a:r>
              <a:rPr lang="it-IT" dirty="0" err="1" smtClean="0"/>
              <a:t>Scheduled</a:t>
            </a:r>
            <a:r>
              <a:rPr lang="it-IT" dirty="0" smtClean="0"/>
              <a:t> “</a:t>
            </a:r>
            <a:r>
              <a:rPr lang="it-IT" b="1" dirty="0" err="1" smtClean="0"/>
              <a:t>split</a:t>
            </a:r>
            <a:r>
              <a:rPr lang="it-IT" dirty="0" smtClean="0"/>
              <a:t>”</a:t>
            </a:r>
          </a:p>
          <a:p>
            <a:pPr>
              <a:buFont typeface="Wingdings" pitchFamily="2" charset="2"/>
              <a:buChar char="ü"/>
            </a:pPr>
            <a:r>
              <a:rPr lang="it-IT" dirty="0" err="1" smtClean="0"/>
              <a:t>Unscheduled</a:t>
            </a:r>
            <a:r>
              <a:rPr lang="it-IT" dirty="0" smtClean="0"/>
              <a:t> “</a:t>
            </a:r>
            <a:r>
              <a:rPr lang="it-IT" b="1" dirty="0" err="1" smtClean="0"/>
              <a:t>split</a:t>
            </a:r>
            <a:r>
              <a:rPr lang="it-IT" dirty="0" smtClean="0"/>
              <a:t>”</a:t>
            </a:r>
          </a:p>
          <a:p>
            <a:pPr>
              <a:buNone/>
            </a:pPr>
            <a:endParaRPr lang="it-IT" dirty="0" smtClean="0"/>
          </a:p>
          <a:p>
            <a:pPr>
              <a:buFont typeface="Wingdings" pitchFamily="2" charset="2"/>
              <a:buChar char="ü"/>
            </a:pPr>
            <a:r>
              <a:rPr lang="it-IT" dirty="0" err="1" smtClean="0"/>
              <a:t>Initial</a:t>
            </a:r>
            <a:r>
              <a:rPr lang="it-IT" dirty="0" smtClean="0"/>
              <a:t> treatment		</a:t>
            </a:r>
            <a:r>
              <a:rPr lang="it-IT" dirty="0" err="1" smtClean="0"/>
              <a:t>boost</a:t>
            </a:r>
            <a:r>
              <a:rPr lang="it-IT" dirty="0" smtClean="0"/>
              <a:t> (</a:t>
            </a:r>
            <a:r>
              <a:rPr lang="it-IT" b="1" dirty="0" smtClean="0"/>
              <a:t>BRT</a:t>
            </a:r>
            <a:r>
              <a:rPr lang="it-IT" dirty="0" smtClean="0"/>
              <a:t>/ERT)</a:t>
            </a:r>
            <a:endParaRPr lang="it-IT" dirty="0"/>
          </a:p>
        </p:txBody>
      </p:sp>
      <p:cxnSp>
        <p:nvCxnSpPr>
          <p:cNvPr id="5" name="Connettore 2 4"/>
          <p:cNvCxnSpPr/>
          <p:nvPr/>
        </p:nvCxnSpPr>
        <p:spPr>
          <a:xfrm>
            <a:off x="3707904" y="5301208"/>
            <a:ext cx="1152128" cy="1588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1 6"/>
          <p:cNvCxnSpPr/>
          <p:nvPr/>
        </p:nvCxnSpPr>
        <p:spPr>
          <a:xfrm rot="5400000">
            <a:off x="3995936" y="3645024"/>
            <a:ext cx="1296144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asellaDiTesto 7"/>
          <p:cNvSpPr txBox="1"/>
          <p:nvPr/>
        </p:nvSpPr>
        <p:spPr>
          <a:xfrm>
            <a:off x="4716016" y="3284984"/>
            <a:ext cx="385192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4000" dirty="0" err="1" smtClean="0">
                <a:solidFill>
                  <a:srgbClr val="FF0000"/>
                </a:solidFill>
              </a:rPr>
              <a:t>Decrease</a:t>
            </a:r>
            <a:r>
              <a:rPr lang="it-IT" sz="4000" dirty="0" smtClean="0">
                <a:solidFill>
                  <a:srgbClr val="FF0000"/>
                </a:solidFill>
              </a:rPr>
              <a:t>  </a:t>
            </a:r>
            <a:r>
              <a:rPr lang="it-IT" sz="4000" dirty="0" err="1" smtClean="0">
                <a:solidFill>
                  <a:srgbClr val="FF0000"/>
                </a:solidFill>
              </a:rPr>
              <a:t>toxicity</a:t>
            </a:r>
            <a:endParaRPr lang="it-IT" sz="4000" dirty="0">
              <a:solidFill>
                <a:srgbClr val="FF0000"/>
              </a:solidFill>
            </a:endParaRPr>
          </a:p>
        </p:txBody>
      </p:sp>
      <p:pic>
        <p:nvPicPr>
          <p:cNvPr id="9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“Mind the gap”: </a:t>
            </a:r>
            <a:r>
              <a:rPr lang="it-IT" b="1" dirty="0" err="1" smtClean="0"/>
              <a:t>induction</a:t>
            </a:r>
            <a:r>
              <a:rPr lang="it-IT" b="1" dirty="0" smtClean="0"/>
              <a:t> CT</a:t>
            </a:r>
            <a:endParaRPr lang="it-IT" dirty="0"/>
          </a:p>
        </p:txBody>
      </p:sp>
      <p:graphicFrame>
        <p:nvGraphicFramePr>
          <p:cNvPr id="11" name="Tabella 10"/>
          <p:cNvGraphicFramePr>
            <a:graphicFrameLocks noGrp="1"/>
          </p:cNvGraphicFramePr>
          <p:nvPr/>
        </p:nvGraphicFramePr>
        <p:xfrm>
          <a:off x="467544" y="3645024"/>
          <a:ext cx="8136904" cy="2316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068452"/>
                <a:gridCol w="4068452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Treatment 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err="1" smtClean="0"/>
                        <a:t>Median</a:t>
                      </a:r>
                      <a:r>
                        <a:rPr lang="it-IT" sz="3200" dirty="0" smtClean="0"/>
                        <a:t> </a:t>
                      </a:r>
                      <a:r>
                        <a:rPr lang="it-IT" sz="3200" dirty="0" err="1" smtClean="0"/>
                        <a:t>duration</a:t>
                      </a:r>
                      <a:endParaRPr lang="it-IT" sz="3200" dirty="0"/>
                    </a:p>
                  </a:txBody>
                  <a:tcPr/>
                </a:tc>
              </a:tr>
              <a:tr h="493256">
                <a:tc>
                  <a:txBody>
                    <a:bodyPr/>
                    <a:lstStyle/>
                    <a:p>
                      <a:r>
                        <a:rPr lang="it-IT" sz="3200" dirty="0" err="1" smtClean="0"/>
                        <a:t>Induction</a:t>
                      </a:r>
                      <a:r>
                        <a:rPr lang="it-IT" sz="3200" dirty="0" smtClean="0"/>
                        <a:t> CT + RT-CT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109 </a:t>
                      </a:r>
                      <a:r>
                        <a:rPr lang="it-IT" sz="3200" dirty="0" smtClean="0"/>
                        <a:t>(1-158)</a:t>
                      </a:r>
                      <a:endParaRPr lang="it-IT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it-IT" sz="3200" dirty="0" smtClean="0"/>
                        <a:t>RT-CT MMC-FU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45</a:t>
                      </a:r>
                      <a:r>
                        <a:rPr lang="it-IT" sz="3200" dirty="0" smtClean="0"/>
                        <a:t> (0-163)</a:t>
                      </a:r>
                      <a:endParaRPr lang="it-IT" sz="3200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dirty="0" smtClean="0"/>
                        <a:t>RT-CT FU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39</a:t>
                      </a:r>
                      <a:r>
                        <a:rPr lang="it-IT" sz="3200" dirty="0" smtClean="0"/>
                        <a:t> (7-96)</a:t>
                      </a:r>
                      <a:endParaRPr lang="it-IT" sz="32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3686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196752"/>
            <a:ext cx="5904656" cy="22791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00003A"/>
            </a:gs>
            <a:gs pos="71001">
              <a:srgbClr val="00003A"/>
            </a:gs>
            <a:gs pos="100000">
              <a:srgbClr val="005CB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10764688" cy="1143000"/>
          </a:xfrm>
        </p:spPr>
        <p:txBody>
          <a:bodyPr>
            <a:noAutofit/>
          </a:bodyPr>
          <a:lstStyle/>
          <a:p>
            <a:pPr algn="l"/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TME-DUTCH Trial: 11 </a:t>
            </a:r>
            <a:r>
              <a:rPr lang="it-IT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years</a:t>
            </a:r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FUP</a:t>
            </a:r>
            <a:b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dirty="0">
              <a:solidFill>
                <a:srgbClr val="FFFF00"/>
              </a:solidFill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323528" y="1556792"/>
            <a:ext cx="8539162" cy="487521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622300" marR="0" lvl="0" indent="-6223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Local and distant recurrences</a:t>
            </a:r>
          </a:p>
          <a:p>
            <a:pPr marL="622300" marR="0" lvl="0" indent="-6223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kumimoji="0" lang="en-US" sz="4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3">
                    <a:lumMod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Subgroups LR</a:t>
            </a:r>
          </a:p>
          <a:p>
            <a:pPr marL="1257300" marR="0" lvl="1" indent="-354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tumor height</a:t>
            </a:r>
          </a:p>
          <a:p>
            <a:pPr marL="1257300" marR="0" lvl="1" indent="-354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r>
              <a:rPr kumimoji="0" lang="en-US" sz="3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TNM stage</a:t>
            </a:r>
          </a:p>
          <a:p>
            <a:pPr indent="446088">
              <a:spcBef>
                <a:spcPct val="20000"/>
              </a:spcBef>
              <a:buFont typeface="Wingdings" pitchFamily="2" charset="2"/>
              <a:buChar char="ü"/>
              <a:defRPr/>
            </a:pPr>
            <a:r>
              <a:rPr lang="en-US" sz="4000" b="1" dirty="0" smtClean="0">
                <a:solidFill>
                  <a:schemeClr val="accent3">
                    <a:lumMod val="75000"/>
                  </a:schemeClr>
                </a:solidFill>
              </a:rPr>
              <a:t>Survival</a:t>
            </a:r>
          </a:p>
          <a:p>
            <a:pPr lvl="2" indent="446088">
              <a:spcBef>
                <a:spcPct val="20000"/>
              </a:spcBef>
              <a:buFont typeface="Wingdings" pitchFamily="2" charset="2"/>
              <a:buChar char="§"/>
              <a:defRPr/>
            </a:pPr>
            <a:r>
              <a:rPr lang="en-US" sz="3600" b="1" dirty="0" smtClean="0">
                <a:solidFill>
                  <a:schemeClr val="bg1"/>
                </a:solidFill>
              </a:rPr>
              <a:t>R0 patients</a:t>
            </a:r>
          </a:p>
          <a:p>
            <a:pPr lvl="1" indent="446088">
              <a:spcBef>
                <a:spcPct val="20000"/>
              </a:spcBef>
              <a:buFont typeface="Wingdings" pitchFamily="2" charset="2"/>
              <a:buChar char="ü"/>
              <a:defRPr/>
            </a:pPr>
            <a:endParaRPr lang="en-US" sz="4000" b="1" dirty="0" smtClean="0">
              <a:solidFill>
                <a:schemeClr val="bg1"/>
              </a:solidFill>
            </a:endParaRPr>
          </a:p>
          <a:p>
            <a:pPr marL="1257300" marR="0" lvl="1" indent="-354013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en-US" sz="36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“Mind the gap”: </a:t>
            </a:r>
            <a:r>
              <a:rPr lang="it-IT" b="1" dirty="0" err="1" smtClean="0"/>
              <a:t>induction</a:t>
            </a:r>
            <a:r>
              <a:rPr lang="it-IT" b="1" dirty="0" smtClean="0"/>
              <a:t> CT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-108520" y="1999381"/>
            <a:ext cx="9505056" cy="4525963"/>
          </a:xfrm>
        </p:spPr>
        <p:txBody>
          <a:bodyPr/>
          <a:lstStyle/>
          <a:p>
            <a:pPr>
              <a:buNone/>
            </a:pPr>
            <a:r>
              <a:rPr lang="it-IT" b="1" dirty="0" smtClean="0"/>
              <a:t>     </a:t>
            </a:r>
            <a:r>
              <a:rPr lang="it-IT" b="1" dirty="0" smtClean="0">
                <a:solidFill>
                  <a:srgbClr val="FF0000"/>
                </a:solidFill>
              </a:rPr>
              <a:t>Total Treatment </a:t>
            </a:r>
            <a:r>
              <a:rPr lang="it-IT" b="1" dirty="0" err="1" smtClean="0">
                <a:solidFill>
                  <a:srgbClr val="FF0000"/>
                </a:solidFill>
              </a:rPr>
              <a:t>Time</a:t>
            </a:r>
            <a:r>
              <a:rPr lang="it-IT" b="1" dirty="0" smtClean="0">
                <a:solidFill>
                  <a:srgbClr val="FF0000"/>
                </a:solidFill>
              </a:rPr>
              <a:t> </a:t>
            </a:r>
            <a:r>
              <a:rPr lang="it-IT" b="1" dirty="0" smtClean="0"/>
              <a:t>	  </a:t>
            </a:r>
            <a:r>
              <a:rPr lang="it-IT" b="1" dirty="0" err="1" smtClean="0"/>
              <a:t>univariate</a:t>
            </a:r>
            <a:r>
              <a:rPr lang="it-IT" b="1" dirty="0" smtClean="0"/>
              <a:t>       multivariate</a:t>
            </a:r>
          </a:p>
          <a:p>
            <a:pPr>
              <a:buNone/>
            </a:pPr>
            <a:endParaRPr lang="it-IT" b="1" dirty="0" smtClean="0"/>
          </a:p>
          <a:p>
            <a:pPr lvl="1">
              <a:buNone/>
            </a:pPr>
            <a:r>
              <a:rPr lang="it-IT" b="1" dirty="0" err="1" smtClean="0"/>
              <a:t>Colostomy</a:t>
            </a:r>
            <a:r>
              <a:rPr lang="it-IT" b="1" dirty="0" smtClean="0"/>
              <a:t> </a:t>
            </a:r>
            <a:r>
              <a:rPr lang="it-IT" b="1" dirty="0" err="1" smtClean="0"/>
              <a:t>Failure</a:t>
            </a:r>
            <a:r>
              <a:rPr lang="it-IT" b="1" dirty="0" smtClean="0"/>
              <a:t> (CF) </a:t>
            </a:r>
            <a:r>
              <a:rPr lang="it-IT" dirty="0" smtClean="0"/>
              <a:t>	     (1.51; </a:t>
            </a:r>
            <a:r>
              <a:rPr lang="it-IT" sz="1600" dirty="0" smtClean="0"/>
              <a:t>p: .02</a:t>
            </a:r>
            <a:r>
              <a:rPr lang="it-IT" dirty="0" smtClean="0"/>
              <a:t>)         (1.57; </a:t>
            </a:r>
            <a:r>
              <a:rPr lang="it-IT" sz="1600" dirty="0" smtClean="0"/>
              <a:t>p: .06</a:t>
            </a:r>
            <a:r>
              <a:rPr lang="it-IT" dirty="0" smtClean="0"/>
              <a:t>)</a:t>
            </a:r>
          </a:p>
          <a:p>
            <a:pPr lvl="1">
              <a:buNone/>
            </a:pPr>
            <a:r>
              <a:rPr lang="it-IT" b="1" dirty="0" err="1" smtClean="0"/>
              <a:t>Local</a:t>
            </a:r>
            <a:r>
              <a:rPr lang="it-IT" b="1" dirty="0" smtClean="0"/>
              <a:t> </a:t>
            </a:r>
            <a:r>
              <a:rPr lang="it-IT" b="1" dirty="0" err="1" smtClean="0"/>
              <a:t>failure</a:t>
            </a:r>
            <a:r>
              <a:rPr lang="it-IT" b="1" dirty="0" smtClean="0"/>
              <a:t> (LF)	</a:t>
            </a:r>
            <a:r>
              <a:rPr lang="it-IT" dirty="0" smtClean="0"/>
              <a:t>	     (1.52; </a:t>
            </a:r>
            <a:r>
              <a:rPr lang="it-IT" sz="1600" dirty="0" smtClean="0"/>
              <a:t>p: .005</a:t>
            </a:r>
            <a:r>
              <a:rPr lang="it-IT" dirty="0" smtClean="0"/>
              <a:t>)      (1.96; </a:t>
            </a:r>
            <a:r>
              <a:rPr lang="it-IT" sz="1600" dirty="0" smtClean="0"/>
              <a:t>p: .0006</a:t>
            </a:r>
            <a:r>
              <a:rPr lang="it-IT" dirty="0" smtClean="0"/>
              <a:t>)</a:t>
            </a:r>
          </a:p>
          <a:p>
            <a:pPr lvl="1">
              <a:buNone/>
            </a:pPr>
            <a:r>
              <a:rPr lang="it-IT" dirty="0" err="1" smtClean="0"/>
              <a:t>Locoregional</a:t>
            </a:r>
            <a:r>
              <a:rPr lang="it-IT" dirty="0" smtClean="0"/>
              <a:t> </a:t>
            </a:r>
            <a:r>
              <a:rPr lang="it-IT" dirty="0" err="1" smtClean="0"/>
              <a:t>failure</a:t>
            </a:r>
            <a:r>
              <a:rPr lang="it-IT" dirty="0" smtClean="0"/>
              <a:t> (LFR)	     (1.51; </a:t>
            </a:r>
            <a:r>
              <a:rPr lang="it-IT" sz="1600" dirty="0" smtClean="0"/>
              <a:t>p .003</a:t>
            </a:r>
            <a:r>
              <a:rPr lang="it-IT" dirty="0" smtClean="0"/>
              <a:t>)</a:t>
            </a:r>
          </a:p>
          <a:p>
            <a:pPr lvl="1">
              <a:buNone/>
            </a:pPr>
            <a:r>
              <a:rPr lang="it-IT" dirty="0" err="1" smtClean="0"/>
              <a:t>Time</a:t>
            </a:r>
            <a:r>
              <a:rPr lang="it-IT" dirty="0" smtClean="0"/>
              <a:t> </a:t>
            </a:r>
            <a:r>
              <a:rPr lang="it-IT" dirty="0" err="1" smtClean="0"/>
              <a:t>to</a:t>
            </a:r>
            <a:r>
              <a:rPr lang="it-IT" dirty="0" smtClean="0"/>
              <a:t> </a:t>
            </a:r>
            <a:r>
              <a:rPr lang="it-IT" dirty="0" err="1" smtClean="0"/>
              <a:t>failure</a:t>
            </a:r>
            <a:r>
              <a:rPr lang="it-IT" dirty="0" smtClean="0"/>
              <a:t> (TTF)		     (1.40; </a:t>
            </a:r>
            <a:r>
              <a:rPr lang="it-IT" sz="1600" dirty="0" smtClean="0"/>
              <a:t>p: .007</a:t>
            </a:r>
            <a:r>
              <a:rPr lang="it-IT" dirty="0" smtClean="0"/>
              <a:t>)</a:t>
            </a:r>
            <a:endParaRPr lang="it-IT" dirty="0"/>
          </a:p>
        </p:txBody>
      </p:sp>
      <p:cxnSp>
        <p:nvCxnSpPr>
          <p:cNvPr id="5" name="Connettore 2 4"/>
          <p:cNvCxnSpPr/>
          <p:nvPr/>
        </p:nvCxnSpPr>
        <p:spPr>
          <a:xfrm rot="5400000" flipH="1" flipV="1">
            <a:off x="-756195" y="4148683"/>
            <a:ext cx="2016224" cy="794"/>
          </a:xfrm>
          <a:prstGeom prst="straightConnector1">
            <a:avLst/>
          </a:prstGeom>
          <a:ln w="76200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Connettore 1 8"/>
          <p:cNvCxnSpPr/>
          <p:nvPr/>
        </p:nvCxnSpPr>
        <p:spPr>
          <a:xfrm rot="5400000">
            <a:off x="5256076" y="3825044"/>
            <a:ext cx="3240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1 9"/>
          <p:cNvCxnSpPr/>
          <p:nvPr/>
        </p:nvCxnSpPr>
        <p:spPr>
          <a:xfrm rot="5400000">
            <a:off x="2735796" y="3825044"/>
            <a:ext cx="3240360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 Box 6"/>
          <p:cNvSpPr txBox="1">
            <a:spLocks noChangeArrowheads="1"/>
          </p:cNvSpPr>
          <p:nvPr/>
        </p:nvSpPr>
        <p:spPr bwMode="auto">
          <a:xfrm>
            <a:off x="2420784" y="6453336"/>
            <a:ext cx="5463584" cy="4000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sz="2000" b="1" i="1" dirty="0" smtClean="0">
                <a:latin typeface="+mj-lt"/>
                <a:ea typeface="MS PGothic" pitchFamily="34" charset="-128"/>
              </a:rPr>
              <a:t>Ben-Joseph et al  JCO </a:t>
            </a:r>
            <a:r>
              <a:rPr lang="de-DE" sz="2000" b="1" i="1" dirty="0">
                <a:latin typeface="+mj-lt"/>
                <a:ea typeface="MS PGothic" pitchFamily="34" charset="-128"/>
              </a:rPr>
              <a:t>- 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2010</a:t>
            </a:r>
            <a:endParaRPr lang="de-DE" sz="2000" b="1" i="1" dirty="0">
              <a:latin typeface="+mj-lt"/>
              <a:ea typeface="MS PGothic" pitchFamily="34" charset="-128"/>
            </a:endParaRPr>
          </a:p>
        </p:txBody>
      </p:sp>
      <p:pic>
        <p:nvPicPr>
          <p:cNvPr id="8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“Mind the gap”: </a:t>
            </a:r>
            <a:r>
              <a:rPr lang="it-IT" b="1" dirty="0" err="1" smtClean="0"/>
              <a:t>boost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600200"/>
            <a:ext cx="8291264" cy="4709120"/>
          </a:xfrm>
        </p:spPr>
        <p:txBody>
          <a:bodyPr/>
          <a:lstStyle/>
          <a:p>
            <a:endParaRPr lang="it-IT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844824"/>
            <a:ext cx="8136431" cy="36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“Mind the gap”: </a:t>
            </a:r>
            <a:r>
              <a:rPr lang="it-IT" b="1" dirty="0" err="1" smtClean="0"/>
              <a:t>boost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it-IT" b="1" dirty="0" err="1" smtClean="0"/>
              <a:t>Lenght</a:t>
            </a:r>
            <a:r>
              <a:rPr lang="it-IT" b="1" dirty="0" smtClean="0"/>
              <a:t> </a:t>
            </a:r>
            <a:r>
              <a:rPr lang="it-IT" b="1" dirty="0" err="1" smtClean="0"/>
              <a:t>of</a:t>
            </a:r>
            <a:r>
              <a:rPr lang="it-IT" b="1" dirty="0" smtClean="0"/>
              <a:t> treatment gap</a:t>
            </a:r>
          </a:p>
          <a:p>
            <a:pPr>
              <a:buNone/>
            </a:pPr>
            <a:r>
              <a:rPr lang="it-IT" b="1" dirty="0" err="1" smtClean="0"/>
              <a:t>Overall</a:t>
            </a:r>
            <a:r>
              <a:rPr lang="it-IT" b="1" dirty="0" smtClean="0"/>
              <a:t> treatment </a:t>
            </a:r>
            <a:r>
              <a:rPr lang="it-IT" b="1" dirty="0" err="1" smtClean="0"/>
              <a:t>time</a:t>
            </a:r>
            <a:endParaRPr lang="it-IT" b="1" dirty="0"/>
          </a:p>
        </p:txBody>
      </p:sp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3768" y="2924944"/>
            <a:ext cx="4248472" cy="35514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5580112" y="1700808"/>
            <a:ext cx="280831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3200" b="1" dirty="0" err="1" smtClean="0">
                <a:solidFill>
                  <a:srgbClr val="FF0000"/>
                </a:solidFill>
              </a:rPr>
              <a:t>Not</a:t>
            </a:r>
            <a:r>
              <a:rPr lang="it-IT" sz="3200" b="1" dirty="0" smtClean="0">
                <a:solidFill>
                  <a:srgbClr val="FF0000"/>
                </a:solidFill>
              </a:rPr>
              <a:t> </a:t>
            </a:r>
            <a:r>
              <a:rPr lang="it-IT" sz="3200" b="1" dirty="0" err="1" smtClean="0">
                <a:solidFill>
                  <a:srgbClr val="FF0000"/>
                </a:solidFill>
              </a:rPr>
              <a:t>correlated</a:t>
            </a:r>
            <a:r>
              <a:rPr lang="it-IT" sz="3200" b="1" dirty="0" smtClean="0">
                <a:solidFill>
                  <a:srgbClr val="FF0000"/>
                </a:solidFill>
              </a:rPr>
              <a:t> </a:t>
            </a:r>
            <a:r>
              <a:rPr lang="it-IT" sz="3200" b="1" dirty="0" err="1" smtClean="0">
                <a:solidFill>
                  <a:srgbClr val="FF0000"/>
                </a:solidFill>
              </a:rPr>
              <a:t>with</a:t>
            </a:r>
            <a:r>
              <a:rPr lang="it-IT" sz="3200" b="1" dirty="0" smtClean="0">
                <a:solidFill>
                  <a:srgbClr val="FF0000"/>
                </a:solidFill>
              </a:rPr>
              <a:t> </a:t>
            </a:r>
            <a:r>
              <a:rPr lang="it-IT" sz="3200" b="1" dirty="0" err="1" smtClean="0">
                <a:solidFill>
                  <a:srgbClr val="FF0000"/>
                </a:solidFill>
              </a:rPr>
              <a:t>outcome</a:t>
            </a:r>
            <a:endParaRPr lang="it-IT" sz="3200" b="1" dirty="0">
              <a:solidFill>
                <a:srgbClr val="FF0000"/>
              </a:solidFill>
            </a:endParaRPr>
          </a:p>
        </p:txBody>
      </p:sp>
      <p:cxnSp>
        <p:nvCxnSpPr>
          <p:cNvPr id="8" name="Connettore 1 7"/>
          <p:cNvCxnSpPr/>
          <p:nvPr/>
        </p:nvCxnSpPr>
        <p:spPr>
          <a:xfrm rot="5400000">
            <a:off x="4572000" y="2276872"/>
            <a:ext cx="1152128" cy="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/>
              <a:t>“Mind the gap”: </a:t>
            </a:r>
            <a:r>
              <a:rPr lang="it-IT" b="1" dirty="0" err="1" smtClean="0"/>
              <a:t>boost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74848" y="1888232"/>
            <a:ext cx="8229600" cy="460648"/>
          </a:xfrm>
        </p:spPr>
        <p:txBody>
          <a:bodyPr>
            <a:normAutofit fontScale="85000" lnSpcReduction="20000"/>
          </a:bodyPr>
          <a:lstStyle/>
          <a:p>
            <a:pPr algn="ctr">
              <a:buNone/>
            </a:pPr>
            <a:r>
              <a:rPr lang="it-IT" b="1" dirty="0" smtClean="0"/>
              <a:t>ULCER/RADIONECROSIS</a:t>
            </a:r>
            <a:endParaRPr lang="it-IT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5148064" y="2268161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NO BOOST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115616" y="2268161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b="1" dirty="0" smtClean="0">
                <a:solidFill>
                  <a:srgbClr val="FF0000"/>
                </a:solidFill>
              </a:rPr>
              <a:t>BOOST</a:t>
            </a:r>
            <a:endParaRPr lang="it-IT" sz="3200" b="1" dirty="0">
              <a:solidFill>
                <a:srgbClr val="FF0000"/>
              </a:solidFill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835696" y="3068960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/>
              <a:t>8%</a:t>
            </a:r>
            <a:endParaRPr lang="it-IT" sz="4000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6012160" y="3009146"/>
            <a:ext cx="122413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/>
              <a:t>0%</a:t>
            </a:r>
            <a:endParaRPr lang="it-IT" sz="4000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827584" y="4149080"/>
            <a:ext cx="770485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3200" dirty="0" smtClean="0"/>
              <a:t>“</a:t>
            </a:r>
            <a:r>
              <a:rPr lang="it-IT" sz="3200" dirty="0" err="1" smtClean="0"/>
              <a:t>Boost</a:t>
            </a:r>
            <a:r>
              <a:rPr lang="it-IT" sz="3200" dirty="0" smtClean="0"/>
              <a:t> </a:t>
            </a:r>
            <a:r>
              <a:rPr lang="it-IT" sz="3200" dirty="0" err="1" smtClean="0"/>
              <a:t>delivered</a:t>
            </a:r>
            <a:r>
              <a:rPr lang="it-IT" sz="3200" dirty="0" smtClean="0"/>
              <a:t> </a:t>
            </a:r>
            <a:r>
              <a:rPr lang="it-IT" sz="3200" dirty="0" err="1" smtClean="0"/>
              <a:t>after</a:t>
            </a:r>
            <a:r>
              <a:rPr lang="it-IT" sz="3200" dirty="0" smtClean="0"/>
              <a:t> </a:t>
            </a:r>
            <a:r>
              <a:rPr lang="it-IT" sz="3200" b="1" dirty="0" smtClean="0">
                <a:solidFill>
                  <a:srgbClr val="FF0000"/>
                </a:solidFill>
              </a:rPr>
              <a:t>a long </a:t>
            </a:r>
            <a:r>
              <a:rPr lang="it-IT" sz="3200" b="1" dirty="0" err="1" smtClean="0">
                <a:solidFill>
                  <a:srgbClr val="FF0000"/>
                </a:solidFill>
              </a:rPr>
              <a:t>delay</a:t>
            </a:r>
            <a:r>
              <a:rPr lang="it-IT" sz="3200" b="1" dirty="0" smtClean="0">
                <a:solidFill>
                  <a:srgbClr val="FF0000"/>
                </a:solidFill>
              </a:rPr>
              <a:t> (</a:t>
            </a:r>
            <a:r>
              <a:rPr lang="it-IT" sz="3200" b="1" u="sng" dirty="0" smtClean="0">
                <a:solidFill>
                  <a:srgbClr val="FF0000"/>
                </a:solidFill>
              </a:rPr>
              <a:t>&gt;</a:t>
            </a:r>
            <a:r>
              <a:rPr lang="it-IT" sz="3200" b="1" dirty="0" smtClean="0">
                <a:solidFill>
                  <a:srgbClr val="FF0000"/>
                </a:solidFill>
              </a:rPr>
              <a:t> 6 </a:t>
            </a:r>
            <a:r>
              <a:rPr lang="it-IT" sz="3200" b="1" dirty="0" err="1" smtClean="0">
                <a:solidFill>
                  <a:srgbClr val="FF0000"/>
                </a:solidFill>
              </a:rPr>
              <a:t>wks</a:t>
            </a:r>
            <a:r>
              <a:rPr lang="it-IT" sz="3200" b="1" dirty="0" smtClean="0">
                <a:solidFill>
                  <a:srgbClr val="FF0000"/>
                </a:solidFill>
              </a:rPr>
              <a:t>) </a:t>
            </a:r>
            <a:r>
              <a:rPr lang="it-IT" sz="3200" dirty="0" err="1" smtClean="0"/>
              <a:t>may</a:t>
            </a:r>
            <a:r>
              <a:rPr lang="it-IT" sz="3200" dirty="0" smtClean="0"/>
              <a:t> </a:t>
            </a:r>
            <a:r>
              <a:rPr lang="it-IT" sz="3200" dirty="0" err="1" smtClean="0"/>
              <a:t>contribute</a:t>
            </a:r>
            <a:r>
              <a:rPr lang="it-IT" sz="3200" dirty="0" smtClean="0"/>
              <a:t> </a:t>
            </a:r>
            <a:r>
              <a:rPr lang="it-IT" sz="3200" dirty="0" err="1" smtClean="0"/>
              <a:t>to</a:t>
            </a:r>
            <a:r>
              <a:rPr lang="it-IT" sz="3200" dirty="0" smtClean="0"/>
              <a:t> </a:t>
            </a:r>
            <a:r>
              <a:rPr lang="it-IT" sz="3200" b="1" dirty="0" err="1" smtClean="0">
                <a:solidFill>
                  <a:srgbClr val="FF0000"/>
                </a:solidFill>
              </a:rPr>
              <a:t>increase</a:t>
            </a:r>
            <a:r>
              <a:rPr lang="it-IT" sz="3200" b="1" dirty="0" smtClean="0">
                <a:solidFill>
                  <a:srgbClr val="FF0000"/>
                </a:solidFill>
              </a:rPr>
              <a:t> late </a:t>
            </a:r>
            <a:r>
              <a:rPr lang="it-IT" sz="3200" b="1" dirty="0" err="1" smtClean="0">
                <a:solidFill>
                  <a:srgbClr val="FF0000"/>
                </a:solidFill>
              </a:rPr>
              <a:t>morbidity</a:t>
            </a:r>
            <a:r>
              <a:rPr lang="it-IT" sz="3200" b="1" dirty="0" smtClean="0">
                <a:solidFill>
                  <a:srgbClr val="FF0000"/>
                </a:solidFill>
              </a:rPr>
              <a:t> </a:t>
            </a:r>
            <a:r>
              <a:rPr lang="it-IT" sz="3200" dirty="0" err="1" smtClean="0"/>
              <a:t>rather</a:t>
            </a:r>
            <a:r>
              <a:rPr lang="it-IT" sz="3200" dirty="0" smtClean="0"/>
              <a:t> </a:t>
            </a:r>
            <a:r>
              <a:rPr lang="it-IT" sz="3200" dirty="0" err="1" smtClean="0"/>
              <a:t>than</a:t>
            </a:r>
            <a:r>
              <a:rPr lang="it-IT" sz="3200" dirty="0" smtClean="0"/>
              <a:t> </a:t>
            </a:r>
            <a:r>
              <a:rPr lang="it-IT" sz="3200" dirty="0" err="1" smtClean="0"/>
              <a:t>local</a:t>
            </a:r>
            <a:r>
              <a:rPr lang="it-IT" sz="3200" dirty="0" smtClean="0"/>
              <a:t> </a:t>
            </a:r>
            <a:r>
              <a:rPr lang="it-IT" sz="3200" dirty="0" err="1" smtClean="0"/>
              <a:t>control</a:t>
            </a:r>
            <a:r>
              <a:rPr lang="it-IT" sz="3200" dirty="0" smtClean="0"/>
              <a:t>”</a:t>
            </a:r>
            <a:endParaRPr lang="it-IT" sz="3200" dirty="0"/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2339752" y="6453336"/>
            <a:ext cx="5463584" cy="4000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sz="2000" b="1" i="1" dirty="0" err="1" smtClean="0">
                <a:latin typeface="+mj-lt"/>
                <a:ea typeface="MS PGothic" pitchFamily="34" charset="-128"/>
              </a:rPr>
              <a:t>Glinn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-Jones et al  IJROBP </a:t>
            </a:r>
            <a:r>
              <a:rPr lang="de-DE" sz="2000" b="1" i="1" dirty="0">
                <a:latin typeface="+mj-lt"/>
                <a:ea typeface="MS PGothic" pitchFamily="34" charset="-128"/>
              </a:rPr>
              <a:t>- 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2010</a:t>
            </a:r>
            <a:endParaRPr lang="de-DE" sz="2000" b="1" i="1" dirty="0">
              <a:latin typeface="+mj-lt"/>
              <a:ea typeface="MS PGothic" pitchFamily="34" charset="-128"/>
            </a:endParaRPr>
          </a:p>
        </p:txBody>
      </p:sp>
      <p:pic>
        <p:nvPicPr>
          <p:cNvPr id="13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  <p:sp>
        <p:nvSpPr>
          <p:cNvPr id="14" name="CasellaDiTesto 13"/>
          <p:cNvSpPr txBox="1"/>
          <p:nvPr/>
        </p:nvSpPr>
        <p:spPr>
          <a:xfrm>
            <a:off x="4139952" y="3212976"/>
            <a:ext cx="100811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 smtClean="0"/>
              <a:t>p=</a:t>
            </a:r>
            <a:r>
              <a:rPr lang="it-IT" sz="2000" dirty="0" smtClean="0"/>
              <a:t> .003</a:t>
            </a:r>
            <a:endParaRPr lang="it-IT" sz="2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4016" y="-22209"/>
            <a:ext cx="8748464" cy="68802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ttangolo 4"/>
          <p:cNvSpPr/>
          <p:nvPr/>
        </p:nvSpPr>
        <p:spPr>
          <a:xfrm>
            <a:off x="6300192" y="332656"/>
            <a:ext cx="2088232" cy="6480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6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77272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>
                <a:solidFill>
                  <a:srgbClr val="0070C0"/>
                </a:solidFill>
              </a:rPr>
              <a:t>RTOG 99-11 acute </a:t>
            </a:r>
            <a:r>
              <a:rPr lang="it-IT" sz="5400" b="1" dirty="0" err="1" smtClean="0">
                <a:solidFill>
                  <a:srgbClr val="0070C0"/>
                </a:solidFill>
              </a:rPr>
              <a:t>toxicity</a:t>
            </a:r>
            <a:endParaRPr lang="it-IT" sz="5400" b="1" dirty="0">
              <a:solidFill>
                <a:srgbClr val="0070C0"/>
              </a:solidFill>
            </a:endParaRPr>
          </a:p>
        </p:txBody>
      </p:sp>
      <p:graphicFrame>
        <p:nvGraphicFramePr>
          <p:cNvPr id="5" name="Segnaposto contenuto 4"/>
          <p:cNvGraphicFramePr>
            <a:graphicFrameLocks noGrp="1"/>
          </p:cNvGraphicFramePr>
          <p:nvPr>
            <p:ph idx="1"/>
          </p:nvPr>
        </p:nvGraphicFramePr>
        <p:xfrm>
          <a:off x="395536" y="2276874"/>
          <a:ext cx="8229600" cy="3240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488"/>
                <a:gridCol w="709736"/>
                <a:gridCol w="874440"/>
                <a:gridCol w="1008112"/>
                <a:gridCol w="792088"/>
                <a:gridCol w="936104"/>
                <a:gridCol w="773832"/>
                <a:gridCol w="914400"/>
                <a:gridCol w="914400"/>
              </a:tblGrid>
              <a:tr h="648072">
                <a:tc gridSpan="5"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                RT-CT MMC-5FU</a:t>
                      </a:r>
                      <a:endParaRPr lang="it-IT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CT-RT-CT CDDP-5FU</a:t>
                      </a:r>
                      <a:endParaRPr lang="it-IT" sz="24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t-IT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err="1" smtClean="0"/>
                        <a:t>Tox</a:t>
                      </a:r>
                      <a:r>
                        <a:rPr lang="it-IT" sz="2400" b="1" dirty="0" smtClean="0"/>
                        <a:t> %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G2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G3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G4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G1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G2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G3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G4</a:t>
                      </a:r>
                      <a:endParaRPr lang="it-IT" sz="2400" b="1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err="1" smtClean="0"/>
                        <a:t>Skin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9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34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>
                          <a:solidFill>
                            <a:srgbClr val="FF0000"/>
                          </a:solidFill>
                        </a:rPr>
                        <a:t>43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>
                          <a:solidFill>
                            <a:srgbClr val="FF0000"/>
                          </a:solidFill>
                        </a:rPr>
                        <a:t>5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10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39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38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2</a:t>
                      </a:r>
                      <a:endParaRPr lang="it-IT" sz="2400" dirty="0"/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/>
                        <a:t>GI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17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38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31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12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37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>
                          <a:solidFill>
                            <a:srgbClr val="FF0000"/>
                          </a:solidFill>
                        </a:rPr>
                        <a:t>41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>
                          <a:solidFill>
                            <a:srgbClr val="FF0000"/>
                          </a:solidFill>
                        </a:rPr>
                        <a:t>3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</a:tr>
              <a:tr h="648072"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err="1" smtClean="0"/>
                        <a:t>infection</a:t>
                      </a:r>
                      <a:endParaRPr lang="it-IT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2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12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>
                          <a:solidFill>
                            <a:srgbClr val="FF0000"/>
                          </a:solidFill>
                        </a:rPr>
                        <a:t>16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b="1" dirty="0" smtClean="0">
                          <a:solidFill>
                            <a:srgbClr val="FF0000"/>
                          </a:solidFill>
                        </a:rPr>
                        <a:t>2</a:t>
                      </a:r>
                      <a:endParaRPr lang="it-IT" sz="2400" b="1" dirty="0">
                        <a:solidFill>
                          <a:srgbClr val="FF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15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9</a:t>
                      </a:r>
                      <a:endParaRPr lang="it-IT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400" dirty="0" smtClean="0"/>
                        <a:t>1</a:t>
                      </a:r>
                      <a:endParaRPr lang="it-IT" sz="2400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6000" b="1" dirty="0" smtClean="0">
                <a:solidFill>
                  <a:srgbClr val="0070C0"/>
                </a:solidFill>
              </a:rPr>
              <a:t>IMRT: RTOG 0529</a:t>
            </a:r>
            <a:endParaRPr lang="it-IT" sz="6000" b="1" dirty="0">
              <a:solidFill>
                <a:srgbClr val="0070C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275856" y="3284984"/>
            <a:ext cx="936104" cy="101566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0000"/>
                </a:solidFill>
              </a:rPr>
              <a:t>R</a:t>
            </a:r>
            <a:endParaRPr lang="it-IT" sz="6000" b="1" dirty="0">
              <a:solidFill>
                <a:srgbClr val="FF0000"/>
              </a:solidFill>
            </a:endParaRPr>
          </a:p>
        </p:txBody>
      </p:sp>
      <p:cxnSp>
        <p:nvCxnSpPr>
          <p:cNvPr id="5" name="Connettore 2 4"/>
          <p:cNvCxnSpPr/>
          <p:nvPr/>
        </p:nvCxnSpPr>
        <p:spPr>
          <a:xfrm flipV="1">
            <a:off x="4355976" y="2852936"/>
            <a:ext cx="1440160" cy="936104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2 5"/>
          <p:cNvCxnSpPr/>
          <p:nvPr/>
        </p:nvCxnSpPr>
        <p:spPr>
          <a:xfrm>
            <a:off x="4355976" y="4085456"/>
            <a:ext cx="1368152" cy="927720"/>
          </a:xfrm>
          <a:prstGeom prst="straightConnector1">
            <a:avLst/>
          </a:prstGeom>
          <a:ln w="7620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 Box 24"/>
          <p:cNvSpPr txBox="1">
            <a:spLocks noChangeArrowheads="1"/>
          </p:cNvSpPr>
          <p:nvPr/>
        </p:nvSpPr>
        <p:spPr bwMode="auto">
          <a:xfrm>
            <a:off x="395536" y="3429000"/>
            <a:ext cx="2592288" cy="523220"/>
          </a:xfrm>
          <a:prstGeom prst="rect">
            <a:avLst/>
          </a:prstGeom>
          <a:noFill/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tx2"/>
                </a:solidFill>
              </a:rPr>
              <a:t>T2-4, </a:t>
            </a:r>
            <a:r>
              <a:rPr lang="it-IT" sz="2800" b="1" dirty="0" err="1" smtClean="0">
                <a:solidFill>
                  <a:schemeClr val="tx2"/>
                </a:solidFill>
              </a:rPr>
              <a:t>any</a:t>
            </a:r>
            <a:r>
              <a:rPr lang="it-IT" sz="2800" b="1" dirty="0" smtClean="0">
                <a:solidFill>
                  <a:schemeClr val="tx2"/>
                </a:solidFill>
              </a:rPr>
              <a:t> N</a:t>
            </a:r>
            <a:endParaRPr lang="it-IT" sz="2800" b="1" dirty="0">
              <a:solidFill>
                <a:schemeClr val="tx2"/>
              </a:solidFill>
            </a:endParaRPr>
          </a:p>
        </p:txBody>
      </p:sp>
      <p:sp>
        <p:nvSpPr>
          <p:cNvPr id="11" name="Text Box 24"/>
          <p:cNvSpPr txBox="1">
            <a:spLocks noChangeArrowheads="1"/>
          </p:cNvSpPr>
          <p:nvPr/>
        </p:nvSpPr>
        <p:spPr bwMode="auto">
          <a:xfrm>
            <a:off x="5940152" y="2204864"/>
            <a:ext cx="2376264" cy="1200329"/>
          </a:xfrm>
          <a:prstGeom prst="rect">
            <a:avLst/>
          </a:prstGeom>
          <a:solidFill>
            <a:srgbClr val="92D050"/>
          </a:solidFill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/>
              <a:t>FUMI-R</a:t>
            </a:r>
            <a:r>
              <a:rPr lang="it-IT" sz="3600" b="1" dirty="0" smtClean="0"/>
              <a:t> </a:t>
            </a:r>
          </a:p>
          <a:p>
            <a:pPr algn="ctr"/>
            <a:r>
              <a:rPr lang="it-IT" sz="3600" b="1" dirty="0" smtClean="0"/>
              <a:t>3D-CRT</a:t>
            </a:r>
            <a:endParaRPr lang="it-IT" sz="3600" b="1" dirty="0">
              <a:solidFill>
                <a:schemeClr val="tx1"/>
              </a:solidFill>
            </a:endParaRPr>
          </a:p>
        </p:txBody>
      </p:sp>
      <p:sp>
        <p:nvSpPr>
          <p:cNvPr id="12" name="Text Box 24"/>
          <p:cNvSpPr txBox="1">
            <a:spLocks noChangeArrowheads="1"/>
          </p:cNvSpPr>
          <p:nvPr/>
        </p:nvSpPr>
        <p:spPr bwMode="auto">
          <a:xfrm>
            <a:off x="5940152" y="4581128"/>
            <a:ext cx="2376264" cy="1200329"/>
          </a:xfrm>
          <a:prstGeom prst="rect">
            <a:avLst/>
          </a:prstGeom>
          <a:solidFill>
            <a:srgbClr val="92D050"/>
          </a:solidFill>
          <a:ln w="25400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/>
            <a:r>
              <a:rPr lang="it-IT" sz="2400" b="1" dirty="0" smtClean="0"/>
              <a:t>FUMI-R</a:t>
            </a:r>
            <a:r>
              <a:rPr lang="it-IT" sz="3600" b="1" dirty="0" smtClean="0"/>
              <a:t> </a:t>
            </a:r>
          </a:p>
          <a:p>
            <a:pPr algn="ctr" eaLnBrk="1" hangingPunct="1">
              <a:buClrTx/>
              <a:buSzTx/>
              <a:buFontTx/>
              <a:buNone/>
            </a:pPr>
            <a:r>
              <a:rPr lang="it-IT" sz="3600" b="1" dirty="0" smtClean="0">
                <a:solidFill>
                  <a:schemeClr val="tx1"/>
                </a:solidFill>
              </a:rPr>
              <a:t>DP-IMRT</a:t>
            </a:r>
            <a:endParaRPr lang="it-IT" sz="36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 smtClean="0">
                <a:solidFill>
                  <a:schemeClr val="bg1"/>
                </a:solidFill>
              </a:rPr>
              <a:t>DP-IMRT</a:t>
            </a:r>
            <a:r>
              <a:rPr lang="it-IT" sz="6600" b="1" dirty="0" smtClean="0">
                <a:solidFill>
                  <a:schemeClr val="bg1"/>
                </a:solidFill>
              </a:rPr>
              <a:t>: </a:t>
            </a:r>
            <a:r>
              <a:rPr lang="it-IT" sz="6600" b="1" dirty="0" err="1" smtClean="0">
                <a:solidFill>
                  <a:schemeClr val="bg1"/>
                </a:solidFill>
              </a:rPr>
              <a:t>doses</a:t>
            </a:r>
            <a:endParaRPr lang="it-IT" sz="6600" b="1" dirty="0">
              <a:solidFill>
                <a:schemeClr val="bg1"/>
              </a:solidFill>
            </a:endParaRPr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l="1786" t="2497" r="1190" b="2497"/>
          <a:stretch>
            <a:fillRect/>
          </a:stretch>
        </p:blipFill>
        <p:spPr bwMode="auto">
          <a:xfrm>
            <a:off x="323528" y="2992086"/>
            <a:ext cx="3930125" cy="27514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445" t="2043" r="1445" b="2043"/>
          <a:stretch>
            <a:fillRect/>
          </a:stretch>
        </p:blipFill>
        <p:spPr bwMode="auto">
          <a:xfrm>
            <a:off x="5083424" y="3050058"/>
            <a:ext cx="3737048" cy="26111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1475656" y="1916832"/>
            <a:ext cx="187220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chemeClr val="bg1"/>
                </a:solidFill>
              </a:rPr>
              <a:t>cT2,N0</a:t>
            </a:r>
            <a:endParaRPr lang="it-IT" sz="4000" b="1" dirty="0">
              <a:solidFill>
                <a:schemeClr val="bg1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868144" y="1916832"/>
            <a:ext cx="244827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000" b="1" dirty="0" smtClean="0">
                <a:solidFill>
                  <a:schemeClr val="bg1"/>
                </a:solidFill>
              </a:rPr>
              <a:t>cT3/4,</a:t>
            </a:r>
            <a:r>
              <a:rPr lang="it-IT" sz="4000" b="1" dirty="0" err="1" smtClean="0">
                <a:solidFill>
                  <a:schemeClr val="bg1"/>
                </a:solidFill>
              </a:rPr>
              <a:t>N+</a:t>
            </a:r>
            <a:endParaRPr lang="it-IT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30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309"/>
            <a:ext cx="8399252" cy="6355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7164288" y="6381328"/>
            <a:ext cx="18722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ASCO-GI, 2010</a:t>
            </a:r>
            <a:endParaRPr lang="it-IT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it-IT" sz="6000" b="1" dirty="0" smtClean="0">
                <a:solidFill>
                  <a:srgbClr val="0070C0"/>
                </a:solidFill>
              </a:rPr>
              <a:t>RTOG 0529: </a:t>
            </a:r>
            <a:r>
              <a:rPr lang="it-IT" sz="6000" b="1" dirty="0" err="1" smtClean="0">
                <a:solidFill>
                  <a:srgbClr val="0070C0"/>
                </a:solidFill>
              </a:rPr>
              <a:t>outcomes</a:t>
            </a:r>
            <a:endParaRPr lang="it-IT" sz="6000" b="1" dirty="0">
              <a:solidFill>
                <a:srgbClr val="0070C0"/>
              </a:solidFill>
            </a:endParaRPr>
          </a:p>
        </p:txBody>
      </p:sp>
      <p:graphicFrame>
        <p:nvGraphicFramePr>
          <p:cNvPr id="6" name="Tabella 5"/>
          <p:cNvGraphicFramePr>
            <a:graphicFrameLocks noGrp="1"/>
          </p:cNvGraphicFramePr>
          <p:nvPr/>
        </p:nvGraphicFramePr>
        <p:xfrm>
          <a:off x="539552" y="1772816"/>
          <a:ext cx="7848870" cy="41202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12168"/>
                <a:gridCol w="3240360"/>
                <a:gridCol w="3096342"/>
              </a:tblGrid>
              <a:tr h="899923">
                <a:tc>
                  <a:txBody>
                    <a:bodyPr/>
                    <a:lstStyle/>
                    <a:p>
                      <a:pPr algn="ctr"/>
                      <a:endParaRPr lang="it-IT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dirty="0" smtClean="0"/>
                        <a:t>RTOG 0529*</a:t>
                      </a:r>
                      <a:endParaRPr lang="it-IT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2800" dirty="0" smtClean="0"/>
                        <a:t>RTOG 9911**</a:t>
                      </a:r>
                      <a:endParaRPr lang="it-IT" sz="2800" dirty="0"/>
                    </a:p>
                  </a:txBody>
                  <a:tcPr/>
                </a:tc>
              </a:tr>
              <a:tr h="644062"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CF</a:t>
                      </a:r>
                      <a:endParaRPr lang="it-IT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8%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10%</a:t>
                      </a:r>
                      <a:endParaRPr lang="it-IT" sz="3200" dirty="0"/>
                    </a:p>
                  </a:txBody>
                  <a:tcPr/>
                </a:tc>
              </a:tr>
              <a:tr h="644062"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LRF</a:t>
                      </a:r>
                      <a:endParaRPr lang="it-IT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20%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25%</a:t>
                      </a:r>
                      <a:endParaRPr lang="it-IT" sz="3200" dirty="0"/>
                    </a:p>
                  </a:txBody>
                  <a:tcPr/>
                </a:tc>
              </a:tr>
              <a:tr h="644062"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OS</a:t>
                      </a:r>
                      <a:endParaRPr lang="it-IT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88%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75%</a:t>
                      </a:r>
                      <a:endParaRPr lang="it-IT" sz="3200" dirty="0"/>
                    </a:p>
                  </a:txBody>
                  <a:tcPr/>
                </a:tc>
              </a:tr>
              <a:tr h="644062"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DFS</a:t>
                      </a:r>
                      <a:endParaRPr lang="it-IT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77%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it-IT" sz="3200" dirty="0" smtClean="0"/>
                        <a:t>60%</a:t>
                      </a:r>
                      <a:endParaRPr lang="it-IT" sz="3200" dirty="0"/>
                    </a:p>
                  </a:txBody>
                  <a:tcPr/>
                </a:tc>
              </a:tr>
              <a:tr h="644062">
                <a:tc>
                  <a:txBody>
                    <a:bodyPr/>
                    <a:lstStyle/>
                    <a:p>
                      <a:pPr algn="ctr"/>
                      <a:r>
                        <a:rPr lang="it-IT" sz="3200" b="1" dirty="0" smtClean="0"/>
                        <a:t>CFS</a:t>
                      </a:r>
                      <a:endParaRPr lang="it-IT" sz="3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86%</a:t>
                      </a:r>
                      <a:endParaRPr lang="it-IT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it-IT" sz="3200" dirty="0" smtClean="0"/>
                        <a:t>-</a:t>
                      </a:r>
                      <a:endParaRPr lang="it-IT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7" name="CasellaDiTesto 6"/>
          <p:cNvSpPr txBox="1"/>
          <p:nvPr/>
        </p:nvSpPr>
        <p:spPr>
          <a:xfrm>
            <a:off x="539552" y="6165304"/>
            <a:ext cx="338437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/>
              <a:t>*24 </a:t>
            </a:r>
            <a:r>
              <a:rPr lang="it-IT" dirty="0" err="1" smtClean="0"/>
              <a:t>months</a:t>
            </a:r>
            <a:r>
              <a:rPr lang="it-IT" dirty="0" smtClean="0"/>
              <a:t>; 52 </a:t>
            </a:r>
            <a:r>
              <a:rPr lang="it-IT" dirty="0" err="1" smtClean="0"/>
              <a:t>evaluable</a:t>
            </a:r>
            <a:r>
              <a:rPr lang="it-IT" dirty="0" smtClean="0"/>
              <a:t> </a:t>
            </a:r>
            <a:r>
              <a:rPr lang="it-IT" dirty="0" err="1" smtClean="0"/>
              <a:t>pts</a:t>
            </a:r>
            <a:endParaRPr lang="it-IT" dirty="0" smtClean="0"/>
          </a:p>
          <a:p>
            <a:r>
              <a:rPr lang="it-IT" dirty="0" smtClean="0"/>
              <a:t>** 5yrs; 324 </a:t>
            </a:r>
            <a:r>
              <a:rPr lang="it-IT" dirty="0" err="1" smtClean="0"/>
              <a:t>pts</a:t>
            </a:r>
            <a:r>
              <a:rPr lang="it-IT" dirty="0" smtClean="0"/>
              <a:t> MMC-5FU-RT </a:t>
            </a:r>
            <a:r>
              <a:rPr lang="it-IT" dirty="0" err="1" smtClean="0"/>
              <a:t>arm</a:t>
            </a:r>
            <a:endParaRPr lang="it-IT" dirty="0"/>
          </a:p>
        </p:txBody>
      </p:sp>
      <p:sp>
        <p:nvSpPr>
          <p:cNvPr id="8" name="Text Box 6"/>
          <p:cNvSpPr txBox="1">
            <a:spLocks noChangeArrowheads="1"/>
          </p:cNvSpPr>
          <p:nvPr/>
        </p:nvSpPr>
        <p:spPr bwMode="auto">
          <a:xfrm>
            <a:off x="3635896" y="6453336"/>
            <a:ext cx="5463584" cy="4000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sz="2000" b="1" i="1" dirty="0" err="1" smtClean="0">
                <a:latin typeface="+mj-lt"/>
                <a:ea typeface="MS PGothic" pitchFamily="34" charset="-128"/>
              </a:rPr>
              <a:t>Kachnic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L. et al  ASTRO </a:t>
            </a:r>
            <a:r>
              <a:rPr lang="de-DE" sz="2000" b="1" i="1" dirty="0">
                <a:latin typeface="+mj-lt"/>
                <a:ea typeface="MS PGothic" pitchFamily="34" charset="-128"/>
              </a:rPr>
              <a:t>- 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2010</a:t>
            </a:r>
            <a:endParaRPr lang="de-DE" sz="2000" b="1" i="1" dirty="0">
              <a:latin typeface="+mj-lt"/>
              <a:ea typeface="MS PGothic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>
          <a:xfrm>
            <a:off x="0" y="1196752"/>
            <a:ext cx="9144000" cy="53435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nl-NL" sz="5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nl-NL" sz="6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LOCAL AND DISTANT RECURRENCE</a:t>
            </a:r>
          </a:p>
        </p:txBody>
      </p:sp>
      <p:sp>
        <p:nvSpPr>
          <p:cNvPr id="5" name="Titolo 1"/>
          <p:cNvSpPr>
            <a:spLocks noGrp="1"/>
          </p:cNvSpPr>
          <p:nvPr>
            <p:ph type="title"/>
          </p:nvPr>
        </p:nvSpPr>
        <p:spPr>
          <a:xfrm>
            <a:off x="144016" y="413792"/>
            <a:ext cx="10764688" cy="1143000"/>
          </a:xfrm>
        </p:spPr>
        <p:txBody>
          <a:bodyPr>
            <a:noAutofit/>
          </a:bodyPr>
          <a:lstStyle/>
          <a:p>
            <a:pPr algn="l"/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TME-DUTCH Trial: 11 </a:t>
            </a:r>
            <a:r>
              <a:rPr lang="it-IT" b="1" dirty="0" err="1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years</a:t>
            </a:r>
            <a: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  <a:t> FUP</a:t>
            </a:r>
            <a:br>
              <a:rPr lang="it-IT" b="1" dirty="0" smtClean="0">
                <a:solidFill>
                  <a:srgbClr val="FFFF00"/>
                </a:solidFill>
                <a:latin typeface="Arial" pitchFamily="34" charset="0"/>
                <a:cs typeface="Arial" pitchFamily="34" charset="0"/>
              </a:rPr>
            </a:br>
            <a:endParaRPr lang="it-IT" dirty="0">
              <a:solidFill>
                <a:srgbClr val="FFFF00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56376" y="5733256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12" descr="AMbanner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6512" y="6336705"/>
            <a:ext cx="2420641" cy="54867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>
                <a:solidFill>
                  <a:schemeClr val="tx2"/>
                </a:solidFill>
              </a:rPr>
              <a:t>New </a:t>
            </a:r>
            <a:r>
              <a:rPr lang="it-IT" sz="5400" b="1" dirty="0" err="1" smtClean="0">
                <a:solidFill>
                  <a:schemeClr val="tx2"/>
                </a:solidFill>
              </a:rPr>
              <a:t>technologies</a:t>
            </a:r>
            <a:endParaRPr lang="it-IT" sz="5400" b="1" dirty="0">
              <a:solidFill>
                <a:schemeClr val="tx2"/>
              </a:solidFill>
            </a:endParaRPr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b="889"/>
          <a:stretch>
            <a:fillRect/>
          </a:stretch>
        </p:blipFill>
        <p:spPr bwMode="auto">
          <a:xfrm>
            <a:off x="683568" y="1916832"/>
            <a:ext cx="7781925" cy="40121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755576" y="155679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IMRT </a:t>
            </a:r>
            <a:r>
              <a:rPr lang="it-IT" sz="2400" b="1" dirty="0" err="1" smtClean="0"/>
              <a:t>sliding</a:t>
            </a:r>
            <a:r>
              <a:rPr lang="it-IT" sz="2400" b="1" dirty="0" smtClean="0"/>
              <a:t> windows</a:t>
            </a:r>
            <a:endParaRPr lang="it-IT" sz="2400" b="1" dirty="0"/>
          </a:p>
        </p:txBody>
      </p:sp>
      <p:sp>
        <p:nvSpPr>
          <p:cNvPr id="6" name="CasellaDiTesto 5"/>
          <p:cNvSpPr txBox="1"/>
          <p:nvPr/>
        </p:nvSpPr>
        <p:spPr>
          <a:xfrm>
            <a:off x="755576" y="5877272"/>
            <a:ext cx="30243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/>
              <a:t>RAPID ARC</a:t>
            </a:r>
            <a:endParaRPr lang="it-IT" sz="2400" b="1" dirty="0"/>
          </a:p>
        </p:txBody>
      </p:sp>
      <p:sp>
        <p:nvSpPr>
          <p:cNvPr id="7" name="Text Box 6"/>
          <p:cNvSpPr txBox="1">
            <a:spLocks noChangeArrowheads="1"/>
          </p:cNvSpPr>
          <p:nvPr/>
        </p:nvSpPr>
        <p:spPr bwMode="auto">
          <a:xfrm>
            <a:off x="3680416" y="6525344"/>
            <a:ext cx="5463584" cy="4000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sz="2000" b="1" i="1" dirty="0" err="1" smtClean="0">
                <a:latin typeface="+mj-lt"/>
                <a:ea typeface="MS PGothic" pitchFamily="34" charset="-128"/>
              </a:rPr>
              <a:t>Vieillot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S. et al  </a:t>
            </a:r>
            <a:r>
              <a:rPr lang="de-DE" sz="2000" b="1" i="1" dirty="0" err="1" smtClean="0">
                <a:latin typeface="+mj-lt"/>
                <a:ea typeface="MS PGothic" pitchFamily="34" charset="-128"/>
              </a:rPr>
              <a:t>Radiat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</a:t>
            </a:r>
            <a:r>
              <a:rPr lang="de-DE" sz="2000" b="1" i="1" dirty="0" err="1" smtClean="0">
                <a:latin typeface="+mj-lt"/>
                <a:ea typeface="MS PGothic" pitchFamily="34" charset="-128"/>
              </a:rPr>
              <a:t>Oncol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2010</a:t>
            </a:r>
            <a:endParaRPr lang="de-DE" sz="2000" b="1" i="1" dirty="0">
              <a:latin typeface="+mj-lt"/>
              <a:ea typeface="MS PGothic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err="1" smtClean="0">
                <a:solidFill>
                  <a:srgbClr val="002060"/>
                </a:solidFill>
              </a:rPr>
              <a:t>Rapid</a:t>
            </a:r>
            <a:r>
              <a:rPr lang="it-IT" sz="5400" b="1" dirty="0" smtClean="0">
                <a:solidFill>
                  <a:srgbClr val="002060"/>
                </a:solidFill>
              </a:rPr>
              <a:t> </a:t>
            </a:r>
            <a:r>
              <a:rPr lang="it-IT" sz="5400" b="1" dirty="0" err="1" smtClean="0">
                <a:solidFill>
                  <a:srgbClr val="002060"/>
                </a:solidFill>
              </a:rPr>
              <a:t>Arc</a:t>
            </a:r>
            <a:r>
              <a:rPr lang="it-IT" sz="5400" b="1" dirty="0" smtClean="0">
                <a:solidFill>
                  <a:srgbClr val="002060"/>
                </a:solidFill>
              </a:rPr>
              <a:t>: </a:t>
            </a:r>
            <a:r>
              <a:rPr lang="it-IT" sz="5400" b="1" dirty="0" err="1" smtClean="0">
                <a:solidFill>
                  <a:srgbClr val="002060"/>
                </a:solidFill>
              </a:rPr>
              <a:t>results</a:t>
            </a:r>
            <a:endParaRPr lang="it-IT" sz="54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144016" y="1556792"/>
            <a:ext cx="8820472" cy="4968551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it-IT" b="1" dirty="0" err="1" smtClean="0">
                <a:solidFill>
                  <a:srgbClr val="FF0000"/>
                </a:solidFill>
              </a:rPr>
              <a:t>PTVs</a:t>
            </a:r>
            <a:r>
              <a:rPr lang="it-IT" dirty="0" smtClean="0"/>
              <a:t>: </a:t>
            </a:r>
            <a:r>
              <a:rPr lang="it-IT" dirty="0" err="1" smtClean="0"/>
              <a:t>same</a:t>
            </a:r>
            <a:r>
              <a:rPr lang="it-IT" dirty="0" smtClean="0"/>
              <a:t> </a:t>
            </a:r>
            <a:r>
              <a:rPr lang="it-IT" dirty="0" err="1" smtClean="0"/>
              <a:t>results</a:t>
            </a:r>
            <a:endParaRPr lang="it-IT" dirty="0" smtClean="0"/>
          </a:p>
          <a:p>
            <a:pPr>
              <a:buNone/>
            </a:pPr>
            <a:endParaRPr lang="it-IT" dirty="0" smtClean="0"/>
          </a:p>
          <a:p>
            <a:pPr>
              <a:buNone/>
            </a:pPr>
            <a:r>
              <a:rPr lang="it-IT" b="1" dirty="0" err="1" smtClean="0">
                <a:solidFill>
                  <a:srgbClr val="FF0000"/>
                </a:solidFill>
              </a:rPr>
              <a:t>OaRs</a:t>
            </a:r>
            <a:r>
              <a:rPr lang="it-IT" dirty="0" smtClean="0"/>
              <a:t>: </a:t>
            </a:r>
            <a:r>
              <a:rPr lang="it-IT" b="1" dirty="0" err="1" smtClean="0"/>
              <a:t>Rapid</a:t>
            </a:r>
            <a:r>
              <a:rPr lang="it-IT" b="1" dirty="0" smtClean="0"/>
              <a:t> </a:t>
            </a:r>
            <a:r>
              <a:rPr lang="it-IT" b="1" dirty="0" err="1" smtClean="0"/>
              <a:t>Arc</a:t>
            </a:r>
            <a:r>
              <a:rPr lang="it-IT" b="1" dirty="0" smtClean="0"/>
              <a:t> (2)</a:t>
            </a:r>
          </a:p>
          <a:p>
            <a:pPr lvl="1"/>
            <a:r>
              <a:rPr lang="it-IT" b="1" dirty="0" smtClean="0"/>
              <a:t>SB</a:t>
            </a:r>
            <a:r>
              <a:rPr lang="it-IT" dirty="0" smtClean="0"/>
              <a:t> </a:t>
            </a:r>
            <a:r>
              <a:rPr lang="it-IT" b="1" dirty="0" err="1" smtClean="0"/>
              <a:t>Dmean</a:t>
            </a:r>
            <a:r>
              <a:rPr lang="it-IT" dirty="0" smtClean="0"/>
              <a:t> </a:t>
            </a:r>
            <a:r>
              <a:rPr lang="it-IT" dirty="0" err="1" smtClean="0"/>
              <a:t>reduced</a:t>
            </a:r>
            <a:r>
              <a:rPr lang="it-IT" dirty="0" smtClean="0"/>
              <a:t> </a:t>
            </a:r>
            <a:r>
              <a:rPr lang="it-IT" b="1" dirty="0" smtClean="0"/>
              <a:t>4.7 </a:t>
            </a:r>
            <a:r>
              <a:rPr lang="it-IT" b="1" dirty="0" err="1" smtClean="0"/>
              <a:t>Gy</a:t>
            </a:r>
            <a:r>
              <a:rPr lang="it-IT" b="1" dirty="0" smtClean="0"/>
              <a:t> </a:t>
            </a:r>
            <a:r>
              <a:rPr lang="it-IT" dirty="0" smtClean="0"/>
              <a:t>	(</a:t>
            </a:r>
            <a:r>
              <a:rPr lang="it-IT" dirty="0" err="1" smtClean="0"/>
              <a:t>n.s.</a:t>
            </a:r>
            <a:r>
              <a:rPr lang="it-IT" dirty="0" smtClean="0"/>
              <a:t>)</a:t>
            </a:r>
          </a:p>
          <a:p>
            <a:pPr lvl="1"/>
            <a:r>
              <a:rPr lang="it-IT" b="1" dirty="0" err="1" smtClean="0"/>
              <a:t>Bladder</a:t>
            </a:r>
            <a:r>
              <a:rPr lang="it-IT" dirty="0" smtClean="0"/>
              <a:t> </a:t>
            </a:r>
            <a:r>
              <a:rPr lang="it-IT" b="1" dirty="0" smtClean="0"/>
              <a:t>V30%</a:t>
            </a:r>
            <a:r>
              <a:rPr lang="it-IT" dirty="0" smtClean="0"/>
              <a:t> </a:t>
            </a:r>
            <a:r>
              <a:rPr lang="it-IT" dirty="0" err="1" smtClean="0"/>
              <a:t>reduced</a:t>
            </a:r>
            <a:r>
              <a:rPr lang="it-IT" dirty="0" smtClean="0"/>
              <a:t> 		(.007)</a:t>
            </a:r>
          </a:p>
          <a:p>
            <a:pPr lvl="1"/>
            <a:r>
              <a:rPr lang="it-IT" b="1" dirty="0" err="1" smtClean="0"/>
              <a:t>Bone</a:t>
            </a:r>
            <a:r>
              <a:rPr lang="it-IT" b="1" dirty="0" smtClean="0"/>
              <a:t> </a:t>
            </a:r>
            <a:r>
              <a:rPr lang="it-IT" b="1" dirty="0" err="1" smtClean="0"/>
              <a:t>marrow</a:t>
            </a:r>
            <a:r>
              <a:rPr lang="it-IT" b="1" dirty="0" smtClean="0"/>
              <a:t> </a:t>
            </a:r>
            <a:r>
              <a:rPr lang="it-IT" dirty="0" smtClean="0"/>
              <a:t>&amp; </a:t>
            </a:r>
            <a:r>
              <a:rPr lang="it-IT" dirty="0" err="1" smtClean="0"/>
              <a:t>fem</a:t>
            </a:r>
            <a:r>
              <a:rPr lang="it-IT" dirty="0" smtClean="0"/>
              <a:t> </a:t>
            </a:r>
            <a:r>
              <a:rPr lang="it-IT" dirty="0" err="1" smtClean="0"/>
              <a:t>heads</a:t>
            </a:r>
            <a:r>
              <a:rPr lang="it-IT" dirty="0" smtClean="0"/>
              <a:t> </a:t>
            </a:r>
            <a:r>
              <a:rPr lang="it-IT" b="1" dirty="0" err="1" smtClean="0"/>
              <a:t>Dmean</a:t>
            </a:r>
            <a:r>
              <a:rPr lang="it-IT" dirty="0" smtClean="0"/>
              <a:t> </a:t>
            </a:r>
            <a:r>
              <a:rPr lang="it-IT" dirty="0" err="1" smtClean="0"/>
              <a:t>reduced</a:t>
            </a:r>
            <a:r>
              <a:rPr lang="it-IT" dirty="0" smtClean="0"/>
              <a:t> </a:t>
            </a:r>
            <a:r>
              <a:rPr lang="it-IT" b="1" dirty="0" smtClean="0"/>
              <a:t>3 </a:t>
            </a:r>
            <a:r>
              <a:rPr lang="it-IT" b="1" dirty="0" err="1" smtClean="0"/>
              <a:t>G</a:t>
            </a:r>
            <a:r>
              <a:rPr lang="it-IT" dirty="0" err="1" smtClean="0"/>
              <a:t>y</a:t>
            </a:r>
            <a:r>
              <a:rPr lang="it-IT" dirty="0" smtClean="0"/>
              <a:t> (.03)</a:t>
            </a:r>
          </a:p>
          <a:p>
            <a:pPr>
              <a:buNone/>
            </a:pPr>
            <a:r>
              <a:rPr lang="it-IT" b="1" dirty="0" err="1" smtClean="0">
                <a:solidFill>
                  <a:srgbClr val="FF0000"/>
                </a:solidFill>
              </a:rPr>
              <a:t>Time</a:t>
            </a:r>
            <a:r>
              <a:rPr lang="it-IT" b="1" dirty="0" smtClean="0">
                <a:solidFill>
                  <a:srgbClr val="FF0000"/>
                </a:solidFill>
              </a:rPr>
              <a:t> &amp; MU</a:t>
            </a:r>
          </a:p>
          <a:p>
            <a:pPr lvl="1"/>
            <a:r>
              <a:rPr lang="it-IT" dirty="0" smtClean="0"/>
              <a:t>IMRT: 			14’		1646 MU</a:t>
            </a:r>
          </a:p>
          <a:p>
            <a:pPr lvl="1"/>
            <a:r>
              <a:rPr lang="it-IT" dirty="0" smtClean="0"/>
              <a:t>RAPID  ARC 1: 	1.1’		  330 MU</a:t>
            </a:r>
          </a:p>
          <a:p>
            <a:pPr lvl="1"/>
            <a:r>
              <a:rPr lang="it-IT" dirty="0" smtClean="0"/>
              <a:t>RAPID ARC 2: 		2.3’		  493 MU	</a:t>
            </a:r>
            <a:endParaRPr lang="it-IT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3680416" y="6525344"/>
            <a:ext cx="5463584" cy="36932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b="1" i="1" dirty="0" err="1" smtClean="0">
                <a:latin typeface="+mj-lt"/>
                <a:ea typeface="MS PGothic" pitchFamily="34" charset="-128"/>
              </a:rPr>
              <a:t>Vieillot</a:t>
            </a:r>
            <a:r>
              <a:rPr lang="de-DE" b="1" i="1" dirty="0" smtClean="0">
                <a:latin typeface="+mj-lt"/>
                <a:ea typeface="MS PGothic" pitchFamily="34" charset="-128"/>
              </a:rPr>
              <a:t> S. et al  </a:t>
            </a:r>
            <a:r>
              <a:rPr lang="de-DE" b="1" i="1" dirty="0" err="1" smtClean="0">
                <a:latin typeface="+mj-lt"/>
                <a:ea typeface="MS PGothic" pitchFamily="34" charset="-128"/>
              </a:rPr>
              <a:t>Radiat</a:t>
            </a:r>
            <a:r>
              <a:rPr lang="de-DE" b="1" i="1" dirty="0" smtClean="0">
                <a:latin typeface="+mj-lt"/>
                <a:ea typeface="MS PGothic" pitchFamily="34" charset="-128"/>
              </a:rPr>
              <a:t> </a:t>
            </a:r>
            <a:r>
              <a:rPr lang="de-DE" b="1" i="1" dirty="0" err="1" smtClean="0">
                <a:latin typeface="+mj-lt"/>
                <a:ea typeface="MS PGothic" pitchFamily="34" charset="-128"/>
              </a:rPr>
              <a:t>Oncol</a:t>
            </a:r>
            <a:r>
              <a:rPr lang="de-DE" b="1" i="1" dirty="0" smtClean="0">
                <a:latin typeface="+mj-lt"/>
                <a:ea typeface="MS PGothic" pitchFamily="34" charset="-128"/>
              </a:rPr>
              <a:t> 2010</a:t>
            </a:r>
            <a:endParaRPr lang="de-DE" b="1" i="1" dirty="0">
              <a:latin typeface="+mj-lt"/>
              <a:ea typeface="MS PGothic" pitchFamily="34" charset="-128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>
                <a:solidFill>
                  <a:srgbClr val="002060"/>
                </a:solidFill>
              </a:rPr>
              <a:t>Rapid</a:t>
            </a:r>
            <a:r>
              <a:rPr lang="it-IT" b="1" dirty="0" smtClean="0">
                <a:solidFill>
                  <a:srgbClr val="002060"/>
                </a:solidFill>
              </a:rPr>
              <a:t> </a:t>
            </a:r>
            <a:r>
              <a:rPr lang="it-IT" b="1" dirty="0" err="1" smtClean="0">
                <a:solidFill>
                  <a:srgbClr val="002060"/>
                </a:solidFill>
              </a:rPr>
              <a:t>Arc</a:t>
            </a:r>
            <a:r>
              <a:rPr lang="it-IT" b="1" dirty="0" smtClean="0">
                <a:solidFill>
                  <a:srgbClr val="002060"/>
                </a:solidFill>
              </a:rPr>
              <a:t>: </a:t>
            </a:r>
            <a:r>
              <a:rPr lang="it-IT" b="1" dirty="0" err="1" smtClean="0">
                <a:solidFill>
                  <a:srgbClr val="002060"/>
                </a:solidFill>
              </a:rPr>
              <a:t>conclusion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95536" y="2332037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ü"/>
            </a:pPr>
            <a:r>
              <a:rPr lang="it-IT" sz="3600" dirty="0" err="1" smtClean="0"/>
              <a:t>Reduction</a:t>
            </a:r>
            <a:r>
              <a:rPr lang="it-IT" sz="3600" dirty="0" smtClean="0"/>
              <a:t> </a:t>
            </a:r>
            <a:r>
              <a:rPr lang="it-IT" sz="3600" dirty="0" err="1" smtClean="0"/>
              <a:t>of</a:t>
            </a:r>
            <a:r>
              <a:rPr lang="it-IT" sz="3600" dirty="0" smtClean="0"/>
              <a:t> </a:t>
            </a:r>
            <a:r>
              <a:rPr lang="it-IT" sz="3600" dirty="0" err="1" smtClean="0"/>
              <a:t>toxicity</a:t>
            </a:r>
            <a:endParaRPr lang="it-IT" sz="3600" dirty="0" smtClean="0"/>
          </a:p>
          <a:p>
            <a:pPr>
              <a:buFont typeface="Wingdings" pitchFamily="2" charset="2"/>
              <a:buChar char="ü"/>
            </a:pPr>
            <a:r>
              <a:rPr lang="it-IT" sz="3600" b="1" dirty="0" err="1" smtClean="0"/>
              <a:t>Reduction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of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errors</a:t>
            </a:r>
            <a:r>
              <a:rPr lang="it-IT" sz="3600" b="1" dirty="0" smtClean="0"/>
              <a:t>: OM, SET-UP</a:t>
            </a:r>
          </a:p>
          <a:p>
            <a:pPr>
              <a:buFont typeface="Wingdings" pitchFamily="2" charset="2"/>
              <a:buChar char="ü"/>
            </a:pPr>
            <a:r>
              <a:rPr lang="it-IT" sz="3600" b="1" dirty="0" err="1" smtClean="0"/>
              <a:t>Reduction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secondary</a:t>
            </a:r>
            <a:r>
              <a:rPr lang="it-IT" sz="3600" b="1" dirty="0" smtClean="0"/>
              <a:t> </a:t>
            </a:r>
            <a:r>
              <a:rPr lang="it-IT" sz="3600" b="1" dirty="0" err="1" smtClean="0"/>
              <a:t>malignancies</a:t>
            </a:r>
            <a:endParaRPr lang="it-IT" sz="3600" b="1" dirty="0" smtClean="0"/>
          </a:p>
          <a:p>
            <a:pPr>
              <a:buFont typeface="Wingdings" pitchFamily="2" charset="2"/>
              <a:buChar char="ü"/>
            </a:pPr>
            <a:endParaRPr lang="it-IT" sz="3600" dirty="0" smtClean="0"/>
          </a:p>
          <a:p>
            <a:pPr>
              <a:buFont typeface="Wingdings" pitchFamily="2" charset="2"/>
              <a:buChar char="ü"/>
            </a:pPr>
            <a:endParaRPr lang="it-IT" sz="3600" dirty="0"/>
          </a:p>
        </p:txBody>
      </p:sp>
      <p:sp>
        <p:nvSpPr>
          <p:cNvPr id="4" name="Text Box 6"/>
          <p:cNvSpPr txBox="1">
            <a:spLocks noChangeArrowheads="1"/>
          </p:cNvSpPr>
          <p:nvPr/>
        </p:nvSpPr>
        <p:spPr bwMode="auto">
          <a:xfrm>
            <a:off x="2339752" y="6453336"/>
            <a:ext cx="5463584" cy="40009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lIns="91428" tIns="45715" rIns="91428" bIns="45715">
            <a:spAutoFit/>
          </a:bodyPr>
          <a:lstStyle/>
          <a:p>
            <a:pPr algn="r" defTabSz="914388">
              <a:spcBef>
                <a:spcPct val="50000"/>
              </a:spcBef>
            </a:pPr>
            <a:r>
              <a:rPr lang="de-DE" sz="2000" b="1" i="1" dirty="0" err="1" smtClean="0">
                <a:latin typeface="+mj-lt"/>
                <a:ea typeface="MS PGothic" pitchFamily="34" charset="-128"/>
              </a:rPr>
              <a:t>Vieillot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S. et al  </a:t>
            </a:r>
            <a:r>
              <a:rPr lang="de-DE" sz="2000" b="1" i="1" dirty="0" err="1" smtClean="0">
                <a:latin typeface="+mj-lt"/>
                <a:ea typeface="MS PGothic" pitchFamily="34" charset="-128"/>
              </a:rPr>
              <a:t>Radiat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</a:t>
            </a:r>
            <a:r>
              <a:rPr lang="de-DE" sz="2000" b="1" i="1" dirty="0" err="1" smtClean="0">
                <a:latin typeface="+mj-lt"/>
                <a:ea typeface="MS PGothic" pitchFamily="34" charset="-128"/>
              </a:rPr>
              <a:t>Oncol</a:t>
            </a:r>
            <a:r>
              <a:rPr lang="de-DE" sz="2000" b="1" i="1" dirty="0" smtClean="0">
                <a:latin typeface="+mj-lt"/>
                <a:ea typeface="MS PGothic" pitchFamily="34" charset="-128"/>
              </a:rPr>
              <a:t> 2010</a:t>
            </a:r>
            <a:endParaRPr lang="de-DE" sz="2000" b="1" i="1" dirty="0">
              <a:latin typeface="+mj-lt"/>
              <a:ea typeface="MS PGothic" pitchFamily="34" charset="-128"/>
            </a:endParaRPr>
          </a:p>
        </p:txBody>
      </p:sp>
      <p:pic>
        <p:nvPicPr>
          <p:cNvPr id="5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2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Autofit/>
          </a:bodyPr>
          <a:lstStyle/>
          <a:p>
            <a:r>
              <a:rPr lang="it-IT" sz="7200" b="1" dirty="0" smtClean="0">
                <a:solidFill>
                  <a:srgbClr val="FFFF00"/>
                </a:solidFill>
              </a:rPr>
              <a:t>GASTRIC CANCER</a:t>
            </a:r>
            <a:endParaRPr lang="it-IT" sz="7200" b="1" dirty="0">
              <a:solidFill>
                <a:srgbClr val="FFFF00"/>
              </a:solidFill>
            </a:endParaRP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49327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39752" y="2428949"/>
            <a:ext cx="4320480" cy="43124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4" cstate="print"/>
          <a:srcRect l="8104" t="12114" r="6807" b="40380"/>
          <a:stretch>
            <a:fillRect/>
          </a:stretch>
        </p:blipFill>
        <p:spPr bwMode="auto">
          <a:xfrm>
            <a:off x="2322918" y="1372436"/>
            <a:ext cx="4357084" cy="976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600" b="1" dirty="0" err="1" smtClean="0">
                <a:solidFill>
                  <a:srgbClr val="FFFF00"/>
                </a:solidFill>
              </a:rPr>
              <a:t>Surgery</a:t>
            </a:r>
            <a:r>
              <a:rPr lang="it-IT" sz="6600" b="1" dirty="0" smtClean="0">
                <a:solidFill>
                  <a:srgbClr val="FFFF00"/>
                </a:solidFill>
              </a:rPr>
              <a:t>: # </a:t>
            </a:r>
            <a:r>
              <a:rPr lang="it-IT" sz="6600" b="1" dirty="0" err="1" smtClean="0">
                <a:solidFill>
                  <a:srgbClr val="FFFF00"/>
                </a:solidFill>
              </a:rPr>
              <a:t>nodes</a:t>
            </a:r>
            <a:endParaRPr lang="it-IT" sz="6600" b="1" dirty="0">
              <a:solidFill>
                <a:srgbClr val="FFFF0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8136904" cy="44045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5796136" y="6444044"/>
            <a:ext cx="288032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>
                <a:solidFill>
                  <a:schemeClr val="bg1"/>
                </a:solidFill>
              </a:rPr>
              <a:t>Hundal</a:t>
            </a:r>
            <a:r>
              <a:rPr lang="it-IT" sz="2000" b="1" i="1" dirty="0" smtClean="0">
                <a:solidFill>
                  <a:schemeClr val="bg1"/>
                </a:solidFill>
              </a:rPr>
              <a:t> </a:t>
            </a:r>
            <a:r>
              <a:rPr lang="it-IT" sz="2000" b="1" i="1" dirty="0" err="1" smtClean="0">
                <a:solidFill>
                  <a:schemeClr val="bg1"/>
                </a:solidFill>
              </a:rPr>
              <a:t>et</a:t>
            </a:r>
            <a:r>
              <a:rPr lang="it-IT" sz="2000" b="1" i="1" dirty="0" smtClean="0">
                <a:solidFill>
                  <a:schemeClr val="bg1"/>
                </a:solidFill>
              </a:rPr>
              <a:t>  al </a:t>
            </a:r>
            <a:r>
              <a:rPr lang="it-IT" sz="2000" b="1" i="1" dirty="0" err="1" smtClean="0">
                <a:solidFill>
                  <a:schemeClr val="bg1"/>
                </a:solidFill>
              </a:rPr>
              <a:t>Cacer</a:t>
            </a:r>
            <a:r>
              <a:rPr lang="it-IT" sz="2000" b="1" i="1" dirty="0" smtClean="0">
                <a:solidFill>
                  <a:schemeClr val="bg1"/>
                </a:solidFill>
              </a:rPr>
              <a:t> 2000</a:t>
            </a:r>
            <a:endParaRPr lang="it-IT" sz="2000" b="1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143000"/>
          </a:xfrm>
        </p:spPr>
        <p:txBody>
          <a:bodyPr>
            <a:noAutofit/>
          </a:bodyPr>
          <a:lstStyle/>
          <a:p>
            <a:r>
              <a:rPr lang="it-IT" sz="4800" b="1" dirty="0" err="1" smtClean="0">
                <a:solidFill>
                  <a:srgbClr val="FFFF00"/>
                </a:solidFill>
              </a:rPr>
              <a:t>Perioperative</a:t>
            </a:r>
            <a:r>
              <a:rPr lang="it-IT" sz="4800" b="1" dirty="0" smtClean="0">
                <a:solidFill>
                  <a:srgbClr val="FFFF00"/>
                </a:solidFill>
              </a:rPr>
              <a:t> </a:t>
            </a:r>
            <a:r>
              <a:rPr lang="it-IT" sz="4800" b="1" dirty="0" err="1" smtClean="0">
                <a:solidFill>
                  <a:srgbClr val="FFFF00"/>
                </a:solidFill>
              </a:rPr>
              <a:t>therapies</a:t>
            </a:r>
            <a:r>
              <a:rPr lang="it-IT" sz="4800" b="1" dirty="0" smtClean="0">
                <a:solidFill>
                  <a:srgbClr val="FFFF00"/>
                </a:solidFill>
              </a:rPr>
              <a:t>: </a:t>
            </a:r>
            <a:br>
              <a:rPr lang="it-IT" sz="4800" b="1" dirty="0" smtClean="0">
                <a:solidFill>
                  <a:srgbClr val="FFFF00"/>
                </a:solidFill>
              </a:rPr>
            </a:br>
            <a:r>
              <a:rPr lang="it-IT" sz="4800" b="1" dirty="0" smtClean="0">
                <a:solidFill>
                  <a:srgbClr val="FFFF00"/>
                </a:solidFill>
              </a:rPr>
              <a:t>INT 0116</a:t>
            </a:r>
            <a:endParaRPr lang="it-IT" sz="4800" b="1" dirty="0">
              <a:solidFill>
                <a:srgbClr val="FFFF00"/>
              </a:solidFill>
            </a:endParaRPr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34479" t="8265"/>
          <a:stretch>
            <a:fillRect/>
          </a:stretch>
        </p:blipFill>
        <p:spPr bwMode="auto">
          <a:xfrm>
            <a:off x="2627784" y="2132856"/>
            <a:ext cx="6120680" cy="37450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323528" y="2924944"/>
            <a:ext cx="212372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556 </a:t>
            </a:r>
            <a:r>
              <a:rPr lang="it-IT" sz="2800" b="1" dirty="0" err="1" smtClean="0">
                <a:solidFill>
                  <a:schemeClr val="bg1"/>
                </a:solidFill>
                <a:latin typeface="+mj-lt"/>
              </a:rPr>
              <a:t>resected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 </a:t>
            </a:r>
          </a:p>
          <a:p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II-IV ,M0 </a:t>
            </a:r>
          </a:p>
          <a:p>
            <a:r>
              <a:rPr lang="it-IT" sz="2800" b="1" dirty="0" err="1" smtClean="0">
                <a:solidFill>
                  <a:schemeClr val="bg1"/>
                </a:solidFill>
                <a:latin typeface="+mj-lt"/>
              </a:rPr>
              <a:t>gastric</a:t>
            </a:r>
            <a:r>
              <a:rPr lang="it-IT" sz="2800" b="1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800" b="1" dirty="0" err="1" smtClean="0">
                <a:solidFill>
                  <a:schemeClr val="bg1"/>
                </a:solidFill>
                <a:latin typeface="+mj-lt"/>
              </a:rPr>
              <a:t>adenoca</a:t>
            </a:r>
            <a:endParaRPr lang="it-IT" sz="28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148064" y="6444044"/>
            <a:ext cx="40324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err="1" smtClean="0">
                <a:solidFill>
                  <a:schemeClr val="bg1"/>
                </a:solidFill>
              </a:rPr>
              <a:t>Macdonald</a:t>
            </a:r>
            <a:r>
              <a:rPr lang="it-IT" sz="2000" i="1" dirty="0" smtClean="0">
                <a:solidFill>
                  <a:schemeClr val="bg1"/>
                </a:solidFill>
              </a:rPr>
              <a:t> </a:t>
            </a:r>
            <a:r>
              <a:rPr lang="it-IT" sz="2000" i="1" dirty="0" err="1" smtClean="0">
                <a:solidFill>
                  <a:schemeClr val="bg1"/>
                </a:solidFill>
              </a:rPr>
              <a:t>et</a:t>
            </a:r>
            <a:r>
              <a:rPr lang="it-IT" sz="2000" i="1" dirty="0" smtClean="0">
                <a:solidFill>
                  <a:schemeClr val="bg1"/>
                </a:solidFill>
              </a:rPr>
              <a:t> al N </a:t>
            </a:r>
            <a:r>
              <a:rPr lang="it-IT" sz="2000" i="1" dirty="0" err="1" smtClean="0">
                <a:solidFill>
                  <a:schemeClr val="bg1"/>
                </a:solidFill>
              </a:rPr>
              <a:t>Engl</a:t>
            </a:r>
            <a:r>
              <a:rPr lang="it-IT" sz="2000" i="1" dirty="0" smtClean="0">
                <a:solidFill>
                  <a:schemeClr val="bg1"/>
                </a:solidFill>
              </a:rPr>
              <a:t> J </a:t>
            </a:r>
            <a:r>
              <a:rPr lang="it-IT" sz="2000" i="1" dirty="0" err="1" smtClean="0">
                <a:solidFill>
                  <a:schemeClr val="bg1"/>
                </a:solidFill>
              </a:rPr>
              <a:t>Med</a:t>
            </a:r>
            <a:r>
              <a:rPr lang="it-IT" sz="2000" i="1" dirty="0" smtClean="0">
                <a:solidFill>
                  <a:schemeClr val="bg1"/>
                </a:solidFill>
              </a:rPr>
              <a:t> 2001</a:t>
            </a:r>
            <a:endParaRPr lang="it-IT" sz="2000" i="1" dirty="0">
              <a:solidFill>
                <a:schemeClr val="bg1"/>
              </a:solidFill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3" cstate="print"/>
          <a:srcRect l="5045" t="2319" r="83242" b="84865"/>
          <a:stretch>
            <a:fillRect/>
          </a:stretch>
        </p:blipFill>
        <p:spPr bwMode="auto">
          <a:xfrm>
            <a:off x="0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8229600" cy="1143000"/>
          </a:xfrm>
        </p:spPr>
        <p:txBody>
          <a:bodyPr>
            <a:noAutofit/>
          </a:bodyPr>
          <a:lstStyle/>
          <a:p>
            <a:r>
              <a:rPr lang="it-IT" b="1" dirty="0" err="1" smtClean="0">
                <a:solidFill>
                  <a:srgbClr val="FFFF00"/>
                </a:solidFill>
              </a:rPr>
              <a:t>Perioperative</a:t>
            </a:r>
            <a:r>
              <a:rPr lang="it-IT" b="1" dirty="0" smtClean="0">
                <a:solidFill>
                  <a:srgbClr val="FFFF00"/>
                </a:solidFill>
              </a:rPr>
              <a:t> </a:t>
            </a:r>
            <a:r>
              <a:rPr lang="it-IT" b="1" dirty="0" err="1" smtClean="0">
                <a:solidFill>
                  <a:srgbClr val="FFFF00"/>
                </a:solidFill>
              </a:rPr>
              <a:t>therapies</a:t>
            </a:r>
            <a:r>
              <a:rPr lang="it-IT" b="1" dirty="0" smtClean="0">
                <a:solidFill>
                  <a:srgbClr val="FFFF00"/>
                </a:solidFill>
              </a:rPr>
              <a:t>: </a:t>
            </a:r>
            <a:br>
              <a:rPr lang="it-IT" b="1" dirty="0" smtClean="0">
                <a:solidFill>
                  <a:srgbClr val="FFFF00"/>
                </a:solidFill>
              </a:rPr>
            </a:br>
            <a:r>
              <a:rPr lang="it-IT" b="1" dirty="0" err="1" smtClean="0">
                <a:solidFill>
                  <a:srgbClr val="FFFF00"/>
                </a:solidFill>
              </a:rPr>
              <a:t>Magic</a:t>
            </a:r>
            <a:r>
              <a:rPr lang="it-IT" b="1" dirty="0" smtClean="0">
                <a:solidFill>
                  <a:srgbClr val="FFFF00"/>
                </a:solidFill>
              </a:rPr>
              <a:t> trial</a:t>
            </a:r>
            <a:endParaRPr lang="it-IT" b="1" dirty="0">
              <a:solidFill>
                <a:srgbClr val="FFFF00"/>
              </a:solidFill>
            </a:endParaRPr>
          </a:p>
        </p:txBody>
      </p:sp>
      <p:pic>
        <p:nvPicPr>
          <p:cNvPr id="3686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16832"/>
            <a:ext cx="4812779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045" t="2319" r="83242" b="84865"/>
          <a:stretch>
            <a:fillRect/>
          </a:stretch>
        </p:blipFill>
        <p:spPr bwMode="auto">
          <a:xfrm>
            <a:off x="0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5076056" y="644404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chemeClr val="bg1"/>
                </a:solidFill>
              </a:rPr>
              <a:t>Cunningham </a:t>
            </a:r>
            <a:r>
              <a:rPr lang="it-IT" sz="2000" i="1" dirty="0" err="1" smtClean="0">
                <a:solidFill>
                  <a:schemeClr val="bg1"/>
                </a:solidFill>
              </a:rPr>
              <a:t>et</a:t>
            </a:r>
            <a:r>
              <a:rPr lang="it-IT" sz="2000" i="1" dirty="0" smtClean="0">
                <a:solidFill>
                  <a:schemeClr val="bg1"/>
                </a:solidFill>
              </a:rPr>
              <a:t> al N </a:t>
            </a:r>
            <a:r>
              <a:rPr lang="it-IT" sz="2000" i="1" dirty="0" err="1" smtClean="0">
                <a:solidFill>
                  <a:schemeClr val="bg1"/>
                </a:solidFill>
              </a:rPr>
              <a:t>Engl</a:t>
            </a:r>
            <a:r>
              <a:rPr lang="it-IT" sz="2000" i="1" dirty="0" smtClean="0">
                <a:solidFill>
                  <a:schemeClr val="bg1"/>
                </a:solidFill>
              </a:rPr>
              <a:t> J </a:t>
            </a:r>
            <a:r>
              <a:rPr lang="it-IT" sz="2000" i="1" dirty="0" err="1" smtClean="0">
                <a:solidFill>
                  <a:schemeClr val="bg1"/>
                </a:solidFill>
              </a:rPr>
              <a:t>Med</a:t>
            </a:r>
            <a:r>
              <a:rPr lang="it-IT" sz="2000" i="1" dirty="0" smtClean="0">
                <a:solidFill>
                  <a:schemeClr val="bg1"/>
                </a:solidFill>
              </a:rPr>
              <a:t> 2006</a:t>
            </a:r>
            <a:endParaRPr lang="it-IT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0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600" b="1" dirty="0" smtClean="0">
                <a:solidFill>
                  <a:srgbClr val="FFFF00"/>
                </a:solidFill>
              </a:rPr>
              <a:t>INT 0911: </a:t>
            </a:r>
            <a:r>
              <a:rPr lang="it-IT" sz="6600" b="1" dirty="0" err="1" smtClean="0">
                <a:solidFill>
                  <a:srgbClr val="FFFF00"/>
                </a:solidFill>
              </a:rPr>
              <a:t>survival</a:t>
            </a:r>
            <a:endParaRPr lang="it-IT" sz="6600" b="1" dirty="0">
              <a:solidFill>
                <a:srgbClr val="FFFF00"/>
              </a:solidFill>
            </a:endParaRPr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43608" y="1772816"/>
            <a:ext cx="6974150" cy="40121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7" name="Connettore 1 6"/>
          <p:cNvCxnSpPr/>
          <p:nvPr/>
        </p:nvCxnSpPr>
        <p:spPr>
          <a:xfrm rot="5400000" flipH="1" flipV="1">
            <a:off x="2591780" y="4041068"/>
            <a:ext cx="1224136" cy="0"/>
          </a:xfrm>
          <a:prstGeom prst="line">
            <a:avLst/>
          </a:prstGeom>
          <a:ln w="57150">
            <a:solidFill>
              <a:srgbClr val="00B0F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3275856" y="3501008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50%</a:t>
            </a:r>
            <a:endParaRPr lang="it-IT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3275856" y="4355812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41%</a:t>
            </a:r>
            <a:endParaRPr lang="it-IT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5220072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err="1" smtClean="0">
                <a:solidFill>
                  <a:schemeClr val="bg1"/>
                </a:solidFill>
              </a:rPr>
              <a:t>Macdonald</a:t>
            </a:r>
            <a:r>
              <a:rPr lang="it-IT" sz="2000" i="1" dirty="0" smtClean="0">
                <a:solidFill>
                  <a:schemeClr val="bg1"/>
                </a:solidFill>
              </a:rPr>
              <a:t> </a:t>
            </a:r>
            <a:r>
              <a:rPr lang="it-IT" sz="2000" i="1" dirty="0" err="1" smtClean="0">
                <a:solidFill>
                  <a:schemeClr val="bg1"/>
                </a:solidFill>
              </a:rPr>
              <a:t>et</a:t>
            </a:r>
            <a:r>
              <a:rPr lang="it-IT" sz="2000" i="1" dirty="0" smtClean="0">
                <a:solidFill>
                  <a:schemeClr val="bg1"/>
                </a:solidFill>
              </a:rPr>
              <a:t> al N </a:t>
            </a:r>
            <a:r>
              <a:rPr lang="it-IT" sz="2000" i="1" dirty="0" err="1" smtClean="0">
                <a:solidFill>
                  <a:schemeClr val="bg1"/>
                </a:solidFill>
              </a:rPr>
              <a:t>Engl</a:t>
            </a:r>
            <a:r>
              <a:rPr lang="it-IT" sz="2000" i="1" dirty="0" smtClean="0">
                <a:solidFill>
                  <a:schemeClr val="bg1"/>
                </a:solidFill>
              </a:rPr>
              <a:t> J </a:t>
            </a:r>
            <a:r>
              <a:rPr lang="it-IT" sz="2000" i="1" dirty="0" err="1" smtClean="0">
                <a:solidFill>
                  <a:schemeClr val="bg1"/>
                </a:solidFill>
              </a:rPr>
              <a:t>Med</a:t>
            </a:r>
            <a:r>
              <a:rPr lang="it-IT" sz="2000" i="1" dirty="0" smtClean="0">
                <a:solidFill>
                  <a:schemeClr val="bg1"/>
                </a:solidFill>
              </a:rPr>
              <a:t> 2001</a:t>
            </a:r>
            <a:endParaRPr lang="it-IT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600" b="1" dirty="0" smtClean="0">
                <a:solidFill>
                  <a:srgbClr val="FFFF00"/>
                </a:solidFill>
              </a:rPr>
              <a:t>MAGIC: </a:t>
            </a:r>
            <a:r>
              <a:rPr lang="it-IT" sz="6600" b="1" dirty="0" err="1" smtClean="0">
                <a:solidFill>
                  <a:srgbClr val="FFFF00"/>
                </a:solidFill>
              </a:rPr>
              <a:t>survival</a:t>
            </a:r>
            <a:endParaRPr lang="it-IT" sz="6600" b="1" dirty="0">
              <a:solidFill>
                <a:srgbClr val="FFFF00"/>
              </a:solidFill>
            </a:endParaRPr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1700808"/>
            <a:ext cx="5743550" cy="45712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3" cstate="print"/>
          <a:srcRect l="5045" t="2319" r="83242" b="84865"/>
          <a:stretch>
            <a:fillRect/>
          </a:stretch>
        </p:blipFill>
        <p:spPr bwMode="auto">
          <a:xfrm>
            <a:off x="0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CasellaDiTesto 5"/>
          <p:cNvSpPr txBox="1"/>
          <p:nvPr/>
        </p:nvSpPr>
        <p:spPr>
          <a:xfrm>
            <a:off x="5076056" y="6444044"/>
            <a:ext cx="41044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chemeClr val="bg1"/>
                </a:solidFill>
              </a:rPr>
              <a:t>Cunningham </a:t>
            </a:r>
            <a:r>
              <a:rPr lang="it-IT" sz="2000" i="1" dirty="0" err="1" smtClean="0">
                <a:solidFill>
                  <a:schemeClr val="bg1"/>
                </a:solidFill>
              </a:rPr>
              <a:t>et</a:t>
            </a:r>
            <a:r>
              <a:rPr lang="it-IT" sz="2000" i="1" dirty="0" smtClean="0">
                <a:solidFill>
                  <a:schemeClr val="bg1"/>
                </a:solidFill>
              </a:rPr>
              <a:t> al N </a:t>
            </a:r>
            <a:r>
              <a:rPr lang="it-IT" sz="2000" i="1" dirty="0" err="1" smtClean="0">
                <a:solidFill>
                  <a:schemeClr val="bg1"/>
                </a:solidFill>
              </a:rPr>
              <a:t>Engl</a:t>
            </a:r>
            <a:r>
              <a:rPr lang="it-IT" sz="2000" i="1" dirty="0" smtClean="0">
                <a:solidFill>
                  <a:schemeClr val="bg1"/>
                </a:solidFill>
              </a:rPr>
              <a:t> J </a:t>
            </a:r>
            <a:r>
              <a:rPr lang="it-IT" sz="2000" i="1" dirty="0" err="1" smtClean="0">
                <a:solidFill>
                  <a:schemeClr val="bg1"/>
                </a:solidFill>
              </a:rPr>
              <a:t>Med</a:t>
            </a:r>
            <a:r>
              <a:rPr lang="it-IT" sz="2000" i="1" dirty="0" smtClean="0">
                <a:solidFill>
                  <a:schemeClr val="bg1"/>
                </a:solidFill>
              </a:rPr>
              <a:t> 2006</a:t>
            </a:r>
            <a:endParaRPr lang="it-IT" sz="2000" i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it-IT" sz="5400" b="1" dirty="0" err="1" smtClean="0">
                <a:solidFill>
                  <a:srgbClr val="FFFF00"/>
                </a:solidFill>
              </a:rPr>
              <a:t>Is</a:t>
            </a:r>
            <a:r>
              <a:rPr lang="it-IT" sz="5400" b="1" dirty="0" smtClean="0">
                <a:solidFill>
                  <a:srgbClr val="FFFF00"/>
                </a:solidFill>
              </a:rPr>
              <a:t> </a:t>
            </a:r>
            <a:r>
              <a:rPr lang="it-IT" sz="5400" b="1" dirty="0" err="1" smtClean="0">
                <a:solidFill>
                  <a:srgbClr val="FFFF00"/>
                </a:solidFill>
              </a:rPr>
              <a:t>preoperative</a:t>
            </a:r>
            <a:r>
              <a:rPr lang="it-IT" sz="5400" b="1" dirty="0" smtClean="0">
                <a:solidFill>
                  <a:srgbClr val="FFFF00"/>
                </a:solidFill>
              </a:rPr>
              <a:t> RT-CT &gt; CT?</a:t>
            </a:r>
            <a:br>
              <a:rPr lang="it-IT" sz="5400" b="1" dirty="0" smtClean="0">
                <a:solidFill>
                  <a:srgbClr val="FFFF00"/>
                </a:solidFill>
              </a:rPr>
            </a:br>
            <a:r>
              <a:rPr lang="it-IT" sz="5400" b="1" dirty="0" err="1" smtClean="0">
                <a:solidFill>
                  <a:srgbClr val="FFFF00"/>
                </a:solidFill>
              </a:rPr>
              <a:t>phase</a:t>
            </a:r>
            <a:r>
              <a:rPr lang="it-IT" sz="5400" b="1" dirty="0" smtClean="0">
                <a:solidFill>
                  <a:srgbClr val="FFFF00"/>
                </a:solidFill>
              </a:rPr>
              <a:t> III</a:t>
            </a:r>
            <a:endParaRPr lang="it-IT" sz="5400" b="1" dirty="0">
              <a:solidFill>
                <a:srgbClr val="FFFF00"/>
              </a:solidFill>
            </a:endParaRPr>
          </a:p>
        </p:txBody>
      </p:sp>
      <p:grpSp>
        <p:nvGrpSpPr>
          <p:cNvPr id="26" name="Gruppo 25"/>
          <p:cNvGrpSpPr/>
          <p:nvPr/>
        </p:nvGrpSpPr>
        <p:grpSpPr>
          <a:xfrm>
            <a:off x="4067944" y="2564904"/>
            <a:ext cx="3672408" cy="2304256"/>
            <a:chOff x="683568" y="1844824"/>
            <a:chExt cx="3672408" cy="2304256"/>
          </a:xfrm>
        </p:grpSpPr>
        <p:sp>
          <p:nvSpPr>
            <p:cNvPr id="24" name="Rettangolo 23"/>
            <p:cNvSpPr/>
            <p:nvPr/>
          </p:nvSpPr>
          <p:spPr>
            <a:xfrm>
              <a:off x="3275856" y="3429000"/>
              <a:ext cx="936104" cy="720080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grpSp>
          <p:nvGrpSpPr>
            <p:cNvPr id="9" name="Gruppo 8"/>
            <p:cNvGrpSpPr/>
            <p:nvPr/>
          </p:nvGrpSpPr>
          <p:grpSpPr>
            <a:xfrm>
              <a:off x="683568" y="1844824"/>
              <a:ext cx="1224136" cy="720080"/>
              <a:chOff x="683568" y="1844824"/>
              <a:chExt cx="1224136" cy="720080"/>
            </a:xfrm>
          </p:grpSpPr>
          <p:sp>
            <p:nvSpPr>
              <p:cNvPr id="8" name="Rettangolo 7"/>
              <p:cNvSpPr/>
              <p:nvPr/>
            </p:nvSpPr>
            <p:spPr>
              <a:xfrm>
                <a:off x="827584" y="1844824"/>
                <a:ext cx="936104" cy="7200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7" name="CasellaDiTesto 6"/>
              <p:cNvSpPr txBox="1"/>
              <p:nvPr/>
            </p:nvSpPr>
            <p:spPr>
              <a:xfrm>
                <a:off x="683568" y="1988840"/>
                <a:ext cx="12241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800" b="1" dirty="0" smtClean="0">
                    <a:solidFill>
                      <a:schemeClr val="bg1"/>
                    </a:solidFill>
                  </a:rPr>
                  <a:t>PLF</a:t>
                </a:r>
                <a:endParaRPr lang="it-IT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10" name="Gruppo 9"/>
            <p:cNvGrpSpPr/>
            <p:nvPr/>
          </p:nvGrpSpPr>
          <p:grpSpPr>
            <a:xfrm>
              <a:off x="2051720" y="1844824"/>
              <a:ext cx="1224136" cy="720080"/>
              <a:chOff x="683568" y="1844824"/>
              <a:chExt cx="1224136" cy="720080"/>
            </a:xfrm>
          </p:grpSpPr>
          <p:sp>
            <p:nvSpPr>
              <p:cNvPr id="11" name="Rettangolo 10"/>
              <p:cNvSpPr/>
              <p:nvPr/>
            </p:nvSpPr>
            <p:spPr>
              <a:xfrm>
                <a:off x="827584" y="1844824"/>
                <a:ext cx="936104" cy="7200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2" name="CasellaDiTesto 11"/>
              <p:cNvSpPr txBox="1"/>
              <p:nvPr/>
            </p:nvSpPr>
            <p:spPr>
              <a:xfrm>
                <a:off x="683568" y="1988840"/>
                <a:ext cx="12241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800" b="1" dirty="0" smtClean="0">
                    <a:solidFill>
                      <a:schemeClr val="bg1"/>
                    </a:solidFill>
                  </a:rPr>
                  <a:t>PLF</a:t>
                </a:r>
                <a:endParaRPr lang="it-IT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14" name="Rettangolo 13"/>
            <p:cNvSpPr/>
            <p:nvPr/>
          </p:nvSpPr>
          <p:spPr>
            <a:xfrm>
              <a:off x="3491880" y="1844824"/>
              <a:ext cx="504056" cy="72008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t-IT"/>
            </a:p>
          </p:txBody>
        </p:sp>
        <p:sp>
          <p:nvSpPr>
            <p:cNvPr id="15" name="CasellaDiTesto 14"/>
            <p:cNvSpPr txBox="1"/>
            <p:nvPr/>
          </p:nvSpPr>
          <p:spPr>
            <a:xfrm>
              <a:off x="3131840" y="1988840"/>
              <a:ext cx="122413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it-IT" sz="2800" b="1" dirty="0" smtClean="0">
                  <a:solidFill>
                    <a:schemeClr val="bg1"/>
                  </a:solidFill>
                </a:rPr>
                <a:t>PLF</a:t>
              </a:r>
              <a:endParaRPr lang="it-IT" sz="2800" b="1" dirty="0">
                <a:solidFill>
                  <a:schemeClr val="bg1"/>
                </a:solidFill>
              </a:endParaRPr>
            </a:p>
          </p:txBody>
        </p:sp>
        <p:grpSp>
          <p:nvGrpSpPr>
            <p:cNvPr id="16" name="Gruppo 15"/>
            <p:cNvGrpSpPr/>
            <p:nvPr/>
          </p:nvGrpSpPr>
          <p:grpSpPr>
            <a:xfrm>
              <a:off x="683568" y="3429000"/>
              <a:ext cx="1224136" cy="720080"/>
              <a:chOff x="683568" y="1844824"/>
              <a:chExt cx="1224136" cy="720080"/>
            </a:xfrm>
          </p:grpSpPr>
          <p:sp>
            <p:nvSpPr>
              <p:cNvPr id="17" name="Rettangolo 16"/>
              <p:cNvSpPr/>
              <p:nvPr/>
            </p:nvSpPr>
            <p:spPr>
              <a:xfrm>
                <a:off x="827584" y="1844824"/>
                <a:ext cx="936104" cy="7200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18" name="CasellaDiTesto 17"/>
              <p:cNvSpPr txBox="1"/>
              <p:nvPr/>
            </p:nvSpPr>
            <p:spPr>
              <a:xfrm>
                <a:off x="683568" y="1988840"/>
                <a:ext cx="12241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800" b="1" dirty="0" smtClean="0">
                    <a:solidFill>
                      <a:schemeClr val="bg1"/>
                    </a:solidFill>
                  </a:rPr>
                  <a:t>PLF</a:t>
                </a:r>
                <a:endParaRPr lang="it-IT" sz="2800" b="1" dirty="0">
                  <a:solidFill>
                    <a:schemeClr val="bg1"/>
                  </a:solidFill>
                </a:endParaRPr>
              </a:p>
            </p:txBody>
          </p:sp>
        </p:grpSp>
        <p:grpSp>
          <p:nvGrpSpPr>
            <p:cNvPr id="25" name="Gruppo 24"/>
            <p:cNvGrpSpPr/>
            <p:nvPr/>
          </p:nvGrpSpPr>
          <p:grpSpPr>
            <a:xfrm>
              <a:off x="1979712" y="3429000"/>
              <a:ext cx="1224136" cy="720080"/>
              <a:chOff x="1835696" y="3429000"/>
              <a:chExt cx="1224136" cy="720080"/>
            </a:xfrm>
          </p:grpSpPr>
          <p:sp>
            <p:nvSpPr>
              <p:cNvPr id="20" name="Rettangolo 19"/>
              <p:cNvSpPr/>
              <p:nvPr/>
            </p:nvSpPr>
            <p:spPr>
              <a:xfrm>
                <a:off x="1979712" y="3429000"/>
                <a:ext cx="936104" cy="720080"/>
              </a:xfrm>
              <a:prstGeom prst="rect">
                <a:avLst/>
              </a:pr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it-IT"/>
              </a:p>
            </p:txBody>
          </p:sp>
          <p:sp>
            <p:nvSpPr>
              <p:cNvPr id="21" name="CasellaDiTesto 20"/>
              <p:cNvSpPr txBox="1"/>
              <p:nvPr/>
            </p:nvSpPr>
            <p:spPr>
              <a:xfrm>
                <a:off x="1835696" y="3573016"/>
                <a:ext cx="1224136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it-IT" sz="2800" b="1" dirty="0" smtClean="0">
                    <a:solidFill>
                      <a:schemeClr val="bg1"/>
                    </a:solidFill>
                  </a:rPr>
                  <a:t>PLF</a:t>
                </a:r>
                <a:endParaRPr lang="it-IT" sz="2800" b="1" dirty="0">
                  <a:solidFill>
                    <a:schemeClr val="bg1"/>
                  </a:solidFill>
                </a:endParaRPr>
              </a:p>
            </p:txBody>
          </p:sp>
        </p:grpSp>
        <p:sp>
          <p:nvSpPr>
            <p:cNvPr id="22" name="CasellaDiTesto 21"/>
            <p:cNvSpPr txBox="1"/>
            <p:nvPr/>
          </p:nvSpPr>
          <p:spPr>
            <a:xfrm>
              <a:off x="3203848" y="3563724"/>
              <a:ext cx="1152128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sz="2400" b="1" dirty="0" smtClean="0"/>
                <a:t>RT*-CT</a:t>
              </a:r>
              <a:endParaRPr lang="it-IT" sz="2400" b="1" dirty="0"/>
            </a:p>
          </p:txBody>
        </p:sp>
      </p:grpSp>
      <p:sp>
        <p:nvSpPr>
          <p:cNvPr id="27" name="CasellaDiTesto 26"/>
          <p:cNvSpPr txBox="1"/>
          <p:nvPr/>
        </p:nvSpPr>
        <p:spPr>
          <a:xfrm>
            <a:off x="2123728" y="3212976"/>
            <a:ext cx="936104" cy="101566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0000"/>
                </a:solidFill>
              </a:rPr>
              <a:t>R</a:t>
            </a:r>
            <a:endParaRPr lang="it-IT" sz="6000" b="1" dirty="0">
              <a:solidFill>
                <a:srgbClr val="FF0000"/>
              </a:solidFill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7812360" y="3068960"/>
            <a:ext cx="79208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7200" b="1" dirty="0" smtClean="0">
                <a:solidFill>
                  <a:schemeClr val="bg1"/>
                </a:solidFill>
                <a:latin typeface="+mj-lt"/>
              </a:rPr>
              <a:t>S</a:t>
            </a:r>
            <a:endParaRPr lang="it-IT" sz="7200" b="1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251520" y="3266981"/>
            <a:ext cx="1728192" cy="954107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chemeClr val="bg1"/>
                </a:solidFill>
              </a:rPr>
              <a:t>119  GEJ T3-4, N0-+</a:t>
            </a:r>
            <a:endParaRPr lang="it-IT" sz="2800" b="1" dirty="0">
              <a:solidFill>
                <a:schemeClr val="bg1"/>
              </a:solidFill>
            </a:endParaRPr>
          </a:p>
        </p:txBody>
      </p:sp>
      <p:cxnSp>
        <p:nvCxnSpPr>
          <p:cNvPr id="33" name="Connettore 2 32"/>
          <p:cNvCxnSpPr>
            <a:endCxn id="7" idx="1"/>
          </p:cNvCxnSpPr>
          <p:nvPr/>
        </p:nvCxnSpPr>
        <p:spPr>
          <a:xfrm flipV="1">
            <a:off x="3203848" y="2970530"/>
            <a:ext cx="864096" cy="45847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Connettore 2 33"/>
          <p:cNvCxnSpPr/>
          <p:nvPr/>
        </p:nvCxnSpPr>
        <p:spPr>
          <a:xfrm>
            <a:off x="3275856" y="4005064"/>
            <a:ext cx="864096" cy="36004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CasellaDiTesto 37"/>
          <p:cNvSpPr txBox="1"/>
          <p:nvPr/>
        </p:nvSpPr>
        <p:spPr>
          <a:xfrm>
            <a:off x="4644008" y="3501008"/>
            <a:ext cx="25202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1"/>
                </a:solidFill>
              </a:rPr>
              <a:t>15 </a:t>
            </a:r>
            <a:r>
              <a:rPr lang="it-IT" sz="2800" b="1" dirty="0" err="1" smtClean="0">
                <a:solidFill>
                  <a:schemeClr val="bg1"/>
                </a:solidFill>
              </a:rPr>
              <a:t>wks</a:t>
            </a:r>
            <a:endParaRPr lang="it-IT" sz="2800" b="1" dirty="0">
              <a:solidFill>
                <a:schemeClr val="bg1"/>
              </a:solidFill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251520" y="5877272"/>
            <a:ext cx="352839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chemeClr val="bg1"/>
                </a:solidFill>
              </a:rPr>
              <a:t>CT: CDDP-5FU-LV</a:t>
            </a:r>
          </a:p>
          <a:p>
            <a:r>
              <a:rPr lang="it-IT" sz="2000" b="1" dirty="0" smtClean="0">
                <a:solidFill>
                  <a:schemeClr val="bg1"/>
                </a:solidFill>
              </a:rPr>
              <a:t>RT-CT: </a:t>
            </a:r>
            <a:r>
              <a:rPr lang="it-IT" sz="2000" b="1" dirty="0" smtClean="0">
                <a:solidFill>
                  <a:srgbClr val="FF0000"/>
                </a:solidFill>
              </a:rPr>
              <a:t>30 </a:t>
            </a:r>
            <a:r>
              <a:rPr lang="it-IT" sz="2000" b="1" dirty="0" err="1" smtClean="0">
                <a:solidFill>
                  <a:srgbClr val="FF0000"/>
                </a:solidFill>
              </a:rPr>
              <a:t>Gy</a:t>
            </a:r>
            <a:r>
              <a:rPr lang="it-IT" sz="2000" b="1" dirty="0" smtClean="0">
                <a:solidFill>
                  <a:srgbClr val="FF0000"/>
                </a:solidFill>
              </a:rPr>
              <a:t> </a:t>
            </a:r>
            <a:r>
              <a:rPr lang="it-IT" sz="2000" b="1" dirty="0" smtClean="0">
                <a:solidFill>
                  <a:schemeClr val="bg1"/>
                </a:solidFill>
              </a:rPr>
              <a:t>+ CDDP VP16</a:t>
            </a:r>
            <a:endParaRPr lang="it-IT" sz="2000" b="1" dirty="0">
              <a:solidFill>
                <a:schemeClr val="bg1"/>
              </a:solidFill>
            </a:endParaRPr>
          </a:p>
        </p:txBody>
      </p:sp>
      <p:pic>
        <p:nvPicPr>
          <p:cNvPr id="40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49327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2" name="CasellaDiTesto 41"/>
          <p:cNvSpPr txBox="1"/>
          <p:nvPr/>
        </p:nvSpPr>
        <p:spPr>
          <a:xfrm>
            <a:off x="4860032" y="1844824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chemeClr val="bg1"/>
                </a:solidFill>
              </a:rPr>
              <a:t>ARM A</a:t>
            </a:r>
            <a:endParaRPr lang="it-IT" sz="2400" b="1" dirty="0">
              <a:solidFill>
                <a:schemeClr val="bg1"/>
              </a:solidFill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4860032" y="5127575"/>
            <a:ext cx="1872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chemeClr val="bg1"/>
                </a:solidFill>
              </a:rPr>
              <a:t>ARM B</a:t>
            </a:r>
            <a:endParaRPr lang="it-IT" sz="2400" b="1" dirty="0">
              <a:solidFill>
                <a:schemeClr val="bg1"/>
              </a:solidFill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4788024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err="1" smtClean="0">
                <a:solidFill>
                  <a:schemeClr val="bg1"/>
                </a:solidFill>
              </a:rPr>
              <a:t>Stahl</a:t>
            </a:r>
            <a:r>
              <a:rPr lang="it-IT" sz="2000" i="1" dirty="0" smtClean="0">
                <a:solidFill>
                  <a:schemeClr val="bg1"/>
                </a:solidFill>
              </a:rPr>
              <a:t> </a:t>
            </a:r>
            <a:r>
              <a:rPr lang="it-IT" sz="2000" i="1" dirty="0" err="1" smtClean="0">
                <a:solidFill>
                  <a:schemeClr val="bg1"/>
                </a:solidFill>
              </a:rPr>
              <a:t>et</a:t>
            </a:r>
            <a:r>
              <a:rPr lang="it-IT" sz="2000" i="1" dirty="0" smtClean="0">
                <a:solidFill>
                  <a:schemeClr val="bg1"/>
                </a:solidFill>
              </a:rPr>
              <a:t> al J </a:t>
            </a:r>
            <a:r>
              <a:rPr lang="it-IT" sz="2000" i="1" dirty="0" err="1" smtClean="0">
                <a:solidFill>
                  <a:schemeClr val="bg1"/>
                </a:solidFill>
              </a:rPr>
              <a:t>Clin</a:t>
            </a:r>
            <a:r>
              <a:rPr lang="it-IT" sz="2000" i="1" dirty="0" smtClean="0">
                <a:solidFill>
                  <a:schemeClr val="bg1"/>
                </a:solidFill>
              </a:rPr>
              <a:t> </a:t>
            </a:r>
            <a:r>
              <a:rPr lang="it-IT" sz="2000" i="1" dirty="0" err="1" smtClean="0">
                <a:solidFill>
                  <a:schemeClr val="bg1"/>
                </a:solidFill>
              </a:rPr>
              <a:t>Oncol</a:t>
            </a:r>
            <a:r>
              <a:rPr lang="it-IT" sz="2000" i="1" dirty="0" smtClean="0">
                <a:solidFill>
                  <a:schemeClr val="bg1"/>
                </a:solidFill>
              </a:rPr>
              <a:t> 2009</a:t>
            </a:r>
            <a:endParaRPr lang="it-IT" sz="2000" i="1" dirty="0">
              <a:solidFill>
                <a:schemeClr val="bg1"/>
              </a:solidFill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3563888" y="5877272"/>
            <a:ext cx="46085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</a:rPr>
              <a:t>CTV: </a:t>
            </a:r>
            <a:r>
              <a:rPr lang="it-IT" sz="2000" b="1" dirty="0" smtClean="0">
                <a:solidFill>
                  <a:schemeClr val="bg1"/>
                </a:solidFill>
              </a:rPr>
              <a:t>T + </a:t>
            </a:r>
            <a:r>
              <a:rPr lang="it-IT" sz="2000" b="1" dirty="0" err="1" smtClean="0">
                <a:solidFill>
                  <a:schemeClr val="bg1"/>
                </a:solidFill>
              </a:rPr>
              <a:t>marg</a:t>
            </a:r>
            <a:r>
              <a:rPr lang="it-IT" sz="2000" b="1" dirty="0" smtClean="0">
                <a:solidFill>
                  <a:schemeClr val="bg1"/>
                </a:solidFill>
              </a:rPr>
              <a:t> (5,3,2 cm); </a:t>
            </a:r>
            <a:r>
              <a:rPr lang="it-IT" sz="2000" b="1" dirty="0" err="1" smtClean="0">
                <a:solidFill>
                  <a:schemeClr val="bg1"/>
                </a:solidFill>
              </a:rPr>
              <a:t>Npos</a:t>
            </a:r>
            <a:r>
              <a:rPr lang="it-IT" sz="2000" b="1" dirty="0" smtClean="0">
                <a:solidFill>
                  <a:schemeClr val="bg1"/>
                </a:solidFill>
              </a:rPr>
              <a:t> +1 cm;</a:t>
            </a:r>
          </a:p>
          <a:p>
            <a:r>
              <a:rPr lang="it-IT" sz="2000" b="1" dirty="0" smtClean="0">
                <a:solidFill>
                  <a:schemeClr val="bg1"/>
                </a:solidFill>
              </a:rPr>
              <a:t>	1,2,3,7,9,11</a:t>
            </a:r>
            <a:endParaRPr lang="it-IT" sz="2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6000" b="1" dirty="0" err="1" smtClean="0"/>
              <a:t>Local</a:t>
            </a:r>
            <a:r>
              <a:rPr lang="it-IT" sz="6000" b="1" dirty="0" smtClean="0"/>
              <a:t> </a:t>
            </a:r>
            <a:r>
              <a:rPr lang="it-IT" sz="6000" b="1" dirty="0" err="1" smtClean="0"/>
              <a:t>Recurrence</a:t>
            </a:r>
            <a:endParaRPr lang="it-IT" sz="6000" b="1" dirty="0"/>
          </a:p>
        </p:txBody>
      </p:sp>
      <p:pic>
        <p:nvPicPr>
          <p:cNvPr id="4" name="Picture 12" descr="Figure 1_LR2"/>
          <p:cNvPicPr>
            <a:picLocks noChangeAspect="1" noChangeArrowheads="1"/>
          </p:cNvPicPr>
          <p:nvPr/>
        </p:nvPicPr>
        <p:blipFill>
          <a:blip r:embed="rId2" cstate="print"/>
          <a:srcRect t="10715" r="4799" b="1984"/>
          <a:stretch>
            <a:fillRect/>
          </a:stretch>
        </p:blipFill>
        <p:spPr bwMode="auto">
          <a:xfrm>
            <a:off x="1763688" y="1658196"/>
            <a:ext cx="5544616" cy="50831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7596336" y="3635732"/>
            <a:ext cx="117436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charset="0"/>
              </a:rPr>
              <a:t>P &lt; 0.001</a:t>
            </a:r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V="1">
            <a:off x="6156176" y="2636912"/>
            <a:ext cx="0" cy="2232248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7" name="Text Box 4"/>
          <p:cNvSpPr txBox="1">
            <a:spLocks noChangeArrowheads="1"/>
          </p:cNvSpPr>
          <p:nvPr/>
        </p:nvSpPr>
        <p:spPr bwMode="auto">
          <a:xfrm>
            <a:off x="3707904" y="3068960"/>
            <a:ext cx="2052638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CCCC00"/>
                </a:solidFill>
                <a:latin typeface="Arial" charset="0"/>
              </a:rPr>
              <a:t>TME 11.1%</a:t>
            </a:r>
          </a:p>
        </p:txBody>
      </p:sp>
      <p:sp>
        <p:nvSpPr>
          <p:cNvPr id="8" name="Text Box 5"/>
          <p:cNvSpPr txBox="1">
            <a:spLocks noChangeArrowheads="1"/>
          </p:cNvSpPr>
          <p:nvPr/>
        </p:nvSpPr>
        <p:spPr bwMode="auto">
          <a:xfrm>
            <a:off x="3491880" y="5085184"/>
            <a:ext cx="2592288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114DB3"/>
                </a:solidFill>
                <a:latin typeface="Arial" charset="0"/>
              </a:rPr>
              <a:t>RT + TME 5.1%</a:t>
            </a:r>
          </a:p>
        </p:txBody>
      </p:sp>
      <p:pic>
        <p:nvPicPr>
          <p:cNvPr id="10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48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052736"/>
            <a:ext cx="8118711" cy="52565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asellaDiTesto 6"/>
          <p:cNvSpPr txBox="1"/>
          <p:nvPr/>
        </p:nvSpPr>
        <p:spPr>
          <a:xfrm>
            <a:off x="1043608" y="2852936"/>
            <a:ext cx="7272808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sz="3200" b="1" dirty="0" smtClean="0"/>
          </a:p>
          <a:p>
            <a:r>
              <a:rPr lang="it-IT" sz="3200" b="1" dirty="0" smtClean="0"/>
              <a:t>pT0N0		2%		</a:t>
            </a:r>
            <a:r>
              <a:rPr lang="it-IT" sz="3200" b="1" dirty="0" smtClean="0">
                <a:solidFill>
                  <a:srgbClr val="FF0000"/>
                </a:solidFill>
              </a:rPr>
              <a:t>15.6% </a:t>
            </a:r>
            <a:r>
              <a:rPr lang="it-IT" sz="3200" b="1" dirty="0" smtClean="0"/>
              <a:t>	.03	</a:t>
            </a:r>
          </a:p>
          <a:p>
            <a:endParaRPr lang="it-IT" sz="3200" b="1" dirty="0" smtClean="0"/>
          </a:p>
          <a:p>
            <a:r>
              <a:rPr lang="it-IT" sz="3200" b="1" dirty="0" smtClean="0"/>
              <a:t>pN0			36.7%	</a:t>
            </a:r>
            <a:r>
              <a:rPr lang="it-IT" sz="3200" b="1" dirty="0" smtClean="0">
                <a:solidFill>
                  <a:srgbClr val="FF0000"/>
                </a:solidFill>
              </a:rPr>
              <a:t>64.4%</a:t>
            </a:r>
            <a:r>
              <a:rPr lang="it-IT" sz="3200" b="1" dirty="0" smtClean="0"/>
              <a:t>	.01</a:t>
            </a:r>
          </a:p>
          <a:p>
            <a:endParaRPr lang="it-IT" sz="3200" b="1" dirty="0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err="1" smtClean="0">
                <a:solidFill>
                  <a:srgbClr val="002060"/>
                </a:solidFill>
              </a:rPr>
              <a:t>Pre</a:t>
            </a:r>
            <a:r>
              <a:rPr lang="it-IT" sz="5400" b="1" dirty="0" smtClean="0">
                <a:solidFill>
                  <a:srgbClr val="002060"/>
                </a:solidFill>
              </a:rPr>
              <a:t> RT-CT vs CT: </a:t>
            </a:r>
            <a:r>
              <a:rPr lang="it-IT" sz="5400" b="1" dirty="0" err="1" smtClean="0">
                <a:solidFill>
                  <a:srgbClr val="002060"/>
                </a:solidFill>
              </a:rPr>
              <a:t>results</a:t>
            </a:r>
            <a:endParaRPr lang="it-IT" sz="5400" b="1" dirty="0">
              <a:solidFill>
                <a:srgbClr val="002060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6012160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/>
              <a:t>Stahl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 J </a:t>
            </a:r>
            <a:r>
              <a:rPr lang="it-IT" sz="2000" b="1" i="1" dirty="0" err="1" smtClean="0"/>
              <a:t>Clin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Oncol</a:t>
            </a:r>
            <a:r>
              <a:rPr lang="it-IT" sz="2000" b="1" i="1" dirty="0" smtClean="0"/>
              <a:t> 2009</a:t>
            </a:r>
            <a:endParaRPr lang="it-IT" sz="20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err="1" smtClean="0">
                <a:solidFill>
                  <a:srgbClr val="002060"/>
                </a:solidFill>
              </a:rPr>
              <a:t>Pre</a:t>
            </a:r>
            <a:r>
              <a:rPr lang="it-IT" sz="5400" b="1" dirty="0" smtClean="0">
                <a:solidFill>
                  <a:srgbClr val="002060"/>
                </a:solidFill>
              </a:rPr>
              <a:t> RT-CT vs CT: </a:t>
            </a:r>
            <a:r>
              <a:rPr lang="it-IT" sz="5400" b="1" dirty="0" err="1" smtClean="0">
                <a:solidFill>
                  <a:srgbClr val="002060"/>
                </a:solidFill>
              </a:rPr>
              <a:t>results</a:t>
            </a:r>
            <a:endParaRPr lang="it-IT" sz="5400" b="1" dirty="0">
              <a:solidFill>
                <a:srgbClr val="002060"/>
              </a:solidFill>
            </a:endParaRPr>
          </a:p>
        </p:txBody>
      </p:sp>
      <p:pic>
        <p:nvPicPr>
          <p:cNvPr id="3584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59632" y="1916832"/>
            <a:ext cx="6661238" cy="42982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9" name="Connettore 1 8"/>
          <p:cNvCxnSpPr/>
          <p:nvPr/>
        </p:nvCxnSpPr>
        <p:spPr>
          <a:xfrm rot="5400000" flipH="1" flipV="1">
            <a:off x="4572000" y="3933056"/>
            <a:ext cx="144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CasellaDiTesto 9"/>
          <p:cNvSpPr txBox="1"/>
          <p:nvPr/>
        </p:nvSpPr>
        <p:spPr>
          <a:xfrm>
            <a:off x="5364088" y="292494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42.3%</a:t>
            </a:r>
            <a:endParaRPr lang="it-IT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5364088" y="4221088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27.7%</a:t>
            </a:r>
            <a:endParaRPr lang="it-IT" b="1" dirty="0"/>
          </a:p>
        </p:txBody>
      </p:sp>
      <p:sp>
        <p:nvSpPr>
          <p:cNvPr id="12" name="CasellaDiTesto 11"/>
          <p:cNvSpPr txBox="1"/>
          <p:nvPr/>
        </p:nvSpPr>
        <p:spPr>
          <a:xfrm>
            <a:off x="6588224" y="3212976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/>
              <a:t>p=</a:t>
            </a:r>
            <a:r>
              <a:rPr lang="it-IT" b="1" dirty="0" smtClean="0"/>
              <a:t>.07</a:t>
            </a:r>
            <a:endParaRPr lang="it-IT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6012160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/>
              <a:t>Stahl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 J </a:t>
            </a:r>
            <a:r>
              <a:rPr lang="it-IT" sz="2000" b="1" i="1" dirty="0" err="1" smtClean="0"/>
              <a:t>Clin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Oncol</a:t>
            </a:r>
            <a:r>
              <a:rPr lang="it-IT" sz="2000" b="1" i="1" dirty="0" smtClean="0"/>
              <a:t> 2009</a:t>
            </a:r>
            <a:endParaRPr lang="it-IT" sz="20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err="1" smtClean="0">
                <a:solidFill>
                  <a:srgbClr val="002060"/>
                </a:solidFill>
              </a:rPr>
              <a:t>Pre</a:t>
            </a:r>
            <a:r>
              <a:rPr lang="it-IT" b="1" dirty="0" smtClean="0">
                <a:solidFill>
                  <a:srgbClr val="002060"/>
                </a:solidFill>
              </a:rPr>
              <a:t> RT-CT vs CT: </a:t>
            </a:r>
            <a:r>
              <a:rPr lang="it-IT" b="1" dirty="0" err="1" smtClean="0">
                <a:solidFill>
                  <a:srgbClr val="002060"/>
                </a:solidFill>
              </a:rPr>
              <a:t>RO*</a:t>
            </a:r>
            <a:endParaRPr lang="it-IT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7" y="1633109"/>
            <a:ext cx="6912767" cy="44506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5" name="Connettore 1 4"/>
          <p:cNvCxnSpPr/>
          <p:nvPr/>
        </p:nvCxnSpPr>
        <p:spPr>
          <a:xfrm rot="5400000" flipH="1" flipV="1">
            <a:off x="4499992" y="3212976"/>
            <a:ext cx="144016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CasellaDiTesto 5"/>
          <p:cNvSpPr txBox="1"/>
          <p:nvPr/>
        </p:nvSpPr>
        <p:spPr>
          <a:xfrm>
            <a:off x="4283968" y="3645024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64.2%</a:t>
            </a:r>
            <a:endParaRPr lang="it-IT" b="1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5364088" y="2492896"/>
            <a:ext cx="9361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78.6%</a:t>
            </a:r>
            <a:endParaRPr lang="it-IT" b="1" dirty="0"/>
          </a:p>
        </p:txBody>
      </p:sp>
      <p:sp>
        <p:nvSpPr>
          <p:cNvPr id="8" name="CasellaDiTesto 7"/>
          <p:cNvSpPr txBox="1"/>
          <p:nvPr/>
        </p:nvSpPr>
        <p:spPr>
          <a:xfrm>
            <a:off x="6516216" y="3212976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/>
              <a:t>P&lt;.001</a:t>
            </a:r>
            <a:endParaRPr lang="it-IT" b="1" dirty="0"/>
          </a:p>
        </p:txBody>
      </p:sp>
      <p:sp>
        <p:nvSpPr>
          <p:cNvPr id="9" name="CasellaDiTesto 8"/>
          <p:cNvSpPr txBox="1"/>
          <p:nvPr/>
        </p:nvSpPr>
        <p:spPr>
          <a:xfrm>
            <a:off x="3275856" y="6093296"/>
            <a:ext cx="17281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/>
              <a:t>*Arm</a:t>
            </a:r>
            <a:r>
              <a:rPr lang="it-IT" b="1" dirty="0" smtClean="0"/>
              <a:t> A: 69.5</a:t>
            </a:r>
          </a:p>
          <a:p>
            <a:r>
              <a:rPr lang="it-IT" b="1" dirty="0" smtClean="0"/>
              <a:t>  </a:t>
            </a:r>
            <a:r>
              <a:rPr lang="it-IT" b="1" dirty="0" err="1" smtClean="0"/>
              <a:t>Arm</a:t>
            </a:r>
            <a:r>
              <a:rPr lang="it-IT" b="1" dirty="0" smtClean="0"/>
              <a:t> B: 72</a:t>
            </a:r>
            <a:endParaRPr lang="it-IT" b="1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4716016" y="6228020"/>
            <a:ext cx="1368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/>
              <a:t>n.s.</a:t>
            </a:r>
            <a:endParaRPr lang="it-IT" b="1" dirty="0"/>
          </a:p>
        </p:txBody>
      </p:sp>
      <p:sp>
        <p:nvSpPr>
          <p:cNvPr id="11" name="CasellaDiTesto 10"/>
          <p:cNvSpPr txBox="1"/>
          <p:nvPr/>
        </p:nvSpPr>
        <p:spPr>
          <a:xfrm>
            <a:off x="6012160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err="1" smtClean="0"/>
              <a:t>Stahl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 J </a:t>
            </a:r>
            <a:r>
              <a:rPr lang="it-IT" sz="2000" b="1" i="1" dirty="0" err="1" smtClean="0"/>
              <a:t>Clin</a:t>
            </a:r>
            <a:r>
              <a:rPr lang="it-IT" sz="2000" b="1" i="1" dirty="0" smtClean="0"/>
              <a:t> </a:t>
            </a:r>
            <a:r>
              <a:rPr lang="it-IT" sz="2000" b="1" i="1" dirty="0" err="1" smtClean="0"/>
              <a:t>Oncol</a:t>
            </a:r>
            <a:r>
              <a:rPr lang="it-IT" sz="2000" b="1" i="1" dirty="0" smtClean="0"/>
              <a:t> 2009</a:t>
            </a:r>
            <a:endParaRPr lang="it-IT" sz="2000" b="1" i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>
                <a:solidFill>
                  <a:srgbClr val="FFFF00"/>
                </a:solidFill>
              </a:rPr>
              <a:t>UNRESECTABLE</a:t>
            </a:r>
            <a:endParaRPr lang="it-IT" sz="5400" b="1" dirty="0">
              <a:solidFill>
                <a:srgbClr val="FFFF00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2915816" y="3212976"/>
            <a:ext cx="936104" cy="1015663"/>
          </a:xfrm>
          <a:prstGeom prst="rect">
            <a:avLst/>
          </a:prstGeom>
          <a:gradFill flip="none" rotWithShape="1">
            <a:gsLst>
              <a:gs pos="0">
                <a:srgbClr val="FF0000">
                  <a:tint val="66000"/>
                  <a:satMod val="160000"/>
                </a:srgbClr>
              </a:gs>
              <a:gs pos="50000">
                <a:srgbClr val="FF0000">
                  <a:tint val="44500"/>
                  <a:satMod val="160000"/>
                </a:srgbClr>
              </a:gs>
              <a:gs pos="100000">
                <a:srgbClr val="FF0000">
                  <a:tint val="23500"/>
                  <a:satMod val="160000"/>
                </a:srgbClr>
              </a:gs>
            </a:gsLst>
            <a:lin ang="13500000" scaled="1"/>
            <a:tileRect/>
          </a:gradFill>
          <a:ln w="28575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6000" b="1" dirty="0" smtClean="0">
                <a:solidFill>
                  <a:srgbClr val="FF0000"/>
                </a:solidFill>
              </a:rPr>
              <a:t>R</a:t>
            </a:r>
            <a:endParaRPr lang="it-IT" sz="6000" b="1" dirty="0">
              <a:solidFill>
                <a:srgbClr val="FF0000"/>
              </a:solidFill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79512" y="2622391"/>
            <a:ext cx="2232248" cy="267765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800" b="1" dirty="0" smtClean="0">
                <a:solidFill>
                  <a:schemeClr val="bg1"/>
                </a:solidFill>
              </a:rPr>
              <a:t>594 </a:t>
            </a:r>
            <a:r>
              <a:rPr lang="it-IT" sz="2800" b="1" dirty="0" err="1" smtClean="0">
                <a:solidFill>
                  <a:schemeClr val="bg1"/>
                </a:solidFill>
              </a:rPr>
              <a:t>Unresectable</a:t>
            </a:r>
            <a:endParaRPr lang="it-IT" sz="2800" b="1" dirty="0" smtClean="0">
              <a:solidFill>
                <a:schemeClr val="bg1"/>
              </a:solidFill>
            </a:endParaRPr>
          </a:p>
          <a:p>
            <a:pPr algn="ctr"/>
            <a:r>
              <a:rPr lang="it-IT" sz="2800" b="1" dirty="0" err="1" smtClean="0">
                <a:solidFill>
                  <a:schemeClr val="bg1"/>
                </a:solidFill>
              </a:rPr>
              <a:t>Recurrent</a:t>
            </a:r>
            <a:endParaRPr lang="it-IT" sz="2800" b="1" dirty="0" smtClean="0">
              <a:solidFill>
                <a:schemeClr val="bg1"/>
              </a:solidFill>
            </a:endParaRPr>
          </a:p>
          <a:p>
            <a:pPr algn="ctr"/>
            <a:r>
              <a:rPr lang="it-IT" sz="2800" b="1" dirty="0" err="1" smtClean="0">
                <a:solidFill>
                  <a:schemeClr val="bg1"/>
                </a:solidFill>
              </a:rPr>
              <a:t>Metastatic</a:t>
            </a:r>
            <a:endParaRPr lang="it-IT" sz="2800" b="1" dirty="0" smtClean="0">
              <a:solidFill>
                <a:schemeClr val="bg1"/>
              </a:solidFill>
            </a:endParaRPr>
          </a:p>
          <a:p>
            <a:pPr algn="ctr"/>
            <a:r>
              <a:rPr lang="it-IT" sz="2800" b="1" dirty="0" err="1" smtClean="0">
                <a:solidFill>
                  <a:schemeClr val="bg1"/>
                </a:solidFill>
              </a:rPr>
              <a:t>Gastric</a:t>
            </a:r>
            <a:r>
              <a:rPr lang="it-IT" sz="2800" b="1" dirty="0" smtClean="0">
                <a:solidFill>
                  <a:schemeClr val="bg1"/>
                </a:solidFill>
              </a:rPr>
              <a:t> &amp; GEJ</a:t>
            </a:r>
          </a:p>
          <a:p>
            <a:pPr algn="ctr"/>
            <a:r>
              <a:rPr lang="it-IT" sz="2800" b="1" dirty="0" smtClean="0">
                <a:solidFill>
                  <a:srgbClr val="FF0000"/>
                </a:solidFill>
              </a:rPr>
              <a:t>HER 2 + (22%)</a:t>
            </a:r>
            <a:endParaRPr lang="it-IT" sz="2800" b="1" dirty="0">
              <a:solidFill>
                <a:srgbClr val="FF0000"/>
              </a:solidFill>
            </a:endParaRPr>
          </a:p>
        </p:txBody>
      </p:sp>
      <p:cxnSp>
        <p:nvCxnSpPr>
          <p:cNvPr id="6" name="Connettore 2 5"/>
          <p:cNvCxnSpPr/>
          <p:nvPr/>
        </p:nvCxnSpPr>
        <p:spPr>
          <a:xfrm flipV="1">
            <a:off x="3995936" y="2970530"/>
            <a:ext cx="864096" cy="45847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ttore 2 6"/>
          <p:cNvCxnSpPr/>
          <p:nvPr/>
        </p:nvCxnSpPr>
        <p:spPr>
          <a:xfrm>
            <a:off x="4067944" y="4005064"/>
            <a:ext cx="864096" cy="360040"/>
          </a:xfrm>
          <a:prstGeom prst="straightConnector1">
            <a:avLst/>
          </a:prstGeom>
          <a:ln w="57150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Rettangolo 7"/>
          <p:cNvSpPr/>
          <p:nvPr/>
        </p:nvSpPr>
        <p:spPr>
          <a:xfrm>
            <a:off x="4932040" y="2636912"/>
            <a:ext cx="2592288" cy="64807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9" name="CasellaDiTesto 8"/>
          <p:cNvSpPr txBox="1"/>
          <p:nvPr/>
        </p:nvSpPr>
        <p:spPr>
          <a:xfrm>
            <a:off x="4860032" y="2708920"/>
            <a:ext cx="28083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>
                <a:solidFill>
                  <a:schemeClr val="bg1"/>
                </a:solidFill>
              </a:rPr>
              <a:t>Cape/5-FU + CDDP</a:t>
            </a:r>
            <a:endParaRPr lang="it-IT" sz="2400" b="1" dirty="0">
              <a:solidFill>
                <a:schemeClr val="bg1"/>
              </a:solidFill>
            </a:endParaRPr>
          </a:p>
        </p:txBody>
      </p:sp>
      <p:sp>
        <p:nvSpPr>
          <p:cNvPr id="10" name="Rettangolo 9"/>
          <p:cNvSpPr/>
          <p:nvPr/>
        </p:nvSpPr>
        <p:spPr>
          <a:xfrm>
            <a:off x="4932040" y="4149080"/>
            <a:ext cx="2592288" cy="936104"/>
          </a:xfrm>
          <a:prstGeom prst="rect">
            <a:avLst/>
          </a:prstGeom>
          <a:solidFill>
            <a:srgbClr val="FFC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schemeClr val="tx1"/>
              </a:solidFill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4788024" y="4221088"/>
            <a:ext cx="28083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smtClean="0"/>
              <a:t>Cape/5-FU + CDDP</a:t>
            </a:r>
          </a:p>
          <a:p>
            <a:pPr algn="ctr"/>
            <a:r>
              <a:rPr lang="it-IT" sz="2400" b="1" dirty="0" err="1" smtClean="0"/>
              <a:t>trastuzumab</a:t>
            </a:r>
            <a:endParaRPr lang="it-IT" sz="2400" b="1" dirty="0"/>
          </a:p>
        </p:txBody>
      </p:sp>
      <p:sp>
        <p:nvSpPr>
          <p:cNvPr id="13" name="CasellaDiTesto 12"/>
          <p:cNvSpPr txBox="1"/>
          <p:nvPr/>
        </p:nvSpPr>
        <p:spPr>
          <a:xfrm>
            <a:off x="2843808" y="1268760"/>
            <a:ext cx="367240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400" b="1" dirty="0" err="1" smtClean="0">
                <a:solidFill>
                  <a:srgbClr val="00B050"/>
                </a:solidFill>
                <a:latin typeface="+mj-lt"/>
              </a:rPr>
              <a:t>ToGA</a:t>
            </a:r>
            <a:r>
              <a:rPr lang="it-IT" sz="4400" b="1" dirty="0" smtClean="0">
                <a:solidFill>
                  <a:srgbClr val="00B050"/>
                </a:solidFill>
                <a:latin typeface="+mj-lt"/>
              </a:rPr>
              <a:t> – trial</a:t>
            </a:r>
          </a:p>
          <a:p>
            <a:pPr algn="ctr"/>
            <a:r>
              <a:rPr lang="it-IT" sz="2000" b="1" dirty="0" err="1" smtClean="0">
                <a:solidFill>
                  <a:srgbClr val="00B050"/>
                </a:solidFill>
                <a:latin typeface="+mj-lt"/>
              </a:rPr>
              <a:t>T</a:t>
            </a:r>
            <a:r>
              <a:rPr lang="it-IT" sz="2000" dirty="0" err="1" smtClean="0">
                <a:solidFill>
                  <a:schemeClr val="bg1"/>
                </a:solidFill>
                <a:latin typeface="+mj-lt"/>
              </a:rPr>
              <a:t>rastuzumab</a:t>
            </a:r>
            <a:r>
              <a:rPr lang="it-IT" sz="2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+mj-lt"/>
              </a:rPr>
              <a:t>f</a:t>
            </a:r>
            <a:r>
              <a:rPr lang="it-IT" sz="2000" b="1" dirty="0" err="1" smtClean="0">
                <a:solidFill>
                  <a:srgbClr val="00B050"/>
                </a:solidFill>
                <a:latin typeface="+mj-lt"/>
              </a:rPr>
              <a:t>O</a:t>
            </a:r>
            <a:r>
              <a:rPr lang="it-IT" sz="2000" dirty="0" err="1" smtClean="0">
                <a:solidFill>
                  <a:schemeClr val="bg1"/>
                </a:solidFill>
                <a:latin typeface="+mj-lt"/>
              </a:rPr>
              <a:t>r</a:t>
            </a:r>
            <a:r>
              <a:rPr lang="it-IT" sz="2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000" b="1" dirty="0" err="1" smtClean="0">
                <a:solidFill>
                  <a:srgbClr val="00B050"/>
                </a:solidFill>
                <a:latin typeface="+mj-lt"/>
              </a:rPr>
              <a:t>GA</a:t>
            </a:r>
            <a:r>
              <a:rPr lang="it-IT" sz="2000" dirty="0" err="1" smtClean="0">
                <a:solidFill>
                  <a:schemeClr val="bg1"/>
                </a:solidFill>
                <a:latin typeface="+mj-lt"/>
              </a:rPr>
              <a:t>stric</a:t>
            </a:r>
            <a:r>
              <a:rPr lang="it-IT" sz="2000" dirty="0" smtClean="0">
                <a:solidFill>
                  <a:schemeClr val="bg1"/>
                </a:solidFill>
                <a:latin typeface="+mj-lt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+mj-lt"/>
              </a:rPr>
              <a:t>cancer</a:t>
            </a:r>
            <a:endParaRPr lang="it-IT" sz="20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5364088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i="1" dirty="0" smtClean="0">
                <a:solidFill>
                  <a:schemeClr val="bg1"/>
                </a:solidFill>
              </a:rPr>
              <a:t>Bang </a:t>
            </a:r>
            <a:r>
              <a:rPr lang="it-IT" sz="2000" i="1" dirty="0" err="1" smtClean="0">
                <a:solidFill>
                  <a:schemeClr val="bg1"/>
                </a:solidFill>
              </a:rPr>
              <a:t>et</a:t>
            </a:r>
            <a:r>
              <a:rPr lang="it-IT" sz="2000" i="1" dirty="0" smtClean="0">
                <a:solidFill>
                  <a:schemeClr val="bg1"/>
                </a:solidFill>
              </a:rPr>
              <a:t> al </a:t>
            </a:r>
            <a:r>
              <a:rPr lang="it-IT" sz="2000" i="1" dirty="0" err="1" smtClean="0">
                <a:solidFill>
                  <a:schemeClr val="bg1"/>
                </a:solidFill>
              </a:rPr>
              <a:t>Lancet</a:t>
            </a:r>
            <a:r>
              <a:rPr lang="it-IT" sz="2000" i="1" dirty="0" smtClean="0">
                <a:solidFill>
                  <a:schemeClr val="bg1"/>
                </a:solidFill>
              </a:rPr>
              <a:t> 2010</a:t>
            </a:r>
            <a:endParaRPr lang="it-IT" sz="2000" i="1" dirty="0">
              <a:solidFill>
                <a:schemeClr val="bg1"/>
              </a:solidFill>
            </a:endParaRP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2" cstate="print"/>
          <a:srcRect l="5045" t="2319" r="83242" b="84865"/>
          <a:stretch>
            <a:fillRect/>
          </a:stretch>
        </p:blipFill>
        <p:spPr bwMode="auto">
          <a:xfrm>
            <a:off x="7949327" y="5686215"/>
            <a:ext cx="1194673" cy="11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577" t="809" r="577"/>
          <a:stretch>
            <a:fillRect/>
          </a:stretch>
        </p:blipFill>
        <p:spPr bwMode="auto">
          <a:xfrm>
            <a:off x="1403648" y="1553589"/>
            <a:ext cx="6336704" cy="45336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ito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5400" b="1" dirty="0" smtClean="0">
                <a:solidFill>
                  <a:srgbClr val="002060"/>
                </a:solidFill>
              </a:rPr>
              <a:t>ToGA-trial: </a:t>
            </a:r>
            <a:r>
              <a:rPr lang="it-IT" sz="5400" b="1" dirty="0" err="1" smtClean="0">
                <a:solidFill>
                  <a:srgbClr val="002060"/>
                </a:solidFill>
              </a:rPr>
              <a:t>results</a:t>
            </a:r>
            <a:endParaRPr lang="it-IT" sz="5400" b="1" dirty="0">
              <a:solidFill>
                <a:srgbClr val="002060"/>
              </a:solidFill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5076056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/>
              <a:t>Bang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 </a:t>
            </a:r>
            <a:r>
              <a:rPr lang="it-IT" sz="2000" b="1" i="1" dirty="0" err="1" smtClean="0"/>
              <a:t>Lancet</a:t>
            </a:r>
            <a:r>
              <a:rPr lang="it-IT" sz="2000" b="1" i="1" dirty="0" smtClean="0"/>
              <a:t> 2010</a:t>
            </a:r>
            <a:endParaRPr lang="it-IT" sz="2000" b="1" i="1" dirty="0"/>
          </a:p>
        </p:txBody>
      </p:sp>
      <p:pic>
        <p:nvPicPr>
          <p:cNvPr id="7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b="1" dirty="0" smtClean="0">
                <a:solidFill>
                  <a:srgbClr val="002060"/>
                </a:solidFill>
              </a:rPr>
              <a:t>ToGA-trial: IHC 3+/ICH 2+ FISH+*</a:t>
            </a:r>
            <a:endParaRPr lang="it-IT" dirty="0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l="542"/>
          <a:stretch>
            <a:fillRect/>
          </a:stretch>
        </p:blipFill>
        <p:spPr bwMode="auto">
          <a:xfrm>
            <a:off x="1403648" y="1556792"/>
            <a:ext cx="6624736" cy="47686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5364088" y="6444044"/>
            <a:ext cx="3960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i="1" dirty="0" smtClean="0"/>
              <a:t>Bang </a:t>
            </a:r>
            <a:r>
              <a:rPr lang="it-IT" sz="2000" b="1" i="1" dirty="0" err="1" smtClean="0"/>
              <a:t>et</a:t>
            </a:r>
            <a:r>
              <a:rPr lang="it-IT" sz="2000" b="1" i="1" dirty="0" smtClean="0"/>
              <a:t> al </a:t>
            </a:r>
            <a:r>
              <a:rPr lang="it-IT" sz="2000" b="1" i="1" dirty="0" err="1" smtClean="0"/>
              <a:t>Lancet</a:t>
            </a:r>
            <a:r>
              <a:rPr lang="it-IT" sz="2000" b="1" i="1" dirty="0" smtClean="0"/>
              <a:t> 2010</a:t>
            </a:r>
            <a:endParaRPr lang="it-IT" sz="2000" b="1" i="1" dirty="0"/>
          </a:p>
        </p:txBody>
      </p:sp>
      <p:pic>
        <p:nvPicPr>
          <p:cNvPr id="6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55465" y="5832648"/>
            <a:ext cx="1125047" cy="1124744"/>
          </a:xfrm>
          <a:prstGeom prst="rect">
            <a:avLst/>
          </a:prstGeom>
          <a:noFill/>
        </p:spPr>
      </p:pic>
      <p:sp>
        <p:nvSpPr>
          <p:cNvPr id="7" name="CasellaDiTesto 6"/>
          <p:cNvSpPr txBox="1"/>
          <p:nvPr/>
        </p:nvSpPr>
        <p:spPr>
          <a:xfrm>
            <a:off x="251520" y="3265820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 smtClean="0">
                <a:solidFill>
                  <a:srgbClr val="FF0000"/>
                </a:solidFill>
              </a:rPr>
              <a:t>* 12%</a:t>
            </a:r>
            <a:endParaRPr lang="it-IT" sz="28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 l="1682" t="60287" r="1261"/>
          <a:stretch>
            <a:fillRect/>
          </a:stretch>
        </p:blipFill>
        <p:spPr bwMode="auto">
          <a:xfrm>
            <a:off x="0" y="4151078"/>
            <a:ext cx="9144000" cy="2734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ttangolo 5"/>
          <p:cNvSpPr/>
          <p:nvPr/>
        </p:nvSpPr>
        <p:spPr>
          <a:xfrm>
            <a:off x="3734382" y="1844824"/>
            <a:ext cx="2088232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it-IT" sz="6600" b="1" dirty="0" err="1" smtClean="0">
                <a:solidFill>
                  <a:srgbClr val="002060"/>
                </a:solidFill>
              </a:rPr>
              <a:t>Conclusions</a:t>
            </a:r>
            <a:r>
              <a:rPr lang="it-IT" sz="6600" b="1" dirty="0" smtClean="0">
                <a:solidFill>
                  <a:srgbClr val="002060"/>
                </a:solidFill>
              </a:rPr>
              <a:t> </a:t>
            </a:r>
            <a:endParaRPr lang="it-IT" sz="6600" b="1" dirty="0">
              <a:solidFill>
                <a:srgbClr val="002060"/>
              </a:solidFill>
            </a:endParaRP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525963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it-IT" sz="2800" b="1" dirty="0" err="1" smtClean="0"/>
              <a:t>Rectal</a:t>
            </a:r>
            <a:r>
              <a:rPr lang="it-IT" sz="2800" b="1" dirty="0" smtClean="0"/>
              <a:t> </a:t>
            </a:r>
            <a:r>
              <a:rPr lang="it-IT" sz="2800" b="1" dirty="0" err="1" smtClean="0"/>
              <a:t>cancer</a:t>
            </a:r>
            <a:r>
              <a:rPr lang="it-IT" sz="2800" b="1" dirty="0" smtClean="0"/>
              <a:t>: 		ADAPTIVE TREATMENTS</a:t>
            </a:r>
          </a:p>
          <a:p>
            <a:pPr>
              <a:buFont typeface="Wingdings" pitchFamily="2" charset="2"/>
              <a:buChar char="Ø"/>
            </a:pPr>
            <a:endParaRPr lang="it-IT" sz="2800" b="1" dirty="0" smtClean="0"/>
          </a:p>
          <a:p>
            <a:pPr>
              <a:buFont typeface="Wingdings" pitchFamily="2" charset="2"/>
              <a:buChar char="Ø"/>
            </a:pPr>
            <a:r>
              <a:rPr lang="it-IT" sz="2800" b="1" dirty="0" err="1" smtClean="0"/>
              <a:t>Anal</a:t>
            </a:r>
            <a:r>
              <a:rPr lang="it-IT" sz="2800" b="1" dirty="0" smtClean="0"/>
              <a:t> </a:t>
            </a:r>
            <a:r>
              <a:rPr lang="it-IT" sz="2800" b="1" dirty="0" err="1" smtClean="0"/>
              <a:t>cancer</a:t>
            </a:r>
            <a:r>
              <a:rPr lang="it-IT" sz="2800" b="1" dirty="0" smtClean="0"/>
              <a:t>: 		IMRT/New </a:t>
            </a:r>
            <a:r>
              <a:rPr lang="it-IT" sz="2800" b="1" dirty="0" err="1" smtClean="0"/>
              <a:t>techniques</a:t>
            </a:r>
            <a:endParaRPr lang="it-IT" sz="2800" b="1" dirty="0" smtClean="0"/>
          </a:p>
          <a:p>
            <a:pPr>
              <a:buFont typeface="Wingdings" pitchFamily="2" charset="2"/>
              <a:buChar char="Ø"/>
            </a:pPr>
            <a:endParaRPr lang="it-IT" sz="2800" b="1" dirty="0" smtClean="0"/>
          </a:p>
          <a:p>
            <a:pPr>
              <a:buFont typeface="Wingdings" pitchFamily="2" charset="2"/>
              <a:buChar char="Ø"/>
            </a:pPr>
            <a:r>
              <a:rPr lang="it-IT" sz="2800" b="1" dirty="0" err="1" smtClean="0"/>
              <a:t>Gastric</a:t>
            </a:r>
            <a:r>
              <a:rPr lang="it-IT" sz="2800" b="1" dirty="0" smtClean="0"/>
              <a:t> </a:t>
            </a:r>
            <a:r>
              <a:rPr lang="it-IT" sz="2800" b="1" dirty="0" err="1" smtClean="0"/>
              <a:t>cancer</a:t>
            </a:r>
            <a:r>
              <a:rPr lang="it-IT" sz="2800" b="1" dirty="0" smtClean="0"/>
              <a:t>: 		SELECTION TREATMENTS</a:t>
            </a:r>
            <a:endParaRPr lang="it-IT" sz="2800" b="1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11" descr="DR"/>
          <p:cNvPicPr>
            <a:picLocks noChangeAspect="1" noChangeArrowheads="1"/>
          </p:cNvPicPr>
          <p:nvPr/>
        </p:nvPicPr>
        <p:blipFill>
          <a:blip r:embed="rId2" cstate="print"/>
          <a:srcRect t="10715" r="4395" b="1785"/>
          <a:stretch>
            <a:fillRect/>
          </a:stretch>
        </p:blipFill>
        <p:spPr bwMode="auto">
          <a:xfrm>
            <a:off x="1517799" y="1322784"/>
            <a:ext cx="6078537" cy="556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it-IT" sz="6000" b="1" dirty="0" err="1" smtClean="0"/>
              <a:t>Distant</a:t>
            </a:r>
            <a:r>
              <a:rPr lang="it-IT" sz="6000" b="1" dirty="0" smtClean="0"/>
              <a:t> </a:t>
            </a:r>
            <a:r>
              <a:rPr lang="it-IT" sz="6000" b="1" dirty="0" err="1" smtClean="0"/>
              <a:t>Recurrence</a:t>
            </a:r>
            <a:endParaRPr lang="it-IT" sz="6000" b="1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V="1">
            <a:off x="6283348" y="1340768"/>
            <a:ext cx="16844" cy="4330724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4126016" y="3912666"/>
            <a:ext cx="1792477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CCCC00"/>
                </a:solidFill>
                <a:latin typeface="Arial" charset="0"/>
              </a:rPr>
              <a:t>TME 28.1%</a:t>
            </a:r>
          </a:p>
        </p:txBody>
      </p:sp>
      <p:sp>
        <p:nvSpPr>
          <p:cNvPr id="12" name="Text Box 9"/>
          <p:cNvSpPr txBox="1">
            <a:spLocks noChangeArrowheads="1"/>
          </p:cNvSpPr>
          <p:nvPr/>
        </p:nvSpPr>
        <p:spPr bwMode="auto">
          <a:xfrm>
            <a:off x="3635896" y="4848622"/>
            <a:ext cx="2592288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114DB3"/>
                </a:solidFill>
                <a:latin typeface="Arial" charset="0"/>
              </a:rPr>
              <a:t>RT + TME 24.9%</a:t>
            </a: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7730880" y="4077072"/>
            <a:ext cx="116160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charset="0"/>
              </a:rPr>
              <a:t>P = 0.211</a:t>
            </a:r>
          </a:p>
        </p:txBody>
      </p:sp>
      <p:pic>
        <p:nvPicPr>
          <p:cNvPr id="14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0" descr="OR"/>
          <p:cNvPicPr>
            <a:picLocks noChangeAspect="1" noChangeArrowheads="1"/>
          </p:cNvPicPr>
          <p:nvPr/>
        </p:nvPicPr>
        <p:blipFill>
          <a:blip r:embed="rId2" cstate="print"/>
          <a:srcRect t="10715" r="3969" b="2182"/>
          <a:stretch>
            <a:fillRect/>
          </a:stretch>
        </p:blipFill>
        <p:spPr bwMode="auto">
          <a:xfrm>
            <a:off x="1475656" y="1268760"/>
            <a:ext cx="6088062" cy="5522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116632"/>
            <a:ext cx="8229600" cy="1143000"/>
          </a:xfrm>
        </p:spPr>
        <p:txBody>
          <a:bodyPr>
            <a:normAutofit/>
          </a:bodyPr>
          <a:lstStyle/>
          <a:p>
            <a:r>
              <a:rPr lang="it-IT" sz="6000" b="1" dirty="0" err="1" smtClean="0"/>
              <a:t>Overall</a:t>
            </a:r>
            <a:r>
              <a:rPr lang="it-IT" sz="6000" b="1" dirty="0" smtClean="0"/>
              <a:t> </a:t>
            </a:r>
            <a:r>
              <a:rPr lang="it-IT" sz="6000" b="1" dirty="0" err="1" smtClean="0"/>
              <a:t>Recurrence</a:t>
            </a:r>
            <a:endParaRPr lang="it-IT" sz="6000" b="1" dirty="0"/>
          </a:p>
        </p:txBody>
      </p:sp>
      <p:sp>
        <p:nvSpPr>
          <p:cNvPr id="6" name="Line 11"/>
          <p:cNvSpPr>
            <a:spLocks noChangeShapeType="1"/>
          </p:cNvSpPr>
          <p:nvPr/>
        </p:nvSpPr>
        <p:spPr bwMode="auto">
          <a:xfrm flipV="1">
            <a:off x="6228184" y="1340768"/>
            <a:ext cx="16844" cy="4330724"/>
          </a:xfrm>
          <a:prstGeom prst="line">
            <a:avLst/>
          </a:prstGeom>
          <a:noFill/>
          <a:ln w="19050">
            <a:solidFill>
              <a:srgbClr val="FF0000"/>
            </a:solidFill>
            <a:prstDash val="dash"/>
            <a:round/>
            <a:headEnd/>
            <a:tailEnd/>
          </a:ln>
          <a:effectLst/>
        </p:spPr>
        <p:txBody>
          <a:bodyPr/>
          <a:lstStyle/>
          <a:p>
            <a:endParaRPr lang="it-IT"/>
          </a:p>
        </p:txBody>
      </p:sp>
      <p:pic>
        <p:nvPicPr>
          <p:cNvPr id="9" name="Picture 2" descr="http://www.congressiairo.it/files/page6_1.jpg"/>
          <p:cNvPicPr>
            <a:picLocks noChangeAspect="1" noChangeArrowheads="1"/>
          </p:cNvPicPr>
          <p:nvPr/>
        </p:nvPicPr>
        <p:blipFill>
          <a:blip r:embed="rId3" cstate="print"/>
          <a:srcRect r="51654"/>
          <a:stretch>
            <a:fillRect/>
          </a:stretch>
        </p:blipFill>
        <p:spPr bwMode="auto">
          <a:xfrm>
            <a:off x="8028384" y="5733256"/>
            <a:ext cx="1125047" cy="1124744"/>
          </a:xfrm>
          <a:prstGeom prst="rect">
            <a:avLst/>
          </a:prstGeom>
          <a:noFill/>
        </p:spPr>
      </p:pic>
      <p:sp>
        <p:nvSpPr>
          <p:cNvPr id="13" name="Text Box 7"/>
          <p:cNvSpPr txBox="1">
            <a:spLocks noChangeArrowheads="1"/>
          </p:cNvSpPr>
          <p:nvPr/>
        </p:nvSpPr>
        <p:spPr bwMode="auto">
          <a:xfrm>
            <a:off x="4211960" y="3621191"/>
            <a:ext cx="1792477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tIns="7200" bIns="7200">
            <a:spAutoFit/>
          </a:bodyPr>
          <a:lstStyle/>
          <a:p>
            <a:pPr algn="ctr" eaLnBrk="1" hangingPunct="1"/>
            <a:r>
              <a:rPr lang="en-US" sz="2400" b="1" dirty="0">
                <a:solidFill>
                  <a:srgbClr val="CCCC00"/>
                </a:solidFill>
                <a:latin typeface="Arial" charset="0"/>
              </a:rPr>
              <a:t>TME 31.6%</a:t>
            </a:r>
          </a:p>
        </p:txBody>
      </p:sp>
      <p:sp>
        <p:nvSpPr>
          <p:cNvPr id="14" name="Text Box 8"/>
          <p:cNvSpPr txBox="1">
            <a:spLocks noChangeArrowheads="1"/>
          </p:cNvSpPr>
          <p:nvPr/>
        </p:nvSpPr>
        <p:spPr bwMode="auto">
          <a:xfrm>
            <a:off x="3563888" y="4861272"/>
            <a:ext cx="2664296" cy="383873"/>
          </a:xfrm>
          <a:prstGeom prst="rect">
            <a:avLst/>
          </a:prstGeom>
          <a:noFill/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square" tIns="7200" bIns="7200">
            <a:spAutoFit/>
          </a:bodyPr>
          <a:lstStyle/>
          <a:p>
            <a:pPr algn="ctr" eaLnBrk="1" hangingPunct="1"/>
            <a:r>
              <a:rPr lang="en-US" sz="2400" b="1">
                <a:solidFill>
                  <a:srgbClr val="1161C6"/>
                </a:solidFill>
                <a:latin typeface="Arial" charset="0"/>
              </a:rPr>
              <a:t>RT + TME 26.1%</a:t>
            </a:r>
          </a:p>
        </p:txBody>
      </p:sp>
      <p:sp>
        <p:nvSpPr>
          <p:cNvPr id="10" name="Text Box 3"/>
          <p:cNvSpPr txBox="1">
            <a:spLocks noChangeArrowheads="1"/>
          </p:cNvSpPr>
          <p:nvPr/>
        </p:nvSpPr>
        <p:spPr bwMode="auto">
          <a:xfrm>
            <a:off x="7740352" y="3933056"/>
            <a:ext cx="1174360" cy="36933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1" hangingPunct="1"/>
            <a:r>
              <a:rPr lang="en-US" b="1" dirty="0">
                <a:latin typeface="Arial" charset="0"/>
              </a:rPr>
              <a:t>P = 0.028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903</TotalTime>
  <Words>1533</Words>
  <Application>Microsoft Office PowerPoint</Application>
  <PresentationFormat>Presentazione su schermo (4:3)</PresentationFormat>
  <Paragraphs>491</Paragraphs>
  <Slides>76</Slides>
  <Notes>6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76</vt:i4>
      </vt:variant>
    </vt:vector>
  </HeadingPairs>
  <TitlesOfParts>
    <vt:vector size="77" baseType="lpstr">
      <vt:lpstr>Tema di Office</vt:lpstr>
      <vt:lpstr>Evidence Based Radiotherapy  Hot topics 2010 Gastro-Intestinal </vt:lpstr>
      <vt:lpstr>RECTAL CANCER</vt:lpstr>
      <vt:lpstr>Presentazione standard di PowerPoint</vt:lpstr>
      <vt:lpstr>DUTCH-TME Trial </vt:lpstr>
      <vt:lpstr>TME-DUTCH Trial: 11 years FUP </vt:lpstr>
      <vt:lpstr>TME-DUTCH Trial: 11 years FUP </vt:lpstr>
      <vt:lpstr>Local Recurrence</vt:lpstr>
      <vt:lpstr>Distant Recurrence</vt:lpstr>
      <vt:lpstr>Overall Recurrence</vt:lpstr>
      <vt:lpstr>TME-DUTCH Trial: 11 years FUP </vt:lpstr>
      <vt:lpstr>Height Group</vt:lpstr>
      <vt:lpstr>TME-DUTCH Trial: 11 years FUP </vt:lpstr>
      <vt:lpstr>Local Recurrence per TNM stage</vt:lpstr>
      <vt:lpstr>TME-DUTCH Trial: 11 years FUP </vt:lpstr>
      <vt:lpstr>Overall Survival</vt:lpstr>
      <vt:lpstr>TME-DUTCH Trial: 11 years FUP </vt:lpstr>
      <vt:lpstr>Cancer Specific Death in R0</vt:lpstr>
      <vt:lpstr>Cause of death, R0 patients</vt:lpstr>
      <vt:lpstr>Late side effects</vt:lpstr>
      <vt:lpstr>Prediction by Nomogram</vt:lpstr>
      <vt:lpstr>Prediction by Nomogram: LR</vt:lpstr>
      <vt:lpstr>Prediction by Nomogram: DM</vt:lpstr>
      <vt:lpstr>Prediction by Nomogram</vt:lpstr>
      <vt:lpstr>RECTAL CANCER</vt:lpstr>
      <vt:lpstr>Presentazione standard di PowerPoint</vt:lpstr>
      <vt:lpstr>I-CNR-RT trial: study design</vt:lpstr>
      <vt:lpstr>Compliance to post-op chemo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Anal carcinoma</vt:lpstr>
      <vt:lpstr>RTOG 98-11</vt:lpstr>
      <vt:lpstr>RTOG 98-11</vt:lpstr>
      <vt:lpstr>Presentazione standard di PowerPoint</vt:lpstr>
      <vt:lpstr>CDDP vs MMC: ACT II UK trial</vt:lpstr>
      <vt:lpstr>Presentazione standard di PowerPoint</vt:lpstr>
      <vt:lpstr>Presentazione standard di PowerPoint</vt:lpstr>
      <vt:lpstr>ACT II: recurrences</vt:lpstr>
      <vt:lpstr>Presentazione standard di PowerPoint</vt:lpstr>
      <vt:lpstr>“Mind the gap”</vt:lpstr>
      <vt:lpstr>“Mind the gap”: induction CT</vt:lpstr>
      <vt:lpstr>“Mind the gap”: induction CT</vt:lpstr>
      <vt:lpstr>“Mind the gap”: boost</vt:lpstr>
      <vt:lpstr>“Mind the gap”: boost</vt:lpstr>
      <vt:lpstr>“Mind the gap”: boost</vt:lpstr>
      <vt:lpstr>Presentazione standard di PowerPoint</vt:lpstr>
      <vt:lpstr>RTOG 99-11 acute toxicity</vt:lpstr>
      <vt:lpstr>IMRT: RTOG 0529</vt:lpstr>
      <vt:lpstr>DP-IMRT: doses</vt:lpstr>
      <vt:lpstr>Presentazione standard di PowerPoint</vt:lpstr>
      <vt:lpstr>RTOG 0529: outcomes</vt:lpstr>
      <vt:lpstr>New technologies</vt:lpstr>
      <vt:lpstr>Rapid Arc: results</vt:lpstr>
      <vt:lpstr>Rapid Arc: conclusion</vt:lpstr>
      <vt:lpstr>GASTRIC CANCER</vt:lpstr>
      <vt:lpstr>Surgery: # nodes</vt:lpstr>
      <vt:lpstr>Perioperative therapies:  INT 0116</vt:lpstr>
      <vt:lpstr>Perioperative therapies:  Magic trial</vt:lpstr>
      <vt:lpstr>INT 0911: survival</vt:lpstr>
      <vt:lpstr>MAGIC: survival</vt:lpstr>
      <vt:lpstr>Is preoperative RT-CT &gt; CT? phase III</vt:lpstr>
      <vt:lpstr>Pre RT-CT vs CT: results</vt:lpstr>
      <vt:lpstr>Pre RT-CT vs CT: results</vt:lpstr>
      <vt:lpstr>Pre RT-CT vs CT: RO*</vt:lpstr>
      <vt:lpstr>UNRESECTABLE</vt:lpstr>
      <vt:lpstr>ToGA-trial: results</vt:lpstr>
      <vt:lpstr>ToGA-trial: IHC 3+/ICH 2+ FISH+*</vt:lpstr>
      <vt:lpstr>Conclusions 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Evidence Based Radiotherapy  Hot topics 2010 Gastro-Intestinal </dc:title>
  <dc:creator>standard</dc:creator>
  <cp:lastModifiedBy>tecno</cp:lastModifiedBy>
  <cp:revision>70</cp:revision>
  <dcterms:created xsi:type="dcterms:W3CDTF">2010-11-11T12:11:30Z</dcterms:created>
  <dcterms:modified xsi:type="dcterms:W3CDTF">2010-11-13T12:17:28Z</dcterms:modified>
</cp:coreProperties>
</file>