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97" r:id="rId3"/>
    <p:sldId id="257" r:id="rId4"/>
    <p:sldId id="307" r:id="rId5"/>
    <p:sldId id="309" r:id="rId6"/>
    <p:sldId id="258" r:id="rId7"/>
    <p:sldId id="259" r:id="rId8"/>
    <p:sldId id="260" r:id="rId9"/>
    <p:sldId id="261" r:id="rId10"/>
    <p:sldId id="262" r:id="rId11"/>
    <p:sldId id="298" r:id="rId12"/>
    <p:sldId id="299" r:id="rId13"/>
    <p:sldId id="263" r:id="rId14"/>
    <p:sldId id="264" r:id="rId15"/>
    <p:sldId id="265" r:id="rId16"/>
    <p:sldId id="304" r:id="rId17"/>
    <p:sldId id="305" r:id="rId18"/>
    <p:sldId id="266" r:id="rId19"/>
    <p:sldId id="283" r:id="rId20"/>
    <p:sldId id="268" r:id="rId21"/>
    <p:sldId id="306" r:id="rId22"/>
    <p:sldId id="269" r:id="rId23"/>
    <p:sldId id="270" r:id="rId24"/>
    <p:sldId id="271" r:id="rId25"/>
    <p:sldId id="274" r:id="rId26"/>
    <p:sldId id="275" r:id="rId27"/>
    <p:sldId id="276" r:id="rId28"/>
    <p:sldId id="277" r:id="rId29"/>
    <p:sldId id="302" r:id="rId30"/>
    <p:sldId id="278" r:id="rId31"/>
    <p:sldId id="303" r:id="rId32"/>
    <p:sldId id="301" r:id="rId33"/>
    <p:sldId id="273" r:id="rId34"/>
    <p:sldId id="272" r:id="rId35"/>
    <p:sldId id="279" r:id="rId36"/>
    <p:sldId id="280" r:id="rId37"/>
    <p:sldId id="281" r:id="rId38"/>
    <p:sldId id="282" r:id="rId39"/>
  </p:sldIdLst>
  <p:sldSz cx="9144000" cy="6858000" type="screen4x3"/>
  <p:notesSz cx="6873875" cy="100631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467" autoAdjust="0"/>
    <p:restoredTop sz="94718" autoAdjust="0"/>
  </p:normalViewPr>
  <p:slideViewPr>
    <p:cSldViewPr>
      <p:cViewPr varScale="1">
        <p:scale>
          <a:sx n="71" d="100"/>
          <a:sy n="71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6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815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94138" y="0"/>
            <a:ext cx="297815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090A9-2F9A-44BB-9724-02FE3D4697C3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558338"/>
            <a:ext cx="2978150" cy="5032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94138" y="9558338"/>
            <a:ext cx="2978150" cy="5032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FA278-ED35-4A31-98AC-9610FFEA4A3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3934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8679" cy="503158"/>
          </a:xfrm>
          <a:prstGeom prst="rect">
            <a:avLst/>
          </a:prstGeom>
        </p:spPr>
        <p:txBody>
          <a:bodyPr vert="horz" lIns="96780" tIns="48390" rIns="96780" bIns="48390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93605" y="0"/>
            <a:ext cx="2978679" cy="503158"/>
          </a:xfrm>
          <a:prstGeom prst="rect">
            <a:avLst/>
          </a:prstGeom>
        </p:spPr>
        <p:txBody>
          <a:bodyPr vert="horz" lIns="96780" tIns="48390" rIns="96780" bIns="48390" rtlCol="0"/>
          <a:lstStyle>
            <a:lvl1pPr algn="r">
              <a:defRPr sz="1300"/>
            </a:lvl1pPr>
          </a:lstStyle>
          <a:p>
            <a:fld id="{108CB74D-1BC5-4554-8BE5-E1BA39B64B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54063"/>
            <a:ext cx="5032375" cy="3775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780" tIns="48390" rIns="96780" bIns="4839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7388" y="4780003"/>
            <a:ext cx="5499100" cy="4528423"/>
          </a:xfrm>
          <a:prstGeom prst="rect">
            <a:avLst/>
          </a:prstGeom>
        </p:spPr>
        <p:txBody>
          <a:bodyPr vert="horz" lIns="96780" tIns="48390" rIns="96780" bIns="4839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8258"/>
            <a:ext cx="2978679" cy="503158"/>
          </a:xfrm>
          <a:prstGeom prst="rect">
            <a:avLst/>
          </a:prstGeom>
        </p:spPr>
        <p:txBody>
          <a:bodyPr vert="horz" lIns="96780" tIns="48390" rIns="96780" bIns="48390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93605" y="9558258"/>
            <a:ext cx="2978679" cy="503158"/>
          </a:xfrm>
          <a:prstGeom prst="rect">
            <a:avLst/>
          </a:prstGeom>
        </p:spPr>
        <p:txBody>
          <a:bodyPr vert="horz" lIns="96780" tIns="48390" rIns="96780" bIns="48390" rtlCol="0" anchor="b"/>
          <a:lstStyle>
            <a:lvl1pPr algn="r">
              <a:defRPr sz="1300"/>
            </a:lvl1pPr>
          </a:lstStyle>
          <a:p>
            <a:fld id="{E1001443-BCE9-4B89-8E56-AF3C232C407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4060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01443-BCE9-4B89-8E56-AF3C232C4079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2" name="Rettangolo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ttangolo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ttangolo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ttangolo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ttangolo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56" name="Rettangolo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ttangolo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ttangolo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ttangolo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igura a mano libera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igura a mano libera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igura a mano libera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igura a mano libera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igura a mano libera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igura a mano libera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igura a mano libera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igura a mano libera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igura a mano libera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igura a mano libera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igura a mano libera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igura a mano libera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igura a mano libera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igura a mano libera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ttangolo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ttangolo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ttangolo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tangolo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ttangolo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ttangolo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ttangolo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ttangolo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ttangolo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ttangolo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ttangolo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Connettore 1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o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Connettore 1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1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1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grpSp>
        <p:nvGrpSpPr>
          <p:cNvPr id="14" name="Gruppo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Connettore 1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1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o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Connettore 1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1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ttangolo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ttangolo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ttangolo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ttangolo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95E1A0C-7E9B-4DAB-855E-5E1B0C9302E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CA1BDC2-DCA0-45A4-9A0A-30A93D62534B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4800" b="1" dirty="0" smtClean="0"/>
              <a:t>La radioterapia palliativa: </a:t>
            </a:r>
            <a:br>
              <a:rPr lang="it-IT" sz="4800" b="1" dirty="0" smtClean="0"/>
            </a:br>
            <a:r>
              <a:rPr lang="it-IT" sz="4800" b="1" dirty="0" smtClean="0"/>
              <a:t>impatto ed appropriatezza </a:t>
            </a:r>
            <a:br>
              <a:rPr lang="it-IT" sz="4800" b="1" dirty="0" smtClean="0"/>
            </a:br>
            <a:r>
              <a:rPr lang="it-IT" sz="4800" b="1" dirty="0" smtClean="0"/>
              <a:t>delle nuove tecnologie nelle localizzazioni polmonari</a:t>
            </a:r>
            <a:endParaRPr lang="it-IT" sz="4800" b="1" dirty="0"/>
          </a:p>
        </p:txBody>
      </p:sp>
      <p:sp>
        <p:nvSpPr>
          <p:cNvPr id="3" name="Sottotitol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r>
              <a:rPr lang="it-IT" dirty="0" smtClean="0"/>
              <a:t>XX CONGRESSO NAZIONALE AIRO</a:t>
            </a:r>
          </a:p>
          <a:p>
            <a:pPr>
              <a:buNone/>
            </a:pPr>
            <a:r>
              <a:rPr lang="it-IT" dirty="0" smtClean="0"/>
              <a:t>Napoli, 13-16 novembre 2010</a:t>
            </a:r>
          </a:p>
          <a:p>
            <a:pPr>
              <a:buNone/>
            </a:pPr>
            <a:r>
              <a:rPr lang="it-IT" dirty="0" err="1" smtClean="0"/>
              <a:t>Rosabianca</a:t>
            </a:r>
            <a:r>
              <a:rPr lang="it-IT" dirty="0" smtClean="0"/>
              <a:t> </a:t>
            </a:r>
            <a:r>
              <a:rPr lang="it-IT" dirty="0" err="1" smtClean="0"/>
              <a:t>Guglielmi</a:t>
            </a:r>
            <a:endParaRPr lang="it-IT" dirty="0" smtClean="0"/>
          </a:p>
          <a:p>
            <a:pPr>
              <a:buNone/>
            </a:pPr>
            <a:r>
              <a:rPr lang="it-IT" dirty="0" smtClean="0"/>
              <a:t>Radioterapia Oncologica ULLSS 6 Vicenza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approcci personalizzati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it-IT" dirty="0" smtClean="0"/>
              <a:t>Diagnostica: estensione tumore e linfonodi </a:t>
            </a:r>
            <a:r>
              <a:rPr lang="it-IT" sz="4000" dirty="0" smtClean="0"/>
              <a:t>+</a:t>
            </a:r>
          </a:p>
          <a:p>
            <a:pPr algn="just"/>
            <a:r>
              <a:rPr lang="it-IT" dirty="0" smtClean="0"/>
              <a:t>Ricerca/riscontro di marcatori prognostici clinici e molecolari per valutare la risposta a CT e RT del tumore e dei tessuti sani</a:t>
            </a:r>
          </a:p>
          <a:p>
            <a:pPr algn="just"/>
            <a:r>
              <a:rPr lang="it-IT" dirty="0" smtClean="0"/>
              <a:t>Integrazione del movimento e dell’</a:t>
            </a:r>
            <a:r>
              <a:rPr lang="it-IT" dirty="0" err="1" smtClean="0"/>
              <a:t>imaging</a:t>
            </a:r>
            <a:r>
              <a:rPr lang="it-IT" dirty="0" smtClean="0"/>
              <a:t> funzionale nella pianificazione “biologica” del trattamento con IGRT</a:t>
            </a:r>
          </a:p>
          <a:p>
            <a:pPr algn="just"/>
            <a:r>
              <a:rPr lang="it-IT" dirty="0" smtClean="0"/>
              <a:t>Miglioramento della pianificazione e del trattamento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G:\traforti 1.bmp"/>
          <p:cNvPicPr>
            <a:picLocks noChangeAspect="1" noChangeArrowheads="1"/>
          </p:cNvPicPr>
          <p:nvPr/>
        </p:nvPicPr>
        <p:blipFill>
          <a:blip r:embed="rId2" cstate="print"/>
          <a:srcRect l="11250" t="6250" r="17500" b="16853"/>
          <a:stretch>
            <a:fillRect/>
          </a:stretch>
        </p:blipFill>
        <p:spPr bwMode="auto">
          <a:xfrm>
            <a:off x="1428750" y="571500"/>
            <a:ext cx="6321425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813" y="371475"/>
            <a:ext cx="681037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...e ancora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Nuova qualità dei fasci</a:t>
            </a:r>
          </a:p>
          <a:p>
            <a:r>
              <a:rPr lang="it-IT" dirty="0" smtClean="0"/>
              <a:t>Monitoraggio del trattamento e della risposta</a:t>
            </a:r>
          </a:p>
          <a:p>
            <a:r>
              <a:rPr lang="it-IT" dirty="0" smtClean="0"/>
              <a:t>Sviluppo di protocolli di </a:t>
            </a:r>
            <a:r>
              <a:rPr lang="it-IT" dirty="0" err="1" smtClean="0"/>
              <a:t>adaptive</a:t>
            </a:r>
            <a:r>
              <a:rPr lang="it-IT" dirty="0" smtClean="0"/>
              <a:t> </a:t>
            </a:r>
            <a:r>
              <a:rPr lang="it-IT" dirty="0" err="1" smtClean="0"/>
              <a:t>therapy</a:t>
            </a:r>
            <a:endParaRPr lang="it-IT" dirty="0" smtClean="0"/>
          </a:p>
          <a:p>
            <a:pPr algn="just"/>
            <a:r>
              <a:rPr lang="it-IT" dirty="0" smtClean="0"/>
              <a:t>Sviluppo e controllo della risposta a breve  e a lungo termine, correlata con parametri e marcatori, che includano valutazioni dettagliate sulle dosi, in relazione al mancato controllo locale e alla tossicità dei tessuti sani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Nuove prospettive nel trattamento</a:t>
            </a:r>
            <a:br>
              <a:rPr lang="it-IT" dirty="0" smtClean="0"/>
            </a:br>
            <a:r>
              <a:rPr lang="it-IT" dirty="0" smtClean="0"/>
              <a:t> del tumore polmonare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Prevenzione (campagne antifumo)</a:t>
            </a:r>
          </a:p>
          <a:p>
            <a:pPr algn="just"/>
            <a:r>
              <a:rPr lang="it-IT" dirty="0" smtClean="0"/>
              <a:t>Multidisciplinarità dalla diagnosi alla terapia, dal follow-up, alla banca di tessuti, passando attraverso la costituzione di tavoli di lavoro per la stesura di linee guida, di </a:t>
            </a:r>
            <a:r>
              <a:rPr lang="it-IT" dirty="0" err="1" smtClean="0"/>
              <a:t>teams</a:t>
            </a:r>
            <a:r>
              <a:rPr lang="it-IT" dirty="0" smtClean="0"/>
              <a:t> dedicati e di registri specifici</a:t>
            </a:r>
          </a:p>
          <a:p>
            <a:pPr algn="just"/>
            <a:r>
              <a:rPr lang="it-IT" dirty="0" smtClean="0"/>
              <a:t>Questo si è cominciato a fare con la Conferenza Multidisciplinare nell’Oncologia Toracica (</a:t>
            </a:r>
            <a:r>
              <a:rPr lang="it-IT" b="1" dirty="0" smtClean="0"/>
              <a:t>EMCTO</a:t>
            </a:r>
            <a:r>
              <a:rPr lang="it-IT" dirty="0" smtClean="0"/>
              <a:t>) e con Conferenza Europea sul Cancro (</a:t>
            </a:r>
            <a:r>
              <a:rPr lang="it-IT" b="1" dirty="0" smtClean="0"/>
              <a:t>ECCO</a:t>
            </a:r>
            <a:r>
              <a:rPr lang="it-IT" dirty="0" smtClean="0"/>
              <a:t>), con cui </a:t>
            </a:r>
            <a:r>
              <a:rPr lang="it-IT" b="1" dirty="0" smtClean="0"/>
              <a:t>ESTRO</a:t>
            </a:r>
            <a:r>
              <a:rPr lang="it-IT" dirty="0" smtClean="0"/>
              <a:t> collabora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Studi in atto </a:t>
            </a:r>
            <a:r>
              <a:rPr lang="it-IT" dirty="0" err="1" smtClean="0"/>
              <a:t>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it-IT" dirty="0" smtClean="0"/>
              <a:t>Nel tumore del polmone in stadio iniziale: confronto fra chirurgia e SBRT nel I stadio operabile NSCLC e studio del ruolo della chemioterapia adiuvante dopo radioterapia ablativa</a:t>
            </a:r>
          </a:p>
          <a:p>
            <a:pPr algn="just"/>
            <a:r>
              <a:rPr lang="it-IT" dirty="0" smtClean="0"/>
              <a:t>Nel tumore del polmone in stadio avanzato: valutazione nel III stadio NSCLC non operabile dell’ottimizzazione del </a:t>
            </a:r>
            <a:r>
              <a:rPr lang="it-IT" dirty="0" err="1" smtClean="0"/>
              <a:t>dose-time-volume</a:t>
            </a:r>
            <a:r>
              <a:rPr lang="it-IT" dirty="0" smtClean="0"/>
              <a:t> della radio-chemioterapia e associazione con i farmaci a target molecolare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G:\moretti 2.bmp"/>
          <p:cNvPicPr>
            <a:picLocks noChangeAspect="1" noChangeArrowheads="1"/>
          </p:cNvPicPr>
          <p:nvPr/>
        </p:nvPicPr>
        <p:blipFill>
          <a:blip r:embed="rId2" cstate="print"/>
          <a:srcRect r="5000" b="20000"/>
          <a:stretch>
            <a:fillRect/>
          </a:stretch>
        </p:blipFill>
        <p:spPr bwMode="auto">
          <a:xfrm>
            <a:off x="357188" y="800100"/>
            <a:ext cx="8572500" cy="541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2" descr="G:\moretti 2.bmp"/>
          <p:cNvPicPr>
            <a:picLocks noChangeAspect="1" noChangeArrowheads="1"/>
          </p:cNvPicPr>
          <p:nvPr/>
        </p:nvPicPr>
        <p:blipFill>
          <a:blip r:embed="rId2" cstate="print"/>
          <a:srcRect r="5000" b="20000"/>
          <a:stretch>
            <a:fillRect/>
          </a:stretch>
        </p:blipFill>
        <p:spPr bwMode="auto">
          <a:xfrm>
            <a:off x="357188" y="785813"/>
            <a:ext cx="8572500" cy="541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2143125" y="4786313"/>
            <a:ext cx="1214438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5929313" y="4857750"/>
            <a:ext cx="1285875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G:\moretti3.bmp"/>
          <p:cNvPicPr>
            <a:picLocks noChangeAspect="1" noChangeArrowheads="1"/>
          </p:cNvPicPr>
          <p:nvPr/>
        </p:nvPicPr>
        <p:blipFill>
          <a:blip r:embed="rId2" cstate="print"/>
          <a:srcRect l="10313" t="26350" r="22878" b="7207"/>
          <a:stretch>
            <a:fillRect/>
          </a:stretch>
        </p:blipFill>
        <p:spPr bwMode="auto">
          <a:xfrm>
            <a:off x="1000125" y="785813"/>
            <a:ext cx="6858000" cy="567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Studi in atto </a:t>
            </a:r>
            <a:r>
              <a:rPr lang="it-IT" dirty="0" err="1" smtClean="0"/>
              <a:t>II°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smtClean="0"/>
              <a:t>Ruolo della chirurgia versus o in associazione alla radio-chemioterapia</a:t>
            </a:r>
          </a:p>
          <a:p>
            <a:pPr algn="just"/>
            <a:r>
              <a:rPr lang="it-IT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Valutazione del ruolo delle alte dosi di radioterapia nei pazienti metastatici</a:t>
            </a:r>
          </a:p>
          <a:p>
            <a:pPr algn="just"/>
            <a:r>
              <a:rPr lang="it-IT" dirty="0" smtClean="0"/>
              <a:t>Definizione di trattamenti personalizzati integrati  radioterapici, farmacologici, biologici  e fisici, tesi al miglioramento della prognosi del paziente con tumore del polmone</a:t>
            </a:r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Valutazione del ruolo delle alte dosi di radioterapia nei pazienti metastatici</a:t>
            </a:r>
            <a:br>
              <a:rPr lang="it-IT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it-IT" dirty="0" err="1" smtClean="0"/>
              <a:t>Review</a:t>
            </a:r>
            <a:r>
              <a:rPr lang="it-IT" dirty="0" smtClean="0"/>
              <a:t> riportata in J </a:t>
            </a:r>
            <a:r>
              <a:rPr lang="it-IT" dirty="0" err="1" smtClean="0"/>
              <a:t>Clin</a:t>
            </a:r>
            <a:r>
              <a:rPr lang="it-IT" dirty="0" smtClean="0"/>
              <a:t> </a:t>
            </a:r>
            <a:r>
              <a:rPr lang="it-IT" dirty="0" err="1" smtClean="0"/>
              <a:t>Oncol</a:t>
            </a:r>
            <a:r>
              <a:rPr lang="it-IT" dirty="0" smtClean="0"/>
              <a:t> 26:4001-4011.2008 </a:t>
            </a:r>
            <a:r>
              <a:rPr lang="it-IT" dirty="0" err="1" smtClean="0"/>
              <a:t>by</a:t>
            </a:r>
            <a:r>
              <a:rPr lang="it-IT" dirty="0" smtClean="0"/>
              <a:t> ASCO (Studio multicentrico)</a:t>
            </a:r>
          </a:p>
          <a:p>
            <a:endParaRPr lang="it-IT" dirty="0" smtClean="0"/>
          </a:p>
          <a:p>
            <a:pPr algn="just"/>
            <a:r>
              <a:rPr lang="it-IT" dirty="0" smtClean="0"/>
              <a:t>13 </a:t>
            </a:r>
            <a:r>
              <a:rPr lang="it-IT" dirty="0" err="1" smtClean="0"/>
              <a:t>Trials</a:t>
            </a:r>
            <a:r>
              <a:rPr lang="it-IT" dirty="0" smtClean="0"/>
              <a:t> randomizzati (3473 pazienti) con confronto fra diverse dosi e frazionamenti dopo conversione in BED</a:t>
            </a:r>
          </a:p>
          <a:p>
            <a:pPr>
              <a:buNone/>
            </a:pPr>
            <a:endParaRPr lang="it-IT" dirty="0" smtClean="0"/>
          </a:p>
          <a:p>
            <a:pPr algn="just"/>
            <a:r>
              <a:rPr lang="it-IT" dirty="0" smtClean="0"/>
              <a:t>Valutazione sulla </a:t>
            </a:r>
            <a:r>
              <a:rPr lang="it-IT" dirty="0" err="1" smtClean="0"/>
              <a:t>palliazione</a:t>
            </a:r>
            <a:r>
              <a:rPr lang="it-IT" dirty="0" smtClean="0"/>
              <a:t> dei sintomi, sopravvivenza, tossicità e percentuale di </a:t>
            </a:r>
            <a:r>
              <a:rPr lang="it-IT" dirty="0" err="1" smtClean="0"/>
              <a:t>reirradiazioni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CK polmone\Image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Primi risultati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it-IT" dirty="0" smtClean="0"/>
              <a:t>Controllo dei sintomi: paragonabile fra LD e HD, a parte nel TSS (total </a:t>
            </a:r>
            <a:r>
              <a:rPr lang="it-IT" dirty="0" err="1" smtClean="0"/>
              <a:t>symptom</a:t>
            </a:r>
            <a:r>
              <a:rPr lang="it-IT" dirty="0" smtClean="0"/>
              <a:t> score), più elevato (77,1% vs 65,4%) nel HD</a:t>
            </a:r>
          </a:p>
          <a:p>
            <a:pPr algn="just"/>
            <a:r>
              <a:rPr lang="it-IT" dirty="0" smtClean="0"/>
              <a:t>Vantaggio nella regressione di sintomi con </a:t>
            </a:r>
            <a:r>
              <a:rPr lang="it-IT" dirty="0" err="1" smtClean="0"/>
              <a:t>schedule</a:t>
            </a:r>
            <a:r>
              <a:rPr lang="it-IT" dirty="0" smtClean="0"/>
              <a:t> di 35 Gy₁₀BED</a:t>
            </a:r>
          </a:p>
          <a:p>
            <a:pPr algn="just"/>
            <a:r>
              <a:rPr lang="it-IT" dirty="0" smtClean="0"/>
              <a:t>Sopravvivenza a 1 anno maggiore (26,5% vs 21,7%) in HD e lo stesso a 2 anni (8,1% vs 6,7%)</a:t>
            </a:r>
          </a:p>
          <a:p>
            <a:pPr algn="just"/>
            <a:r>
              <a:rPr lang="it-IT" dirty="0" smtClean="0"/>
              <a:t>Tossicità esofagea significativamente  maggiore (20,5% vs 14,9%) in HD</a:t>
            </a:r>
          </a:p>
          <a:p>
            <a:pPr algn="just"/>
            <a:r>
              <a:rPr lang="it-IT" dirty="0" smtClean="0"/>
              <a:t>Probabilità di </a:t>
            </a:r>
            <a:r>
              <a:rPr lang="it-IT" dirty="0" err="1" smtClean="0"/>
              <a:t>reirradiazione</a:t>
            </a:r>
            <a:r>
              <a:rPr lang="it-IT" dirty="0" smtClean="0"/>
              <a:t> 1,2 volte più alta in LD (statisticamente non significativa)</a:t>
            </a:r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Alessandro\Desktop\pento.jpg"/>
          <p:cNvPicPr>
            <a:picLocks noChangeAspect="1" noChangeArrowheads="1"/>
          </p:cNvPicPr>
          <p:nvPr/>
        </p:nvPicPr>
        <p:blipFill>
          <a:blip r:embed="rId2" cstate="print"/>
          <a:srcRect l="16116" t="10745" r="3299" b="3299"/>
          <a:stretch>
            <a:fillRect/>
          </a:stretch>
        </p:blipFill>
        <p:spPr bwMode="auto">
          <a:xfrm>
            <a:off x="571500" y="142875"/>
            <a:ext cx="8232775" cy="658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Considerazioni </a:t>
            </a:r>
            <a:r>
              <a:rPr lang="it-IT" dirty="0" err="1" smtClean="0"/>
              <a:t>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smtClean="0"/>
              <a:t>La radioterapia può migliorare più rapidamente i sintomi toracici senza la morbilità della CT  </a:t>
            </a:r>
          </a:p>
          <a:p>
            <a:pPr algn="just"/>
            <a:r>
              <a:rPr lang="it-IT" dirty="0" smtClean="0"/>
              <a:t>può costituire il trattamento prioritario (o l’unico) in pazienti con basso PS o </a:t>
            </a:r>
          </a:p>
          <a:p>
            <a:pPr algn="just"/>
            <a:r>
              <a:rPr lang="it-IT" dirty="0" smtClean="0"/>
              <a:t>in pazienti che abbiano rifiutato la CT o</a:t>
            </a:r>
          </a:p>
          <a:p>
            <a:pPr algn="just"/>
            <a:r>
              <a:rPr lang="it-IT" dirty="0" smtClean="0"/>
              <a:t>in pazienti che, in corso di CT, abbiano subito una progressione di malattia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Considerazioni </a:t>
            </a:r>
            <a:r>
              <a:rPr lang="it-IT" dirty="0" err="1" smtClean="0"/>
              <a:t>II°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smtClean="0"/>
              <a:t>La RT HD toracica migliora la sopravvivenza in pazienti potenzialmente metastatici in zone extratoraciche</a:t>
            </a:r>
          </a:p>
          <a:p>
            <a:pPr algn="just"/>
            <a:r>
              <a:rPr lang="it-IT" dirty="0" smtClean="0"/>
              <a:t>Ciò è dovuto alla risoluzione dei sintomi e al miglioramento del PS, con successiva </a:t>
            </a:r>
            <a:r>
              <a:rPr lang="it-IT" dirty="0" err="1" smtClean="0"/>
              <a:t>chemiotrattabilità</a:t>
            </a:r>
            <a:r>
              <a:rPr lang="it-IT" dirty="0" smtClean="0"/>
              <a:t> di questi pazienti, che all’inizio  erano stati esclusi</a:t>
            </a:r>
          </a:p>
          <a:p>
            <a:pPr algn="just"/>
            <a:r>
              <a:rPr lang="it-IT" dirty="0" smtClean="0"/>
              <a:t>Inoltre: riduzione del rischio di polmoniti e </a:t>
            </a:r>
            <a:r>
              <a:rPr lang="it-IT" dirty="0" err="1" smtClean="0"/>
              <a:t>tromboembolie</a:t>
            </a:r>
            <a:r>
              <a:rPr lang="it-IT" dirty="0" smtClean="0"/>
              <a:t>, legate all’immobilizzazione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914400"/>
          </a:xfrm>
        </p:spPr>
        <p:txBody>
          <a:bodyPr/>
          <a:lstStyle/>
          <a:p>
            <a:pPr algn="ctr"/>
            <a:r>
              <a:rPr lang="it-IT" sz="2800" dirty="0" err="1" smtClean="0"/>
              <a:t>Review</a:t>
            </a:r>
            <a:r>
              <a:rPr lang="it-IT" sz="2800" dirty="0" smtClean="0"/>
              <a:t>  Journal  </a:t>
            </a:r>
            <a:r>
              <a:rPr lang="it-IT" sz="2800" dirty="0" err="1" smtClean="0"/>
              <a:t>of</a:t>
            </a:r>
            <a:r>
              <a:rPr lang="it-IT" sz="2800" dirty="0" smtClean="0"/>
              <a:t>  </a:t>
            </a:r>
            <a:r>
              <a:rPr lang="it-IT" sz="2800" dirty="0" err="1" smtClean="0"/>
              <a:t>Thoracic</a:t>
            </a:r>
            <a:r>
              <a:rPr lang="it-IT" sz="2800" dirty="0" smtClean="0"/>
              <a:t>  </a:t>
            </a:r>
            <a:r>
              <a:rPr lang="it-IT" sz="2800" dirty="0" err="1" smtClean="0"/>
              <a:t>Oncology</a:t>
            </a:r>
            <a:r>
              <a:rPr lang="it-IT" sz="2800" dirty="0" smtClean="0"/>
              <a:t>   luglio 2010</a:t>
            </a:r>
            <a:br>
              <a:rPr lang="it-IT" sz="2800" dirty="0" smtClean="0"/>
            </a:br>
            <a:r>
              <a:rPr lang="it-IT" sz="2800" dirty="0" smtClean="0"/>
              <a:t>Radioterapia </a:t>
            </a:r>
            <a:r>
              <a:rPr lang="it-IT" sz="2800" dirty="0" err="1" smtClean="0"/>
              <a:t>stereotassica</a:t>
            </a:r>
            <a:r>
              <a:rPr lang="it-IT" sz="2800" dirty="0" smtClean="0"/>
              <a:t> per </a:t>
            </a:r>
            <a:r>
              <a:rPr lang="it-IT" sz="2800" dirty="0" err="1" smtClean="0"/>
              <a:t>oligometastasi</a:t>
            </a:r>
            <a:r>
              <a:rPr lang="it-IT" sz="2800" dirty="0" smtClean="0"/>
              <a:t> polmonari. (</a:t>
            </a:r>
            <a:r>
              <a:rPr lang="it-IT" sz="2800" dirty="0" err="1" smtClean="0"/>
              <a:t>Siva</a:t>
            </a:r>
            <a:r>
              <a:rPr lang="it-IT" sz="2800" dirty="0" smtClean="0"/>
              <a:t> S. </a:t>
            </a:r>
            <a:r>
              <a:rPr lang="it-IT" sz="2800" dirty="0" err="1" smtClean="0"/>
              <a:t>et</a:t>
            </a:r>
            <a:r>
              <a:rPr lang="it-IT" sz="2800" dirty="0" smtClean="0"/>
              <a:t> all. </a:t>
            </a:r>
            <a:r>
              <a:rPr lang="it-IT" sz="2800" dirty="0" err="1" smtClean="0"/>
              <a:t>Cancer</a:t>
            </a:r>
            <a:r>
              <a:rPr lang="it-IT" sz="2800" dirty="0" smtClean="0"/>
              <a:t> </a:t>
            </a:r>
            <a:r>
              <a:rPr lang="it-IT" sz="2800" dirty="0" err="1" smtClean="0"/>
              <a:t>Centre</a:t>
            </a:r>
            <a:r>
              <a:rPr lang="it-IT" sz="2800" dirty="0" smtClean="0"/>
              <a:t> Melbourne)</a:t>
            </a:r>
            <a:br>
              <a:rPr lang="it-IT" sz="2800" dirty="0" smtClean="0"/>
            </a:br>
            <a:r>
              <a:rPr lang="it-IT" sz="2800" dirty="0" smtClean="0"/>
              <a:t>Considerazioni generali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endParaRPr lang="it-IT" dirty="0" smtClean="0"/>
          </a:p>
          <a:p>
            <a:pPr algn="just"/>
            <a:r>
              <a:rPr lang="it-IT" dirty="0" smtClean="0"/>
              <a:t>Paziente </a:t>
            </a:r>
            <a:r>
              <a:rPr lang="it-IT" dirty="0" err="1" smtClean="0"/>
              <a:t>oligometastatico</a:t>
            </a:r>
            <a:r>
              <a:rPr lang="it-IT" dirty="0" smtClean="0"/>
              <a:t>: posizione intermedia fra malattia confinata e malattia diffusa</a:t>
            </a:r>
          </a:p>
          <a:p>
            <a:pPr algn="just"/>
            <a:r>
              <a:rPr lang="it-IT" dirty="0" smtClean="0"/>
              <a:t>Il ruolo dei trattamenti ablativi locali è stato approfondito, nella convinzione che potesse incrementare l’efficacia della successiva CT</a:t>
            </a:r>
          </a:p>
          <a:p>
            <a:pPr algn="just"/>
            <a:r>
              <a:rPr lang="it-IT" dirty="0" smtClean="0"/>
              <a:t>La </a:t>
            </a:r>
            <a:r>
              <a:rPr lang="it-IT" dirty="0" err="1" smtClean="0"/>
              <a:t>metastasectomia</a:t>
            </a:r>
            <a:r>
              <a:rPr lang="it-IT" dirty="0" smtClean="0"/>
              <a:t> nei pazienti con singola metastasi cerebrale ha incrementato la sopravvivenza da 15 a 40 settimane</a:t>
            </a:r>
          </a:p>
          <a:p>
            <a:pPr algn="just"/>
            <a:r>
              <a:rPr lang="it-IT" dirty="0" smtClean="0"/>
              <a:t>La </a:t>
            </a:r>
            <a:r>
              <a:rPr lang="it-IT" dirty="0" err="1" smtClean="0"/>
              <a:t>metastasectomia</a:t>
            </a:r>
            <a:r>
              <a:rPr lang="it-IT" dirty="0" smtClean="0"/>
              <a:t> epatica ha portato a una mediana di sopravvivenza a 5 anni del 25%-30%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600" dirty="0" smtClean="0"/>
              <a:t>Per estensione:</a:t>
            </a:r>
            <a:br>
              <a:rPr lang="it-IT" sz="3600" dirty="0" smtClean="0"/>
            </a:br>
            <a:r>
              <a:rPr lang="it-IT" sz="3600" dirty="0" err="1" smtClean="0"/>
              <a:t>metastasectomia</a:t>
            </a:r>
            <a:r>
              <a:rPr lang="it-IT" sz="3600" dirty="0" smtClean="0"/>
              <a:t> polmonare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International </a:t>
            </a:r>
            <a:r>
              <a:rPr lang="it-IT" dirty="0" err="1" smtClean="0"/>
              <a:t>Registry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Lung</a:t>
            </a:r>
            <a:r>
              <a:rPr lang="it-IT" dirty="0" smtClean="0"/>
              <a:t> </a:t>
            </a:r>
            <a:r>
              <a:rPr lang="it-IT" dirty="0" err="1" smtClean="0"/>
              <a:t>Metastases</a:t>
            </a:r>
            <a:r>
              <a:rPr lang="it-IT" dirty="0" smtClean="0"/>
              <a:t>:</a:t>
            </a:r>
          </a:p>
          <a:p>
            <a:r>
              <a:rPr lang="it-IT" dirty="0" err="1" smtClean="0"/>
              <a:t>N°</a:t>
            </a:r>
            <a:r>
              <a:rPr lang="it-IT" dirty="0" smtClean="0"/>
              <a:t> casi: 5206</a:t>
            </a:r>
          </a:p>
          <a:p>
            <a:r>
              <a:rPr lang="it-IT" dirty="0" smtClean="0"/>
              <a:t>Da k Epiteliale: 43%</a:t>
            </a:r>
          </a:p>
          <a:p>
            <a:r>
              <a:rPr lang="it-IT" dirty="0" smtClean="0"/>
              <a:t>Da Sarcoma: 42%</a:t>
            </a:r>
          </a:p>
          <a:p>
            <a:r>
              <a:rPr lang="it-IT" dirty="0" smtClean="0"/>
              <a:t>Da k Germinale: 7%</a:t>
            </a:r>
          </a:p>
          <a:p>
            <a:r>
              <a:rPr lang="it-IT" dirty="0" smtClean="0"/>
              <a:t>Da Melanoma: 6%</a:t>
            </a:r>
          </a:p>
          <a:p>
            <a:r>
              <a:rPr lang="it-IT" dirty="0" err="1" smtClean="0"/>
              <a:t>Overall</a:t>
            </a:r>
            <a:r>
              <a:rPr lang="it-IT" dirty="0" smtClean="0"/>
              <a:t> </a:t>
            </a:r>
            <a:r>
              <a:rPr lang="it-IT" dirty="0" err="1" smtClean="0"/>
              <a:t>survival</a:t>
            </a:r>
            <a:r>
              <a:rPr lang="it-IT" dirty="0" smtClean="0"/>
              <a:t> a 5 </a:t>
            </a:r>
            <a:r>
              <a:rPr lang="it-IT" dirty="0" err="1" smtClean="0"/>
              <a:t>aa</a:t>
            </a:r>
            <a:r>
              <a:rPr lang="it-IT" dirty="0" smtClean="0"/>
              <a:t>: 36%</a:t>
            </a:r>
          </a:p>
          <a:p>
            <a:r>
              <a:rPr lang="it-IT" dirty="0" smtClean="0"/>
              <a:t>Sopravvivenza a 15 </a:t>
            </a:r>
            <a:r>
              <a:rPr lang="it-IT" dirty="0" err="1" smtClean="0"/>
              <a:t>aa</a:t>
            </a:r>
            <a:r>
              <a:rPr lang="it-IT" dirty="0" smtClean="0"/>
              <a:t>: 22%</a:t>
            </a:r>
          </a:p>
          <a:p>
            <a:r>
              <a:rPr lang="it-IT" dirty="0" smtClean="0"/>
              <a:t>Sopravvivenza mediana: 35 mesi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Alternative alla chirurgia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Ablazione con radiofrequenza</a:t>
            </a:r>
          </a:p>
          <a:p>
            <a:r>
              <a:rPr lang="it-IT" dirty="0" smtClean="0"/>
              <a:t>Radioterapia </a:t>
            </a:r>
            <a:r>
              <a:rPr lang="it-IT" dirty="0" err="1" smtClean="0"/>
              <a:t>stereotassica</a:t>
            </a:r>
            <a:r>
              <a:rPr lang="it-IT" dirty="0" smtClean="0"/>
              <a:t>  </a:t>
            </a:r>
          </a:p>
          <a:p>
            <a:pPr>
              <a:buNone/>
            </a:pPr>
            <a:r>
              <a:rPr lang="it-IT" dirty="0" smtClean="0"/>
              <a:t>                                   ↓</a:t>
            </a:r>
          </a:p>
          <a:p>
            <a:pPr>
              <a:buNone/>
            </a:pPr>
            <a:r>
              <a:rPr lang="it-IT" dirty="0" smtClean="0"/>
              <a:t>                                   ↓</a:t>
            </a:r>
          </a:p>
          <a:p>
            <a:pPr>
              <a:buNone/>
            </a:pPr>
            <a:r>
              <a:rPr lang="it-IT" dirty="0" smtClean="0"/>
              <a:t>    Validi approcci in pazienti che rifiutino</a:t>
            </a:r>
          </a:p>
          <a:p>
            <a:pPr>
              <a:buNone/>
            </a:pPr>
            <a:r>
              <a:rPr lang="it-IT" dirty="0" smtClean="0"/>
              <a:t>    la chirurgia o non siano operabili per patologie associate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Cenni storici  </a:t>
            </a:r>
            <a:r>
              <a:rPr lang="it-IT" dirty="0" err="1" smtClean="0"/>
              <a:t>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928662" y="1785926"/>
            <a:ext cx="7772400" cy="4572000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Radiochirurgia ( </a:t>
            </a:r>
            <a:r>
              <a:rPr lang="it-IT" dirty="0" err="1" smtClean="0"/>
              <a:t>Leksell</a:t>
            </a:r>
            <a:r>
              <a:rPr lang="it-IT" dirty="0" smtClean="0"/>
              <a:t> 1950): singola dose di radioterapia ablativa erogata ad una lesione cerebrale mediante </a:t>
            </a:r>
            <a:r>
              <a:rPr lang="it-IT" dirty="0" err="1" smtClean="0"/>
              <a:t>stereotassi</a:t>
            </a:r>
            <a:endParaRPr lang="it-IT" dirty="0" smtClean="0"/>
          </a:p>
          <a:p>
            <a:pPr algn="just"/>
            <a:r>
              <a:rPr lang="it-IT" dirty="0" err="1" smtClean="0"/>
              <a:t>Stereotassi</a:t>
            </a:r>
            <a:r>
              <a:rPr lang="it-IT" dirty="0" smtClean="0"/>
              <a:t>: localizzazione del tumore usando le coordinate determinate dall’individuazione di marcatori esterni o </a:t>
            </a:r>
            <a:r>
              <a:rPr lang="it-IT" dirty="0" err="1" smtClean="0"/>
              <a:t>fiducials</a:t>
            </a:r>
            <a:endParaRPr lang="it-IT" dirty="0" smtClean="0"/>
          </a:p>
          <a:p>
            <a:pPr algn="just"/>
            <a:r>
              <a:rPr lang="it-IT" dirty="0" smtClean="0"/>
              <a:t>I </a:t>
            </a:r>
            <a:r>
              <a:rPr lang="it-IT" dirty="0" err="1" smtClean="0"/>
              <a:t>fiducials</a:t>
            </a:r>
            <a:r>
              <a:rPr lang="it-IT" dirty="0" smtClean="0"/>
              <a:t> consentono di individuare le coordinate del tumore nei piani sagittale, coronale e assiale</a:t>
            </a:r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Cenni storici  </a:t>
            </a:r>
            <a:r>
              <a:rPr lang="it-IT" dirty="0" err="1" smtClean="0"/>
              <a:t>II°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928662" y="1785926"/>
            <a:ext cx="7772400" cy="4572000"/>
          </a:xfrm>
        </p:spPr>
        <p:txBody>
          <a:bodyPr/>
          <a:lstStyle/>
          <a:p>
            <a:pPr algn="just"/>
            <a:r>
              <a:rPr lang="it-IT" dirty="0" smtClean="0"/>
              <a:t>Questo principio è stato applicato al trattamento ipofrazionato delle metastasi polmonari, con la possibilità del </a:t>
            </a:r>
            <a:r>
              <a:rPr lang="it-IT" dirty="0" err="1" smtClean="0"/>
              <a:t>fiducial</a:t>
            </a:r>
            <a:r>
              <a:rPr lang="it-IT" dirty="0" smtClean="0"/>
              <a:t> infisso</a:t>
            </a:r>
          </a:p>
          <a:p>
            <a:pPr algn="just"/>
            <a:r>
              <a:rPr lang="it-IT" dirty="0" err="1" smtClean="0"/>
              <a:t>Lax</a:t>
            </a:r>
            <a:r>
              <a:rPr lang="it-IT" dirty="0" smtClean="0"/>
              <a:t> (1994) per primo ha realizzato una </a:t>
            </a:r>
            <a:r>
              <a:rPr lang="it-IT" dirty="0" err="1" smtClean="0"/>
              <a:t>stereotassi</a:t>
            </a:r>
            <a:r>
              <a:rPr lang="it-IT" dirty="0" smtClean="0"/>
              <a:t> extracranica (body) mediante l’immobilizzazione con cuscino sottovuoto</a:t>
            </a:r>
          </a:p>
          <a:p>
            <a:pPr algn="just"/>
            <a:r>
              <a:rPr lang="it-IT" dirty="0" smtClean="0"/>
              <a:t>Sia la singola frazione di radiochirurgia che la radioterapia ipofrazionata sono state realizzate con tecniche </a:t>
            </a:r>
            <a:r>
              <a:rPr lang="it-IT" dirty="0" err="1" smtClean="0"/>
              <a:t>stereotassiche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:\stievano\20081016_001.jpg"/>
          <p:cNvPicPr>
            <a:picLocks noChangeAspect="1" noChangeArrowheads="1"/>
          </p:cNvPicPr>
          <p:nvPr/>
        </p:nvPicPr>
        <p:blipFill>
          <a:blip r:embed="rId2" cstate="print"/>
          <a:srcRect l="15625" t="9375" r="3906" b="4166"/>
          <a:stretch>
            <a:fillRect/>
          </a:stretch>
        </p:blipFill>
        <p:spPr bwMode="auto">
          <a:xfrm>
            <a:off x="1000125" y="500063"/>
            <a:ext cx="7358063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Progressi notevoli …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dirty="0" smtClean="0"/>
              <a:t>Identificazione di parametri clinici per la stratificazione dei pazienti</a:t>
            </a:r>
          </a:p>
          <a:p>
            <a:r>
              <a:rPr lang="it-IT" dirty="0" smtClean="0"/>
              <a:t>Personalizzazione della prescrizione terapeutica</a:t>
            </a:r>
          </a:p>
          <a:p>
            <a:r>
              <a:rPr lang="it-IT" dirty="0" smtClean="0"/>
              <a:t>Migliore visualizzazione anatomica</a:t>
            </a:r>
          </a:p>
          <a:p>
            <a:r>
              <a:rPr lang="it-IT" dirty="0" smtClean="0"/>
              <a:t>Migliore definizione del target</a:t>
            </a:r>
          </a:p>
          <a:p>
            <a:r>
              <a:rPr lang="it-IT" dirty="0" smtClean="0"/>
              <a:t>Migliore valutazione dosimetrica</a:t>
            </a:r>
          </a:p>
          <a:p>
            <a:r>
              <a:rPr lang="it-IT" dirty="0" smtClean="0"/>
              <a:t>Pianificazione tridimensionale</a:t>
            </a:r>
          </a:p>
          <a:p>
            <a:r>
              <a:rPr lang="it-IT" dirty="0" smtClean="0"/>
              <a:t>Verifica di qualità del trattamento</a:t>
            </a:r>
          </a:p>
          <a:p>
            <a:pPr algn="just"/>
            <a:r>
              <a:rPr lang="it-IT" dirty="0" smtClean="0"/>
              <a:t>Ottimizzazione della dose totale, della dose per frazione, della durata del trattamento</a:t>
            </a:r>
          </a:p>
          <a:p>
            <a:r>
              <a:rPr lang="it-IT" dirty="0" smtClean="0"/>
              <a:t>Identificazione dei limiti dose-volume dei tessuti sani</a:t>
            </a:r>
          </a:p>
          <a:p>
            <a:r>
              <a:rPr lang="it-IT" dirty="0" smtClean="0"/>
              <a:t>Integrazione radio-chemioterapica</a:t>
            </a:r>
          </a:p>
          <a:p>
            <a:pPr>
              <a:buNone/>
            </a:pP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smtClean="0"/>
              <a:t>Caratteristiche della tecnica </a:t>
            </a:r>
            <a:r>
              <a:rPr lang="it-IT" sz="3600" dirty="0" err="1" smtClean="0"/>
              <a:t>stereotassica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it-IT" dirty="0" smtClean="0"/>
              <a:t>Spesso associata all’ipofrazionamento</a:t>
            </a:r>
          </a:p>
          <a:p>
            <a:r>
              <a:rPr lang="it-IT" dirty="0" smtClean="0"/>
              <a:t>Volumi piccoli con margini limitati</a:t>
            </a:r>
          </a:p>
          <a:p>
            <a:r>
              <a:rPr lang="it-IT" dirty="0" smtClean="0"/>
              <a:t>Utilizzo di un grande numero di campi</a:t>
            </a:r>
          </a:p>
          <a:p>
            <a:pPr algn="just"/>
            <a:r>
              <a:rPr lang="it-IT" dirty="0" smtClean="0"/>
              <a:t>Contributo di dose molto piccolo ai tessuti sani attraversati</a:t>
            </a:r>
          </a:p>
          <a:p>
            <a:pPr algn="just"/>
            <a:r>
              <a:rPr lang="it-IT" dirty="0" smtClean="0"/>
              <a:t>Dose molto elevata all’incrocio dei vari campi a livello del tumore</a:t>
            </a:r>
          </a:p>
          <a:p>
            <a:r>
              <a:rPr lang="it-IT" dirty="0" smtClean="0"/>
              <a:t>Meglio: Radiochirurgia→</a:t>
            </a:r>
            <a:r>
              <a:rPr lang="it-IT" dirty="0" err="1" smtClean="0"/>
              <a:t>radioablazione</a:t>
            </a:r>
            <a:endParaRPr lang="it-IT" dirty="0" smtClean="0"/>
          </a:p>
          <a:p>
            <a:r>
              <a:rPr lang="it-IT" dirty="0" smtClean="0"/>
              <a:t>Meglio: </a:t>
            </a:r>
            <a:r>
              <a:rPr lang="it-IT" dirty="0" err="1" smtClean="0"/>
              <a:t>Stereotassi</a:t>
            </a:r>
            <a:r>
              <a:rPr lang="it-IT" dirty="0" smtClean="0"/>
              <a:t>→IGRT</a:t>
            </a:r>
          </a:p>
          <a:p>
            <a:endParaRPr lang="it-IT" dirty="0" smtClean="0"/>
          </a:p>
          <a:p>
            <a:endParaRPr lang="it-IT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G:\Sguario\20090929_002.jpg"/>
          <p:cNvPicPr>
            <a:picLocks noChangeAspect="1" noChangeArrowheads="1"/>
          </p:cNvPicPr>
          <p:nvPr/>
        </p:nvPicPr>
        <p:blipFill>
          <a:blip r:embed="rId2" cstate="print"/>
          <a:srcRect l="30939" t="28125" r="20781" b="21875"/>
          <a:stretch>
            <a:fillRect/>
          </a:stretch>
        </p:blipFill>
        <p:spPr bwMode="auto">
          <a:xfrm>
            <a:off x="3214688" y="2214563"/>
            <a:ext cx="579437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" descr="G:\Sguario\20090929_001.jpg"/>
          <p:cNvPicPr>
            <a:picLocks noChangeAspect="1" noChangeArrowheads="1"/>
          </p:cNvPicPr>
          <p:nvPr/>
        </p:nvPicPr>
        <p:blipFill>
          <a:blip r:embed="rId3" cstate="print"/>
          <a:srcRect l="25758" t="27505" r="17281" b="33331"/>
          <a:stretch>
            <a:fillRect/>
          </a:stretch>
        </p:blipFill>
        <p:spPr bwMode="auto">
          <a:xfrm>
            <a:off x="285750" y="214313"/>
            <a:ext cx="651033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CasellaDiTesto 3"/>
          <p:cNvSpPr txBox="1">
            <a:spLocks noChangeArrowheads="1"/>
          </p:cNvSpPr>
          <p:nvPr/>
        </p:nvSpPr>
        <p:spPr bwMode="auto">
          <a:xfrm>
            <a:off x="428625" y="4357688"/>
            <a:ext cx="25717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it-IT" sz="2400" b="1" dirty="0">
                <a:latin typeface="+mn-lt"/>
              </a:rPr>
              <a:t>RT </a:t>
            </a:r>
            <a:r>
              <a:rPr lang="it-IT" sz="2400" b="1" dirty="0" err="1">
                <a:latin typeface="+mn-lt"/>
              </a:rPr>
              <a:t>stereotassica</a:t>
            </a:r>
            <a:endParaRPr lang="it-IT" sz="2400" b="1" dirty="0">
              <a:latin typeface="+mn-lt"/>
            </a:endParaRPr>
          </a:p>
          <a:p>
            <a:pPr>
              <a:defRPr/>
            </a:pPr>
            <a:endParaRPr lang="it-IT" sz="2000" b="1" i="1" dirty="0">
              <a:latin typeface="+mn-lt"/>
            </a:endParaRPr>
          </a:p>
          <a:p>
            <a:pPr>
              <a:defRPr/>
            </a:pPr>
            <a:r>
              <a:rPr lang="it-IT" sz="2000" b="1" i="1" dirty="0">
                <a:latin typeface="+mn-lt"/>
              </a:rPr>
              <a:t>Distribuzione della dose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G:\benvegnu.jpg"/>
          <p:cNvPicPr>
            <a:picLocks noChangeAspect="1" noChangeArrowheads="1"/>
          </p:cNvPicPr>
          <p:nvPr/>
        </p:nvPicPr>
        <p:blipFill>
          <a:blip r:embed="rId2" cstate="print"/>
          <a:srcRect l="15883" t="8237" r="36470" b="2351"/>
          <a:stretch>
            <a:fillRect/>
          </a:stretch>
        </p:blipFill>
        <p:spPr bwMode="auto">
          <a:xfrm>
            <a:off x="2214563" y="214313"/>
            <a:ext cx="45688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600" dirty="0" smtClean="0"/>
              <a:t>Premessa agli studi valutati (1990-2009)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dirty="0" smtClean="0"/>
              <a:t>La SBRT  è usata come tecnica non invasiva nel trattamento del cancro </a:t>
            </a:r>
            <a:r>
              <a:rPr lang="it-IT" dirty="0" err="1" smtClean="0"/>
              <a:t>oligometastatico</a:t>
            </a:r>
            <a:endParaRPr lang="it-IT" dirty="0" smtClean="0"/>
          </a:p>
          <a:p>
            <a:pPr algn="just"/>
            <a:r>
              <a:rPr lang="it-IT" dirty="0" smtClean="0"/>
              <a:t>L’uso di un piccolo numero di frazioni con alta dose per frazione sembrerebbe migliorare il controllo locale</a:t>
            </a:r>
          </a:p>
          <a:p>
            <a:pPr algn="just"/>
            <a:r>
              <a:rPr lang="it-IT" dirty="0" smtClean="0"/>
              <a:t>Per confermare questa ipotesi, sono stati analizzati i risultati di 13 studi relativi a SBRT e 7 studi relativi a SRS dal punto di vista tecnico, radiobiologico e clinico</a:t>
            </a:r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Risultati a confronto</a:t>
            </a:r>
            <a:endParaRPr lang="it-IT" dirty="0"/>
          </a:p>
        </p:txBody>
      </p:sp>
      <p:sp>
        <p:nvSpPr>
          <p:cNvPr id="11" name="Segnaposto contenuto 10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sz="3500" b="1" dirty="0" smtClean="0"/>
              <a:t>SBRT</a:t>
            </a:r>
          </a:p>
          <a:p>
            <a:r>
              <a:rPr lang="it-IT" dirty="0" smtClean="0"/>
              <a:t>Pazienti: 334</a:t>
            </a:r>
          </a:p>
          <a:p>
            <a:r>
              <a:rPr lang="it-IT" dirty="0" err="1" smtClean="0"/>
              <a:t>Targets</a:t>
            </a:r>
            <a:r>
              <a:rPr lang="it-IT" dirty="0" smtClean="0"/>
              <a:t>: 564</a:t>
            </a:r>
          </a:p>
          <a:p>
            <a:r>
              <a:rPr lang="it-IT" dirty="0" smtClean="0"/>
              <a:t>Dose: da 33/6 f a 60/3 f</a:t>
            </a:r>
          </a:p>
          <a:p>
            <a:r>
              <a:rPr lang="it-IT" dirty="0" err="1" smtClean="0"/>
              <a:t>Local</a:t>
            </a:r>
            <a:r>
              <a:rPr lang="it-IT" dirty="0" smtClean="0"/>
              <a:t> </a:t>
            </a:r>
            <a:r>
              <a:rPr lang="it-IT" dirty="0" err="1" smtClean="0"/>
              <a:t>Control</a:t>
            </a:r>
            <a:r>
              <a:rPr lang="it-IT" dirty="0" smtClean="0"/>
              <a:t> a 2 </a:t>
            </a:r>
            <a:r>
              <a:rPr lang="it-IT" dirty="0" err="1" smtClean="0"/>
              <a:t>aa</a:t>
            </a:r>
            <a:r>
              <a:rPr lang="it-IT" dirty="0" smtClean="0"/>
              <a:t>: 77,9% </a:t>
            </a:r>
          </a:p>
          <a:p>
            <a:r>
              <a:rPr lang="it-IT" dirty="0" err="1" smtClean="0"/>
              <a:t>Overall</a:t>
            </a:r>
            <a:r>
              <a:rPr lang="it-IT" dirty="0" smtClean="0"/>
              <a:t> </a:t>
            </a:r>
            <a:r>
              <a:rPr lang="it-IT" dirty="0" err="1" smtClean="0"/>
              <a:t>Survival</a:t>
            </a:r>
            <a:r>
              <a:rPr lang="it-IT" dirty="0" smtClean="0"/>
              <a:t> a 2 </a:t>
            </a:r>
            <a:r>
              <a:rPr lang="it-IT" dirty="0" err="1" smtClean="0"/>
              <a:t>aa</a:t>
            </a:r>
            <a:r>
              <a:rPr lang="it-IT" dirty="0" smtClean="0"/>
              <a:t>: 53,7%</a:t>
            </a:r>
          </a:p>
          <a:p>
            <a:r>
              <a:rPr lang="it-IT" dirty="0" smtClean="0"/>
              <a:t>Tossicità ≥3: 4%</a:t>
            </a:r>
          </a:p>
          <a:p>
            <a:r>
              <a:rPr lang="it-IT" dirty="0" smtClean="0"/>
              <a:t>BED: non riportato</a:t>
            </a:r>
            <a:endParaRPr lang="it-IT" dirty="0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sz="3500" b="1" dirty="0" smtClean="0"/>
              <a:t>SRS</a:t>
            </a:r>
          </a:p>
          <a:p>
            <a:r>
              <a:rPr lang="it-IT" dirty="0" smtClean="0"/>
              <a:t>Pazienti: 154</a:t>
            </a:r>
          </a:p>
          <a:p>
            <a:r>
              <a:rPr lang="it-IT" dirty="0" err="1" smtClean="0"/>
              <a:t>Targets</a:t>
            </a:r>
            <a:r>
              <a:rPr lang="it-IT" dirty="0" smtClean="0"/>
              <a:t>: 174</a:t>
            </a:r>
          </a:p>
          <a:p>
            <a:r>
              <a:rPr lang="it-IT" dirty="0" smtClean="0"/>
              <a:t>Dose: da 15 a 30 </a:t>
            </a:r>
            <a:r>
              <a:rPr lang="it-IT" dirty="0" err="1" smtClean="0"/>
              <a:t>Gy</a:t>
            </a:r>
            <a:r>
              <a:rPr lang="it-IT" dirty="0" smtClean="0"/>
              <a:t>/1 f</a:t>
            </a:r>
          </a:p>
          <a:p>
            <a:r>
              <a:rPr lang="it-IT" dirty="0" err="1" smtClean="0"/>
              <a:t>Local</a:t>
            </a:r>
            <a:r>
              <a:rPr lang="it-IT" dirty="0" smtClean="0"/>
              <a:t> </a:t>
            </a:r>
            <a:r>
              <a:rPr lang="it-IT" dirty="0" err="1" smtClean="0"/>
              <a:t>Control</a:t>
            </a:r>
            <a:r>
              <a:rPr lang="it-IT" dirty="0" smtClean="0"/>
              <a:t> a 2 </a:t>
            </a:r>
            <a:r>
              <a:rPr lang="it-IT" dirty="0" err="1" smtClean="0"/>
              <a:t>aa</a:t>
            </a:r>
            <a:r>
              <a:rPr lang="it-IT" dirty="0" smtClean="0"/>
              <a:t>: 78,6%</a:t>
            </a:r>
          </a:p>
          <a:p>
            <a:r>
              <a:rPr lang="it-IT" dirty="0" err="1" smtClean="0"/>
              <a:t>Overall</a:t>
            </a:r>
            <a:r>
              <a:rPr lang="it-IT" dirty="0" smtClean="0"/>
              <a:t> </a:t>
            </a:r>
            <a:r>
              <a:rPr lang="it-IT" dirty="0" err="1" smtClean="0"/>
              <a:t>Survival</a:t>
            </a:r>
            <a:r>
              <a:rPr lang="it-IT" dirty="0" smtClean="0"/>
              <a:t> a 2 </a:t>
            </a:r>
            <a:r>
              <a:rPr lang="it-IT" dirty="0" err="1" smtClean="0"/>
              <a:t>aa</a:t>
            </a:r>
            <a:r>
              <a:rPr lang="it-IT" dirty="0" smtClean="0"/>
              <a:t>: 50,3%</a:t>
            </a:r>
          </a:p>
          <a:p>
            <a:r>
              <a:rPr lang="it-IT" dirty="0" smtClean="0"/>
              <a:t>Tossicità ≥3: 2,6%</a:t>
            </a:r>
          </a:p>
          <a:p>
            <a:r>
              <a:rPr lang="it-IT" dirty="0" smtClean="0"/>
              <a:t>BED: 87,1 </a:t>
            </a:r>
            <a:r>
              <a:rPr lang="it-IT" dirty="0" err="1" smtClean="0"/>
              <a:t>Gy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CONCLUSIONI  </a:t>
            </a:r>
            <a:r>
              <a:rPr lang="it-IT" dirty="0" err="1" smtClean="0"/>
              <a:t>I°</a:t>
            </a:r>
            <a:endParaRPr lang="it-IT" dirty="0"/>
          </a:p>
        </p:txBody>
      </p:sp>
      <p:sp>
        <p:nvSpPr>
          <p:cNvPr id="26" name="Segnaposto contenuto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smtClean="0"/>
              <a:t>La varietà di tecniche di trattamento e di schemi di frazionamento dimostrano che ancora non c’è un approccio standard al trattamento con radioterapia </a:t>
            </a:r>
            <a:r>
              <a:rPr lang="it-IT" dirty="0" err="1" smtClean="0"/>
              <a:t>stereotassica</a:t>
            </a:r>
            <a:r>
              <a:rPr lang="it-IT" dirty="0" smtClean="0"/>
              <a:t> delle metastasi polmonari</a:t>
            </a:r>
          </a:p>
          <a:p>
            <a:pPr algn="just"/>
            <a:r>
              <a:rPr lang="it-IT" dirty="0" smtClean="0"/>
              <a:t>La letteratura evidenzia alti tassi di controllo locale ma, in assenza di studi randomizzati, non si conosce la ricaduta sulla sopravvivenza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CONCLUSIONI  </a:t>
            </a:r>
            <a:r>
              <a:rPr lang="it-IT" dirty="0" err="1" smtClean="0"/>
              <a:t>II°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it-IT" dirty="0" smtClean="0"/>
              <a:t>L’influenza del volume del tumore sul controllo locale non è chiara</a:t>
            </a:r>
          </a:p>
          <a:p>
            <a:pPr algn="just"/>
            <a:r>
              <a:rPr lang="it-IT" dirty="0" smtClean="0"/>
              <a:t>Sembra però esserci relazione fra il tipo di frazionamento e l’aumento di controllo locale nei tumori di grosse dimensioni</a:t>
            </a:r>
          </a:p>
          <a:p>
            <a:pPr algn="just"/>
            <a:r>
              <a:rPr lang="it-IT" dirty="0" smtClean="0"/>
              <a:t>I migliori risultati si ottengono con un </a:t>
            </a:r>
            <a:r>
              <a:rPr lang="it-IT" dirty="0" err="1" smtClean="0"/>
              <a:t>BEDs</a:t>
            </a:r>
            <a:r>
              <a:rPr lang="it-IT" dirty="0" smtClean="0"/>
              <a:t> &gt;100 </a:t>
            </a:r>
            <a:r>
              <a:rPr lang="it-IT" dirty="0" err="1" smtClean="0"/>
              <a:t>Gy</a:t>
            </a:r>
            <a:r>
              <a:rPr lang="it-IT" dirty="0" smtClean="0"/>
              <a:t> all’isocentro e ≈100 </a:t>
            </a:r>
            <a:r>
              <a:rPr lang="it-IT" dirty="0" err="1" smtClean="0"/>
              <a:t>Gy</a:t>
            </a:r>
            <a:r>
              <a:rPr lang="it-IT" dirty="0" smtClean="0"/>
              <a:t> alla periferia</a:t>
            </a:r>
          </a:p>
          <a:p>
            <a:pPr algn="just"/>
            <a:r>
              <a:rPr lang="it-IT" dirty="0" smtClean="0"/>
              <a:t>I migliori risultati sulla sopravvivenza si realizzano nei pazienti con malattia metastatica localmente confinata a livello polmonare 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CONCLUSIONI  </a:t>
            </a:r>
            <a:r>
              <a:rPr lang="it-IT" dirty="0" err="1" smtClean="0"/>
              <a:t>III°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it-IT" dirty="0" smtClean="0"/>
              <a:t>La tossicità è globalmente bassa, maggiore nel trattamento di localizzazioni centrali, esacerbata dall’uso di CT e dal volume del tumore trattato (&gt;5 cm Ø)</a:t>
            </a:r>
          </a:p>
          <a:p>
            <a:pPr algn="just"/>
            <a:r>
              <a:rPr lang="it-IT" dirty="0" smtClean="0"/>
              <a:t>Quadro radiografico di controllo spesso sospetto per persistenza/recidiva, mentre spesso si tratta di fibrosi post-attinica e non sempre la PET-CT è in grado di chiarire i dubbi (infiammazione)</a:t>
            </a:r>
          </a:p>
          <a:p>
            <a:pPr algn="just"/>
            <a:r>
              <a:rPr lang="it-IT" dirty="0" smtClean="0"/>
              <a:t>Importanza della localizzazione del tumore, della gestione del movimento e del set-up del paziente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CONCLUSIONI  </a:t>
            </a:r>
            <a:r>
              <a:rPr lang="it-IT" dirty="0" err="1" smtClean="0"/>
              <a:t>IV°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it-IT" dirty="0" smtClean="0"/>
              <a:t>    La mancanza di studi randomizzati di fase II fra i risultati della </a:t>
            </a:r>
            <a:r>
              <a:rPr lang="it-IT" dirty="0" err="1" smtClean="0"/>
              <a:t>metastasectomia</a:t>
            </a:r>
            <a:r>
              <a:rPr lang="it-IT" dirty="0" smtClean="0"/>
              <a:t> e della radioterapia </a:t>
            </a:r>
            <a:r>
              <a:rPr lang="it-IT" dirty="0" err="1" smtClean="0"/>
              <a:t>stereotassica</a:t>
            </a:r>
            <a:r>
              <a:rPr lang="it-IT" dirty="0" smtClean="0"/>
              <a:t> non consentono di valutare se la SBRT possa essere considerata una valida alternativa non invasiva nel trattamento della malattia polmonare </a:t>
            </a:r>
            <a:r>
              <a:rPr lang="it-IT" dirty="0" err="1" smtClean="0"/>
              <a:t>oligometastatica</a:t>
            </a:r>
            <a:endParaRPr lang="it-IT" dirty="0" smtClean="0"/>
          </a:p>
          <a:p>
            <a:endParaRPr lang="it-IT" dirty="0" smtClean="0"/>
          </a:p>
          <a:p>
            <a:pPr algn="ctr">
              <a:buNone/>
            </a:pPr>
            <a:r>
              <a:rPr lang="it-IT" sz="4000" b="1" u="sng" dirty="0" smtClean="0">
                <a:latin typeface="Monotype Corsiva" pitchFamily="66" charset="0"/>
              </a:rPr>
              <a:t>GRAZIE PER L’ATTENZIONE</a:t>
            </a:r>
            <a:endParaRPr lang="it-IT" sz="4000" b="1" u="sng" dirty="0"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G:\Traforti 3.bmp"/>
          <p:cNvPicPr>
            <a:picLocks noChangeAspect="1" noChangeArrowheads="1"/>
          </p:cNvPicPr>
          <p:nvPr/>
        </p:nvPicPr>
        <p:blipFill>
          <a:blip r:embed="rId2" cstate="print"/>
          <a:srcRect t="5978" r="3419" b="10315"/>
          <a:stretch>
            <a:fillRect/>
          </a:stretch>
        </p:blipFill>
        <p:spPr bwMode="auto">
          <a:xfrm>
            <a:off x="1000125" y="214313"/>
            <a:ext cx="7429500" cy="631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2643188" y="3214688"/>
            <a:ext cx="928687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6357938" y="6429375"/>
            <a:ext cx="1000125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428860" y="3357562"/>
            <a:ext cx="60058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000" dirty="0" smtClean="0"/>
              <a:t>però, nonostante </a:t>
            </a:r>
            <a:r>
              <a:rPr lang="it-IT" sz="4000" dirty="0" err="1" smtClean="0"/>
              <a:t>questo……</a:t>
            </a:r>
            <a:endParaRPr lang="it-IT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600" dirty="0" smtClean="0"/>
              <a:t>Convinzione diffusa nella valutazione prognostica nel tumore del polmone: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endParaRPr lang="it-IT" dirty="0" smtClean="0"/>
          </a:p>
          <a:p>
            <a:pPr algn="just"/>
            <a:r>
              <a:rPr lang="it-IT" dirty="0" smtClean="0"/>
              <a:t>Le metastasi a distanza condizionano la prognosi sfavorevole di questa malattia</a:t>
            </a:r>
          </a:p>
          <a:p>
            <a:endParaRPr lang="it-IT" dirty="0" smtClean="0"/>
          </a:p>
          <a:p>
            <a:endParaRPr lang="it-IT" dirty="0" smtClean="0"/>
          </a:p>
          <a:p>
            <a:pPr algn="just"/>
            <a:r>
              <a:rPr lang="it-IT" dirty="0" smtClean="0"/>
              <a:t>Miglioramento atteso dall’ intensificazione dei trattamenti sistemici</a:t>
            </a:r>
          </a:p>
          <a:p>
            <a:endParaRPr lang="it-IT" dirty="0" smtClean="0"/>
          </a:p>
          <a:p>
            <a:r>
              <a:rPr lang="it-IT" dirty="0" err="1" smtClean="0"/>
              <a:t>Tuttavia……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Recidiva loco-regionale: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smtClean="0"/>
              <a:t>Molto elevata nei tumori polmonari localmente avanzati, trattati con </a:t>
            </a:r>
            <a:r>
              <a:rPr lang="it-IT" dirty="0" err="1" smtClean="0"/>
              <a:t>CT+RT</a:t>
            </a:r>
            <a:endParaRPr lang="it-IT" dirty="0" smtClean="0"/>
          </a:p>
          <a:p>
            <a:pPr algn="just"/>
            <a:r>
              <a:rPr lang="it-IT" dirty="0" smtClean="0"/>
              <a:t>Nei primi anni di follow-up, circa l’80%-90% dei pazienti </a:t>
            </a:r>
            <a:r>
              <a:rPr lang="it-IT" dirty="0" err="1" smtClean="0"/>
              <a:t>radiotrattati</a:t>
            </a:r>
            <a:r>
              <a:rPr lang="it-IT" dirty="0" smtClean="0"/>
              <a:t> con &gt;60 </a:t>
            </a:r>
            <a:r>
              <a:rPr lang="it-IT" dirty="0" err="1" smtClean="0"/>
              <a:t>Gy</a:t>
            </a:r>
            <a:r>
              <a:rPr lang="it-IT" dirty="0" smtClean="0"/>
              <a:t> sviluppa una recidiva loco-regionale</a:t>
            </a:r>
          </a:p>
          <a:p>
            <a:pPr algn="just"/>
            <a:r>
              <a:rPr lang="it-IT" dirty="0" smtClean="0"/>
              <a:t>Spesso è più alta la percentuale di recidive locali rispetto alle metastasi a distanza</a:t>
            </a:r>
          </a:p>
          <a:p>
            <a:r>
              <a:rPr lang="it-IT" dirty="0" smtClean="0"/>
              <a:t>Tuttavia, nonostante </a:t>
            </a:r>
            <a:r>
              <a:rPr lang="it-IT" dirty="0" err="1" smtClean="0"/>
              <a:t>questo…</a:t>
            </a:r>
            <a:r>
              <a:rPr lang="it-IT" dirty="0" smtClean="0"/>
              <a:t>..</a:t>
            </a:r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857224" y="1785926"/>
            <a:ext cx="7772400" cy="4572000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Numerosi studi hanno </a:t>
            </a:r>
            <a:r>
              <a:rPr lang="it-IT" u="sng" dirty="0" smtClean="0"/>
              <a:t>esclusivamente</a:t>
            </a:r>
            <a:r>
              <a:rPr lang="it-IT" dirty="0" smtClean="0"/>
              <a:t> approfondito l’impatto di schemi differenti di chemioterapia, associati </a:t>
            </a:r>
            <a:r>
              <a:rPr lang="it-IT" u="sng" dirty="0" smtClean="0"/>
              <a:t>sempre e solo</a:t>
            </a:r>
            <a:r>
              <a:rPr lang="it-IT" dirty="0" smtClean="0"/>
              <a:t> a </a:t>
            </a:r>
            <a:r>
              <a:rPr lang="it-IT" u="sng" dirty="0" smtClean="0"/>
              <a:t>radioterapia  standard</a:t>
            </a:r>
          </a:p>
          <a:p>
            <a:pPr algn="just"/>
            <a:r>
              <a:rPr lang="it-IT" dirty="0" smtClean="0"/>
              <a:t>Il miglioramento della sopravvivenza del 5% a 5 anni in </a:t>
            </a:r>
            <a:r>
              <a:rPr lang="it-IT" dirty="0" err="1" smtClean="0"/>
              <a:t>trials</a:t>
            </a:r>
            <a:r>
              <a:rPr lang="it-IT" dirty="0" smtClean="0"/>
              <a:t> di CT dopo chirurgia negli stadi I-III, ha spinto all’implementazione della CT adiuvante come standard di cura</a:t>
            </a:r>
          </a:p>
          <a:p>
            <a:r>
              <a:rPr lang="it-IT" dirty="0" smtClean="0"/>
              <a:t>Però, i risultati hanno evidenziato </a:t>
            </a:r>
            <a:r>
              <a:rPr lang="it-IT" dirty="0" err="1" smtClean="0"/>
              <a:t>che…</a:t>
            </a:r>
            <a:r>
              <a:rPr lang="it-IT" dirty="0" smtClean="0"/>
              <a:t>.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928662" y="1785926"/>
            <a:ext cx="7772400" cy="4572000"/>
          </a:xfrm>
        </p:spPr>
        <p:txBody>
          <a:bodyPr/>
          <a:lstStyle/>
          <a:p>
            <a:pPr algn="just">
              <a:buNone/>
            </a:pPr>
            <a:r>
              <a:rPr lang="it-IT" dirty="0" smtClean="0"/>
              <a:t>    </a:t>
            </a:r>
            <a:r>
              <a:rPr lang="it-IT" dirty="0" err="1" smtClean="0"/>
              <a:t>……il</a:t>
            </a:r>
            <a:r>
              <a:rPr lang="it-IT" dirty="0" smtClean="0"/>
              <a:t> miglioramento della sopravvivenza in seguito all’introduzione e ottimizzazione della CT in schemi di trattamento che prevedano la radioterapia, è determinato dall’aumento del controllo locale e non dalla riduzione di metastasi a distanza </a:t>
            </a:r>
          </a:p>
          <a:p>
            <a:r>
              <a:rPr lang="it-IT" dirty="0" err="1" smtClean="0"/>
              <a:t>Pertanto……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783</TotalTime>
  <Words>1554</Words>
  <Application>Microsoft Office PowerPoint</Application>
  <PresentationFormat>Presentazione su schermo (4:3)</PresentationFormat>
  <Paragraphs>195</Paragraphs>
  <Slides>38</Slides>
  <Notes>27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39" baseType="lpstr">
      <vt:lpstr>Metro</vt:lpstr>
      <vt:lpstr>La radioterapia palliativa:  impatto ed appropriatezza  delle nuove tecnologie nelle localizzazioni polmonari</vt:lpstr>
      <vt:lpstr>Presentazione standard di PowerPoint</vt:lpstr>
      <vt:lpstr>Progressi notevoli …</vt:lpstr>
      <vt:lpstr>Presentazione standard di PowerPoint</vt:lpstr>
      <vt:lpstr>Presentazione standard di PowerPoint</vt:lpstr>
      <vt:lpstr>Convinzione diffusa nella valutazione prognostica nel tumore del polmone:</vt:lpstr>
      <vt:lpstr>Recidiva loco-regionale:</vt:lpstr>
      <vt:lpstr>Presentazione standard di PowerPoint</vt:lpstr>
      <vt:lpstr>Presentazione standard di PowerPoint</vt:lpstr>
      <vt:lpstr>Nuovi approcci personalizzati</vt:lpstr>
      <vt:lpstr>Presentazione standard di PowerPoint</vt:lpstr>
      <vt:lpstr>Presentazione standard di PowerPoint</vt:lpstr>
      <vt:lpstr>...e ancora</vt:lpstr>
      <vt:lpstr>Nuove prospettive nel trattamento  del tumore polmonare</vt:lpstr>
      <vt:lpstr>Studi in atto I°</vt:lpstr>
      <vt:lpstr>Presentazione standard di PowerPoint</vt:lpstr>
      <vt:lpstr>Presentazione standard di PowerPoint</vt:lpstr>
      <vt:lpstr>Studi in atto II°</vt:lpstr>
      <vt:lpstr>Valutazione del ruolo delle alte dosi di radioterapia nei pazienti metastatici </vt:lpstr>
      <vt:lpstr>Primi risultati</vt:lpstr>
      <vt:lpstr>Presentazione standard di PowerPoint</vt:lpstr>
      <vt:lpstr>Considerazioni I°</vt:lpstr>
      <vt:lpstr>Considerazioni II°</vt:lpstr>
      <vt:lpstr>Review  Journal  of  Thoracic  Oncology   luglio 2010 Radioterapia stereotassica per oligometastasi polmonari. (Siva S. et all. Cancer Centre Melbourne) Considerazioni generali</vt:lpstr>
      <vt:lpstr>Per estensione: metastasectomia polmonare</vt:lpstr>
      <vt:lpstr>Alternative alla chirurgia</vt:lpstr>
      <vt:lpstr>Cenni storici  I°</vt:lpstr>
      <vt:lpstr>Cenni storici  II°</vt:lpstr>
      <vt:lpstr>Presentazione standard di PowerPoint</vt:lpstr>
      <vt:lpstr>Caratteristiche della tecnica stereotassica</vt:lpstr>
      <vt:lpstr>Presentazione standard di PowerPoint</vt:lpstr>
      <vt:lpstr>Presentazione standard di PowerPoint</vt:lpstr>
      <vt:lpstr>Premessa agli studi valutati (1990-2009)</vt:lpstr>
      <vt:lpstr>Risultati a confronto</vt:lpstr>
      <vt:lpstr>CONCLUSIONI  I°</vt:lpstr>
      <vt:lpstr>CONCLUSIONI  II°</vt:lpstr>
      <vt:lpstr>CONCLUSIONI  III°</vt:lpstr>
      <vt:lpstr>CONCLUSIONI  IV°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radioterapia palliativa: impatto ed appropriatezza delle nuove tecnologie nelle localizzazioni polmonari</dc:title>
  <dc:creator>Utente Windows</dc:creator>
  <cp:lastModifiedBy>tecno</cp:lastModifiedBy>
  <cp:revision>84</cp:revision>
  <dcterms:created xsi:type="dcterms:W3CDTF">2010-11-08T17:08:01Z</dcterms:created>
  <dcterms:modified xsi:type="dcterms:W3CDTF">2010-11-14T08:52:12Z</dcterms:modified>
</cp:coreProperties>
</file>