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57" r:id="rId5"/>
    <p:sldId id="260" r:id="rId6"/>
    <p:sldId id="263" r:id="rId7"/>
    <p:sldId id="264" r:id="rId8"/>
    <p:sldId id="265" r:id="rId9"/>
    <p:sldId id="266" r:id="rId10"/>
    <p:sldId id="272" r:id="rId11"/>
    <p:sldId id="268" r:id="rId12"/>
    <p:sldId id="271" r:id="rId13"/>
    <p:sldId id="269" r:id="rId14"/>
    <p:sldId id="270" r:id="rId15"/>
    <p:sldId id="280" r:id="rId16"/>
    <p:sldId id="274" r:id="rId17"/>
    <p:sldId id="276" r:id="rId18"/>
    <p:sldId id="273" r:id="rId19"/>
    <p:sldId id="277" r:id="rId20"/>
    <p:sldId id="278" r:id="rId2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929" autoAdjust="0"/>
  </p:normalViewPr>
  <p:slideViewPr>
    <p:cSldViewPr>
      <p:cViewPr varScale="1">
        <p:scale>
          <a:sx n="55" d="100"/>
          <a:sy n="55" d="100"/>
        </p:scale>
        <p:origin x="-18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81D5E2-9D7E-4562-ADA1-A61DE103D681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9A2D4E-F9A1-4E33-ABD0-2C0CAE2C15D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71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C6E5EE-8CE6-4E5F-BF84-A662962B9982}" type="slidenum">
              <a:rPr lang="it-IT" smtClean="0"/>
              <a:pPr/>
              <a:t>1</a:t>
            </a:fld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 smtClean="0"/>
          </a:p>
        </p:txBody>
      </p:sp>
      <p:sp>
        <p:nvSpPr>
          <p:cNvPr id="286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BA85AA-787A-4A5D-B557-42D6E3CB3614}" type="slidenum">
              <a:rPr lang="it-IT" smtClean="0"/>
              <a:pPr/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 </a:t>
            </a:r>
            <a:endParaRPr lang="it-IT" baseline="0" dirty="0" smtClean="0"/>
          </a:p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Numero pazienti</a:t>
            </a:r>
            <a:r>
              <a:rPr lang="it-IT" baseline="0" dirty="0" smtClean="0"/>
              <a:t> e mediana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baseline="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b="1" baseline="0" dirty="0" smtClean="0">
              <a:solidFill>
                <a:srgbClr val="FF0000"/>
              </a:solidFill>
            </a:endParaRPr>
          </a:p>
          <a:p>
            <a:r>
              <a:rPr lang="it-IT" b="1" baseline="0" dirty="0" smtClean="0">
                <a:solidFill>
                  <a:srgbClr val="FF0000"/>
                </a:solidFill>
              </a:rPr>
              <a:t> </a:t>
            </a:r>
            <a:endParaRPr lang="it-IT" b="1" baseline="0" dirty="0" smtClean="0"/>
          </a:p>
          <a:p>
            <a:endParaRPr lang="it-IT" b="1" baseline="0" dirty="0" smtClean="0"/>
          </a:p>
          <a:p>
            <a:r>
              <a:rPr lang="it-IT" b="1" baseline="0" dirty="0" smtClean="0"/>
              <a:t> </a:t>
            </a:r>
          </a:p>
          <a:p>
            <a:endParaRPr lang="it-IT" b="1" baseline="0" dirty="0" smtClean="0"/>
          </a:p>
          <a:p>
            <a:r>
              <a:rPr lang="it-IT" baseline="0" dirty="0" smtClean="0"/>
              <a:t> </a:t>
            </a:r>
            <a:r>
              <a:rPr lang="it-IT" b="1" baseline="0" dirty="0" smtClean="0"/>
              <a:t> </a:t>
            </a:r>
          </a:p>
          <a:p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it-IT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it-IT" b="1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2D4E-F9A1-4E33-ABD0-2C0CAE2C15D9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b="1" dirty="0" smtClean="0"/>
              <a:t> </a:t>
            </a:r>
          </a:p>
          <a:p>
            <a:pPr eaLnBrk="1" hangingPunct="1"/>
            <a:endParaRPr lang="it-IT" dirty="0" smtClean="0"/>
          </a:p>
          <a:p>
            <a:pPr eaLnBrk="1" hangingPunct="1"/>
            <a:endParaRPr lang="it-IT" dirty="0" smtClean="0"/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610758-928C-446F-87F2-A933BB098190}" type="slidenum">
              <a:rPr lang="it-IT" smtClean="0"/>
              <a:pPr/>
              <a:t>12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dirty="0" smtClean="0"/>
              <a:t> </a:t>
            </a:r>
            <a:endParaRPr lang="it-IT" b="1" dirty="0" smtClean="0"/>
          </a:p>
        </p:txBody>
      </p:sp>
      <p:sp>
        <p:nvSpPr>
          <p:cNvPr id="2765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523E69-2035-4490-9138-A79B90F4D44F}" type="slidenum">
              <a:rPr lang="it-IT" smtClean="0"/>
              <a:pPr/>
              <a:t>13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0C915-C3CE-4B1C-ABE3-F068F8AEEC58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1EF0D-7CE8-495D-9F01-0EAB8C96F4C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42596-E9F7-477F-AC68-C1BA646B7A1E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8538-2315-46BD-87C8-03F20FC4BF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4E46-F7D6-411A-8676-03DB0ACEAE5D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BD88-4B92-4444-92F4-C4511E3F424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C8C5A-86EA-4C9C-9A87-65D94E326809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C835-A740-4B3D-9683-66B1001AD45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5064F-31A4-4470-BA83-1677A9306A6F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B3F5B-2DE9-4710-925B-4CAE545A38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62D5A-7D11-4143-BA64-C66C92A7049F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C1659-6F43-4365-BD4F-A51304BE5A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8B81B-947B-4287-A61F-9780CB86AE1D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77889-50AF-43C1-9C84-E5902EC414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7F01-B74C-45A4-A262-7C4254F4C868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01532-4D30-49D6-B20E-784EE51F24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79FC8-3885-407F-B1C0-DDA720A8A9BE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2521-F554-4187-ADE4-4B503C04C2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96723-7ABE-464A-9507-6ACBC8B4CF37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775A-DED1-4547-88E8-56566711C5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F74A7-A1F8-45F6-8580-B8DD1819B00B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65A9-C913-4ABE-A5DA-E6157AE02D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53DAB4-A417-491A-9B0E-564294D9417A}" type="datetimeFigureOut">
              <a:rPr lang="it-IT"/>
              <a:pPr>
                <a:defRPr/>
              </a:pPr>
              <a:t>14/11/2010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39C5DA-03F2-4384-8F31-4D5F8500E0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/>
          <p:cNvSpPr>
            <a:spLocks noGrp="1"/>
          </p:cNvSpPr>
          <p:nvPr>
            <p:ph type="ctrTitle"/>
          </p:nvPr>
        </p:nvSpPr>
        <p:spPr>
          <a:xfrm>
            <a:off x="285750" y="142875"/>
            <a:ext cx="5072063" cy="1714500"/>
          </a:xfrm>
        </p:spPr>
        <p:txBody>
          <a:bodyPr/>
          <a:lstStyle/>
          <a:p>
            <a:pPr algn="l" eaLnBrk="1" hangingPunct="1"/>
            <a:r>
              <a:rPr lang="it-IT" sz="4000" smtClean="0">
                <a:solidFill>
                  <a:srgbClr val="FF0000"/>
                </a:solidFill>
              </a:rPr>
              <a:t>A.I.R.O. Napoli</a:t>
            </a:r>
            <a:br>
              <a:rPr lang="it-IT" sz="4000" smtClean="0">
                <a:solidFill>
                  <a:srgbClr val="FF0000"/>
                </a:solidFill>
              </a:rPr>
            </a:br>
            <a:r>
              <a:rPr lang="it-IT" sz="4000" smtClean="0">
                <a:solidFill>
                  <a:srgbClr val="FF0000"/>
                </a:solidFill>
              </a:rPr>
              <a:t>13-16 Novembre 2010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88" y="2286000"/>
            <a:ext cx="8429625" cy="2214563"/>
          </a:xfrm>
        </p:spPr>
        <p:txBody>
          <a:bodyPr rtlCol="0">
            <a:normAutofit fontScale="775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Italian patients with locally advanced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head and neck cancer referred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to the  National Institute of Radiological Sciences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(NIRS, Chiba, Japan)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for carbon ion radiotherapy treatment</a:t>
            </a:r>
            <a:endParaRPr lang="it-IT" sz="3600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0"/>
            <a:ext cx="38576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CasellaDiTesto 5"/>
          <p:cNvSpPr txBox="1">
            <a:spLocks noChangeArrowheads="1"/>
          </p:cNvSpPr>
          <p:nvPr/>
        </p:nvSpPr>
        <p:spPr bwMode="auto">
          <a:xfrm>
            <a:off x="428625" y="5072063"/>
            <a:ext cx="7643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C00000"/>
                </a:solidFill>
              </a:rPr>
              <a:t>Centro Nazionale Adroterapia Oncologica (CNAO)</a:t>
            </a:r>
          </a:p>
          <a:p>
            <a:r>
              <a:rPr lang="it-IT" sz="2400" b="1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28625" y="4572000"/>
            <a:ext cx="564356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Dr. Alberto Iannalfi</a:t>
            </a:r>
          </a:p>
        </p:txBody>
      </p:sp>
      <p:pic>
        <p:nvPicPr>
          <p:cNvPr id="2055" name="Picture 6" descr="logo2"/>
          <p:cNvPicPr>
            <a:picLocks noChangeAspect="1" noChangeArrowheads="1"/>
          </p:cNvPicPr>
          <p:nvPr/>
        </p:nvPicPr>
        <p:blipFill>
          <a:blip r:embed="rId4" cstate="print"/>
          <a:srcRect r="35942"/>
          <a:stretch>
            <a:fillRect/>
          </a:stretch>
        </p:blipFill>
        <p:spPr bwMode="auto">
          <a:xfrm>
            <a:off x="500063" y="5572125"/>
            <a:ext cx="39290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Material and Methods</a:t>
            </a:r>
            <a:endParaRPr lang="it-IT" smtClean="0"/>
          </a:p>
        </p:txBody>
      </p:sp>
      <p:sp>
        <p:nvSpPr>
          <p:cNvPr id="11267" name="Segnaposto contenuto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it-IT" sz="2800" b="1" dirty="0" smtClean="0">
                <a:solidFill>
                  <a:srgbClr val="FF0000"/>
                </a:solidFill>
              </a:rPr>
              <a:t>Follow-up</a:t>
            </a:r>
          </a:p>
          <a:p>
            <a:pPr>
              <a:buFont typeface="Arial" charset="0"/>
              <a:buNone/>
            </a:pPr>
            <a:endParaRPr lang="it-IT" sz="2800" dirty="0" smtClean="0"/>
          </a:p>
          <a:p>
            <a:r>
              <a:rPr lang="it-IT" sz="2800" b="1" dirty="0" smtClean="0">
                <a:solidFill>
                  <a:srgbClr val="002060"/>
                </a:solidFill>
              </a:rPr>
              <a:t>MRI </a:t>
            </a:r>
            <a:r>
              <a:rPr lang="it-IT" sz="2800" b="1" dirty="0" err="1" smtClean="0">
                <a:solidFill>
                  <a:srgbClr val="002060"/>
                </a:solidFill>
              </a:rPr>
              <a:t>performed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every</a:t>
            </a:r>
            <a:r>
              <a:rPr lang="it-IT" sz="2800" b="1" dirty="0" smtClean="0">
                <a:solidFill>
                  <a:srgbClr val="002060"/>
                </a:solidFill>
              </a:rPr>
              <a:t> 3 </a:t>
            </a:r>
            <a:r>
              <a:rPr lang="it-IT" sz="2800" b="1" dirty="0" err="1" smtClean="0">
                <a:solidFill>
                  <a:srgbClr val="002060"/>
                </a:solidFill>
              </a:rPr>
              <a:t>months</a:t>
            </a: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Normal tissue side effects </a:t>
            </a:r>
          </a:p>
          <a:p>
            <a:pPr>
              <a:buFont typeface="Arial" charset="0"/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 assessed using the CTCAE v. 4 scale</a:t>
            </a: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dirty="0" smtClean="0"/>
          </a:p>
          <a:p>
            <a:pPr>
              <a:buFont typeface="Arial" charset="0"/>
              <a:buNone/>
            </a:pPr>
            <a:endParaRPr lang="it-IT" dirty="0" smtClean="0"/>
          </a:p>
          <a:p>
            <a:pPr>
              <a:buFont typeface="Arial" charset="0"/>
              <a:buNone/>
            </a:pPr>
            <a:endParaRPr lang="it-IT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Results</a:t>
            </a:r>
            <a:r>
              <a:rPr lang="it-IT" smtClean="0"/>
              <a:t> </a:t>
            </a:r>
          </a:p>
        </p:txBody>
      </p:sp>
      <p:sp>
        <p:nvSpPr>
          <p:cNvPr id="12291" name="Segnaposto contenuto 2"/>
          <p:cNvSpPr>
            <a:spLocks noGrp="1"/>
          </p:cNvSpPr>
          <p:nvPr>
            <p:ph idx="1"/>
          </p:nvPr>
        </p:nvSpPr>
        <p:spPr>
          <a:xfrm>
            <a:off x="457200" y="2143125"/>
            <a:ext cx="8401050" cy="4214813"/>
          </a:xfrm>
        </p:spPr>
        <p:txBody>
          <a:bodyPr/>
          <a:lstStyle/>
          <a:p>
            <a:r>
              <a:rPr lang="it-IT" sz="2800" b="1" smtClean="0">
                <a:solidFill>
                  <a:srgbClr val="002060"/>
                </a:solidFill>
              </a:rPr>
              <a:t>Follow up periods ranged from 1 to 18 months</a:t>
            </a:r>
          </a:p>
          <a:p>
            <a:endParaRPr lang="it-IT" sz="280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800" smtClean="0">
              <a:solidFill>
                <a:srgbClr val="002060"/>
              </a:solidFill>
            </a:endParaRPr>
          </a:p>
          <a:p>
            <a:r>
              <a:rPr lang="en-US" sz="2800" b="1" smtClean="0">
                <a:solidFill>
                  <a:srgbClr val="002060"/>
                </a:solidFill>
              </a:rPr>
              <a:t>All patients able to complete the entire course of treatment and without interruptions</a:t>
            </a:r>
            <a:endParaRPr lang="it-IT" sz="2800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Results</a:t>
            </a:r>
          </a:p>
        </p:txBody>
      </p:sp>
      <p:sp>
        <p:nvSpPr>
          <p:cNvPr id="13315" name="Segnaposto contenuto 2"/>
          <p:cNvSpPr>
            <a:spLocks noGrp="1"/>
          </p:cNvSpPr>
          <p:nvPr>
            <p:ph idx="1"/>
          </p:nvPr>
        </p:nvSpPr>
        <p:spPr>
          <a:xfrm>
            <a:off x="571500" y="1071563"/>
            <a:ext cx="8329613" cy="5214937"/>
          </a:xfrm>
        </p:spPr>
        <p:txBody>
          <a:bodyPr/>
          <a:lstStyle/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r>
              <a:rPr lang="it-IT" sz="2400" b="1" dirty="0" err="1" smtClean="0">
                <a:solidFill>
                  <a:srgbClr val="C00000"/>
                </a:solidFill>
              </a:rPr>
              <a:t>All</a:t>
            </a:r>
            <a:r>
              <a:rPr lang="it-IT" sz="2400" b="1" dirty="0" smtClean="0">
                <a:solidFill>
                  <a:srgbClr val="C00000"/>
                </a:solidFill>
              </a:rPr>
              <a:t> 10 </a:t>
            </a:r>
            <a:r>
              <a:rPr lang="it-IT" sz="2400" b="1" dirty="0" err="1" smtClean="0">
                <a:solidFill>
                  <a:srgbClr val="C00000"/>
                </a:solidFill>
              </a:rPr>
              <a:t>patients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showed no evidence of local relapse,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     8 of them had not distant metastasis</a:t>
            </a:r>
          </a:p>
          <a:p>
            <a:pPr>
              <a:buFont typeface="Arial" charset="0"/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In the patient affected by carcinoma of parotid gland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ex </a:t>
            </a:r>
            <a:r>
              <a:rPr lang="en-US" sz="2400" b="1" dirty="0" err="1" smtClean="0">
                <a:solidFill>
                  <a:srgbClr val="002060"/>
                </a:solidFill>
              </a:rPr>
              <a:t>pleomorphic</a:t>
            </a:r>
            <a:r>
              <a:rPr lang="en-US" sz="2400" b="1" dirty="0" smtClean="0">
                <a:solidFill>
                  <a:srgbClr val="002060"/>
                </a:solidFill>
              </a:rPr>
              <a:t> adenoma,  a singular lung metastasis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was treated before CRT on primary site.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In the follow-up period after CRT, a new lung metastasis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has been recently treated (</a:t>
            </a:r>
            <a:r>
              <a:rPr lang="en-US" sz="2400" b="1" dirty="0" err="1" smtClean="0">
                <a:solidFill>
                  <a:srgbClr val="002060"/>
                </a:solidFill>
              </a:rPr>
              <a:t>radiosurgery</a:t>
            </a:r>
            <a:r>
              <a:rPr lang="en-US" sz="2400" b="1" dirty="0" smtClean="0">
                <a:solidFill>
                  <a:srgbClr val="002060"/>
                </a:solidFill>
              </a:rPr>
              <a:t> : 24 </a:t>
            </a:r>
            <a:r>
              <a:rPr lang="en-US" sz="2400" b="1" dirty="0" err="1" smtClean="0">
                <a:solidFill>
                  <a:srgbClr val="002060"/>
                </a:solidFill>
              </a:rPr>
              <a:t>Gy</a:t>
            </a:r>
            <a:r>
              <a:rPr lang="en-US" sz="2400" b="1" dirty="0" smtClean="0">
                <a:solidFill>
                  <a:srgbClr val="002060"/>
                </a:solidFill>
              </a:rPr>
              <a:t> in 3 fraction)</a:t>
            </a:r>
          </a:p>
          <a:p>
            <a:pPr>
              <a:buFont typeface="Arial" charset="0"/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Patient with adenoid cystic carcinoma died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because of lung metastases already diagnosed at CRT time</a:t>
            </a:r>
          </a:p>
          <a:p>
            <a:pPr>
              <a:buFont typeface="Arial" charset="0"/>
              <a:buNone/>
            </a:pP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sz="2400" dirty="0" smtClean="0"/>
              <a:t>   </a:t>
            </a:r>
            <a:endParaRPr lang="it-IT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</a:rPr>
              <a:t>Results</a:t>
            </a:r>
            <a:endParaRPr lang="it-IT" b="1" dirty="0" smtClean="0">
              <a:solidFill>
                <a:srgbClr val="FF0000"/>
              </a:solidFill>
            </a:endParaRPr>
          </a:p>
        </p:txBody>
      </p:sp>
      <p:sp>
        <p:nvSpPr>
          <p:cNvPr id="14339" name="Segnaposto contenuto 2"/>
          <p:cNvSpPr>
            <a:spLocks noGrp="1"/>
          </p:cNvSpPr>
          <p:nvPr>
            <p:ph idx="1"/>
          </p:nvPr>
        </p:nvSpPr>
        <p:spPr>
          <a:xfrm>
            <a:off x="457200" y="1357313"/>
            <a:ext cx="8472488" cy="4768850"/>
          </a:xfrm>
        </p:spPr>
        <p:txBody>
          <a:bodyPr/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No acute </a:t>
            </a:r>
            <a:r>
              <a:rPr lang="it-IT" sz="2400" b="1" dirty="0" err="1" smtClean="0">
                <a:solidFill>
                  <a:srgbClr val="002060"/>
                </a:solidFill>
              </a:rPr>
              <a:t>grade</a:t>
            </a:r>
            <a:r>
              <a:rPr lang="it-IT" sz="2400" b="1" dirty="0" smtClean="0">
                <a:solidFill>
                  <a:srgbClr val="002060"/>
                </a:solidFill>
              </a:rPr>
              <a:t> 3 </a:t>
            </a:r>
            <a:r>
              <a:rPr lang="it-IT" sz="2400" b="1" dirty="0" err="1" smtClean="0">
                <a:solidFill>
                  <a:srgbClr val="002060"/>
                </a:solidFill>
              </a:rPr>
              <a:t>skin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toxicity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r>
              <a:rPr lang="it-IT" sz="2400" b="1" dirty="0" err="1" smtClean="0">
                <a:solidFill>
                  <a:srgbClr val="002060"/>
                </a:solidFill>
              </a:rPr>
              <a:t>Five</a:t>
            </a:r>
            <a:r>
              <a:rPr lang="it-IT" sz="2400" b="1" dirty="0" smtClean="0">
                <a:solidFill>
                  <a:srgbClr val="002060"/>
                </a:solidFill>
              </a:rPr>
              <a:t> 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developed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localized</a:t>
            </a:r>
            <a:r>
              <a:rPr lang="it-IT" sz="2400" b="1" dirty="0" smtClean="0">
                <a:solidFill>
                  <a:srgbClr val="002060"/>
                </a:solidFill>
              </a:rPr>
              <a:t> area </a:t>
            </a:r>
            <a:r>
              <a:rPr lang="it-IT" sz="2400" b="1" dirty="0" err="1" smtClean="0">
                <a:solidFill>
                  <a:srgbClr val="002060"/>
                </a:solidFill>
              </a:rPr>
              <a:t>of</a:t>
            </a:r>
            <a:r>
              <a:rPr lang="it-IT" sz="2400" b="1" dirty="0" smtClean="0">
                <a:solidFill>
                  <a:srgbClr val="002060"/>
                </a:solidFill>
              </a:rPr>
              <a:t>  </a:t>
            </a:r>
            <a:r>
              <a:rPr lang="it-IT" sz="2400" b="1" dirty="0" err="1" smtClean="0">
                <a:solidFill>
                  <a:srgbClr val="002060"/>
                </a:solidFill>
              </a:rPr>
              <a:t>grade</a:t>
            </a:r>
            <a:r>
              <a:rPr lang="it-IT" sz="2400" b="1" dirty="0" smtClean="0">
                <a:solidFill>
                  <a:srgbClr val="002060"/>
                </a:solidFill>
              </a:rPr>
              <a:t> 3 </a:t>
            </a:r>
            <a:r>
              <a:rPr lang="it-IT" sz="2400" b="1" dirty="0" err="1" smtClean="0">
                <a:solidFill>
                  <a:srgbClr val="002060"/>
                </a:solidFill>
              </a:rPr>
              <a:t>mucositis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occurred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within</a:t>
            </a:r>
            <a:r>
              <a:rPr lang="it-IT" sz="2400" b="1" dirty="0" smtClean="0">
                <a:solidFill>
                  <a:srgbClr val="002060"/>
                </a:solidFill>
              </a:rPr>
              <a:t> CTV and </a:t>
            </a:r>
            <a:r>
              <a:rPr lang="it-IT" sz="2400" b="1" dirty="0" err="1" smtClean="0">
                <a:solidFill>
                  <a:srgbClr val="002060"/>
                </a:solidFill>
              </a:rPr>
              <a:t>required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non steroidal anti-inflammatory drugs (NSAID),  while 3 of them required also </a:t>
            </a:r>
            <a:r>
              <a:rPr lang="en-US" sz="2400" b="1" dirty="0" err="1" smtClean="0">
                <a:solidFill>
                  <a:srgbClr val="002060"/>
                </a:solidFill>
              </a:rPr>
              <a:t>opioids</a:t>
            </a:r>
            <a:r>
              <a:rPr lang="en-US" sz="2400" b="1" dirty="0" smtClean="0">
                <a:solidFill>
                  <a:srgbClr val="002060"/>
                </a:solidFill>
              </a:rPr>
              <a:t> for pain control. None complained </a:t>
            </a:r>
            <a:r>
              <a:rPr lang="en-US" sz="2400" b="1" dirty="0" err="1" smtClean="0">
                <a:solidFill>
                  <a:srgbClr val="002060"/>
                </a:solidFill>
              </a:rPr>
              <a:t>xerostomia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Generally </a:t>
            </a:r>
            <a:r>
              <a:rPr lang="en-US" sz="2400" b="1" dirty="0" err="1" smtClean="0">
                <a:solidFill>
                  <a:srgbClr val="002060"/>
                </a:solidFill>
              </a:rPr>
              <a:t>mucositis</a:t>
            </a:r>
            <a:r>
              <a:rPr lang="en-US" sz="2400" b="1" dirty="0" smtClean="0">
                <a:solidFill>
                  <a:srgbClr val="002060"/>
                </a:solidFill>
              </a:rPr>
              <a:t> resolved within 3 months after RT course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completion </a:t>
            </a: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No patients required </a:t>
            </a:r>
            <a:r>
              <a:rPr lang="en-US" sz="2400" b="1" dirty="0" err="1" smtClean="0">
                <a:solidFill>
                  <a:srgbClr val="002060"/>
                </a:solidFill>
              </a:rPr>
              <a:t>naso</a:t>
            </a:r>
            <a:r>
              <a:rPr lang="en-US" sz="2400" b="1" dirty="0" smtClean="0">
                <a:solidFill>
                  <a:srgbClr val="002060"/>
                </a:solidFill>
              </a:rPr>
              <a:t>-gastric tube or </a:t>
            </a:r>
            <a:r>
              <a:rPr lang="en-US" sz="2400" b="1" dirty="0" err="1" smtClean="0">
                <a:solidFill>
                  <a:srgbClr val="002060"/>
                </a:solidFill>
              </a:rPr>
              <a:t>enteral</a:t>
            </a:r>
            <a:r>
              <a:rPr lang="en-US" sz="2400" b="1" dirty="0" smtClean="0">
                <a:solidFill>
                  <a:srgbClr val="002060"/>
                </a:solidFill>
              </a:rPr>
              <a:t> feeding ,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and all of them resumed former dietary habits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Results</a:t>
            </a:r>
          </a:p>
        </p:txBody>
      </p:sp>
      <p:sp>
        <p:nvSpPr>
          <p:cNvPr id="1536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/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In the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re-irradiated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for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maxillary recurrent disease,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dirty="0" err="1" smtClean="0">
                <a:solidFill>
                  <a:srgbClr val="002060"/>
                </a:solidFill>
              </a:rPr>
              <a:t>maxillary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bone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necrosis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occurred</a:t>
            </a:r>
            <a:r>
              <a:rPr lang="it-IT" sz="2400" b="1" dirty="0" smtClean="0">
                <a:solidFill>
                  <a:srgbClr val="002060"/>
                </a:solidFill>
              </a:rPr>
              <a:t> 3 </a:t>
            </a:r>
            <a:r>
              <a:rPr lang="it-IT" sz="2400" b="1" dirty="0" err="1" smtClean="0">
                <a:solidFill>
                  <a:srgbClr val="002060"/>
                </a:solidFill>
              </a:rPr>
              <a:t>months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after</a:t>
            </a:r>
            <a:r>
              <a:rPr lang="it-IT" sz="2400" b="1" dirty="0" smtClean="0">
                <a:solidFill>
                  <a:srgbClr val="002060"/>
                </a:solidFill>
              </a:rPr>
              <a:t> CRT end  .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Short course of antibiotics and currently only medication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with NSAID </a:t>
            </a:r>
          </a:p>
          <a:p>
            <a:pPr>
              <a:buFont typeface="Arial" charset="0"/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In the patient treated for temporal bone sarcomas with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temporal lobe </a:t>
            </a:r>
            <a:r>
              <a:rPr lang="en-US" sz="2400" b="1" smtClean="0">
                <a:solidFill>
                  <a:srgbClr val="002060"/>
                </a:solidFill>
              </a:rPr>
              <a:t>infiltration evidenced, 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temporal brain necrosis was diagnosed after seizure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experiencing 7 months from CRT completion (in CTV region)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Currently under epileptic drug and low dose of steroids.</a:t>
            </a:r>
          </a:p>
          <a:p>
            <a:pPr>
              <a:buFont typeface="Arial" charset="0"/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</a:t>
            </a: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</a:t>
            </a:r>
            <a:endParaRPr lang="it-IT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it-IT" sz="3600" b="1" dirty="0" smtClean="0">
                <a:solidFill>
                  <a:srgbClr val="FF0000"/>
                </a:solidFill>
              </a:rPr>
              <a:t>Case # 1: </a:t>
            </a:r>
            <a:r>
              <a:rPr lang="it-IT" sz="1600" b="1" dirty="0" smtClean="0"/>
              <a:t>Male  34 </a:t>
            </a:r>
            <a:r>
              <a:rPr lang="it-IT" sz="1600" b="1" dirty="0" err="1" smtClean="0"/>
              <a:t>years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old</a:t>
            </a:r>
            <a:r>
              <a:rPr lang="it-IT" sz="1600" b="1" dirty="0" smtClean="0"/>
              <a:t>, </a:t>
            </a:r>
            <a:r>
              <a:rPr lang="it-IT" sz="1600" b="1" dirty="0" err="1" smtClean="0"/>
              <a:t>recurrent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undifferentiated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temporal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bone</a:t>
            </a:r>
            <a:r>
              <a:rPr lang="it-IT" sz="1600" b="1" dirty="0" smtClean="0"/>
              <a:t> sarcoma </a:t>
            </a:r>
            <a:r>
              <a:rPr lang="it-IT" sz="1600" b="1" dirty="0" err="1" smtClean="0"/>
              <a:t>already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treated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with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surgery</a:t>
            </a:r>
            <a:r>
              <a:rPr lang="it-IT" sz="1600" b="1" dirty="0" smtClean="0"/>
              <a:t> and CHT 5 </a:t>
            </a:r>
            <a:r>
              <a:rPr lang="it-IT" sz="1600" b="1" dirty="0" err="1" smtClean="0"/>
              <a:t>years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before</a:t>
            </a:r>
            <a:r>
              <a:rPr lang="it-IT" sz="1600" b="1" dirty="0" smtClean="0"/>
              <a:t>. </a:t>
            </a:r>
            <a:r>
              <a:rPr lang="it-IT" sz="1600" b="1" dirty="0" err="1" smtClean="0"/>
              <a:t>Referred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to</a:t>
            </a:r>
            <a:r>
              <a:rPr lang="it-IT" sz="1600" b="1" dirty="0" smtClean="0"/>
              <a:t> NIRS </a:t>
            </a:r>
            <a:r>
              <a:rPr lang="it-IT" sz="1600" b="1" dirty="0" err="1" smtClean="0"/>
              <a:t>for</a:t>
            </a:r>
            <a:r>
              <a:rPr lang="it-IT" sz="1600" b="1" dirty="0" smtClean="0"/>
              <a:t> 70.4 GyE </a:t>
            </a:r>
            <a:r>
              <a:rPr lang="it-IT" sz="1600" b="1" dirty="0" err="1" smtClean="0"/>
              <a:t>of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carbon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ion</a:t>
            </a:r>
            <a:r>
              <a:rPr lang="it-IT" sz="1600" b="1" dirty="0" smtClean="0"/>
              <a:t> RT in 16 </a:t>
            </a:r>
            <a:r>
              <a:rPr lang="it-IT" sz="1600" b="1" dirty="0" err="1" smtClean="0"/>
              <a:t>fractions</a:t>
            </a:r>
            <a:r>
              <a:rPr lang="it-IT" sz="1600" b="1" dirty="0" smtClean="0"/>
              <a:t> in 4 </a:t>
            </a:r>
            <a:r>
              <a:rPr lang="it-IT" sz="1600" b="1" dirty="0" err="1" smtClean="0"/>
              <a:t>weeks</a:t>
            </a:r>
            <a:endParaRPr lang="it-IT" sz="1600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6876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26876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357298"/>
            <a:ext cx="231679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4160834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sellaDiTesto 7"/>
          <p:cNvSpPr txBox="1"/>
          <p:nvPr/>
        </p:nvSpPr>
        <p:spPr>
          <a:xfrm>
            <a:off x="683568" y="36450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Recurrence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428992" y="371475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PR </a:t>
            </a:r>
            <a:r>
              <a:rPr lang="it-IT" b="1" dirty="0" err="1" smtClean="0">
                <a:solidFill>
                  <a:srgbClr val="C00000"/>
                </a:solidFill>
              </a:rPr>
              <a:t>to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new</a:t>
            </a:r>
            <a:r>
              <a:rPr lang="it-IT" b="1" dirty="0" smtClean="0">
                <a:solidFill>
                  <a:srgbClr val="C00000"/>
                </a:solidFill>
              </a:rPr>
              <a:t> CHT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012160" y="371703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Carbon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ion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isodoses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0" y="6488692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Brain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necrosis</a:t>
            </a:r>
            <a:r>
              <a:rPr lang="it-IT" b="1" dirty="0" smtClean="0">
                <a:solidFill>
                  <a:srgbClr val="C00000"/>
                </a:solidFill>
              </a:rPr>
              <a:t> 7 </a:t>
            </a:r>
            <a:r>
              <a:rPr lang="it-IT" b="1" dirty="0" err="1" smtClean="0">
                <a:solidFill>
                  <a:srgbClr val="C00000"/>
                </a:solidFill>
              </a:rPr>
              <a:t>months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after</a:t>
            </a:r>
            <a:r>
              <a:rPr lang="it-IT" b="1" dirty="0" smtClean="0">
                <a:solidFill>
                  <a:srgbClr val="C00000"/>
                </a:solidFill>
              </a:rPr>
              <a:t> RT</a:t>
            </a:r>
            <a:endParaRPr lang="it-IT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149080"/>
            <a:ext cx="2448272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asellaDiTesto 12"/>
          <p:cNvSpPr txBox="1"/>
          <p:nvPr/>
        </p:nvSpPr>
        <p:spPr>
          <a:xfrm>
            <a:off x="4572000" y="645333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Brain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necrosis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after</a:t>
            </a:r>
            <a:r>
              <a:rPr lang="it-IT" b="1" dirty="0" smtClean="0">
                <a:solidFill>
                  <a:srgbClr val="C00000"/>
                </a:solidFill>
              </a:rPr>
              <a:t> 2 more </a:t>
            </a:r>
            <a:r>
              <a:rPr lang="it-IT" b="1" dirty="0" err="1" smtClean="0">
                <a:solidFill>
                  <a:srgbClr val="C00000"/>
                </a:solidFill>
              </a:rPr>
              <a:t>months</a:t>
            </a:r>
            <a:endParaRPr lang="it-IT" b="1" dirty="0">
              <a:solidFill>
                <a:srgbClr val="C00000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>
            <a:off x="3347864" y="5301208"/>
            <a:ext cx="2016224" cy="158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1714512"/>
          </a:xfrm>
        </p:spPr>
        <p:txBody>
          <a:bodyPr/>
          <a:lstStyle/>
          <a:p>
            <a:pPr algn="l"/>
            <a:r>
              <a:rPr lang="it-IT" sz="3600" b="1" dirty="0" smtClean="0">
                <a:solidFill>
                  <a:srgbClr val="FF0000"/>
                </a:solidFill>
              </a:rPr>
              <a:t>Case # 2: </a:t>
            </a:r>
            <a:r>
              <a:rPr lang="it-IT" sz="1800" b="1" dirty="0" smtClean="0"/>
              <a:t>Male</a:t>
            </a:r>
            <a:r>
              <a:rPr lang="it-IT" sz="3600" b="1" dirty="0" smtClean="0"/>
              <a:t> </a:t>
            </a:r>
            <a:r>
              <a:rPr lang="it-IT" sz="1800" b="1" dirty="0" smtClean="0"/>
              <a:t>75 </a:t>
            </a:r>
            <a:r>
              <a:rPr lang="it-IT" sz="1800" b="1" dirty="0" err="1" smtClean="0"/>
              <a:t>years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old</a:t>
            </a:r>
            <a:r>
              <a:rPr lang="it-IT" sz="1800" b="1" dirty="0" smtClean="0"/>
              <a:t>, </a:t>
            </a:r>
            <a:r>
              <a:rPr lang="it-IT" sz="1800" b="1" dirty="0" err="1" smtClean="0"/>
              <a:t>maxIllar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adenoid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cystic</a:t>
            </a:r>
            <a:r>
              <a:rPr lang="it-IT" sz="1800" b="1" dirty="0" smtClean="0"/>
              <a:t> carcinoma, no </a:t>
            </a:r>
            <a:r>
              <a:rPr lang="it-IT" sz="1800" b="1" dirty="0" err="1" smtClean="0"/>
              <a:t>indication</a:t>
            </a:r>
            <a:r>
              <a:rPr lang="it-IT" sz="1800" b="1" dirty="0" smtClean="0"/>
              <a:t> for radical </a:t>
            </a:r>
            <a:r>
              <a:rPr lang="it-IT" sz="1800" b="1" dirty="0" err="1" smtClean="0"/>
              <a:t>surgery</a:t>
            </a:r>
            <a:r>
              <a:rPr lang="it-IT" sz="1800" b="1" dirty="0" smtClean="0"/>
              <a:t> or RT in Italy . </a:t>
            </a:r>
            <a:r>
              <a:rPr lang="it-IT" sz="1800" b="1" dirty="0" err="1" smtClean="0"/>
              <a:t>Referred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to</a:t>
            </a:r>
            <a:r>
              <a:rPr lang="it-IT" sz="1800" b="1" dirty="0" smtClean="0"/>
              <a:t> NIRS </a:t>
            </a:r>
            <a:r>
              <a:rPr lang="it-IT" sz="1800" b="1" dirty="0" err="1" smtClean="0"/>
              <a:t>for</a:t>
            </a:r>
            <a:r>
              <a:rPr lang="it-IT" sz="1800" b="1" dirty="0" smtClean="0"/>
              <a:t> 64 GyE </a:t>
            </a:r>
            <a:r>
              <a:rPr lang="it-IT" sz="1800" b="1" dirty="0" err="1" smtClean="0"/>
              <a:t>of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carbon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ion</a:t>
            </a:r>
            <a:r>
              <a:rPr lang="it-IT" sz="1800" b="1" dirty="0" smtClean="0"/>
              <a:t> RT in 16 </a:t>
            </a:r>
            <a:r>
              <a:rPr lang="it-IT" sz="1800" b="1" dirty="0" err="1" smtClean="0"/>
              <a:t>fractions</a:t>
            </a:r>
            <a:r>
              <a:rPr lang="it-IT" sz="1800" b="1" dirty="0" smtClean="0"/>
              <a:t> in 4 </a:t>
            </a:r>
            <a:r>
              <a:rPr lang="it-IT" sz="1800" b="1" dirty="0" err="1" smtClean="0"/>
              <a:t>weeks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b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00108"/>
            <a:ext cx="2341397" cy="234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929066"/>
            <a:ext cx="2161179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6429388" y="350043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22 </a:t>
            </a:r>
            <a:r>
              <a:rPr lang="it-IT" b="1" dirty="0" err="1" smtClean="0">
                <a:solidFill>
                  <a:srgbClr val="C00000"/>
                </a:solidFill>
              </a:rPr>
              <a:t>months</a:t>
            </a:r>
            <a:r>
              <a:rPr lang="it-IT" b="1" dirty="0" smtClean="0">
                <a:solidFill>
                  <a:srgbClr val="C00000"/>
                </a:solidFill>
              </a:rPr>
              <a:t> CR</a:t>
            </a:r>
            <a:endParaRPr lang="it-IT" b="1" dirty="0">
              <a:solidFill>
                <a:srgbClr val="C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000108"/>
            <a:ext cx="2328358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861048"/>
            <a:ext cx="230425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1052736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3857628"/>
            <a:ext cx="2224819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asellaDiTesto 20"/>
          <p:cNvSpPr txBox="1"/>
          <p:nvPr/>
        </p:nvSpPr>
        <p:spPr>
          <a:xfrm>
            <a:off x="428596" y="6286520"/>
            <a:ext cx="241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C11 </a:t>
            </a:r>
            <a:r>
              <a:rPr lang="it-IT" b="1" dirty="0" err="1" smtClean="0">
                <a:solidFill>
                  <a:srgbClr val="C00000"/>
                </a:solidFill>
              </a:rPr>
              <a:t>methionine</a:t>
            </a:r>
            <a:r>
              <a:rPr lang="it-IT" b="1" dirty="0" smtClean="0">
                <a:solidFill>
                  <a:srgbClr val="C00000"/>
                </a:solidFill>
              </a:rPr>
              <a:t> PET</a:t>
            </a:r>
            <a:endParaRPr lang="it-IT" b="1" dirty="0">
              <a:solidFill>
                <a:srgbClr val="C00000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2857488" y="2143116"/>
            <a:ext cx="571504" cy="2964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5715008" y="2285992"/>
            <a:ext cx="571504" cy="2964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3357554" y="3429000"/>
            <a:ext cx="265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Carbon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ion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isodoses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52434" y="350043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Pre-treatment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444208" y="6211669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C11 </a:t>
            </a:r>
            <a:r>
              <a:rPr lang="it-IT" b="1" dirty="0" err="1" smtClean="0">
                <a:solidFill>
                  <a:srgbClr val="C00000"/>
                </a:solidFill>
              </a:rPr>
              <a:t>methionine</a:t>
            </a:r>
            <a:r>
              <a:rPr lang="it-IT" b="1" dirty="0" smtClean="0">
                <a:solidFill>
                  <a:srgbClr val="C00000"/>
                </a:solidFill>
              </a:rPr>
              <a:t> PET </a:t>
            </a:r>
          </a:p>
          <a:p>
            <a:r>
              <a:rPr lang="it-IT" b="1" dirty="0" smtClean="0">
                <a:solidFill>
                  <a:srgbClr val="C00000"/>
                </a:solidFill>
              </a:rPr>
              <a:t>1 week </a:t>
            </a:r>
            <a:r>
              <a:rPr lang="it-IT" b="1" dirty="0" err="1" smtClean="0">
                <a:solidFill>
                  <a:srgbClr val="C00000"/>
                </a:solidFill>
              </a:rPr>
              <a:t>after</a:t>
            </a:r>
            <a:r>
              <a:rPr lang="it-IT" b="1" dirty="0" smtClean="0">
                <a:solidFill>
                  <a:srgbClr val="C00000"/>
                </a:solidFill>
              </a:rPr>
              <a:t> treatment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143240" y="621508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Localized</a:t>
            </a:r>
            <a:r>
              <a:rPr lang="it-IT" b="1" dirty="0" smtClean="0">
                <a:solidFill>
                  <a:srgbClr val="C00000"/>
                </a:solidFill>
              </a:rPr>
              <a:t> G3 </a:t>
            </a:r>
            <a:r>
              <a:rPr lang="it-IT" b="1" dirty="0" err="1" smtClean="0">
                <a:solidFill>
                  <a:srgbClr val="C00000"/>
                </a:solidFill>
              </a:rPr>
              <a:t>mucosites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during</a:t>
            </a:r>
            <a:r>
              <a:rPr lang="it-IT" b="1" dirty="0" smtClean="0">
                <a:solidFill>
                  <a:srgbClr val="C00000"/>
                </a:solidFill>
              </a:rPr>
              <a:t> RT</a:t>
            </a:r>
            <a:endParaRPr lang="it-IT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3200" b="1" dirty="0" smtClean="0">
                <a:solidFill>
                  <a:srgbClr val="FF0000"/>
                </a:solidFill>
              </a:rPr>
              <a:t>Case # 3: </a:t>
            </a:r>
            <a:r>
              <a:rPr lang="it-IT" sz="1600" b="1" dirty="0" err="1" smtClean="0"/>
              <a:t>Female</a:t>
            </a:r>
            <a:r>
              <a:rPr lang="it-IT" sz="1600" b="1" dirty="0" smtClean="0"/>
              <a:t> 44 </a:t>
            </a:r>
            <a:r>
              <a:rPr lang="it-IT" sz="1600" b="1" dirty="0" err="1" smtClean="0"/>
              <a:t>years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old</a:t>
            </a:r>
            <a:r>
              <a:rPr lang="it-IT" sz="1600" b="1" dirty="0" smtClean="0"/>
              <a:t>. </a:t>
            </a:r>
            <a:r>
              <a:rPr lang="it-IT" sz="1600" b="1" dirty="0" err="1" smtClean="0"/>
              <a:t>Parapharyngeal</a:t>
            </a:r>
            <a:r>
              <a:rPr lang="it-IT" sz="1600" b="1" dirty="0" smtClean="0"/>
              <a:t>  </a:t>
            </a:r>
            <a:r>
              <a:rPr lang="it-IT" sz="1600" b="1" dirty="0" err="1"/>
              <a:t>a</a:t>
            </a:r>
            <a:r>
              <a:rPr lang="it-IT" sz="1600" b="1" dirty="0" err="1" smtClean="0"/>
              <a:t>denoid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cystic</a:t>
            </a:r>
            <a:r>
              <a:rPr lang="it-IT" sz="1600" b="1" dirty="0" smtClean="0"/>
              <a:t> </a:t>
            </a:r>
            <a:r>
              <a:rPr lang="it-IT" sz="1600" b="1" dirty="0" smtClean="0"/>
              <a:t>carcinoma , </a:t>
            </a: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no </a:t>
            </a:r>
            <a:r>
              <a:rPr lang="it-IT" sz="1600" b="1" dirty="0" err="1" smtClean="0"/>
              <a:t>indication</a:t>
            </a:r>
            <a:r>
              <a:rPr lang="it-IT" sz="1600" b="1" dirty="0" smtClean="0"/>
              <a:t> for </a:t>
            </a:r>
            <a:r>
              <a:rPr lang="it-IT" sz="1600" b="1" dirty="0" err="1" smtClean="0"/>
              <a:t>surgery</a:t>
            </a:r>
            <a:r>
              <a:rPr lang="it-IT" sz="1600" b="1" dirty="0" smtClean="0"/>
              <a:t> or radical RT in Italy. </a:t>
            </a:r>
            <a:r>
              <a:rPr lang="it-IT" sz="1600" b="1" dirty="0" err="1" smtClean="0"/>
              <a:t>Referred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to</a:t>
            </a:r>
            <a:r>
              <a:rPr lang="it-IT" sz="1600" b="1" dirty="0" smtClean="0"/>
              <a:t> NIRS </a:t>
            </a:r>
            <a:r>
              <a:rPr lang="it-IT" sz="1600" b="1" dirty="0" err="1" smtClean="0"/>
              <a:t>for</a:t>
            </a:r>
            <a:r>
              <a:rPr lang="it-IT" sz="1600" b="1" dirty="0" smtClean="0"/>
              <a:t> 64 GyE </a:t>
            </a:r>
            <a:r>
              <a:rPr lang="it-IT" sz="1600" b="1" dirty="0" err="1" smtClean="0"/>
              <a:t>of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carbon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ion</a:t>
            </a:r>
            <a:r>
              <a:rPr lang="it-IT" sz="1600" b="1" dirty="0" smtClean="0"/>
              <a:t> RT in 16 </a:t>
            </a:r>
            <a:r>
              <a:rPr lang="it-IT" sz="1600" b="1" dirty="0" err="1" smtClean="0"/>
              <a:t>fractions</a:t>
            </a:r>
            <a:r>
              <a:rPr lang="it-IT" sz="1600" b="1" dirty="0" smtClean="0"/>
              <a:t> in 4 </a:t>
            </a:r>
            <a:r>
              <a:rPr lang="it-IT" sz="1600" b="1" dirty="0" err="1" smtClean="0"/>
              <a:t>weeks</a:t>
            </a:r>
            <a:endParaRPr lang="it-IT" sz="1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571612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500174"/>
            <a:ext cx="2029724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000504"/>
            <a:ext cx="229236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428596" y="414338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Pre</a:t>
            </a:r>
            <a:r>
              <a:rPr lang="it-IT" b="1" dirty="0" smtClean="0">
                <a:solidFill>
                  <a:srgbClr val="FF0000"/>
                </a:solidFill>
              </a:rPr>
              <a:t> CIRT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429388" y="407194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14 </a:t>
            </a:r>
            <a:r>
              <a:rPr lang="it-IT" b="1" dirty="0" err="1" smtClean="0">
                <a:solidFill>
                  <a:srgbClr val="FF0000"/>
                </a:solidFill>
              </a:rPr>
              <a:t>months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after</a:t>
            </a:r>
            <a:r>
              <a:rPr lang="it-IT" b="1" dirty="0" smtClean="0">
                <a:solidFill>
                  <a:srgbClr val="FF0000"/>
                </a:solidFill>
              </a:rPr>
              <a:t> CIRT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00364" y="642939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G3 </a:t>
            </a:r>
            <a:r>
              <a:rPr lang="it-IT" b="1" dirty="0" err="1" smtClean="0">
                <a:solidFill>
                  <a:srgbClr val="FF0000"/>
                </a:solidFill>
              </a:rPr>
              <a:t>mucosite</a:t>
            </a:r>
            <a:r>
              <a:rPr lang="it-IT" b="1" dirty="0" smtClean="0">
                <a:solidFill>
                  <a:srgbClr val="FF0000"/>
                </a:solidFill>
              </a:rPr>
              <a:t>, </a:t>
            </a:r>
            <a:r>
              <a:rPr lang="it-IT" b="1" dirty="0" err="1" smtClean="0">
                <a:solidFill>
                  <a:srgbClr val="FF0000"/>
                </a:solidFill>
              </a:rPr>
              <a:t>during</a:t>
            </a:r>
            <a:r>
              <a:rPr lang="it-IT" b="1" dirty="0" smtClean="0">
                <a:solidFill>
                  <a:srgbClr val="FF0000"/>
                </a:solidFill>
              </a:rPr>
              <a:t> CIRT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5286375"/>
          </a:xfrm>
        </p:spPr>
        <p:txBody>
          <a:bodyPr/>
          <a:lstStyle/>
          <a:p>
            <a:pPr>
              <a:buFont typeface="Arial" charset="0"/>
              <a:buNone/>
            </a:pPr>
            <a:endParaRPr lang="it-IT" sz="2400" dirty="0" smtClean="0"/>
          </a:p>
          <a:p>
            <a:pPr>
              <a:buFont typeface="Arial" charset="0"/>
              <a:buNone/>
            </a:pPr>
            <a:endParaRPr lang="it-IT" sz="2400" dirty="0" smtClean="0"/>
          </a:p>
          <a:p>
            <a:r>
              <a:rPr lang="it-IT" sz="2400" b="1" dirty="0" err="1" smtClean="0">
                <a:solidFill>
                  <a:srgbClr val="002060"/>
                </a:solidFill>
              </a:rPr>
              <a:t>Photon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radiotherapy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for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locally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advanced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H&amp;N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cancer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smtClean="0">
                <a:solidFill>
                  <a:srgbClr val="002060"/>
                </a:solidFill>
              </a:rPr>
              <a:t>( non - SCC </a:t>
            </a:r>
            <a:r>
              <a:rPr lang="it-IT" sz="2400" b="1" dirty="0" err="1" smtClean="0">
                <a:solidFill>
                  <a:srgbClr val="002060"/>
                </a:solidFill>
              </a:rPr>
              <a:t>hystotypes</a:t>
            </a:r>
            <a:r>
              <a:rPr lang="it-IT" sz="2400" b="1" dirty="0" smtClean="0">
                <a:solidFill>
                  <a:srgbClr val="002060"/>
                </a:solidFill>
              </a:rPr>
              <a:t>) </a:t>
            </a:r>
            <a:r>
              <a:rPr lang="it-IT" sz="2400" b="1" dirty="0" err="1" smtClean="0">
                <a:solidFill>
                  <a:srgbClr val="002060"/>
                </a:solidFill>
              </a:rPr>
              <a:t>has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usually</a:t>
            </a:r>
            <a:r>
              <a:rPr lang="it-IT" sz="2400" b="1" dirty="0" smtClean="0">
                <a:solidFill>
                  <a:srgbClr val="002060"/>
                </a:solidFill>
              </a:rPr>
              <a:t> palliative </a:t>
            </a:r>
            <a:r>
              <a:rPr lang="it-IT" sz="2400" b="1" dirty="0" err="1" smtClean="0">
                <a:solidFill>
                  <a:srgbClr val="002060"/>
                </a:solidFill>
              </a:rPr>
              <a:t>intent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r>
              <a:rPr lang="it-IT" sz="2400" b="1" dirty="0" err="1" smtClean="0">
                <a:solidFill>
                  <a:srgbClr val="002060"/>
                </a:solidFill>
              </a:rPr>
              <a:t>Experience</a:t>
            </a:r>
            <a:r>
              <a:rPr lang="it-IT" sz="2400" b="1" dirty="0" smtClean="0">
                <a:solidFill>
                  <a:srgbClr val="002060"/>
                </a:solidFill>
              </a:rPr>
              <a:t> just </a:t>
            </a:r>
            <a:r>
              <a:rPr lang="it-IT" sz="2400" b="1" dirty="0" err="1" smtClean="0">
                <a:solidFill>
                  <a:srgbClr val="002060"/>
                </a:solidFill>
              </a:rPr>
              <a:t>documented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shows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that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hadrontherapy</a:t>
            </a:r>
            <a:r>
              <a:rPr lang="it-IT" sz="2400" b="1" dirty="0" smtClean="0">
                <a:solidFill>
                  <a:srgbClr val="002060"/>
                </a:solidFill>
              </a:rPr>
              <a:t> ,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and </a:t>
            </a:r>
            <a:r>
              <a:rPr lang="it-IT" sz="2400" b="1" dirty="0" err="1" smtClean="0">
                <a:solidFill>
                  <a:srgbClr val="002060"/>
                </a:solidFill>
              </a:rPr>
              <a:t>particularly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carbon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ion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therapy</a:t>
            </a:r>
            <a:r>
              <a:rPr lang="it-IT" sz="2400" b="1" dirty="0" smtClean="0">
                <a:solidFill>
                  <a:srgbClr val="002060"/>
                </a:solidFill>
              </a:rPr>
              <a:t>, can </a:t>
            </a:r>
            <a:r>
              <a:rPr lang="it-IT" sz="2400" b="1" dirty="0" err="1" smtClean="0">
                <a:solidFill>
                  <a:srgbClr val="002060"/>
                </a:solidFill>
              </a:rPr>
              <a:t>be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prescribed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curative </a:t>
            </a:r>
            <a:r>
              <a:rPr lang="it-IT" sz="2400" b="1" dirty="0" err="1" smtClean="0">
                <a:solidFill>
                  <a:srgbClr val="002060"/>
                </a:solidFill>
              </a:rPr>
              <a:t>intent</a:t>
            </a:r>
            <a:r>
              <a:rPr lang="it-IT" sz="2400" b="1" dirty="0" smtClean="0">
                <a:solidFill>
                  <a:srgbClr val="002060"/>
                </a:solidFill>
              </a:rPr>
              <a:t> in </a:t>
            </a:r>
            <a:r>
              <a:rPr lang="it-IT" sz="2400" b="1" dirty="0" err="1" smtClean="0">
                <a:solidFill>
                  <a:srgbClr val="002060"/>
                </a:solidFill>
              </a:rPr>
              <a:t>these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tumors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sz="2400" dirty="0" smtClean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Conclusions</a:t>
            </a:r>
            <a:endParaRPr lang="it-IT" smtClean="0"/>
          </a:p>
        </p:txBody>
      </p:sp>
      <p:sp>
        <p:nvSpPr>
          <p:cNvPr id="20483" name="Segnaposto contenuto 2"/>
          <p:cNvSpPr>
            <a:spLocks noGrp="1"/>
          </p:cNvSpPr>
          <p:nvPr>
            <p:ph idx="1"/>
          </p:nvPr>
        </p:nvSpPr>
        <p:spPr>
          <a:xfrm>
            <a:off x="500063" y="2071688"/>
            <a:ext cx="8186737" cy="4054475"/>
          </a:xfrm>
        </p:spPr>
        <p:txBody>
          <a:bodyPr/>
          <a:lstStyle/>
          <a:p>
            <a:pPr>
              <a:buFont typeface="Arial" charset="0"/>
              <a:buNone/>
            </a:pPr>
            <a:endParaRPr lang="it-IT" sz="2400" dirty="0" smtClean="0"/>
          </a:p>
          <a:p>
            <a:r>
              <a:rPr lang="it-IT" sz="2400" b="1" dirty="0" smtClean="0">
                <a:solidFill>
                  <a:srgbClr val="002060"/>
                </a:solidFill>
              </a:rPr>
              <a:t>The CNAO </a:t>
            </a:r>
            <a:r>
              <a:rPr lang="it-IT" sz="2400" b="1" dirty="0" err="1" smtClean="0">
                <a:solidFill>
                  <a:srgbClr val="002060"/>
                </a:solidFill>
              </a:rPr>
              <a:t>medical</a:t>
            </a:r>
            <a:r>
              <a:rPr lang="it-IT" sz="2400" b="1" dirty="0" smtClean="0">
                <a:solidFill>
                  <a:srgbClr val="002060"/>
                </a:solidFill>
              </a:rPr>
              <a:t> service  </a:t>
            </a:r>
            <a:r>
              <a:rPr lang="it-IT" sz="2400" b="1" dirty="0" err="1" smtClean="0">
                <a:solidFill>
                  <a:srgbClr val="002060"/>
                </a:solidFill>
              </a:rPr>
              <a:t>will</a:t>
            </a:r>
            <a:r>
              <a:rPr lang="it-IT" sz="2400" b="1" dirty="0" smtClean="0">
                <a:solidFill>
                  <a:srgbClr val="002060"/>
                </a:solidFill>
              </a:rPr>
              <a:t> continue </a:t>
            </a:r>
            <a:r>
              <a:rPr lang="it-IT" sz="2400" b="1" dirty="0" err="1" smtClean="0">
                <a:solidFill>
                  <a:srgbClr val="002060"/>
                </a:solidFill>
              </a:rPr>
              <a:t>referring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dirty="0" err="1" smtClean="0">
                <a:solidFill>
                  <a:srgbClr val="002060"/>
                </a:solidFill>
              </a:rPr>
              <a:t>eligible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for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hadrontherapy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institutes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abroad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up </a:t>
            </a:r>
            <a:r>
              <a:rPr lang="it-IT" sz="2400" b="1" dirty="0" err="1" smtClean="0">
                <a:solidFill>
                  <a:srgbClr val="002060"/>
                </a:solidFill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</a:rPr>
              <a:t> the opening </a:t>
            </a:r>
            <a:r>
              <a:rPr lang="it-IT" sz="2400" b="1" dirty="0" err="1" smtClean="0">
                <a:solidFill>
                  <a:srgbClr val="002060"/>
                </a:solidFill>
              </a:rPr>
              <a:t>of</a:t>
            </a:r>
            <a:r>
              <a:rPr lang="it-IT" sz="2400" b="1" dirty="0" smtClean="0">
                <a:solidFill>
                  <a:srgbClr val="002060"/>
                </a:solidFill>
              </a:rPr>
              <a:t> the CNAO </a:t>
            </a:r>
            <a:r>
              <a:rPr lang="it-IT" sz="2400" b="1" dirty="0" err="1" smtClean="0">
                <a:solidFill>
                  <a:srgbClr val="002060"/>
                </a:solidFill>
              </a:rPr>
              <a:t>facility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r>
              <a:rPr lang="it-IT" sz="2400" b="1" dirty="0" smtClean="0">
                <a:solidFill>
                  <a:srgbClr val="002060"/>
                </a:solidFill>
              </a:rPr>
              <a:t>Up </a:t>
            </a:r>
            <a:r>
              <a:rPr lang="it-IT" sz="2400" b="1" dirty="0" err="1" smtClean="0">
                <a:solidFill>
                  <a:srgbClr val="002060"/>
                </a:solidFill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November</a:t>
            </a:r>
            <a:r>
              <a:rPr lang="it-IT" sz="2400" b="1" dirty="0" smtClean="0">
                <a:solidFill>
                  <a:srgbClr val="002060"/>
                </a:solidFill>
              </a:rPr>
              <a:t> 2010, a total </a:t>
            </a:r>
            <a:r>
              <a:rPr lang="it-IT" sz="2400" b="1" dirty="0" err="1" smtClean="0">
                <a:solidFill>
                  <a:srgbClr val="002060"/>
                </a:solidFill>
              </a:rPr>
              <a:t>of</a:t>
            </a:r>
            <a:r>
              <a:rPr lang="it-IT" sz="2400" b="1" smtClean="0">
                <a:solidFill>
                  <a:srgbClr val="002060"/>
                </a:solidFill>
              </a:rPr>
              <a:t> 28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(10 </a:t>
            </a:r>
            <a:r>
              <a:rPr lang="it-IT" sz="2400" b="1" dirty="0" err="1" smtClean="0">
                <a:solidFill>
                  <a:srgbClr val="002060"/>
                </a:solidFill>
              </a:rPr>
              <a:t>pts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H&amp;N</a:t>
            </a:r>
            <a:r>
              <a:rPr lang="it-IT" sz="2400" b="1" dirty="0" smtClean="0">
                <a:solidFill>
                  <a:srgbClr val="002060"/>
                </a:solidFill>
              </a:rPr>
              <a:t>) </a:t>
            </a:r>
            <a:r>
              <a:rPr lang="it-IT" sz="2400" b="1" dirty="0" err="1" smtClean="0">
                <a:solidFill>
                  <a:srgbClr val="002060"/>
                </a:solidFill>
              </a:rPr>
              <a:t>have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been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successfully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treated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hadrontherapy</a:t>
            </a:r>
            <a:r>
              <a:rPr lang="it-IT" sz="2400" b="1" dirty="0" smtClean="0">
                <a:solidFill>
                  <a:srgbClr val="002060"/>
                </a:solidFill>
              </a:rPr>
              <a:t> in </a:t>
            </a:r>
            <a:r>
              <a:rPr lang="it-IT" sz="2400" b="1" dirty="0" err="1" smtClean="0">
                <a:solidFill>
                  <a:srgbClr val="002060"/>
                </a:solidFill>
              </a:rPr>
              <a:t>foreign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facilities</a:t>
            </a:r>
            <a:r>
              <a:rPr lang="it-IT" sz="2400" b="1" dirty="0" smtClean="0">
                <a:solidFill>
                  <a:srgbClr val="002060"/>
                </a:solidFill>
              </a:rPr>
              <a:t>.</a:t>
            </a:r>
          </a:p>
          <a:p>
            <a:endParaRPr lang="it-IT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eaLnBrk="1" hangingPunct="1"/>
            <a:r>
              <a:rPr lang="it-IT" b="1" smtClean="0">
                <a:solidFill>
                  <a:srgbClr val="FF0000"/>
                </a:solidFill>
              </a:rPr>
              <a:t>Background</a:t>
            </a:r>
            <a:r>
              <a:rPr lang="it-IT" sz="4000" b="1" smtClean="0"/>
              <a:t> </a:t>
            </a:r>
          </a:p>
        </p:txBody>
      </p:sp>
      <p:sp>
        <p:nvSpPr>
          <p:cNvPr id="3075" name="Segnaposto contenuto 2"/>
          <p:cNvSpPr>
            <a:spLocks noGrp="1"/>
          </p:cNvSpPr>
          <p:nvPr>
            <p:ph idx="1"/>
          </p:nvPr>
        </p:nvSpPr>
        <p:spPr>
          <a:xfrm>
            <a:off x="285750" y="1214438"/>
            <a:ext cx="8643938" cy="53578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it-IT" sz="2400" b="1" dirty="0" err="1" smtClean="0">
                <a:solidFill>
                  <a:srgbClr val="002060"/>
                </a:solidFill>
              </a:rPr>
              <a:t>Conventional</a:t>
            </a:r>
            <a:r>
              <a:rPr lang="it-IT" sz="2400" b="1" dirty="0" smtClean="0">
                <a:solidFill>
                  <a:srgbClr val="002060"/>
                </a:solidFill>
              </a:rPr>
              <a:t> treatment </a:t>
            </a:r>
            <a:r>
              <a:rPr lang="it-IT" sz="2400" b="1" dirty="0" err="1" smtClean="0">
                <a:solidFill>
                  <a:srgbClr val="002060"/>
                </a:solidFill>
              </a:rPr>
              <a:t>options</a:t>
            </a:r>
            <a:r>
              <a:rPr lang="it-IT" sz="2400" b="1" dirty="0" smtClean="0">
                <a:solidFill>
                  <a:srgbClr val="002060"/>
                </a:solidFill>
              </a:rPr>
              <a:t>  in </a:t>
            </a:r>
            <a:r>
              <a:rPr lang="it-IT" sz="2400" b="1" dirty="0" err="1" smtClean="0">
                <a:solidFill>
                  <a:srgbClr val="002060"/>
                </a:solidFill>
              </a:rPr>
              <a:t>locally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advanced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H&amp;N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tumors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err="1" smtClean="0">
                <a:solidFill>
                  <a:srgbClr val="002060"/>
                </a:solidFill>
              </a:rPr>
              <a:t>non-Squamous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Cell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Carcinomas</a:t>
            </a:r>
            <a:r>
              <a:rPr lang="it-IT" sz="2400" b="1" dirty="0" smtClean="0">
                <a:solidFill>
                  <a:srgbClr val="002060"/>
                </a:solidFill>
              </a:rPr>
              <a:t> (SCC) </a:t>
            </a:r>
            <a:r>
              <a:rPr lang="it-IT" sz="2400" b="1" dirty="0" err="1" smtClean="0">
                <a:solidFill>
                  <a:srgbClr val="002060"/>
                </a:solidFill>
              </a:rPr>
              <a:t>histotypes</a:t>
            </a:r>
            <a:r>
              <a:rPr lang="it-IT" sz="2400" b="1" dirty="0" smtClean="0">
                <a:solidFill>
                  <a:srgbClr val="002060"/>
                </a:solidFill>
              </a:rPr>
              <a:t> 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(T3-4, N0) :</a:t>
            </a:r>
          </a:p>
          <a:p>
            <a:pPr eaLnBrk="1" hangingPunct="1">
              <a:buFont typeface="Arial" charset="0"/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Char char="-"/>
            </a:pPr>
            <a:r>
              <a:rPr lang="it-IT" sz="2400" b="1" dirty="0" err="1" smtClean="0">
                <a:solidFill>
                  <a:srgbClr val="002060"/>
                </a:solidFill>
              </a:rPr>
              <a:t>Radical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surgery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technically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might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be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demanding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and </a:t>
            </a:r>
            <a:r>
              <a:rPr lang="it-IT" sz="2400" b="1" dirty="0" err="1" smtClean="0">
                <a:solidFill>
                  <a:srgbClr val="002060"/>
                </a:solidFill>
              </a:rPr>
              <a:t>extremely</a:t>
            </a:r>
            <a:r>
              <a:rPr lang="it-IT" sz="2400" b="1" dirty="0" smtClean="0">
                <a:solidFill>
                  <a:srgbClr val="002060"/>
                </a:solidFill>
              </a:rPr>
              <a:t> demolitive</a:t>
            </a:r>
          </a:p>
          <a:p>
            <a:pPr eaLnBrk="1" hangingPunct="1">
              <a:buFont typeface="Arial" charset="0"/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Char char="-"/>
            </a:pPr>
            <a:r>
              <a:rPr lang="it-IT" sz="2400" b="1" dirty="0" err="1" smtClean="0">
                <a:solidFill>
                  <a:srgbClr val="002060"/>
                </a:solidFill>
              </a:rPr>
              <a:t>X-Rays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advanced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conformal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techniques</a:t>
            </a:r>
            <a:r>
              <a:rPr lang="it-IT" sz="2400" b="1" dirty="0" smtClean="0">
                <a:solidFill>
                  <a:srgbClr val="002060"/>
                </a:solidFill>
              </a:rPr>
              <a:t> (</a:t>
            </a:r>
            <a:r>
              <a:rPr lang="it-IT" sz="2400" b="1" dirty="0" err="1" smtClean="0">
                <a:solidFill>
                  <a:srgbClr val="002060"/>
                </a:solidFill>
              </a:rPr>
              <a:t>as</a:t>
            </a:r>
            <a:r>
              <a:rPr lang="it-IT" sz="2400" b="1" dirty="0" smtClean="0">
                <a:solidFill>
                  <a:srgbClr val="002060"/>
                </a:solidFill>
              </a:rPr>
              <a:t> IMRT)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dirty="0" err="1" smtClean="0">
                <a:solidFill>
                  <a:srgbClr val="002060"/>
                </a:solidFill>
              </a:rPr>
              <a:t>could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not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deliver</a:t>
            </a:r>
            <a:r>
              <a:rPr lang="it-IT" sz="2400" b="1" dirty="0" smtClean="0">
                <a:solidFill>
                  <a:srgbClr val="002060"/>
                </a:solidFill>
              </a:rPr>
              <a:t> high curative </a:t>
            </a:r>
            <a:r>
              <a:rPr lang="it-IT" sz="2400" b="1" dirty="0" err="1" smtClean="0">
                <a:solidFill>
                  <a:srgbClr val="002060"/>
                </a:solidFill>
              </a:rPr>
              <a:t>doses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   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adequate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sparing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of</a:t>
            </a:r>
            <a:r>
              <a:rPr lang="it-IT" sz="2400" b="1" dirty="0" smtClean="0">
                <a:solidFill>
                  <a:srgbClr val="002060"/>
                </a:solidFill>
              </a:rPr>
              <a:t> the </a:t>
            </a:r>
            <a:r>
              <a:rPr lang="it-IT" sz="2400" b="1" dirty="0" err="1" smtClean="0">
                <a:solidFill>
                  <a:srgbClr val="002060"/>
                </a:solidFill>
              </a:rPr>
              <a:t>nearby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critical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structures</a:t>
            </a:r>
            <a:r>
              <a:rPr lang="it-IT" sz="2400" b="1" dirty="0" smtClean="0">
                <a:solidFill>
                  <a:srgbClr val="002060"/>
                </a:solidFill>
              </a:rPr>
              <a:t>   </a:t>
            </a:r>
          </a:p>
          <a:p>
            <a:pPr eaLnBrk="1" hangingPunct="1">
              <a:buFont typeface="Arial" charset="0"/>
              <a:buNone/>
            </a:pPr>
            <a:r>
              <a:rPr lang="it-IT" sz="2400" dirty="0" smtClean="0"/>
              <a:t>     </a:t>
            </a:r>
          </a:p>
          <a:p>
            <a:pPr eaLnBrk="1" hangingPunct="1">
              <a:buFont typeface="Arial" charset="0"/>
              <a:buNone/>
            </a:pPr>
            <a:r>
              <a:rPr lang="it-IT" sz="2800" dirty="0" smtClean="0"/>
              <a:t>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contenuto 2"/>
          <p:cNvSpPr>
            <a:spLocks noGrp="1"/>
          </p:cNvSpPr>
          <p:nvPr>
            <p:ph idx="1"/>
          </p:nvPr>
        </p:nvSpPr>
        <p:spPr>
          <a:xfrm>
            <a:off x="500063" y="142875"/>
            <a:ext cx="8358187" cy="78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it-IT" sz="4000" smtClean="0">
                <a:solidFill>
                  <a:srgbClr val="C00000"/>
                </a:solidFill>
              </a:rPr>
              <a:t>Thanks for your attention !!!!</a:t>
            </a:r>
          </a:p>
          <a:p>
            <a:pPr>
              <a:buFont typeface="Arial" charset="0"/>
              <a:buNone/>
            </a:pPr>
            <a:endParaRPr lang="it-IT" sz="4000" smtClean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endParaRPr lang="it-IT" sz="4000" smtClean="0">
              <a:solidFill>
                <a:srgbClr val="C00000"/>
              </a:solidFill>
            </a:endParaRPr>
          </a:p>
        </p:txBody>
      </p:sp>
      <p:sp>
        <p:nvSpPr>
          <p:cNvPr id="21507" name="CasellaDiTesto 4"/>
          <p:cNvSpPr txBox="1">
            <a:spLocks noChangeArrowheads="1"/>
          </p:cNvSpPr>
          <p:nvPr/>
        </p:nvSpPr>
        <p:spPr bwMode="auto">
          <a:xfrm>
            <a:off x="142875" y="428625"/>
            <a:ext cx="4572000" cy="812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/>
          </a:p>
          <a:p>
            <a:endParaRPr lang="it-IT"/>
          </a:p>
          <a:p>
            <a:endParaRPr lang="it-IT"/>
          </a:p>
          <a:p>
            <a:endParaRPr lang="it-IT"/>
          </a:p>
          <a:p>
            <a:endParaRPr lang="it-IT"/>
          </a:p>
          <a:p>
            <a:r>
              <a:rPr lang="it-IT" b="1">
                <a:solidFill>
                  <a:srgbClr val="002060"/>
                </a:solidFill>
              </a:rPr>
              <a:t>Dipartimento Area Clinica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Prof. R. Orecchia 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J. Mizoe 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M.R. Fiore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P. Fossati 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A Iannalfi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B.Vischioni  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 b="1">
                <a:solidFill>
                  <a:srgbClr val="002060"/>
                </a:solidFill>
              </a:rPr>
              <a:t>Dr. V.Vitolo</a:t>
            </a:r>
          </a:p>
          <a:p>
            <a:endParaRPr lang="it-IT" b="1">
              <a:solidFill>
                <a:srgbClr val="002060"/>
              </a:solidFill>
            </a:endParaRPr>
          </a:p>
          <a:p>
            <a:endParaRPr lang="it-IT" b="1">
              <a:solidFill>
                <a:srgbClr val="002060"/>
              </a:solidFill>
            </a:endParaRPr>
          </a:p>
          <a:p>
            <a:r>
              <a:rPr lang="it-IT"/>
              <a:t> </a:t>
            </a:r>
          </a:p>
          <a:p>
            <a:endParaRPr lang="it-IT"/>
          </a:p>
          <a:p>
            <a:endParaRPr lang="it-IT"/>
          </a:p>
          <a:p>
            <a:endParaRPr lang="it-IT"/>
          </a:p>
          <a:p>
            <a:endParaRPr lang="it-IT"/>
          </a:p>
          <a:p>
            <a:r>
              <a:rPr lang="it-IT"/>
              <a:t> </a:t>
            </a:r>
          </a:p>
        </p:txBody>
      </p:sp>
      <p:pic>
        <p:nvPicPr>
          <p:cNvPr id="21508" name="Picture 2" descr="http://t1.gstatic.com/images?q=tbn:ANd9GcTmz8zKXA6t7uUTvGww2197fa058nGTFM_Se6fMla8edztg7Cg&amp;t=1&amp;usg=__B8XPKImbBdaxoHluhTmLlvwJl6Y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3786188"/>
            <a:ext cx="4643468" cy="28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Immagine 7" descr="IMG_9919.jpg"/>
          <p:cNvPicPr>
            <a:picLocks noChangeAspect="1"/>
          </p:cNvPicPr>
          <p:nvPr/>
        </p:nvPicPr>
        <p:blipFill>
          <a:blip r:embed="rId4" cstate="print"/>
          <a:srcRect r="10638"/>
          <a:stretch>
            <a:fillRect/>
          </a:stretch>
        </p:blipFill>
        <p:spPr bwMode="auto">
          <a:xfrm>
            <a:off x="4357688" y="857232"/>
            <a:ext cx="45720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logo2"/>
          <p:cNvPicPr>
            <a:picLocks noChangeAspect="1" noChangeArrowheads="1"/>
          </p:cNvPicPr>
          <p:nvPr/>
        </p:nvPicPr>
        <p:blipFill>
          <a:blip r:embed="rId5" cstate="print"/>
          <a:srcRect r="35942"/>
          <a:stretch>
            <a:fillRect/>
          </a:stretch>
        </p:blipFill>
        <p:spPr bwMode="auto">
          <a:xfrm>
            <a:off x="214313" y="928688"/>
            <a:ext cx="307181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eaLnBrk="1" hangingPunct="1"/>
            <a:r>
              <a:rPr lang="it-IT" b="1" smtClean="0">
                <a:solidFill>
                  <a:srgbClr val="FF0000"/>
                </a:solidFill>
              </a:rPr>
              <a:t>Background</a:t>
            </a:r>
            <a:r>
              <a:rPr lang="it-IT" b="1" smtClean="0"/>
              <a:t> </a:t>
            </a:r>
            <a:endParaRPr lang="it-IT" smtClean="0"/>
          </a:p>
        </p:txBody>
      </p:sp>
      <p:sp>
        <p:nvSpPr>
          <p:cNvPr id="4099" name="Segnaposto contenuto 2"/>
          <p:cNvSpPr>
            <a:spLocks noGrp="1"/>
          </p:cNvSpPr>
          <p:nvPr>
            <p:ph idx="1"/>
          </p:nvPr>
        </p:nvSpPr>
        <p:spPr>
          <a:xfrm>
            <a:off x="285721" y="1000125"/>
            <a:ext cx="8643968" cy="5572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it-IT" sz="2400" b="1" dirty="0" err="1" smtClean="0">
                <a:solidFill>
                  <a:srgbClr val="002060"/>
                </a:solidFill>
              </a:rPr>
              <a:t>Hadrontherapy</a:t>
            </a:r>
            <a:r>
              <a:rPr lang="it-IT" sz="2400" b="1" dirty="0" smtClean="0">
                <a:solidFill>
                  <a:srgbClr val="002060"/>
                </a:solidFill>
              </a:rPr>
              <a:t>  (HT) can </a:t>
            </a:r>
            <a:r>
              <a:rPr lang="it-IT" sz="2400" b="1" dirty="0" err="1" smtClean="0">
                <a:solidFill>
                  <a:srgbClr val="002060"/>
                </a:solidFill>
              </a:rPr>
              <a:t>deliver</a:t>
            </a:r>
            <a:r>
              <a:rPr lang="it-IT" sz="2400" b="1" dirty="0" smtClean="0">
                <a:solidFill>
                  <a:srgbClr val="002060"/>
                </a:solidFill>
              </a:rPr>
              <a:t> : </a:t>
            </a:r>
          </a:p>
          <a:p>
            <a:pPr eaLnBrk="1" hangingPunct="1">
              <a:buFont typeface="Arial" charset="0"/>
              <a:buNone/>
            </a:pPr>
            <a:r>
              <a:rPr lang="it-IT" sz="2400" dirty="0" smtClean="0">
                <a:solidFill>
                  <a:srgbClr val="002060"/>
                </a:solidFill>
              </a:rPr>
              <a:t> </a:t>
            </a:r>
          </a:p>
          <a:p>
            <a:pPr eaLnBrk="1" hangingPunct="1"/>
            <a:r>
              <a:rPr lang="it-IT" sz="2400" dirty="0" err="1" smtClean="0">
                <a:solidFill>
                  <a:srgbClr val="002060"/>
                </a:solidFill>
              </a:rPr>
              <a:t>Better</a:t>
            </a:r>
            <a:r>
              <a:rPr lang="it-IT" sz="2400" dirty="0" smtClean="0">
                <a:solidFill>
                  <a:srgbClr val="002060"/>
                </a:solidFill>
              </a:rPr>
              <a:t> dose </a:t>
            </a:r>
            <a:r>
              <a:rPr lang="it-IT" sz="2400" dirty="0" err="1" smtClean="0">
                <a:solidFill>
                  <a:srgbClr val="002060"/>
                </a:solidFill>
              </a:rPr>
              <a:t>distribution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than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X-Rays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IMRT</a:t>
            </a:r>
          </a:p>
          <a:p>
            <a:pPr eaLnBrk="1" hangingPunct="1">
              <a:buNone/>
            </a:pPr>
            <a:r>
              <a:rPr lang="it-IT" sz="2400" dirty="0" smtClean="0">
                <a:solidFill>
                  <a:srgbClr val="002060"/>
                </a:solidFill>
              </a:rPr>
              <a:t>     due </a:t>
            </a:r>
            <a:r>
              <a:rPr lang="it-IT" sz="2400" dirty="0" err="1" smtClean="0">
                <a:solidFill>
                  <a:srgbClr val="002060"/>
                </a:solidFill>
              </a:rPr>
              <a:t>to</a:t>
            </a:r>
            <a:r>
              <a:rPr lang="it-IT" sz="2400" dirty="0" smtClean="0">
                <a:solidFill>
                  <a:srgbClr val="002060"/>
                </a:solidFill>
              </a:rPr>
              <a:t> the </a:t>
            </a:r>
            <a:r>
              <a:rPr lang="it-IT" sz="2400" dirty="0" err="1" smtClean="0">
                <a:solidFill>
                  <a:srgbClr val="002060"/>
                </a:solidFill>
              </a:rPr>
              <a:t>peculiar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physical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properties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hadrons</a:t>
            </a:r>
            <a:endParaRPr lang="it-IT" sz="2400" dirty="0" smtClean="0">
              <a:solidFill>
                <a:srgbClr val="002060"/>
              </a:solidFill>
            </a:endParaRPr>
          </a:p>
          <a:p>
            <a:pPr eaLnBrk="1" hangingPunct="1">
              <a:buNone/>
            </a:pPr>
            <a:r>
              <a:rPr lang="it-IT" sz="2400" dirty="0" smtClean="0">
                <a:solidFill>
                  <a:srgbClr val="002060"/>
                </a:solidFill>
              </a:rPr>
              <a:t>     </a:t>
            </a:r>
          </a:p>
          <a:p>
            <a:pPr eaLnBrk="1" hangingPunct="1"/>
            <a:r>
              <a:rPr lang="it-IT" sz="2400" dirty="0" err="1" smtClean="0">
                <a:solidFill>
                  <a:srgbClr val="002060"/>
                </a:solidFill>
              </a:rPr>
              <a:t>Higher</a:t>
            </a:r>
            <a:r>
              <a:rPr lang="it-IT" sz="2400" dirty="0" smtClean="0">
                <a:solidFill>
                  <a:srgbClr val="002060"/>
                </a:solidFill>
              </a:rPr>
              <a:t>  </a:t>
            </a:r>
            <a:r>
              <a:rPr lang="it-IT" sz="2400" b="1" dirty="0" smtClean="0">
                <a:solidFill>
                  <a:srgbClr val="002060"/>
                </a:solidFill>
              </a:rPr>
              <a:t>“</a:t>
            </a:r>
            <a:r>
              <a:rPr lang="it-IT" sz="2400" b="1" dirty="0" err="1" smtClean="0">
                <a:solidFill>
                  <a:srgbClr val="002060"/>
                </a:solidFill>
              </a:rPr>
              <a:t>biological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effective</a:t>
            </a:r>
            <a:r>
              <a:rPr lang="it-IT" sz="2400" b="1" dirty="0" smtClean="0">
                <a:solidFill>
                  <a:srgbClr val="002060"/>
                </a:solidFill>
              </a:rPr>
              <a:t>”  </a:t>
            </a:r>
            <a:r>
              <a:rPr lang="it-IT" sz="2400" dirty="0" err="1" smtClean="0">
                <a:solidFill>
                  <a:srgbClr val="002060"/>
                </a:solidFill>
              </a:rPr>
              <a:t>radiation</a:t>
            </a:r>
            <a:r>
              <a:rPr lang="it-IT" sz="2400" dirty="0" smtClean="0">
                <a:solidFill>
                  <a:srgbClr val="002060"/>
                </a:solidFill>
              </a:rPr>
              <a:t> dose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endParaRPr lang="it-IT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z="2400" dirty="0" smtClean="0"/>
          </a:p>
          <a:p>
            <a:pPr eaLnBrk="1" hangingPunct="1">
              <a:buFont typeface="Arial" charset="0"/>
              <a:buNone/>
            </a:pPr>
            <a:endParaRPr lang="it-IT" sz="2400" dirty="0" smtClean="0"/>
          </a:p>
          <a:p>
            <a:pPr eaLnBrk="1" hangingPunct="1">
              <a:buFont typeface="Arial" charset="0"/>
              <a:buNone/>
            </a:pPr>
            <a:r>
              <a:rPr lang="it-IT" sz="2400" dirty="0" smtClean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err="1" smtClean="0">
                <a:solidFill>
                  <a:srgbClr val="002060"/>
                </a:solidFill>
              </a:rPr>
              <a:t>Higher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control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tumor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rates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moderate  </a:t>
            </a:r>
          </a:p>
          <a:p>
            <a:pPr eaLnBrk="1" hangingPunct="1"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and </a:t>
            </a:r>
            <a:r>
              <a:rPr lang="it-IT" sz="2400" b="1" dirty="0" err="1" smtClean="0">
                <a:solidFill>
                  <a:srgbClr val="002060"/>
                </a:solidFill>
              </a:rPr>
              <a:t>acceptable</a:t>
            </a:r>
            <a:r>
              <a:rPr lang="it-IT" sz="2400" b="1" dirty="0" smtClean="0">
                <a:solidFill>
                  <a:srgbClr val="002060"/>
                </a:solidFill>
              </a:rPr>
              <a:t> side </a:t>
            </a:r>
            <a:r>
              <a:rPr lang="it-IT" sz="2400" b="1" dirty="0" err="1" smtClean="0">
                <a:solidFill>
                  <a:srgbClr val="002060"/>
                </a:solidFill>
              </a:rPr>
              <a:t>effects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Char char="-"/>
            </a:pPr>
            <a:endParaRPr lang="it-IT" dirty="0" smtClean="0"/>
          </a:p>
          <a:p>
            <a:pPr eaLnBrk="1" hangingPunct="1">
              <a:buFont typeface="Arial" charset="0"/>
              <a:buNone/>
            </a:pPr>
            <a:endParaRPr lang="it-IT" dirty="0" smtClean="0"/>
          </a:p>
          <a:p>
            <a:pPr eaLnBrk="1" hangingPunct="1">
              <a:buFont typeface="Arial" charset="0"/>
              <a:buNone/>
            </a:pPr>
            <a:endParaRPr lang="it-IT" dirty="0" smtClean="0"/>
          </a:p>
          <a:p>
            <a:pPr eaLnBrk="1" hangingPunct="1">
              <a:buFont typeface="Arial" charset="0"/>
              <a:buNone/>
            </a:pPr>
            <a:endParaRPr lang="it-IT" dirty="0" smtClean="0"/>
          </a:p>
          <a:p>
            <a:pPr eaLnBrk="1" hangingPunct="1">
              <a:buFont typeface="Arial" charset="0"/>
              <a:buNone/>
            </a:pPr>
            <a:r>
              <a:rPr lang="it-IT" dirty="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it-IT" dirty="0" smtClean="0"/>
          </a:p>
          <a:p>
            <a:pPr eaLnBrk="1" hangingPunct="1">
              <a:buFont typeface="Arial" charset="0"/>
              <a:buNone/>
            </a:pPr>
            <a:endParaRPr lang="it-IT" dirty="0" smtClean="0"/>
          </a:p>
        </p:txBody>
      </p:sp>
      <p:sp>
        <p:nvSpPr>
          <p:cNvPr id="4" name="Freccia in giù 3"/>
          <p:cNvSpPr/>
          <p:nvPr/>
        </p:nvSpPr>
        <p:spPr>
          <a:xfrm>
            <a:off x="2143108" y="3857628"/>
            <a:ext cx="857250" cy="1428760"/>
          </a:xfrm>
          <a:prstGeom prst="downArrow">
            <a:avLst>
              <a:gd name="adj1" fmla="val 4288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785812"/>
          </a:xfrm>
        </p:spPr>
        <p:txBody>
          <a:bodyPr/>
          <a:lstStyle/>
          <a:p>
            <a:pPr eaLnBrk="1" hangingPunct="1"/>
            <a:r>
              <a:rPr lang="it-IT" smtClean="0"/>
              <a:t> </a:t>
            </a:r>
            <a:r>
              <a:rPr lang="it-IT" b="1" smtClean="0">
                <a:solidFill>
                  <a:srgbClr val="FF0000"/>
                </a:solidFill>
              </a:rPr>
              <a:t>AIM </a:t>
            </a:r>
          </a:p>
        </p:txBody>
      </p:sp>
      <p:sp>
        <p:nvSpPr>
          <p:cNvPr id="5123" name="Segnaposto contenuto 2"/>
          <p:cNvSpPr>
            <a:spLocks noGrp="1"/>
          </p:cNvSpPr>
          <p:nvPr>
            <p:ph idx="1"/>
          </p:nvPr>
        </p:nvSpPr>
        <p:spPr>
          <a:xfrm>
            <a:off x="285750" y="1214438"/>
            <a:ext cx="8572500" cy="5357812"/>
          </a:xfrm>
        </p:spPr>
        <p:txBody>
          <a:bodyPr/>
          <a:lstStyle/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dirty="0" smtClean="0">
                <a:cs typeface="Arial" charset="0"/>
              </a:rPr>
              <a:t>  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report  the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outcomes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in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term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of</a:t>
            </a:r>
            <a:endParaRPr lang="it-IT" sz="2400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local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control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and side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effects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of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the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Italian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affected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by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locally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advanced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non-SCC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H&amp;N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cancer</a:t>
            </a:r>
            <a:endParaRPr lang="it-IT" sz="2400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  and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referred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from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CNAO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medical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service  </a:t>
            </a: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cs typeface="Arial" charset="0"/>
              </a:rPr>
              <a:t>National Institute of Radiological Sciences </a:t>
            </a: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002060"/>
                </a:solidFill>
                <a:cs typeface="Arial" charset="0"/>
              </a:rPr>
              <a:t>    (NIRS, Chiba, Japan)</a:t>
            </a:r>
            <a:endParaRPr lang="it-IT" sz="2400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170000"/>
              </a:lnSpc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  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for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treatment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carbon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ion</a:t>
            </a:r>
            <a:r>
              <a:rPr lang="it-IT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cs typeface="Arial" charset="0"/>
              </a:rPr>
              <a:t>radiotherapy</a:t>
            </a:r>
            <a:endParaRPr lang="it-IT" sz="2400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it-IT" sz="2800" dirty="0" smtClean="0"/>
          </a:p>
          <a:p>
            <a:pPr eaLnBrk="1" hangingPunct="1">
              <a:buFont typeface="Arial" charset="0"/>
              <a:buNone/>
            </a:pPr>
            <a:r>
              <a:rPr lang="it-IT" sz="2800" dirty="0" smtClean="0"/>
              <a:t>    </a:t>
            </a:r>
          </a:p>
          <a:p>
            <a:pPr eaLnBrk="1" hangingPunct="1">
              <a:buFont typeface="Arial" charset="0"/>
              <a:buNone/>
            </a:pPr>
            <a:r>
              <a:rPr lang="it-IT" sz="28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92695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Material and </a:t>
            </a:r>
            <a:r>
              <a:rPr lang="it-IT" b="1" dirty="0" err="1" smtClean="0">
                <a:solidFill>
                  <a:srgbClr val="FF0000"/>
                </a:solidFill>
              </a:rPr>
              <a:t>Methods</a:t>
            </a:r>
            <a:endParaRPr lang="it-IT" b="1" dirty="0" smtClean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80728"/>
            <a:ext cx="8429625" cy="545035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it-IT" sz="2000" b="1" dirty="0" err="1" smtClean="0">
                <a:solidFill>
                  <a:srgbClr val="002060"/>
                </a:solidFill>
              </a:rPr>
              <a:t>From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July</a:t>
            </a:r>
            <a:r>
              <a:rPr lang="it-IT" sz="2000" b="1" dirty="0" smtClean="0">
                <a:solidFill>
                  <a:srgbClr val="002060"/>
                </a:solidFill>
              </a:rPr>
              <a:t> 2007 </a:t>
            </a:r>
            <a:r>
              <a:rPr lang="it-IT" sz="2000" b="1" dirty="0" err="1" smtClean="0">
                <a:solidFill>
                  <a:srgbClr val="002060"/>
                </a:solidFill>
              </a:rPr>
              <a:t>to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November</a:t>
            </a:r>
            <a:r>
              <a:rPr lang="it-IT" sz="2000" b="1" dirty="0" smtClean="0">
                <a:solidFill>
                  <a:srgbClr val="002060"/>
                </a:solidFill>
              </a:rPr>
              <a:t> 2010, 28 </a:t>
            </a:r>
            <a:r>
              <a:rPr lang="it-IT" sz="2000" b="1" dirty="0" err="1" smtClean="0">
                <a:solidFill>
                  <a:srgbClr val="002060"/>
                </a:solidFill>
              </a:rPr>
              <a:t>italian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000" b="1" dirty="0" smtClean="0">
                <a:solidFill>
                  <a:srgbClr val="002060"/>
                </a:solidFill>
              </a:rPr>
              <a:t>  </a:t>
            </a:r>
            <a:r>
              <a:rPr lang="it-IT" sz="2000" b="1" dirty="0" err="1" smtClean="0">
                <a:solidFill>
                  <a:srgbClr val="002060"/>
                </a:solidFill>
              </a:rPr>
              <a:t>were</a:t>
            </a:r>
            <a:r>
              <a:rPr lang="it-IT" sz="2000" b="1" dirty="0" smtClean="0">
                <a:solidFill>
                  <a:srgbClr val="002060"/>
                </a:solidFill>
              </a:rPr>
              <a:t>  </a:t>
            </a:r>
            <a:r>
              <a:rPr lang="it-IT" sz="2000" b="1" dirty="0" err="1" smtClean="0">
                <a:solidFill>
                  <a:srgbClr val="002060"/>
                </a:solidFill>
              </a:rPr>
              <a:t>referred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  <a:defRPr/>
            </a:pPr>
            <a:endParaRPr lang="it-IT" sz="11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err="1" smtClean="0">
                <a:solidFill>
                  <a:srgbClr val="002060"/>
                </a:solidFill>
              </a:rPr>
              <a:t>abroad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by</a:t>
            </a:r>
            <a:r>
              <a:rPr lang="it-IT" sz="2000" b="1" dirty="0" smtClean="0">
                <a:solidFill>
                  <a:srgbClr val="002060"/>
                </a:solidFill>
              </a:rPr>
              <a:t>  the CNAO </a:t>
            </a:r>
            <a:r>
              <a:rPr lang="it-IT" sz="2000" b="1" dirty="0" err="1" smtClean="0">
                <a:solidFill>
                  <a:srgbClr val="002060"/>
                </a:solidFill>
              </a:rPr>
              <a:t>medical</a:t>
            </a:r>
            <a:r>
              <a:rPr lang="it-IT" sz="2000" b="1" dirty="0" smtClean="0">
                <a:solidFill>
                  <a:srgbClr val="002060"/>
                </a:solidFill>
              </a:rPr>
              <a:t> service </a:t>
            </a:r>
            <a:r>
              <a:rPr lang="it-IT" sz="2000" b="1" dirty="0" err="1" smtClean="0">
                <a:solidFill>
                  <a:srgbClr val="002060"/>
                </a:solidFill>
              </a:rPr>
              <a:t>to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hadrontherapy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facilities</a:t>
            </a:r>
            <a:r>
              <a:rPr lang="it-IT" sz="2000" b="1" dirty="0" smtClean="0">
                <a:solidFill>
                  <a:srgbClr val="002060"/>
                </a:solidFill>
              </a:rPr>
              <a:t>: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11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err="1" smtClean="0">
                <a:solidFill>
                  <a:srgbClr val="FF0000"/>
                </a:solidFill>
              </a:rPr>
              <a:t>Carbon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ion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radiotherapy</a:t>
            </a:r>
            <a:r>
              <a:rPr lang="it-IT" sz="2000" b="1" dirty="0" smtClean="0">
                <a:solidFill>
                  <a:srgbClr val="FF0000"/>
                </a:solidFill>
              </a:rPr>
              <a:t>: </a:t>
            </a: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NIRS (National </a:t>
            </a:r>
            <a:r>
              <a:rPr lang="it-IT" sz="2000" b="1" dirty="0" err="1" smtClean="0">
                <a:solidFill>
                  <a:srgbClr val="FF0000"/>
                </a:solidFill>
              </a:rPr>
              <a:t>Institute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of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Radiological</a:t>
            </a:r>
            <a:r>
              <a:rPr lang="it-IT" sz="2000" b="1" dirty="0" smtClean="0">
                <a:solidFill>
                  <a:srgbClr val="FF0000"/>
                </a:solidFill>
              </a:rPr>
              <a:t> Science), </a:t>
            </a:r>
            <a:r>
              <a:rPr lang="it-IT" sz="2000" b="1" dirty="0" err="1" smtClean="0">
                <a:solidFill>
                  <a:srgbClr val="FF0000"/>
                </a:solidFill>
              </a:rPr>
              <a:t>Chiba</a:t>
            </a:r>
            <a:r>
              <a:rPr lang="it-IT" sz="2000" b="1" dirty="0" smtClean="0">
                <a:solidFill>
                  <a:srgbClr val="FF0000"/>
                </a:solidFill>
              </a:rPr>
              <a:t>, </a:t>
            </a:r>
            <a:r>
              <a:rPr lang="it-IT" sz="2000" b="1" dirty="0" err="1" smtClean="0">
                <a:solidFill>
                  <a:srgbClr val="FF0000"/>
                </a:solidFill>
              </a:rPr>
              <a:t>Japan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HIT (</a:t>
            </a:r>
            <a:r>
              <a:rPr lang="it-IT" sz="2000" b="1" dirty="0" err="1" smtClean="0">
                <a:solidFill>
                  <a:srgbClr val="FF0000"/>
                </a:solidFill>
              </a:rPr>
              <a:t>Heidelberger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Ionenstrahl-Therapiezentrum</a:t>
            </a:r>
            <a:r>
              <a:rPr lang="it-IT" sz="2000" b="1" dirty="0" smtClean="0">
                <a:solidFill>
                  <a:srgbClr val="FF0000"/>
                </a:solidFill>
              </a:rPr>
              <a:t>), </a:t>
            </a:r>
            <a:r>
              <a:rPr lang="it-IT" sz="2000" b="1" dirty="0" err="1" smtClean="0">
                <a:solidFill>
                  <a:srgbClr val="FF0000"/>
                </a:solidFill>
              </a:rPr>
              <a:t>Heidelberg</a:t>
            </a:r>
            <a:r>
              <a:rPr lang="it-IT" sz="2000" b="1" dirty="0" smtClean="0">
                <a:solidFill>
                  <a:srgbClr val="FF0000"/>
                </a:solidFill>
              </a:rPr>
              <a:t>, </a:t>
            </a:r>
            <a:r>
              <a:rPr lang="it-IT" sz="2000" b="1" dirty="0" err="1" smtClean="0">
                <a:solidFill>
                  <a:srgbClr val="FF0000"/>
                </a:solidFill>
              </a:rPr>
              <a:t>Germany</a:t>
            </a:r>
            <a:endParaRPr lang="it-IT" sz="2000" dirty="0" smtClean="0"/>
          </a:p>
          <a:p>
            <a:pPr>
              <a:buFont typeface="Arial" charset="0"/>
              <a:buNone/>
              <a:defRPr/>
            </a:pPr>
            <a:endParaRPr lang="it-IT" sz="2000" dirty="0" smtClean="0"/>
          </a:p>
          <a:p>
            <a:pPr>
              <a:buFont typeface="Arial" charset="0"/>
              <a:buNone/>
              <a:defRPr/>
            </a:pP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Proton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therapy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:  </a:t>
            </a: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PSI (Paul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Scherrer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Institute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),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Villigen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Switzerland</a:t>
            </a:r>
            <a:endParaRPr lang="it-IT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LLUMC (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Loma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Linda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University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Medical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Center), 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Loma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Linda  ,CA USA</a:t>
            </a: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Orsay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protontherapiè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centre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/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Institut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Gustave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Roussy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,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Paris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,  France</a:t>
            </a:r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Massachusets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General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Hospital/</a:t>
            </a:r>
            <a:r>
              <a:rPr lang="it-IT" sz="2000" b="1" dirty="0" err="1" smtClean="0">
                <a:solidFill>
                  <a:schemeClr val="accent6">
                    <a:lumMod val="75000"/>
                  </a:schemeClr>
                </a:solidFill>
              </a:rPr>
              <a:t>F.H.</a:t>
            </a:r>
            <a:r>
              <a:rPr lang="it-IT" sz="2000" b="1" dirty="0" smtClean="0">
                <a:solidFill>
                  <a:schemeClr val="accent6">
                    <a:lumMod val="75000"/>
                  </a:schemeClr>
                </a:solidFill>
              </a:rPr>
              <a:t> Proton Center, Boston, MA USA</a:t>
            </a:r>
          </a:p>
          <a:p>
            <a:pPr>
              <a:buFont typeface="Arial" charset="0"/>
              <a:buNone/>
              <a:defRPr/>
            </a:pPr>
            <a:endParaRPr lang="it-IT" sz="1000" dirty="0" smtClean="0"/>
          </a:p>
          <a:p>
            <a:pPr>
              <a:buFont typeface="Arial" charset="0"/>
              <a:buNone/>
              <a:defRPr/>
            </a:pPr>
            <a:endParaRPr lang="it-IT" sz="10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r>
              <a:rPr lang="it-IT" sz="2400" dirty="0" smtClean="0"/>
              <a:t> </a:t>
            </a:r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714375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Material and Methods</a:t>
            </a:r>
            <a:endParaRPr lang="it-IT" smtClean="0"/>
          </a:p>
        </p:txBody>
      </p:sp>
      <p:sp>
        <p:nvSpPr>
          <p:cNvPr id="7171" name="Segnaposto contenuto 2"/>
          <p:cNvSpPr>
            <a:spLocks noGrp="1"/>
          </p:cNvSpPr>
          <p:nvPr>
            <p:ph idx="1"/>
          </p:nvPr>
        </p:nvSpPr>
        <p:spPr>
          <a:xfrm>
            <a:off x="357188" y="1000125"/>
            <a:ext cx="8329612" cy="5572125"/>
          </a:xfrm>
        </p:spPr>
        <p:txBody>
          <a:bodyPr/>
          <a:lstStyle/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b="1" dirty="0" err="1" smtClean="0">
                <a:solidFill>
                  <a:srgbClr val="FF0000"/>
                </a:solidFill>
              </a:rPr>
              <a:t>Study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population</a:t>
            </a:r>
            <a:r>
              <a:rPr lang="it-IT" b="1" dirty="0" smtClean="0">
                <a:solidFill>
                  <a:srgbClr val="FF0000"/>
                </a:solidFill>
              </a:rPr>
              <a:t> : </a:t>
            </a: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sz="2800" b="1" dirty="0" smtClean="0">
                <a:solidFill>
                  <a:srgbClr val="002060"/>
                </a:solidFill>
              </a:rPr>
              <a:t>10 </a:t>
            </a:r>
            <a:r>
              <a:rPr lang="it-IT" sz="28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affected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by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locally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advanced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H&amp;N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it-IT" sz="2800" b="1" dirty="0" err="1" smtClean="0">
                <a:solidFill>
                  <a:srgbClr val="002060"/>
                </a:solidFill>
              </a:rPr>
              <a:t>non-SCC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type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cancer</a:t>
            </a:r>
            <a:r>
              <a:rPr lang="it-IT" sz="2800" b="1" dirty="0" smtClean="0">
                <a:solidFill>
                  <a:srgbClr val="002060"/>
                </a:solidFill>
              </a:rPr>
              <a:t> (T3-4, N0) </a:t>
            </a:r>
          </a:p>
          <a:p>
            <a:pPr>
              <a:buFont typeface="Arial" charset="0"/>
              <a:buNone/>
            </a:pPr>
            <a:r>
              <a:rPr lang="it-IT" sz="2800" b="1" dirty="0" err="1" smtClean="0">
                <a:solidFill>
                  <a:srgbClr val="002060"/>
                </a:solidFill>
              </a:rPr>
              <a:t>referred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to</a:t>
            </a:r>
            <a:r>
              <a:rPr lang="it-IT" sz="2800" b="1" dirty="0" smtClean="0">
                <a:solidFill>
                  <a:srgbClr val="002060"/>
                </a:solidFill>
              </a:rPr>
              <a:t> NIRS </a:t>
            </a:r>
            <a:r>
              <a:rPr lang="it-IT" sz="2800" b="1" dirty="0" err="1" smtClean="0">
                <a:solidFill>
                  <a:srgbClr val="002060"/>
                </a:solidFill>
              </a:rPr>
              <a:t>for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carbon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ion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b="1" dirty="0" err="1" smtClean="0">
                <a:solidFill>
                  <a:srgbClr val="002060"/>
                </a:solidFill>
              </a:rPr>
              <a:t>therapy</a:t>
            </a:r>
            <a:r>
              <a:rPr lang="it-IT" sz="2800" b="1" dirty="0" smtClean="0">
                <a:solidFill>
                  <a:srgbClr val="002060"/>
                </a:solidFill>
              </a:rPr>
              <a:t>   </a:t>
            </a: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sz="2800" b="1" dirty="0" smtClean="0">
                <a:solidFill>
                  <a:srgbClr val="002060"/>
                </a:solidFill>
              </a:rPr>
              <a:t>Gender :  3 </a:t>
            </a:r>
            <a:r>
              <a:rPr lang="it-IT" sz="2800" b="1" dirty="0" err="1" smtClean="0">
                <a:solidFill>
                  <a:srgbClr val="002060"/>
                </a:solidFill>
              </a:rPr>
              <a:t>males</a:t>
            </a:r>
            <a:r>
              <a:rPr lang="it-IT" sz="2800" b="1" dirty="0" smtClean="0">
                <a:solidFill>
                  <a:srgbClr val="002060"/>
                </a:solidFill>
              </a:rPr>
              <a:t> - 7 </a:t>
            </a:r>
            <a:r>
              <a:rPr lang="it-IT" sz="2800" b="1" dirty="0" err="1" smtClean="0">
                <a:solidFill>
                  <a:srgbClr val="002060"/>
                </a:solidFill>
              </a:rPr>
              <a:t>females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it-IT" sz="2800" b="1" dirty="0" err="1" smtClean="0">
                <a:solidFill>
                  <a:srgbClr val="002060"/>
                </a:solidFill>
              </a:rPr>
              <a:t>Age</a:t>
            </a:r>
            <a:r>
              <a:rPr lang="it-IT" sz="2800" b="1" dirty="0" smtClean="0">
                <a:solidFill>
                  <a:srgbClr val="002060"/>
                </a:solidFill>
              </a:rPr>
              <a:t> : </a:t>
            </a:r>
            <a:r>
              <a:rPr lang="it-IT" sz="2800" b="1" dirty="0" err="1" smtClean="0">
                <a:solidFill>
                  <a:srgbClr val="002060"/>
                </a:solidFill>
              </a:rPr>
              <a:t>median</a:t>
            </a:r>
            <a:r>
              <a:rPr lang="it-IT" sz="2800" b="1" dirty="0" smtClean="0">
                <a:solidFill>
                  <a:srgbClr val="002060"/>
                </a:solidFill>
              </a:rPr>
              <a:t> 48 </a:t>
            </a:r>
            <a:r>
              <a:rPr lang="it-IT" sz="2800" b="1" dirty="0" err="1" smtClean="0">
                <a:solidFill>
                  <a:srgbClr val="002060"/>
                </a:solidFill>
              </a:rPr>
              <a:t>years</a:t>
            </a:r>
            <a:r>
              <a:rPr lang="it-IT" sz="2800" b="1" dirty="0" smtClean="0">
                <a:solidFill>
                  <a:srgbClr val="002060"/>
                </a:solidFill>
              </a:rPr>
              <a:t> (</a:t>
            </a:r>
            <a:r>
              <a:rPr lang="it-IT" sz="2800" b="1" dirty="0" err="1" smtClean="0">
                <a:solidFill>
                  <a:srgbClr val="002060"/>
                </a:solidFill>
              </a:rPr>
              <a:t>range</a:t>
            </a:r>
            <a:r>
              <a:rPr lang="it-IT" sz="2800" b="1" dirty="0" smtClean="0">
                <a:solidFill>
                  <a:srgbClr val="002060"/>
                </a:solidFill>
              </a:rPr>
              <a:t> 33-75)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/>
          <p:cNvSpPr>
            <a:spLocks noGrp="1"/>
          </p:cNvSpPr>
          <p:nvPr>
            <p:ph type="title"/>
          </p:nvPr>
        </p:nvSpPr>
        <p:spPr>
          <a:xfrm>
            <a:off x="457200" y="327249"/>
            <a:ext cx="8229600" cy="725487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Material and Methods</a:t>
            </a:r>
            <a:endParaRPr lang="it-IT" smtClean="0"/>
          </a:p>
        </p:txBody>
      </p:sp>
      <p:sp>
        <p:nvSpPr>
          <p:cNvPr id="8195" name="Segnaposto contenuto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143500"/>
          </a:xfrm>
        </p:spPr>
        <p:txBody>
          <a:bodyPr/>
          <a:lstStyle/>
          <a:p>
            <a:pPr>
              <a:buFont typeface="Arial" charset="0"/>
              <a:buNone/>
            </a:pPr>
            <a:endParaRPr lang="it-IT" smtClean="0"/>
          </a:p>
          <a:p>
            <a:pPr>
              <a:buFont typeface="Arial" charset="0"/>
              <a:buNone/>
            </a:pPr>
            <a:endParaRPr lang="it-IT" smtClean="0"/>
          </a:p>
          <a:p>
            <a:pPr>
              <a:buFont typeface="Arial" charset="0"/>
              <a:buNone/>
            </a:pPr>
            <a:endParaRPr lang="it-IT" smtClean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285750" y="1285875"/>
          <a:ext cx="8501122" cy="4957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8338"/>
                <a:gridCol w="3422784"/>
              </a:tblGrid>
              <a:tr h="751978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/>
                        <a:t>Tumor</a:t>
                      </a:r>
                      <a:r>
                        <a:rPr lang="it-IT" sz="2000" dirty="0" smtClean="0"/>
                        <a:t> </a:t>
                      </a:r>
                      <a:r>
                        <a:rPr lang="it-IT" sz="2000" dirty="0" err="1" smtClean="0"/>
                        <a:t>Histology</a:t>
                      </a:r>
                      <a:endParaRPr lang="it-I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/>
                        <a:t>Number</a:t>
                      </a:r>
                      <a:r>
                        <a:rPr lang="it-IT" sz="2000" dirty="0" smtClean="0"/>
                        <a:t> </a:t>
                      </a:r>
                      <a:r>
                        <a:rPr lang="it-IT" sz="2000" dirty="0" err="1" smtClean="0"/>
                        <a:t>of</a:t>
                      </a:r>
                      <a:r>
                        <a:rPr lang="it-IT" sz="2000" dirty="0" smtClean="0"/>
                        <a:t> </a:t>
                      </a:r>
                      <a:r>
                        <a:rPr lang="it-IT" sz="2000" dirty="0" err="1" smtClean="0"/>
                        <a:t>patients</a:t>
                      </a:r>
                      <a:r>
                        <a:rPr lang="it-IT" sz="2000" dirty="0" smtClean="0"/>
                        <a:t> </a:t>
                      </a:r>
                      <a:endParaRPr lang="it-IT" sz="2000" dirty="0"/>
                    </a:p>
                  </a:txBody>
                  <a:tcPr/>
                </a:tc>
              </a:tr>
              <a:tr h="694907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</a:rPr>
                        <a:t>Adenoid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</a:rPr>
                        <a:t>cystic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 carcinoma</a:t>
                      </a:r>
                      <a:r>
                        <a:rPr lang="it-IT" sz="2000" b="1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(ACC)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57901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Adenocarcinoma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77471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2000" b="1" kern="1200" baseline="0" dirty="0" err="1" smtClean="0">
                          <a:solidFill>
                            <a:srgbClr val="002060"/>
                          </a:solidFill>
                        </a:rPr>
                        <a:t>Bone</a:t>
                      </a:r>
                      <a:r>
                        <a:rPr lang="it-IT" sz="2000" b="1" kern="1200" baseline="0" dirty="0" smtClean="0">
                          <a:solidFill>
                            <a:srgbClr val="002060"/>
                          </a:solidFill>
                        </a:rPr>
                        <a:t>/Soft </a:t>
                      </a:r>
                      <a:r>
                        <a:rPr lang="it-IT" sz="2000" b="1" kern="1200" baseline="0" dirty="0" err="1" smtClean="0">
                          <a:solidFill>
                            <a:srgbClr val="002060"/>
                          </a:solidFill>
                        </a:rPr>
                        <a:t>tissue</a:t>
                      </a:r>
                      <a:r>
                        <a:rPr lang="it-IT" sz="2000" b="1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Sarcoma  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1  Osteosarcoma</a:t>
                      </a:r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1 Soft </a:t>
                      </a:r>
                      <a:r>
                        <a:rPr lang="it-IT" sz="1600" b="1" baseline="0" dirty="0" err="1" smtClean="0">
                          <a:solidFill>
                            <a:srgbClr val="002060"/>
                          </a:solidFill>
                        </a:rPr>
                        <a:t>Tissue</a:t>
                      </a:r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 Sarcoma</a:t>
                      </a:r>
                    </a:p>
                    <a:p>
                      <a:pPr algn="ctr"/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 (High </a:t>
                      </a:r>
                      <a:r>
                        <a:rPr lang="it-IT" sz="1600" b="1" baseline="0" dirty="0" err="1" smtClean="0">
                          <a:solidFill>
                            <a:srgbClr val="002060"/>
                          </a:solidFill>
                        </a:rPr>
                        <a:t>Grade</a:t>
                      </a:r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1600" b="1" baseline="0" dirty="0" err="1" smtClean="0">
                          <a:solidFill>
                            <a:srgbClr val="002060"/>
                          </a:solidFill>
                        </a:rPr>
                        <a:t>Small</a:t>
                      </a:r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1600" b="1" baseline="0" dirty="0" err="1" smtClean="0">
                          <a:solidFill>
                            <a:srgbClr val="002060"/>
                          </a:solidFill>
                        </a:rPr>
                        <a:t>Cell</a:t>
                      </a:r>
                      <a:r>
                        <a:rPr lang="it-IT" sz="1600" b="1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it-IT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38283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Carcinoma, </a:t>
                      </a:r>
                    </a:p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 ex  </a:t>
                      </a:r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</a:rPr>
                        <a:t>pleomorphic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 adenoma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8688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</a:rPr>
                        <a:t>Acynic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</a:rPr>
                        <a:t>cell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</a:rPr>
                        <a:t> carcinoma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00062"/>
          </a:xfrm>
        </p:spPr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Material and Methods</a:t>
            </a:r>
            <a:endParaRPr lang="it-IT" smtClean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500063" y="1643063"/>
          <a:ext cx="8229600" cy="4567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6293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 smtClean="0">
                          <a:solidFill>
                            <a:schemeClr val="bg1"/>
                          </a:solidFill>
                        </a:rPr>
                        <a:t>Tumor</a:t>
                      </a:r>
                      <a:r>
                        <a:rPr lang="it-IT" sz="2000" b="1" dirty="0" smtClean="0">
                          <a:solidFill>
                            <a:schemeClr val="bg1"/>
                          </a:solidFill>
                        </a:rPr>
                        <a:t> site</a:t>
                      </a:r>
                    </a:p>
                    <a:p>
                      <a:pPr algn="ctr"/>
                      <a:endParaRPr lang="it-IT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Number</a:t>
                      </a:r>
                      <a:r>
                        <a:rPr lang="it-IT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of</a:t>
                      </a:r>
                      <a:r>
                        <a:rPr lang="it-IT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patients</a:t>
                      </a:r>
                      <a:r>
                        <a:rPr lang="it-IT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80144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Maxilla</a:t>
                      </a:r>
                      <a:endParaRPr lang="it-IT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93484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Temporal</a:t>
                      </a:r>
                      <a:r>
                        <a:rPr lang="it-IT" sz="20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000" b="1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bone</a:t>
                      </a:r>
                      <a:endParaRPr lang="it-IT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74201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Parapharyngeal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space</a:t>
                      </a:r>
                      <a:endParaRPr lang="it-IT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Parotid</a:t>
                      </a:r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gland</a:t>
                      </a:r>
                      <a:endParaRPr lang="it-IT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Soft palate</a:t>
                      </a:r>
                    </a:p>
                    <a:p>
                      <a:pPr algn="ctr"/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42918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Material and </a:t>
            </a:r>
            <a:r>
              <a:rPr lang="it-IT" b="1" dirty="0" err="1" smtClean="0">
                <a:solidFill>
                  <a:srgbClr val="FF0000"/>
                </a:solidFill>
              </a:rPr>
              <a:t>Methods</a:t>
            </a:r>
            <a:endParaRPr lang="it-IT" dirty="0" smtClean="0"/>
          </a:p>
        </p:txBody>
      </p:sp>
      <p:sp>
        <p:nvSpPr>
          <p:cNvPr id="10243" name="Segnaposto contenuto 2"/>
          <p:cNvSpPr>
            <a:spLocks noGrp="1"/>
          </p:cNvSpPr>
          <p:nvPr>
            <p:ph idx="1"/>
          </p:nvPr>
        </p:nvSpPr>
        <p:spPr>
          <a:xfrm>
            <a:off x="214282" y="785794"/>
            <a:ext cx="8929718" cy="5643581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it-IT" sz="2400" b="1" dirty="0" err="1" smtClean="0">
                <a:solidFill>
                  <a:srgbClr val="C00000"/>
                </a:solidFill>
              </a:rPr>
              <a:t>Clinical</a:t>
            </a:r>
            <a:r>
              <a:rPr lang="it-IT" sz="2400" b="1" dirty="0" smtClean="0">
                <a:solidFill>
                  <a:srgbClr val="C00000"/>
                </a:solidFill>
              </a:rPr>
              <a:t> Target Volume (CTV) : </a:t>
            </a:r>
            <a:r>
              <a:rPr lang="it-IT" sz="2400" b="1" dirty="0" err="1" smtClean="0">
                <a:solidFill>
                  <a:srgbClr val="002060"/>
                </a:solidFill>
              </a:rPr>
              <a:t>average</a:t>
            </a:r>
            <a:r>
              <a:rPr lang="it-IT" sz="2400" b="1" dirty="0" smtClean="0">
                <a:solidFill>
                  <a:srgbClr val="002060"/>
                </a:solidFill>
              </a:rPr>
              <a:t> 162.5 cm</a:t>
            </a:r>
            <a:r>
              <a:rPr lang="it-IT" sz="2400" b="1" baseline="30000" dirty="0" smtClean="0">
                <a:solidFill>
                  <a:srgbClr val="002060"/>
                </a:solidFill>
              </a:rPr>
              <a:t>3 </a:t>
            </a:r>
            <a:r>
              <a:rPr lang="it-IT" sz="2400" b="1" dirty="0" smtClean="0">
                <a:solidFill>
                  <a:srgbClr val="002060"/>
                </a:solidFill>
              </a:rPr>
              <a:t>(53.7 - 306.6 cm</a:t>
            </a:r>
            <a:r>
              <a:rPr lang="it-IT" sz="2400" b="1" baseline="30000" dirty="0" smtClean="0">
                <a:solidFill>
                  <a:srgbClr val="002060"/>
                </a:solidFill>
              </a:rPr>
              <a:t>3</a:t>
            </a:r>
            <a:r>
              <a:rPr lang="it-IT" sz="2400" b="1" dirty="0" smtClean="0">
                <a:solidFill>
                  <a:srgbClr val="002060"/>
                </a:solidFill>
              </a:rPr>
              <a:t>) </a:t>
            </a:r>
          </a:p>
          <a:p>
            <a:pPr>
              <a:buFont typeface="Arial" charset="0"/>
              <a:buNone/>
              <a:defRPr/>
            </a:pPr>
            <a:r>
              <a:rPr lang="it-IT" sz="2400" dirty="0" smtClean="0"/>
              <a:t> </a:t>
            </a:r>
            <a:endParaRPr lang="it-IT" sz="900" dirty="0" smtClean="0"/>
          </a:p>
          <a:p>
            <a:pPr>
              <a:buFont typeface="Arial" charset="0"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</a:rPr>
              <a:t>Dose , </a:t>
            </a:r>
            <a:r>
              <a:rPr lang="it-IT" sz="2400" b="1" dirty="0" err="1" smtClean="0">
                <a:solidFill>
                  <a:srgbClr val="C00000"/>
                </a:solidFill>
              </a:rPr>
              <a:t>Gray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Equivalent</a:t>
            </a:r>
            <a:r>
              <a:rPr lang="it-IT" sz="2400" b="1" dirty="0" smtClean="0">
                <a:solidFill>
                  <a:srgbClr val="C00000"/>
                </a:solidFill>
              </a:rPr>
              <a:t>, (</a:t>
            </a:r>
            <a:r>
              <a:rPr lang="it-IT" sz="2400" b="1" dirty="0" err="1" smtClean="0">
                <a:solidFill>
                  <a:srgbClr val="C00000"/>
                </a:solidFill>
              </a:rPr>
              <a:t>GyE</a:t>
            </a:r>
            <a:r>
              <a:rPr lang="it-IT" sz="2400" b="1" dirty="0" smtClean="0">
                <a:solidFill>
                  <a:srgbClr val="C00000"/>
                </a:solidFill>
              </a:rPr>
              <a:t>) :</a:t>
            </a:r>
          </a:p>
          <a:p>
            <a:pPr>
              <a:buFont typeface="Arial" charset="0"/>
              <a:buNone/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5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received</a:t>
            </a:r>
            <a:r>
              <a:rPr lang="it-IT" sz="2400" b="1" dirty="0" smtClean="0">
                <a:solidFill>
                  <a:srgbClr val="002060"/>
                </a:solidFill>
              </a:rPr>
              <a:t>  64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 /16 </a:t>
            </a:r>
            <a:r>
              <a:rPr lang="it-IT" sz="2400" b="1" dirty="0" err="1" smtClean="0">
                <a:solidFill>
                  <a:srgbClr val="002060"/>
                </a:solidFill>
              </a:rPr>
              <a:t>fractions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over</a:t>
            </a:r>
            <a:r>
              <a:rPr lang="it-IT" sz="2400" b="1" dirty="0" smtClean="0">
                <a:solidFill>
                  <a:srgbClr val="002060"/>
                </a:solidFill>
              </a:rPr>
              <a:t> 4 </a:t>
            </a:r>
            <a:r>
              <a:rPr lang="it-IT" sz="2400" b="1" dirty="0" err="1" smtClean="0">
                <a:solidFill>
                  <a:srgbClr val="002060"/>
                </a:solidFill>
              </a:rPr>
              <a:t>weeks</a:t>
            </a:r>
            <a:r>
              <a:rPr lang="it-IT" sz="2400" b="1" dirty="0" smtClean="0">
                <a:solidFill>
                  <a:srgbClr val="002060"/>
                </a:solidFill>
              </a:rPr>
              <a:t> (4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/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r>
              <a:rPr lang="it-IT" sz="2400" b="1" dirty="0" smtClean="0">
                <a:solidFill>
                  <a:srgbClr val="002060"/>
                </a:solidFill>
              </a:rPr>
              <a:t>)  </a:t>
            </a:r>
          </a:p>
          <a:p>
            <a:pPr marL="457200" indent="-457200">
              <a:buNone/>
              <a:defRPr/>
            </a:pPr>
            <a:endParaRPr lang="it-IT" sz="1000" b="1" dirty="0" smtClean="0">
              <a:solidFill>
                <a:srgbClr val="002060"/>
              </a:solidFill>
            </a:endParaRPr>
          </a:p>
          <a:p>
            <a:pPr marL="457200" indent="-457200">
              <a:buNone/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2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received</a:t>
            </a:r>
            <a:r>
              <a:rPr lang="it-IT" sz="2400" b="1" dirty="0" smtClean="0">
                <a:solidFill>
                  <a:srgbClr val="002060"/>
                </a:solidFill>
              </a:rPr>
              <a:t> 57.6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 /16 </a:t>
            </a:r>
            <a:r>
              <a:rPr lang="it-IT" sz="2400" b="1" dirty="0" err="1" smtClean="0">
                <a:solidFill>
                  <a:srgbClr val="002060"/>
                </a:solidFill>
              </a:rPr>
              <a:t>fractions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over</a:t>
            </a:r>
            <a:r>
              <a:rPr lang="it-IT" sz="2400" b="1" dirty="0" smtClean="0">
                <a:solidFill>
                  <a:srgbClr val="002060"/>
                </a:solidFill>
              </a:rPr>
              <a:t> 4 </a:t>
            </a:r>
            <a:r>
              <a:rPr lang="it-IT" sz="2400" b="1" dirty="0" err="1" smtClean="0">
                <a:solidFill>
                  <a:srgbClr val="002060"/>
                </a:solidFill>
              </a:rPr>
              <a:t>weeks</a:t>
            </a:r>
            <a:r>
              <a:rPr lang="it-IT" sz="2400" b="1" dirty="0" smtClean="0">
                <a:solidFill>
                  <a:srgbClr val="002060"/>
                </a:solidFill>
              </a:rPr>
              <a:t> (3.6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/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r>
              <a:rPr lang="it-IT" sz="2400" b="1" dirty="0" smtClean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None/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when</a:t>
            </a:r>
            <a:r>
              <a:rPr lang="it-IT" sz="2400" b="1" dirty="0" smtClean="0">
                <a:solidFill>
                  <a:srgbClr val="002060"/>
                </a:solidFill>
              </a:rPr>
              <a:t> the </a:t>
            </a:r>
            <a:r>
              <a:rPr lang="it-IT" sz="2400" b="1" dirty="0" err="1" smtClean="0">
                <a:solidFill>
                  <a:srgbClr val="002060"/>
                </a:solidFill>
              </a:rPr>
              <a:t>tumour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was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adjacent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to</a:t>
            </a:r>
            <a:r>
              <a:rPr lang="it-IT" sz="2400" b="1" dirty="0" smtClean="0">
                <a:solidFill>
                  <a:srgbClr val="002060"/>
                </a:solidFill>
              </a:rPr>
              <a:t> the </a:t>
            </a:r>
            <a:r>
              <a:rPr lang="it-IT" sz="2400" b="1" dirty="0" err="1" smtClean="0">
                <a:solidFill>
                  <a:srgbClr val="002060"/>
                </a:solidFill>
              </a:rPr>
              <a:t>skin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</a:p>
          <a:p>
            <a:pPr marL="457200" indent="-457200">
              <a:buNone/>
              <a:defRPr/>
            </a:pPr>
            <a:r>
              <a:rPr lang="it-IT" sz="1000" b="1" dirty="0" smtClean="0">
                <a:solidFill>
                  <a:srgbClr val="002060"/>
                </a:solidFill>
              </a:rPr>
              <a:t> </a:t>
            </a:r>
            <a:endParaRPr lang="it-IT" sz="1000" dirty="0" smtClean="0">
              <a:solidFill>
                <a:srgbClr val="002060"/>
              </a:solidFill>
            </a:endParaRPr>
          </a:p>
          <a:p>
            <a:pPr marL="457200" indent="-457200">
              <a:buNone/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2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sarcomas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received</a:t>
            </a:r>
            <a:r>
              <a:rPr lang="it-IT" sz="2400" b="1" dirty="0" smtClean="0">
                <a:solidFill>
                  <a:srgbClr val="002060"/>
                </a:solidFill>
              </a:rPr>
              <a:t> 70.4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 /16 </a:t>
            </a:r>
            <a:r>
              <a:rPr lang="it-IT" sz="2400" b="1" dirty="0" err="1" smtClean="0">
                <a:solidFill>
                  <a:srgbClr val="002060"/>
                </a:solidFill>
              </a:rPr>
              <a:t>fractions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457200" indent="-457200">
              <a:buNone/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over</a:t>
            </a:r>
            <a:r>
              <a:rPr lang="it-IT" sz="2400" b="1" dirty="0" smtClean="0">
                <a:solidFill>
                  <a:srgbClr val="002060"/>
                </a:solidFill>
              </a:rPr>
              <a:t> 4 </a:t>
            </a:r>
            <a:r>
              <a:rPr lang="it-IT" sz="2400" b="1" dirty="0" err="1" smtClean="0">
                <a:solidFill>
                  <a:srgbClr val="002060"/>
                </a:solidFill>
              </a:rPr>
              <a:t>weeks</a:t>
            </a:r>
            <a:r>
              <a:rPr lang="it-IT" sz="2400" b="1" dirty="0" smtClean="0">
                <a:solidFill>
                  <a:srgbClr val="002060"/>
                </a:solidFill>
              </a:rPr>
              <a:t>  (4.4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/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r>
              <a:rPr lang="it-IT" sz="2400" b="1" dirty="0" smtClean="0">
                <a:solidFill>
                  <a:srgbClr val="002060"/>
                </a:solidFill>
              </a:rPr>
              <a:t>) </a:t>
            </a:r>
          </a:p>
          <a:p>
            <a:pPr marL="457200" indent="-457200">
              <a:buFont typeface="Arial" charset="0"/>
              <a:buNone/>
              <a:defRPr/>
            </a:pPr>
            <a:endParaRPr lang="it-IT" sz="1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Arial" charset="0"/>
              <a:buNone/>
              <a:defRPr/>
            </a:pPr>
            <a:endParaRPr lang="it-IT" sz="1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Arial" charset="0"/>
              <a:buNone/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1 </a:t>
            </a:r>
            <a:r>
              <a:rPr lang="it-IT" sz="2400" b="1" dirty="0" err="1" smtClean="0">
                <a:solidFill>
                  <a:srgbClr val="002060"/>
                </a:solidFill>
              </a:rPr>
              <a:t>patient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recurrent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maxillary</a:t>
            </a:r>
            <a:r>
              <a:rPr lang="it-IT" sz="2400" b="1" dirty="0" smtClean="0">
                <a:solidFill>
                  <a:srgbClr val="002060"/>
                </a:solidFill>
              </a:rPr>
              <a:t> ACC,  </a:t>
            </a:r>
          </a:p>
          <a:p>
            <a:pPr marL="457200" indent="-457200">
              <a:buNone/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previously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irradiated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X-Rays</a:t>
            </a:r>
            <a:r>
              <a:rPr lang="it-IT" sz="2400" b="1" dirty="0" smtClean="0">
                <a:solidFill>
                  <a:srgbClr val="002060"/>
                </a:solidFill>
              </a:rPr>
              <a:t> 66 </a:t>
            </a:r>
            <a:r>
              <a:rPr lang="it-IT" sz="2400" b="1" dirty="0" err="1" smtClean="0">
                <a:solidFill>
                  <a:srgbClr val="002060"/>
                </a:solidFill>
              </a:rPr>
              <a:t>Gy</a:t>
            </a:r>
            <a:r>
              <a:rPr lang="it-IT" sz="2400" b="1" dirty="0" smtClean="0">
                <a:solidFill>
                  <a:srgbClr val="002060"/>
                </a:solidFill>
              </a:rPr>
              <a:t>/33 </a:t>
            </a:r>
            <a:r>
              <a:rPr lang="it-IT" sz="2400" b="1" dirty="0" err="1" smtClean="0">
                <a:solidFill>
                  <a:srgbClr val="002060"/>
                </a:solidFill>
              </a:rPr>
              <a:t>fractions</a:t>
            </a:r>
            <a:r>
              <a:rPr lang="it-IT" sz="2400" b="1" dirty="0" smtClean="0">
                <a:solidFill>
                  <a:srgbClr val="002060"/>
                </a:solidFill>
              </a:rPr>
              <a:t> (2Gy/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r>
              <a:rPr lang="it-IT" sz="2400" b="1" dirty="0" smtClean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None/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was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treated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with</a:t>
            </a:r>
            <a:r>
              <a:rPr lang="it-IT" sz="2400" b="1" dirty="0" smtClean="0">
                <a:solidFill>
                  <a:srgbClr val="002060"/>
                </a:solidFill>
              </a:rPr>
              <a:t> 57.6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/12 </a:t>
            </a:r>
            <a:r>
              <a:rPr lang="it-IT" sz="2400" b="1" dirty="0" err="1" smtClean="0">
                <a:solidFill>
                  <a:srgbClr val="002060"/>
                </a:solidFill>
              </a:rPr>
              <a:t>fractions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over</a:t>
            </a:r>
            <a:r>
              <a:rPr lang="it-IT" sz="2400" b="1" dirty="0" smtClean="0">
                <a:solidFill>
                  <a:srgbClr val="002060"/>
                </a:solidFill>
              </a:rPr>
              <a:t> 3 </a:t>
            </a:r>
            <a:r>
              <a:rPr lang="it-IT" sz="2400" b="1" dirty="0" err="1" smtClean="0">
                <a:solidFill>
                  <a:srgbClr val="002060"/>
                </a:solidFill>
              </a:rPr>
              <a:t>weeks</a:t>
            </a:r>
            <a:r>
              <a:rPr lang="it-IT" sz="2400" b="1" dirty="0" smtClean="0">
                <a:solidFill>
                  <a:srgbClr val="002060"/>
                </a:solidFill>
              </a:rPr>
              <a:t> (4.4 </a:t>
            </a:r>
            <a:r>
              <a:rPr lang="it-IT" sz="2400" b="1" dirty="0" err="1" smtClean="0">
                <a:solidFill>
                  <a:srgbClr val="002060"/>
                </a:solidFill>
              </a:rPr>
              <a:t>GyE</a:t>
            </a:r>
            <a:r>
              <a:rPr lang="it-IT" sz="2400" b="1" dirty="0" smtClean="0">
                <a:solidFill>
                  <a:srgbClr val="002060"/>
                </a:solidFill>
              </a:rPr>
              <a:t>/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r>
              <a:rPr lang="it-IT" sz="2400" b="1" dirty="0" smtClean="0">
                <a:solidFill>
                  <a:srgbClr val="002060"/>
                </a:solidFill>
              </a:rPr>
              <a:t>) </a:t>
            </a:r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r>
              <a:rPr lang="it-IT" sz="2400" dirty="0" smtClean="0"/>
              <a:t> </a:t>
            </a:r>
          </a:p>
          <a:p>
            <a:pPr>
              <a:buFont typeface="Arial" charset="0"/>
              <a:buNone/>
              <a:defRPr/>
            </a:pPr>
            <a:endParaRPr lang="it-IT" sz="2400" dirty="0" smtClean="0"/>
          </a:p>
          <a:p>
            <a:pPr>
              <a:buFont typeface="Arial" charset="0"/>
              <a:buNone/>
              <a:defRPr/>
            </a:pPr>
            <a:r>
              <a:rPr lang="it-IT" sz="24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2398</TotalTime>
  <Words>1135</Words>
  <Application>Microsoft Office PowerPoint</Application>
  <PresentationFormat>Presentazione su schermo (4:3)</PresentationFormat>
  <Paragraphs>300</Paragraphs>
  <Slides>20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A.I.R.O. Napoli 13-16 Novembre 2010</vt:lpstr>
      <vt:lpstr>Background </vt:lpstr>
      <vt:lpstr>Background </vt:lpstr>
      <vt:lpstr> AIM </vt:lpstr>
      <vt:lpstr>Material and Methods</vt:lpstr>
      <vt:lpstr>Material and Methods</vt:lpstr>
      <vt:lpstr>Material and Methods</vt:lpstr>
      <vt:lpstr>Material and Methods</vt:lpstr>
      <vt:lpstr>Material and Methods</vt:lpstr>
      <vt:lpstr>Material and Methods</vt:lpstr>
      <vt:lpstr>Results </vt:lpstr>
      <vt:lpstr>Results</vt:lpstr>
      <vt:lpstr>Results</vt:lpstr>
      <vt:lpstr>Results</vt:lpstr>
      <vt:lpstr>Case # 1: Male  34 years old, recurrent undifferentiated temporal bone sarcoma already treated with surgery and CHT 5 years before. Referred to NIRS for 70.4 GyE of carbon ion RT in 16 fractions in 4 weeks</vt:lpstr>
      <vt:lpstr>Case # 2: Male 75 years old, maxIllar adenoid cystic carcinoma, no indication for radical surgery or RT in Italy . Referred to NIRS for 64 GyE of carbon ion RT in 16 fractions in 4 weeks </vt:lpstr>
      <vt:lpstr>Case # 3: Female 44 years old. Parapharyngeal  adenoid cystic carcinoma ,  no indication for surgery or radical RT in Italy. Referred to NIRS for 64 GyE of carbon ion RT in 16 fractions in 4 weeks</vt:lpstr>
      <vt:lpstr>Conclusions</vt:lpstr>
      <vt:lpstr>Conclusions</vt:lpstr>
      <vt:lpstr>Presentazione standard di PowerPoint</vt:lpstr>
    </vt:vector>
  </TitlesOfParts>
  <Company>Fondazione CNAO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Fondazione CNAO</dc:creator>
  <cp:lastModifiedBy>tecno</cp:lastModifiedBy>
  <cp:revision>310</cp:revision>
  <dcterms:created xsi:type="dcterms:W3CDTF">2010-10-11T07:18:29Z</dcterms:created>
  <dcterms:modified xsi:type="dcterms:W3CDTF">2010-11-14T09:26:52Z</dcterms:modified>
</cp:coreProperties>
</file>