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media/image75.bin" ContentType="image/unknown"/>
  <Override PartName="/ppt/media/image76.bin" ContentType="image/unknown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</p:sldMasterIdLst>
  <p:notesMasterIdLst>
    <p:notesMasterId r:id="rId98"/>
  </p:notesMasterIdLst>
  <p:sldIdLst>
    <p:sldId id="295" r:id="rId2"/>
    <p:sldId id="314" r:id="rId3"/>
    <p:sldId id="325" r:id="rId4"/>
    <p:sldId id="418" r:id="rId5"/>
    <p:sldId id="326" r:id="rId6"/>
    <p:sldId id="459" r:id="rId7"/>
    <p:sldId id="382" r:id="rId8"/>
    <p:sldId id="429" r:id="rId9"/>
    <p:sldId id="352" r:id="rId10"/>
    <p:sldId id="353" r:id="rId11"/>
    <p:sldId id="334" r:id="rId12"/>
    <p:sldId id="338" r:id="rId13"/>
    <p:sldId id="346" r:id="rId14"/>
    <p:sldId id="341" r:id="rId15"/>
    <p:sldId id="384" r:id="rId16"/>
    <p:sldId id="531" r:id="rId17"/>
    <p:sldId id="340" r:id="rId18"/>
    <p:sldId id="343" r:id="rId19"/>
    <p:sldId id="344" r:id="rId20"/>
    <p:sldId id="358" r:id="rId21"/>
    <p:sldId id="397" r:id="rId22"/>
    <p:sldId id="401" r:id="rId23"/>
    <p:sldId id="362" r:id="rId24"/>
    <p:sldId id="365" r:id="rId25"/>
    <p:sldId id="402" r:id="rId26"/>
    <p:sldId id="318" r:id="rId27"/>
    <p:sldId id="320" r:id="rId28"/>
    <p:sldId id="324" r:id="rId29"/>
    <p:sldId id="403" r:id="rId30"/>
    <p:sldId id="404" r:id="rId31"/>
    <p:sldId id="405" r:id="rId32"/>
    <p:sldId id="442" r:id="rId33"/>
    <p:sldId id="545" r:id="rId34"/>
    <p:sldId id="398" r:id="rId35"/>
    <p:sldId id="399" r:id="rId36"/>
    <p:sldId id="400" r:id="rId37"/>
    <p:sldId id="458" r:id="rId38"/>
    <p:sldId id="407" r:id="rId39"/>
    <p:sldId id="408" r:id="rId40"/>
    <p:sldId id="380" r:id="rId41"/>
    <p:sldId id="413" r:id="rId42"/>
    <p:sldId id="439" r:id="rId43"/>
    <p:sldId id="544" r:id="rId44"/>
    <p:sldId id="450" r:id="rId45"/>
    <p:sldId id="415" r:id="rId46"/>
    <p:sldId id="422" r:id="rId47"/>
    <p:sldId id="511" r:id="rId48"/>
    <p:sldId id="513" r:id="rId49"/>
    <p:sldId id="512" r:id="rId50"/>
    <p:sldId id="381" r:id="rId51"/>
    <p:sldId id="417" r:id="rId52"/>
    <p:sldId id="457" r:id="rId53"/>
    <p:sldId id="517" r:id="rId54"/>
    <p:sldId id="548" r:id="rId55"/>
    <p:sldId id="549" r:id="rId56"/>
    <p:sldId id="550" r:id="rId57"/>
    <p:sldId id="561" r:id="rId58"/>
    <p:sldId id="562" r:id="rId59"/>
    <p:sldId id="560" r:id="rId60"/>
    <p:sldId id="563" r:id="rId61"/>
    <p:sldId id="554" r:id="rId62"/>
    <p:sldId id="460" r:id="rId63"/>
    <p:sldId id="496" r:id="rId64"/>
    <p:sldId id="497" r:id="rId65"/>
    <p:sldId id="498" r:id="rId66"/>
    <p:sldId id="500" r:id="rId67"/>
    <p:sldId id="501" r:id="rId68"/>
    <p:sldId id="541" r:id="rId69"/>
    <p:sldId id="502" r:id="rId70"/>
    <p:sldId id="565" r:id="rId71"/>
    <p:sldId id="461" r:id="rId72"/>
    <p:sldId id="462" r:id="rId73"/>
    <p:sldId id="464" r:id="rId74"/>
    <p:sldId id="465" r:id="rId75"/>
    <p:sldId id="466" r:id="rId76"/>
    <p:sldId id="467" r:id="rId77"/>
    <p:sldId id="469" r:id="rId78"/>
    <p:sldId id="470" r:id="rId79"/>
    <p:sldId id="472" r:id="rId80"/>
    <p:sldId id="473" r:id="rId81"/>
    <p:sldId id="474" r:id="rId82"/>
    <p:sldId id="475" r:id="rId83"/>
    <p:sldId id="476" r:id="rId84"/>
    <p:sldId id="482" r:id="rId85"/>
    <p:sldId id="483" r:id="rId86"/>
    <p:sldId id="484" r:id="rId87"/>
    <p:sldId id="485" r:id="rId88"/>
    <p:sldId id="487" r:id="rId89"/>
    <p:sldId id="488" r:id="rId90"/>
    <p:sldId id="491" r:id="rId91"/>
    <p:sldId id="492" r:id="rId92"/>
    <p:sldId id="493" r:id="rId93"/>
    <p:sldId id="494" r:id="rId94"/>
    <p:sldId id="567" r:id="rId95"/>
    <p:sldId id="566" r:id="rId96"/>
    <p:sldId id="434" r:id="rId97"/>
  </p:sldIdLst>
  <p:sldSz cx="9144000" cy="6858000" type="screen4x3"/>
  <p:notesSz cx="6858000" cy="9144000"/>
  <p:defaultTextStyle>
    <a:defPPr>
      <a:defRPr lang="it-IT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Garamond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Garamond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0000FF"/>
    <a:srgbClr val="FFCC00"/>
    <a:srgbClr val="FFCC66"/>
    <a:srgbClr val="333399"/>
    <a:srgbClr val="000066"/>
    <a:srgbClr val="000099"/>
    <a:srgbClr val="CC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208" autoAdjust="0"/>
  </p:normalViewPr>
  <p:slideViewPr>
    <p:cSldViewPr>
      <p:cViewPr>
        <p:scale>
          <a:sx n="66" d="100"/>
          <a:sy n="66" d="100"/>
        </p:scale>
        <p:origin x="-1506" y="-2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04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slide" Target="slides/slide96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tableStyles" Target="tableStyle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presProps" Target="presProps.xml"/><Relationship Id="rId10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101380" name="Rectangle 4"/>
          <p:cNvSpPr>
            <a:spLocks noRo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noProof="0" smtClean="0"/>
              <a:t>Fare clic per modificare gli stili del testo dello schema</a:t>
            </a:r>
          </a:p>
          <a:p>
            <a:pPr lvl="1"/>
            <a:r>
              <a:rPr lang="it-IT" noProof="0" smtClean="0"/>
              <a:t>Secondo livello</a:t>
            </a:r>
          </a:p>
          <a:p>
            <a:pPr lvl="2"/>
            <a:r>
              <a:rPr lang="it-IT" noProof="0" smtClean="0"/>
              <a:t>Terzo livello</a:t>
            </a:r>
          </a:p>
          <a:p>
            <a:pPr lvl="3"/>
            <a:r>
              <a:rPr lang="it-IT" noProof="0" smtClean="0"/>
              <a:t>Quarto livello</a:t>
            </a:r>
          </a:p>
          <a:p>
            <a:pPr lvl="4"/>
            <a:r>
              <a:rPr lang="it-IT" noProof="0" smtClean="0"/>
              <a:t>Quinto livello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85185B90-D093-4C2E-9642-37D6BF2FBBB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179416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7C296848-127A-4875-8ADF-18B0C2BE7FCB}" type="slidenum">
              <a:rPr lang="it-IT" smtClean="0">
                <a:latin typeface="Arial" pitchFamily="34" charset="0"/>
              </a:rPr>
              <a:pPr eaLnBrk="1" hangingPunct="1"/>
              <a:t>1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024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E64FDF7F-FEB1-4606-B608-9E53C65186BD}" type="slidenum">
              <a:rPr lang="it-IT" smtClean="0">
                <a:latin typeface="Arial" pitchFamily="34" charset="0"/>
              </a:rPr>
              <a:pPr eaLnBrk="1" hangingPunct="1"/>
              <a:t>10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116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6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6A5F20F1-0847-4415-A7A9-AC8D0EEC572E}" type="slidenum">
              <a:rPr lang="it-IT" smtClean="0">
                <a:latin typeface="Arial" pitchFamily="34" charset="0"/>
              </a:rPr>
              <a:pPr eaLnBrk="1" hangingPunct="1"/>
              <a:t>11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126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6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4F456698-DE54-41E5-92B8-CCC1B4551E94}" type="slidenum">
              <a:rPr lang="it-IT" smtClean="0">
                <a:latin typeface="Arial" pitchFamily="34" charset="0"/>
              </a:rPr>
              <a:pPr eaLnBrk="1" hangingPunct="1"/>
              <a:t>12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136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6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E698FED5-E0D8-4196-B8CB-BAC29D7F5C31}" type="slidenum">
              <a:rPr lang="it-IT" smtClean="0">
                <a:latin typeface="Arial" pitchFamily="34" charset="0"/>
              </a:rPr>
              <a:pPr eaLnBrk="1" hangingPunct="1"/>
              <a:t>13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146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46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B7CF0563-B8B6-4C57-B4F2-FE9705E9B756}" type="slidenum">
              <a:rPr lang="it-IT" smtClean="0">
                <a:latin typeface="Arial" pitchFamily="34" charset="0"/>
              </a:rPr>
              <a:pPr eaLnBrk="1" hangingPunct="1"/>
              <a:t>14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157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57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26388175-C501-4581-8507-469721EFE773}" type="slidenum">
              <a:rPr lang="it-IT" smtClean="0">
                <a:latin typeface="Arial" pitchFamily="34" charset="0"/>
              </a:rPr>
              <a:pPr eaLnBrk="1" hangingPunct="1"/>
              <a:t>15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167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7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A56260CB-02A6-42FF-9F0F-36222ACB069F}" type="slidenum">
              <a:rPr lang="it-IT" smtClean="0">
                <a:latin typeface="Arial" pitchFamily="34" charset="0"/>
              </a:rPr>
              <a:pPr eaLnBrk="1" hangingPunct="1"/>
              <a:t>16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177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7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ED64840C-A1BB-4E07-9427-DC3A539055D0}" type="slidenum">
              <a:rPr lang="it-IT" smtClean="0">
                <a:latin typeface="Arial" pitchFamily="34" charset="0"/>
              </a:rPr>
              <a:pPr eaLnBrk="1" hangingPunct="1"/>
              <a:t>17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187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7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42D6C313-8B32-4B6B-9103-9B3554D2F3A6}" type="slidenum">
              <a:rPr lang="it-IT" smtClean="0">
                <a:latin typeface="Arial" pitchFamily="34" charset="0"/>
              </a:rPr>
              <a:pPr eaLnBrk="1" hangingPunct="1"/>
              <a:t>18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198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98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0619AFF2-D1BE-4817-89E0-0630D5794ABA}" type="slidenum">
              <a:rPr lang="it-IT" smtClean="0">
                <a:latin typeface="Arial" pitchFamily="34" charset="0"/>
              </a:rPr>
              <a:pPr eaLnBrk="1" hangingPunct="1"/>
              <a:t>19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208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08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0AFD3E99-37C9-46C3-9315-EDDB5D86A72E}" type="slidenum">
              <a:rPr lang="it-IT" smtClean="0">
                <a:latin typeface="Arial" pitchFamily="34" charset="0"/>
              </a:rPr>
              <a:pPr eaLnBrk="1" hangingPunct="1"/>
              <a:t>2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034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4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479807BD-FFA1-4DC2-A658-08EC61592392}" type="slidenum">
              <a:rPr lang="it-IT" smtClean="0">
                <a:latin typeface="Arial" pitchFamily="34" charset="0"/>
              </a:rPr>
              <a:pPr eaLnBrk="1" hangingPunct="1"/>
              <a:t>20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218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18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6A833D93-6ADD-4C07-AD7C-8704E741DC12}" type="slidenum">
              <a:rPr lang="it-IT" smtClean="0">
                <a:latin typeface="Arial" pitchFamily="34" charset="0"/>
              </a:rPr>
              <a:pPr eaLnBrk="1" hangingPunct="1"/>
              <a:t>21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228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8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BBFA1C08-5E34-4934-9C73-1E9E68A4E208}" type="slidenum">
              <a:rPr lang="it-IT" smtClean="0">
                <a:latin typeface="Arial" pitchFamily="34" charset="0"/>
              </a:rPr>
              <a:pPr eaLnBrk="1" hangingPunct="1"/>
              <a:t>22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239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39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8590A1DB-DA77-44BA-BD12-E756EDDD074F}" type="slidenum">
              <a:rPr lang="it-IT" smtClean="0">
                <a:latin typeface="Arial" pitchFamily="34" charset="0"/>
              </a:rPr>
              <a:pPr eaLnBrk="1" hangingPunct="1"/>
              <a:t>23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249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49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8D02C360-A266-4985-84AD-0706B8D9938C}" type="slidenum">
              <a:rPr lang="it-IT" smtClean="0">
                <a:latin typeface="Arial" pitchFamily="34" charset="0"/>
              </a:rPr>
              <a:pPr eaLnBrk="1" hangingPunct="1"/>
              <a:t>24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259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59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F49F3461-5373-4B4B-8F87-6DDBC5824D7F}" type="slidenum">
              <a:rPr lang="it-IT" smtClean="0">
                <a:latin typeface="Arial" pitchFamily="34" charset="0"/>
              </a:rPr>
              <a:pPr eaLnBrk="1" hangingPunct="1"/>
              <a:t>25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269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41EBE329-6097-41B7-8F58-223626B7D4C8}" type="slidenum">
              <a:rPr lang="it-IT" smtClean="0">
                <a:latin typeface="Arial" pitchFamily="34" charset="0"/>
              </a:rPr>
              <a:pPr eaLnBrk="1" hangingPunct="1"/>
              <a:t>26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280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80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01A82C77-9EB3-4018-AEB1-53DF220D9991}" type="slidenum">
              <a:rPr lang="it-IT" smtClean="0">
                <a:latin typeface="Arial" pitchFamily="34" charset="0"/>
              </a:rPr>
              <a:pPr eaLnBrk="1" hangingPunct="1"/>
              <a:t>27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290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ECD6A82E-EF88-483A-8EBB-4317638DFFD1}" type="slidenum">
              <a:rPr lang="it-IT" smtClean="0">
                <a:latin typeface="Arial" pitchFamily="34" charset="0"/>
              </a:rPr>
              <a:pPr eaLnBrk="1" hangingPunct="1"/>
              <a:t>28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300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A9A540A5-7E25-4723-A615-50E5D8123AA6}" type="slidenum">
              <a:rPr lang="it-IT" smtClean="0">
                <a:latin typeface="Arial" pitchFamily="34" charset="0"/>
              </a:rPr>
              <a:pPr eaLnBrk="1" hangingPunct="1"/>
              <a:t>29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310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B8B9AA77-1EC2-43EF-BC9B-39DB58379840}" type="slidenum">
              <a:rPr lang="it-IT" smtClean="0">
                <a:latin typeface="Arial" pitchFamily="34" charset="0"/>
              </a:rPr>
              <a:pPr eaLnBrk="1" hangingPunct="1"/>
              <a:t>3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044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A73FBC70-58BD-4DA9-9473-C39646A36D0E}" type="slidenum">
              <a:rPr lang="it-IT" smtClean="0">
                <a:latin typeface="Arial" pitchFamily="34" charset="0"/>
              </a:rPr>
              <a:pPr eaLnBrk="1" hangingPunct="1"/>
              <a:t>30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320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CDE2DB0A-97CB-4179-849B-3BEBBCC8568A}" type="slidenum">
              <a:rPr lang="it-IT" smtClean="0">
                <a:latin typeface="Arial" pitchFamily="34" charset="0"/>
              </a:rPr>
              <a:pPr eaLnBrk="1" hangingPunct="1"/>
              <a:t>31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331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31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29F0C753-6718-4911-8EBF-E304E45EE15F}" type="slidenum">
              <a:rPr lang="it-IT" smtClean="0">
                <a:latin typeface="Arial" pitchFamily="34" charset="0"/>
              </a:rPr>
              <a:pPr eaLnBrk="1" hangingPunct="1"/>
              <a:t>32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341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41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83312DF6-D6D8-4FB9-9346-9F5AE0876555}" type="slidenum">
              <a:rPr lang="it-IT" smtClean="0">
                <a:latin typeface="Arial" pitchFamily="34" charset="0"/>
              </a:rPr>
              <a:pPr eaLnBrk="1" hangingPunct="1"/>
              <a:t>33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351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51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F9840F4A-F55F-4B80-A79A-E0655CB500E9}" type="slidenum">
              <a:rPr lang="it-IT" smtClean="0">
                <a:latin typeface="Arial" pitchFamily="34" charset="0"/>
              </a:rPr>
              <a:pPr eaLnBrk="1" hangingPunct="1"/>
              <a:t>34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36195" name="Rectangle 7"/>
          <p:cNvSpPr txBox="1">
            <a:spLocks noGrp="1"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727" tIns="45363" rIns="90727" bIns="45363" anchor="b"/>
          <a:lstStyle>
            <a:lvl1pPr defTabSz="9080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defTabSz="9080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defTabSz="9080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defTabSz="9080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defTabSz="9080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defTabSz="90805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/>
            <a:fld id="{B85AEAC5-39F5-4E8A-892B-4163AF4352B7}" type="slidenum">
              <a:rPr lang="fr-FR" sz="1200">
                <a:latin typeface="Arial" pitchFamily="34" charset="0"/>
                <a:ea typeface="ヒラギノ角ゴ Pro W3"/>
                <a:cs typeface="ヒラギノ角ゴ Pro W3"/>
              </a:rPr>
              <a:pPr algn="r"/>
              <a:t>34</a:t>
            </a:fld>
            <a:endParaRPr lang="fr-FR" sz="1200">
              <a:latin typeface="Arial" pitchFamily="34" charset="0"/>
              <a:ea typeface="ヒラギノ角ゴ Pro W3"/>
              <a:cs typeface="ヒラギノ角ゴ Pro W3"/>
            </a:endParaRPr>
          </a:p>
        </p:txBody>
      </p:sp>
      <p:sp>
        <p:nvSpPr>
          <p:cNvPr id="136196" name="Rectangle 2"/>
          <p:cNvSpPr>
            <a:spLocks noChangeArrowheads="1" noTextEdit="1"/>
          </p:cNvSpPr>
          <p:nvPr>
            <p:ph type="sldImg"/>
          </p:nvPr>
        </p:nvSpPr>
        <p:spPr>
          <a:xfrm>
            <a:off x="1144588" y="685800"/>
            <a:ext cx="4573587" cy="3430588"/>
          </a:xfrm>
          <a:ln/>
        </p:spPr>
      </p:sp>
      <p:sp>
        <p:nvSpPr>
          <p:cNvPr id="1361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</p:spPr>
        <p:txBody>
          <a:bodyPr lIns="90727" tIns="45363" rIns="90727" bIns="45363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543F8B43-C154-4531-AD30-64D832923DB5}" type="slidenum">
              <a:rPr lang="it-IT" smtClean="0">
                <a:latin typeface="Arial" pitchFamily="34" charset="0"/>
              </a:rPr>
              <a:pPr eaLnBrk="1" hangingPunct="1"/>
              <a:t>35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372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6175" y="685800"/>
            <a:ext cx="4573588" cy="3430588"/>
          </a:xfrm>
          <a:ln/>
        </p:spPr>
      </p:sp>
      <p:sp>
        <p:nvSpPr>
          <p:cNvPr id="1372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4988"/>
            <a:ext cx="5486400" cy="4113212"/>
          </a:xfrm>
          <a:noFill/>
        </p:spPr>
        <p:txBody>
          <a:bodyPr lIns="90727" tIns="45363" rIns="90727" bIns="45363"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11F8975D-E2BD-4717-BC1B-9B4B3EFB47D9}" type="slidenum">
              <a:rPr lang="it-IT" smtClean="0">
                <a:latin typeface="Arial" pitchFamily="34" charset="0"/>
              </a:rPr>
              <a:pPr eaLnBrk="1" hangingPunct="1"/>
              <a:t>36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382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82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6E74D689-EBD2-45E3-A809-F970D1C8EDCC}" type="slidenum">
              <a:rPr lang="it-IT" smtClean="0">
                <a:latin typeface="Arial" pitchFamily="34" charset="0"/>
              </a:rPr>
              <a:pPr eaLnBrk="1" hangingPunct="1"/>
              <a:t>37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392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392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4E3C516F-3B92-49B8-93AF-51966F940BB0}" type="slidenum">
              <a:rPr lang="it-IT" smtClean="0">
                <a:latin typeface="Arial" pitchFamily="34" charset="0"/>
              </a:rPr>
              <a:pPr eaLnBrk="1" hangingPunct="1"/>
              <a:t>38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402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02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2AB56F08-5D9C-406C-924A-65F002160960}" type="slidenum">
              <a:rPr lang="it-IT" smtClean="0">
                <a:latin typeface="Arial" pitchFamily="34" charset="0"/>
              </a:rPr>
              <a:pPr eaLnBrk="1" hangingPunct="1"/>
              <a:t>39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413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13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D85E340A-126C-4E28-A57D-938B2AF3AB97}" type="slidenum">
              <a:rPr lang="it-IT" smtClean="0">
                <a:latin typeface="Arial" pitchFamily="34" charset="0"/>
              </a:rPr>
              <a:pPr eaLnBrk="1" hangingPunct="1"/>
              <a:t>4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054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4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7791D72B-AFAB-4D49-855B-DBB4D81348FA}" type="slidenum">
              <a:rPr lang="it-IT" smtClean="0">
                <a:latin typeface="Arial" pitchFamily="34" charset="0"/>
              </a:rPr>
              <a:pPr eaLnBrk="1" hangingPunct="1"/>
              <a:t>40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423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23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89412BFF-B2FE-458F-B9AE-30B41681F72C}" type="slidenum">
              <a:rPr lang="it-IT" smtClean="0">
                <a:latin typeface="Arial" pitchFamily="34" charset="0"/>
              </a:rPr>
              <a:pPr eaLnBrk="1" hangingPunct="1"/>
              <a:t>41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433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33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5CAB7C7D-8F89-4DB1-BA2C-4AAD8B1F6F24}" type="slidenum">
              <a:rPr lang="it-IT" smtClean="0">
                <a:latin typeface="Arial" pitchFamily="34" charset="0"/>
              </a:rPr>
              <a:pPr eaLnBrk="1" hangingPunct="1"/>
              <a:t>42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443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4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964C120E-D7E4-4B92-81EA-D364FEC22F17}" type="slidenum">
              <a:rPr lang="it-IT" smtClean="0">
                <a:latin typeface="Arial" pitchFamily="34" charset="0"/>
              </a:rPr>
              <a:pPr eaLnBrk="1" hangingPunct="1"/>
              <a:t>43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454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54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4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FC492543-B62A-4C91-9581-E73B9DF8F3E6}" type="slidenum">
              <a:rPr lang="it-IT" smtClean="0">
                <a:latin typeface="Arial" pitchFamily="34" charset="0"/>
              </a:rPr>
              <a:pPr eaLnBrk="1" hangingPunct="1"/>
              <a:t>44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464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64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0B70AFBF-F8A2-47AF-977F-C85FA264F593}" type="slidenum">
              <a:rPr lang="it-IT" smtClean="0">
                <a:latin typeface="Arial" pitchFamily="34" charset="0"/>
              </a:rPr>
              <a:pPr eaLnBrk="1" hangingPunct="1"/>
              <a:t>45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474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74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40CBF655-B078-46C9-AE37-230AE549BEAD}" type="slidenum">
              <a:rPr lang="it-IT" smtClean="0">
                <a:latin typeface="Arial" pitchFamily="34" charset="0"/>
              </a:rPr>
              <a:pPr eaLnBrk="1" hangingPunct="1"/>
              <a:t>46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484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84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AB4940B0-0E05-4499-AEA6-D1F0607B9C5F}" type="slidenum">
              <a:rPr lang="it-IT" smtClean="0">
                <a:latin typeface="Arial" pitchFamily="34" charset="0"/>
              </a:rPr>
              <a:pPr eaLnBrk="1" hangingPunct="1"/>
              <a:t>47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495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495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38DA0696-3884-4548-92F8-7CFEE001FFB2}" type="slidenum">
              <a:rPr lang="it-IT" smtClean="0">
                <a:latin typeface="Arial" pitchFamily="34" charset="0"/>
              </a:rPr>
              <a:pPr eaLnBrk="1" hangingPunct="1"/>
              <a:t>48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505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05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EFE2B1E8-332B-4D73-AA93-0F2EBAFEF7F1}" type="slidenum">
              <a:rPr lang="it-IT" smtClean="0">
                <a:latin typeface="Arial" pitchFamily="34" charset="0"/>
              </a:rPr>
              <a:pPr eaLnBrk="1" hangingPunct="1"/>
              <a:t>49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515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15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6612E914-55F3-428C-926D-CBD04E7FC5D2}" type="slidenum">
              <a:rPr lang="it-IT" smtClean="0">
                <a:latin typeface="Arial" pitchFamily="34" charset="0"/>
              </a:rPr>
              <a:pPr eaLnBrk="1" hangingPunct="1"/>
              <a:t>5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064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65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30B84BA0-FEB0-4B0C-A501-1FD3C5CDC66E}" type="slidenum">
              <a:rPr lang="it-IT" smtClean="0">
                <a:latin typeface="Arial" pitchFamily="34" charset="0"/>
              </a:rPr>
              <a:pPr eaLnBrk="1" hangingPunct="1"/>
              <a:t>50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525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25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684A0EC3-DC72-4478-8F86-C7B5F5B9C694}" type="slidenum">
              <a:rPr lang="it-IT" smtClean="0">
                <a:latin typeface="Arial" pitchFamily="34" charset="0"/>
              </a:rPr>
              <a:pPr eaLnBrk="1" hangingPunct="1"/>
              <a:t>51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536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6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C0713930-3837-4CF4-AA4C-E49B2EFDD4D5}" type="slidenum">
              <a:rPr lang="it-IT" smtClean="0">
                <a:latin typeface="Arial" pitchFamily="34" charset="0"/>
              </a:rPr>
              <a:pPr eaLnBrk="1" hangingPunct="1"/>
              <a:t>52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546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46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7C843F9C-38F6-452F-B456-E527EAD52C36}" type="slidenum">
              <a:rPr lang="it-IT" smtClean="0">
                <a:latin typeface="Arial" pitchFamily="34" charset="0"/>
              </a:rPr>
              <a:pPr eaLnBrk="1" hangingPunct="1"/>
              <a:t>53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55651" name="Segnaposto immagine diapositiva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5652" name="Segnaposto note 2"/>
          <p:cNvSpPr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  <p:sp>
        <p:nvSpPr>
          <p:cNvPr id="155653" name="Segnaposto numero diapositiva 3"/>
          <p:cNvSpPr txBox="1">
            <a:spLocks noGrp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/>
            <a:fld id="{E27CBAC3-4F10-4FDD-90D8-AF3810B95247}" type="slidenum">
              <a:rPr lang="en-US" sz="1200">
                <a:latin typeface="Arial" pitchFamily="34" charset="0"/>
                <a:ea typeface="ＭＳ Ｐゴシック" pitchFamily="34" charset="-128"/>
              </a:rPr>
              <a:pPr algn="r"/>
              <a:t>53</a:t>
            </a:fld>
            <a:endParaRPr lang="en-US" sz="1200">
              <a:latin typeface="Arial" pitchFamily="34" charset="0"/>
              <a:ea typeface="ＭＳ Ｐゴシック" pitchFamily="34" charset="-128"/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46B58F3A-7DB0-4FF4-9BD9-CD2D150A17B7}" type="slidenum">
              <a:rPr lang="it-IT" smtClean="0">
                <a:latin typeface="Arial" pitchFamily="34" charset="0"/>
              </a:rPr>
              <a:pPr eaLnBrk="1" hangingPunct="1"/>
              <a:t>54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566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66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35CDE8B1-0F92-45C9-A54E-22DB8071F20B}" type="slidenum">
              <a:rPr lang="it-IT" smtClean="0">
                <a:latin typeface="Arial" pitchFamily="34" charset="0"/>
              </a:rPr>
              <a:pPr eaLnBrk="1" hangingPunct="1"/>
              <a:t>55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576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77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8DB27C1F-65DB-45B4-91D8-C91AAFAB35DC}" type="slidenum">
              <a:rPr lang="it-IT" smtClean="0">
                <a:latin typeface="Arial" pitchFamily="34" charset="0"/>
              </a:rPr>
              <a:pPr eaLnBrk="1" hangingPunct="1"/>
              <a:t>56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587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87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199A21FE-0913-4A8A-9C91-78DE10BEEECE}" type="slidenum">
              <a:rPr lang="it-IT" smtClean="0">
                <a:latin typeface="Arial" pitchFamily="34" charset="0"/>
              </a:rPr>
              <a:pPr eaLnBrk="1" hangingPunct="1"/>
              <a:t>57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597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9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7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82B9398B-941D-40EC-927D-7742A014A48C}" type="slidenum">
              <a:rPr lang="it-IT" smtClean="0">
                <a:latin typeface="Arial" pitchFamily="34" charset="0"/>
              </a:rPr>
              <a:pPr eaLnBrk="1" hangingPunct="1"/>
              <a:t>58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607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07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137F93E5-024B-44E5-8884-07201AA6BFAE}" type="slidenum">
              <a:rPr lang="it-IT" smtClean="0">
                <a:latin typeface="Arial" pitchFamily="34" charset="0"/>
              </a:rPr>
              <a:pPr eaLnBrk="1" hangingPunct="1"/>
              <a:t>59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617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17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2960D9A8-D92C-4AC9-B295-062ECE45A462}" type="slidenum">
              <a:rPr lang="it-IT" smtClean="0">
                <a:latin typeface="Arial" pitchFamily="34" charset="0"/>
              </a:rPr>
              <a:pPr eaLnBrk="1" hangingPunct="1"/>
              <a:t>6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075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5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BB84263C-9838-449D-80E7-564AFC229067}" type="slidenum">
              <a:rPr lang="it-IT" smtClean="0">
                <a:latin typeface="Arial" pitchFamily="34" charset="0"/>
              </a:rPr>
              <a:pPr eaLnBrk="1" hangingPunct="1"/>
              <a:t>60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628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28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5CC7EB27-AFFC-460B-9235-B96F48094EAE}" type="slidenum">
              <a:rPr lang="it-IT" smtClean="0">
                <a:latin typeface="Arial" pitchFamily="34" charset="0"/>
              </a:rPr>
              <a:pPr eaLnBrk="1" hangingPunct="1"/>
              <a:t>61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638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821F69FE-1C60-4B6F-8EB3-D22F56FAD58A}" type="slidenum">
              <a:rPr lang="it-IT" smtClean="0">
                <a:latin typeface="Arial" pitchFamily="34" charset="0"/>
              </a:rPr>
              <a:pPr eaLnBrk="1" hangingPunct="1"/>
              <a:t>62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648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48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7A3491D0-626F-42C2-82ED-50AFF1119530}" type="slidenum">
              <a:rPr lang="it-IT" smtClean="0">
                <a:latin typeface="Arial" pitchFamily="34" charset="0"/>
              </a:rPr>
              <a:pPr eaLnBrk="1" hangingPunct="1"/>
              <a:t>63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658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58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EAF35A65-6155-440E-8329-BBF6946C1913}" type="slidenum">
              <a:rPr lang="it-IT" smtClean="0">
                <a:latin typeface="Arial" pitchFamily="34" charset="0"/>
              </a:rPr>
              <a:pPr eaLnBrk="1" hangingPunct="1"/>
              <a:t>64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669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69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B8997938-3416-4A83-9235-637DBED2BEBD}" type="slidenum">
              <a:rPr lang="it-IT" smtClean="0">
                <a:latin typeface="Arial" pitchFamily="34" charset="0"/>
              </a:rPr>
              <a:pPr eaLnBrk="1" hangingPunct="1"/>
              <a:t>65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679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79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3C4913F2-041F-4C5E-94C9-4ABD9AC9E253}" type="slidenum">
              <a:rPr lang="it-IT" smtClean="0">
                <a:latin typeface="Arial" pitchFamily="34" charset="0"/>
              </a:rPr>
              <a:pPr eaLnBrk="1" hangingPunct="1"/>
              <a:t>66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689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89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9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A0859085-47AC-4A85-9C89-6CB9AD20C8A1}" type="slidenum">
              <a:rPr lang="it-IT" smtClean="0">
                <a:latin typeface="Arial" pitchFamily="34" charset="0"/>
              </a:rPr>
              <a:pPr eaLnBrk="1" hangingPunct="1"/>
              <a:t>67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699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99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A9161967-BEF5-4495-B26F-B787E70022CC}" type="slidenum">
              <a:rPr lang="it-IT" smtClean="0">
                <a:latin typeface="Arial" pitchFamily="34" charset="0"/>
              </a:rPr>
              <a:pPr eaLnBrk="1" hangingPunct="1"/>
              <a:t>68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710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10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DFE44BBE-C91A-441E-A2E2-624A7F408198}" type="slidenum">
              <a:rPr lang="it-IT" smtClean="0">
                <a:latin typeface="Arial" pitchFamily="34" charset="0"/>
              </a:rPr>
              <a:pPr eaLnBrk="1" hangingPunct="1"/>
              <a:t>69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720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20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9C4A3295-F812-4681-A791-D755FFF82100}" type="slidenum">
              <a:rPr lang="it-IT" smtClean="0">
                <a:latin typeface="Arial" pitchFamily="34" charset="0"/>
              </a:rPr>
              <a:pPr eaLnBrk="1" hangingPunct="1"/>
              <a:t>7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085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37379CAE-C085-42CC-92D3-4C6F0FEB2CB0}" type="slidenum">
              <a:rPr lang="it-IT" smtClean="0">
                <a:latin typeface="Arial" pitchFamily="34" charset="0"/>
              </a:rPr>
              <a:pPr eaLnBrk="1" hangingPunct="1"/>
              <a:t>70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730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30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49233A4A-F8A6-4E53-9D3D-5CB0F61F535A}" type="slidenum">
              <a:rPr lang="it-IT" smtClean="0">
                <a:latin typeface="Arial" pitchFamily="34" charset="0"/>
              </a:rPr>
              <a:pPr eaLnBrk="1" hangingPunct="1"/>
              <a:t>71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740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0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694EB643-C6B1-4BB5-9C57-9B2302BAA9FA}" type="slidenum">
              <a:rPr lang="it-IT" smtClean="0">
                <a:latin typeface="Arial" pitchFamily="34" charset="0"/>
              </a:rPr>
              <a:pPr eaLnBrk="1" hangingPunct="1"/>
              <a:t>72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7510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510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1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7A3ACF24-4C44-4E93-8D67-D51CB6DFB02D}" type="slidenum">
              <a:rPr lang="it-IT" smtClean="0">
                <a:latin typeface="Arial" pitchFamily="34" charset="0"/>
              </a:rPr>
              <a:pPr eaLnBrk="1" hangingPunct="1"/>
              <a:t>73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7613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61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95C6ACB7-09DA-44C5-B4FC-18C60346E178}" type="slidenum">
              <a:rPr lang="it-IT" smtClean="0">
                <a:latin typeface="Arial" pitchFamily="34" charset="0"/>
              </a:rPr>
              <a:pPr eaLnBrk="1" hangingPunct="1"/>
              <a:t>74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7715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7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23046FB8-F9D7-480B-9E0F-17CF5B0A15DA}" type="slidenum">
              <a:rPr lang="it-IT" smtClean="0">
                <a:latin typeface="Arial" pitchFamily="34" charset="0"/>
              </a:rPr>
              <a:pPr eaLnBrk="1" hangingPunct="1"/>
              <a:t>75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7817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8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2DFC0EBB-C0B0-446F-9232-4481E71B19DF}" type="slidenum">
              <a:rPr lang="it-IT" smtClean="0">
                <a:latin typeface="Arial" pitchFamily="34" charset="0"/>
              </a:rPr>
              <a:pPr eaLnBrk="1" hangingPunct="1"/>
              <a:t>76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7920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9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106F2F07-70D4-4372-AB6A-409464EDE2B8}" type="slidenum">
              <a:rPr lang="it-IT" smtClean="0">
                <a:latin typeface="Arial" pitchFamily="34" charset="0"/>
              </a:rPr>
              <a:pPr eaLnBrk="1" hangingPunct="1"/>
              <a:t>77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8022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0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8897FFF6-B108-4158-A92E-E8406BC0D7A9}" type="slidenum">
              <a:rPr lang="it-IT" smtClean="0">
                <a:latin typeface="Arial" pitchFamily="34" charset="0"/>
              </a:rPr>
              <a:pPr eaLnBrk="1" hangingPunct="1"/>
              <a:t>78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8125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12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6D36AB3E-C9DE-4E03-815C-F1F76D4405A5}" type="slidenum">
              <a:rPr lang="it-IT" smtClean="0">
                <a:latin typeface="Arial" pitchFamily="34" charset="0"/>
              </a:rPr>
              <a:pPr eaLnBrk="1" hangingPunct="1"/>
              <a:t>79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8227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22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346A1F7B-13FC-48A9-9D0C-CFDABD0B0AFC}" type="slidenum">
              <a:rPr lang="it-IT" smtClean="0">
                <a:latin typeface="Arial" pitchFamily="34" charset="0"/>
              </a:rPr>
              <a:pPr eaLnBrk="1" hangingPunct="1"/>
              <a:t>8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095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A0A4775E-7314-47A3-A783-4FB7431E3CB5}" type="slidenum">
              <a:rPr lang="it-IT" smtClean="0">
                <a:latin typeface="Arial" pitchFamily="34" charset="0"/>
              </a:rPr>
              <a:pPr eaLnBrk="1" hangingPunct="1"/>
              <a:t>80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8329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33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666EE0F8-1843-4F6B-8CEE-95F6AFB99901}" type="slidenum">
              <a:rPr lang="it-IT" smtClean="0">
                <a:latin typeface="Arial" pitchFamily="34" charset="0"/>
              </a:rPr>
              <a:pPr eaLnBrk="1" hangingPunct="1"/>
              <a:t>81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8432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43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EC194ED8-0CBB-4D3C-9690-868616B06D35}" type="slidenum">
              <a:rPr lang="it-IT" smtClean="0">
                <a:latin typeface="Arial" pitchFamily="34" charset="0"/>
              </a:rPr>
              <a:pPr eaLnBrk="1" hangingPunct="1"/>
              <a:t>82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8534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53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91138D64-A872-40BD-83B9-B55F3962FC4F}" type="slidenum">
              <a:rPr lang="it-IT" smtClean="0">
                <a:latin typeface="Arial" pitchFamily="34" charset="0"/>
              </a:rPr>
              <a:pPr eaLnBrk="1" hangingPunct="1"/>
              <a:t>83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8637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6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3CB3B184-27BB-4B84-A2C5-F810C00A7DA4}" type="slidenum">
              <a:rPr lang="it-IT" smtClean="0">
                <a:latin typeface="Arial" pitchFamily="34" charset="0"/>
              </a:rPr>
              <a:pPr eaLnBrk="1" hangingPunct="1"/>
              <a:t>84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873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73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D9ED2780-FCCD-497E-AABB-044D4514D2C2}" type="slidenum">
              <a:rPr lang="it-IT" smtClean="0">
                <a:latin typeface="Arial" pitchFamily="34" charset="0"/>
              </a:rPr>
              <a:pPr eaLnBrk="1" hangingPunct="1"/>
              <a:t>85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8841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84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181A24CD-0B98-4C98-978B-CC0B9DACF148}" type="slidenum">
              <a:rPr lang="it-IT" smtClean="0">
                <a:latin typeface="Arial" pitchFamily="34" charset="0"/>
              </a:rPr>
              <a:pPr eaLnBrk="1" hangingPunct="1"/>
              <a:t>86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8944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894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A5843507-9098-4096-83E5-8549B4AE283A}" type="slidenum">
              <a:rPr lang="it-IT" smtClean="0">
                <a:latin typeface="Arial" pitchFamily="34" charset="0"/>
              </a:rPr>
              <a:pPr eaLnBrk="1" hangingPunct="1"/>
              <a:t>87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9046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0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A8DE9282-26DE-4C8F-85EE-3F460F436775}" type="slidenum">
              <a:rPr lang="it-IT" smtClean="0">
                <a:latin typeface="Arial" pitchFamily="34" charset="0"/>
              </a:rPr>
              <a:pPr eaLnBrk="1" hangingPunct="1"/>
              <a:t>88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9149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1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15603A65-9E7E-40D9-8B6A-68567CB2F7E5}" type="slidenum">
              <a:rPr lang="it-IT" smtClean="0">
                <a:latin typeface="Arial" pitchFamily="34" charset="0"/>
              </a:rPr>
              <a:pPr eaLnBrk="1" hangingPunct="1"/>
              <a:t>89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9251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25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2102D4E4-46DC-4C48-AE7A-9365E1455043}" type="slidenum">
              <a:rPr lang="it-IT" smtClean="0">
                <a:latin typeface="Arial" pitchFamily="34" charset="0"/>
              </a:rPr>
              <a:pPr eaLnBrk="1" hangingPunct="1"/>
              <a:t>9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1059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16160A0E-EDD4-4B86-A7BB-F48403619CF2}" type="slidenum">
              <a:rPr lang="it-IT" smtClean="0">
                <a:latin typeface="Arial" pitchFamily="34" charset="0"/>
              </a:rPr>
              <a:pPr eaLnBrk="1" hangingPunct="1"/>
              <a:t>90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9353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35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3F90FDF1-EA81-48E2-9E98-6A7BA1BC0F54}" type="slidenum">
              <a:rPr lang="it-IT" smtClean="0">
                <a:latin typeface="Arial" pitchFamily="34" charset="0"/>
              </a:rPr>
              <a:pPr eaLnBrk="1" hangingPunct="1"/>
              <a:t>91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9456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1ED90CF0-42FD-4740-8894-1C3EE4308B40}" type="slidenum">
              <a:rPr lang="it-IT" smtClean="0">
                <a:latin typeface="Arial" pitchFamily="34" charset="0"/>
              </a:rPr>
              <a:pPr eaLnBrk="1" hangingPunct="1"/>
              <a:t>92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95587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55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E6967880-F27B-440F-9BAE-6FF9544C9875}" type="slidenum">
              <a:rPr lang="it-IT" smtClean="0">
                <a:latin typeface="Arial" pitchFamily="34" charset="0"/>
              </a:rPr>
              <a:pPr eaLnBrk="1" hangingPunct="1"/>
              <a:t>93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96611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66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00B9696D-8009-44AA-A9C6-5E82C7EDCE26}" type="slidenum">
              <a:rPr lang="it-IT" smtClean="0">
                <a:latin typeface="Arial" pitchFamily="34" charset="0"/>
              </a:rPr>
              <a:pPr eaLnBrk="1" hangingPunct="1"/>
              <a:t>94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97635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763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6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CC41329C-F4BD-4372-9943-D8D03F4C8A15}" type="slidenum">
              <a:rPr lang="it-IT" smtClean="0">
                <a:latin typeface="Arial" pitchFamily="34" charset="0"/>
              </a:rPr>
              <a:pPr eaLnBrk="1" hangingPunct="1"/>
              <a:t>95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98659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866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6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fld id="{9D8F61A1-BF18-4CCE-99C5-EB96CDFC6823}" type="slidenum">
              <a:rPr lang="it-IT" smtClean="0">
                <a:latin typeface="Arial" pitchFamily="34" charset="0"/>
              </a:rPr>
              <a:pPr eaLnBrk="1" hangingPunct="1"/>
              <a:t>96</a:t>
            </a:fld>
            <a:endParaRPr lang="it-IT" smtClean="0">
              <a:latin typeface="Arial" pitchFamily="34" charset="0"/>
            </a:endParaRPr>
          </a:p>
        </p:txBody>
      </p:sp>
      <p:sp>
        <p:nvSpPr>
          <p:cNvPr id="199683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96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it-IT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247775" y="0"/>
            <a:ext cx="7896225" cy="6858000"/>
            <a:chOff x="851" y="0"/>
            <a:chExt cx="5389" cy="4320"/>
          </a:xfrm>
        </p:grpSpPr>
        <p:sp>
          <p:nvSpPr>
            <p:cNvPr id="3" name="Text Box 3"/>
            <p:cNvSpPr txBox="1">
              <a:spLocks noChangeArrowheads="1"/>
            </p:cNvSpPr>
            <p:nvPr/>
          </p:nvSpPr>
          <p:spPr bwMode="auto">
            <a:xfrm>
              <a:off x="851" y="3913"/>
              <a:ext cx="3602" cy="2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eaLnBrk="1" hangingPunct="1">
                <a:defRPr/>
              </a:pPr>
              <a:r>
                <a:rPr lang="it-IT" sz="1100" smtClean="0">
                  <a:solidFill>
                    <a:srgbClr val="002052"/>
                  </a:solidFill>
                  <a:latin typeface="Helvetica" pitchFamily="34" charset="0"/>
                </a:rPr>
                <a:t>Università Campus Bio-Medico di Roma - Via Álvaro del Portillo, 21 - 00128 Roma – Italia</a:t>
              </a:r>
            </a:p>
            <a:p>
              <a:pPr eaLnBrk="1" hangingPunct="1">
                <a:defRPr/>
              </a:pPr>
              <a:r>
                <a:rPr lang="it-IT" sz="1100" smtClean="0">
                  <a:solidFill>
                    <a:srgbClr val="002052"/>
                  </a:solidFill>
                  <a:latin typeface="Helvetica" pitchFamily="34" charset="0"/>
                </a:rPr>
                <a:t>www.unicampus.it</a:t>
              </a:r>
            </a:p>
          </p:txBody>
        </p:sp>
        <p:sp>
          <p:nvSpPr>
            <p:cNvPr id="4" name="Line 4"/>
            <p:cNvSpPr>
              <a:spLocks noChangeShapeType="1"/>
            </p:cNvSpPr>
            <p:nvPr/>
          </p:nvSpPr>
          <p:spPr bwMode="auto">
            <a:xfrm>
              <a:off x="897" y="0"/>
              <a:ext cx="0" cy="1669"/>
            </a:xfrm>
            <a:prstGeom prst="line">
              <a:avLst/>
            </a:prstGeom>
            <a:noFill/>
            <a:ln w="12700">
              <a:solidFill>
                <a:srgbClr val="00205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it-IT"/>
            </a:p>
          </p:txBody>
        </p:sp>
        <p:pic>
          <p:nvPicPr>
            <p:cNvPr id="5" name="Picture 5" descr="Senza titolo-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8" y="2515"/>
              <a:ext cx="1332" cy="180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3295545641"/>
      </p:ext>
    </p:extLst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16655756"/>
      </p:ext>
    </p:extLst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0"/>
            <a:ext cx="2057400" cy="6126163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19800" cy="6126163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0429194"/>
      </p:ext>
    </p:extLst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89896771"/>
      </p:ext>
    </p:extLst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2713894713"/>
      </p:ext>
    </p:extLst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452438"/>
            <a:ext cx="4038600" cy="5673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452438"/>
            <a:ext cx="4038600" cy="5673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941766490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513890927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73185608"/>
      </p:ext>
    </p:extLst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91117089"/>
      </p:ext>
    </p:extLst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3603960937"/>
      </p:ext>
    </p:extLst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 smtClean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</p:spTree>
    <p:extLst>
      <p:ext uri="{BB962C8B-B14F-4D97-AF65-F5344CB8AC3E}">
        <p14:creationId xmlns:p14="http://schemas.microsoft.com/office/powerpoint/2010/main" val="1268334966"/>
      </p:ext>
    </p:extLst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452438"/>
            <a:ext cx="8229600" cy="567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grpSp>
        <p:nvGrpSpPr>
          <p:cNvPr id="1027" name="Group 3"/>
          <p:cNvGrpSpPr>
            <a:grpSpLocks/>
          </p:cNvGrpSpPr>
          <p:nvPr/>
        </p:nvGrpSpPr>
        <p:grpSpPr bwMode="auto">
          <a:xfrm>
            <a:off x="0" y="0"/>
            <a:ext cx="8813800" cy="6858000"/>
            <a:chOff x="0" y="0"/>
            <a:chExt cx="6015" cy="4320"/>
          </a:xfrm>
        </p:grpSpPr>
        <p:sp>
          <p:nvSpPr>
            <p:cNvPr id="1029" name="Rectangle 4"/>
            <p:cNvSpPr>
              <a:spLocks noChangeArrowheads="1"/>
            </p:cNvSpPr>
            <p:nvPr/>
          </p:nvSpPr>
          <p:spPr bwMode="auto">
            <a:xfrm>
              <a:off x="0" y="0"/>
              <a:ext cx="813" cy="183"/>
            </a:xfrm>
            <a:prstGeom prst="rect">
              <a:avLst/>
            </a:prstGeom>
            <a:solidFill>
              <a:srgbClr val="002052"/>
            </a:solidFill>
            <a:ln w="9525">
              <a:solidFill>
                <a:srgbClr val="00205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030" name="Line 5"/>
            <p:cNvSpPr>
              <a:spLocks noChangeShapeType="1"/>
            </p:cNvSpPr>
            <p:nvPr/>
          </p:nvSpPr>
          <p:spPr bwMode="auto">
            <a:xfrm>
              <a:off x="906" y="0"/>
              <a:ext cx="0" cy="189"/>
            </a:xfrm>
            <a:prstGeom prst="line">
              <a:avLst/>
            </a:prstGeom>
            <a:noFill/>
            <a:ln w="12700">
              <a:solidFill>
                <a:srgbClr val="00205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31" name="Line 6"/>
            <p:cNvSpPr>
              <a:spLocks noChangeShapeType="1"/>
            </p:cNvSpPr>
            <p:nvPr/>
          </p:nvSpPr>
          <p:spPr bwMode="auto">
            <a:xfrm>
              <a:off x="906" y="4005"/>
              <a:ext cx="0" cy="315"/>
            </a:xfrm>
            <a:prstGeom prst="line">
              <a:avLst/>
            </a:prstGeom>
            <a:noFill/>
            <a:ln w="9525">
              <a:solidFill>
                <a:srgbClr val="00205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it-IT"/>
            </a:p>
          </p:txBody>
        </p:sp>
        <p:sp>
          <p:nvSpPr>
            <p:cNvPr id="1032" name="Rectangle 7"/>
            <p:cNvSpPr>
              <a:spLocks noChangeArrowheads="1"/>
            </p:cNvSpPr>
            <p:nvPr/>
          </p:nvSpPr>
          <p:spPr bwMode="auto">
            <a:xfrm>
              <a:off x="224" y="224"/>
              <a:ext cx="5791" cy="3675"/>
            </a:xfrm>
            <a:prstGeom prst="rect">
              <a:avLst/>
            </a:prstGeom>
            <a:noFill/>
            <a:ln w="12700">
              <a:solidFill>
                <a:srgbClr val="00205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033" name="Rettangolo 11"/>
            <p:cNvSpPr>
              <a:spLocks noChangeArrowheads="1"/>
            </p:cNvSpPr>
            <p:nvPr/>
          </p:nvSpPr>
          <p:spPr bwMode="auto">
            <a:xfrm>
              <a:off x="1008" y="3953"/>
              <a:ext cx="4455" cy="2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/>
            <a:p>
              <a:pPr eaLnBrk="0" hangingPunct="0"/>
              <a:r>
                <a:rPr lang="it-IT" sz="1100" b="1">
                  <a:solidFill>
                    <a:srgbClr val="002052"/>
                  </a:solidFill>
                  <a:latin typeface="Helvetica" pitchFamily="34" charset="0"/>
                  <a:ea typeface="ＭＳ Ｐゴシック" pitchFamily="34" charset="-128"/>
                </a:rPr>
                <a:t>UNIVERSITA' CAMPUS BIO-MEDICO DI ROMA</a:t>
              </a:r>
            </a:p>
            <a:p>
              <a:pPr eaLnBrk="0" hangingPunct="0"/>
              <a:r>
                <a:rPr lang="it-IT" sz="1100">
                  <a:solidFill>
                    <a:srgbClr val="002052"/>
                  </a:solidFill>
                  <a:latin typeface="Helvetica" pitchFamily="34" charset="0"/>
                  <a:ea typeface="ＭＳ Ｐゴシック" pitchFamily="34" charset="-128"/>
                </a:rPr>
                <a:t>www.unicampus.it</a:t>
              </a:r>
            </a:p>
          </p:txBody>
        </p:sp>
        <p:pic>
          <p:nvPicPr>
            <p:cNvPr id="1034" name="Picture 9" descr="Senza titolo-2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" y="3953"/>
              <a:ext cx="380" cy="3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8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1385888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INSERISCI TITOLO E AUTORE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</p:sldLayoutIdLst>
  <p:transition>
    <p:random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1100">
          <a:solidFill>
            <a:srgbClr val="00205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1100">
          <a:solidFill>
            <a:srgbClr val="002052"/>
          </a:solidFill>
          <a:latin typeface="Helvetica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1100">
          <a:solidFill>
            <a:srgbClr val="002052"/>
          </a:solidFill>
          <a:latin typeface="Helvetica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1100">
          <a:solidFill>
            <a:srgbClr val="002052"/>
          </a:solidFill>
          <a:latin typeface="Helvetica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1100">
          <a:solidFill>
            <a:srgbClr val="002052"/>
          </a:solidFill>
          <a:latin typeface="Helvetic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1100">
          <a:solidFill>
            <a:srgbClr val="002052"/>
          </a:solidFill>
          <a:latin typeface="Helvetic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1100">
          <a:solidFill>
            <a:srgbClr val="002052"/>
          </a:solidFill>
          <a:latin typeface="Helvetic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1100">
          <a:solidFill>
            <a:srgbClr val="002052"/>
          </a:solidFill>
          <a:latin typeface="Helvetic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1100">
          <a:solidFill>
            <a:srgbClr val="002052"/>
          </a:solidFill>
          <a:latin typeface="Helvetic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1300">
          <a:solidFill>
            <a:srgbClr val="002052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defRPr sz="1300">
          <a:solidFill>
            <a:srgbClr val="002052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defRPr sz="1300">
          <a:solidFill>
            <a:srgbClr val="002052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defRPr sz="1300">
          <a:solidFill>
            <a:srgbClr val="002052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defRPr sz="1300">
          <a:solidFill>
            <a:srgbClr val="002052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defRPr sz="1300">
          <a:solidFill>
            <a:srgbClr val="002052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defRPr sz="1300">
          <a:solidFill>
            <a:srgbClr val="002052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defRPr sz="1300">
          <a:solidFill>
            <a:srgbClr val="002052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defRPr sz="1300">
          <a:solidFill>
            <a:srgbClr val="002052"/>
          </a:solidFill>
          <a:latin typeface="+mn-lt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image" Target="../media/image7.png"/><Relationship Id="rId7" Type="http://schemas.openxmlformats.org/officeDocument/2006/relationships/image" Target="../media/image17.wmf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wmf"/><Relationship Id="rId5" Type="http://schemas.openxmlformats.org/officeDocument/2006/relationships/image" Target="../media/image8.png"/><Relationship Id="rId4" Type="http://schemas.openxmlformats.org/officeDocument/2006/relationships/image" Target="../media/image15.wmf"/><Relationship Id="rId9" Type="http://schemas.openxmlformats.org/officeDocument/2006/relationships/image" Target="../media/image19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.png"/><Relationship Id="rId5" Type="http://schemas.openxmlformats.org/officeDocument/2006/relationships/image" Target="../media/image20.wmf"/><Relationship Id="rId4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3" Type="http://schemas.openxmlformats.org/officeDocument/2006/relationships/image" Target="../media/image15.wmf"/><Relationship Id="rId7" Type="http://schemas.openxmlformats.org/officeDocument/2006/relationships/image" Target="../media/image22.w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wmf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4.wmf"/><Relationship Id="rId5" Type="http://schemas.openxmlformats.org/officeDocument/2006/relationships/image" Target="../media/image8.png"/><Relationship Id="rId4" Type="http://schemas.openxmlformats.org/officeDocument/2006/relationships/image" Target="../media/image1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27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0.png"/><Relationship Id="rId4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png"/><Relationship Id="rId3" Type="http://schemas.openxmlformats.org/officeDocument/2006/relationships/image" Target="../media/image7.png"/><Relationship Id="rId7" Type="http://schemas.openxmlformats.org/officeDocument/2006/relationships/image" Target="../media/image4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11" Type="http://schemas.openxmlformats.org/officeDocument/2006/relationships/image" Target="../media/image29.jpeg"/><Relationship Id="rId5" Type="http://schemas.openxmlformats.org/officeDocument/2006/relationships/image" Target="../media/image39.png"/><Relationship Id="rId10" Type="http://schemas.openxmlformats.org/officeDocument/2006/relationships/image" Target="../media/image28.jpeg"/><Relationship Id="rId4" Type="http://schemas.openxmlformats.org/officeDocument/2006/relationships/image" Target="../media/image37.png"/><Relationship Id="rId9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wmf"/><Relationship Id="rId5" Type="http://schemas.openxmlformats.org/officeDocument/2006/relationships/image" Target="../media/image44.png"/><Relationship Id="rId4" Type="http://schemas.openxmlformats.org/officeDocument/2006/relationships/image" Target="../media/image2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w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7" Type="http://schemas.openxmlformats.org/officeDocument/2006/relationships/image" Target="../media/image51.w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0.wmf"/><Relationship Id="rId5" Type="http://schemas.openxmlformats.org/officeDocument/2006/relationships/image" Target="../media/image49.wmf"/><Relationship Id="rId4" Type="http://schemas.openxmlformats.org/officeDocument/2006/relationships/image" Target="../media/image48.wmf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4.png"/><Relationship Id="rId4" Type="http://schemas.openxmlformats.org/officeDocument/2006/relationships/image" Target="../media/image53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7.png"/><Relationship Id="rId4" Type="http://schemas.openxmlformats.org/officeDocument/2006/relationships/image" Target="../media/image55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7" Type="http://schemas.openxmlformats.org/officeDocument/2006/relationships/image" Target="../media/image6.e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w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wmf"/><Relationship Id="rId4" Type="http://schemas.openxmlformats.org/officeDocument/2006/relationships/image" Target="../media/image44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3.pn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5.w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5.w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wmf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1.wmf"/><Relationship Id="rId4" Type="http://schemas.openxmlformats.org/officeDocument/2006/relationships/image" Target="../media/image70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bin"/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Relationship Id="rId6" Type="http://schemas.openxmlformats.org/officeDocument/2006/relationships/image" Target="http://www.jco.org/content/vol22/issue23/images/medium/zlj0230416860002.gif" TargetMode="External"/><Relationship Id="rId5" Type="http://schemas.openxmlformats.org/officeDocument/2006/relationships/image" Target="../media/image76.bin"/><Relationship Id="rId4" Type="http://schemas.openxmlformats.org/officeDocument/2006/relationships/image" Target="http://www.jco.org/content/vol22/issue23/images/medium/zlj0230416860001.gif" TargetMode="Externa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8.png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3.jpeg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2.png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4.png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7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wmf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7.wmf"/><Relationship Id="rId4" Type="http://schemas.openxmlformats.org/officeDocument/2006/relationships/image" Target="../media/image86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wmf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1.wmf"/><Relationship Id="rId4" Type="http://schemas.openxmlformats.org/officeDocument/2006/relationships/image" Target="../media/image90.pn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0.png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3.png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wmf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6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wmf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01.png"/><Relationship Id="rId4" Type="http://schemas.openxmlformats.org/officeDocument/2006/relationships/image" Target="../media/image100.w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2.wmf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6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wmf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wmf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6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6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eg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07.jpeg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wmf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6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wmf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6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6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6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6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6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6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6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6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wmf"/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3.png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3.xml"/><Relationship Id="rId1" Type="http://schemas.openxmlformats.org/officeDocument/2006/relationships/slideLayout" Target="../slideLayouts/slideLayout6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6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4.png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5.png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6.jpeg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>
            <p:ph type="subTitle" idx="4294967295"/>
          </p:nvPr>
        </p:nvSpPr>
        <p:spPr>
          <a:xfrm>
            <a:off x="1476375" y="5013325"/>
            <a:ext cx="5329238" cy="1152525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</a:pPr>
            <a:r>
              <a:rPr lang="it-IT" sz="2000" i="1" smtClean="0">
                <a:solidFill>
                  <a:srgbClr val="000000"/>
                </a:solidFill>
                <a:latin typeface="Garamond" pitchFamily="18" charset="0"/>
                <a:cs typeface="Times New Roman" pitchFamily="18" charset="0"/>
              </a:rPr>
              <a:t>Sara Ramella</a:t>
            </a:r>
          </a:p>
          <a:p>
            <a:pPr marL="0" indent="0" algn="ctr" eaLnBrk="1" hangingPunct="1">
              <a:lnSpc>
                <a:spcPct val="80000"/>
              </a:lnSpc>
            </a:pPr>
            <a:r>
              <a:rPr lang="it-IT" sz="2000" smtClean="0">
                <a:solidFill>
                  <a:srgbClr val="000000"/>
                </a:solidFill>
                <a:latin typeface="Garamond" pitchFamily="18" charset="0"/>
                <a:cs typeface="Times New Roman" pitchFamily="18" charset="0"/>
              </a:rPr>
              <a:t>Cattedra di Radioterapia Oncologica </a:t>
            </a:r>
          </a:p>
          <a:p>
            <a:pPr marL="0" indent="0" algn="ctr" eaLnBrk="1" hangingPunct="1">
              <a:lnSpc>
                <a:spcPct val="80000"/>
              </a:lnSpc>
            </a:pPr>
            <a:r>
              <a:rPr lang="it-IT" sz="2000" smtClean="0">
                <a:solidFill>
                  <a:srgbClr val="000000"/>
                </a:solidFill>
                <a:latin typeface="Garamond" pitchFamily="18" charset="0"/>
                <a:cs typeface="Times New Roman" pitchFamily="18" charset="0"/>
              </a:rPr>
              <a:t>Università Campus Bio-Medico, Roma</a:t>
            </a:r>
            <a:endParaRPr lang="it-IT" sz="2000" baseline="30000" smtClean="0">
              <a:solidFill>
                <a:srgbClr val="000000"/>
              </a:solidFill>
              <a:latin typeface="Garamond" pitchFamily="18" charset="0"/>
              <a:cs typeface="Times New Roman" pitchFamily="18" charset="0"/>
            </a:endParaRPr>
          </a:p>
        </p:txBody>
      </p:sp>
      <p:sp>
        <p:nvSpPr>
          <p:cNvPr id="3075" name="Rectangle 3"/>
          <p:cNvSpPr>
            <a:spLocks noChangeArrowheads="1"/>
          </p:cNvSpPr>
          <p:nvPr/>
        </p:nvSpPr>
        <p:spPr bwMode="auto">
          <a:xfrm>
            <a:off x="468313" y="3284538"/>
            <a:ext cx="7297737" cy="7159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88" tIns="44450" rIns="90488" bIns="44450" anchor="ctr"/>
          <a:lstStyle/>
          <a:p>
            <a:pPr algn="ctr">
              <a:lnSpc>
                <a:spcPct val="115000"/>
              </a:lnSpc>
            </a:pPr>
            <a:r>
              <a:rPr lang="it-IT" sz="4000" b="1">
                <a:ea typeface="ヒラギノ角ゴ Pro W3"/>
                <a:cs typeface="ヒラギノ角ゴ Pro W3"/>
              </a:rPr>
              <a:t>Evidence-based Radiotherapy “HOT TOPICS” 2010</a:t>
            </a:r>
          </a:p>
        </p:txBody>
      </p:sp>
      <p:pic>
        <p:nvPicPr>
          <p:cNvPr id="3076" name="Picture 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3203575" cy="260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3600" y="134938"/>
            <a:ext cx="5776913" cy="2430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pic>
        <p:nvPicPr>
          <p:cNvPr id="12292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492375"/>
            <a:ext cx="8135938" cy="2808288"/>
          </a:xfrm>
          <a:prstGeom prst="rect">
            <a:avLst/>
          </a:prstGeom>
          <a:noFill/>
          <a:ln w="38100">
            <a:solidFill>
              <a:srgbClr val="0066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293" name="Rectangle 9"/>
          <p:cNvSpPr>
            <a:spLocks noChangeArrowheads="1"/>
          </p:cNvSpPr>
          <p:nvPr/>
        </p:nvSpPr>
        <p:spPr bwMode="auto">
          <a:xfrm>
            <a:off x="2555875" y="908050"/>
            <a:ext cx="4411663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/>
              <a:t>There was more acute oesophagitis (≥G3) with concurrent treatment (range 17% to 26%) compared to sequential treatment (range 0% to 4%; RR 6.77; p= 0.00001</a:t>
            </a:r>
          </a:p>
        </p:txBody>
      </p:sp>
      <p:sp>
        <p:nvSpPr>
          <p:cNvPr id="12294" name="Rectangle 10"/>
          <p:cNvSpPr>
            <a:spLocks noChangeArrowheads="1"/>
          </p:cNvSpPr>
          <p:nvPr/>
        </p:nvSpPr>
        <p:spPr bwMode="auto">
          <a:xfrm>
            <a:off x="2771775" y="5734050"/>
            <a:ext cx="60309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it-IT" i="1"/>
              <a:t>O’Rourke N. Clin Oncol 2010</a:t>
            </a:r>
          </a:p>
        </p:txBody>
      </p:sp>
      <p:pic>
        <p:nvPicPr>
          <p:cNvPr id="1229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90976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6666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6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04813"/>
            <a:ext cx="1538287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pic>
        <p:nvPicPr>
          <p:cNvPr id="13316" name="Picture 5" descr="Current Issue 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1412875"/>
            <a:ext cx="1516062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631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58888" y="5661025"/>
            <a:ext cx="7561262" cy="53181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8" name="Rectangle 8"/>
          <p:cNvSpPr>
            <a:spLocks noChangeArrowheads="1"/>
          </p:cNvSpPr>
          <p:nvPr/>
        </p:nvSpPr>
        <p:spPr bwMode="auto">
          <a:xfrm>
            <a:off x="468313" y="1484313"/>
            <a:ext cx="6767512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4F81BD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t-IT" sz="2400">
                <a:solidFill>
                  <a:srgbClr val="000000"/>
                </a:solidFill>
              </a:rPr>
              <a:t>Meta-Analysis of Concomitant Versus Sequential Radiochemotherapy in Locally Advanced Non–Small-Cell Lung Cancer</a:t>
            </a:r>
          </a:p>
        </p:txBody>
      </p:sp>
      <p:pic>
        <p:nvPicPr>
          <p:cNvPr id="13319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7542212" cy="885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0" name="Rectangle 14"/>
          <p:cNvSpPr>
            <a:spLocks noChangeArrowheads="1"/>
          </p:cNvSpPr>
          <p:nvPr/>
        </p:nvSpPr>
        <p:spPr bwMode="auto">
          <a:xfrm>
            <a:off x="1187450" y="5734050"/>
            <a:ext cx="76946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/>
              <a:t>Anne Auperin</a:t>
            </a:r>
            <a:r>
              <a:rPr lang="it-IT"/>
              <a:t> </a:t>
            </a:r>
            <a:r>
              <a:rPr lang="it-IT" i="1"/>
              <a:t>J Clin Oncol 28:2181-2190. © 2010 by American Society of Clinical Oncology</a:t>
            </a:r>
          </a:p>
        </p:txBody>
      </p:sp>
      <p:grpSp>
        <p:nvGrpSpPr>
          <p:cNvPr id="13321" name="Group 22"/>
          <p:cNvGrpSpPr>
            <a:grpSpLocks/>
          </p:cNvGrpSpPr>
          <p:nvPr/>
        </p:nvGrpSpPr>
        <p:grpSpPr bwMode="auto">
          <a:xfrm>
            <a:off x="684213" y="3068638"/>
            <a:ext cx="5873750" cy="1536700"/>
            <a:chOff x="476" y="1933"/>
            <a:chExt cx="3700" cy="968"/>
          </a:xfrm>
        </p:grpSpPr>
        <p:grpSp>
          <p:nvGrpSpPr>
            <p:cNvPr id="13325" name="Group 18"/>
            <p:cNvGrpSpPr>
              <a:grpSpLocks/>
            </p:cNvGrpSpPr>
            <p:nvPr/>
          </p:nvGrpSpPr>
          <p:grpSpPr bwMode="auto">
            <a:xfrm>
              <a:off x="476" y="1933"/>
              <a:ext cx="3700" cy="968"/>
              <a:chOff x="476" y="1933"/>
              <a:chExt cx="3700" cy="968"/>
            </a:xfrm>
          </p:grpSpPr>
          <p:pic>
            <p:nvPicPr>
              <p:cNvPr id="13327" name="Picture 16"/>
              <p:cNvPicPr>
                <a:picLocks noChangeAspect="1" noChangeArrowheads="1"/>
              </p:cNvPicPr>
              <p:nvPr/>
            </p:nvPicPr>
            <p:blipFill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6" y="2523"/>
                <a:ext cx="3700" cy="37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328" name="Picture 17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018" y="1933"/>
                <a:ext cx="2139" cy="63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  <p:pic>
          <p:nvPicPr>
            <p:cNvPr id="13326" name="Picture 21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6" y="2341"/>
              <a:ext cx="472" cy="1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3322" name="Picture 23" descr="Current Issue 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1412875"/>
            <a:ext cx="1516062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3" name="Text Box 24"/>
          <p:cNvSpPr txBox="1">
            <a:spLocks noChangeArrowheads="1"/>
          </p:cNvSpPr>
          <p:nvPr/>
        </p:nvSpPr>
        <p:spPr bwMode="auto">
          <a:xfrm>
            <a:off x="539750" y="2708275"/>
            <a:ext cx="2303463" cy="854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2000" b="1" i="1">
                <a:solidFill>
                  <a:srgbClr val="006666"/>
                </a:solidFill>
              </a:rPr>
              <a:t>1.205 patients</a:t>
            </a:r>
          </a:p>
          <a:p>
            <a:pPr eaLnBrk="1" hangingPunct="1">
              <a:spcBef>
                <a:spcPct val="50000"/>
              </a:spcBef>
            </a:pPr>
            <a:r>
              <a:rPr lang="it-IT" sz="2000"/>
              <a:t>6 randomized trials</a:t>
            </a:r>
          </a:p>
        </p:txBody>
      </p:sp>
      <p:pic>
        <p:nvPicPr>
          <p:cNvPr id="13324" name="Picture 2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4652963"/>
            <a:ext cx="5903912" cy="962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pic>
        <p:nvPicPr>
          <p:cNvPr id="23245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5661025"/>
            <a:ext cx="7561262" cy="53181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76250"/>
            <a:ext cx="7056437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2" name="Rectangle 8"/>
          <p:cNvSpPr>
            <a:spLocks noChangeArrowheads="1"/>
          </p:cNvSpPr>
          <p:nvPr/>
        </p:nvSpPr>
        <p:spPr bwMode="auto">
          <a:xfrm>
            <a:off x="1187450" y="5734050"/>
            <a:ext cx="76946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/>
              <a:t>Anne Auperin</a:t>
            </a:r>
            <a:r>
              <a:rPr lang="it-IT"/>
              <a:t> </a:t>
            </a:r>
            <a:r>
              <a:rPr lang="it-IT" i="1"/>
              <a:t>J Clin Oncol 28:2181-2190. © 2010 by American Society of Clinical Oncology</a:t>
            </a:r>
          </a:p>
        </p:txBody>
      </p:sp>
      <p:pic>
        <p:nvPicPr>
          <p:cNvPr id="14343" name="Picture 1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1628775"/>
            <a:ext cx="5759450" cy="371951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344" name="Picture 19" descr="Current Issue Cover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1412875"/>
            <a:ext cx="1516062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4345" name="Group 26"/>
          <p:cNvGrpSpPr>
            <a:grpSpLocks/>
          </p:cNvGrpSpPr>
          <p:nvPr/>
        </p:nvGrpSpPr>
        <p:grpSpPr bwMode="auto">
          <a:xfrm>
            <a:off x="3779838" y="3573463"/>
            <a:ext cx="5041900" cy="1728787"/>
            <a:chOff x="2381" y="2251"/>
            <a:chExt cx="3176" cy="1089"/>
          </a:xfrm>
        </p:grpSpPr>
        <p:sp>
          <p:nvSpPr>
            <p:cNvPr id="14346" name="Rectangle 16"/>
            <p:cNvSpPr>
              <a:spLocks noChangeArrowheads="1"/>
            </p:cNvSpPr>
            <p:nvPr/>
          </p:nvSpPr>
          <p:spPr bwMode="auto">
            <a:xfrm>
              <a:off x="4150" y="2341"/>
              <a:ext cx="1407" cy="8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38100">
                  <a:solidFill>
                    <a:srgbClr val="006666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sz="2000"/>
                <a:t>Benefit concomitant RT-CT: HR 0.84 95% CI, 0.74 to 0.95; p.004</a:t>
              </a:r>
            </a:p>
          </p:txBody>
        </p:sp>
        <p:sp>
          <p:nvSpPr>
            <p:cNvPr id="14347" name="AutoShape 24"/>
            <p:cNvSpPr>
              <a:spLocks noChangeArrowheads="1"/>
            </p:cNvSpPr>
            <p:nvPr/>
          </p:nvSpPr>
          <p:spPr bwMode="auto">
            <a:xfrm flipH="1">
              <a:off x="3833" y="2251"/>
              <a:ext cx="1678" cy="1089"/>
            </a:xfrm>
            <a:prstGeom prst="rightArrowCallout">
              <a:avLst>
                <a:gd name="adj1" fmla="val 21148"/>
                <a:gd name="adj2" fmla="val 25000"/>
                <a:gd name="adj3" fmla="val 15337"/>
                <a:gd name="adj4" fmla="val 79435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14348" name="Rectangle 25"/>
            <p:cNvSpPr>
              <a:spLocks noChangeArrowheads="1"/>
            </p:cNvSpPr>
            <p:nvPr/>
          </p:nvSpPr>
          <p:spPr bwMode="auto">
            <a:xfrm>
              <a:off x="2381" y="2704"/>
              <a:ext cx="1361" cy="227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pic>
        <p:nvPicPr>
          <p:cNvPr id="24166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58888" y="5661025"/>
            <a:ext cx="7561262" cy="53181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76250"/>
            <a:ext cx="7056437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Rectangle 6"/>
          <p:cNvSpPr>
            <a:spLocks noChangeArrowheads="1"/>
          </p:cNvSpPr>
          <p:nvPr/>
        </p:nvSpPr>
        <p:spPr bwMode="auto">
          <a:xfrm>
            <a:off x="1187450" y="5734050"/>
            <a:ext cx="76946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/>
              <a:t>Anne Auperin</a:t>
            </a:r>
            <a:r>
              <a:rPr lang="it-IT"/>
              <a:t> </a:t>
            </a:r>
            <a:r>
              <a:rPr lang="it-IT" i="1"/>
              <a:t>J Clin Oncol 28:2181-2190. © 2010 by American Society of Clinical Oncology</a:t>
            </a:r>
          </a:p>
        </p:txBody>
      </p:sp>
      <p:pic>
        <p:nvPicPr>
          <p:cNvPr id="15367" name="Picture 9" descr="Current Issue 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692150"/>
            <a:ext cx="1190625" cy="1584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5368" name="Group 10"/>
          <p:cNvGrpSpPr>
            <a:grpSpLocks/>
          </p:cNvGrpSpPr>
          <p:nvPr/>
        </p:nvGrpSpPr>
        <p:grpSpPr bwMode="auto">
          <a:xfrm>
            <a:off x="395288" y="3011488"/>
            <a:ext cx="8353425" cy="2146300"/>
            <a:chOff x="249" y="1752"/>
            <a:chExt cx="5262" cy="1352"/>
          </a:xfrm>
        </p:grpSpPr>
        <p:pic>
          <p:nvPicPr>
            <p:cNvPr id="15374" name="Picture 11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1752"/>
              <a:ext cx="5245" cy="791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375" name="Picture 12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789" y="2568"/>
              <a:ext cx="2722" cy="536"/>
            </a:xfrm>
            <a:prstGeom prst="rect">
              <a:avLst/>
            </a:prstGeom>
            <a:noFill/>
            <a:ln w="952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15369" name="Group 16"/>
          <p:cNvGrpSpPr>
            <a:grpSpLocks/>
          </p:cNvGrpSpPr>
          <p:nvPr/>
        </p:nvGrpSpPr>
        <p:grpSpPr bwMode="auto">
          <a:xfrm>
            <a:off x="395288" y="2349500"/>
            <a:ext cx="8280400" cy="568325"/>
            <a:chOff x="249" y="1480"/>
            <a:chExt cx="5216" cy="358"/>
          </a:xfrm>
        </p:grpSpPr>
        <p:pic>
          <p:nvPicPr>
            <p:cNvPr id="15372" name="Picture 14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1480"/>
              <a:ext cx="5216" cy="35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15373" name="Rectangle 15"/>
            <p:cNvSpPr>
              <a:spLocks noChangeArrowheads="1"/>
            </p:cNvSpPr>
            <p:nvPr/>
          </p:nvSpPr>
          <p:spPr bwMode="auto">
            <a:xfrm>
              <a:off x="249" y="1480"/>
              <a:ext cx="318" cy="181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15370" name="Text Box 17"/>
          <p:cNvSpPr txBox="1">
            <a:spLocks noChangeArrowheads="1"/>
          </p:cNvSpPr>
          <p:nvPr/>
        </p:nvSpPr>
        <p:spPr bwMode="auto">
          <a:xfrm>
            <a:off x="395288" y="1773238"/>
            <a:ext cx="34559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2800" b="1" i="1">
                <a:solidFill>
                  <a:srgbClr val="FF0000"/>
                </a:solidFill>
              </a:rPr>
              <a:t>OLDER PATIENTS</a:t>
            </a:r>
          </a:p>
        </p:txBody>
      </p:sp>
      <p:sp>
        <p:nvSpPr>
          <p:cNvPr id="15371" name="Rectangle 18"/>
          <p:cNvSpPr>
            <a:spLocks noChangeArrowheads="1"/>
          </p:cNvSpPr>
          <p:nvPr/>
        </p:nvSpPr>
        <p:spPr bwMode="auto">
          <a:xfrm>
            <a:off x="539750" y="3933825"/>
            <a:ext cx="6264275" cy="287338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pic>
        <p:nvPicPr>
          <p:cNvPr id="16388" name="Picture 4" descr="Current Issue 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620713"/>
            <a:ext cx="108267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25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427538" y="5661025"/>
            <a:ext cx="4392612" cy="531813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76250"/>
            <a:ext cx="7056437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Rectangle 7"/>
          <p:cNvSpPr>
            <a:spLocks noChangeArrowheads="1"/>
          </p:cNvSpPr>
          <p:nvPr/>
        </p:nvSpPr>
        <p:spPr bwMode="auto">
          <a:xfrm>
            <a:off x="4427538" y="5734050"/>
            <a:ext cx="42703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/>
              <a:t>Anne Auperin</a:t>
            </a:r>
            <a:r>
              <a:rPr lang="it-IT"/>
              <a:t> </a:t>
            </a:r>
            <a:r>
              <a:rPr lang="it-IT" i="1"/>
              <a:t>J Clin Oncol 28:2181-2190. 2010</a:t>
            </a:r>
          </a:p>
        </p:txBody>
      </p:sp>
      <p:sp>
        <p:nvSpPr>
          <p:cNvPr id="16392" name="Rectangle 9"/>
          <p:cNvSpPr>
            <a:spLocks noChangeArrowheads="1"/>
          </p:cNvSpPr>
          <p:nvPr/>
        </p:nvSpPr>
        <p:spPr bwMode="auto">
          <a:xfrm>
            <a:off x="4643438" y="2708275"/>
            <a:ext cx="3744912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Absolute survival benefit of </a:t>
            </a:r>
            <a:r>
              <a:rPr lang="en-US" sz="2800" b="1" i="1">
                <a:solidFill>
                  <a:schemeClr val="accent2"/>
                </a:solidFill>
              </a:rPr>
              <a:t>5.7% at 3 years</a:t>
            </a:r>
            <a:r>
              <a:rPr lang="en-US" sz="2800"/>
              <a:t> and an absolute benefit of </a:t>
            </a:r>
            <a:r>
              <a:rPr lang="en-US" sz="2800" b="1" i="1">
                <a:solidFill>
                  <a:srgbClr val="FF0000"/>
                </a:solidFill>
              </a:rPr>
              <a:t>4.5% at 5</a:t>
            </a:r>
            <a:r>
              <a:rPr lang="en-US" sz="2800"/>
              <a:t> </a:t>
            </a:r>
            <a:r>
              <a:rPr lang="en-US" sz="2800" b="1" i="1">
                <a:solidFill>
                  <a:srgbClr val="FF0000"/>
                </a:solidFill>
              </a:rPr>
              <a:t>years</a:t>
            </a:r>
            <a:endParaRPr lang="it-IT" sz="2800" b="1" i="1">
              <a:solidFill>
                <a:srgbClr val="FF0000"/>
              </a:solidFill>
            </a:endParaRPr>
          </a:p>
        </p:txBody>
      </p:sp>
      <p:pic>
        <p:nvPicPr>
          <p:cNvPr id="16393" name="Picture 10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484313"/>
            <a:ext cx="4106863" cy="4137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732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468313" y="2276475"/>
            <a:ext cx="7993062" cy="3776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200"/>
              <a:t>In 2007, the update of the 1995 NSCLC collaborative group’s individual patient data meta-analysis, reviewing data of 8147 patients of 30 randomized trials, demonstrated a significant survival benefit for adjuvant cisplatin-based chemotherapy, with an </a:t>
            </a:r>
            <a:r>
              <a:rPr lang="it-IT" sz="2200" b="1" i="1">
                <a:solidFill>
                  <a:srgbClr val="FF0000"/>
                </a:solidFill>
              </a:rPr>
              <a:t>absolute benefit of 4%</a:t>
            </a:r>
            <a:r>
              <a:rPr lang="it-IT" sz="2200"/>
              <a:t> (from 60% to 64%) at 5 years.</a:t>
            </a:r>
          </a:p>
          <a:p>
            <a:endParaRPr lang="it-IT" sz="2200"/>
          </a:p>
          <a:p>
            <a:r>
              <a:rPr lang="it-IT" sz="2200"/>
              <a:t>In the adjuvant setting an absolute benefit of </a:t>
            </a:r>
            <a:r>
              <a:rPr lang="it-IT" sz="2200" b="1" i="1">
                <a:solidFill>
                  <a:schemeClr val="accent2"/>
                </a:solidFill>
              </a:rPr>
              <a:t>4%–5% in 5-year</a:t>
            </a:r>
            <a:r>
              <a:rPr lang="it-IT" sz="2200"/>
              <a:t> survival </a:t>
            </a:r>
            <a:r>
              <a:rPr lang="it-IT" sz="2200" b="1" i="1">
                <a:solidFill>
                  <a:schemeClr val="accent2"/>
                </a:solidFill>
              </a:rPr>
              <a:t>is considered worthwhile to recommend chemotherapy</a:t>
            </a:r>
            <a:r>
              <a:rPr lang="it-IT" sz="2200"/>
              <a:t> in current clinical practice after surgery in breast, colorectal and today also NSCLC.</a:t>
            </a:r>
          </a:p>
          <a:p>
            <a:endParaRPr lang="it-IT" sz="2200"/>
          </a:p>
        </p:txBody>
      </p:sp>
      <p:pic>
        <p:nvPicPr>
          <p:cNvPr id="17413" name="Picture 5" descr="logo_to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908050"/>
            <a:ext cx="36099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Text Box 7"/>
          <p:cNvSpPr txBox="1">
            <a:spLocks noChangeArrowheads="1"/>
          </p:cNvSpPr>
          <p:nvPr/>
        </p:nvSpPr>
        <p:spPr bwMode="auto">
          <a:xfrm>
            <a:off x="3743325" y="5805488"/>
            <a:ext cx="57245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i="1"/>
              <a:t>Crinò L. Annals of Oncology 21 (Suppl 5): v103–v115,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539750" y="2722563"/>
            <a:ext cx="3455988" cy="1958975"/>
          </a:xfrm>
          <a:prstGeom prst="rect">
            <a:avLst/>
          </a:prstGeom>
          <a:noFill/>
          <a:ln w="38100">
            <a:solidFill>
              <a:srgbClr val="0066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sz="2000"/>
              <a:t>“Concurrent chemotherapy and thoracic radiotherapy </a:t>
            </a:r>
            <a:r>
              <a:rPr lang="it-IT" sz="2000" b="1" i="1">
                <a:solidFill>
                  <a:srgbClr val="F03510"/>
                </a:solidFill>
              </a:rPr>
              <a:t>should be considered</a:t>
            </a:r>
            <a:r>
              <a:rPr lang="it-IT" sz="2000"/>
              <a:t> the treatment of choice for fit patients with locally advanced, unresectable stage III NSCLC”</a:t>
            </a: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3675063" y="5516563"/>
            <a:ext cx="51450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 i="1"/>
              <a:t>D’Addario, Annals of Oncology 19 (Suppl 2): ii39–ii40, 2008</a:t>
            </a: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684213" y="1484313"/>
            <a:ext cx="457200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3200"/>
              <a:t>ESMO Guidelines</a:t>
            </a:r>
          </a:p>
        </p:txBody>
      </p:sp>
      <p:pic>
        <p:nvPicPr>
          <p:cNvPr id="18439" name="Picture 7" descr="logo_top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549275"/>
            <a:ext cx="3609975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4932363" y="2708275"/>
            <a:ext cx="3700462" cy="1958975"/>
          </a:xfrm>
          <a:prstGeom prst="rect">
            <a:avLst/>
          </a:prstGeom>
          <a:noFill/>
          <a:ln w="38100">
            <a:solidFill>
              <a:srgbClr val="006666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sz="2000"/>
              <a:t>“Concomitant RT-CT in superior outcome to sequential RT-CT, at the cost of a moderately increased of grade 3–4 esophagitis- and is considered the </a:t>
            </a:r>
            <a:r>
              <a:rPr lang="it-IT" sz="2000" b="1" i="1">
                <a:solidFill>
                  <a:srgbClr val="F03510"/>
                </a:solidFill>
              </a:rPr>
              <a:t>present standard of care</a:t>
            </a:r>
            <a:r>
              <a:rPr lang="it-IT" sz="2000"/>
              <a:t> in selected patients” </a:t>
            </a:r>
          </a:p>
        </p:txBody>
      </p:sp>
      <p:sp>
        <p:nvSpPr>
          <p:cNvPr id="454665" name="AutoShape 9"/>
          <p:cNvSpPr>
            <a:spLocks noChangeArrowheads="1"/>
          </p:cNvSpPr>
          <p:nvPr/>
        </p:nvSpPr>
        <p:spPr bwMode="auto">
          <a:xfrm>
            <a:off x="3492500" y="1814513"/>
            <a:ext cx="2160588" cy="647700"/>
          </a:xfrm>
          <a:prstGeom prst="curvedDownArrow">
            <a:avLst>
              <a:gd name="adj1" fmla="val 66716"/>
              <a:gd name="adj2" fmla="val 133431"/>
              <a:gd name="adj3" fmla="val 33333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rgbClr val="0066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endParaRPr lang="it-IT">
              <a:solidFill>
                <a:srgbClr val="006666"/>
              </a:solidFill>
            </a:endParaRPr>
          </a:p>
        </p:txBody>
      </p:sp>
      <p:sp>
        <p:nvSpPr>
          <p:cNvPr id="454666" name="AutoShape 10"/>
          <p:cNvSpPr>
            <a:spLocks noChangeArrowheads="1"/>
          </p:cNvSpPr>
          <p:nvPr/>
        </p:nvSpPr>
        <p:spPr bwMode="auto">
          <a:xfrm rot="10800000" flipH="1">
            <a:off x="3563938" y="4868863"/>
            <a:ext cx="2159000" cy="647700"/>
          </a:xfrm>
          <a:prstGeom prst="curvedDownArrow">
            <a:avLst>
              <a:gd name="adj1" fmla="val 66667"/>
              <a:gd name="adj2" fmla="val 133333"/>
              <a:gd name="adj3" fmla="val 33333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rgbClr val="006666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>
              <a:defRPr/>
            </a:pPr>
            <a:endParaRPr lang="it-IT">
              <a:solidFill>
                <a:srgbClr val="006666"/>
              </a:solidFill>
            </a:endParaRP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3708400" y="5805488"/>
            <a:ext cx="57245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i="1"/>
              <a:t>Crinò L. Annals of Oncology 21 (Suppl 5): v103–v115, 2010</a:t>
            </a:r>
          </a:p>
        </p:txBody>
      </p:sp>
      <p:sp>
        <p:nvSpPr>
          <p:cNvPr id="18444" name="Text Box 12"/>
          <p:cNvSpPr txBox="1">
            <a:spLocks noChangeArrowheads="1"/>
          </p:cNvSpPr>
          <p:nvPr/>
        </p:nvSpPr>
        <p:spPr bwMode="auto">
          <a:xfrm>
            <a:off x="1835150" y="4797425"/>
            <a:ext cx="9366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2800" b="1" i="1"/>
              <a:t>2008</a:t>
            </a:r>
          </a:p>
        </p:txBody>
      </p:sp>
      <p:sp>
        <p:nvSpPr>
          <p:cNvPr id="18445" name="Text Box 13"/>
          <p:cNvSpPr txBox="1">
            <a:spLocks noChangeArrowheads="1"/>
          </p:cNvSpPr>
          <p:nvPr/>
        </p:nvSpPr>
        <p:spPr bwMode="auto">
          <a:xfrm>
            <a:off x="6372225" y="4724400"/>
            <a:ext cx="93662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2800" b="1" i="1"/>
              <a:t>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pic>
        <p:nvPicPr>
          <p:cNvPr id="19460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374775"/>
            <a:ext cx="4535487" cy="234156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1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3860800"/>
            <a:ext cx="4371975" cy="22002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462" name="Picture 7" descr="Current Issue Cover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620713"/>
            <a:ext cx="108267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3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76250"/>
            <a:ext cx="7056437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4" name="Text Box 9"/>
          <p:cNvSpPr txBox="1">
            <a:spLocks noChangeArrowheads="1"/>
          </p:cNvSpPr>
          <p:nvPr/>
        </p:nvSpPr>
        <p:spPr bwMode="auto">
          <a:xfrm>
            <a:off x="5076825" y="1412875"/>
            <a:ext cx="22320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2000"/>
              <a:t>LOCAL PROGRESSION</a:t>
            </a:r>
          </a:p>
        </p:txBody>
      </p:sp>
      <p:sp>
        <p:nvSpPr>
          <p:cNvPr id="19465" name="Text Box 10"/>
          <p:cNvSpPr txBox="1">
            <a:spLocks noChangeArrowheads="1"/>
          </p:cNvSpPr>
          <p:nvPr/>
        </p:nvSpPr>
        <p:spPr bwMode="auto">
          <a:xfrm>
            <a:off x="539750" y="4076700"/>
            <a:ext cx="31686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2000"/>
              <a:t>DISTANT PROGRESSION</a:t>
            </a:r>
          </a:p>
        </p:txBody>
      </p:sp>
      <p:sp>
        <p:nvSpPr>
          <p:cNvPr id="234507" name="AutoShape 11"/>
          <p:cNvSpPr>
            <a:spLocks noChangeArrowheads="1"/>
          </p:cNvSpPr>
          <p:nvPr/>
        </p:nvSpPr>
        <p:spPr bwMode="auto">
          <a:xfrm rot="1983620">
            <a:off x="5292725" y="2133600"/>
            <a:ext cx="431800" cy="1152525"/>
          </a:xfrm>
          <a:prstGeom prst="curvedLeftArrow">
            <a:avLst>
              <a:gd name="adj1" fmla="val 53382"/>
              <a:gd name="adj2" fmla="val 106765"/>
              <a:gd name="adj3" fmla="val 33333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sp>
        <p:nvSpPr>
          <p:cNvPr id="234508" name="AutoShape 12"/>
          <p:cNvSpPr>
            <a:spLocks noChangeArrowheads="1"/>
          </p:cNvSpPr>
          <p:nvPr/>
        </p:nvSpPr>
        <p:spPr bwMode="auto">
          <a:xfrm rot="19259824" flipH="1">
            <a:off x="3492500" y="4365625"/>
            <a:ext cx="504825" cy="1152525"/>
          </a:xfrm>
          <a:prstGeom prst="curvedLeftArrow">
            <a:avLst>
              <a:gd name="adj1" fmla="val 45660"/>
              <a:gd name="adj2" fmla="val 91321"/>
              <a:gd name="adj3" fmla="val 33333"/>
            </a:avLst>
          </a:prstGeom>
          <a:gradFill rotWithShape="1">
            <a:gsLst>
              <a:gs pos="0">
                <a:schemeClr val="hlink">
                  <a:gamma/>
                  <a:shade val="46275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hlink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sp>
        <p:nvSpPr>
          <p:cNvPr id="19468" name="Rectangle 13"/>
          <p:cNvSpPr>
            <a:spLocks noChangeArrowheads="1"/>
          </p:cNvSpPr>
          <p:nvPr/>
        </p:nvSpPr>
        <p:spPr bwMode="auto">
          <a:xfrm>
            <a:off x="5940425" y="2420938"/>
            <a:ext cx="2949575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000"/>
              <a:t>Absolute decrease:</a:t>
            </a:r>
          </a:p>
          <a:p>
            <a:r>
              <a:rPr lang="it-IT" sz="2000"/>
              <a:t>- 6.0% at 3 years, </a:t>
            </a:r>
          </a:p>
          <a:p>
            <a:r>
              <a:rPr lang="it-IT" sz="2000"/>
              <a:t>- 6.1% at 5 years</a:t>
            </a:r>
          </a:p>
        </p:txBody>
      </p:sp>
      <p:sp>
        <p:nvSpPr>
          <p:cNvPr id="19469" name="Rectangle 14"/>
          <p:cNvSpPr>
            <a:spLocks noChangeArrowheads="1"/>
          </p:cNvSpPr>
          <p:nvPr/>
        </p:nvSpPr>
        <p:spPr bwMode="auto">
          <a:xfrm>
            <a:off x="539750" y="4565650"/>
            <a:ext cx="30956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000"/>
              <a:t>NO difference</a:t>
            </a:r>
          </a:p>
          <a:p>
            <a:r>
              <a:rPr lang="it-IT" sz="2000"/>
              <a:t>between the two treatments. Full Dose chemotherapy in both group.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16"/>
          <p:cNvSpPr>
            <a:spLocks noChangeArrowheads="1"/>
          </p:cNvSpPr>
          <p:nvPr/>
        </p:nvSpPr>
        <p:spPr bwMode="auto">
          <a:xfrm>
            <a:off x="323850" y="1412875"/>
            <a:ext cx="8424863" cy="457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000"/>
              <a:t>ESOPHAGEAL TOXICITY</a:t>
            </a:r>
          </a:p>
          <a:p>
            <a:r>
              <a:rPr lang="it-IT" sz="2000"/>
              <a:t>G3-4 from 4% to 18% with a relative risk of 4.9 (95% CI, 3.1 to 7.8; </a:t>
            </a:r>
            <a:r>
              <a:rPr lang="it-IT" sz="1400" i="1"/>
              <a:t>p</a:t>
            </a:r>
            <a:r>
              <a:rPr lang="it-IT" sz="1400"/>
              <a:t>.001).</a:t>
            </a:r>
            <a:r>
              <a:rPr lang="it-IT" sz="2000"/>
              <a:t> </a:t>
            </a:r>
          </a:p>
          <a:p>
            <a:endParaRPr lang="it-IT" sz="2000"/>
          </a:p>
          <a:p>
            <a:endParaRPr lang="it-IT" sz="2000"/>
          </a:p>
          <a:p>
            <a:endParaRPr lang="it-IT" sz="2000"/>
          </a:p>
          <a:p>
            <a:endParaRPr lang="it-IT" sz="2000"/>
          </a:p>
          <a:p>
            <a:endParaRPr lang="it-IT" sz="2000"/>
          </a:p>
          <a:p>
            <a:endParaRPr lang="it-IT" sz="2000"/>
          </a:p>
          <a:p>
            <a:r>
              <a:rPr lang="it-IT" sz="2000"/>
              <a:t>LUNG TOXICITY</a:t>
            </a:r>
          </a:p>
          <a:p>
            <a:r>
              <a:rPr lang="it-IT" sz="2000"/>
              <a:t>There was no significant difference (relative risk, 0.69; 95% CI, 0.42 to 1.12; </a:t>
            </a:r>
            <a:r>
              <a:rPr lang="it-IT" sz="1400" i="1"/>
              <a:t>P </a:t>
            </a:r>
            <a:r>
              <a:rPr lang="it-IT" sz="1400"/>
              <a:t> .13). </a:t>
            </a:r>
          </a:p>
          <a:p>
            <a:endParaRPr lang="it-IT" sz="1400"/>
          </a:p>
          <a:p>
            <a:r>
              <a:rPr lang="it-IT" sz="2000"/>
              <a:t>HAEMATOLOGIC </a:t>
            </a:r>
            <a:r>
              <a:rPr lang="it-IT"/>
              <a:t>TOXICITY</a:t>
            </a:r>
            <a:endParaRPr lang="it-IT" sz="2000"/>
          </a:p>
          <a:p>
            <a:r>
              <a:rPr lang="it-IT" sz="2000"/>
              <a:t>G3-4 highly variable across trials, from fewer than 20%to more than 90%, as the type of chemotherapy</a:t>
            </a:r>
          </a:p>
          <a:p>
            <a:endParaRPr lang="it-IT" sz="2000"/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18732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20484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pic>
        <p:nvPicPr>
          <p:cNvPr id="20485" name="Picture 6" descr="Current Issue 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620713"/>
            <a:ext cx="108267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6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76250"/>
            <a:ext cx="7056437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87" name="AutoShape 10"/>
          <p:cNvSpPr>
            <a:spLocks noChangeArrowheads="1"/>
          </p:cNvSpPr>
          <p:nvPr/>
        </p:nvSpPr>
        <p:spPr bwMode="auto">
          <a:xfrm rot="-307936">
            <a:off x="8316913" y="3500438"/>
            <a:ext cx="431800" cy="1152525"/>
          </a:xfrm>
          <a:prstGeom prst="curvedLeftArrow">
            <a:avLst>
              <a:gd name="adj1" fmla="val 53382"/>
              <a:gd name="adj2" fmla="val 106765"/>
              <a:gd name="adj3" fmla="val 33333"/>
            </a:avLst>
          </a:prstGeom>
          <a:gradFill rotWithShape="1">
            <a:gsLst>
              <a:gs pos="0">
                <a:srgbClr val="76393B"/>
              </a:gs>
              <a:gs pos="50000">
                <a:srgbClr val="FF7C80"/>
              </a:gs>
              <a:gs pos="100000">
                <a:srgbClr val="76393B"/>
              </a:gs>
            </a:gsLst>
            <a:lin ang="5400000" scaled="1"/>
          </a:gradFill>
          <a:ln w="9525">
            <a:solidFill>
              <a:srgbClr val="FF7C8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0488" name="AutoShape 11"/>
          <p:cNvSpPr>
            <a:spLocks noChangeArrowheads="1"/>
          </p:cNvSpPr>
          <p:nvPr/>
        </p:nvSpPr>
        <p:spPr bwMode="auto">
          <a:xfrm rot="19259824" flipH="1">
            <a:off x="684213" y="2205038"/>
            <a:ext cx="504825" cy="1152525"/>
          </a:xfrm>
          <a:prstGeom prst="curvedLeftArrow">
            <a:avLst>
              <a:gd name="adj1" fmla="val 45660"/>
              <a:gd name="adj2" fmla="val 91321"/>
              <a:gd name="adj3" fmla="val 33333"/>
            </a:avLst>
          </a:prstGeom>
          <a:gradFill rotWithShape="1">
            <a:gsLst>
              <a:gs pos="0">
                <a:srgbClr val="764718"/>
              </a:gs>
              <a:gs pos="50000">
                <a:srgbClr val="FF9933"/>
              </a:gs>
              <a:gs pos="100000">
                <a:srgbClr val="764718"/>
              </a:gs>
            </a:gsLst>
            <a:lin ang="5400000" scaled="1"/>
          </a:gradFill>
          <a:ln w="9525">
            <a:solidFill>
              <a:srgbClr val="FF99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pic>
        <p:nvPicPr>
          <p:cNvPr id="20489" name="Picture 18" descr="stomaco_esofag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4938" y="2205038"/>
            <a:ext cx="1430337" cy="1389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7595" name="Rectangle 27"/>
          <p:cNvSpPr>
            <a:spLocks noChangeArrowheads="1"/>
          </p:cNvSpPr>
          <p:nvPr/>
        </p:nvSpPr>
        <p:spPr bwMode="auto">
          <a:xfrm>
            <a:off x="2987675" y="2349500"/>
            <a:ext cx="3024188" cy="1196975"/>
          </a:xfrm>
          <a:prstGeom prst="rect">
            <a:avLst/>
          </a:prstGeom>
          <a:noFill/>
          <a:ln w="9525">
            <a:solidFill>
              <a:srgbClr val="FF99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400" b="1" i="1">
                <a:solidFill>
                  <a:srgbClr val="CC3300"/>
                </a:solidFill>
              </a:rPr>
              <a:t>5/6 trials</a:t>
            </a:r>
            <a:r>
              <a:rPr lang="it-IT" sz="2400" b="1">
                <a:solidFill>
                  <a:srgbClr val="CC3300"/>
                </a:solidFill>
              </a:rPr>
              <a:t> : </a:t>
            </a:r>
          </a:p>
          <a:p>
            <a:r>
              <a:rPr lang="it-IT" sz="2400" b="1">
                <a:solidFill>
                  <a:srgbClr val="CC3300"/>
                </a:solidFill>
              </a:rPr>
              <a:t>2D Radiotherapy and systematic ENI</a:t>
            </a:r>
          </a:p>
        </p:txBody>
      </p:sp>
      <p:pic>
        <p:nvPicPr>
          <p:cNvPr id="20491" name="Picture 29" descr="human-lungs-thumb256215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2349500"/>
            <a:ext cx="1487487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2" name="Picture 30" descr="human-lungs-thumb256215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2349500"/>
            <a:ext cx="1487487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0493" name="Rectangle 31"/>
          <p:cNvSpPr>
            <a:spLocks noChangeArrowheads="1"/>
          </p:cNvSpPr>
          <p:nvPr/>
        </p:nvSpPr>
        <p:spPr bwMode="auto">
          <a:xfrm>
            <a:off x="4427538" y="5734050"/>
            <a:ext cx="42703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/>
              <a:t>Anne Auperin</a:t>
            </a:r>
            <a:r>
              <a:rPr lang="it-IT"/>
              <a:t> </a:t>
            </a:r>
            <a:r>
              <a:rPr lang="it-IT" i="1"/>
              <a:t>J Clin Oncol 28:2181-2190.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75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759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468313" y="1412875"/>
            <a:ext cx="8064500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000" b="1" i="1"/>
              <a:t>CONCLUSIONS:</a:t>
            </a:r>
          </a:p>
          <a:p>
            <a:endParaRPr lang="it-IT" sz="2000" b="1" i="1"/>
          </a:p>
          <a:p>
            <a:r>
              <a:rPr lang="it-IT" sz="2000" b="1" i="1">
                <a:solidFill>
                  <a:srgbClr val="FF0000"/>
                </a:solidFill>
              </a:rPr>
              <a:t>1. Concomitant radiochemotherapy</a:t>
            </a:r>
            <a:r>
              <a:rPr lang="it-IT" sz="2000">
                <a:solidFill>
                  <a:srgbClr val="002052"/>
                </a:solidFill>
              </a:rPr>
              <a:t> should be considered as the reference treatment for future trials testing new combined treatment approaches interating the recent developments in </a:t>
            </a:r>
            <a:r>
              <a:rPr lang="it-IT" sz="2000" b="1" i="1">
                <a:solidFill>
                  <a:srgbClr val="FF0000"/>
                </a:solidFill>
              </a:rPr>
              <a:t>3D conformal RT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title" idx="4294967295"/>
          </p:nvPr>
        </p:nvSpPr>
        <p:spPr>
          <a:xfrm>
            <a:off x="18732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pic>
        <p:nvPicPr>
          <p:cNvPr id="21509" name="Picture 5" descr="Current Issue 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620713"/>
            <a:ext cx="108267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1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76250"/>
            <a:ext cx="7056437" cy="828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39632" name="Group 16"/>
          <p:cNvGrpSpPr>
            <a:grpSpLocks/>
          </p:cNvGrpSpPr>
          <p:nvPr/>
        </p:nvGrpSpPr>
        <p:grpSpPr bwMode="auto">
          <a:xfrm>
            <a:off x="1116013" y="3284538"/>
            <a:ext cx="7416800" cy="2582862"/>
            <a:chOff x="703" y="2069"/>
            <a:chExt cx="4672" cy="1627"/>
          </a:xfrm>
        </p:grpSpPr>
        <p:pic>
          <p:nvPicPr>
            <p:cNvPr id="21513" name="Picture 12" descr="Immagine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3" y="2069"/>
              <a:ext cx="1915" cy="16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514" name="Rectangle 13"/>
            <p:cNvSpPr>
              <a:spLocks noChangeArrowheads="1"/>
            </p:cNvSpPr>
            <p:nvPr/>
          </p:nvSpPr>
          <p:spPr bwMode="auto">
            <a:xfrm>
              <a:off x="2789" y="2568"/>
              <a:ext cx="2586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it-IT" sz="2000" b="1" i="1">
                  <a:solidFill>
                    <a:schemeClr val="accent2"/>
                  </a:solidFill>
                </a:rPr>
                <a:t>2</a:t>
              </a:r>
              <a:r>
                <a:rPr lang="it-IT" sz="2000"/>
                <a:t>. In the trials included in this meta-analysis, the </a:t>
              </a:r>
              <a:r>
                <a:rPr lang="it-IT" sz="2000" b="1" i="1">
                  <a:solidFill>
                    <a:schemeClr val="accent2"/>
                  </a:solidFill>
                </a:rPr>
                <a:t>staging work-up was not up to current standards</a:t>
              </a:r>
              <a:r>
                <a:rPr lang="it-IT" sz="2000"/>
                <a:t>. </a:t>
              </a:r>
            </a:p>
          </p:txBody>
        </p:sp>
      </p:grpSp>
      <p:sp>
        <p:nvSpPr>
          <p:cNvPr id="21512" name="Rectangle 15"/>
          <p:cNvSpPr>
            <a:spLocks noChangeArrowheads="1"/>
          </p:cNvSpPr>
          <p:nvPr/>
        </p:nvSpPr>
        <p:spPr bwMode="auto">
          <a:xfrm>
            <a:off x="4427538" y="5734050"/>
            <a:ext cx="42703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/>
              <a:t>Anne Auperin</a:t>
            </a:r>
            <a:r>
              <a:rPr lang="it-IT"/>
              <a:t> </a:t>
            </a:r>
            <a:r>
              <a:rPr lang="it-IT" i="1"/>
              <a:t>J Clin Oncol 28:2181-2190.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39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3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4099" name="Text Box 24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4100" name="Text Box 35"/>
          <p:cNvSpPr txBox="1">
            <a:spLocks noChangeArrowheads="1"/>
          </p:cNvSpPr>
          <p:nvPr/>
        </p:nvSpPr>
        <p:spPr bwMode="auto">
          <a:xfrm>
            <a:off x="611188" y="692150"/>
            <a:ext cx="7848600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3600" b="1" i="1">
                <a:solidFill>
                  <a:schemeClr val="accent2"/>
                </a:solidFill>
              </a:rPr>
              <a:t>THORACIC ONCOLOGY</a:t>
            </a:r>
          </a:p>
          <a:p>
            <a:pPr eaLnBrk="1" hangingPunct="1">
              <a:spcBef>
                <a:spcPct val="50000"/>
              </a:spcBef>
            </a:pPr>
            <a:endParaRPr lang="it-IT" sz="3600" b="1" i="1"/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LUNG CANCER (</a:t>
            </a:r>
            <a:r>
              <a:rPr lang="it-IT" sz="2400"/>
              <a:t>NSCLC AND SCLC</a:t>
            </a:r>
            <a:r>
              <a:rPr lang="it-IT" sz="3600"/>
              <a:t>)</a:t>
            </a:r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ESOPHAGEAL CANCER</a:t>
            </a:r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THYMOMA</a:t>
            </a:r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MESOTELIOMA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900113" y="1857375"/>
            <a:ext cx="8243887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342900" indent="-342900"/>
            <a:endParaRPr lang="it-IT" sz="2800">
              <a:solidFill>
                <a:schemeClr val="bg2"/>
              </a:solidFill>
            </a:endParaRPr>
          </a:p>
          <a:p>
            <a:pPr marL="342900" indent="-342900">
              <a:buFontTx/>
              <a:buChar char="•"/>
            </a:pPr>
            <a:r>
              <a:rPr lang="it-IT" sz="2800" b="1" i="1">
                <a:solidFill>
                  <a:schemeClr val="accent2"/>
                </a:solidFill>
              </a:rPr>
              <a:t>The</a:t>
            </a:r>
            <a:r>
              <a:rPr lang="it-IT" sz="2800">
                <a:solidFill>
                  <a:schemeClr val="accent2"/>
                </a:solidFill>
              </a:rPr>
              <a:t> </a:t>
            </a:r>
            <a:r>
              <a:rPr lang="it-IT" sz="2800" b="1" i="1">
                <a:solidFill>
                  <a:schemeClr val="accent2"/>
                </a:solidFill>
              </a:rPr>
              <a:t>most efficacious</a:t>
            </a:r>
            <a:r>
              <a:rPr lang="it-IT" sz="2800"/>
              <a:t> chemotherapy drugs to be combined with thoracic RT is NOT established</a:t>
            </a:r>
          </a:p>
          <a:p>
            <a:pPr marL="342900" indent="-342900">
              <a:buFontTx/>
              <a:buAutoNum type="alphaUcPeriod"/>
            </a:pPr>
            <a:endParaRPr lang="it-IT" sz="2800"/>
          </a:p>
        </p:txBody>
      </p:sp>
      <p:pic>
        <p:nvPicPr>
          <p:cNvPr id="2253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981075"/>
            <a:ext cx="4427537" cy="1211263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253968" name="Group 16"/>
          <p:cNvGrpSpPr>
            <a:grpSpLocks/>
          </p:cNvGrpSpPr>
          <p:nvPr/>
        </p:nvGrpSpPr>
        <p:grpSpPr bwMode="auto">
          <a:xfrm>
            <a:off x="488950" y="2997200"/>
            <a:ext cx="8450263" cy="3132138"/>
            <a:chOff x="308" y="1888"/>
            <a:chExt cx="5323" cy="1973"/>
          </a:xfrm>
        </p:grpSpPr>
        <p:pic>
          <p:nvPicPr>
            <p:cNvPr id="22535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85" r="3572"/>
            <a:stretch>
              <a:fillRect/>
            </a:stretch>
          </p:blipFill>
          <p:spPr bwMode="auto">
            <a:xfrm>
              <a:off x="3528" y="2690"/>
              <a:ext cx="1785" cy="11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6" name="Rectangle 2"/>
            <p:cNvSpPr>
              <a:spLocks noChangeArrowheads="1"/>
            </p:cNvSpPr>
            <p:nvPr/>
          </p:nvSpPr>
          <p:spPr bwMode="auto">
            <a:xfrm>
              <a:off x="612" y="1888"/>
              <a:ext cx="2758" cy="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fr-FR" sz="2400" b="1" i="1">
                <a:solidFill>
                  <a:srgbClr val="002052"/>
                </a:solidFill>
              </a:endParaRPr>
            </a:p>
            <a:p>
              <a:pPr eaLnBrk="0" hangingPunct="0"/>
              <a:r>
                <a:rPr lang="en-US" sz="2000" b="1" i="1">
                  <a:solidFill>
                    <a:srgbClr val="002052"/>
                  </a:solidFill>
                </a:rPr>
                <a:t>Gemcitabine</a:t>
              </a:r>
              <a:r>
                <a:rPr lang="en-US" sz="2000">
                  <a:solidFill>
                    <a:srgbClr val="002052"/>
                  </a:solidFill>
                </a:rPr>
                <a:t> </a:t>
              </a:r>
            </a:p>
            <a:p>
              <a:pPr eaLnBrk="0" hangingPunct="0"/>
              <a:r>
                <a:rPr lang="en-US" sz="1600" i="1">
                  <a:solidFill>
                    <a:srgbClr val="002052"/>
                  </a:solidFill>
                </a:rPr>
                <a:t>Shewach et al</a:t>
              </a:r>
            </a:p>
            <a:p>
              <a:pPr eaLnBrk="0" hangingPunct="0"/>
              <a:r>
                <a:rPr lang="en-US" sz="1600" i="1">
                  <a:solidFill>
                    <a:srgbClr val="002052"/>
                  </a:solidFill>
                </a:rPr>
                <a:t>Cancer Research 1994</a:t>
              </a:r>
            </a:p>
            <a:p>
              <a:pPr>
                <a:spcBef>
                  <a:spcPct val="20000"/>
                </a:spcBef>
              </a:pPr>
              <a:endParaRPr lang="en-US" sz="2400" i="1">
                <a:solidFill>
                  <a:srgbClr val="002052"/>
                </a:solidFill>
              </a:endParaRPr>
            </a:p>
          </p:txBody>
        </p:sp>
        <p:pic>
          <p:nvPicPr>
            <p:cNvPr id="2253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08" y="2727"/>
              <a:ext cx="1431" cy="1016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538" name="Rectangle 4"/>
            <p:cNvSpPr>
              <a:spLocks noChangeArrowheads="1"/>
            </p:cNvSpPr>
            <p:nvPr/>
          </p:nvSpPr>
          <p:spPr bwMode="auto">
            <a:xfrm>
              <a:off x="2245" y="1888"/>
              <a:ext cx="1675" cy="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fr-FR" sz="2400">
                <a:solidFill>
                  <a:srgbClr val="002052"/>
                </a:solidFill>
              </a:endParaRPr>
            </a:p>
            <a:p>
              <a:pPr eaLnBrk="0" hangingPunct="0"/>
              <a:r>
                <a:rPr lang="en-US" sz="2000" b="1" i="1">
                  <a:solidFill>
                    <a:srgbClr val="002052"/>
                  </a:solidFill>
                </a:rPr>
                <a:t>Docetaxel</a:t>
              </a:r>
            </a:p>
            <a:p>
              <a:pPr eaLnBrk="0" hangingPunct="0"/>
              <a:r>
                <a:rPr lang="en-US" sz="1600" i="1">
                  <a:solidFill>
                    <a:srgbClr val="002052"/>
                  </a:solidFill>
                </a:rPr>
                <a:t>Amanda L.Dunne,</a:t>
              </a:r>
            </a:p>
            <a:p>
              <a:pPr eaLnBrk="0" hangingPunct="0"/>
              <a:r>
                <a:rPr lang="en-US" sz="1600" i="1">
                  <a:solidFill>
                    <a:srgbClr val="002052"/>
                  </a:solidFill>
                </a:rPr>
                <a:t>Oncology Research 2004</a:t>
              </a:r>
              <a:endParaRPr lang="it-IT" sz="1600" i="1">
                <a:solidFill>
                  <a:srgbClr val="002052"/>
                </a:solidFill>
              </a:endParaRPr>
            </a:p>
          </p:txBody>
        </p:sp>
        <p:sp>
          <p:nvSpPr>
            <p:cNvPr id="22539" name="Rectangle 5"/>
            <p:cNvSpPr>
              <a:spLocks noChangeArrowheads="1"/>
            </p:cNvSpPr>
            <p:nvPr/>
          </p:nvSpPr>
          <p:spPr bwMode="auto">
            <a:xfrm>
              <a:off x="3891" y="1888"/>
              <a:ext cx="1740" cy="7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/>
              <a:endParaRPr lang="fr-FR" sz="2400">
                <a:solidFill>
                  <a:srgbClr val="002052"/>
                </a:solidFill>
              </a:endParaRPr>
            </a:p>
            <a:p>
              <a:pPr eaLnBrk="0" hangingPunct="0"/>
              <a:r>
                <a:rPr lang="en-US" sz="2000" b="1" i="1">
                  <a:solidFill>
                    <a:srgbClr val="002052"/>
                  </a:solidFill>
                </a:rPr>
                <a:t>Pemetrexed </a:t>
              </a:r>
            </a:p>
            <a:p>
              <a:pPr eaLnBrk="0" hangingPunct="0"/>
              <a:r>
                <a:rPr lang="it-IT" sz="1600" i="1">
                  <a:solidFill>
                    <a:srgbClr val="002052"/>
                  </a:solidFill>
                </a:rPr>
                <a:t>Bischof, 2002</a:t>
              </a:r>
            </a:p>
            <a:p>
              <a:pPr eaLnBrk="0" hangingPunct="0"/>
              <a:r>
                <a:rPr lang="it-IT" sz="1600" i="1">
                  <a:solidFill>
                    <a:srgbClr val="002052"/>
                  </a:solidFill>
                </a:rPr>
                <a:t>Int J Rad Onc Biol Phys</a:t>
              </a:r>
            </a:p>
          </p:txBody>
        </p:sp>
        <p:pic>
          <p:nvPicPr>
            <p:cNvPr id="22540" name="Picture 6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50" y="2727"/>
              <a:ext cx="1826" cy="10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2533" name="Rectangle 17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22534" name="Text Box 18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9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539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pic>
        <p:nvPicPr>
          <p:cNvPr id="23555" name="Picture 4" descr="Current Issue Cover"/>
          <p:cNvPicPr>
            <a:picLocks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450" y="2901950"/>
            <a:ext cx="1843088" cy="2449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3556" name="CasellaDiTesto 5"/>
          <p:cNvSpPr txBox="1">
            <a:spLocks noChangeArrowheads="1"/>
          </p:cNvSpPr>
          <p:nvPr/>
        </p:nvSpPr>
        <p:spPr bwMode="auto">
          <a:xfrm>
            <a:off x="3995738" y="2565400"/>
            <a:ext cx="45370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it-IT" sz="3200" i="1">
                <a:solidFill>
                  <a:srgbClr val="002052"/>
                </a:solidFill>
              </a:rPr>
              <a:t>YAMAMOTO, J Clin Oncol 2010; 28:3739-3745</a:t>
            </a:r>
          </a:p>
        </p:txBody>
      </p:sp>
      <p:sp>
        <p:nvSpPr>
          <p:cNvPr id="23557" name="Rectangle 6"/>
          <p:cNvSpPr>
            <a:spLocks noChangeArrowheads="1"/>
          </p:cNvSpPr>
          <p:nvPr/>
        </p:nvSpPr>
        <p:spPr bwMode="auto">
          <a:xfrm>
            <a:off x="3851275" y="4991100"/>
            <a:ext cx="489743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3200">
                <a:solidFill>
                  <a:srgbClr val="002052"/>
                </a:solidFill>
              </a:rPr>
              <a:t>SEGAWA </a:t>
            </a:r>
            <a:r>
              <a:rPr lang="it-IT" sz="3200" i="1">
                <a:solidFill>
                  <a:srgbClr val="002052"/>
                </a:solidFill>
              </a:rPr>
              <a:t>J Clin Oncol 2010, 28:3299-3306</a:t>
            </a:r>
          </a:p>
        </p:txBody>
      </p:sp>
      <p:sp>
        <p:nvSpPr>
          <p:cNvPr id="23558" name="Text Box 7"/>
          <p:cNvSpPr txBox="1">
            <a:spLocks noChangeArrowheads="1"/>
          </p:cNvSpPr>
          <p:nvPr/>
        </p:nvSpPr>
        <p:spPr bwMode="auto">
          <a:xfrm>
            <a:off x="1908175" y="549275"/>
            <a:ext cx="5472113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sz="3600" b="1" i="1">
                <a:solidFill>
                  <a:srgbClr val="006666"/>
                </a:solidFill>
              </a:rPr>
              <a:t>Concurrent RT-CT 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sz="3600" b="1" i="1">
                <a:solidFill>
                  <a:srgbClr val="006666"/>
                </a:solidFill>
              </a:rPr>
              <a:t>OLD versus NEW DRUGS</a:t>
            </a:r>
          </a:p>
        </p:txBody>
      </p:sp>
      <p:sp>
        <p:nvSpPr>
          <p:cNvPr id="23559" name="AutoShape 8"/>
          <p:cNvSpPr>
            <a:spLocks noChangeArrowheads="1"/>
          </p:cNvSpPr>
          <p:nvPr/>
        </p:nvSpPr>
        <p:spPr bwMode="auto">
          <a:xfrm>
            <a:off x="3132138" y="4221163"/>
            <a:ext cx="1512887" cy="647700"/>
          </a:xfrm>
          <a:prstGeom prst="curvedDownArrow">
            <a:avLst>
              <a:gd name="adj1" fmla="val 46716"/>
              <a:gd name="adj2" fmla="val 93431"/>
              <a:gd name="adj3" fmla="val 33333"/>
            </a:avLst>
          </a:prstGeom>
          <a:gradFill rotWithShape="1">
            <a:gsLst>
              <a:gs pos="0">
                <a:srgbClr val="0066CC"/>
              </a:gs>
              <a:gs pos="100000">
                <a:srgbClr val="002F5E"/>
              </a:gs>
            </a:gsLst>
            <a:lin ang="5400000" scaled="1"/>
          </a:gradFill>
          <a:ln w="9525">
            <a:solidFill>
              <a:srgbClr val="0066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it-IT">
              <a:solidFill>
                <a:srgbClr val="0066CC"/>
              </a:solidFill>
            </a:endParaRPr>
          </a:p>
        </p:txBody>
      </p:sp>
      <p:sp>
        <p:nvSpPr>
          <p:cNvPr id="23560" name="AutoShape 9"/>
          <p:cNvSpPr>
            <a:spLocks noChangeArrowheads="1"/>
          </p:cNvSpPr>
          <p:nvPr/>
        </p:nvSpPr>
        <p:spPr bwMode="auto">
          <a:xfrm rot="10800000" flipH="1">
            <a:off x="3132138" y="3573463"/>
            <a:ext cx="1584325" cy="647700"/>
          </a:xfrm>
          <a:prstGeom prst="curvedDownArrow">
            <a:avLst>
              <a:gd name="adj1" fmla="val 48922"/>
              <a:gd name="adj2" fmla="val 97843"/>
              <a:gd name="adj3" fmla="val 33333"/>
            </a:avLst>
          </a:prstGeom>
          <a:gradFill rotWithShape="1">
            <a:gsLst>
              <a:gs pos="0">
                <a:srgbClr val="0066CC"/>
              </a:gs>
              <a:gs pos="100000">
                <a:srgbClr val="002F5E"/>
              </a:gs>
            </a:gsLst>
            <a:lin ang="5400000" scaled="1"/>
          </a:gradFill>
          <a:ln w="9525">
            <a:solidFill>
              <a:srgbClr val="0066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/>
            <a:endParaRPr lang="it-IT">
              <a:solidFill>
                <a:srgbClr val="0066CC"/>
              </a:solidFill>
            </a:endParaRPr>
          </a:p>
        </p:txBody>
      </p:sp>
      <p:sp>
        <p:nvSpPr>
          <p:cNvPr id="23561" name="Rectangle 10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23562" name="Text Box 11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pic>
        <p:nvPicPr>
          <p:cNvPr id="24579" name="Picture 3" descr="Current Issue Cover"/>
          <p:cNvPicPr>
            <a:picLocks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450" y="2901950"/>
            <a:ext cx="1843088" cy="2449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4580" name="CasellaDiTesto 5"/>
          <p:cNvSpPr txBox="1">
            <a:spLocks noChangeArrowheads="1"/>
          </p:cNvSpPr>
          <p:nvPr/>
        </p:nvSpPr>
        <p:spPr bwMode="auto">
          <a:xfrm>
            <a:off x="3995738" y="2565400"/>
            <a:ext cx="45370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it-IT" sz="3200" b="1" i="1">
                <a:solidFill>
                  <a:srgbClr val="F03510"/>
                </a:solidFill>
              </a:rPr>
              <a:t>YAMAMOTO, J Clin Oncol 2010; 28:3739-3745</a:t>
            </a:r>
          </a:p>
        </p:txBody>
      </p:sp>
      <p:sp>
        <p:nvSpPr>
          <p:cNvPr id="24581" name="Rectangle 5"/>
          <p:cNvSpPr>
            <a:spLocks noChangeArrowheads="1"/>
          </p:cNvSpPr>
          <p:nvPr/>
        </p:nvSpPr>
        <p:spPr bwMode="auto">
          <a:xfrm>
            <a:off x="3851275" y="4991100"/>
            <a:ext cx="489743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3200">
                <a:solidFill>
                  <a:srgbClr val="002052"/>
                </a:solidFill>
              </a:rPr>
              <a:t>SEGAWA </a:t>
            </a:r>
            <a:r>
              <a:rPr lang="it-IT" sz="3200" i="1">
                <a:solidFill>
                  <a:srgbClr val="002052"/>
                </a:solidFill>
              </a:rPr>
              <a:t>J Clin Oncol 2010, 28:3299-3306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1908175" y="549275"/>
            <a:ext cx="5472113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sz="3600" b="1" i="1">
                <a:solidFill>
                  <a:srgbClr val="006666"/>
                </a:solidFill>
              </a:rPr>
              <a:t>Concurrent RT-CT 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sz="3600" b="1" i="1">
                <a:solidFill>
                  <a:srgbClr val="006666"/>
                </a:solidFill>
              </a:rPr>
              <a:t>OLD versus NEW DRUGS</a:t>
            </a:r>
          </a:p>
        </p:txBody>
      </p:sp>
      <p:sp>
        <p:nvSpPr>
          <p:cNvPr id="24583" name="AutoShape 7"/>
          <p:cNvSpPr>
            <a:spLocks noChangeArrowheads="1"/>
          </p:cNvSpPr>
          <p:nvPr/>
        </p:nvSpPr>
        <p:spPr bwMode="auto">
          <a:xfrm>
            <a:off x="3132138" y="4221163"/>
            <a:ext cx="1512887" cy="647700"/>
          </a:xfrm>
          <a:prstGeom prst="curvedDownArrow">
            <a:avLst>
              <a:gd name="adj1" fmla="val 46716"/>
              <a:gd name="adj2" fmla="val 93431"/>
              <a:gd name="adj3" fmla="val 33333"/>
            </a:avLst>
          </a:prstGeom>
          <a:gradFill rotWithShape="1">
            <a:gsLst>
              <a:gs pos="0">
                <a:srgbClr val="0066CC"/>
              </a:gs>
              <a:gs pos="100000">
                <a:srgbClr val="002F5E"/>
              </a:gs>
            </a:gsLst>
            <a:lin ang="5400000" scaled="1"/>
          </a:gradFill>
          <a:ln w="9525">
            <a:solidFill>
              <a:srgbClr val="0066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it-IT">
              <a:solidFill>
                <a:srgbClr val="0066CC"/>
              </a:solidFill>
            </a:endParaRPr>
          </a:p>
        </p:txBody>
      </p:sp>
      <p:sp>
        <p:nvSpPr>
          <p:cNvPr id="24584" name="AutoShape 8"/>
          <p:cNvSpPr>
            <a:spLocks noChangeArrowheads="1"/>
          </p:cNvSpPr>
          <p:nvPr/>
        </p:nvSpPr>
        <p:spPr bwMode="auto">
          <a:xfrm rot="10800000" flipH="1">
            <a:off x="3132138" y="3573463"/>
            <a:ext cx="1584325" cy="647700"/>
          </a:xfrm>
          <a:prstGeom prst="curvedDownArrow">
            <a:avLst>
              <a:gd name="adj1" fmla="val 48922"/>
              <a:gd name="adj2" fmla="val 97843"/>
              <a:gd name="adj3" fmla="val 33333"/>
            </a:avLst>
          </a:prstGeom>
          <a:gradFill rotWithShape="1">
            <a:gsLst>
              <a:gs pos="0">
                <a:srgbClr val="0066CC"/>
              </a:gs>
              <a:gs pos="100000">
                <a:srgbClr val="002F5E"/>
              </a:gs>
            </a:gsLst>
            <a:lin ang="5400000" scaled="1"/>
          </a:gradFill>
          <a:ln w="9525">
            <a:solidFill>
              <a:srgbClr val="0066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/>
            <a:endParaRPr lang="it-IT">
              <a:solidFill>
                <a:srgbClr val="0066CC"/>
              </a:solidFill>
            </a:endParaRPr>
          </a:p>
        </p:txBody>
      </p:sp>
      <p:sp>
        <p:nvSpPr>
          <p:cNvPr id="24585" name="Rectangle 9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24586" name="Text Box 10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Text Box 3"/>
          <p:cNvSpPr txBox="1">
            <a:spLocks noChangeArrowheads="1"/>
          </p:cNvSpPr>
          <p:nvPr/>
        </p:nvSpPr>
        <p:spPr bwMode="auto">
          <a:xfrm>
            <a:off x="468313" y="404813"/>
            <a:ext cx="7056437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000099"/>
                </a:solidFill>
              </a:rPr>
              <a:t>Phase III Study Comparing Second- and Third-Generation Regimens With Concurrent Thoracic Radiotherapy in Patients With Unresectable Stage III Non–Small-Cell Lung Cancer: </a:t>
            </a:r>
          </a:p>
          <a:p>
            <a:pPr eaLnBrk="1" hangingPunct="1"/>
            <a:r>
              <a:rPr lang="en-US" sz="2000">
                <a:solidFill>
                  <a:srgbClr val="000099"/>
                </a:solidFill>
              </a:rPr>
              <a:t>West Japan Thoracic Oncology Group WJTOG0105</a:t>
            </a:r>
            <a:endParaRPr lang="it-IT" sz="2000">
              <a:solidFill>
                <a:srgbClr val="000099"/>
              </a:solidFill>
            </a:endParaRPr>
          </a:p>
        </p:txBody>
      </p:sp>
      <p:sp>
        <p:nvSpPr>
          <p:cNvPr id="25603" name="CasellaDiTesto 5"/>
          <p:cNvSpPr txBox="1">
            <a:spLocks noChangeArrowheads="1"/>
          </p:cNvSpPr>
          <p:nvPr/>
        </p:nvSpPr>
        <p:spPr bwMode="auto">
          <a:xfrm>
            <a:off x="6299200" y="5827713"/>
            <a:ext cx="2665413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it-IT" sz="1600"/>
              <a:t>Yamamoto, J Clin Oncol 2010</a:t>
            </a:r>
          </a:p>
        </p:txBody>
      </p:sp>
      <p:pic>
        <p:nvPicPr>
          <p:cNvPr id="2560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375" y="1989138"/>
            <a:ext cx="5530850" cy="405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5" name="Picture 7" descr="Current Issue 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836613"/>
            <a:ext cx="129857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6" name="Oval 8"/>
          <p:cNvSpPr>
            <a:spLocks noChangeArrowheads="1"/>
          </p:cNvSpPr>
          <p:nvPr/>
        </p:nvSpPr>
        <p:spPr bwMode="auto">
          <a:xfrm>
            <a:off x="684213" y="4724400"/>
            <a:ext cx="6121400" cy="1439863"/>
          </a:xfrm>
          <a:prstGeom prst="ellipse">
            <a:avLst/>
          </a:prstGeom>
          <a:noFill/>
          <a:ln w="381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25607" name="CasellaDiTesto 7"/>
          <p:cNvSpPr txBox="1">
            <a:spLocks noChangeArrowheads="1"/>
          </p:cNvSpPr>
          <p:nvPr/>
        </p:nvSpPr>
        <p:spPr bwMode="auto">
          <a:xfrm>
            <a:off x="179388" y="1916113"/>
            <a:ext cx="1296987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/>
            <a:r>
              <a:rPr lang="it-IT" sz="2400" b="1">
                <a:solidFill>
                  <a:schemeClr val="accent2"/>
                </a:solidFill>
              </a:rPr>
              <a:t>456 </a:t>
            </a:r>
            <a:r>
              <a:rPr lang="it-IT" sz="2400" b="1" i="1">
                <a:solidFill>
                  <a:schemeClr val="accent2"/>
                </a:solidFill>
              </a:rPr>
              <a:t>pts</a:t>
            </a:r>
          </a:p>
        </p:txBody>
      </p:sp>
      <p:sp>
        <p:nvSpPr>
          <p:cNvPr id="25608" name="Rectangle 9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25609" name="Text Box 10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3"/>
          <p:cNvSpPr txBox="1">
            <a:spLocks noChangeArrowheads="1"/>
          </p:cNvSpPr>
          <p:nvPr/>
        </p:nvSpPr>
        <p:spPr bwMode="auto">
          <a:xfrm>
            <a:off x="395288" y="549275"/>
            <a:ext cx="655161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sz="2000">
                <a:solidFill>
                  <a:srgbClr val="000099"/>
                </a:solidFill>
              </a:rPr>
              <a:t>Phase III Study Comparing Second- and Third-Generation Regimens With Concurrent Thoracic Radiotherapy in Patients With Unresectable Stage III Non–Small-Cell Lung Cancer: </a:t>
            </a:r>
          </a:p>
          <a:p>
            <a:pPr eaLnBrk="1" hangingPunct="1"/>
            <a:r>
              <a:rPr lang="en-US" sz="2000">
                <a:solidFill>
                  <a:srgbClr val="000099"/>
                </a:solidFill>
              </a:rPr>
              <a:t>West Japan Thoracic Oncology Group WJTOG0105</a:t>
            </a:r>
            <a:endParaRPr lang="it-IT" sz="2000">
              <a:solidFill>
                <a:srgbClr val="000099"/>
              </a:solidFill>
            </a:endParaRPr>
          </a:p>
        </p:txBody>
      </p:sp>
      <p:sp>
        <p:nvSpPr>
          <p:cNvPr id="26627" name="CasellaDiTesto 5"/>
          <p:cNvSpPr txBox="1">
            <a:spLocks noChangeArrowheads="1"/>
          </p:cNvSpPr>
          <p:nvPr/>
        </p:nvSpPr>
        <p:spPr bwMode="auto">
          <a:xfrm>
            <a:off x="5256213" y="5805488"/>
            <a:ext cx="3887787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it-IT"/>
              <a:t>Yamamoto, J Clin Oncol 28:3739-3745</a:t>
            </a:r>
          </a:p>
        </p:txBody>
      </p:sp>
      <p:sp>
        <p:nvSpPr>
          <p:cNvPr id="26628" name="CasellaDiTesto 7"/>
          <p:cNvSpPr txBox="1">
            <a:spLocks noChangeArrowheads="1"/>
          </p:cNvSpPr>
          <p:nvPr/>
        </p:nvSpPr>
        <p:spPr bwMode="auto">
          <a:xfrm>
            <a:off x="468313" y="2133600"/>
            <a:ext cx="17145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/>
            <a:r>
              <a:rPr lang="it-IT" sz="2400" b="1">
                <a:solidFill>
                  <a:schemeClr val="accent2"/>
                </a:solidFill>
              </a:rPr>
              <a:t>456 pts</a:t>
            </a:r>
          </a:p>
        </p:txBody>
      </p:sp>
      <p:graphicFrame>
        <p:nvGraphicFramePr>
          <p:cNvPr id="262301" name="Group 157"/>
          <p:cNvGraphicFramePr>
            <a:graphicFrameLocks noGrp="1"/>
          </p:cNvGraphicFramePr>
          <p:nvPr/>
        </p:nvGraphicFramePr>
        <p:xfrm>
          <a:off x="827088" y="2636838"/>
          <a:ext cx="7599362" cy="2409825"/>
        </p:xfrm>
        <a:graphic>
          <a:graphicData uri="http://schemas.openxmlformats.org/drawingml/2006/table">
            <a:tbl>
              <a:tblPr/>
              <a:tblGrid>
                <a:gridCol w="1008062"/>
                <a:gridCol w="1655763"/>
                <a:gridCol w="1190625"/>
                <a:gridCol w="1584325"/>
                <a:gridCol w="2160587"/>
              </a:tblGrid>
              <a:tr h="762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52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Median SVV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(months)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SVV @5y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(%)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Neutropenia ≥G3 (%)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Treatment interruptions (%)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Arm A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20.5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17.5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Garamond" pitchFamily="18" charset="0"/>
                        </a:rPr>
                        <a:t>95.9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18.5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53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Arm B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19.8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17.8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60.5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Garamond" pitchFamily="18" charset="0"/>
                        </a:rPr>
                        <a:t>32.7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Arm 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22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19.8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61.9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12.2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6661" name="Picture 87" descr="Current Issue 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620713"/>
            <a:ext cx="1298575" cy="172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6662" name="Rectangle 144"/>
          <p:cNvSpPr>
            <a:spLocks noChangeArrowheads="1"/>
          </p:cNvSpPr>
          <p:nvPr/>
        </p:nvSpPr>
        <p:spPr bwMode="auto">
          <a:xfrm>
            <a:off x="827088" y="5229225"/>
            <a:ext cx="7621587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b="1" i="1"/>
              <a:t>Arm C was equally efficacious and exhibited a more favorable toxicity profile</a:t>
            </a:r>
          </a:p>
        </p:txBody>
      </p:sp>
      <p:sp>
        <p:nvSpPr>
          <p:cNvPr id="26663" name="Rectangle 158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26664" name="Text Box 159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pic>
        <p:nvPicPr>
          <p:cNvPr id="27651" name="Picture 3" descr="Current Issue Cover"/>
          <p:cNvPicPr>
            <a:picLocks noChangeAspect="1" noChangeArrowheads="1"/>
          </p:cNvPicPr>
          <p:nvPr>
            <p:ph type="body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187450" y="2924175"/>
            <a:ext cx="1843088" cy="24495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7652" name="CasellaDiTesto 5"/>
          <p:cNvSpPr txBox="1">
            <a:spLocks noChangeArrowheads="1"/>
          </p:cNvSpPr>
          <p:nvPr/>
        </p:nvSpPr>
        <p:spPr bwMode="auto">
          <a:xfrm>
            <a:off x="3995738" y="2565400"/>
            <a:ext cx="4537075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it-IT" sz="3200" i="1"/>
              <a:t>YAMAMOTO, J Clin Oncol 2010; 28:3739-3745</a:t>
            </a: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3851275" y="4991100"/>
            <a:ext cx="4897438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3200" b="1">
                <a:solidFill>
                  <a:srgbClr val="F03510"/>
                </a:solidFill>
              </a:rPr>
              <a:t>SEGAWA </a:t>
            </a:r>
            <a:r>
              <a:rPr lang="it-IT" sz="3200" b="1" i="1">
                <a:solidFill>
                  <a:srgbClr val="F03510"/>
                </a:solidFill>
              </a:rPr>
              <a:t>J Clin Oncol 2010, 28:3299-3306</a:t>
            </a:r>
          </a:p>
        </p:txBody>
      </p:sp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1908175" y="549275"/>
            <a:ext cx="5472113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sz="3600" b="1" i="1">
                <a:solidFill>
                  <a:srgbClr val="006666"/>
                </a:solidFill>
              </a:rPr>
              <a:t>Concurrent RT-CT 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sz="3600" b="1" i="1">
                <a:solidFill>
                  <a:srgbClr val="006666"/>
                </a:solidFill>
              </a:rPr>
              <a:t>OLD versus NEW DRUGS</a:t>
            </a:r>
          </a:p>
        </p:txBody>
      </p:sp>
      <p:sp>
        <p:nvSpPr>
          <p:cNvPr id="27655" name="AutoShape 7"/>
          <p:cNvSpPr>
            <a:spLocks noChangeArrowheads="1"/>
          </p:cNvSpPr>
          <p:nvPr/>
        </p:nvSpPr>
        <p:spPr bwMode="auto">
          <a:xfrm>
            <a:off x="3132138" y="4221163"/>
            <a:ext cx="1512887" cy="647700"/>
          </a:xfrm>
          <a:prstGeom prst="curvedDownArrow">
            <a:avLst>
              <a:gd name="adj1" fmla="val 46716"/>
              <a:gd name="adj2" fmla="val 93431"/>
              <a:gd name="adj3" fmla="val 33333"/>
            </a:avLst>
          </a:prstGeom>
          <a:gradFill rotWithShape="1">
            <a:gsLst>
              <a:gs pos="0">
                <a:srgbClr val="0066CC"/>
              </a:gs>
              <a:gs pos="100000">
                <a:srgbClr val="002F5E"/>
              </a:gs>
            </a:gsLst>
            <a:lin ang="5400000" scaled="1"/>
          </a:gradFill>
          <a:ln w="9525">
            <a:solidFill>
              <a:srgbClr val="0066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lang="it-IT">
              <a:solidFill>
                <a:srgbClr val="0066CC"/>
              </a:solidFill>
            </a:endParaRPr>
          </a:p>
        </p:txBody>
      </p:sp>
      <p:sp>
        <p:nvSpPr>
          <p:cNvPr id="27656" name="AutoShape 8"/>
          <p:cNvSpPr>
            <a:spLocks noChangeArrowheads="1"/>
          </p:cNvSpPr>
          <p:nvPr/>
        </p:nvSpPr>
        <p:spPr bwMode="auto">
          <a:xfrm rot="10800000" flipH="1">
            <a:off x="3132138" y="3573463"/>
            <a:ext cx="1584325" cy="647700"/>
          </a:xfrm>
          <a:prstGeom prst="curvedDownArrow">
            <a:avLst>
              <a:gd name="adj1" fmla="val 48922"/>
              <a:gd name="adj2" fmla="val 97843"/>
              <a:gd name="adj3" fmla="val 33333"/>
            </a:avLst>
          </a:prstGeom>
          <a:gradFill rotWithShape="1">
            <a:gsLst>
              <a:gs pos="0">
                <a:srgbClr val="0066CC"/>
              </a:gs>
              <a:gs pos="100000">
                <a:srgbClr val="002F5E"/>
              </a:gs>
            </a:gsLst>
            <a:lin ang="5400000" scaled="1"/>
          </a:gradFill>
          <a:ln w="9525">
            <a:solidFill>
              <a:srgbClr val="0066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wrap="none" anchor="ctr"/>
          <a:lstStyle/>
          <a:p>
            <a:pPr algn="ctr"/>
            <a:endParaRPr lang="it-IT">
              <a:solidFill>
                <a:srgbClr val="0066CC"/>
              </a:solidFill>
            </a:endParaRPr>
          </a:p>
        </p:txBody>
      </p:sp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27658" name="Text Box 10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smtClean="0"/>
              <a:t>SEGAWA </a:t>
            </a:r>
            <a:r>
              <a:rPr lang="it-IT" i="1" smtClean="0"/>
              <a:t>J Clin Oncol 2010, 28:3299-3306</a:t>
            </a:r>
            <a:endParaRPr lang="it-IT" smtClean="0"/>
          </a:p>
        </p:txBody>
      </p:sp>
      <p:pic>
        <p:nvPicPr>
          <p:cNvPr id="28675" name="Picture 4" descr="Current Issue 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476250"/>
            <a:ext cx="1246187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6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2238375"/>
            <a:ext cx="7777163" cy="392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Rectangle 7"/>
          <p:cNvSpPr>
            <a:spLocks noChangeArrowheads="1"/>
          </p:cNvSpPr>
          <p:nvPr/>
        </p:nvSpPr>
        <p:spPr bwMode="auto">
          <a:xfrm>
            <a:off x="2411413" y="404813"/>
            <a:ext cx="234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 i="1"/>
              <a:t>.</a:t>
            </a:r>
          </a:p>
        </p:txBody>
      </p:sp>
      <p:pic>
        <p:nvPicPr>
          <p:cNvPr id="2867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765175"/>
            <a:ext cx="57435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9" name="Text Box 9"/>
          <p:cNvSpPr txBox="1">
            <a:spLocks noChangeArrowheads="1"/>
          </p:cNvSpPr>
          <p:nvPr/>
        </p:nvSpPr>
        <p:spPr bwMode="auto">
          <a:xfrm>
            <a:off x="1116013" y="2492375"/>
            <a:ext cx="165576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2400"/>
              <a:t>200 pts</a:t>
            </a:r>
          </a:p>
        </p:txBody>
      </p:sp>
      <p:sp>
        <p:nvSpPr>
          <p:cNvPr id="28680" name="Rectangle 11"/>
          <p:cNvSpPr>
            <a:spLocks noChangeArrowheads="1"/>
          </p:cNvSpPr>
          <p:nvPr/>
        </p:nvSpPr>
        <p:spPr bwMode="auto">
          <a:xfrm>
            <a:off x="5795963" y="549275"/>
            <a:ext cx="1420812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 sz="2800" b="1" i="1"/>
              <a:t>WJTOG</a:t>
            </a:r>
          </a:p>
        </p:txBody>
      </p:sp>
      <p:sp>
        <p:nvSpPr>
          <p:cNvPr id="28681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sp>
        <p:nvSpPr>
          <p:cNvPr id="28682" name="Rectangle 13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28683" name="Text Box 14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4" descr="Current Issue 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7750" y="476250"/>
            <a:ext cx="1246188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6"/>
          <p:cNvSpPr>
            <a:spLocks noChangeArrowheads="1"/>
          </p:cNvSpPr>
          <p:nvPr/>
        </p:nvSpPr>
        <p:spPr bwMode="auto">
          <a:xfrm>
            <a:off x="2411413" y="404813"/>
            <a:ext cx="234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 i="1"/>
              <a:t>.</a:t>
            </a:r>
          </a:p>
        </p:txBody>
      </p:sp>
      <p:sp>
        <p:nvSpPr>
          <p:cNvPr id="29700" name="Rectangle 8"/>
          <p:cNvSpPr>
            <a:spLocks noChangeArrowheads="1"/>
          </p:cNvSpPr>
          <p:nvPr/>
        </p:nvSpPr>
        <p:spPr bwMode="auto">
          <a:xfrm>
            <a:off x="468313" y="3141663"/>
            <a:ext cx="3024187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400"/>
              <a:t>The survival time at 2 years, a  primary end point, was favorable to the DP arm (p=.05)</a:t>
            </a:r>
          </a:p>
        </p:txBody>
      </p:sp>
      <p:sp>
        <p:nvSpPr>
          <p:cNvPr id="29701" name="Rectangle 9"/>
          <p:cNvSpPr>
            <a:spLocks noChangeArrowheads="1"/>
          </p:cNvSpPr>
          <p:nvPr/>
        </p:nvSpPr>
        <p:spPr bwMode="auto">
          <a:xfrm>
            <a:off x="323850" y="765175"/>
            <a:ext cx="8424863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400" b="1" i="1"/>
              <a:t>The median survival time (MST):</a:t>
            </a:r>
          </a:p>
          <a:p>
            <a:r>
              <a:rPr lang="it-IT" sz="2400" b="1" i="1">
                <a:solidFill>
                  <a:srgbClr val="CC6600"/>
                </a:solidFill>
              </a:rPr>
              <a:t>Doc-Cis Arm</a:t>
            </a:r>
            <a:r>
              <a:rPr lang="it-IT" sz="2400"/>
              <a:t> 		26.8 months (</a:t>
            </a:r>
            <a:r>
              <a:rPr lang="it-IT" sz="1600"/>
              <a:t>95% CI, 23.6 to 33.4 months</a:t>
            </a:r>
            <a:r>
              <a:rPr lang="it-IT" sz="2400"/>
              <a:t>)</a:t>
            </a:r>
          </a:p>
          <a:p>
            <a:r>
              <a:rPr lang="it-IT" sz="2400" b="1" i="1">
                <a:solidFill>
                  <a:schemeClr val="accent2"/>
                </a:solidFill>
              </a:rPr>
              <a:t>MVP Arm</a:t>
            </a:r>
            <a:r>
              <a:rPr lang="it-IT" sz="2400"/>
              <a:t> 		23.7 months (</a:t>
            </a:r>
            <a:r>
              <a:rPr lang="it-IT" sz="1600"/>
              <a:t>95% CI, 15.9 to 33.2 months</a:t>
            </a:r>
            <a:r>
              <a:rPr lang="it-IT" sz="2400"/>
              <a:t>)</a:t>
            </a:r>
          </a:p>
        </p:txBody>
      </p:sp>
      <p:sp>
        <p:nvSpPr>
          <p:cNvPr id="29702" name="Line 10"/>
          <p:cNvSpPr>
            <a:spLocks noChangeShapeType="1"/>
          </p:cNvSpPr>
          <p:nvPr/>
        </p:nvSpPr>
        <p:spPr bwMode="auto">
          <a:xfrm>
            <a:off x="2339975" y="1412875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9703" name="Line 11"/>
          <p:cNvSpPr>
            <a:spLocks noChangeShapeType="1"/>
          </p:cNvSpPr>
          <p:nvPr/>
        </p:nvSpPr>
        <p:spPr bwMode="auto">
          <a:xfrm>
            <a:off x="2339975" y="1700213"/>
            <a:ext cx="7921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9704" name="Rectangle 1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grpSp>
        <p:nvGrpSpPr>
          <p:cNvPr id="29705" name="Group 14"/>
          <p:cNvGrpSpPr>
            <a:grpSpLocks/>
          </p:cNvGrpSpPr>
          <p:nvPr/>
        </p:nvGrpSpPr>
        <p:grpSpPr bwMode="auto">
          <a:xfrm>
            <a:off x="3635375" y="2276475"/>
            <a:ext cx="4752975" cy="3398838"/>
            <a:chOff x="340" y="482"/>
            <a:chExt cx="2994" cy="2141"/>
          </a:xfrm>
        </p:grpSpPr>
        <p:pic>
          <p:nvPicPr>
            <p:cNvPr id="29713" name="Picture 7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482"/>
              <a:ext cx="2994" cy="2141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9714" name="Rectangle 13"/>
            <p:cNvSpPr>
              <a:spLocks noChangeArrowheads="1"/>
            </p:cNvSpPr>
            <p:nvPr/>
          </p:nvSpPr>
          <p:spPr bwMode="auto">
            <a:xfrm>
              <a:off x="1429" y="1026"/>
              <a:ext cx="1451" cy="1043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29706" name="Line 15"/>
          <p:cNvSpPr>
            <a:spLocks noChangeShapeType="1"/>
          </p:cNvSpPr>
          <p:nvPr/>
        </p:nvSpPr>
        <p:spPr bwMode="auto">
          <a:xfrm>
            <a:off x="5364163" y="3573463"/>
            <a:ext cx="0" cy="1366837"/>
          </a:xfrm>
          <a:prstGeom prst="line">
            <a:avLst/>
          </a:prstGeom>
          <a:noFill/>
          <a:ln w="38100">
            <a:solidFill>
              <a:srgbClr val="006666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29707" name="Rectangle 17"/>
          <p:cNvSpPr>
            <a:spLocks noChangeArrowheads="1"/>
          </p:cNvSpPr>
          <p:nvPr/>
        </p:nvSpPr>
        <p:spPr bwMode="auto">
          <a:xfrm>
            <a:off x="5364163" y="5734050"/>
            <a:ext cx="3416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2052"/>
                </a:solidFill>
              </a:rPr>
              <a:t>SEGAWA </a:t>
            </a:r>
            <a:r>
              <a:rPr lang="it-IT" i="1">
                <a:solidFill>
                  <a:srgbClr val="002052"/>
                </a:solidFill>
              </a:rPr>
              <a:t>J Clin Oncol 28:3299-3306</a:t>
            </a:r>
          </a:p>
        </p:txBody>
      </p:sp>
      <p:sp>
        <p:nvSpPr>
          <p:cNvPr id="29708" name="Text Box 25"/>
          <p:cNvSpPr txBox="1">
            <a:spLocks noChangeArrowheads="1"/>
          </p:cNvSpPr>
          <p:nvPr/>
        </p:nvSpPr>
        <p:spPr bwMode="auto">
          <a:xfrm>
            <a:off x="5364163" y="3284538"/>
            <a:ext cx="1584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2400" b="1" i="1">
                <a:solidFill>
                  <a:srgbClr val="CC6600"/>
                </a:solidFill>
              </a:rPr>
              <a:t>60% @2y</a:t>
            </a:r>
          </a:p>
        </p:txBody>
      </p:sp>
      <p:sp>
        <p:nvSpPr>
          <p:cNvPr id="29709" name="Text Box 26"/>
          <p:cNvSpPr txBox="1">
            <a:spLocks noChangeArrowheads="1"/>
          </p:cNvSpPr>
          <p:nvPr/>
        </p:nvSpPr>
        <p:spPr bwMode="auto">
          <a:xfrm>
            <a:off x="5364163" y="3638550"/>
            <a:ext cx="1584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2400" b="1" i="1">
                <a:solidFill>
                  <a:schemeClr val="accent2"/>
                </a:solidFill>
              </a:rPr>
              <a:t>48% @2y</a:t>
            </a:r>
          </a:p>
        </p:txBody>
      </p:sp>
      <p:sp>
        <p:nvSpPr>
          <p:cNvPr id="29710" name="Rectangle 30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sp>
        <p:nvSpPr>
          <p:cNvPr id="29711" name="Rectangle 31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29712" name="Text Box 32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4" descr="Current Issue 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476250"/>
            <a:ext cx="1246187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3" name="Rectangle 6"/>
          <p:cNvSpPr>
            <a:spLocks noChangeArrowheads="1"/>
          </p:cNvSpPr>
          <p:nvPr/>
        </p:nvSpPr>
        <p:spPr bwMode="auto">
          <a:xfrm>
            <a:off x="2411413" y="404813"/>
            <a:ext cx="2349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 i="1"/>
              <a:t>.</a:t>
            </a:r>
          </a:p>
        </p:txBody>
      </p:sp>
      <p:pic>
        <p:nvPicPr>
          <p:cNvPr id="30724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765175"/>
            <a:ext cx="5743575" cy="139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5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8038" y="2595563"/>
            <a:ext cx="1143000" cy="2651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6" name="Picture 9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2595563"/>
            <a:ext cx="1955800" cy="2673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Picture 10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2349500"/>
            <a:ext cx="709613" cy="249238"/>
          </a:xfrm>
          <a:prstGeom prst="rect">
            <a:avLst/>
          </a:prstGeom>
          <a:noFill/>
          <a:ln w="9525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8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349500"/>
            <a:ext cx="892175" cy="250825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29" name="Picture 1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171825"/>
            <a:ext cx="2940050" cy="2074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0" name="Rectangle 20"/>
          <p:cNvSpPr>
            <a:spLocks noChangeArrowheads="1"/>
          </p:cNvSpPr>
          <p:nvPr/>
        </p:nvSpPr>
        <p:spPr bwMode="auto">
          <a:xfrm>
            <a:off x="395288" y="3573463"/>
            <a:ext cx="5976937" cy="1008062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0731" name="Rectangle 2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sp>
        <p:nvSpPr>
          <p:cNvPr id="30732" name="Rectangle 23"/>
          <p:cNvSpPr>
            <a:spLocks noChangeArrowheads="1"/>
          </p:cNvSpPr>
          <p:nvPr/>
        </p:nvSpPr>
        <p:spPr bwMode="auto">
          <a:xfrm>
            <a:off x="5364163" y="5876925"/>
            <a:ext cx="34163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>
                <a:solidFill>
                  <a:srgbClr val="002052"/>
                </a:solidFill>
              </a:rPr>
              <a:t>SEGAWA </a:t>
            </a:r>
            <a:r>
              <a:rPr lang="it-IT" i="1">
                <a:solidFill>
                  <a:srgbClr val="002052"/>
                </a:solidFill>
              </a:rPr>
              <a:t>J Clin Oncol 28:3299-3306</a:t>
            </a:r>
          </a:p>
        </p:txBody>
      </p:sp>
      <p:sp>
        <p:nvSpPr>
          <p:cNvPr id="30733" name="Rectangle 25"/>
          <p:cNvSpPr>
            <a:spLocks noChangeArrowheads="1"/>
          </p:cNvSpPr>
          <p:nvPr/>
        </p:nvSpPr>
        <p:spPr bwMode="auto">
          <a:xfrm>
            <a:off x="8532813" y="2852738"/>
            <a:ext cx="215900" cy="1655762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grpSp>
        <p:nvGrpSpPr>
          <p:cNvPr id="30734" name="Group 27"/>
          <p:cNvGrpSpPr>
            <a:grpSpLocks/>
          </p:cNvGrpSpPr>
          <p:nvPr/>
        </p:nvGrpSpPr>
        <p:grpSpPr bwMode="auto">
          <a:xfrm>
            <a:off x="395288" y="2636838"/>
            <a:ext cx="8128000" cy="3260725"/>
            <a:chOff x="249" y="1661"/>
            <a:chExt cx="5120" cy="2054"/>
          </a:xfrm>
        </p:grpSpPr>
        <p:pic>
          <p:nvPicPr>
            <p:cNvPr id="30737" name="Picture 14" descr="stomaco_esofago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68" y="2840"/>
              <a:ext cx="901" cy="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30738" name="Group 16"/>
            <p:cNvGrpSpPr>
              <a:grpSpLocks/>
            </p:cNvGrpSpPr>
            <p:nvPr/>
          </p:nvGrpSpPr>
          <p:grpSpPr bwMode="auto">
            <a:xfrm>
              <a:off x="249" y="2795"/>
              <a:ext cx="4219" cy="499"/>
              <a:chOff x="249" y="2795"/>
              <a:chExt cx="4219" cy="499"/>
            </a:xfrm>
          </p:grpSpPr>
          <p:sp>
            <p:nvSpPr>
              <p:cNvPr id="30740" name="Rectangle 17"/>
              <p:cNvSpPr>
                <a:spLocks noChangeArrowheads="1"/>
              </p:cNvSpPr>
              <p:nvPr/>
            </p:nvSpPr>
            <p:spPr bwMode="auto">
              <a:xfrm>
                <a:off x="249" y="2931"/>
                <a:ext cx="3765" cy="318"/>
              </a:xfrm>
              <a:prstGeom prst="rect">
                <a:avLst/>
              </a:prstGeom>
              <a:noFill/>
              <a:ln w="38100">
                <a:solidFill>
                  <a:schemeClr val="hlink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30741" name="Line 18"/>
              <p:cNvSpPr>
                <a:spLocks noChangeShapeType="1"/>
              </p:cNvSpPr>
              <p:nvPr/>
            </p:nvSpPr>
            <p:spPr bwMode="auto">
              <a:xfrm>
                <a:off x="4150" y="3113"/>
                <a:ext cx="318" cy="181"/>
              </a:xfrm>
              <a:prstGeom prst="line">
                <a:avLst/>
              </a:prstGeom>
              <a:noFill/>
              <a:ln w="57150">
                <a:solidFill>
                  <a:schemeClr val="hlink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it-IT"/>
              </a:p>
            </p:txBody>
          </p:sp>
          <p:sp>
            <p:nvSpPr>
              <p:cNvPr id="30742" name="Line 19"/>
              <p:cNvSpPr>
                <a:spLocks noChangeShapeType="1"/>
              </p:cNvSpPr>
              <p:nvPr/>
            </p:nvSpPr>
            <p:spPr bwMode="auto">
              <a:xfrm flipV="1">
                <a:off x="4150" y="2795"/>
                <a:ext cx="272" cy="318"/>
              </a:xfrm>
              <a:prstGeom prst="line">
                <a:avLst/>
              </a:prstGeom>
              <a:noFill/>
              <a:ln w="57150">
                <a:solidFill>
                  <a:schemeClr val="hlink"/>
                </a:solidFill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it-IT"/>
              </a:p>
            </p:txBody>
          </p:sp>
        </p:grpSp>
        <p:pic>
          <p:nvPicPr>
            <p:cNvPr id="30739" name="Picture 26" descr="human-lungs-thumb2562157"/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2" y="1661"/>
              <a:ext cx="937" cy="10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0735" name="Rectangle 28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30736" name="Text Box 29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sp>
        <p:nvSpPr>
          <p:cNvPr id="31747" name="Rectangle 20"/>
          <p:cNvSpPr>
            <a:spLocks noChangeArrowheads="1"/>
          </p:cNvSpPr>
          <p:nvPr/>
        </p:nvSpPr>
        <p:spPr bwMode="auto">
          <a:xfrm>
            <a:off x="2700338" y="1557338"/>
            <a:ext cx="33131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sz="2400" b="1" i="1">
                <a:solidFill>
                  <a:schemeClr val="accent2"/>
                </a:solidFill>
              </a:rPr>
              <a:t>TARGET VOLUME</a:t>
            </a:r>
          </a:p>
          <a:p>
            <a:pPr algn="ctr"/>
            <a:r>
              <a:rPr lang="it-IT" sz="2400">
                <a:solidFill>
                  <a:schemeClr val="accent2"/>
                </a:solidFill>
              </a:rPr>
              <a:t>ENI vs Involved Field</a:t>
            </a:r>
          </a:p>
        </p:txBody>
      </p:sp>
      <p:pic>
        <p:nvPicPr>
          <p:cNvPr id="31748" name="Picture 11" descr="stomaco_esofago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908050"/>
            <a:ext cx="1693863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rgbClr val="808080">
                      <a:alpha val="50000"/>
                    </a:srgbClr>
                  </a:outerShdw>
                </a:effectLst>
              </a14:hiddenEffects>
            </a:ext>
          </a:extLst>
        </p:spPr>
      </p:pic>
      <p:sp>
        <p:nvSpPr>
          <p:cNvPr id="31749" name="Rectangle 21"/>
          <p:cNvSpPr>
            <a:spLocks noChangeArrowheads="1"/>
          </p:cNvSpPr>
          <p:nvPr/>
        </p:nvSpPr>
        <p:spPr bwMode="auto">
          <a:xfrm>
            <a:off x="720725" y="404813"/>
            <a:ext cx="7380288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000"/>
              <a:t>ESOPHAGUS       				       LUNG</a:t>
            </a:r>
          </a:p>
        </p:txBody>
      </p:sp>
      <p:pic>
        <p:nvPicPr>
          <p:cNvPr id="31750" name="Picture 28" descr="human-lungs-thumb256215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908050"/>
            <a:ext cx="1487488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3373" name="AutoShape 29"/>
          <p:cNvSpPr>
            <a:spLocks noChangeArrowheads="1"/>
          </p:cNvSpPr>
          <p:nvPr/>
        </p:nvSpPr>
        <p:spPr bwMode="auto">
          <a:xfrm rot="-5147964">
            <a:off x="2916238" y="547687"/>
            <a:ext cx="431800" cy="1152525"/>
          </a:xfrm>
          <a:prstGeom prst="curvedLeftArrow">
            <a:avLst>
              <a:gd name="adj1" fmla="val 53382"/>
              <a:gd name="adj2" fmla="val 106765"/>
              <a:gd name="adj3" fmla="val 33333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sp>
        <p:nvSpPr>
          <p:cNvPr id="313374" name="AutoShape 30"/>
          <p:cNvSpPr>
            <a:spLocks noChangeArrowheads="1"/>
          </p:cNvSpPr>
          <p:nvPr/>
        </p:nvSpPr>
        <p:spPr bwMode="auto">
          <a:xfrm rot="5291010" flipH="1">
            <a:off x="5508626" y="620712"/>
            <a:ext cx="431800" cy="1152525"/>
          </a:xfrm>
          <a:prstGeom prst="curvedLeftArrow">
            <a:avLst>
              <a:gd name="adj1" fmla="val 53382"/>
              <a:gd name="adj2" fmla="val 106765"/>
              <a:gd name="adj3" fmla="val 33333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grpSp>
        <p:nvGrpSpPr>
          <p:cNvPr id="313385" name="Group 41"/>
          <p:cNvGrpSpPr>
            <a:grpSpLocks/>
          </p:cNvGrpSpPr>
          <p:nvPr/>
        </p:nvGrpSpPr>
        <p:grpSpPr bwMode="auto">
          <a:xfrm>
            <a:off x="395288" y="2708275"/>
            <a:ext cx="8280400" cy="3313113"/>
            <a:chOff x="249" y="1706"/>
            <a:chExt cx="5216" cy="2087"/>
          </a:xfrm>
        </p:grpSpPr>
        <p:pic>
          <p:nvPicPr>
            <p:cNvPr id="31756" name="Picture 42" descr="cover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5" y="2568"/>
              <a:ext cx="913" cy="12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757" name="Rectangle 43"/>
            <p:cNvSpPr>
              <a:spLocks noChangeArrowheads="1"/>
            </p:cNvSpPr>
            <p:nvPr/>
          </p:nvSpPr>
          <p:spPr bwMode="auto">
            <a:xfrm>
              <a:off x="1247" y="3067"/>
              <a:ext cx="4218" cy="51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it-IT" sz="2400"/>
                <a:t>KIMURA, Int. J. Radiation Oncology Biol. Phys. </a:t>
              </a:r>
            </a:p>
            <a:p>
              <a:r>
                <a:rPr lang="it-IT" sz="2400"/>
                <a:t>2010 77:337–343</a:t>
              </a:r>
            </a:p>
          </p:txBody>
        </p:sp>
        <p:pic>
          <p:nvPicPr>
            <p:cNvPr id="31758" name="Picture 4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22" y="1706"/>
              <a:ext cx="964" cy="117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759" name="Rectangle 45"/>
            <p:cNvSpPr>
              <a:spLocks noChangeArrowheads="1"/>
            </p:cNvSpPr>
            <p:nvPr/>
          </p:nvSpPr>
          <p:spPr bwMode="auto">
            <a:xfrm>
              <a:off x="249" y="2069"/>
              <a:ext cx="4002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it-IT" sz="2400"/>
                <a:t>FERNANDES, Radiot and Oncol 2010; 95:178-194</a:t>
              </a:r>
              <a:endParaRPr lang="it-IT" sz="2400" i="1"/>
            </a:p>
          </p:txBody>
        </p:sp>
      </p:grpSp>
      <p:sp>
        <p:nvSpPr>
          <p:cNvPr id="31754" name="Rectangle 46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31755" name="Text Box 47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3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1438275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611188" y="692150"/>
            <a:ext cx="7848600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3600" b="1" i="1">
                <a:solidFill>
                  <a:schemeClr val="accent2"/>
                </a:solidFill>
              </a:rPr>
              <a:t>THORACIC ONCOLOGY</a:t>
            </a:r>
          </a:p>
          <a:p>
            <a:pPr eaLnBrk="1" hangingPunct="1">
              <a:spcBef>
                <a:spcPct val="50000"/>
              </a:spcBef>
            </a:pPr>
            <a:endParaRPr lang="it-IT" sz="3600" b="1" i="1"/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 b="1" i="1">
                <a:solidFill>
                  <a:schemeClr val="hlink"/>
                </a:solidFill>
              </a:rPr>
              <a:t>LUNG CANCER (</a:t>
            </a:r>
            <a:r>
              <a:rPr lang="it-IT" sz="2400" b="1" i="1">
                <a:solidFill>
                  <a:schemeClr val="hlink"/>
                </a:solidFill>
              </a:rPr>
              <a:t>NSCLC</a:t>
            </a:r>
            <a:r>
              <a:rPr lang="it-IT" sz="3600" b="1" i="1">
                <a:solidFill>
                  <a:schemeClr val="hlink"/>
                </a:solidFill>
              </a:rPr>
              <a:t>)</a:t>
            </a:r>
            <a:endParaRPr lang="it-IT" sz="2400" b="1"/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ESOPHAGEAL CANCER</a:t>
            </a:r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THYMOMA</a:t>
            </a:r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MESOTELIOMA</a:t>
            </a:r>
          </a:p>
        </p:txBody>
      </p:sp>
      <p:pic>
        <p:nvPicPr>
          <p:cNvPr id="5125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836613"/>
            <a:ext cx="2266950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0" name="Group 24"/>
          <p:cNvGrpSpPr>
            <a:grpSpLocks/>
          </p:cNvGrpSpPr>
          <p:nvPr/>
        </p:nvGrpSpPr>
        <p:grpSpPr bwMode="auto">
          <a:xfrm>
            <a:off x="1979613" y="765175"/>
            <a:ext cx="4752975" cy="4568825"/>
            <a:chOff x="1202" y="482"/>
            <a:chExt cx="2994" cy="2878"/>
          </a:xfrm>
        </p:grpSpPr>
        <p:pic>
          <p:nvPicPr>
            <p:cNvPr id="32796" name="Picture 25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7" y="618"/>
              <a:ext cx="2949" cy="27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2797" name="Rectangle 26"/>
            <p:cNvSpPr>
              <a:spLocks noChangeArrowheads="1"/>
            </p:cNvSpPr>
            <p:nvPr/>
          </p:nvSpPr>
          <p:spPr bwMode="auto">
            <a:xfrm>
              <a:off x="1202" y="482"/>
              <a:ext cx="544" cy="4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32771" name="Group 15"/>
          <p:cNvGrpSpPr>
            <a:grpSpLocks/>
          </p:cNvGrpSpPr>
          <p:nvPr/>
        </p:nvGrpSpPr>
        <p:grpSpPr bwMode="auto">
          <a:xfrm>
            <a:off x="1979613" y="765175"/>
            <a:ext cx="4752975" cy="4568825"/>
            <a:chOff x="1202" y="482"/>
            <a:chExt cx="2994" cy="2878"/>
          </a:xfrm>
        </p:grpSpPr>
        <p:pic>
          <p:nvPicPr>
            <p:cNvPr id="32794" name="Picture 10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47" y="618"/>
              <a:ext cx="2949" cy="27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2795" name="Rectangle 14"/>
            <p:cNvSpPr>
              <a:spLocks noChangeArrowheads="1"/>
            </p:cNvSpPr>
            <p:nvPr/>
          </p:nvSpPr>
          <p:spPr bwMode="auto">
            <a:xfrm>
              <a:off x="1202" y="482"/>
              <a:ext cx="544" cy="40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327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sp>
        <p:nvSpPr>
          <p:cNvPr id="32773" name="Rectangle 20"/>
          <p:cNvSpPr>
            <a:spLocks noChangeArrowheads="1"/>
          </p:cNvSpPr>
          <p:nvPr/>
        </p:nvSpPr>
        <p:spPr bwMode="auto">
          <a:xfrm>
            <a:off x="2268538" y="2276475"/>
            <a:ext cx="1008062" cy="360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2774" name="Rectangle 21"/>
          <p:cNvSpPr>
            <a:spLocks noChangeArrowheads="1"/>
          </p:cNvSpPr>
          <p:nvPr/>
        </p:nvSpPr>
        <p:spPr bwMode="auto">
          <a:xfrm>
            <a:off x="1979613" y="3141663"/>
            <a:ext cx="1079500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2775" name="Rectangle 22"/>
          <p:cNvSpPr>
            <a:spLocks noChangeArrowheads="1"/>
          </p:cNvSpPr>
          <p:nvPr/>
        </p:nvSpPr>
        <p:spPr bwMode="auto">
          <a:xfrm>
            <a:off x="2268538" y="2276475"/>
            <a:ext cx="1008062" cy="36036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2776" name="Rectangle 23"/>
          <p:cNvSpPr>
            <a:spLocks noChangeArrowheads="1"/>
          </p:cNvSpPr>
          <p:nvPr/>
        </p:nvSpPr>
        <p:spPr bwMode="auto">
          <a:xfrm>
            <a:off x="1979613" y="3141663"/>
            <a:ext cx="1079500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2777" name="Rectangle 27"/>
          <p:cNvSpPr>
            <a:spLocks noChangeArrowheads="1"/>
          </p:cNvSpPr>
          <p:nvPr/>
        </p:nvSpPr>
        <p:spPr bwMode="auto">
          <a:xfrm>
            <a:off x="1979613" y="3141663"/>
            <a:ext cx="1079500" cy="4318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grpSp>
        <p:nvGrpSpPr>
          <p:cNvPr id="32778" name="Group 47"/>
          <p:cNvGrpSpPr>
            <a:grpSpLocks/>
          </p:cNvGrpSpPr>
          <p:nvPr/>
        </p:nvGrpSpPr>
        <p:grpSpPr bwMode="auto">
          <a:xfrm>
            <a:off x="323850" y="1052513"/>
            <a:ext cx="4248150" cy="3776662"/>
            <a:chOff x="204" y="663"/>
            <a:chExt cx="2676" cy="2379"/>
          </a:xfrm>
        </p:grpSpPr>
        <p:grpSp>
          <p:nvGrpSpPr>
            <p:cNvPr id="32789" name="Group 42"/>
            <p:cNvGrpSpPr>
              <a:grpSpLocks/>
            </p:cNvGrpSpPr>
            <p:nvPr/>
          </p:nvGrpSpPr>
          <p:grpSpPr bwMode="auto">
            <a:xfrm>
              <a:off x="204" y="663"/>
              <a:ext cx="1542" cy="2379"/>
              <a:chOff x="204" y="663"/>
              <a:chExt cx="1542" cy="2379"/>
            </a:xfrm>
          </p:grpSpPr>
          <p:sp>
            <p:nvSpPr>
              <p:cNvPr id="32791" name="AutoShape 12"/>
              <p:cNvSpPr>
                <a:spLocks noChangeArrowheads="1"/>
              </p:cNvSpPr>
              <p:nvPr/>
            </p:nvSpPr>
            <p:spPr bwMode="auto">
              <a:xfrm flipH="1">
                <a:off x="249" y="663"/>
                <a:ext cx="1497" cy="907"/>
              </a:xfrm>
              <a:prstGeom prst="leftArrowCallout">
                <a:avLst>
                  <a:gd name="adj1" fmla="val 21519"/>
                  <a:gd name="adj2" fmla="val 24972"/>
                  <a:gd name="adj3" fmla="val 23153"/>
                  <a:gd name="adj4" fmla="val 76222"/>
                </a:avLst>
              </a:prstGeom>
              <a:noFill/>
              <a:ln w="38100">
                <a:solidFill>
                  <a:srgbClr val="F03510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32792" name="Text Box 13"/>
              <p:cNvSpPr txBox="1">
                <a:spLocks noChangeArrowheads="1"/>
              </p:cNvSpPr>
              <p:nvPr/>
            </p:nvSpPr>
            <p:spPr bwMode="auto">
              <a:xfrm flipH="1">
                <a:off x="204" y="754"/>
                <a:ext cx="1360" cy="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F0351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it-IT" sz="2800" b="1" i="1">
                    <a:solidFill>
                      <a:srgbClr val="F03510"/>
                    </a:solidFill>
                  </a:rPr>
                  <a:t>ENI  40.5%</a:t>
                </a:r>
              </a:p>
              <a:p>
                <a:pPr eaLnBrk="1" hangingPunct="1">
                  <a:spcBef>
                    <a:spcPct val="50000"/>
                  </a:spcBef>
                </a:pPr>
                <a:r>
                  <a:rPr lang="it-IT" sz="2800" b="1" i="1">
                    <a:solidFill>
                      <a:srgbClr val="F03510"/>
                    </a:solidFill>
                  </a:rPr>
                  <a:t>IF     20.1%</a:t>
                </a:r>
              </a:p>
            </p:txBody>
          </p:sp>
          <p:sp>
            <p:nvSpPr>
              <p:cNvPr id="32793" name="Rectangle 30"/>
              <p:cNvSpPr>
                <a:spLocks noChangeArrowheads="1"/>
              </p:cNvSpPr>
              <p:nvPr/>
            </p:nvSpPr>
            <p:spPr bwMode="auto">
              <a:xfrm>
                <a:off x="249" y="2024"/>
                <a:ext cx="1452" cy="101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it-IT" sz="2000"/>
                  <a:t>“Involved nodal failures: progression</a:t>
                </a:r>
              </a:p>
              <a:p>
                <a:r>
                  <a:rPr lang="it-IT" sz="2000"/>
                  <a:t>within initially involved mediastinal lymph nodes”</a:t>
                </a:r>
              </a:p>
            </p:txBody>
          </p:sp>
        </p:grpSp>
        <p:sp>
          <p:nvSpPr>
            <p:cNvPr id="32790" name="Oval 45"/>
            <p:cNvSpPr>
              <a:spLocks noChangeArrowheads="1"/>
            </p:cNvSpPr>
            <p:nvPr/>
          </p:nvSpPr>
          <p:spPr bwMode="auto">
            <a:xfrm>
              <a:off x="2608" y="1570"/>
              <a:ext cx="272" cy="318"/>
            </a:xfrm>
            <a:prstGeom prst="ellipse">
              <a:avLst/>
            </a:prstGeom>
            <a:noFill/>
            <a:ln w="57150">
              <a:solidFill>
                <a:srgbClr val="F0351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314416" name="Group 48"/>
          <p:cNvGrpSpPr>
            <a:grpSpLocks/>
          </p:cNvGrpSpPr>
          <p:nvPr/>
        </p:nvGrpSpPr>
        <p:grpSpPr bwMode="auto">
          <a:xfrm>
            <a:off x="4500563" y="1052513"/>
            <a:ext cx="4391025" cy="3937000"/>
            <a:chOff x="2835" y="663"/>
            <a:chExt cx="2766" cy="2480"/>
          </a:xfrm>
        </p:grpSpPr>
        <p:grpSp>
          <p:nvGrpSpPr>
            <p:cNvPr id="32784" name="Group 44"/>
            <p:cNvGrpSpPr>
              <a:grpSpLocks/>
            </p:cNvGrpSpPr>
            <p:nvPr/>
          </p:nvGrpSpPr>
          <p:grpSpPr bwMode="auto">
            <a:xfrm>
              <a:off x="4014" y="663"/>
              <a:ext cx="1587" cy="2480"/>
              <a:chOff x="3969" y="618"/>
              <a:chExt cx="1587" cy="2480"/>
            </a:xfrm>
          </p:grpSpPr>
          <p:sp>
            <p:nvSpPr>
              <p:cNvPr id="32786" name="Rectangle 17"/>
              <p:cNvSpPr>
                <a:spLocks noChangeArrowheads="1"/>
              </p:cNvSpPr>
              <p:nvPr/>
            </p:nvSpPr>
            <p:spPr bwMode="auto">
              <a:xfrm>
                <a:off x="3969" y="1888"/>
                <a:ext cx="1542" cy="121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it-IT" sz="2000"/>
                  <a:t>“An uninvolved nodal failure was defined as progression within an initially uninvolved mediastinal lymph node”</a:t>
                </a:r>
              </a:p>
            </p:txBody>
          </p:sp>
          <p:sp>
            <p:nvSpPr>
              <p:cNvPr id="32787" name="AutoShape 35"/>
              <p:cNvSpPr>
                <a:spLocks noChangeArrowheads="1"/>
              </p:cNvSpPr>
              <p:nvPr/>
            </p:nvSpPr>
            <p:spPr bwMode="auto">
              <a:xfrm>
                <a:off x="4014" y="618"/>
                <a:ext cx="1497" cy="907"/>
              </a:xfrm>
              <a:prstGeom prst="leftArrowCallout">
                <a:avLst>
                  <a:gd name="adj1" fmla="val 21519"/>
                  <a:gd name="adj2" fmla="val 24972"/>
                  <a:gd name="adj3" fmla="val 23153"/>
                  <a:gd name="adj4" fmla="val 76685"/>
                </a:avLst>
              </a:prstGeom>
              <a:noFill/>
              <a:ln w="38100">
                <a:solidFill>
                  <a:schemeClr val="accent2"/>
                </a:solidFill>
                <a:miter lim="800000"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it-IT"/>
              </a:p>
            </p:txBody>
          </p:sp>
          <p:sp>
            <p:nvSpPr>
              <p:cNvPr id="32788" name="Text Box 36"/>
              <p:cNvSpPr txBox="1">
                <a:spLocks noChangeArrowheads="1"/>
              </p:cNvSpPr>
              <p:nvPr/>
            </p:nvSpPr>
            <p:spPr bwMode="auto">
              <a:xfrm>
                <a:off x="4332" y="709"/>
                <a:ext cx="1224" cy="7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Garamond" pitchFamily="18" charset="0"/>
                  </a:defRPr>
                </a:lvl9pPr>
              </a:lstStyle>
              <a:p>
                <a:pPr eaLnBrk="1" hangingPunct="1">
                  <a:spcBef>
                    <a:spcPct val="50000"/>
                  </a:spcBef>
                </a:pPr>
                <a:r>
                  <a:rPr lang="it-IT" sz="2800" b="1" i="1">
                    <a:solidFill>
                      <a:schemeClr val="accent2"/>
                    </a:solidFill>
                  </a:rPr>
                  <a:t>ENI  31.7%</a:t>
                </a:r>
              </a:p>
              <a:p>
                <a:pPr eaLnBrk="1" hangingPunct="1">
                  <a:spcBef>
                    <a:spcPct val="50000"/>
                  </a:spcBef>
                </a:pPr>
                <a:r>
                  <a:rPr lang="it-IT" sz="2800" b="1" i="1">
                    <a:solidFill>
                      <a:schemeClr val="accent2"/>
                    </a:solidFill>
                  </a:rPr>
                  <a:t>IF     20.8%</a:t>
                </a:r>
              </a:p>
            </p:txBody>
          </p:sp>
        </p:grpSp>
        <p:sp>
          <p:nvSpPr>
            <p:cNvPr id="32785" name="Oval 46"/>
            <p:cNvSpPr>
              <a:spLocks noChangeArrowheads="1"/>
            </p:cNvSpPr>
            <p:nvPr/>
          </p:nvSpPr>
          <p:spPr bwMode="auto">
            <a:xfrm>
              <a:off x="2835" y="935"/>
              <a:ext cx="226" cy="454"/>
            </a:xfrm>
            <a:prstGeom prst="ellips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it-IT">
                <a:solidFill>
                  <a:srgbClr val="F03510"/>
                </a:solidFill>
              </a:endParaRPr>
            </a:p>
          </p:txBody>
        </p:sp>
      </p:grpSp>
      <p:sp>
        <p:nvSpPr>
          <p:cNvPr id="32780" name="Text Box 49"/>
          <p:cNvSpPr txBox="1">
            <a:spLocks noChangeArrowheads="1"/>
          </p:cNvSpPr>
          <p:nvPr/>
        </p:nvSpPr>
        <p:spPr bwMode="auto">
          <a:xfrm>
            <a:off x="3059113" y="5300663"/>
            <a:ext cx="30257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sz="2000" b="1"/>
              <a:t>108 consecutive patients</a:t>
            </a:r>
          </a:p>
        </p:txBody>
      </p:sp>
      <p:sp>
        <p:nvSpPr>
          <p:cNvPr id="32781" name="Rectangle 50"/>
          <p:cNvSpPr>
            <a:spLocks noChangeArrowheads="1"/>
          </p:cNvSpPr>
          <p:nvPr/>
        </p:nvSpPr>
        <p:spPr bwMode="auto">
          <a:xfrm>
            <a:off x="4140200" y="5734050"/>
            <a:ext cx="46307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 i="1">
                <a:solidFill>
                  <a:srgbClr val="002052"/>
                </a:solidFill>
              </a:rPr>
              <a:t>FERNANDES, Radiot and Oncol 2010; 95:178-194</a:t>
            </a:r>
          </a:p>
        </p:txBody>
      </p:sp>
      <p:sp>
        <p:nvSpPr>
          <p:cNvPr id="32782" name="Rectangle 51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32783" name="Text Box 52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4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sp>
        <p:nvSpPr>
          <p:cNvPr id="33795" name="Rectangle 7"/>
          <p:cNvSpPr>
            <a:spLocks noChangeArrowheads="1"/>
          </p:cNvSpPr>
          <p:nvPr/>
        </p:nvSpPr>
        <p:spPr bwMode="auto">
          <a:xfrm>
            <a:off x="3132138" y="5734050"/>
            <a:ext cx="633571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i="1">
                <a:solidFill>
                  <a:srgbClr val="002052"/>
                </a:solidFill>
              </a:rPr>
              <a:t>KIMURA, Int. J. Radiation Oncology Biol. Phys. 2010 77:337–343</a:t>
            </a:r>
          </a:p>
        </p:txBody>
      </p:sp>
      <p:sp>
        <p:nvSpPr>
          <p:cNvPr id="33796" name="Rectangle 9"/>
          <p:cNvSpPr>
            <a:spLocks noChangeArrowheads="1"/>
          </p:cNvSpPr>
          <p:nvPr/>
        </p:nvSpPr>
        <p:spPr bwMode="auto">
          <a:xfrm>
            <a:off x="611188" y="5013325"/>
            <a:ext cx="80645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/>
              <a:t>These results show that a high dose of incidental irradiation may contribute to the low incidence of ENF in patients who have received IF-RT.</a:t>
            </a:r>
          </a:p>
        </p:txBody>
      </p:sp>
      <p:pic>
        <p:nvPicPr>
          <p:cNvPr id="33797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420938"/>
            <a:ext cx="2592387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8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063" y="1989138"/>
            <a:ext cx="2557462" cy="3168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799" name="Picture 1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773238"/>
            <a:ext cx="2360613" cy="307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3800" name="Picture 1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1863" y="1724025"/>
            <a:ext cx="2589212" cy="27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801" name="Rectangle 15"/>
          <p:cNvSpPr>
            <a:spLocks noChangeArrowheads="1"/>
          </p:cNvSpPr>
          <p:nvPr/>
        </p:nvSpPr>
        <p:spPr bwMode="auto">
          <a:xfrm>
            <a:off x="468313" y="1268413"/>
            <a:ext cx="788987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/>
              <a:t>involved-field radiation therapy (IF-RT) and the pattern of elective nodal failure (ENF)</a:t>
            </a:r>
          </a:p>
        </p:txBody>
      </p:sp>
      <p:pic>
        <p:nvPicPr>
          <p:cNvPr id="33802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549275"/>
            <a:ext cx="8247062" cy="48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803" name="Rectangle 17"/>
          <p:cNvSpPr>
            <a:spLocks noChangeArrowheads="1"/>
          </p:cNvSpPr>
          <p:nvPr/>
        </p:nvSpPr>
        <p:spPr bwMode="auto">
          <a:xfrm>
            <a:off x="3203575" y="2492375"/>
            <a:ext cx="2808288" cy="146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/>
              <a:t>ENF was observed in 8%, five nodal regions, and no mean dose to the nodal region exceeded</a:t>
            </a:r>
          </a:p>
          <a:p>
            <a:r>
              <a:rPr lang="it-IT"/>
              <a:t>40 Gy.</a:t>
            </a:r>
          </a:p>
        </p:txBody>
      </p:sp>
      <p:sp>
        <p:nvSpPr>
          <p:cNvPr id="33804" name="Rectangle 18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33805" name="Text Box 19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 Box 4"/>
          <p:cNvSpPr txBox="1">
            <a:spLocks noChangeArrowheads="1"/>
          </p:cNvSpPr>
          <p:nvPr/>
        </p:nvSpPr>
        <p:spPr bwMode="auto">
          <a:xfrm>
            <a:off x="900113" y="692150"/>
            <a:ext cx="6767512" cy="311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sz="3600" b="1" i="1">
                <a:solidFill>
                  <a:schemeClr val="accent2"/>
                </a:solidFill>
              </a:rPr>
              <a:t>NSCLC: REMARKS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it-IT" sz="3600"/>
              <a:t>CONCURRENT RT-CT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it-IT" sz="3600"/>
              <a:t>IFRT; Total dose: 60Gy/2Gy fx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it-IT" sz="3600"/>
              <a:t>3RD GENERATION DRUGS</a:t>
            </a:r>
          </a:p>
        </p:txBody>
      </p:sp>
      <p:grpSp>
        <p:nvGrpSpPr>
          <p:cNvPr id="361479" name="Group 7"/>
          <p:cNvGrpSpPr>
            <a:grpSpLocks/>
          </p:cNvGrpSpPr>
          <p:nvPr/>
        </p:nvGrpSpPr>
        <p:grpSpPr bwMode="auto">
          <a:xfrm>
            <a:off x="468313" y="4005263"/>
            <a:ext cx="8207375" cy="1752600"/>
            <a:chOff x="295" y="2523"/>
            <a:chExt cx="5170" cy="1104"/>
          </a:xfrm>
        </p:grpSpPr>
        <p:sp>
          <p:nvSpPr>
            <p:cNvPr id="34822" name="Text Box 5"/>
            <p:cNvSpPr txBox="1">
              <a:spLocks noChangeArrowheads="1"/>
            </p:cNvSpPr>
            <p:nvPr/>
          </p:nvSpPr>
          <p:spPr bwMode="auto">
            <a:xfrm>
              <a:off x="793" y="2704"/>
              <a:ext cx="4672" cy="92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it-IT" sz="3600" b="1" i="1">
                  <a:solidFill>
                    <a:schemeClr val="accent2"/>
                  </a:solidFill>
                </a:rPr>
                <a:t>MORE CHEMO???</a:t>
              </a:r>
            </a:p>
            <a:p>
              <a:pPr algn="ctr" eaLnBrk="1" hangingPunct="1">
                <a:spcBef>
                  <a:spcPct val="50000"/>
                </a:spcBef>
              </a:pPr>
              <a:r>
                <a:rPr lang="it-IT" sz="3600" b="1" i="1">
                  <a:solidFill>
                    <a:schemeClr val="accent2"/>
                  </a:solidFill>
                </a:rPr>
                <a:t>HIGHER DOSE - ALTERED FX???</a:t>
              </a:r>
              <a:endParaRPr lang="it-IT" sz="3600"/>
            </a:p>
          </p:txBody>
        </p:sp>
        <p:sp>
          <p:nvSpPr>
            <p:cNvPr id="361478" name="AutoShape 6"/>
            <p:cNvSpPr>
              <a:spLocks noChangeArrowheads="1"/>
            </p:cNvSpPr>
            <p:nvPr/>
          </p:nvSpPr>
          <p:spPr bwMode="auto">
            <a:xfrm>
              <a:off x="295" y="2523"/>
              <a:ext cx="635" cy="771"/>
            </a:xfrm>
            <a:prstGeom prst="curvedRightArrow">
              <a:avLst>
                <a:gd name="adj1" fmla="val 24283"/>
                <a:gd name="adj2" fmla="val 48567"/>
                <a:gd name="adj3" fmla="val 33333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it-IT"/>
            </a:p>
          </p:txBody>
        </p:sp>
      </p:grpSp>
      <p:sp>
        <p:nvSpPr>
          <p:cNvPr id="34820" name="Rectangle 8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34821" name="Text Box 9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61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sole-sorridente-con-gli-occhiali-da-sole-thumb452799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765175"/>
            <a:ext cx="2200275" cy="2390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3" name="Picture 3" descr="sole-sorridente-con-gli-occhiali-da-sole-thumb452799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3743325"/>
            <a:ext cx="2162175" cy="2349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4" name="Line 4"/>
          <p:cNvSpPr>
            <a:spLocks noChangeShapeType="1"/>
          </p:cNvSpPr>
          <p:nvPr/>
        </p:nvSpPr>
        <p:spPr bwMode="auto">
          <a:xfrm>
            <a:off x="1979613" y="1844675"/>
            <a:ext cx="431800" cy="0"/>
          </a:xfrm>
          <a:prstGeom prst="line">
            <a:avLst/>
          </a:prstGeom>
          <a:noFill/>
          <a:ln w="76200">
            <a:solidFill>
              <a:srgbClr val="9900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5845" name="Text Box 5"/>
          <p:cNvSpPr txBox="1">
            <a:spLocks noChangeArrowheads="1"/>
          </p:cNvSpPr>
          <p:nvPr/>
        </p:nvSpPr>
        <p:spPr bwMode="auto">
          <a:xfrm>
            <a:off x="-36513" y="3357563"/>
            <a:ext cx="4464051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sz="2800" b="1" i="1">
                <a:solidFill>
                  <a:srgbClr val="990033"/>
                </a:solidFill>
              </a:rPr>
              <a:t>CONSOLIDATION CT</a:t>
            </a: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-180975" y="620713"/>
            <a:ext cx="381635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sz="2800" b="1" i="1">
                <a:solidFill>
                  <a:srgbClr val="990033"/>
                </a:solidFill>
              </a:rPr>
              <a:t>INDUCTION CT</a:t>
            </a:r>
          </a:p>
        </p:txBody>
      </p:sp>
      <p:pic>
        <p:nvPicPr>
          <p:cNvPr id="35847" name="Picture 7" descr="pic_farmaci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25538"/>
            <a:ext cx="137477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8" name="Line 8"/>
          <p:cNvSpPr>
            <a:spLocks noChangeShapeType="1"/>
          </p:cNvSpPr>
          <p:nvPr/>
        </p:nvSpPr>
        <p:spPr bwMode="auto">
          <a:xfrm>
            <a:off x="4067175" y="5084763"/>
            <a:ext cx="433388" cy="0"/>
          </a:xfrm>
          <a:prstGeom prst="line">
            <a:avLst/>
          </a:prstGeom>
          <a:noFill/>
          <a:ln w="76200">
            <a:solidFill>
              <a:srgbClr val="990033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pic>
        <p:nvPicPr>
          <p:cNvPr id="35849" name="Picture 9" descr="pic_farmaci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975" y="4292600"/>
            <a:ext cx="137477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0" name="Picture 10" descr="pic_farmaci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125538"/>
            <a:ext cx="137477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51" name="Picture 11" descr="pic_farmaci0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365625"/>
            <a:ext cx="1374775" cy="153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69004" name="Group 12"/>
          <p:cNvGrpSpPr>
            <a:grpSpLocks/>
          </p:cNvGrpSpPr>
          <p:nvPr/>
        </p:nvGrpSpPr>
        <p:grpSpPr bwMode="auto">
          <a:xfrm>
            <a:off x="4572000" y="3429000"/>
            <a:ext cx="5040313" cy="2973388"/>
            <a:chOff x="2878" y="2160"/>
            <a:chExt cx="3175" cy="1873"/>
          </a:xfrm>
        </p:grpSpPr>
        <p:sp>
          <p:nvSpPr>
            <p:cNvPr id="35858" name="Rectangle 13"/>
            <p:cNvSpPr>
              <a:spLocks noChangeArrowheads="1"/>
            </p:cNvSpPr>
            <p:nvPr/>
          </p:nvSpPr>
          <p:spPr bwMode="auto">
            <a:xfrm>
              <a:off x="2878" y="2160"/>
              <a:ext cx="2154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 altLang="en-US" b="1">
                  <a:solidFill>
                    <a:schemeClr val="accent2"/>
                  </a:solidFill>
                </a:rPr>
                <a:t>HOG LUN 01-24 Phase III Study</a:t>
              </a:r>
            </a:p>
            <a:p>
              <a:r>
                <a:rPr lang="en-US" i="1"/>
                <a:t>Hanna et al. JCO 2008</a:t>
              </a:r>
              <a:endParaRPr lang="it-IT" i="1"/>
            </a:p>
          </p:txBody>
        </p:sp>
        <p:grpSp>
          <p:nvGrpSpPr>
            <p:cNvPr id="35859" name="Group 14"/>
            <p:cNvGrpSpPr>
              <a:grpSpLocks/>
            </p:cNvGrpSpPr>
            <p:nvPr/>
          </p:nvGrpSpPr>
          <p:grpSpPr bwMode="auto">
            <a:xfrm>
              <a:off x="3742" y="2886"/>
              <a:ext cx="2311" cy="1147"/>
              <a:chOff x="71" y="1007"/>
              <a:chExt cx="6553" cy="4142"/>
            </a:xfrm>
          </p:grpSpPr>
          <p:grpSp>
            <p:nvGrpSpPr>
              <p:cNvPr id="35860" name="Group 15"/>
              <p:cNvGrpSpPr>
                <a:grpSpLocks/>
              </p:cNvGrpSpPr>
              <p:nvPr/>
            </p:nvGrpSpPr>
            <p:grpSpPr bwMode="auto">
              <a:xfrm>
                <a:off x="71" y="1073"/>
                <a:ext cx="6553" cy="4076"/>
                <a:chOff x="71" y="1073"/>
                <a:chExt cx="6553" cy="4076"/>
              </a:xfrm>
            </p:grpSpPr>
            <p:sp>
              <p:nvSpPr>
                <p:cNvPr id="35863" name="Rectangle 21"/>
                <p:cNvSpPr>
                  <a:spLocks noChangeArrowheads="1"/>
                </p:cNvSpPr>
                <p:nvPr/>
              </p:nvSpPr>
              <p:spPr bwMode="auto">
                <a:xfrm>
                  <a:off x="1065" y="3712"/>
                  <a:ext cx="202" cy="4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ctr"/>
                  <a:r>
                    <a:rPr lang="en-US" sz="1400">
                      <a:latin typeface="Verdana" pitchFamily="34" charset="0"/>
                      <a:ea typeface="ＭＳ Ｐゴシック" pitchFamily="34" charset="-128"/>
                    </a:rPr>
                    <a:t>0</a:t>
                  </a:r>
                </a:p>
              </p:txBody>
            </p:sp>
            <p:sp>
              <p:nvSpPr>
                <p:cNvPr id="35864" name="Rectangle 22"/>
                <p:cNvSpPr>
                  <a:spLocks noChangeArrowheads="1"/>
                </p:cNvSpPr>
                <p:nvPr/>
              </p:nvSpPr>
              <p:spPr bwMode="auto">
                <a:xfrm>
                  <a:off x="1602" y="3712"/>
                  <a:ext cx="403" cy="4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ctr"/>
                  <a:r>
                    <a:rPr lang="en-US" sz="1400">
                      <a:latin typeface="Verdana" pitchFamily="34" charset="0"/>
                      <a:ea typeface="ＭＳ Ｐゴシック" pitchFamily="34" charset="-128"/>
                    </a:rPr>
                    <a:t>10</a:t>
                  </a:r>
                </a:p>
              </p:txBody>
            </p:sp>
            <p:sp>
              <p:nvSpPr>
                <p:cNvPr id="35865" name="Rectangle 23"/>
                <p:cNvSpPr>
                  <a:spLocks noChangeArrowheads="1"/>
                </p:cNvSpPr>
                <p:nvPr/>
              </p:nvSpPr>
              <p:spPr bwMode="auto">
                <a:xfrm>
                  <a:off x="2238" y="3712"/>
                  <a:ext cx="404" cy="4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ctr"/>
                  <a:r>
                    <a:rPr lang="en-US" sz="1400">
                      <a:latin typeface="Verdana" pitchFamily="34" charset="0"/>
                      <a:ea typeface="ＭＳ Ｐゴシック" pitchFamily="34" charset="-128"/>
                    </a:rPr>
                    <a:t>20</a:t>
                  </a:r>
                </a:p>
              </p:txBody>
            </p:sp>
            <p:sp>
              <p:nvSpPr>
                <p:cNvPr id="35866" name="Rectangle 24"/>
                <p:cNvSpPr>
                  <a:spLocks noChangeArrowheads="1"/>
                </p:cNvSpPr>
                <p:nvPr/>
              </p:nvSpPr>
              <p:spPr bwMode="auto">
                <a:xfrm>
                  <a:off x="2875" y="3712"/>
                  <a:ext cx="403" cy="4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ctr"/>
                  <a:r>
                    <a:rPr lang="en-US" sz="1400">
                      <a:latin typeface="Verdana" pitchFamily="34" charset="0"/>
                      <a:ea typeface="ＭＳ Ｐゴシック" pitchFamily="34" charset="-128"/>
                    </a:rPr>
                    <a:t>30</a:t>
                  </a:r>
                </a:p>
              </p:txBody>
            </p:sp>
            <p:sp>
              <p:nvSpPr>
                <p:cNvPr id="35867" name="Rectangle 25"/>
                <p:cNvSpPr>
                  <a:spLocks noChangeArrowheads="1"/>
                </p:cNvSpPr>
                <p:nvPr/>
              </p:nvSpPr>
              <p:spPr bwMode="auto">
                <a:xfrm>
                  <a:off x="3511" y="3712"/>
                  <a:ext cx="403" cy="4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ctr"/>
                  <a:r>
                    <a:rPr lang="en-US" sz="1400">
                      <a:latin typeface="Verdana" pitchFamily="34" charset="0"/>
                      <a:ea typeface="ＭＳ Ｐゴシック" pitchFamily="34" charset="-128"/>
                    </a:rPr>
                    <a:t>40</a:t>
                  </a:r>
                </a:p>
              </p:txBody>
            </p:sp>
            <p:sp>
              <p:nvSpPr>
                <p:cNvPr id="35868" name="Rectangle 26"/>
                <p:cNvSpPr>
                  <a:spLocks noChangeArrowheads="1"/>
                </p:cNvSpPr>
                <p:nvPr/>
              </p:nvSpPr>
              <p:spPr bwMode="auto">
                <a:xfrm>
                  <a:off x="4147" y="3712"/>
                  <a:ext cx="403" cy="4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ctr"/>
                  <a:r>
                    <a:rPr lang="en-US" sz="1400">
                      <a:latin typeface="Verdana" pitchFamily="34" charset="0"/>
                      <a:ea typeface="ＭＳ Ｐゴシック" pitchFamily="34" charset="-128"/>
                    </a:rPr>
                    <a:t>50</a:t>
                  </a:r>
                </a:p>
              </p:txBody>
            </p:sp>
            <p:sp>
              <p:nvSpPr>
                <p:cNvPr id="35869" name="Rectangle 27"/>
                <p:cNvSpPr>
                  <a:spLocks noChangeArrowheads="1"/>
                </p:cNvSpPr>
                <p:nvPr/>
              </p:nvSpPr>
              <p:spPr bwMode="auto">
                <a:xfrm>
                  <a:off x="4783" y="3712"/>
                  <a:ext cx="404" cy="4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0" tIns="0" rIns="0" bIns="0">
                  <a:spAutoFit/>
                </a:bodyPr>
                <a:lstStyle/>
                <a:p>
                  <a:pPr algn="ctr"/>
                  <a:r>
                    <a:rPr lang="en-US" sz="1400">
                      <a:latin typeface="Verdana" pitchFamily="34" charset="0"/>
                      <a:ea typeface="ＭＳ Ｐゴシック" pitchFamily="34" charset="-128"/>
                    </a:rPr>
                    <a:t>60</a:t>
                  </a:r>
                </a:p>
              </p:txBody>
            </p:sp>
            <p:sp>
              <p:nvSpPr>
                <p:cNvPr id="35870" name="Rectangle 33"/>
                <p:cNvSpPr>
                  <a:spLocks noChangeArrowheads="1"/>
                </p:cNvSpPr>
                <p:nvPr/>
              </p:nvSpPr>
              <p:spPr bwMode="auto">
                <a:xfrm rot="-5400000">
                  <a:off x="320" y="2682"/>
                  <a:ext cx="556" cy="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eaVert" wrap="none" lIns="0" tIns="0" rIns="0" bIns="0">
                  <a:spAutoFit/>
                </a:bodyPr>
                <a:lstStyle/>
                <a:p>
                  <a:pPr algn="ctr"/>
                  <a:endParaRPr lang="en-US" sz="1600" i="1">
                    <a:latin typeface="Verdana" pitchFamily="34" charset="0"/>
                    <a:ea typeface="ＭＳ Ｐゴシック" pitchFamily="34" charset="-128"/>
                  </a:endParaRPr>
                </a:p>
              </p:txBody>
            </p:sp>
            <p:sp>
              <p:nvSpPr>
                <p:cNvPr id="35871" name="Rectangle 39"/>
                <p:cNvSpPr>
                  <a:spLocks noChangeArrowheads="1"/>
                </p:cNvSpPr>
                <p:nvPr/>
              </p:nvSpPr>
              <p:spPr bwMode="auto">
                <a:xfrm>
                  <a:off x="472" y="3568"/>
                  <a:ext cx="545" cy="4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r"/>
                  <a:r>
                    <a:rPr lang="en-US" sz="1400">
                      <a:latin typeface="Verdana" pitchFamily="34" charset="0"/>
                      <a:ea typeface="ＭＳ Ｐゴシック" pitchFamily="34" charset="-128"/>
                    </a:rPr>
                    <a:t>0%</a:t>
                  </a:r>
                </a:p>
              </p:txBody>
            </p:sp>
            <p:sp>
              <p:nvSpPr>
                <p:cNvPr id="35872" name="Rectangle 40"/>
                <p:cNvSpPr>
                  <a:spLocks noChangeArrowheads="1"/>
                </p:cNvSpPr>
                <p:nvPr/>
              </p:nvSpPr>
              <p:spPr bwMode="auto">
                <a:xfrm>
                  <a:off x="270" y="2943"/>
                  <a:ext cx="747" cy="4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r"/>
                  <a:r>
                    <a:rPr lang="en-US" sz="1400">
                      <a:latin typeface="Verdana" pitchFamily="34" charset="0"/>
                      <a:ea typeface="ＭＳ Ｐゴシック" pitchFamily="34" charset="-128"/>
                    </a:rPr>
                    <a:t>25%</a:t>
                  </a:r>
                </a:p>
              </p:txBody>
            </p:sp>
            <p:sp>
              <p:nvSpPr>
                <p:cNvPr id="35873" name="Rectangle 41"/>
                <p:cNvSpPr>
                  <a:spLocks noChangeArrowheads="1"/>
                </p:cNvSpPr>
                <p:nvPr/>
              </p:nvSpPr>
              <p:spPr bwMode="auto">
                <a:xfrm>
                  <a:off x="270" y="2319"/>
                  <a:ext cx="747" cy="4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r"/>
                  <a:r>
                    <a:rPr lang="en-US" sz="1400">
                      <a:latin typeface="Verdana" pitchFamily="34" charset="0"/>
                      <a:ea typeface="ＭＳ Ｐゴシック" pitchFamily="34" charset="-128"/>
                    </a:rPr>
                    <a:t>50%</a:t>
                  </a:r>
                </a:p>
              </p:txBody>
            </p:sp>
            <p:sp>
              <p:nvSpPr>
                <p:cNvPr id="35874" name="Rectangle 42"/>
                <p:cNvSpPr>
                  <a:spLocks noChangeArrowheads="1"/>
                </p:cNvSpPr>
                <p:nvPr/>
              </p:nvSpPr>
              <p:spPr bwMode="auto">
                <a:xfrm>
                  <a:off x="270" y="1698"/>
                  <a:ext cx="747" cy="483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r"/>
                  <a:r>
                    <a:rPr lang="en-US" sz="1400">
                      <a:latin typeface="Verdana" pitchFamily="34" charset="0"/>
                      <a:ea typeface="ＭＳ Ｐゴシック" pitchFamily="34" charset="-128"/>
                    </a:rPr>
                    <a:t>75%</a:t>
                  </a:r>
                </a:p>
              </p:txBody>
            </p:sp>
            <p:sp>
              <p:nvSpPr>
                <p:cNvPr id="35875" name="Rectangle 43"/>
                <p:cNvSpPr>
                  <a:spLocks noChangeArrowheads="1"/>
                </p:cNvSpPr>
                <p:nvPr/>
              </p:nvSpPr>
              <p:spPr bwMode="auto">
                <a:xfrm>
                  <a:off x="71" y="1073"/>
                  <a:ext cx="949" cy="48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lIns="0" tIns="0" rIns="0" bIns="0">
                  <a:spAutoFit/>
                </a:bodyPr>
                <a:lstStyle/>
                <a:p>
                  <a:pPr algn="r"/>
                  <a:r>
                    <a:rPr lang="en-US" sz="1400">
                      <a:latin typeface="Verdana" pitchFamily="34" charset="0"/>
                      <a:ea typeface="ＭＳ Ｐゴシック" pitchFamily="34" charset="-128"/>
                    </a:rPr>
                    <a:t>100%</a:t>
                  </a:r>
                </a:p>
              </p:txBody>
            </p:sp>
            <p:sp>
              <p:nvSpPr>
                <p:cNvPr id="35876" name="Freeform 46"/>
                <p:cNvSpPr>
                  <a:spLocks/>
                </p:cNvSpPr>
                <p:nvPr/>
              </p:nvSpPr>
              <p:spPr bwMode="auto">
                <a:xfrm flipV="1">
                  <a:off x="1165" y="1131"/>
                  <a:ext cx="3358" cy="1816"/>
                </a:xfrm>
                <a:custGeom>
                  <a:avLst/>
                  <a:gdLst>
                    <a:gd name="T0" fmla="*/ 1003716943 w 4327"/>
                    <a:gd name="T1" fmla="*/ 898527453 h 2428"/>
                    <a:gd name="T2" fmla="*/ 1003716943 w 4327"/>
                    <a:gd name="T3" fmla="*/ 898527453 h 2428"/>
                    <a:gd name="T4" fmla="*/ 1003716943 w 4327"/>
                    <a:gd name="T5" fmla="*/ 898527453 h 2428"/>
                    <a:gd name="T6" fmla="*/ 1003716943 w 4327"/>
                    <a:gd name="T7" fmla="*/ 898527453 h 2428"/>
                    <a:gd name="T8" fmla="*/ 1003716943 w 4327"/>
                    <a:gd name="T9" fmla="*/ 898527453 h 2428"/>
                    <a:gd name="T10" fmla="*/ 1003716943 w 4327"/>
                    <a:gd name="T11" fmla="*/ 898527453 h 2428"/>
                    <a:gd name="T12" fmla="*/ 1003716943 w 4327"/>
                    <a:gd name="T13" fmla="*/ 898527453 h 2428"/>
                    <a:gd name="T14" fmla="*/ 1003716943 w 4327"/>
                    <a:gd name="T15" fmla="*/ 898527453 h 2428"/>
                    <a:gd name="T16" fmla="*/ 1003716943 w 4327"/>
                    <a:gd name="T17" fmla="*/ 898527453 h 2428"/>
                    <a:gd name="T18" fmla="*/ 1003716943 w 4327"/>
                    <a:gd name="T19" fmla="*/ 898527453 h 2428"/>
                    <a:gd name="T20" fmla="*/ 1003716943 w 4327"/>
                    <a:gd name="T21" fmla="*/ 898527453 h 2428"/>
                    <a:gd name="T22" fmla="*/ 1003716943 w 4327"/>
                    <a:gd name="T23" fmla="*/ 898527453 h 2428"/>
                    <a:gd name="T24" fmla="*/ 1003716943 w 4327"/>
                    <a:gd name="T25" fmla="*/ 898527453 h 2428"/>
                    <a:gd name="T26" fmla="*/ 1003716943 w 4327"/>
                    <a:gd name="T27" fmla="*/ 898527453 h 2428"/>
                    <a:gd name="T28" fmla="*/ 1003716943 w 4327"/>
                    <a:gd name="T29" fmla="*/ 898527453 h 2428"/>
                    <a:gd name="T30" fmla="*/ 1003716943 w 4327"/>
                    <a:gd name="T31" fmla="*/ 898527453 h 2428"/>
                    <a:gd name="T32" fmla="*/ 1003716943 w 4327"/>
                    <a:gd name="T33" fmla="*/ 898527453 h 2428"/>
                    <a:gd name="T34" fmla="*/ 1003716943 w 4327"/>
                    <a:gd name="T35" fmla="*/ 898527453 h 2428"/>
                    <a:gd name="T36" fmla="*/ 1003716943 w 4327"/>
                    <a:gd name="T37" fmla="*/ 898527453 h 2428"/>
                    <a:gd name="T38" fmla="*/ 1003716943 w 4327"/>
                    <a:gd name="T39" fmla="*/ 898527453 h 2428"/>
                    <a:gd name="T40" fmla="*/ 1003716943 w 4327"/>
                    <a:gd name="T41" fmla="*/ 898527453 h 2428"/>
                    <a:gd name="T42" fmla="*/ 1003716943 w 4327"/>
                    <a:gd name="T43" fmla="*/ 898527453 h 2428"/>
                    <a:gd name="T44" fmla="*/ 1003716943 w 4327"/>
                    <a:gd name="T45" fmla="*/ 898527453 h 2428"/>
                    <a:gd name="T46" fmla="*/ 1003716943 w 4327"/>
                    <a:gd name="T47" fmla="*/ 898527453 h 2428"/>
                    <a:gd name="T48" fmla="*/ 1003716943 w 4327"/>
                    <a:gd name="T49" fmla="*/ 898527453 h 2428"/>
                    <a:gd name="T50" fmla="*/ 1003716943 w 4327"/>
                    <a:gd name="T51" fmla="*/ 898527453 h 2428"/>
                    <a:gd name="T52" fmla="*/ 1003716943 w 4327"/>
                    <a:gd name="T53" fmla="*/ 898527453 h 2428"/>
                    <a:gd name="T54" fmla="*/ 1003716943 w 4327"/>
                    <a:gd name="T55" fmla="*/ 898527453 h 2428"/>
                    <a:gd name="T56" fmla="*/ 1003716943 w 4327"/>
                    <a:gd name="T57" fmla="*/ 898527453 h 2428"/>
                    <a:gd name="T58" fmla="*/ 1003716943 w 4327"/>
                    <a:gd name="T59" fmla="*/ 898527453 h 2428"/>
                    <a:gd name="T60" fmla="*/ 1003716943 w 4327"/>
                    <a:gd name="T61" fmla="*/ 898527453 h 2428"/>
                    <a:gd name="T62" fmla="*/ 1003716943 w 4327"/>
                    <a:gd name="T63" fmla="*/ 898527453 h 2428"/>
                    <a:gd name="T64" fmla="*/ 1003716943 w 4327"/>
                    <a:gd name="T65" fmla="*/ 898527453 h 2428"/>
                    <a:gd name="T66" fmla="*/ 1003716943 w 4327"/>
                    <a:gd name="T67" fmla="*/ 898527453 h 2428"/>
                    <a:gd name="T68" fmla="*/ 1003716943 w 4327"/>
                    <a:gd name="T69" fmla="*/ 898527453 h 2428"/>
                    <a:gd name="T70" fmla="*/ 1003716943 w 4327"/>
                    <a:gd name="T71" fmla="*/ 898527453 h 2428"/>
                    <a:gd name="T72" fmla="*/ 1003716943 w 4327"/>
                    <a:gd name="T73" fmla="*/ 898527453 h 2428"/>
                    <a:gd name="T74" fmla="*/ 1003716943 w 4327"/>
                    <a:gd name="T75" fmla="*/ 898527453 h 2428"/>
                    <a:gd name="T76" fmla="*/ 1003716943 w 4327"/>
                    <a:gd name="T77" fmla="*/ 898527453 h 2428"/>
                    <a:gd name="T78" fmla="*/ 1003716943 w 4327"/>
                    <a:gd name="T79" fmla="*/ 898527453 h 2428"/>
                    <a:gd name="T80" fmla="*/ 1003716943 w 4327"/>
                    <a:gd name="T81" fmla="*/ 898527453 h 2428"/>
                    <a:gd name="T82" fmla="*/ 1003716943 w 4327"/>
                    <a:gd name="T83" fmla="*/ 898527453 h 2428"/>
                    <a:gd name="T84" fmla="*/ 1003716943 w 4327"/>
                    <a:gd name="T85" fmla="*/ 898527453 h 2428"/>
                    <a:gd name="T86" fmla="*/ 1003716943 w 4327"/>
                    <a:gd name="T87" fmla="*/ 898527453 h 2428"/>
                    <a:gd name="T88" fmla="*/ 1003716943 w 4327"/>
                    <a:gd name="T89" fmla="*/ 0 h 2428"/>
                    <a:gd name="T90" fmla="*/ 1003716943 w 4327"/>
                    <a:gd name="T91" fmla="*/ 0 h 2428"/>
                    <a:gd name="T92" fmla="*/ 1003716943 w 4327"/>
                    <a:gd name="T93" fmla="*/ 0 h 2428"/>
                    <a:gd name="T94" fmla="*/ 1003716943 w 4327"/>
                    <a:gd name="T95" fmla="*/ 0 h 2428"/>
                    <a:gd name="T96" fmla="*/ 1003716943 w 4327"/>
                    <a:gd name="T97" fmla="*/ 0 h 2428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w 4327"/>
                    <a:gd name="T148" fmla="*/ 0 h 2428"/>
                    <a:gd name="T149" fmla="*/ 4327 w 4327"/>
                    <a:gd name="T150" fmla="*/ 2428 h 2428"/>
                  </a:gdLst>
                  <a:ahLst/>
                  <a:cxnLst>
                    <a:cxn ang="T98">
                      <a:pos x="T0" y="T1"/>
                    </a:cxn>
                    <a:cxn ang="T99">
                      <a:pos x="T2" y="T3"/>
                    </a:cxn>
                    <a:cxn ang="T100">
                      <a:pos x="T4" y="T5"/>
                    </a:cxn>
                    <a:cxn ang="T101">
                      <a:pos x="T6" y="T7"/>
                    </a:cxn>
                    <a:cxn ang="T102">
                      <a:pos x="T8" y="T9"/>
                    </a:cxn>
                    <a:cxn ang="T103">
                      <a:pos x="T10" y="T11"/>
                    </a:cxn>
                    <a:cxn ang="T104">
                      <a:pos x="T12" y="T13"/>
                    </a:cxn>
                    <a:cxn ang="T105">
                      <a:pos x="T14" y="T15"/>
                    </a:cxn>
                    <a:cxn ang="T106">
                      <a:pos x="T16" y="T17"/>
                    </a:cxn>
                    <a:cxn ang="T107">
                      <a:pos x="T18" y="T19"/>
                    </a:cxn>
                    <a:cxn ang="T108">
                      <a:pos x="T20" y="T21"/>
                    </a:cxn>
                    <a:cxn ang="T109">
                      <a:pos x="T22" y="T23"/>
                    </a:cxn>
                    <a:cxn ang="T110">
                      <a:pos x="T24" y="T25"/>
                    </a:cxn>
                    <a:cxn ang="T111">
                      <a:pos x="T26" y="T27"/>
                    </a:cxn>
                    <a:cxn ang="T112">
                      <a:pos x="T28" y="T29"/>
                    </a:cxn>
                    <a:cxn ang="T113">
                      <a:pos x="T30" y="T31"/>
                    </a:cxn>
                    <a:cxn ang="T114">
                      <a:pos x="T32" y="T33"/>
                    </a:cxn>
                    <a:cxn ang="T115">
                      <a:pos x="T34" y="T35"/>
                    </a:cxn>
                    <a:cxn ang="T116">
                      <a:pos x="T36" y="T37"/>
                    </a:cxn>
                    <a:cxn ang="T117">
                      <a:pos x="T38" y="T39"/>
                    </a:cxn>
                    <a:cxn ang="T118">
                      <a:pos x="T40" y="T41"/>
                    </a:cxn>
                    <a:cxn ang="T119">
                      <a:pos x="T42" y="T43"/>
                    </a:cxn>
                    <a:cxn ang="T120">
                      <a:pos x="T44" y="T45"/>
                    </a:cxn>
                    <a:cxn ang="T121">
                      <a:pos x="T46" y="T47"/>
                    </a:cxn>
                    <a:cxn ang="T122">
                      <a:pos x="T48" y="T49"/>
                    </a:cxn>
                    <a:cxn ang="T123">
                      <a:pos x="T50" y="T51"/>
                    </a:cxn>
                    <a:cxn ang="T124">
                      <a:pos x="T52" y="T53"/>
                    </a:cxn>
                    <a:cxn ang="T125">
                      <a:pos x="T54" y="T55"/>
                    </a:cxn>
                    <a:cxn ang="T126">
                      <a:pos x="T56" y="T57"/>
                    </a:cxn>
                    <a:cxn ang="T127">
                      <a:pos x="T58" y="T59"/>
                    </a:cxn>
                    <a:cxn ang="T128">
                      <a:pos x="T60" y="T61"/>
                    </a:cxn>
                    <a:cxn ang="T129">
                      <a:pos x="T62" y="T63"/>
                    </a:cxn>
                    <a:cxn ang="T130">
                      <a:pos x="T64" y="T65"/>
                    </a:cxn>
                    <a:cxn ang="T131">
                      <a:pos x="T66" y="T67"/>
                    </a:cxn>
                    <a:cxn ang="T132">
                      <a:pos x="T68" y="T69"/>
                    </a:cxn>
                    <a:cxn ang="T133">
                      <a:pos x="T70" y="T71"/>
                    </a:cxn>
                    <a:cxn ang="T134">
                      <a:pos x="T72" y="T73"/>
                    </a:cxn>
                    <a:cxn ang="T135">
                      <a:pos x="T74" y="T75"/>
                    </a:cxn>
                    <a:cxn ang="T136">
                      <a:pos x="T76" y="T77"/>
                    </a:cxn>
                    <a:cxn ang="T137">
                      <a:pos x="T78" y="T79"/>
                    </a:cxn>
                    <a:cxn ang="T138">
                      <a:pos x="T80" y="T81"/>
                    </a:cxn>
                    <a:cxn ang="T139">
                      <a:pos x="T82" y="T83"/>
                    </a:cxn>
                    <a:cxn ang="T140">
                      <a:pos x="T84" y="T85"/>
                    </a:cxn>
                    <a:cxn ang="T141">
                      <a:pos x="T86" y="T87"/>
                    </a:cxn>
                    <a:cxn ang="T142">
                      <a:pos x="T88" y="T89"/>
                    </a:cxn>
                    <a:cxn ang="T143">
                      <a:pos x="T90" y="T91"/>
                    </a:cxn>
                    <a:cxn ang="T144">
                      <a:pos x="T92" y="T93"/>
                    </a:cxn>
                    <a:cxn ang="T145">
                      <a:pos x="T94" y="T95"/>
                    </a:cxn>
                    <a:cxn ang="T146">
                      <a:pos x="T96" y="T97"/>
                    </a:cxn>
                  </a:cxnLst>
                  <a:rect l="T147" t="T148" r="T149" b="T150"/>
                  <a:pathLst>
                    <a:path w="4327" h="2428">
                      <a:moveTo>
                        <a:pt x="0" y="2428"/>
                      </a:moveTo>
                      <a:lnTo>
                        <a:pt x="0" y="2428"/>
                      </a:lnTo>
                      <a:lnTo>
                        <a:pt x="295" y="2428"/>
                      </a:lnTo>
                      <a:lnTo>
                        <a:pt x="306" y="2428"/>
                      </a:lnTo>
                      <a:lnTo>
                        <a:pt x="314" y="2428"/>
                      </a:lnTo>
                      <a:lnTo>
                        <a:pt x="341" y="2428"/>
                      </a:lnTo>
                      <a:lnTo>
                        <a:pt x="357" y="2428"/>
                      </a:lnTo>
                      <a:lnTo>
                        <a:pt x="357" y="2379"/>
                      </a:lnTo>
                      <a:lnTo>
                        <a:pt x="381" y="2379"/>
                      </a:lnTo>
                      <a:lnTo>
                        <a:pt x="406" y="2379"/>
                      </a:lnTo>
                      <a:lnTo>
                        <a:pt x="406" y="2329"/>
                      </a:lnTo>
                      <a:lnTo>
                        <a:pt x="425" y="2329"/>
                      </a:lnTo>
                      <a:lnTo>
                        <a:pt x="425" y="2278"/>
                      </a:lnTo>
                      <a:lnTo>
                        <a:pt x="436" y="2278"/>
                      </a:lnTo>
                      <a:lnTo>
                        <a:pt x="441" y="2278"/>
                      </a:lnTo>
                      <a:lnTo>
                        <a:pt x="441" y="2227"/>
                      </a:lnTo>
                      <a:lnTo>
                        <a:pt x="479" y="2227"/>
                      </a:lnTo>
                      <a:lnTo>
                        <a:pt x="479" y="2176"/>
                      </a:lnTo>
                      <a:lnTo>
                        <a:pt x="500" y="2176"/>
                      </a:lnTo>
                      <a:lnTo>
                        <a:pt x="500" y="2124"/>
                      </a:lnTo>
                      <a:lnTo>
                        <a:pt x="576" y="2124"/>
                      </a:lnTo>
                      <a:lnTo>
                        <a:pt x="633" y="2124"/>
                      </a:lnTo>
                      <a:lnTo>
                        <a:pt x="633" y="2072"/>
                      </a:lnTo>
                      <a:lnTo>
                        <a:pt x="668" y="2072"/>
                      </a:lnTo>
                      <a:lnTo>
                        <a:pt x="676" y="2072"/>
                      </a:lnTo>
                      <a:lnTo>
                        <a:pt x="676" y="2019"/>
                      </a:lnTo>
                      <a:lnTo>
                        <a:pt x="679" y="2019"/>
                      </a:lnTo>
                      <a:lnTo>
                        <a:pt x="679" y="1966"/>
                      </a:lnTo>
                      <a:lnTo>
                        <a:pt x="733" y="1966"/>
                      </a:lnTo>
                      <a:lnTo>
                        <a:pt x="733" y="1913"/>
                      </a:lnTo>
                      <a:lnTo>
                        <a:pt x="749" y="1913"/>
                      </a:lnTo>
                      <a:lnTo>
                        <a:pt x="749" y="1859"/>
                      </a:lnTo>
                      <a:lnTo>
                        <a:pt x="773" y="1859"/>
                      </a:lnTo>
                      <a:lnTo>
                        <a:pt x="773" y="1806"/>
                      </a:lnTo>
                      <a:lnTo>
                        <a:pt x="790" y="1806"/>
                      </a:lnTo>
                      <a:lnTo>
                        <a:pt x="790" y="1753"/>
                      </a:lnTo>
                      <a:lnTo>
                        <a:pt x="835" y="1753"/>
                      </a:lnTo>
                      <a:lnTo>
                        <a:pt x="887" y="1753"/>
                      </a:lnTo>
                      <a:lnTo>
                        <a:pt x="887" y="1699"/>
                      </a:lnTo>
                      <a:lnTo>
                        <a:pt x="898" y="1699"/>
                      </a:lnTo>
                      <a:lnTo>
                        <a:pt x="898" y="1644"/>
                      </a:lnTo>
                      <a:lnTo>
                        <a:pt x="954" y="1644"/>
                      </a:lnTo>
                      <a:lnTo>
                        <a:pt x="954" y="1590"/>
                      </a:lnTo>
                      <a:lnTo>
                        <a:pt x="957" y="1590"/>
                      </a:lnTo>
                      <a:lnTo>
                        <a:pt x="987" y="1590"/>
                      </a:lnTo>
                      <a:lnTo>
                        <a:pt x="987" y="1535"/>
                      </a:lnTo>
                      <a:lnTo>
                        <a:pt x="1008" y="1535"/>
                      </a:lnTo>
                      <a:lnTo>
                        <a:pt x="1119" y="1535"/>
                      </a:lnTo>
                      <a:lnTo>
                        <a:pt x="1119" y="1477"/>
                      </a:lnTo>
                      <a:lnTo>
                        <a:pt x="1122" y="1477"/>
                      </a:lnTo>
                      <a:lnTo>
                        <a:pt x="1122" y="1419"/>
                      </a:lnTo>
                      <a:lnTo>
                        <a:pt x="1154" y="1419"/>
                      </a:lnTo>
                      <a:lnTo>
                        <a:pt x="1162" y="1419"/>
                      </a:lnTo>
                      <a:lnTo>
                        <a:pt x="1162" y="1359"/>
                      </a:lnTo>
                      <a:lnTo>
                        <a:pt x="1219" y="1359"/>
                      </a:lnTo>
                      <a:lnTo>
                        <a:pt x="1252" y="1359"/>
                      </a:lnTo>
                      <a:lnTo>
                        <a:pt x="1303" y="1359"/>
                      </a:lnTo>
                      <a:lnTo>
                        <a:pt x="1303" y="1294"/>
                      </a:lnTo>
                      <a:lnTo>
                        <a:pt x="1365" y="1294"/>
                      </a:lnTo>
                      <a:lnTo>
                        <a:pt x="1365" y="1230"/>
                      </a:lnTo>
                      <a:lnTo>
                        <a:pt x="1379" y="1230"/>
                      </a:lnTo>
                      <a:lnTo>
                        <a:pt x="1379" y="1165"/>
                      </a:lnTo>
                      <a:lnTo>
                        <a:pt x="1449" y="1165"/>
                      </a:lnTo>
                      <a:lnTo>
                        <a:pt x="1457" y="1165"/>
                      </a:lnTo>
                      <a:lnTo>
                        <a:pt x="1476" y="1165"/>
                      </a:lnTo>
                      <a:lnTo>
                        <a:pt x="1476" y="1096"/>
                      </a:lnTo>
                      <a:lnTo>
                        <a:pt x="1511" y="1096"/>
                      </a:lnTo>
                      <a:lnTo>
                        <a:pt x="1511" y="1027"/>
                      </a:lnTo>
                      <a:lnTo>
                        <a:pt x="1576" y="1027"/>
                      </a:lnTo>
                      <a:lnTo>
                        <a:pt x="1576" y="955"/>
                      </a:lnTo>
                      <a:lnTo>
                        <a:pt x="1619" y="955"/>
                      </a:lnTo>
                      <a:lnTo>
                        <a:pt x="1619" y="884"/>
                      </a:lnTo>
                      <a:lnTo>
                        <a:pt x="1657" y="884"/>
                      </a:lnTo>
                      <a:lnTo>
                        <a:pt x="1676" y="884"/>
                      </a:lnTo>
                      <a:lnTo>
                        <a:pt x="1700" y="884"/>
                      </a:lnTo>
                      <a:lnTo>
                        <a:pt x="1700" y="806"/>
                      </a:lnTo>
                      <a:lnTo>
                        <a:pt x="1733" y="806"/>
                      </a:lnTo>
                      <a:lnTo>
                        <a:pt x="1733" y="728"/>
                      </a:lnTo>
                      <a:lnTo>
                        <a:pt x="1770" y="728"/>
                      </a:lnTo>
                      <a:lnTo>
                        <a:pt x="1784" y="728"/>
                      </a:lnTo>
                      <a:lnTo>
                        <a:pt x="1784" y="646"/>
                      </a:lnTo>
                      <a:lnTo>
                        <a:pt x="1995" y="646"/>
                      </a:lnTo>
                      <a:lnTo>
                        <a:pt x="1995" y="565"/>
                      </a:lnTo>
                      <a:lnTo>
                        <a:pt x="2030" y="565"/>
                      </a:lnTo>
                      <a:lnTo>
                        <a:pt x="2154" y="565"/>
                      </a:lnTo>
                      <a:lnTo>
                        <a:pt x="2154" y="478"/>
                      </a:lnTo>
                      <a:lnTo>
                        <a:pt x="2305" y="478"/>
                      </a:lnTo>
                      <a:lnTo>
                        <a:pt x="2324" y="478"/>
                      </a:lnTo>
                      <a:lnTo>
                        <a:pt x="2324" y="386"/>
                      </a:lnTo>
                      <a:lnTo>
                        <a:pt x="2327" y="386"/>
                      </a:lnTo>
                      <a:lnTo>
                        <a:pt x="2351" y="386"/>
                      </a:lnTo>
                      <a:lnTo>
                        <a:pt x="2441" y="386"/>
                      </a:lnTo>
                      <a:lnTo>
                        <a:pt x="2562" y="386"/>
                      </a:lnTo>
                      <a:lnTo>
                        <a:pt x="2562" y="269"/>
                      </a:lnTo>
                      <a:lnTo>
                        <a:pt x="2865" y="269"/>
                      </a:lnTo>
                      <a:lnTo>
                        <a:pt x="2865" y="151"/>
                      </a:lnTo>
                      <a:lnTo>
                        <a:pt x="2889" y="151"/>
                      </a:lnTo>
                      <a:lnTo>
                        <a:pt x="2916" y="151"/>
                      </a:lnTo>
                      <a:lnTo>
                        <a:pt x="2922" y="151"/>
                      </a:lnTo>
                      <a:lnTo>
                        <a:pt x="2922" y="0"/>
                      </a:lnTo>
                      <a:lnTo>
                        <a:pt x="3081" y="0"/>
                      </a:lnTo>
                      <a:lnTo>
                        <a:pt x="3197" y="0"/>
                      </a:lnTo>
                      <a:lnTo>
                        <a:pt x="3481" y="0"/>
                      </a:lnTo>
                      <a:lnTo>
                        <a:pt x="3519" y="0"/>
                      </a:lnTo>
                      <a:lnTo>
                        <a:pt x="3657" y="0"/>
                      </a:lnTo>
                      <a:lnTo>
                        <a:pt x="3754" y="0"/>
                      </a:lnTo>
                      <a:lnTo>
                        <a:pt x="4327" y="0"/>
                      </a:lnTo>
                    </a:path>
                  </a:pathLst>
                </a:custGeom>
                <a:noFill/>
                <a:ln w="36576">
                  <a:solidFill>
                    <a:schemeClr val="accent2"/>
                  </a:solidFill>
                  <a:round/>
                  <a:headEnd/>
                  <a:tailEnd/>
                </a:ln>
                <a:effectLst>
                  <a:outerShdw dist="17961" dir="2700000" algn="ctr" rotWithShape="0">
                    <a:srgbClr val="000000">
                      <a:alpha val="50000"/>
                    </a:srgbClr>
                  </a:outerShdw>
                </a:effectLst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rot="10800000"/>
                <a:lstStyle/>
                <a:p>
                  <a:endParaRPr lang="it-IT"/>
                </a:p>
              </p:txBody>
            </p:sp>
            <p:grpSp>
              <p:nvGrpSpPr>
                <p:cNvPr id="35877" name="Group 28"/>
                <p:cNvGrpSpPr>
                  <a:grpSpLocks/>
                </p:cNvGrpSpPr>
                <p:nvPr/>
              </p:nvGrpSpPr>
              <p:grpSpPr bwMode="auto">
                <a:xfrm>
                  <a:off x="1063" y="3624"/>
                  <a:ext cx="3920" cy="38"/>
                  <a:chOff x="1063" y="3680"/>
                  <a:chExt cx="3920" cy="38"/>
                </a:xfrm>
              </p:grpSpPr>
              <p:sp>
                <p:nvSpPr>
                  <p:cNvPr id="35880" name="Line 13"/>
                  <p:cNvSpPr>
                    <a:spLocks noChangeShapeType="1"/>
                  </p:cNvSpPr>
                  <p:nvPr/>
                </p:nvSpPr>
                <p:spPr bwMode="auto">
                  <a:xfrm>
                    <a:off x="1102" y="3680"/>
                    <a:ext cx="3880" cy="1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35881" name="Line 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65" y="3680"/>
                    <a:ext cx="1" cy="38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35882" name="Line 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801" y="3680"/>
                    <a:ext cx="1" cy="38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35883" name="Line 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38" y="3680"/>
                    <a:ext cx="1" cy="38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35884" name="Line 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073" y="3680"/>
                    <a:ext cx="1" cy="38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35885" name="Line 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3709" y="3680"/>
                    <a:ext cx="1" cy="38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35886" name="Line 1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346" y="3680"/>
                    <a:ext cx="1" cy="38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35887" name="Line 2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982" y="3680"/>
                    <a:ext cx="1" cy="38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  <p:sp>
                <p:nvSpPr>
                  <p:cNvPr id="35888" name="Line 52"/>
                  <p:cNvSpPr>
                    <a:spLocks noChangeShapeType="1"/>
                  </p:cNvSpPr>
                  <p:nvPr/>
                </p:nvSpPr>
                <p:spPr bwMode="auto">
                  <a:xfrm>
                    <a:off x="1063" y="3681"/>
                    <a:ext cx="39" cy="1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noFill/>
                      </a14:hiddenFill>
                    </a:ext>
                  </a:extLst>
                </p:spPr>
                <p:txBody>
                  <a:bodyPr/>
                  <a:lstStyle/>
                  <a:p>
                    <a:endParaRPr lang="it-IT"/>
                  </a:p>
                </p:txBody>
              </p:sp>
            </p:grpSp>
            <p:sp>
              <p:nvSpPr>
                <p:cNvPr id="35878" name="Rectangle 38"/>
                <p:cNvSpPr>
                  <a:spLocks noChangeArrowheads="1"/>
                </p:cNvSpPr>
                <p:nvPr/>
              </p:nvSpPr>
              <p:spPr bwMode="auto">
                <a:xfrm>
                  <a:off x="4281" y="2218"/>
                  <a:ext cx="329" cy="90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/>
                <a:p>
                  <a:pPr>
                    <a:spcBef>
                      <a:spcPct val="20000"/>
                    </a:spcBef>
                  </a:pPr>
                  <a:endParaRPr lang="en-US" sz="2000" b="1">
                    <a:ea typeface="ヒラギノ角ゴ Pro W3"/>
                    <a:cs typeface="ヒラギノ角ゴ Pro W3"/>
                  </a:endParaRPr>
                </a:p>
              </p:txBody>
            </p:sp>
            <p:sp>
              <p:nvSpPr>
                <p:cNvPr id="35879" name="TextBox 62"/>
                <p:cNvSpPr txBox="1">
                  <a:spLocks noChangeArrowheads="1"/>
                </p:cNvSpPr>
                <p:nvPr/>
              </p:nvSpPr>
              <p:spPr bwMode="auto">
                <a:xfrm>
                  <a:off x="4303" y="4109"/>
                  <a:ext cx="2321" cy="10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>
                  <a:spAutoFit/>
                </a:bodyPr>
                <a:lstStyle>
                  <a:lvl1pPr eaLnBrk="0" hangingPunct="0">
                    <a:defRPr>
                      <a:solidFill>
                        <a:schemeClr val="tx1"/>
                      </a:solidFill>
                      <a:latin typeface="Garamond" pitchFamily="18" charset="0"/>
                    </a:defRPr>
                  </a:lvl1pPr>
                  <a:lvl2pPr marL="742950" indent="-285750" eaLnBrk="0" hangingPunct="0">
                    <a:defRPr>
                      <a:solidFill>
                        <a:schemeClr val="tx1"/>
                      </a:solidFill>
                      <a:latin typeface="Garamond" pitchFamily="18" charset="0"/>
                    </a:defRPr>
                  </a:lvl2pPr>
                  <a:lvl3pPr marL="1143000" indent="-228600" eaLnBrk="0" hangingPunct="0">
                    <a:defRPr>
                      <a:solidFill>
                        <a:schemeClr val="tx1"/>
                      </a:solidFill>
                      <a:latin typeface="Garamond" pitchFamily="18" charset="0"/>
                    </a:defRPr>
                  </a:lvl3pPr>
                  <a:lvl4pPr marL="1600200" indent="-228600" eaLnBrk="0" hangingPunct="0">
                    <a:defRPr>
                      <a:solidFill>
                        <a:schemeClr val="tx1"/>
                      </a:solidFill>
                      <a:latin typeface="Garamond" pitchFamily="18" charset="0"/>
                    </a:defRPr>
                  </a:lvl4pPr>
                  <a:lvl5pPr marL="2057400" indent="-228600" eaLnBrk="0" hangingPunct="0">
                    <a:defRPr>
                      <a:solidFill>
                        <a:schemeClr val="tx1"/>
                      </a:solidFill>
                      <a:latin typeface="Garamond" pitchFamily="18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aramond" pitchFamily="18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aramond" pitchFamily="18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aramond" pitchFamily="18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Garamond" pitchFamily="18" charset="0"/>
                    </a:defRPr>
                  </a:lvl9pPr>
                </a:lstStyle>
                <a:p>
                  <a:pPr eaLnBrk="1" hangingPunct="1"/>
                  <a:endParaRPr lang="en-US" sz="2400" i="1">
                    <a:ea typeface="ＭＳ Ｐゴシック" pitchFamily="34" charset="-128"/>
                  </a:endParaRPr>
                </a:p>
              </p:txBody>
            </p:sp>
          </p:grpSp>
          <p:sp>
            <p:nvSpPr>
              <p:cNvPr id="35861" name="Freeform 45"/>
              <p:cNvSpPr>
                <a:spLocks/>
              </p:cNvSpPr>
              <p:nvPr/>
            </p:nvSpPr>
            <p:spPr bwMode="auto">
              <a:xfrm flipV="1">
                <a:off x="1165" y="1131"/>
                <a:ext cx="3036" cy="1805"/>
              </a:xfrm>
              <a:custGeom>
                <a:avLst/>
                <a:gdLst>
                  <a:gd name="T0" fmla="*/ 1003010832 w 3913"/>
                  <a:gd name="T1" fmla="*/ 898854751 h 2413"/>
                  <a:gd name="T2" fmla="*/ 1003010832 w 3913"/>
                  <a:gd name="T3" fmla="*/ 898854751 h 2413"/>
                  <a:gd name="T4" fmla="*/ 1003010832 w 3913"/>
                  <a:gd name="T5" fmla="*/ 898854751 h 2413"/>
                  <a:gd name="T6" fmla="*/ 1003010832 w 3913"/>
                  <a:gd name="T7" fmla="*/ 898854751 h 2413"/>
                  <a:gd name="T8" fmla="*/ 1003010832 w 3913"/>
                  <a:gd name="T9" fmla="*/ 898854751 h 2413"/>
                  <a:gd name="T10" fmla="*/ 1003010832 w 3913"/>
                  <a:gd name="T11" fmla="*/ 898854751 h 2413"/>
                  <a:gd name="T12" fmla="*/ 1003010832 w 3913"/>
                  <a:gd name="T13" fmla="*/ 898854751 h 2413"/>
                  <a:gd name="T14" fmla="*/ 1003010832 w 3913"/>
                  <a:gd name="T15" fmla="*/ 898854751 h 2413"/>
                  <a:gd name="T16" fmla="*/ 1003010832 w 3913"/>
                  <a:gd name="T17" fmla="*/ 898854751 h 2413"/>
                  <a:gd name="T18" fmla="*/ 1003010832 w 3913"/>
                  <a:gd name="T19" fmla="*/ 898854751 h 2413"/>
                  <a:gd name="T20" fmla="*/ 1003010832 w 3913"/>
                  <a:gd name="T21" fmla="*/ 898854751 h 2413"/>
                  <a:gd name="T22" fmla="*/ 1003010832 w 3913"/>
                  <a:gd name="T23" fmla="*/ 898854751 h 2413"/>
                  <a:gd name="T24" fmla="*/ 1003010832 w 3913"/>
                  <a:gd name="T25" fmla="*/ 898854751 h 2413"/>
                  <a:gd name="T26" fmla="*/ 1003010832 w 3913"/>
                  <a:gd name="T27" fmla="*/ 898854751 h 2413"/>
                  <a:gd name="T28" fmla="*/ 1003010832 w 3913"/>
                  <a:gd name="T29" fmla="*/ 898854751 h 2413"/>
                  <a:gd name="T30" fmla="*/ 1003010832 w 3913"/>
                  <a:gd name="T31" fmla="*/ 898854751 h 2413"/>
                  <a:gd name="T32" fmla="*/ 1003010832 w 3913"/>
                  <a:gd name="T33" fmla="*/ 898854751 h 2413"/>
                  <a:gd name="T34" fmla="*/ 1003010832 w 3913"/>
                  <a:gd name="T35" fmla="*/ 898854751 h 2413"/>
                  <a:gd name="T36" fmla="*/ 1003010832 w 3913"/>
                  <a:gd name="T37" fmla="*/ 898854751 h 2413"/>
                  <a:gd name="T38" fmla="*/ 1003010832 w 3913"/>
                  <a:gd name="T39" fmla="*/ 898854751 h 2413"/>
                  <a:gd name="T40" fmla="*/ 1003010832 w 3913"/>
                  <a:gd name="T41" fmla="*/ 898854751 h 2413"/>
                  <a:gd name="T42" fmla="*/ 1003010832 w 3913"/>
                  <a:gd name="T43" fmla="*/ 898854751 h 2413"/>
                  <a:gd name="T44" fmla="*/ 1003010832 w 3913"/>
                  <a:gd name="T45" fmla="*/ 898854751 h 2413"/>
                  <a:gd name="T46" fmla="*/ 1003010832 w 3913"/>
                  <a:gd name="T47" fmla="*/ 898854751 h 2413"/>
                  <a:gd name="T48" fmla="*/ 1003010832 w 3913"/>
                  <a:gd name="T49" fmla="*/ 898854751 h 2413"/>
                  <a:gd name="T50" fmla="*/ 1003010832 w 3913"/>
                  <a:gd name="T51" fmla="*/ 898854751 h 2413"/>
                  <a:gd name="T52" fmla="*/ 1003010832 w 3913"/>
                  <a:gd name="T53" fmla="*/ 898854751 h 2413"/>
                  <a:gd name="T54" fmla="*/ 1003010832 w 3913"/>
                  <a:gd name="T55" fmla="*/ 898854751 h 2413"/>
                  <a:gd name="T56" fmla="*/ 1003010832 w 3913"/>
                  <a:gd name="T57" fmla="*/ 898854751 h 2413"/>
                  <a:gd name="T58" fmla="*/ 1003010832 w 3913"/>
                  <a:gd name="T59" fmla="*/ 898854751 h 2413"/>
                  <a:gd name="T60" fmla="*/ 1003010832 w 3913"/>
                  <a:gd name="T61" fmla="*/ 898854751 h 2413"/>
                  <a:gd name="T62" fmla="*/ 1003010832 w 3913"/>
                  <a:gd name="T63" fmla="*/ 898854751 h 2413"/>
                  <a:gd name="T64" fmla="*/ 1003010832 w 3913"/>
                  <a:gd name="T65" fmla="*/ 898854751 h 2413"/>
                  <a:gd name="T66" fmla="*/ 1003010832 w 3913"/>
                  <a:gd name="T67" fmla="*/ 898854751 h 2413"/>
                  <a:gd name="T68" fmla="*/ 1003010832 w 3913"/>
                  <a:gd name="T69" fmla="*/ 898854751 h 2413"/>
                  <a:gd name="T70" fmla="*/ 1003010832 w 3913"/>
                  <a:gd name="T71" fmla="*/ 898854751 h 2413"/>
                  <a:gd name="T72" fmla="*/ 1003010832 w 3913"/>
                  <a:gd name="T73" fmla="*/ 898854751 h 2413"/>
                  <a:gd name="T74" fmla="*/ 1003010832 w 3913"/>
                  <a:gd name="T75" fmla="*/ 898854751 h 2413"/>
                  <a:gd name="T76" fmla="*/ 1003010832 w 3913"/>
                  <a:gd name="T77" fmla="*/ 898854751 h 2413"/>
                  <a:gd name="T78" fmla="*/ 1003010832 w 3913"/>
                  <a:gd name="T79" fmla="*/ 898854751 h 2413"/>
                  <a:gd name="T80" fmla="*/ 1003010832 w 3913"/>
                  <a:gd name="T81" fmla="*/ 898854751 h 2413"/>
                  <a:gd name="T82" fmla="*/ 1003010832 w 3913"/>
                  <a:gd name="T83" fmla="*/ 898854751 h 2413"/>
                  <a:gd name="T84" fmla="*/ 1003010832 w 3913"/>
                  <a:gd name="T85" fmla="*/ 898854751 h 2413"/>
                  <a:gd name="T86" fmla="*/ 1003010832 w 3913"/>
                  <a:gd name="T87" fmla="*/ 898854751 h 2413"/>
                  <a:gd name="T88" fmla="*/ 1003010832 w 3913"/>
                  <a:gd name="T89" fmla="*/ 898854751 h 2413"/>
                  <a:gd name="T90" fmla="*/ 1003010832 w 3913"/>
                  <a:gd name="T91" fmla="*/ 0 h 2413"/>
                  <a:gd name="T92" fmla="*/ 1003010832 w 3913"/>
                  <a:gd name="T93" fmla="*/ 0 h 2413"/>
                  <a:gd name="T94" fmla="*/ 1003010832 w 3913"/>
                  <a:gd name="T95" fmla="*/ 0 h 2413"/>
                  <a:gd name="T96" fmla="*/ 1003010832 w 3913"/>
                  <a:gd name="T97" fmla="*/ 0 h 2413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w 3913"/>
                  <a:gd name="T148" fmla="*/ 0 h 2413"/>
                  <a:gd name="T149" fmla="*/ 3913 w 3913"/>
                  <a:gd name="T150" fmla="*/ 2413 h 2413"/>
                </a:gdLst>
                <a:ahLst/>
                <a:cxnLst>
                  <a:cxn ang="T98">
                    <a:pos x="T0" y="T1"/>
                  </a:cxn>
                  <a:cxn ang="T99">
                    <a:pos x="T2" y="T3"/>
                  </a:cxn>
                  <a:cxn ang="T100">
                    <a:pos x="T4" y="T5"/>
                  </a:cxn>
                  <a:cxn ang="T101">
                    <a:pos x="T6" y="T7"/>
                  </a:cxn>
                  <a:cxn ang="T102">
                    <a:pos x="T8" y="T9"/>
                  </a:cxn>
                  <a:cxn ang="T103">
                    <a:pos x="T10" y="T11"/>
                  </a:cxn>
                  <a:cxn ang="T104">
                    <a:pos x="T12" y="T13"/>
                  </a:cxn>
                  <a:cxn ang="T105">
                    <a:pos x="T14" y="T15"/>
                  </a:cxn>
                  <a:cxn ang="T106">
                    <a:pos x="T16" y="T17"/>
                  </a:cxn>
                  <a:cxn ang="T107">
                    <a:pos x="T18" y="T19"/>
                  </a:cxn>
                  <a:cxn ang="T108">
                    <a:pos x="T20" y="T21"/>
                  </a:cxn>
                  <a:cxn ang="T109">
                    <a:pos x="T22" y="T23"/>
                  </a:cxn>
                  <a:cxn ang="T110">
                    <a:pos x="T24" y="T25"/>
                  </a:cxn>
                  <a:cxn ang="T111">
                    <a:pos x="T26" y="T27"/>
                  </a:cxn>
                  <a:cxn ang="T112">
                    <a:pos x="T28" y="T29"/>
                  </a:cxn>
                  <a:cxn ang="T113">
                    <a:pos x="T30" y="T31"/>
                  </a:cxn>
                  <a:cxn ang="T114">
                    <a:pos x="T32" y="T33"/>
                  </a:cxn>
                  <a:cxn ang="T115">
                    <a:pos x="T34" y="T35"/>
                  </a:cxn>
                  <a:cxn ang="T116">
                    <a:pos x="T36" y="T37"/>
                  </a:cxn>
                  <a:cxn ang="T117">
                    <a:pos x="T38" y="T39"/>
                  </a:cxn>
                  <a:cxn ang="T118">
                    <a:pos x="T40" y="T41"/>
                  </a:cxn>
                  <a:cxn ang="T119">
                    <a:pos x="T42" y="T43"/>
                  </a:cxn>
                  <a:cxn ang="T120">
                    <a:pos x="T44" y="T45"/>
                  </a:cxn>
                  <a:cxn ang="T121">
                    <a:pos x="T46" y="T47"/>
                  </a:cxn>
                  <a:cxn ang="T122">
                    <a:pos x="T48" y="T49"/>
                  </a:cxn>
                  <a:cxn ang="T123">
                    <a:pos x="T50" y="T51"/>
                  </a:cxn>
                  <a:cxn ang="T124">
                    <a:pos x="T52" y="T53"/>
                  </a:cxn>
                  <a:cxn ang="T125">
                    <a:pos x="T54" y="T55"/>
                  </a:cxn>
                  <a:cxn ang="T126">
                    <a:pos x="T56" y="T57"/>
                  </a:cxn>
                  <a:cxn ang="T127">
                    <a:pos x="T58" y="T59"/>
                  </a:cxn>
                  <a:cxn ang="T128">
                    <a:pos x="T60" y="T61"/>
                  </a:cxn>
                  <a:cxn ang="T129">
                    <a:pos x="T62" y="T63"/>
                  </a:cxn>
                  <a:cxn ang="T130">
                    <a:pos x="T64" y="T65"/>
                  </a:cxn>
                  <a:cxn ang="T131">
                    <a:pos x="T66" y="T67"/>
                  </a:cxn>
                  <a:cxn ang="T132">
                    <a:pos x="T68" y="T69"/>
                  </a:cxn>
                  <a:cxn ang="T133">
                    <a:pos x="T70" y="T71"/>
                  </a:cxn>
                  <a:cxn ang="T134">
                    <a:pos x="T72" y="T73"/>
                  </a:cxn>
                  <a:cxn ang="T135">
                    <a:pos x="T74" y="T75"/>
                  </a:cxn>
                  <a:cxn ang="T136">
                    <a:pos x="T76" y="T77"/>
                  </a:cxn>
                  <a:cxn ang="T137">
                    <a:pos x="T78" y="T79"/>
                  </a:cxn>
                  <a:cxn ang="T138">
                    <a:pos x="T80" y="T81"/>
                  </a:cxn>
                  <a:cxn ang="T139">
                    <a:pos x="T82" y="T83"/>
                  </a:cxn>
                  <a:cxn ang="T140">
                    <a:pos x="T84" y="T85"/>
                  </a:cxn>
                  <a:cxn ang="T141">
                    <a:pos x="T86" y="T87"/>
                  </a:cxn>
                  <a:cxn ang="T142">
                    <a:pos x="T88" y="T89"/>
                  </a:cxn>
                  <a:cxn ang="T143">
                    <a:pos x="T90" y="T91"/>
                  </a:cxn>
                  <a:cxn ang="T144">
                    <a:pos x="T92" y="T93"/>
                  </a:cxn>
                  <a:cxn ang="T145">
                    <a:pos x="T94" y="T95"/>
                  </a:cxn>
                  <a:cxn ang="T146">
                    <a:pos x="T96" y="T97"/>
                  </a:cxn>
                </a:cxnLst>
                <a:rect l="T147" t="T148" r="T149" b="T150"/>
                <a:pathLst>
                  <a:path w="3913" h="2413">
                    <a:moveTo>
                      <a:pt x="0" y="2413"/>
                    </a:moveTo>
                    <a:lnTo>
                      <a:pt x="0" y="2413"/>
                    </a:lnTo>
                    <a:lnTo>
                      <a:pt x="244" y="2413"/>
                    </a:lnTo>
                    <a:lnTo>
                      <a:pt x="244" y="2367"/>
                    </a:lnTo>
                    <a:lnTo>
                      <a:pt x="282" y="2367"/>
                    </a:lnTo>
                    <a:lnTo>
                      <a:pt x="330" y="2367"/>
                    </a:lnTo>
                    <a:lnTo>
                      <a:pt x="330" y="2321"/>
                    </a:lnTo>
                    <a:lnTo>
                      <a:pt x="357" y="2321"/>
                    </a:lnTo>
                    <a:lnTo>
                      <a:pt x="357" y="2274"/>
                    </a:lnTo>
                    <a:lnTo>
                      <a:pt x="484" y="2274"/>
                    </a:lnTo>
                    <a:lnTo>
                      <a:pt x="484" y="2228"/>
                    </a:lnTo>
                    <a:lnTo>
                      <a:pt x="544" y="2228"/>
                    </a:lnTo>
                    <a:lnTo>
                      <a:pt x="544" y="2182"/>
                    </a:lnTo>
                    <a:lnTo>
                      <a:pt x="617" y="2182"/>
                    </a:lnTo>
                    <a:lnTo>
                      <a:pt x="622" y="2182"/>
                    </a:lnTo>
                    <a:lnTo>
                      <a:pt x="622" y="2135"/>
                    </a:lnTo>
                    <a:lnTo>
                      <a:pt x="627" y="2135"/>
                    </a:lnTo>
                    <a:lnTo>
                      <a:pt x="627" y="2088"/>
                    </a:lnTo>
                    <a:lnTo>
                      <a:pt x="638" y="2088"/>
                    </a:lnTo>
                    <a:lnTo>
                      <a:pt x="638" y="2041"/>
                    </a:lnTo>
                    <a:lnTo>
                      <a:pt x="654" y="2041"/>
                    </a:lnTo>
                    <a:lnTo>
                      <a:pt x="654" y="1994"/>
                    </a:lnTo>
                    <a:lnTo>
                      <a:pt x="663" y="1994"/>
                    </a:lnTo>
                    <a:lnTo>
                      <a:pt x="663" y="1947"/>
                    </a:lnTo>
                    <a:lnTo>
                      <a:pt x="673" y="1947"/>
                    </a:lnTo>
                    <a:lnTo>
                      <a:pt x="673" y="1900"/>
                    </a:lnTo>
                    <a:lnTo>
                      <a:pt x="692" y="1900"/>
                    </a:lnTo>
                    <a:lnTo>
                      <a:pt x="692" y="1853"/>
                    </a:lnTo>
                    <a:lnTo>
                      <a:pt x="757" y="1853"/>
                    </a:lnTo>
                    <a:lnTo>
                      <a:pt x="757" y="1806"/>
                    </a:lnTo>
                    <a:lnTo>
                      <a:pt x="784" y="1806"/>
                    </a:lnTo>
                    <a:lnTo>
                      <a:pt x="784" y="1759"/>
                    </a:lnTo>
                    <a:lnTo>
                      <a:pt x="806" y="1759"/>
                    </a:lnTo>
                    <a:lnTo>
                      <a:pt x="806" y="1712"/>
                    </a:lnTo>
                    <a:lnTo>
                      <a:pt x="900" y="1712"/>
                    </a:lnTo>
                    <a:lnTo>
                      <a:pt x="900" y="1665"/>
                    </a:lnTo>
                    <a:lnTo>
                      <a:pt x="922" y="1665"/>
                    </a:lnTo>
                    <a:lnTo>
                      <a:pt x="922" y="1618"/>
                    </a:lnTo>
                    <a:lnTo>
                      <a:pt x="971" y="1618"/>
                    </a:lnTo>
                    <a:lnTo>
                      <a:pt x="971" y="1571"/>
                    </a:lnTo>
                    <a:lnTo>
                      <a:pt x="1044" y="1571"/>
                    </a:lnTo>
                    <a:lnTo>
                      <a:pt x="1044" y="1524"/>
                    </a:lnTo>
                    <a:lnTo>
                      <a:pt x="1065" y="1524"/>
                    </a:lnTo>
                    <a:lnTo>
                      <a:pt x="1065" y="1476"/>
                    </a:lnTo>
                    <a:lnTo>
                      <a:pt x="1095" y="1476"/>
                    </a:lnTo>
                    <a:lnTo>
                      <a:pt x="1095" y="1428"/>
                    </a:lnTo>
                    <a:lnTo>
                      <a:pt x="1111" y="1428"/>
                    </a:lnTo>
                    <a:lnTo>
                      <a:pt x="1111" y="1380"/>
                    </a:lnTo>
                    <a:lnTo>
                      <a:pt x="1160" y="1380"/>
                    </a:lnTo>
                    <a:lnTo>
                      <a:pt x="1162" y="1380"/>
                    </a:lnTo>
                    <a:lnTo>
                      <a:pt x="1162" y="1331"/>
                    </a:lnTo>
                    <a:lnTo>
                      <a:pt x="1214" y="1331"/>
                    </a:lnTo>
                    <a:lnTo>
                      <a:pt x="1214" y="1282"/>
                    </a:lnTo>
                    <a:lnTo>
                      <a:pt x="1284" y="1282"/>
                    </a:lnTo>
                    <a:lnTo>
                      <a:pt x="1284" y="1233"/>
                    </a:lnTo>
                    <a:lnTo>
                      <a:pt x="1287" y="1233"/>
                    </a:lnTo>
                    <a:lnTo>
                      <a:pt x="1306" y="1233"/>
                    </a:lnTo>
                    <a:lnTo>
                      <a:pt x="1306" y="1183"/>
                    </a:lnTo>
                    <a:lnTo>
                      <a:pt x="1343" y="1183"/>
                    </a:lnTo>
                    <a:lnTo>
                      <a:pt x="1400" y="1183"/>
                    </a:lnTo>
                    <a:lnTo>
                      <a:pt x="1411" y="1183"/>
                    </a:lnTo>
                    <a:lnTo>
                      <a:pt x="1411" y="1130"/>
                    </a:lnTo>
                    <a:lnTo>
                      <a:pt x="1414" y="1130"/>
                    </a:lnTo>
                    <a:lnTo>
                      <a:pt x="1419" y="1130"/>
                    </a:lnTo>
                    <a:lnTo>
                      <a:pt x="1473" y="1130"/>
                    </a:lnTo>
                    <a:lnTo>
                      <a:pt x="1473" y="1075"/>
                    </a:lnTo>
                    <a:lnTo>
                      <a:pt x="1479" y="1075"/>
                    </a:lnTo>
                    <a:lnTo>
                      <a:pt x="1481" y="1075"/>
                    </a:lnTo>
                    <a:lnTo>
                      <a:pt x="1481" y="1018"/>
                    </a:lnTo>
                    <a:lnTo>
                      <a:pt x="1533" y="1018"/>
                    </a:lnTo>
                    <a:lnTo>
                      <a:pt x="1552" y="1018"/>
                    </a:lnTo>
                    <a:lnTo>
                      <a:pt x="1587" y="1018"/>
                    </a:lnTo>
                    <a:lnTo>
                      <a:pt x="1589" y="1018"/>
                    </a:lnTo>
                    <a:lnTo>
                      <a:pt x="1589" y="955"/>
                    </a:lnTo>
                    <a:lnTo>
                      <a:pt x="1662" y="955"/>
                    </a:lnTo>
                    <a:lnTo>
                      <a:pt x="1665" y="955"/>
                    </a:lnTo>
                    <a:lnTo>
                      <a:pt x="1673" y="955"/>
                    </a:lnTo>
                    <a:lnTo>
                      <a:pt x="1679" y="955"/>
                    </a:lnTo>
                    <a:lnTo>
                      <a:pt x="1679" y="886"/>
                    </a:lnTo>
                    <a:lnTo>
                      <a:pt x="1733" y="886"/>
                    </a:lnTo>
                    <a:lnTo>
                      <a:pt x="1733" y="816"/>
                    </a:lnTo>
                    <a:lnTo>
                      <a:pt x="1787" y="816"/>
                    </a:lnTo>
                    <a:lnTo>
                      <a:pt x="1787" y="747"/>
                    </a:lnTo>
                    <a:lnTo>
                      <a:pt x="1903" y="747"/>
                    </a:lnTo>
                    <a:lnTo>
                      <a:pt x="1927" y="747"/>
                    </a:lnTo>
                    <a:lnTo>
                      <a:pt x="1927" y="674"/>
                    </a:lnTo>
                    <a:lnTo>
                      <a:pt x="1981" y="674"/>
                    </a:lnTo>
                    <a:lnTo>
                      <a:pt x="1984" y="674"/>
                    </a:lnTo>
                    <a:lnTo>
                      <a:pt x="2024" y="674"/>
                    </a:lnTo>
                    <a:lnTo>
                      <a:pt x="2087" y="674"/>
                    </a:lnTo>
                    <a:lnTo>
                      <a:pt x="2097" y="674"/>
                    </a:lnTo>
                    <a:lnTo>
                      <a:pt x="2130" y="674"/>
                    </a:lnTo>
                    <a:lnTo>
                      <a:pt x="2160" y="674"/>
                    </a:lnTo>
                    <a:lnTo>
                      <a:pt x="2227" y="674"/>
                    </a:lnTo>
                    <a:lnTo>
                      <a:pt x="2227" y="561"/>
                    </a:lnTo>
                    <a:lnTo>
                      <a:pt x="2338" y="561"/>
                    </a:lnTo>
                    <a:lnTo>
                      <a:pt x="2338" y="447"/>
                    </a:lnTo>
                    <a:lnTo>
                      <a:pt x="2341" y="447"/>
                    </a:lnTo>
                    <a:lnTo>
                      <a:pt x="2468" y="447"/>
                    </a:lnTo>
                    <a:lnTo>
                      <a:pt x="2468" y="322"/>
                    </a:lnTo>
                    <a:lnTo>
                      <a:pt x="2630" y="322"/>
                    </a:lnTo>
                    <a:lnTo>
                      <a:pt x="2722" y="322"/>
                    </a:lnTo>
                    <a:lnTo>
                      <a:pt x="2722" y="184"/>
                    </a:lnTo>
                    <a:lnTo>
                      <a:pt x="2816" y="184"/>
                    </a:lnTo>
                    <a:lnTo>
                      <a:pt x="2830" y="184"/>
                    </a:lnTo>
                    <a:lnTo>
                      <a:pt x="2951" y="184"/>
                    </a:lnTo>
                    <a:lnTo>
                      <a:pt x="2951" y="0"/>
                    </a:lnTo>
                    <a:lnTo>
                      <a:pt x="3057" y="0"/>
                    </a:lnTo>
                    <a:lnTo>
                      <a:pt x="3086" y="0"/>
                    </a:lnTo>
                    <a:lnTo>
                      <a:pt x="3367" y="0"/>
                    </a:lnTo>
                    <a:lnTo>
                      <a:pt x="3405" y="0"/>
                    </a:lnTo>
                    <a:lnTo>
                      <a:pt x="3481" y="0"/>
                    </a:lnTo>
                    <a:lnTo>
                      <a:pt x="3913" y="0"/>
                    </a:lnTo>
                  </a:path>
                </a:pathLst>
              </a:custGeom>
              <a:noFill/>
              <a:ln w="36576">
                <a:solidFill>
                  <a:srgbClr val="FF00FF"/>
                </a:solidFill>
                <a:round/>
                <a:headEnd/>
                <a:tailEnd/>
              </a:ln>
              <a:effectLst>
                <a:outerShdw dist="17961" dir="2700000" algn="ctr" rotWithShape="0">
                  <a:srgbClr val="000000">
                    <a:alpha val="50000"/>
                  </a:srgb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rot="10800000"/>
              <a:lstStyle/>
              <a:p>
                <a:endParaRPr lang="it-IT"/>
              </a:p>
            </p:txBody>
          </p:sp>
          <p:sp>
            <p:nvSpPr>
              <p:cNvPr id="35862" name="Line 34"/>
              <p:cNvSpPr>
                <a:spLocks noChangeShapeType="1"/>
              </p:cNvSpPr>
              <p:nvPr/>
            </p:nvSpPr>
            <p:spPr bwMode="auto">
              <a:xfrm flipV="1">
                <a:off x="1102" y="1007"/>
                <a:ext cx="1" cy="2617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endParaRPr lang="it-IT"/>
              </a:p>
            </p:txBody>
          </p:sp>
        </p:grpSp>
      </p:grpSp>
      <p:grpSp>
        <p:nvGrpSpPr>
          <p:cNvPr id="469036" name="Group 44"/>
          <p:cNvGrpSpPr>
            <a:grpSpLocks/>
          </p:cNvGrpSpPr>
          <p:nvPr/>
        </p:nvGrpSpPr>
        <p:grpSpPr bwMode="auto">
          <a:xfrm>
            <a:off x="4643438" y="549275"/>
            <a:ext cx="3986212" cy="2470150"/>
            <a:chOff x="2925" y="346"/>
            <a:chExt cx="2511" cy="1556"/>
          </a:xfrm>
        </p:grpSpPr>
        <p:pic>
          <p:nvPicPr>
            <p:cNvPr id="35856" name="Picture 4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3" y="799"/>
              <a:ext cx="1513" cy="110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5857" name="Text Box 46"/>
            <p:cNvSpPr txBox="1">
              <a:spLocks noChangeArrowheads="1"/>
            </p:cNvSpPr>
            <p:nvPr/>
          </p:nvSpPr>
          <p:spPr bwMode="auto">
            <a:xfrm>
              <a:off x="2925" y="346"/>
              <a:ext cx="2495" cy="3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eaLnBrk="1" hangingPunct="1">
                <a:lnSpc>
                  <a:spcPct val="70000"/>
                </a:lnSpc>
                <a:spcBef>
                  <a:spcPct val="50000"/>
                </a:spcBef>
              </a:pPr>
              <a:r>
                <a:rPr lang="it-IT" b="1">
                  <a:solidFill>
                    <a:schemeClr val="accent2"/>
                  </a:solidFill>
                </a:rPr>
                <a:t>CALGB 39801 Phase III Study </a:t>
              </a:r>
            </a:p>
            <a:p>
              <a:pPr eaLnBrk="1" hangingPunct="1">
                <a:lnSpc>
                  <a:spcPct val="70000"/>
                </a:lnSpc>
                <a:spcBef>
                  <a:spcPct val="50000"/>
                </a:spcBef>
              </a:pPr>
              <a:r>
                <a:rPr lang="it-IT" i="1"/>
                <a:t>Vokes et al. JCO 2007</a:t>
              </a:r>
            </a:p>
          </p:txBody>
        </p:sp>
      </p:grpSp>
      <p:sp>
        <p:nvSpPr>
          <p:cNvPr id="35854" name="Rectangle 47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35855" name="Text Box 48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69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9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69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>
            <p:ph type="title" idx="4294967295"/>
          </p:nvPr>
        </p:nvSpPr>
        <p:spPr>
          <a:xfrm>
            <a:off x="468313" y="404813"/>
            <a:ext cx="5688012" cy="1143000"/>
          </a:xfrm>
        </p:spPr>
        <p:txBody>
          <a:bodyPr/>
          <a:lstStyle/>
          <a:p>
            <a:pPr eaLnBrk="1" hangingPunct="1"/>
            <a:r>
              <a:rPr lang="en-US" sz="2800" b="1" smtClean="0">
                <a:solidFill>
                  <a:srgbClr val="000099"/>
                </a:solidFill>
                <a:latin typeface="Garamond" pitchFamily="18" charset="0"/>
              </a:rPr>
              <a:t>Phase II PulmonArt Trial: Design</a:t>
            </a:r>
            <a:endParaRPr lang="nl-NL" sz="2800" b="1" smtClean="0">
              <a:solidFill>
                <a:srgbClr val="000099"/>
              </a:solidFill>
              <a:latin typeface="Garamond" pitchFamily="18" charset="0"/>
            </a:endParaRP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1693863" y="1773238"/>
            <a:ext cx="703262" cy="4054475"/>
          </a:xfrm>
          <a:prstGeom prst="rect">
            <a:avLst/>
          </a:prstGeom>
          <a:solidFill>
            <a:schemeClr val="hlink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/>
            <a:r>
              <a:rPr lang="nl-NL" sz="2000" b="1">
                <a:ea typeface="ＭＳ Ｐゴシック" pitchFamily="34" charset="-128"/>
              </a:rPr>
              <a:t>R</a:t>
            </a:r>
          </a:p>
          <a:p>
            <a:pPr algn="ctr"/>
            <a:r>
              <a:rPr lang="nl-NL" sz="2000" b="1">
                <a:ea typeface="ＭＳ Ｐゴシック" pitchFamily="34" charset="-128"/>
              </a:rPr>
              <a:t>A</a:t>
            </a:r>
          </a:p>
          <a:p>
            <a:pPr algn="ctr"/>
            <a:r>
              <a:rPr lang="nl-NL" sz="2000" b="1">
                <a:ea typeface="ＭＳ Ｐゴシック" pitchFamily="34" charset="-128"/>
              </a:rPr>
              <a:t>N</a:t>
            </a:r>
          </a:p>
          <a:p>
            <a:pPr algn="ctr"/>
            <a:r>
              <a:rPr lang="nl-NL" sz="2000" b="1">
                <a:ea typeface="ＭＳ Ｐゴシック" pitchFamily="34" charset="-128"/>
              </a:rPr>
              <a:t>D</a:t>
            </a:r>
          </a:p>
          <a:p>
            <a:pPr algn="ctr"/>
            <a:r>
              <a:rPr lang="nl-NL" sz="2000" b="1">
                <a:ea typeface="ＭＳ Ｐゴシック" pitchFamily="34" charset="-128"/>
              </a:rPr>
              <a:t>O</a:t>
            </a:r>
          </a:p>
          <a:p>
            <a:pPr algn="ctr"/>
            <a:r>
              <a:rPr lang="nl-NL" sz="2000" b="1">
                <a:ea typeface="ＭＳ Ｐゴシック" pitchFamily="34" charset="-128"/>
              </a:rPr>
              <a:t>M</a:t>
            </a:r>
          </a:p>
          <a:p>
            <a:pPr algn="ctr"/>
            <a:r>
              <a:rPr lang="nl-NL" sz="2000" b="1">
                <a:ea typeface="ＭＳ Ｐゴシック" pitchFamily="34" charset="-128"/>
              </a:rPr>
              <a:t>I</a:t>
            </a:r>
          </a:p>
          <a:p>
            <a:pPr algn="ctr"/>
            <a:r>
              <a:rPr lang="nl-NL" sz="2000" b="1">
                <a:ea typeface="ＭＳ Ｐゴシック" pitchFamily="34" charset="-128"/>
              </a:rPr>
              <a:t>S</a:t>
            </a:r>
          </a:p>
          <a:p>
            <a:pPr algn="ctr"/>
            <a:r>
              <a:rPr lang="nl-NL" sz="2000" b="1">
                <a:ea typeface="ＭＳ Ｐゴシック" pitchFamily="34" charset="-128"/>
              </a:rPr>
              <a:t>A</a:t>
            </a:r>
          </a:p>
          <a:p>
            <a:pPr algn="ctr"/>
            <a:r>
              <a:rPr lang="nl-NL" sz="2000" b="1">
                <a:ea typeface="ＭＳ Ｐゴシック" pitchFamily="34" charset="-128"/>
              </a:rPr>
              <a:t>T</a:t>
            </a:r>
          </a:p>
          <a:p>
            <a:pPr algn="ctr"/>
            <a:r>
              <a:rPr lang="nl-NL" sz="2000" b="1">
                <a:ea typeface="ＭＳ Ｐゴシック" pitchFamily="34" charset="-128"/>
              </a:rPr>
              <a:t>I</a:t>
            </a:r>
          </a:p>
          <a:p>
            <a:pPr algn="ctr"/>
            <a:r>
              <a:rPr lang="nl-NL" sz="2000" b="1">
                <a:ea typeface="ＭＳ Ｐゴシック" pitchFamily="34" charset="-128"/>
              </a:rPr>
              <a:t>O</a:t>
            </a:r>
          </a:p>
          <a:p>
            <a:pPr algn="ctr"/>
            <a:r>
              <a:rPr lang="nl-NL" sz="2000" b="1">
                <a:ea typeface="ＭＳ Ｐゴシック" pitchFamily="34" charset="-128"/>
              </a:rPr>
              <a:t>N</a:t>
            </a:r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3368675" y="1789113"/>
            <a:ext cx="2560638" cy="1582737"/>
          </a:xfrm>
          <a:prstGeom prst="rect">
            <a:avLst/>
          </a:prstGeom>
          <a:solidFill>
            <a:srgbClr val="FFFFCC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 u="sng">
                <a:ea typeface="ＭＳ Ｐゴシック" pitchFamily="34" charset="-128"/>
                <a:cs typeface="Arial" pitchFamily="34" charset="0"/>
              </a:rPr>
              <a:t>Ind</a:t>
            </a:r>
            <a:r>
              <a:rPr lang="en-US" b="1">
                <a:ea typeface="ＭＳ Ｐゴシック" pitchFamily="34" charset="-128"/>
                <a:cs typeface="Arial" pitchFamily="34" charset="0"/>
              </a:rPr>
              <a:t>uction chemotherapy:</a:t>
            </a:r>
          </a:p>
          <a:p>
            <a:pPr>
              <a:spcBef>
                <a:spcPct val="50000"/>
              </a:spcBef>
            </a:pPr>
            <a:r>
              <a:rPr lang="en-US" sz="1600" b="1">
                <a:ea typeface="ＭＳ Ｐゴシック" pitchFamily="34" charset="-128"/>
                <a:cs typeface="Arial" pitchFamily="34" charset="0"/>
              </a:rPr>
              <a:t>[docetaxel 75 mg/m</a:t>
            </a:r>
            <a:r>
              <a:rPr lang="en-US" sz="1600" b="1" baseline="30000">
                <a:ea typeface="ＭＳ Ｐゴシック" pitchFamily="34" charset="-128"/>
                <a:cs typeface="Arial" pitchFamily="34" charset="0"/>
              </a:rPr>
              <a:t>2</a:t>
            </a:r>
            <a:r>
              <a:rPr lang="en-US" sz="1600" b="1">
                <a:ea typeface="ＭＳ Ｐゴシック" pitchFamily="34" charset="-128"/>
                <a:cs typeface="Arial" pitchFamily="34" charset="0"/>
              </a:rPr>
              <a:t> D1, cisplatin 40 mg/m</a:t>
            </a:r>
            <a:r>
              <a:rPr lang="en-US" sz="1600" b="1" baseline="30000">
                <a:ea typeface="ＭＳ Ｐゴシック" pitchFamily="34" charset="-128"/>
                <a:cs typeface="Arial" pitchFamily="34" charset="0"/>
              </a:rPr>
              <a:t>2</a:t>
            </a:r>
            <a:r>
              <a:rPr lang="en-US" sz="1600" b="1">
                <a:ea typeface="ＭＳ Ｐゴシック" pitchFamily="34" charset="-128"/>
                <a:cs typeface="Arial" pitchFamily="34" charset="0"/>
              </a:rPr>
              <a:t> D1, 2 Q3W x2]</a:t>
            </a:r>
          </a:p>
          <a:p>
            <a:pPr algn="ctr">
              <a:spcBef>
                <a:spcPct val="50000"/>
              </a:spcBef>
            </a:pPr>
            <a:endParaRPr lang="nl-NL"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5929313" y="1789113"/>
            <a:ext cx="2620962" cy="15827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b="1">
                <a:ea typeface="ＭＳ Ｐゴシック" pitchFamily="34" charset="-128"/>
                <a:cs typeface="Arial" pitchFamily="34" charset="0"/>
              </a:rPr>
              <a:t>Concurrent chemoradiotherapy:</a:t>
            </a: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sz="1600" b="1">
                <a:solidFill>
                  <a:srgbClr val="FF6600"/>
                </a:solidFill>
                <a:ea typeface="ＭＳ Ｐゴシック" pitchFamily="34" charset="-128"/>
                <a:cs typeface="Arial" pitchFamily="34" charset="0"/>
              </a:rPr>
              <a:t>[docetaxel 20 mg/m</a:t>
            </a:r>
            <a:r>
              <a:rPr lang="en-US" sz="1600" b="1" baseline="30000">
                <a:solidFill>
                  <a:srgbClr val="FF6600"/>
                </a:solidFill>
                <a:ea typeface="ＭＳ Ｐゴシック" pitchFamily="34" charset="-128"/>
                <a:cs typeface="Arial" pitchFamily="34" charset="0"/>
              </a:rPr>
              <a:t>2</a:t>
            </a:r>
            <a:r>
              <a:rPr lang="en-US" sz="1600" b="1">
                <a:solidFill>
                  <a:srgbClr val="FF6600"/>
                </a:solidFill>
                <a:ea typeface="ＭＳ Ｐゴシック" pitchFamily="34" charset="-128"/>
                <a:cs typeface="Arial" pitchFamily="34" charset="0"/>
              </a:rPr>
              <a:t>, cisplatin 20 mg/m</a:t>
            </a:r>
            <a:r>
              <a:rPr lang="en-US" sz="1600" b="1" baseline="30000">
                <a:solidFill>
                  <a:srgbClr val="FF6600"/>
                </a:solidFill>
                <a:ea typeface="ＭＳ Ｐゴシック" pitchFamily="34" charset="-128"/>
                <a:cs typeface="Arial" pitchFamily="34" charset="0"/>
              </a:rPr>
              <a:t>2</a:t>
            </a:r>
            <a:r>
              <a:rPr lang="en-US" sz="1600" b="1">
                <a:solidFill>
                  <a:srgbClr val="FF6600"/>
                </a:solidFill>
                <a:ea typeface="ＭＳ Ｐゴシック" pitchFamily="34" charset="-128"/>
                <a:cs typeface="Arial" pitchFamily="34" charset="0"/>
              </a:rPr>
              <a:t> D1, weekly x 6] RT: 66Gy, 2Gy/die</a:t>
            </a:r>
            <a:endParaRPr lang="nl-NL" sz="200" b="1">
              <a:solidFill>
                <a:srgbClr val="FF6600"/>
              </a:solidFill>
              <a:ea typeface="ＭＳ Ｐゴシック" pitchFamily="34" charset="-128"/>
              <a:cs typeface="Arial" pitchFamily="34" charset="0"/>
            </a:endParaRPr>
          </a:p>
          <a:p>
            <a:endParaRPr lang="nl-NL" sz="200" b="1">
              <a:solidFill>
                <a:srgbClr val="FF6600"/>
              </a:solidFill>
              <a:ea typeface="ＭＳ Ｐゴシック" pitchFamily="34" charset="-128"/>
              <a:cs typeface="Arial" pitchFamily="34" charset="0"/>
            </a:endParaRPr>
          </a:p>
        </p:txBody>
      </p:sp>
      <p:sp>
        <p:nvSpPr>
          <p:cNvPr id="36870" name="Text Box 6"/>
          <p:cNvSpPr txBox="1">
            <a:spLocks noChangeArrowheads="1"/>
          </p:cNvSpPr>
          <p:nvPr/>
        </p:nvSpPr>
        <p:spPr bwMode="auto">
          <a:xfrm>
            <a:off x="5929313" y="3732213"/>
            <a:ext cx="2674937" cy="1512887"/>
          </a:xfrm>
          <a:prstGeom prst="rect">
            <a:avLst/>
          </a:prstGeom>
          <a:solidFill>
            <a:srgbClr val="FFFFCC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en-US" b="1">
                <a:ea typeface="ＭＳ Ｐゴシック" pitchFamily="34" charset="-128"/>
              </a:rPr>
              <a:t>Consolidation chemotherapy:</a:t>
            </a:r>
          </a:p>
          <a:p>
            <a:pPr>
              <a:spcBef>
                <a:spcPct val="50000"/>
              </a:spcBef>
            </a:pPr>
            <a:r>
              <a:rPr lang="en-US" sz="1600" b="1">
                <a:ea typeface="ＭＳ Ｐゴシック" pitchFamily="34" charset="-128"/>
              </a:rPr>
              <a:t>[docetaxel 75 mg/m2 D1, cisplatin 40 mg/m2 D1, 2 Q3W x2]</a:t>
            </a:r>
          </a:p>
        </p:txBody>
      </p:sp>
      <p:sp>
        <p:nvSpPr>
          <p:cNvPr id="36871" name="Text Box 7"/>
          <p:cNvSpPr txBox="1">
            <a:spLocks noChangeArrowheads="1"/>
          </p:cNvSpPr>
          <p:nvPr/>
        </p:nvSpPr>
        <p:spPr bwMode="auto">
          <a:xfrm>
            <a:off x="3368675" y="3732213"/>
            <a:ext cx="2560638" cy="16129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/>
            <a:r>
              <a:rPr lang="en-US" b="1">
                <a:ea typeface="ＭＳ Ｐゴシック" pitchFamily="34" charset="-128"/>
              </a:rPr>
              <a:t>Concurrent chemoradiotherapy:</a:t>
            </a:r>
          </a:p>
          <a:p>
            <a:pPr eaLnBrk="1" hangingPunct="1"/>
            <a:r>
              <a:rPr lang="en-US" sz="1600" b="1">
                <a:solidFill>
                  <a:srgbClr val="FF6600"/>
                </a:solidFill>
                <a:ea typeface="ＭＳ Ｐゴシック" pitchFamily="34" charset="-128"/>
                <a:cs typeface="Arial" pitchFamily="34" charset="0"/>
              </a:rPr>
              <a:t>[docetaxel 20 mg/m</a:t>
            </a:r>
            <a:r>
              <a:rPr lang="en-US" sz="1600" b="1" baseline="30000">
                <a:solidFill>
                  <a:srgbClr val="FF6600"/>
                </a:solidFill>
                <a:ea typeface="ＭＳ Ｐゴシック" pitchFamily="34" charset="-128"/>
                <a:cs typeface="Arial" pitchFamily="34" charset="0"/>
              </a:rPr>
              <a:t>2</a:t>
            </a:r>
            <a:r>
              <a:rPr lang="en-US" sz="1600" b="1">
                <a:solidFill>
                  <a:srgbClr val="FF6600"/>
                </a:solidFill>
                <a:ea typeface="ＭＳ Ｐゴシック" pitchFamily="34" charset="-128"/>
                <a:cs typeface="Arial" pitchFamily="34" charset="0"/>
              </a:rPr>
              <a:t>, cisplatin 20 mg/m</a:t>
            </a:r>
            <a:r>
              <a:rPr lang="en-US" sz="1600" b="1" baseline="30000">
                <a:solidFill>
                  <a:srgbClr val="FF6600"/>
                </a:solidFill>
                <a:ea typeface="ＭＳ Ｐゴシック" pitchFamily="34" charset="-128"/>
                <a:cs typeface="Arial" pitchFamily="34" charset="0"/>
              </a:rPr>
              <a:t>2</a:t>
            </a:r>
            <a:r>
              <a:rPr lang="en-US" sz="1600" b="1">
                <a:solidFill>
                  <a:srgbClr val="FF6600"/>
                </a:solidFill>
                <a:ea typeface="ＭＳ Ｐゴシック" pitchFamily="34" charset="-128"/>
                <a:cs typeface="Arial" pitchFamily="34" charset="0"/>
              </a:rPr>
              <a:t> D1, weekly x 6] RT: 66 Gy, Gy/die</a:t>
            </a:r>
            <a:endParaRPr lang="nl-NL" sz="200">
              <a:solidFill>
                <a:srgbClr val="FF6600"/>
              </a:solidFill>
              <a:ea typeface="ＭＳ Ｐゴシック" pitchFamily="34" charset="-128"/>
            </a:endParaRPr>
          </a:p>
        </p:txBody>
      </p:sp>
      <p:sp>
        <p:nvSpPr>
          <p:cNvPr id="36872" name="Text Box 8"/>
          <p:cNvSpPr txBox="1">
            <a:spLocks noChangeArrowheads="1"/>
          </p:cNvSpPr>
          <p:nvPr/>
        </p:nvSpPr>
        <p:spPr bwMode="auto">
          <a:xfrm rot="-6928969">
            <a:off x="2598738" y="2624138"/>
            <a:ext cx="54927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nl-NL" sz="2400" b="1">
                <a:ea typeface="ＭＳ Ｐゴシック" pitchFamily="34" charset="-128"/>
              </a:rPr>
              <a:t>IND</a:t>
            </a:r>
          </a:p>
        </p:txBody>
      </p:sp>
      <p:sp>
        <p:nvSpPr>
          <p:cNvPr id="36873" name="Line 9"/>
          <p:cNvSpPr>
            <a:spLocks noChangeShapeType="1"/>
          </p:cNvSpPr>
          <p:nvPr/>
        </p:nvSpPr>
        <p:spPr bwMode="auto">
          <a:xfrm flipV="1">
            <a:off x="2339975" y="3098800"/>
            <a:ext cx="965200" cy="508000"/>
          </a:xfrm>
          <a:prstGeom prst="line">
            <a:avLst/>
          </a:prstGeom>
          <a:noFill/>
          <a:ln w="635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 rot="-3075079">
            <a:off x="2749550" y="3671888"/>
            <a:ext cx="549275" cy="149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nl-NL" sz="2400" b="1">
                <a:ea typeface="ＭＳ Ｐゴシック" pitchFamily="34" charset="-128"/>
              </a:rPr>
              <a:t>CON</a:t>
            </a:r>
          </a:p>
        </p:txBody>
      </p:sp>
      <p:sp>
        <p:nvSpPr>
          <p:cNvPr id="36875" name="Line 11"/>
          <p:cNvSpPr>
            <a:spLocks noChangeShapeType="1"/>
          </p:cNvSpPr>
          <p:nvPr/>
        </p:nvSpPr>
        <p:spPr bwMode="auto">
          <a:xfrm rot="3783302" flipV="1">
            <a:off x="2241550" y="3756026"/>
            <a:ext cx="1157287" cy="487362"/>
          </a:xfrm>
          <a:prstGeom prst="line">
            <a:avLst/>
          </a:prstGeom>
          <a:noFill/>
          <a:ln w="63500">
            <a:solidFill>
              <a:schemeClr val="hlink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36876" name="TextBox 13"/>
          <p:cNvSpPr txBox="1">
            <a:spLocks noChangeArrowheads="1"/>
          </p:cNvSpPr>
          <p:nvPr/>
        </p:nvSpPr>
        <p:spPr bwMode="auto">
          <a:xfrm>
            <a:off x="5795963" y="5516563"/>
            <a:ext cx="3384550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r>
              <a:rPr lang="en-US" i="1">
                <a:ea typeface="ＭＳ Ｐゴシック" pitchFamily="34" charset="-128"/>
              </a:rPr>
              <a:t>Van Meerbeeck et al. WCLC 2007</a:t>
            </a:r>
          </a:p>
          <a:p>
            <a:r>
              <a:rPr lang="it-IT" i="1"/>
              <a:t>S. Senan, Annals of Oncology 2010</a:t>
            </a:r>
          </a:p>
          <a:p>
            <a:endParaRPr lang="en-US" i="1">
              <a:ea typeface="ＭＳ Ｐゴシック" pitchFamily="34" charset="-128"/>
            </a:endParaRPr>
          </a:p>
        </p:txBody>
      </p:sp>
      <p:sp>
        <p:nvSpPr>
          <p:cNvPr id="36877" name="Rectangle 54"/>
          <p:cNvSpPr>
            <a:spLocks noChangeArrowheads="1"/>
          </p:cNvSpPr>
          <p:nvPr/>
        </p:nvSpPr>
        <p:spPr bwMode="auto">
          <a:xfrm>
            <a:off x="349250" y="3071813"/>
            <a:ext cx="1171575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0488" tIns="44450" rIns="90488" bIns="44450">
            <a:spAutoFit/>
          </a:bodyPr>
          <a:lstStyle/>
          <a:p>
            <a:pPr algn="ctr" eaLnBrk="0" hangingPunct="0">
              <a:lnSpc>
                <a:spcPct val="125000"/>
              </a:lnSpc>
            </a:pPr>
            <a:r>
              <a:rPr lang="de-DE" sz="1600" b="1">
                <a:solidFill>
                  <a:schemeClr val="tx2"/>
                </a:solidFill>
                <a:ea typeface="Arial Unicode MS" pitchFamily="34" charset="-128"/>
                <a:cs typeface="Arial Unicode MS" pitchFamily="34" charset="-128"/>
              </a:rPr>
              <a:t>70 Patients</a:t>
            </a:r>
            <a:r>
              <a:rPr lang="de-DE" sz="1600" b="1">
                <a:ea typeface="Arial Unicode MS" pitchFamily="34" charset="-128"/>
                <a:cs typeface="Arial Unicode MS" pitchFamily="34" charset="-128"/>
              </a:rPr>
              <a:t> </a:t>
            </a:r>
          </a:p>
          <a:p>
            <a:pPr algn="ctr" eaLnBrk="0" hangingPunct="0">
              <a:lnSpc>
                <a:spcPct val="125000"/>
              </a:lnSpc>
            </a:pPr>
            <a:r>
              <a:rPr lang="de-DE" sz="1600" b="1">
                <a:ea typeface="Arial Unicode MS" pitchFamily="34" charset="-128"/>
                <a:cs typeface="Arial Unicode MS" pitchFamily="34" charset="-128"/>
              </a:rPr>
              <a:t>IIIA/IIIB</a:t>
            </a:r>
            <a:r>
              <a:rPr lang="de-DE" sz="1600">
                <a:ea typeface="Arial Unicode MS" pitchFamily="34" charset="-128"/>
                <a:cs typeface="Arial Unicode MS" pitchFamily="34" charset="-128"/>
              </a:rPr>
              <a:t> </a:t>
            </a:r>
          </a:p>
        </p:txBody>
      </p:sp>
      <p:pic>
        <p:nvPicPr>
          <p:cNvPr id="36878" name="Picture 14" descr="The Current Issu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113" y="188913"/>
            <a:ext cx="110172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6879" name="Rectangle 16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36880" name="Text Box 17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495300" y="-26988"/>
            <a:ext cx="8648700" cy="1325563"/>
          </a:xfrm>
        </p:spPr>
        <p:txBody>
          <a:bodyPr/>
          <a:lstStyle/>
          <a:p>
            <a:pPr algn="ctr" eaLnBrk="1" hangingPunct="1"/>
            <a:r>
              <a:rPr lang="nl-BE" sz="2800" b="1" smtClean="0">
                <a:solidFill>
                  <a:srgbClr val="000099"/>
                </a:solidFill>
                <a:latin typeface="Garamond" pitchFamily="18" charset="0"/>
              </a:rPr>
              <a:t>Phase II PulmonArt Trial: Results</a:t>
            </a:r>
          </a:p>
        </p:txBody>
      </p:sp>
      <p:graphicFrame>
        <p:nvGraphicFramePr>
          <p:cNvPr id="306179" name="Group 3"/>
          <p:cNvGraphicFramePr>
            <a:graphicFrameLocks noGrp="1"/>
          </p:cNvGraphicFramePr>
          <p:nvPr/>
        </p:nvGraphicFramePr>
        <p:xfrm>
          <a:off x="611188" y="1125538"/>
          <a:ext cx="7910512" cy="3275012"/>
        </p:xfrm>
        <a:graphic>
          <a:graphicData uri="http://schemas.openxmlformats.org/drawingml/2006/table">
            <a:tbl>
              <a:tblPr/>
              <a:tblGrid>
                <a:gridCol w="3284537"/>
                <a:gridCol w="1154113"/>
                <a:gridCol w="1087437"/>
                <a:gridCol w="1092200"/>
                <a:gridCol w="1292225"/>
              </a:tblGrid>
              <a:tr h="8588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N (%) pts with highest gr 3/4/5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IND (N= 41)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N             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CON (N= 29)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N              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Esophagitis, acute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12/1/-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32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6/1/-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24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Pneumonitis, acute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3/-/-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2/-/-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7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Pneumonitis, chronic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-/-/1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-/-/1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2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CCECFF"/>
                    </a:solidFill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Febrile neutropenia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1/1/-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4/-/-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14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Neutropenia* </a:t>
                      </a: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[p=0.02]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5/4/-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20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6/7/-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45*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4016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Thrombocytopenia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1/1/-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-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306227" name="Group 51"/>
          <p:cNvGraphicFramePr>
            <a:graphicFrameLocks noGrp="1"/>
          </p:cNvGraphicFramePr>
          <p:nvPr/>
        </p:nvGraphicFramePr>
        <p:xfrm>
          <a:off x="611188" y="4402138"/>
          <a:ext cx="8143875" cy="1590675"/>
        </p:xfrm>
        <a:graphic>
          <a:graphicData uri="http://schemas.openxmlformats.org/drawingml/2006/table">
            <a:tbl>
              <a:tblPr/>
              <a:tblGrid>
                <a:gridCol w="2743200"/>
                <a:gridCol w="1784350"/>
                <a:gridCol w="1997075"/>
                <a:gridCol w="1619250"/>
              </a:tblGrid>
              <a:tr h="43159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52"/>
                        </a:solidFill>
                        <a:effectLst/>
                        <a:latin typeface="Garamond" pitchFamily="18" charset="0"/>
                        <a:ea typeface="ＭＳ Ｐゴシック" pitchFamily="34" charset="-128"/>
                      </a:endParaRPr>
                    </a:p>
                  </a:txBody>
                  <a:tcPr marT="45698" marB="4569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IND (N= 41)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CON (N= 29)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HR / p value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966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Median f/u (m)</a:t>
                      </a:r>
                    </a:p>
                  </a:txBody>
                  <a:tcPr marT="45698" marB="4569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15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16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rgbClr val="002052"/>
                        </a:solidFill>
                        <a:effectLst/>
                        <a:latin typeface="Garamond" pitchFamily="18" charset="0"/>
                        <a:ea typeface="ＭＳ Ｐゴシック" pitchFamily="34" charset="-128"/>
                      </a:endParaRP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9668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PFS, median (m)</a:t>
                      </a:r>
                    </a:p>
                  </a:txBody>
                  <a:tcPr marT="45698" marB="4569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8.2 (1.2-15.9)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12.2 (1.7-14.8)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0.15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  <a:tr h="36571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OS, 1 year (%)</a:t>
                      </a:r>
                    </a:p>
                  </a:txBody>
                  <a:tcPr marT="45698" marB="45698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63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nl-BE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66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Pct val="135000"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  <a:ea typeface="ＭＳ Ｐゴシック" pitchFamily="34" charset="-128"/>
                        </a:rPr>
                        <a:t>0.8</a:t>
                      </a:r>
                    </a:p>
                  </a:txBody>
                  <a:tcPr marT="45698" marB="45698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hlink"/>
                    </a:solidFill>
                  </a:tcPr>
                </a:tc>
              </a:tr>
            </a:tbl>
          </a:graphicData>
        </a:graphic>
      </p:graphicFrame>
      <p:sp>
        <p:nvSpPr>
          <p:cNvPr id="37966" name="Rectangle 78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37967" name="Text Box 79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655320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8915" name="Picture 3" descr="The Current Issu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2950" y="549275"/>
            <a:ext cx="1543050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5072063" y="5840413"/>
            <a:ext cx="36766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 sz="2000"/>
              <a:t>S. Senan, Annals of Oncology 2010</a:t>
            </a:r>
          </a:p>
        </p:txBody>
      </p:sp>
      <p:sp>
        <p:nvSpPr>
          <p:cNvPr id="38917" name="Rectangle 5"/>
          <p:cNvSpPr>
            <a:spLocks noChangeArrowheads="1"/>
          </p:cNvSpPr>
          <p:nvPr/>
        </p:nvSpPr>
        <p:spPr bwMode="auto">
          <a:xfrm>
            <a:off x="323850" y="2060575"/>
            <a:ext cx="81375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/>
              <a:t>This multicenter, open label randomized phase II trial (PulmonArt) was </a:t>
            </a:r>
          </a:p>
          <a:p>
            <a:r>
              <a:rPr lang="it-IT"/>
              <a:t>conducted in 15 centers from 7 European countries.</a:t>
            </a:r>
          </a:p>
        </p:txBody>
      </p:sp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2708275"/>
            <a:ext cx="6408738" cy="322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9" name="Rectangle 7" descr="CONS"/>
          <p:cNvSpPr>
            <a:spLocks noChangeArrowheads="1"/>
          </p:cNvSpPr>
          <p:nvPr/>
        </p:nvSpPr>
        <p:spPr bwMode="auto">
          <a:xfrm>
            <a:off x="6010275" y="3859213"/>
            <a:ext cx="1152525" cy="431800"/>
          </a:xfrm>
          <a:prstGeom prst="rect">
            <a:avLst/>
          </a:prstGeom>
          <a:noFill/>
          <a:ln w="38100">
            <a:solidFill>
              <a:schemeClr val="accent2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8920" name="Text Box 8"/>
          <p:cNvSpPr txBox="1">
            <a:spLocks noChangeArrowheads="1"/>
          </p:cNvSpPr>
          <p:nvPr/>
        </p:nvSpPr>
        <p:spPr bwMode="auto">
          <a:xfrm>
            <a:off x="6083300" y="3932238"/>
            <a:ext cx="10795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CONS</a:t>
            </a:r>
          </a:p>
        </p:txBody>
      </p:sp>
      <p:sp>
        <p:nvSpPr>
          <p:cNvPr id="38921" name="Rectangle 9" descr="CONS"/>
          <p:cNvSpPr>
            <a:spLocks noChangeArrowheads="1"/>
          </p:cNvSpPr>
          <p:nvPr/>
        </p:nvSpPr>
        <p:spPr bwMode="auto">
          <a:xfrm>
            <a:off x="4930775" y="4795838"/>
            <a:ext cx="936625" cy="431800"/>
          </a:xfrm>
          <a:prstGeom prst="rect">
            <a:avLst/>
          </a:prstGeom>
          <a:noFill/>
          <a:ln w="38100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38922" name="Text Box 10"/>
          <p:cNvSpPr txBox="1">
            <a:spLocks noChangeArrowheads="1"/>
          </p:cNvSpPr>
          <p:nvPr/>
        </p:nvSpPr>
        <p:spPr bwMode="auto">
          <a:xfrm>
            <a:off x="5073650" y="4795838"/>
            <a:ext cx="79216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IND</a:t>
            </a:r>
          </a:p>
        </p:txBody>
      </p:sp>
      <p:sp>
        <p:nvSpPr>
          <p:cNvPr id="38923" name="Rectangle 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sp>
        <p:nvSpPr>
          <p:cNvPr id="38924" name="Rectangle 12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38925" name="Text Box 13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900113" y="692150"/>
            <a:ext cx="7632700" cy="393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sz="3600" b="1" i="1">
                <a:solidFill>
                  <a:schemeClr val="accent2"/>
                </a:solidFill>
              </a:rPr>
              <a:t>NSCLC: REMARKS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it-IT" sz="3600"/>
              <a:t>CONCURRENT RT-CT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it-IT" sz="3600"/>
              <a:t>IFRT 60Gy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it-IT" sz="3600"/>
              <a:t>3RD GENERATION DRUGS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it-IT" sz="3600"/>
              <a:t>IND/CONS CHEMO </a:t>
            </a:r>
            <a:r>
              <a:rPr lang="it-IT" sz="2800"/>
              <a:t>no benefit</a:t>
            </a:r>
          </a:p>
        </p:txBody>
      </p:sp>
      <p:grpSp>
        <p:nvGrpSpPr>
          <p:cNvPr id="377859" name="Group 3"/>
          <p:cNvGrpSpPr>
            <a:grpSpLocks/>
          </p:cNvGrpSpPr>
          <p:nvPr/>
        </p:nvGrpSpPr>
        <p:grpSpPr bwMode="auto">
          <a:xfrm>
            <a:off x="468313" y="4725988"/>
            <a:ext cx="8207375" cy="1223962"/>
            <a:chOff x="295" y="2523"/>
            <a:chExt cx="5170" cy="771"/>
          </a:xfrm>
        </p:grpSpPr>
        <p:sp>
          <p:nvSpPr>
            <p:cNvPr id="39942" name="Text Box 4"/>
            <p:cNvSpPr txBox="1">
              <a:spLocks noChangeArrowheads="1"/>
            </p:cNvSpPr>
            <p:nvPr/>
          </p:nvSpPr>
          <p:spPr bwMode="auto">
            <a:xfrm>
              <a:off x="793" y="2704"/>
              <a:ext cx="4672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accent2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algn="ctr" eaLnBrk="1" hangingPunct="1">
                <a:spcBef>
                  <a:spcPct val="50000"/>
                </a:spcBef>
              </a:pPr>
              <a:r>
                <a:rPr lang="it-IT" sz="3600" b="1" i="1">
                  <a:solidFill>
                    <a:schemeClr val="accent2"/>
                  </a:solidFill>
                </a:rPr>
                <a:t>HIGHER DOSE - ALTERED FX???</a:t>
              </a:r>
              <a:endParaRPr lang="it-IT" sz="3600"/>
            </a:p>
          </p:txBody>
        </p:sp>
        <p:sp>
          <p:nvSpPr>
            <p:cNvPr id="377861" name="AutoShape 5"/>
            <p:cNvSpPr>
              <a:spLocks noChangeArrowheads="1"/>
            </p:cNvSpPr>
            <p:nvPr/>
          </p:nvSpPr>
          <p:spPr bwMode="auto">
            <a:xfrm>
              <a:off x="295" y="2523"/>
              <a:ext cx="635" cy="771"/>
            </a:xfrm>
            <a:prstGeom prst="curvedRightArrow">
              <a:avLst>
                <a:gd name="adj1" fmla="val 24283"/>
                <a:gd name="adj2" fmla="val 48567"/>
                <a:gd name="adj3" fmla="val 33333"/>
              </a:avLst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defRPr/>
              </a:pPr>
              <a:endParaRPr lang="it-IT"/>
            </a:p>
          </p:txBody>
        </p:sp>
      </p:grpSp>
      <p:sp>
        <p:nvSpPr>
          <p:cNvPr id="39940" name="Rectangle 6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39941" name="Text Box 7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7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77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sp>
        <p:nvSpPr>
          <p:cNvPr id="40963" name="Rectangle 4"/>
          <p:cNvSpPr>
            <a:spLocks noChangeArrowheads="1"/>
          </p:cNvSpPr>
          <p:nvPr/>
        </p:nvSpPr>
        <p:spPr bwMode="auto">
          <a:xfrm>
            <a:off x="3635375" y="2420938"/>
            <a:ext cx="3816350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GB" sz="2400"/>
              <a:t>Feasibility of escalated total dose  with concurrent chemotherapy (</a:t>
            </a:r>
            <a:r>
              <a:rPr lang="en-GB" sz="2400" b="1" i="1"/>
              <a:t>Carboplatin</a:t>
            </a:r>
            <a:r>
              <a:rPr lang="en-GB" sz="2400"/>
              <a:t> AUC2 and </a:t>
            </a:r>
            <a:r>
              <a:rPr lang="en-GB" sz="2400" b="1" i="1"/>
              <a:t>Taxol</a:t>
            </a:r>
            <a:r>
              <a:rPr lang="en-GB" sz="2400"/>
              <a:t> 50 mg/mq/weekly)</a:t>
            </a:r>
            <a:endParaRPr lang="it-IT" sz="2400"/>
          </a:p>
        </p:txBody>
      </p:sp>
      <p:pic>
        <p:nvPicPr>
          <p:cNvPr id="40964" name="Picture 8" descr="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825" y="476250"/>
            <a:ext cx="1419225" cy="190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65" name="Rectangle 9"/>
          <p:cNvSpPr>
            <a:spLocks noChangeArrowheads="1"/>
          </p:cNvSpPr>
          <p:nvPr/>
        </p:nvSpPr>
        <p:spPr bwMode="auto">
          <a:xfrm>
            <a:off x="468313" y="1341438"/>
            <a:ext cx="2813050" cy="438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buFontTx/>
              <a:buChar char="•"/>
            </a:pPr>
            <a:endParaRPr lang="en-GB" sz="3200" b="1" i="1">
              <a:solidFill>
                <a:srgbClr val="F03510"/>
              </a:solidFill>
            </a:endParaRPr>
          </a:p>
          <a:p>
            <a:pPr>
              <a:buFontTx/>
              <a:buChar char="•"/>
            </a:pPr>
            <a:r>
              <a:rPr lang="en-GB" sz="3200"/>
              <a:t>NCCTG 0028 </a:t>
            </a:r>
          </a:p>
          <a:p>
            <a:r>
              <a:rPr lang="en-GB"/>
              <a:t>Schild S.</a:t>
            </a:r>
            <a:r>
              <a:rPr lang="en-GB" i="1"/>
              <a:t> IJROBP.</a:t>
            </a:r>
            <a:r>
              <a:rPr lang="en-GB"/>
              <a:t> </a:t>
            </a:r>
            <a:r>
              <a:rPr lang="en-GB" i="1"/>
              <a:t>2005</a:t>
            </a:r>
          </a:p>
          <a:p>
            <a:endParaRPr lang="en-GB" sz="3200"/>
          </a:p>
          <a:p>
            <a:pPr>
              <a:buFontTx/>
              <a:buChar char="•"/>
            </a:pPr>
            <a:r>
              <a:rPr lang="en-GB" sz="3200"/>
              <a:t>CALGB 30105</a:t>
            </a:r>
            <a:r>
              <a:rPr lang="it-IT" sz="3200"/>
              <a:t> </a:t>
            </a:r>
          </a:p>
          <a:p>
            <a:r>
              <a:rPr lang="en-GB"/>
              <a:t>Socinski MA</a:t>
            </a:r>
            <a:r>
              <a:rPr lang="en-GB" i="1"/>
              <a:t>. JCO. 2008</a:t>
            </a:r>
          </a:p>
          <a:p>
            <a:endParaRPr lang="en-GB" i="1"/>
          </a:p>
          <a:p>
            <a:endParaRPr lang="en-GB" i="1"/>
          </a:p>
          <a:p>
            <a:pPr>
              <a:buFontTx/>
              <a:buChar char="•"/>
            </a:pPr>
            <a:r>
              <a:rPr lang="en-GB" sz="3200" b="1" i="1">
                <a:solidFill>
                  <a:srgbClr val="F03510"/>
                </a:solidFill>
              </a:rPr>
              <a:t>RTOG 0117 </a:t>
            </a:r>
          </a:p>
          <a:p>
            <a:r>
              <a:rPr lang="en-GB"/>
              <a:t>Bradley J,</a:t>
            </a:r>
            <a:r>
              <a:rPr lang="en-GB" i="1"/>
              <a:t> IJROBP. 2010</a:t>
            </a:r>
          </a:p>
          <a:p>
            <a:pPr>
              <a:buFontTx/>
              <a:buChar char="•"/>
            </a:pPr>
            <a:endParaRPr lang="it-IT" sz="3200"/>
          </a:p>
        </p:txBody>
      </p:sp>
      <p:sp>
        <p:nvSpPr>
          <p:cNvPr id="40966" name="Rectangle 11"/>
          <p:cNvSpPr>
            <a:spLocks noChangeArrowheads="1"/>
          </p:cNvSpPr>
          <p:nvPr/>
        </p:nvSpPr>
        <p:spPr bwMode="auto">
          <a:xfrm>
            <a:off x="6443663" y="4073525"/>
            <a:ext cx="20050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it-IT" sz="3200"/>
              <a:t>74 Gy-</a:t>
            </a:r>
            <a:r>
              <a:rPr lang="it-IT"/>
              <a:t>2Gy/fx </a:t>
            </a:r>
          </a:p>
        </p:txBody>
      </p:sp>
      <p:sp>
        <p:nvSpPr>
          <p:cNvPr id="40967" name="Oval 12"/>
          <p:cNvSpPr>
            <a:spLocks noChangeArrowheads="1"/>
          </p:cNvSpPr>
          <p:nvPr/>
        </p:nvSpPr>
        <p:spPr bwMode="auto">
          <a:xfrm>
            <a:off x="6084888" y="3816350"/>
            <a:ext cx="2592387" cy="105251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0968" name="AutoShape 14"/>
          <p:cNvSpPr>
            <a:spLocks/>
          </p:cNvSpPr>
          <p:nvPr/>
        </p:nvSpPr>
        <p:spPr bwMode="auto">
          <a:xfrm>
            <a:off x="3132138" y="1628775"/>
            <a:ext cx="431800" cy="3816350"/>
          </a:xfrm>
          <a:prstGeom prst="rightBrace">
            <a:avLst>
              <a:gd name="adj1" fmla="val 73652"/>
              <a:gd name="adj2" fmla="val 50000"/>
            </a:avLst>
          </a:prstGeom>
          <a:noFill/>
          <a:ln w="38100">
            <a:solidFill>
              <a:srgbClr val="F0351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0969" name="AutoShape 15"/>
          <p:cNvSpPr>
            <a:spLocks noChangeArrowheads="1"/>
          </p:cNvSpPr>
          <p:nvPr/>
        </p:nvSpPr>
        <p:spPr bwMode="auto">
          <a:xfrm rot="17462854" flipH="1">
            <a:off x="5761037" y="4183063"/>
            <a:ext cx="1006475" cy="2089150"/>
          </a:xfrm>
          <a:prstGeom prst="curvedLeftArrow">
            <a:avLst>
              <a:gd name="adj1" fmla="val 41514"/>
              <a:gd name="adj2" fmla="val 83028"/>
              <a:gd name="adj3" fmla="val 33333"/>
            </a:avLst>
          </a:prstGeom>
          <a:gradFill rotWithShape="1">
            <a:gsLst>
              <a:gs pos="0">
                <a:srgbClr val="6F1907"/>
              </a:gs>
              <a:gs pos="50000">
                <a:srgbClr val="F03510"/>
              </a:gs>
              <a:gs pos="100000">
                <a:srgbClr val="6F1907"/>
              </a:gs>
            </a:gsLst>
            <a:lin ang="5400000" scaled="1"/>
          </a:gradFill>
          <a:ln w="9525">
            <a:solidFill>
              <a:srgbClr val="F0351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40970" name="Text Box 47"/>
          <p:cNvSpPr txBox="1">
            <a:spLocks noChangeArrowheads="1"/>
          </p:cNvSpPr>
          <p:nvPr/>
        </p:nvSpPr>
        <p:spPr bwMode="auto">
          <a:xfrm>
            <a:off x="2627313" y="549275"/>
            <a:ext cx="45354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3200" b="1">
                <a:solidFill>
                  <a:schemeClr val="accent2"/>
                </a:solidFill>
              </a:rPr>
              <a:t>DOSE ESCALATION</a:t>
            </a:r>
          </a:p>
        </p:txBody>
      </p:sp>
      <p:sp>
        <p:nvSpPr>
          <p:cNvPr id="40971" name="Rectangle 49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40972" name="Text Box 50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grpSp>
        <p:nvGrpSpPr>
          <p:cNvPr id="41987" name="Group 10"/>
          <p:cNvGrpSpPr>
            <a:grpSpLocks/>
          </p:cNvGrpSpPr>
          <p:nvPr/>
        </p:nvGrpSpPr>
        <p:grpSpPr bwMode="auto">
          <a:xfrm>
            <a:off x="539750" y="1268413"/>
            <a:ext cx="8604250" cy="2166937"/>
            <a:chOff x="340" y="2478"/>
            <a:chExt cx="5420" cy="1365"/>
          </a:xfrm>
        </p:grpSpPr>
        <p:sp>
          <p:nvSpPr>
            <p:cNvPr id="41994" name="Rectangle 11"/>
            <p:cNvSpPr>
              <a:spLocks noChangeArrowheads="1"/>
            </p:cNvSpPr>
            <p:nvPr/>
          </p:nvSpPr>
          <p:spPr bwMode="auto">
            <a:xfrm>
              <a:off x="4014" y="3203"/>
              <a:ext cx="1406" cy="4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it-IT"/>
                <a:t>≥ G3 Lung tox 12 pts</a:t>
              </a:r>
            </a:p>
            <a:p>
              <a:r>
                <a:rPr lang="it-IT"/>
                <a:t>2 pts G5</a:t>
              </a:r>
            </a:p>
          </p:txBody>
        </p:sp>
        <p:pic>
          <p:nvPicPr>
            <p:cNvPr id="41995" name="Picture 12" descr="Current Issue Cover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" y="2478"/>
              <a:ext cx="887" cy="118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1996" name="Picture 13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92" y="2478"/>
              <a:ext cx="2087" cy="126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1997" name="Rectangle 14"/>
            <p:cNvSpPr>
              <a:spLocks noChangeArrowheads="1"/>
            </p:cNvSpPr>
            <p:nvPr/>
          </p:nvSpPr>
          <p:spPr bwMode="auto">
            <a:xfrm>
              <a:off x="3275" y="3612"/>
              <a:ext cx="2327" cy="23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GB" i="1"/>
                <a:t>Bradley  J Clin Oncol, 28:2475-2480, 2010</a:t>
              </a:r>
              <a:endParaRPr lang="it-IT" i="1"/>
            </a:p>
          </p:txBody>
        </p:sp>
        <p:sp>
          <p:nvSpPr>
            <p:cNvPr id="41998" name="Text Box 15"/>
            <p:cNvSpPr txBox="1">
              <a:spLocks noChangeArrowheads="1"/>
            </p:cNvSpPr>
            <p:nvPr/>
          </p:nvSpPr>
          <p:spPr bwMode="auto">
            <a:xfrm>
              <a:off x="3016" y="2523"/>
              <a:ext cx="2744" cy="59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eaLnBrk="1" hangingPunct="1">
                <a:lnSpc>
                  <a:spcPct val="140000"/>
                </a:lnSpc>
                <a:spcBef>
                  <a:spcPct val="50000"/>
                </a:spcBef>
              </a:pPr>
              <a:r>
                <a:rPr lang="it-IT" sz="2000" b="1">
                  <a:solidFill>
                    <a:srgbClr val="FFCC00"/>
                  </a:solidFill>
                </a:rPr>
                <a:t>OS 72.7% (Median 21.6 m</a:t>
              </a:r>
              <a:r>
                <a:rPr lang="it-IT" sz="2000">
                  <a:solidFill>
                    <a:srgbClr val="FFCC00"/>
                  </a:solidFill>
                </a:rPr>
                <a:t>)</a:t>
              </a:r>
            </a:p>
            <a:p>
              <a:pPr eaLnBrk="1" hangingPunct="1">
                <a:lnSpc>
                  <a:spcPct val="140000"/>
                </a:lnSpc>
              </a:pPr>
              <a:r>
                <a:rPr lang="it-IT" sz="2000" b="1">
                  <a:solidFill>
                    <a:schemeClr val="accent2"/>
                  </a:solidFill>
                </a:rPr>
                <a:t>PFS 50% (Median 10.8 m)</a:t>
              </a:r>
            </a:p>
          </p:txBody>
        </p:sp>
      </p:grpSp>
      <p:sp>
        <p:nvSpPr>
          <p:cNvPr id="41988" name="Text Box 16"/>
          <p:cNvSpPr txBox="1">
            <a:spLocks noChangeArrowheads="1"/>
          </p:cNvSpPr>
          <p:nvPr/>
        </p:nvSpPr>
        <p:spPr bwMode="auto">
          <a:xfrm>
            <a:off x="2627313" y="549275"/>
            <a:ext cx="453548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3200" b="1">
                <a:solidFill>
                  <a:schemeClr val="accent2"/>
                </a:solidFill>
              </a:rPr>
              <a:t>DOSE ESCALATION</a:t>
            </a:r>
          </a:p>
        </p:txBody>
      </p:sp>
      <p:grpSp>
        <p:nvGrpSpPr>
          <p:cNvPr id="41989" name="Group 19"/>
          <p:cNvGrpSpPr>
            <a:grpSpLocks/>
          </p:cNvGrpSpPr>
          <p:nvPr/>
        </p:nvGrpSpPr>
        <p:grpSpPr bwMode="auto">
          <a:xfrm>
            <a:off x="971550" y="3644900"/>
            <a:ext cx="7847013" cy="2124075"/>
            <a:chOff x="612" y="2296"/>
            <a:chExt cx="4943" cy="1338"/>
          </a:xfrm>
        </p:grpSpPr>
        <p:sp>
          <p:nvSpPr>
            <p:cNvPr id="41992" name="Rectangle 17"/>
            <p:cNvSpPr>
              <a:spLocks noChangeArrowheads="1"/>
            </p:cNvSpPr>
            <p:nvPr/>
          </p:nvSpPr>
          <p:spPr bwMode="auto">
            <a:xfrm>
              <a:off x="1565" y="2426"/>
              <a:ext cx="3990" cy="120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pPr algn="ctr"/>
              <a:r>
                <a:rPr lang="en-GB" sz="2400" b="1" i="1">
                  <a:solidFill>
                    <a:schemeClr val="accent2"/>
                  </a:solidFill>
                </a:rPr>
                <a:t>Phase III intergroup trial </a:t>
              </a:r>
            </a:p>
            <a:p>
              <a:pPr algn="ctr"/>
              <a:r>
                <a:rPr lang="en-GB" sz="2400"/>
                <a:t>(RTOG 0617/ NCCTG N0628/ CALGB 30609) </a:t>
              </a:r>
            </a:p>
            <a:p>
              <a:pPr algn="ctr"/>
              <a:r>
                <a:rPr lang="en-GB" sz="2400" b="1" i="1">
                  <a:solidFill>
                    <a:srgbClr val="F03510"/>
                  </a:solidFill>
                </a:rPr>
                <a:t>74 Gy versus 60 Gy </a:t>
              </a:r>
            </a:p>
            <a:p>
              <a:pPr algn="ctr"/>
              <a:r>
                <a:rPr lang="en-GB" sz="2400"/>
                <a:t>with concurrent chemotherapy for patients with inoperable stage III NSCLC</a:t>
              </a:r>
            </a:p>
          </p:txBody>
        </p:sp>
        <p:sp>
          <p:nvSpPr>
            <p:cNvPr id="41993" name="AutoShape 18"/>
            <p:cNvSpPr>
              <a:spLocks noChangeArrowheads="1"/>
            </p:cNvSpPr>
            <p:nvPr/>
          </p:nvSpPr>
          <p:spPr bwMode="auto">
            <a:xfrm rot="-2648999">
              <a:off x="612" y="2296"/>
              <a:ext cx="544" cy="1316"/>
            </a:xfrm>
            <a:prstGeom prst="curvedRightArrow">
              <a:avLst>
                <a:gd name="adj1" fmla="val 48382"/>
                <a:gd name="adj2" fmla="val 96765"/>
                <a:gd name="adj3" fmla="val 33333"/>
              </a:avLst>
            </a:prstGeom>
            <a:gradFill rotWithShape="1">
              <a:gsLst>
                <a:gs pos="0">
                  <a:srgbClr val="00005E"/>
                </a:gs>
                <a:gs pos="50000">
                  <a:srgbClr val="0000CC"/>
                </a:gs>
                <a:gs pos="100000">
                  <a:srgbClr val="00005E"/>
                </a:gs>
              </a:gsLst>
              <a:lin ang="5400000" scaled="1"/>
            </a:gradFill>
            <a:ln w="9525">
              <a:solidFill>
                <a:schemeClr val="accent2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41990" name="Rectangle 20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41991" name="Text Box 21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pic>
        <p:nvPicPr>
          <p:cNvPr id="6147" name="Picture 4" descr="Current Issue 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6188" y="404813"/>
            <a:ext cx="1082675" cy="1439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48" name="Group 7"/>
          <p:cNvGrpSpPr>
            <a:grpSpLocks/>
          </p:cNvGrpSpPr>
          <p:nvPr/>
        </p:nvGrpSpPr>
        <p:grpSpPr bwMode="auto">
          <a:xfrm>
            <a:off x="395288" y="333375"/>
            <a:ext cx="7056437" cy="900113"/>
            <a:chOff x="249" y="255"/>
            <a:chExt cx="4445" cy="567"/>
          </a:xfrm>
        </p:grpSpPr>
        <p:pic>
          <p:nvPicPr>
            <p:cNvPr id="6158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9" y="300"/>
              <a:ext cx="4445" cy="52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9" name="Rectangle 6"/>
            <p:cNvSpPr>
              <a:spLocks noChangeArrowheads="1"/>
            </p:cNvSpPr>
            <p:nvPr/>
          </p:nvSpPr>
          <p:spPr bwMode="auto">
            <a:xfrm>
              <a:off x="340" y="255"/>
              <a:ext cx="2041" cy="1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F0351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6149" name="Text Box 8"/>
          <p:cNvSpPr txBox="1">
            <a:spLocks noChangeArrowheads="1"/>
          </p:cNvSpPr>
          <p:nvPr/>
        </p:nvSpPr>
        <p:spPr bwMode="auto">
          <a:xfrm>
            <a:off x="395288" y="1125538"/>
            <a:ext cx="7129462" cy="7794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/>
              <a:t>THE FUTURE OF RADIATION ONCOLOGY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b="1" i="1">
                <a:solidFill>
                  <a:srgbClr val="F03510"/>
                </a:solidFill>
              </a:rPr>
              <a:t>FROM 2010 TO 2020</a:t>
            </a:r>
            <a:r>
              <a:rPr lang="it-IT"/>
              <a:t>: WILL SUPPLY KEEP PACE WITH DEMAND???</a:t>
            </a:r>
          </a:p>
        </p:txBody>
      </p:sp>
      <p:graphicFrame>
        <p:nvGraphicFramePr>
          <p:cNvPr id="6150" name="Object 9"/>
          <p:cNvGraphicFramePr>
            <a:graphicFrameLocks noChangeAspect="1"/>
          </p:cNvGraphicFramePr>
          <p:nvPr/>
        </p:nvGraphicFramePr>
        <p:xfrm>
          <a:off x="971550" y="1916113"/>
          <a:ext cx="7251700" cy="406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60" name="Grafico" r:id="rId6" imgW="7248576" imgH="4067243" progId="MSGraph.Chart.8">
                  <p:embed followColorScheme="full"/>
                </p:oleObj>
              </mc:Choice>
              <mc:Fallback>
                <p:oleObj name="Grafico" r:id="rId6" imgW="7248576" imgH="4067243" progId="MSGraph.Chart.8">
                  <p:embed followColorScheme="full"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71550" y="1916113"/>
                        <a:ext cx="7251700" cy="406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1" name="Oval 10"/>
          <p:cNvSpPr>
            <a:spLocks noChangeArrowheads="1"/>
          </p:cNvSpPr>
          <p:nvPr/>
        </p:nvSpPr>
        <p:spPr bwMode="auto">
          <a:xfrm>
            <a:off x="5865813" y="3500438"/>
            <a:ext cx="1296987" cy="2592387"/>
          </a:xfrm>
          <a:prstGeom prst="ellipse">
            <a:avLst/>
          </a:prstGeom>
          <a:noFill/>
          <a:ln w="57150">
            <a:solidFill>
              <a:srgbClr val="F0351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152" name="Text Box 11"/>
          <p:cNvSpPr txBox="1">
            <a:spLocks noChangeArrowheads="1"/>
          </p:cNvSpPr>
          <p:nvPr/>
        </p:nvSpPr>
        <p:spPr bwMode="auto">
          <a:xfrm>
            <a:off x="6011863" y="3859213"/>
            <a:ext cx="8636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sz="2800" b="1" i="1">
                <a:solidFill>
                  <a:srgbClr val="F03510"/>
                </a:solidFill>
              </a:rPr>
              <a:t>25%</a:t>
            </a:r>
          </a:p>
        </p:txBody>
      </p:sp>
      <p:sp>
        <p:nvSpPr>
          <p:cNvPr id="6153" name="Text Box 12"/>
          <p:cNvSpPr txBox="1">
            <a:spLocks noChangeArrowheads="1"/>
          </p:cNvSpPr>
          <p:nvPr/>
        </p:nvSpPr>
        <p:spPr bwMode="auto">
          <a:xfrm>
            <a:off x="7129463" y="5805488"/>
            <a:ext cx="1835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Smith, JCO 2010</a:t>
            </a:r>
          </a:p>
        </p:txBody>
      </p:sp>
      <p:sp>
        <p:nvSpPr>
          <p:cNvPr id="6154" name="Oval 13"/>
          <p:cNvSpPr>
            <a:spLocks noChangeArrowheads="1"/>
          </p:cNvSpPr>
          <p:nvPr/>
        </p:nvSpPr>
        <p:spPr bwMode="auto">
          <a:xfrm>
            <a:off x="2195513" y="2276475"/>
            <a:ext cx="2303462" cy="1223963"/>
          </a:xfrm>
          <a:prstGeom prst="ellips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155" name="Text Box 14"/>
          <p:cNvSpPr txBox="1">
            <a:spLocks noChangeArrowheads="1"/>
          </p:cNvSpPr>
          <p:nvPr/>
        </p:nvSpPr>
        <p:spPr bwMode="auto">
          <a:xfrm>
            <a:off x="3276600" y="2708275"/>
            <a:ext cx="8636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sz="2800" b="1" i="1">
                <a:solidFill>
                  <a:schemeClr val="accent2"/>
                </a:solidFill>
              </a:rPr>
              <a:t>22%</a:t>
            </a:r>
          </a:p>
        </p:txBody>
      </p:sp>
      <p:sp>
        <p:nvSpPr>
          <p:cNvPr id="6156" name="Rectangle 15"/>
          <p:cNvSpPr>
            <a:spLocks noChangeArrowheads="1"/>
          </p:cNvSpPr>
          <p:nvPr/>
        </p:nvSpPr>
        <p:spPr bwMode="auto">
          <a:xfrm>
            <a:off x="1403350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6157" name="Text Box 16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sp>
        <p:nvSpPr>
          <p:cNvPr id="43011" name="Rectangle 7"/>
          <p:cNvSpPr>
            <a:spLocks noChangeArrowheads="1"/>
          </p:cNvSpPr>
          <p:nvPr/>
        </p:nvSpPr>
        <p:spPr bwMode="auto">
          <a:xfrm>
            <a:off x="6853238" y="5799138"/>
            <a:ext cx="203993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en-GB" i="1"/>
              <a:t>Hatton, IJROBP 2010</a:t>
            </a:r>
          </a:p>
        </p:txBody>
      </p:sp>
      <p:grpSp>
        <p:nvGrpSpPr>
          <p:cNvPr id="43012" name="Group 13"/>
          <p:cNvGrpSpPr>
            <a:grpSpLocks/>
          </p:cNvGrpSpPr>
          <p:nvPr/>
        </p:nvGrpSpPr>
        <p:grpSpPr bwMode="auto">
          <a:xfrm>
            <a:off x="2555875" y="4005263"/>
            <a:ext cx="4321175" cy="1944687"/>
            <a:chOff x="2426" y="2251"/>
            <a:chExt cx="2903" cy="1155"/>
          </a:xfrm>
        </p:grpSpPr>
        <p:pic>
          <p:nvPicPr>
            <p:cNvPr id="43042" name="Picture 1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426" y="2251"/>
              <a:ext cx="2842" cy="11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3043" name="Line 12"/>
            <p:cNvSpPr>
              <a:spLocks noChangeShapeType="1"/>
            </p:cNvSpPr>
            <p:nvPr/>
          </p:nvSpPr>
          <p:spPr bwMode="auto">
            <a:xfrm>
              <a:off x="2472" y="3385"/>
              <a:ext cx="285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it-IT"/>
            </a:p>
          </p:txBody>
        </p:sp>
      </p:grpSp>
      <p:grpSp>
        <p:nvGrpSpPr>
          <p:cNvPr id="43013" name="Group 58"/>
          <p:cNvGrpSpPr>
            <a:grpSpLocks/>
          </p:cNvGrpSpPr>
          <p:nvPr/>
        </p:nvGrpSpPr>
        <p:grpSpPr bwMode="auto">
          <a:xfrm>
            <a:off x="468313" y="1989138"/>
            <a:ext cx="5180012" cy="1662112"/>
            <a:chOff x="340" y="890"/>
            <a:chExt cx="3263" cy="1047"/>
          </a:xfrm>
        </p:grpSpPr>
        <p:sp>
          <p:nvSpPr>
            <p:cNvPr id="43037" name="Text Box 8"/>
            <p:cNvSpPr txBox="1">
              <a:spLocks noChangeArrowheads="1"/>
            </p:cNvSpPr>
            <p:nvPr/>
          </p:nvSpPr>
          <p:spPr bwMode="auto">
            <a:xfrm>
              <a:off x="1290" y="1071"/>
              <a:ext cx="2313" cy="7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eaLnBrk="1" hangingPunct="1">
                <a:lnSpc>
                  <a:spcPct val="50000"/>
                </a:lnSpc>
                <a:spcBef>
                  <a:spcPct val="50000"/>
                </a:spcBef>
              </a:pPr>
              <a:r>
                <a:rPr lang="it-IT" sz="2400"/>
                <a:t>Induction CT      CHART</a:t>
              </a:r>
            </a:p>
            <a:p>
              <a:pPr eaLnBrk="1" hangingPunct="1">
                <a:lnSpc>
                  <a:spcPct val="50000"/>
                </a:lnSpc>
                <a:spcBef>
                  <a:spcPct val="50000"/>
                </a:spcBef>
              </a:pPr>
              <a:r>
                <a:rPr lang="it-IT" sz="2400"/>
                <a:t>(</a:t>
              </a:r>
              <a:r>
                <a:rPr lang="it-IT" sz="1600"/>
                <a:t>3 cycles of CDDP-based CT</a:t>
              </a:r>
              <a:r>
                <a:rPr lang="it-IT" sz="2400"/>
                <a:t>)</a:t>
              </a:r>
            </a:p>
            <a:p>
              <a:pPr eaLnBrk="1" hangingPunct="1">
                <a:spcBef>
                  <a:spcPct val="50000"/>
                </a:spcBef>
              </a:pPr>
              <a:r>
                <a:rPr lang="it-IT" sz="2400"/>
                <a:t>CHART</a:t>
              </a:r>
            </a:p>
          </p:txBody>
        </p:sp>
        <p:sp>
          <p:nvSpPr>
            <p:cNvPr id="43038" name="Text Box 9"/>
            <p:cNvSpPr txBox="1">
              <a:spLocks noChangeArrowheads="1"/>
            </p:cNvSpPr>
            <p:nvPr/>
          </p:nvSpPr>
          <p:spPr bwMode="auto">
            <a:xfrm>
              <a:off x="340" y="890"/>
              <a:ext cx="381" cy="1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eaLnBrk="1" hangingPunct="1">
                <a:lnSpc>
                  <a:spcPct val="30000"/>
                </a:lnSpc>
                <a:spcBef>
                  <a:spcPct val="50000"/>
                </a:spcBef>
              </a:pPr>
              <a:r>
                <a:rPr lang="it-IT" sz="2400" b="1">
                  <a:solidFill>
                    <a:schemeClr val="accent2"/>
                  </a:solidFill>
                </a:rPr>
                <a:t>R</a:t>
              </a:r>
            </a:p>
            <a:p>
              <a:pPr eaLnBrk="1" hangingPunct="1">
                <a:lnSpc>
                  <a:spcPct val="30000"/>
                </a:lnSpc>
                <a:spcBef>
                  <a:spcPct val="50000"/>
                </a:spcBef>
              </a:pPr>
              <a:r>
                <a:rPr lang="it-IT" sz="2400" b="1">
                  <a:solidFill>
                    <a:schemeClr val="accent2"/>
                  </a:solidFill>
                </a:rPr>
                <a:t>A</a:t>
              </a:r>
            </a:p>
            <a:p>
              <a:pPr eaLnBrk="1" hangingPunct="1">
                <a:lnSpc>
                  <a:spcPct val="30000"/>
                </a:lnSpc>
                <a:spcBef>
                  <a:spcPct val="50000"/>
                </a:spcBef>
              </a:pPr>
              <a:r>
                <a:rPr lang="it-IT" sz="2400" b="1">
                  <a:solidFill>
                    <a:schemeClr val="accent2"/>
                  </a:solidFill>
                </a:rPr>
                <a:t>N</a:t>
              </a:r>
            </a:p>
            <a:p>
              <a:pPr eaLnBrk="1" hangingPunct="1">
                <a:lnSpc>
                  <a:spcPct val="30000"/>
                </a:lnSpc>
                <a:spcBef>
                  <a:spcPct val="50000"/>
                </a:spcBef>
              </a:pPr>
              <a:r>
                <a:rPr lang="it-IT" sz="2400" b="1">
                  <a:solidFill>
                    <a:schemeClr val="accent2"/>
                  </a:solidFill>
                </a:rPr>
                <a:t>D</a:t>
              </a:r>
            </a:p>
            <a:p>
              <a:pPr eaLnBrk="1" hangingPunct="1">
                <a:lnSpc>
                  <a:spcPct val="30000"/>
                </a:lnSpc>
                <a:spcBef>
                  <a:spcPct val="50000"/>
                </a:spcBef>
              </a:pPr>
              <a:r>
                <a:rPr lang="it-IT" sz="2400" b="1">
                  <a:solidFill>
                    <a:schemeClr val="accent2"/>
                  </a:solidFill>
                </a:rPr>
                <a:t>O</a:t>
              </a:r>
            </a:p>
            <a:p>
              <a:pPr eaLnBrk="1" hangingPunct="1">
                <a:lnSpc>
                  <a:spcPct val="30000"/>
                </a:lnSpc>
                <a:spcBef>
                  <a:spcPct val="50000"/>
                </a:spcBef>
              </a:pPr>
              <a:r>
                <a:rPr lang="it-IT" sz="2400" b="1">
                  <a:solidFill>
                    <a:schemeClr val="accent2"/>
                  </a:solidFill>
                </a:rPr>
                <a:t>M</a:t>
              </a:r>
            </a:p>
          </p:txBody>
        </p:sp>
        <p:sp>
          <p:nvSpPr>
            <p:cNvPr id="43039" name="AutoShape 14"/>
            <p:cNvSpPr>
              <a:spLocks noChangeArrowheads="1"/>
            </p:cNvSpPr>
            <p:nvPr/>
          </p:nvSpPr>
          <p:spPr bwMode="auto">
            <a:xfrm>
              <a:off x="656" y="1434"/>
              <a:ext cx="607" cy="227"/>
            </a:xfrm>
            <a:prstGeom prst="curvedDownArrow">
              <a:avLst>
                <a:gd name="adj1" fmla="val 53480"/>
                <a:gd name="adj2" fmla="val 106960"/>
                <a:gd name="adj3" fmla="val 33333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2F5E"/>
                </a:gs>
              </a:gsLst>
              <a:lin ang="5400000" scaled="1"/>
            </a:gradFill>
            <a:ln w="9525">
              <a:solidFill>
                <a:srgbClr val="0066C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lang="it-IT">
                <a:solidFill>
                  <a:srgbClr val="0066CC"/>
                </a:solidFill>
              </a:endParaRPr>
            </a:p>
          </p:txBody>
        </p:sp>
        <p:sp>
          <p:nvSpPr>
            <p:cNvPr id="43040" name="AutoShape 15"/>
            <p:cNvSpPr>
              <a:spLocks noChangeArrowheads="1"/>
            </p:cNvSpPr>
            <p:nvPr/>
          </p:nvSpPr>
          <p:spPr bwMode="auto">
            <a:xfrm rot="10800000" flipH="1">
              <a:off x="657" y="1207"/>
              <a:ext cx="635" cy="227"/>
            </a:xfrm>
            <a:prstGeom prst="curvedDownArrow">
              <a:avLst>
                <a:gd name="adj1" fmla="val 55947"/>
                <a:gd name="adj2" fmla="val 111894"/>
                <a:gd name="adj3" fmla="val 33333"/>
              </a:avLst>
            </a:prstGeom>
            <a:gradFill rotWithShape="1">
              <a:gsLst>
                <a:gs pos="0">
                  <a:srgbClr val="0066CC"/>
                </a:gs>
                <a:gs pos="100000">
                  <a:srgbClr val="002F5E"/>
                </a:gs>
              </a:gsLst>
              <a:lin ang="5400000" scaled="1"/>
            </a:gradFill>
            <a:ln w="9525">
              <a:solidFill>
                <a:srgbClr val="0066CC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rot="10800000" wrap="none" anchor="ctr"/>
            <a:lstStyle/>
            <a:p>
              <a:pPr algn="ctr"/>
              <a:endParaRPr lang="it-IT">
                <a:solidFill>
                  <a:srgbClr val="0066CC"/>
                </a:solidFill>
              </a:endParaRPr>
            </a:p>
          </p:txBody>
        </p:sp>
        <p:sp>
          <p:nvSpPr>
            <p:cNvPr id="43041" name="Line 16"/>
            <p:cNvSpPr>
              <a:spLocks noChangeShapeType="1"/>
            </p:cNvSpPr>
            <p:nvPr/>
          </p:nvSpPr>
          <p:spPr bwMode="auto">
            <a:xfrm>
              <a:off x="2380" y="1117"/>
              <a:ext cx="227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it-IT"/>
            </a:p>
          </p:txBody>
        </p:sp>
      </p:grpSp>
      <p:pic>
        <p:nvPicPr>
          <p:cNvPr id="43014" name="Picture 6" descr="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4750" y="476250"/>
            <a:ext cx="1073150" cy="1439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3015" name="Text Box 21"/>
          <p:cNvSpPr txBox="1">
            <a:spLocks noChangeArrowheads="1"/>
          </p:cNvSpPr>
          <p:nvPr/>
        </p:nvSpPr>
        <p:spPr bwMode="auto">
          <a:xfrm>
            <a:off x="323850" y="4221163"/>
            <a:ext cx="2159000" cy="173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2400"/>
              <a:t>46 PATIENTS</a:t>
            </a:r>
          </a:p>
          <a:p>
            <a:pPr eaLnBrk="1" hangingPunct="1">
              <a:spcBef>
                <a:spcPct val="50000"/>
              </a:spcBef>
            </a:pPr>
            <a:r>
              <a:rPr lang="en-US" sz="2400"/>
              <a:t>closing early because of poor accrual</a:t>
            </a:r>
            <a:endParaRPr lang="it-IT" sz="2400"/>
          </a:p>
        </p:txBody>
      </p:sp>
      <p:graphicFrame>
        <p:nvGraphicFramePr>
          <p:cNvPr id="279631" name="Group 79"/>
          <p:cNvGraphicFramePr>
            <a:graphicFrameLocks noGrp="1"/>
          </p:cNvGraphicFramePr>
          <p:nvPr/>
        </p:nvGraphicFramePr>
        <p:xfrm>
          <a:off x="5292725" y="2109788"/>
          <a:ext cx="3455988" cy="1606550"/>
        </p:xfrm>
        <a:graphic>
          <a:graphicData uri="http://schemas.openxmlformats.org/drawingml/2006/table">
            <a:tbl>
              <a:tblPr/>
              <a:tblGrid>
                <a:gridCol w="1223963"/>
                <a:gridCol w="1295400"/>
                <a:gridCol w="936625"/>
              </a:tblGrid>
              <a:tr h="3603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Compliance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Median SVV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6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G3-4 AE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96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74%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25 months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65%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92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100%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17 months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57%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3034" name="Picture 8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692150"/>
            <a:ext cx="7129462" cy="93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3035" name="Rectangle 82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43036" name="Text Box 83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sp>
        <p:nvSpPr>
          <p:cNvPr id="44035" name="Rectangle 5"/>
          <p:cNvSpPr>
            <a:spLocks noChangeArrowheads="1"/>
          </p:cNvSpPr>
          <p:nvPr/>
        </p:nvSpPr>
        <p:spPr bwMode="auto">
          <a:xfrm>
            <a:off x="468313" y="2060575"/>
            <a:ext cx="82073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400"/>
              <a:t>Individual patients data meta-analysis in non metastatic lung cancer</a:t>
            </a:r>
          </a:p>
          <a:p>
            <a:r>
              <a:rPr lang="it-IT" sz="2400"/>
              <a:t>8 Trials NSCLC (</a:t>
            </a:r>
            <a:r>
              <a:rPr lang="it-IT" sz="2400" b="1" i="1">
                <a:solidFill>
                  <a:srgbClr val="0000CC"/>
                </a:solidFill>
              </a:rPr>
              <a:t>1594 pts</a:t>
            </a:r>
            <a:r>
              <a:rPr lang="it-IT" sz="2400"/>
              <a:t>)</a:t>
            </a:r>
          </a:p>
        </p:txBody>
      </p:sp>
      <p:sp>
        <p:nvSpPr>
          <p:cNvPr id="44036" name="Text Box 6"/>
          <p:cNvSpPr txBox="1">
            <a:spLocks noChangeArrowheads="1"/>
          </p:cNvSpPr>
          <p:nvPr/>
        </p:nvSpPr>
        <p:spPr bwMode="auto">
          <a:xfrm>
            <a:off x="539750" y="3284538"/>
            <a:ext cx="3022600" cy="793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50000"/>
              </a:spcBef>
            </a:pPr>
            <a:r>
              <a:rPr lang="it-IT" sz="2000"/>
              <a:t>CONVENTIONAL RT</a:t>
            </a:r>
          </a:p>
          <a:p>
            <a:pPr algn="ctr" eaLnBrk="1" hangingPunct="1">
              <a:lnSpc>
                <a:spcPct val="90000"/>
              </a:lnSpc>
              <a:spcBef>
                <a:spcPct val="50000"/>
              </a:spcBef>
            </a:pPr>
            <a:r>
              <a:rPr lang="it-IT" sz="2000"/>
              <a:t>(1.8-2Gy/fx)</a:t>
            </a:r>
          </a:p>
        </p:txBody>
      </p:sp>
      <p:sp>
        <p:nvSpPr>
          <p:cNvPr id="44037" name="Text Box 7"/>
          <p:cNvSpPr txBox="1">
            <a:spLocks noChangeArrowheads="1"/>
          </p:cNvSpPr>
          <p:nvPr/>
        </p:nvSpPr>
        <p:spPr bwMode="auto">
          <a:xfrm>
            <a:off x="4103688" y="3213100"/>
            <a:ext cx="5040312" cy="176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sz="2000"/>
              <a:t>ACCELERATED/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sz="2000"/>
              <a:t>HYPERFRACTIONATED OR BOTH</a:t>
            </a:r>
          </a:p>
          <a:p>
            <a:pPr algn="ctr" eaLnBrk="1" hangingPunct="1">
              <a:spcBef>
                <a:spcPct val="50000"/>
              </a:spcBef>
            </a:pPr>
            <a:endParaRPr lang="it-IT" sz="2000"/>
          </a:p>
          <a:p>
            <a:pPr algn="ctr" eaLnBrk="1" hangingPunct="1">
              <a:spcBef>
                <a:spcPct val="50000"/>
              </a:spcBef>
            </a:pPr>
            <a:endParaRPr lang="it-IT" sz="2000"/>
          </a:p>
        </p:txBody>
      </p:sp>
      <p:sp>
        <p:nvSpPr>
          <p:cNvPr id="44038" name="AutoShape 10"/>
          <p:cNvSpPr>
            <a:spLocks noChangeArrowheads="1"/>
          </p:cNvSpPr>
          <p:nvPr/>
        </p:nvSpPr>
        <p:spPr bwMode="auto">
          <a:xfrm rot="5400000">
            <a:off x="2986881" y="3644107"/>
            <a:ext cx="1512887" cy="647700"/>
          </a:xfrm>
          <a:prstGeom prst="curvedDownArrow">
            <a:avLst>
              <a:gd name="adj1" fmla="val 46716"/>
              <a:gd name="adj2" fmla="val 93431"/>
              <a:gd name="adj3" fmla="val 33333"/>
            </a:avLst>
          </a:prstGeom>
          <a:gradFill rotWithShape="1">
            <a:gsLst>
              <a:gs pos="0">
                <a:srgbClr val="0066CC"/>
              </a:gs>
              <a:gs pos="100000">
                <a:srgbClr val="002F5E"/>
              </a:gs>
            </a:gsLst>
            <a:lin ang="5400000" scaled="1"/>
          </a:gradFill>
          <a:ln w="9525">
            <a:solidFill>
              <a:srgbClr val="0066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rot="10800000" vert="eaVert" wrap="none" anchor="ctr"/>
          <a:lstStyle/>
          <a:p>
            <a:pPr algn="ctr"/>
            <a:endParaRPr lang="it-IT">
              <a:solidFill>
                <a:srgbClr val="0066CC"/>
              </a:solidFill>
            </a:endParaRPr>
          </a:p>
        </p:txBody>
      </p:sp>
      <p:sp>
        <p:nvSpPr>
          <p:cNvPr id="44039" name="AutoShape 11"/>
          <p:cNvSpPr>
            <a:spLocks noChangeArrowheads="1"/>
          </p:cNvSpPr>
          <p:nvPr/>
        </p:nvSpPr>
        <p:spPr bwMode="auto">
          <a:xfrm rot="16200000" flipH="1">
            <a:off x="3598862" y="3609976"/>
            <a:ext cx="1584325" cy="647700"/>
          </a:xfrm>
          <a:prstGeom prst="curvedDownArrow">
            <a:avLst>
              <a:gd name="adj1" fmla="val 48922"/>
              <a:gd name="adj2" fmla="val 97843"/>
              <a:gd name="adj3" fmla="val 33333"/>
            </a:avLst>
          </a:prstGeom>
          <a:gradFill rotWithShape="1">
            <a:gsLst>
              <a:gs pos="0">
                <a:srgbClr val="0066CC"/>
              </a:gs>
              <a:gs pos="100000">
                <a:srgbClr val="002F5E"/>
              </a:gs>
            </a:gsLst>
            <a:lin ang="5400000" scaled="1"/>
          </a:gradFill>
          <a:ln w="9525">
            <a:solidFill>
              <a:srgbClr val="0066CC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 wrap="none" anchor="ctr"/>
          <a:lstStyle/>
          <a:p>
            <a:pPr algn="ctr"/>
            <a:endParaRPr lang="it-IT">
              <a:solidFill>
                <a:srgbClr val="0066CC"/>
              </a:solidFill>
            </a:endParaRPr>
          </a:p>
        </p:txBody>
      </p:sp>
      <p:grpSp>
        <p:nvGrpSpPr>
          <p:cNvPr id="327693" name="Group 13"/>
          <p:cNvGrpSpPr>
            <a:grpSpLocks/>
          </p:cNvGrpSpPr>
          <p:nvPr/>
        </p:nvGrpSpPr>
        <p:grpSpPr bwMode="auto">
          <a:xfrm>
            <a:off x="1331913" y="3213100"/>
            <a:ext cx="7489825" cy="3246438"/>
            <a:chOff x="839" y="2024"/>
            <a:chExt cx="4718" cy="2045"/>
          </a:xfrm>
        </p:grpSpPr>
        <p:sp>
          <p:nvSpPr>
            <p:cNvPr id="44046" name="Rectangle 9"/>
            <p:cNvSpPr>
              <a:spLocks noChangeArrowheads="1"/>
            </p:cNvSpPr>
            <p:nvPr/>
          </p:nvSpPr>
          <p:spPr bwMode="auto">
            <a:xfrm>
              <a:off x="839" y="2976"/>
              <a:ext cx="4718" cy="109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57150">
                  <a:solidFill>
                    <a:srgbClr val="9933FF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it-IT" sz="2400"/>
                <a:t>OVERALL SURVIVAL </a:t>
              </a:r>
              <a:r>
                <a:rPr lang="it-IT" sz="2400" b="1" i="1">
                  <a:solidFill>
                    <a:schemeClr val="accent2"/>
                  </a:solidFill>
                </a:rPr>
                <a:t>HR 0.87 (CI 95% 0.79-0.97 </a:t>
              </a:r>
              <a:r>
                <a:rPr lang="it-IT" sz="2400" b="1">
                  <a:solidFill>
                    <a:schemeClr val="accent2"/>
                  </a:solidFill>
                </a:rPr>
                <a:t>)</a:t>
              </a:r>
            </a:p>
            <a:p>
              <a:pPr algn="ctr">
                <a:lnSpc>
                  <a:spcPct val="150000"/>
                </a:lnSpc>
              </a:pPr>
              <a:r>
                <a:rPr lang="it-IT" sz="2400" b="1" i="1">
                  <a:solidFill>
                    <a:schemeClr val="accent2"/>
                  </a:solidFill>
                </a:rPr>
                <a:t>ABSOLUTE BENEFIT @ 5y 3%</a:t>
              </a:r>
              <a:r>
                <a:rPr lang="it-IT" sz="2400" b="1" i="1">
                  <a:solidFill>
                    <a:srgbClr val="F03510"/>
                  </a:solidFill>
                </a:rPr>
                <a:t> </a:t>
              </a:r>
            </a:p>
            <a:p>
              <a:pPr algn="ctr">
                <a:spcBef>
                  <a:spcPct val="50000"/>
                </a:spcBef>
              </a:pPr>
              <a:endParaRPr lang="it-IT" sz="2400" b="1" i="1">
                <a:solidFill>
                  <a:srgbClr val="F03510"/>
                </a:solidFill>
              </a:endParaRPr>
            </a:p>
          </p:txBody>
        </p:sp>
        <p:sp>
          <p:nvSpPr>
            <p:cNvPr id="44047" name="Oval 12"/>
            <p:cNvSpPr>
              <a:spLocks noChangeArrowheads="1"/>
            </p:cNvSpPr>
            <p:nvPr/>
          </p:nvSpPr>
          <p:spPr bwMode="auto">
            <a:xfrm>
              <a:off x="2835" y="2024"/>
              <a:ext cx="2721" cy="862"/>
            </a:xfrm>
            <a:prstGeom prst="ellipse">
              <a:avLst/>
            </a:prstGeom>
            <a:noFill/>
            <a:ln w="57150">
              <a:solidFill>
                <a:srgbClr val="9933FF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</p:grpSp>
      <p:sp>
        <p:nvSpPr>
          <p:cNvPr id="44041" name="Rectangle 14"/>
          <p:cNvSpPr>
            <a:spLocks noChangeArrowheads="1"/>
          </p:cNvSpPr>
          <p:nvPr/>
        </p:nvSpPr>
        <p:spPr bwMode="auto">
          <a:xfrm>
            <a:off x="6659563" y="5799138"/>
            <a:ext cx="21859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pPr>
              <a:tabLst>
                <a:tab pos="457200" algn="l"/>
              </a:tabLst>
            </a:pPr>
            <a:r>
              <a:rPr lang="en-GB" i="1"/>
              <a:t>Saunders, ESTRO 2010</a:t>
            </a:r>
          </a:p>
        </p:txBody>
      </p:sp>
      <p:pic>
        <p:nvPicPr>
          <p:cNvPr id="44042" name="Picture 15" descr="ESTRO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20713"/>
            <a:ext cx="4679950" cy="106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43" name="Rectangle 16"/>
          <p:cNvSpPr>
            <a:spLocks noChangeArrowheads="1"/>
          </p:cNvSpPr>
          <p:nvPr/>
        </p:nvSpPr>
        <p:spPr bwMode="auto">
          <a:xfrm>
            <a:off x="4859338" y="620713"/>
            <a:ext cx="3816350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sz="2400" b="1">
                <a:solidFill>
                  <a:schemeClr val="accent2"/>
                </a:solidFill>
              </a:rPr>
              <a:t>META-ANALYSIS OF MODIFIED FRACTIONATION</a:t>
            </a:r>
          </a:p>
        </p:txBody>
      </p:sp>
      <p:sp>
        <p:nvSpPr>
          <p:cNvPr id="44044" name="Rectangle 17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44045" name="Text Box 18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276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45060" name="Text Box 4"/>
          <p:cNvSpPr txBox="1">
            <a:spLocks noChangeArrowheads="1"/>
          </p:cNvSpPr>
          <p:nvPr/>
        </p:nvSpPr>
        <p:spPr bwMode="auto">
          <a:xfrm>
            <a:off x="611188" y="692150"/>
            <a:ext cx="7848600" cy="558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3600" b="1" i="1">
                <a:solidFill>
                  <a:schemeClr val="accent2"/>
                </a:solidFill>
              </a:rPr>
              <a:t>THORACIC ONCOLOGY</a:t>
            </a:r>
          </a:p>
          <a:p>
            <a:pPr eaLnBrk="1" hangingPunct="1">
              <a:spcBef>
                <a:spcPct val="50000"/>
              </a:spcBef>
            </a:pPr>
            <a:endParaRPr lang="it-IT" sz="3600" b="1" i="1">
              <a:solidFill>
                <a:schemeClr val="hlink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it-IT" sz="3600" b="1" i="1">
                <a:solidFill>
                  <a:schemeClr val="hlink"/>
                </a:solidFill>
              </a:rPr>
              <a:t>LUNG CANCER (</a:t>
            </a:r>
            <a:r>
              <a:rPr lang="it-IT" sz="2400" b="1" i="1">
                <a:solidFill>
                  <a:schemeClr val="hlink"/>
                </a:solidFill>
              </a:rPr>
              <a:t>NSCLC</a:t>
            </a:r>
            <a:r>
              <a:rPr lang="it-IT" sz="3600" b="1" i="1">
                <a:solidFill>
                  <a:schemeClr val="hlink"/>
                </a:solidFill>
              </a:rPr>
              <a:t>)</a:t>
            </a:r>
            <a:endParaRPr lang="it-IT" sz="2400" b="1"/>
          </a:p>
          <a:p>
            <a:pPr lvl="2" eaLnBrk="1" hangingPunct="1"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r>
              <a:rPr lang="it-IT" sz="3600"/>
              <a:t> Radio-Chemotherapy</a:t>
            </a:r>
          </a:p>
          <a:p>
            <a:pPr lvl="2" eaLnBrk="1" hangingPunct="1"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r>
              <a:rPr lang="it-IT" sz="3600"/>
              <a:t> </a:t>
            </a:r>
            <a:r>
              <a:rPr lang="it-IT" sz="3600" b="1" i="1">
                <a:solidFill>
                  <a:schemeClr val="accent2"/>
                </a:solidFill>
              </a:rPr>
              <a:t>Post-Operative Treatment</a:t>
            </a:r>
          </a:p>
          <a:p>
            <a:pPr lvl="2" eaLnBrk="1" hangingPunct="1"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r>
              <a:rPr lang="it-IT" sz="3600"/>
              <a:t> Stereotactic treatment</a:t>
            </a:r>
          </a:p>
          <a:p>
            <a:pPr lvl="2"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endParaRPr lang="it-IT" sz="3600"/>
          </a:p>
        </p:txBody>
      </p:sp>
      <p:pic>
        <p:nvPicPr>
          <p:cNvPr id="4506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765175"/>
            <a:ext cx="2266950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49275"/>
            <a:ext cx="8280400" cy="2219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6083" name="Rectangle 4"/>
          <p:cNvSpPr>
            <a:spLocks noChangeArrowheads="1"/>
          </p:cNvSpPr>
          <p:nvPr/>
        </p:nvSpPr>
        <p:spPr bwMode="auto">
          <a:xfrm>
            <a:off x="4932363" y="5799138"/>
            <a:ext cx="38496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/>
              <a:t>THE LANCET • Vol 352 • July 25, 1998</a:t>
            </a:r>
          </a:p>
        </p:txBody>
      </p:sp>
      <p:pic>
        <p:nvPicPr>
          <p:cNvPr id="46084" name="Picture 5" descr="subgroup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800350"/>
            <a:ext cx="3886200" cy="329247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085" name="Text Box 8"/>
          <p:cNvSpPr txBox="1">
            <a:spLocks noChangeArrowheads="1"/>
          </p:cNvSpPr>
          <p:nvPr/>
        </p:nvSpPr>
        <p:spPr bwMode="auto">
          <a:xfrm>
            <a:off x="5003800" y="2420938"/>
            <a:ext cx="3563938" cy="319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sz="2400" b="1" i="1">
                <a:solidFill>
                  <a:srgbClr val="000000"/>
                </a:solidFill>
              </a:rPr>
              <a:t> </a:t>
            </a:r>
            <a:r>
              <a:rPr lang="en-US" sz="2400" b="1" i="1">
                <a:solidFill>
                  <a:schemeClr val="accent2"/>
                </a:solidFill>
              </a:rPr>
              <a:t>Critical points of trials</a:t>
            </a:r>
            <a:r>
              <a:rPr lang="en-US" sz="2400" i="1">
                <a:solidFill>
                  <a:srgbClr val="000000"/>
                </a:solidFill>
              </a:rPr>
              <a:t> 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it-IT" sz="2400" i="1">
                <a:solidFill>
                  <a:srgbClr val="000000"/>
                </a:solidFill>
              </a:rPr>
              <a:t>Recruitment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it-IT" sz="2400" i="1">
                <a:solidFill>
                  <a:srgbClr val="000000"/>
                </a:solidFill>
              </a:rPr>
              <a:t> Dose and fractionation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it-IT" sz="2400" i="1">
                <a:solidFill>
                  <a:srgbClr val="000000"/>
                </a:solidFill>
              </a:rPr>
              <a:t> Volume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it-IT" sz="2400" i="1">
                <a:solidFill>
                  <a:srgbClr val="000000"/>
                </a:solidFill>
              </a:rPr>
              <a:t>Technique</a:t>
            </a:r>
          </a:p>
          <a:p>
            <a:pPr eaLnBrk="1" hangingPunct="1">
              <a:spcBef>
                <a:spcPct val="50000"/>
              </a:spcBef>
              <a:buFontTx/>
              <a:buAutoNum type="arabicPeriod"/>
            </a:pPr>
            <a:r>
              <a:rPr lang="it-IT" sz="2400" i="1">
                <a:solidFill>
                  <a:srgbClr val="000000"/>
                </a:solidFill>
              </a:rPr>
              <a:t> Technology</a:t>
            </a:r>
          </a:p>
        </p:txBody>
      </p:sp>
      <p:sp>
        <p:nvSpPr>
          <p:cNvPr id="46086" name="Rectangle 9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46087" name="Text Box 10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1331913" y="692150"/>
            <a:ext cx="6623050" cy="1004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sz="2400" b="1">
                <a:solidFill>
                  <a:schemeClr val="accent2"/>
                </a:solidFill>
              </a:rPr>
              <a:t>RECENT DATA IN PORT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sz="2400" b="1">
                <a:solidFill>
                  <a:schemeClr val="accent2"/>
                </a:solidFill>
              </a:rPr>
              <a:t>pN2 patients</a:t>
            </a:r>
          </a:p>
        </p:txBody>
      </p:sp>
      <p:graphicFrame>
        <p:nvGraphicFramePr>
          <p:cNvPr id="369720" name="Group 56"/>
          <p:cNvGraphicFramePr>
            <a:graphicFrameLocks noGrp="1"/>
          </p:cNvGraphicFramePr>
          <p:nvPr/>
        </p:nvGraphicFramePr>
        <p:xfrm>
          <a:off x="468313" y="1989138"/>
          <a:ext cx="8208962" cy="3065462"/>
        </p:xfrm>
        <a:graphic>
          <a:graphicData uri="http://schemas.openxmlformats.org/drawingml/2006/table">
            <a:tbl>
              <a:tblPr/>
              <a:tblGrid>
                <a:gridCol w="2908300"/>
                <a:gridCol w="1558925"/>
                <a:gridCol w="3741737"/>
              </a:tblGrid>
              <a:tr h="5048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52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1" i="1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43270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SEER dataset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(Lally, J Clin Oncol 2006)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pN2 nodal disease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PORT was associated with a significant increase in survival.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HR  0.855; 95% CI, 0.762 to 0.959;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                                           p  .0077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787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ANITA trial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(Duillard IJROBP 2008)</a:t>
                      </a:r>
                    </a:p>
                  </a:txBody>
                  <a:tcPr marT="45725" marB="45725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PORT improved 5-year survival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      NO CT: 21.3 vs 16.6%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      CHEMO: 47.4 vs 34%</a:t>
                      </a:r>
                    </a:p>
                  </a:txBody>
                  <a:tcPr marT="45725" marB="45725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7125" name="Rectangle 57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47126" name="Text Box 58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sp>
        <p:nvSpPr>
          <p:cNvPr id="48131" name="Rectangle 4"/>
          <p:cNvSpPr>
            <a:spLocks noChangeArrowheads="1"/>
          </p:cNvSpPr>
          <p:nvPr/>
        </p:nvSpPr>
        <p:spPr bwMode="auto">
          <a:xfrm>
            <a:off x="828675" y="5870575"/>
            <a:ext cx="80645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>
              <a:tabLst>
                <a:tab pos="457200" algn="l"/>
              </a:tabLst>
            </a:pPr>
            <a:r>
              <a:rPr lang="en-GB"/>
              <a:t>Scotti V. Radiother Oncol, 96(1):84-8, 2010</a:t>
            </a:r>
            <a:endParaRPr lang="it-IT"/>
          </a:p>
        </p:txBody>
      </p:sp>
      <p:sp>
        <p:nvSpPr>
          <p:cNvPr id="48132" name="Text Box 5"/>
          <p:cNvSpPr txBox="1">
            <a:spLocks noChangeArrowheads="1"/>
          </p:cNvSpPr>
          <p:nvPr/>
        </p:nvSpPr>
        <p:spPr bwMode="auto">
          <a:xfrm>
            <a:off x="1331913" y="692150"/>
            <a:ext cx="66230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sz="2400" b="1">
                <a:solidFill>
                  <a:schemeClr val="accent2"/>
                </a:solidFill>
              </a:rPr>
              <a:t>ADJUVANT RADIOTHERAPY: 2010 RETROSCPECTIVE ANALYSIS</a:t>
            </a:r>
          </a:p>
        </p:txBody>
      </p:sp>
      <p:graphicFrame>
        <p:nvGraphicFramePr>
          <p:cNvPr id="329923" name="Group 195"/>
          <p:cNvGraphicFramePr>
            <a:graphicFrameLocks noGrp="1"/>
          </p:cNvGraphicFramePr>
          <p:nvPr/>
        </p:nvGraphicFramePr>
        <p:xfrm>
          <a:off x="684213" y="2039938"/>
          <a:ext cx="7848600" cy="1463675"/>
        </p:xfrm>
        <a:graphic>
          <a:graphicData uri="http://schemas.openxmlformats.org/drawingml/2006/table">
            <a:tbl>
              <a:tblPr/>
              <a:tblGrid>
                <a:gridCol w="1962150"/>
                <a:gridCol w="1049337"/>
                <a:gridCol w="1262063"/>
                <a:gridCol w="1260475"/>
                <a:gridCol w="1122362"/>
                <a:gridCol w="1192213"/>
              </a:tblGrid>
              <a:tr h="701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52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pitchFamily="18" charset="0"/>
                        </a:rPr>
                        <a:t>pN2 PTS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pitchFamily="18" charset="0"/>
                        </a:rPr>
                        <a:t>OS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pitchFamily="18" charset="0"/>
                        </a:rPr>
                        <a:t>  POCRT          POC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pitchFamily="18" charset="0"/>
                        </a:rPr>
                        <a:t>DFS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pitchFamily="18" charset="0"/>
                        </a:rPr>
                        <a:t>POCRT          POC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762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SICHUAN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UNIVERSITY</a:t>
                      </a:r>
                    </a:p>
                  </a:txBody>
                  <a:tcPr marT="45740" marB="4574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183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30.5%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14.4% 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(</a:t>
                      </a: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p = 0.007</a:t>
                      </a: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)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22.2%</a:t>
                      </a: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9.3%</a:t>
                      </a:r>
                    </a:p>
                    <a:p>
                      <a:pPr marL="0" marR="0" lvl="0" indent="0" algn="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Helvetica" pitchFamily="34" charset="0"/>
                        </a:rPr>
                        <a:t>(</a:t>
                      </a:r>
                      <a:r>
                        <a:rPr kumimoji="0" lang="it-IT" sz="11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p = 0.003)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52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T="45740" marB="4574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48154" name="Picture 134" descr="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836613"/>
            <a:ext cx="1042988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8155" name="Picture 13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502025"/>
            <a:ext cx="1177925" cy="1439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29921" name="Group 193"/>
          <p:cNvGraphicFramePr>
            <a:graphicFrameLocks noGrp="1"/>
          </p:cNvGraphicFramePr>
          <p:nvPr/>
        </p:nvGraphicFramePr>
        <p:xfrm>
          <a:off x="611188" y="4583113"/>
          <a:ext cx="7921625" cy="1279525"/>
        </p:xfrm>
        <a:graphic>
          <a:graphicData uri="http://schemas.openxmlformats.org/drawingml/2006/table">
            <a:tbl>
              <a:tblPr/>
              <a:tblGrid>
                <a:gridCol w="2051050"/>
                <a:gridCol w="1098550"/>
                <a:gridCol w="1319212"/>
                <a:gridCol w="1322388"/>
                <a:gridCol w="2130425"/>
              </a:tblGrid>
              <a:tr h="5788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52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T="45661" marB="4566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52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marT="45661" marB="456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pitchFamily="18" charset="0"/>
                        </a:rPr>
                        <a:t>LR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hlink"/>
                          </a:solidFill>
                          <a:effectLst/>
                          <a:latin typeface="Garamond" pitchFamily="18" charset="0"/>
                        </a:rPr>
                        <a:t>PORT        NO PORT</a:t>
                      </a:r>
                    </a:p>
                  </a:txBody>
                  <a:tcPr marT="45661" marB="456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LR HR 0.45 (0.24-0.87, p=0.015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OS no differences</a:t>
                      </a:r>
                    </a:p>
                  </a:txBody>
                  <a:tcPr marT="45661" marB="456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007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FLORENCE UNIVERSITY</a:t>
                      </a:r>
                    </a:p>
                  </a:txBody>
                  <a:tcPr marT="45661" marB="4566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175</a:t>
                      </a:r>
                    </a:p>
                  </a:txBody>
                  <a:tcPr marT="45661" marB="456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32.1%</a:t>
                      </a:r>
                    </a:p>
                  </a:txBody>
                  <a:tcPr marT="45661" marB="456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15.1%</a:t>
                      </a:r>
                    </a:p>
                  </a:txBody>
                  <a:tcPr marT="45661" marB="4566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8174" name="Rectangle 191"/>
          <p:cNvSpPr>
            <a:spLocks noChangeArrowheads="1"/>
          </p:cNvSpPr>
          <p:nvPr/>
        </p:nvSpPr>
        <p:spPr bwMode="auto">
          <a:xfrm>
            <a:off x="5395913" y="3573463"/>
            <a:ext cx="33528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GB"/>
              <a:t>Zou B, IJROBP; 77: 321–328, 2010</a:t>
            </a:r>
          </a:p>
        </p:txBody>
      </p:sp>
      <p:sp>
        <p:nvSpPr>
          <p:cNvPr id="48175" name="Rectangle 196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48176" name="Text Box 197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pic>
        <p:nvPicPr>
          <p:cNvPr id="4915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133600"/>
            <a:ext cx="4586288" cy="3162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156" name="Text Box 5"/>
          <p:cNvSpPr txBox="1">
            <a:spLocks noChangeArrowheads="1"/>
          </p:cNvSpPr>
          <p:nvPr/>
        </p:nvSpPr>
        <p:spPr bwMode="auto">
          <a:xfrm>
            <a:off x="5219700" y="2205038"/>
            <a:ext cx="3455988" cy="3114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SIGNIFICANT INTERCLINICIANS VARIATIONS IN CONTURING AND IN PORT FIELDS CAN CONFOUND PORT RESULTS</a:t>
            </a:r>
          </a:p>
          <a:p>
            <a:pPr eaLnBrk="1" hangingPunct="1">
              <a:spcBef>
                <a:spcPct val="50000"/>
              </a:spcBef>
            </a:pPr>
            <a:endParaRPr lang="it-IT"/>
          </a:p>
          <a:p>
            <a:pPr eaLnBrk="1" hangingPunct="1">
              <a:spcBef>
                <a:spcPct val="50000"/>
              </a:spcBef>
            </a:pPr>
            <a:r>
              <a:rPr lang="it-IT"/>
              <a:t>MANDATORY QUALITY ASSURANCE PROCEDURES HAVE BEEN INCORPORATED IN LUNG ART</a:t>
            </a:r>
          </a:p>
        </p:txBody>
      </p:sp>
      <p:pic>
        <p:nvPicPr>
          <p:cNvPr id="4915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025" y="476250"/>
            <a:ext cx="1976438" cy="1952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9158" name="Text Box 7"/>
          <p:cNvSpPr txBox="1">
            <a:spLocks noChangeArrowheads="1"/>
          </p:cNvSpPr>
          <p:nvPr/>
        </p:nvSpPr>
        <p:spPr bwMode="auto">
          <a:xfrm>
            <a:off x="1331913" y="404813"/>
            <a:ext cx="4968875" cy="1492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3200" b="1" i="1"/>
              <a:t>LUNG ART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sz="2400" b="1">
                <a:solidFill>
                  <a:schemeClr val="accent2"/>
                </a:solidFill>
              </a:rPr>
              <a:t>TARGET VOLUME DELINEATION IN PORT</a:t>
            </a:r>
          </a:p>
        </p:txBody>
      </p:sp>
      <p:sp>
        <p:nvSpPr>
          <p:cNvPr id="49159" name="Rectangle 8"/>
          <p:cNvSpPr>
            <a:spLocks noChangeArrowheads="1"/>
          </p:cNvSpPr>
          <p:nvPr/>
        </p:nvSpPr>
        <p:spPr bwMode="auto">
          <a:xfrm>
            <a:off x="828675" y="5732463"/>
            <a:ext cx="80645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r">
              <a:tabLst>
                <a:tab pos="457200" algn="l"/>
              </a:tabLst>
            </a:pPr>
            <a:r>
              <a:rPr lang="en-GB"/>
              <a:t>Spoelstra, IJROBP 2010.</a:t>
            </a:r>
          </a:p>
        </p:txBody>
      </p:sp>
      <p:sp>
        <p:nvSpPr>
          <p:cNvPr id="49160" name="Rectangle 9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49161" name="Text Box 10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50179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611188" y="692150"/>
            <a:ext cx="7848600" cy="558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3600" b="1" i="1">
                <a:solidFill>
                  <a:schemeClr val="accent2"/>
                </a:solidFill>
              </a:rPr>
              <a:t>THORACIC ONCOLOGY</a:t>
            </a:r>
          </a:p>
          <a:p>
            <a:pPr eaLnBrk="1" hangingPunct="1">
              <a:spcBef>
                <a:spcPct val="50000"/>
              </a:spcBef>
            </a:pPr>
            <a:endParaRPr lang="it-IT" sz="3600" b="1" i="1">
              <a:solidFill>
                <a:schemeClr val="hlink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it-IT" sz="3600" b="1" i="1">
                <a:solidFill>
                  <a:schemeClr val="hlink"/>
                </a:solidFill>
              </a:rPr>
              <a:t>LUNG CANCER (</a:t>
            </a:r>
            <a:r>
              <a:rPr lang="it-IT" sz="2400" b="1" i="1">
                <a:solidFill>
                  <a:schemeClr val="hlink"/>
                </a:solidFill>
              </a:rPr>
              <a:t>NSCLC</a:t>
            </a:r>
            <a:r>
              <a:rPr lang="it-IT" sz="3600" b="1" i="1">
                <a:solidFill>
                  <a:schemeClr val="hlink"/>
                </a:solidFill>
              </a:rPr>
              <a:t>)</a:t>
            </a:r>
            <a:endParaRPr lang="it-IT" sz="2400" b="1"/>
          </a:p>
          <a:p>
            <a:pPr lvl="2" eaLnBrk="1" hangingPunct="1"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r>
              <a:rPr lang="it-IT" sz="3600"/>
              <a:t> Radio-Chemotherapy</a:t>
            </a:r>
          </a:p>
          <a:p>
            <a:pPr lvl="2" eaLnBrk="1" hangingPunct="1"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r>
              <a:rPr lang="it-IT" sz="3600"/>
              <a:t> Post-Operative Treatment</a:t>
            </a:r>
          </a:p>
          <a:p>
            <a:pPr lvl="2" eaLnBrk="1" hangingPunct="1"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r>
              <a:rPr lang="it-IT" sz="3600"/>
              <a:t> </a:t>
            </a:r>
            <a:r>
              <a:rPr lang="it-IT" sz="3600" b="1" i="1">
                <a:solidFill>
                  <a:schemeClr val="accent2"/>
                </a:solidFill>
              </a:rPr>
              <a:t>Stereotactic Treatment</a:t>
            </a:r>
          </a:p>
          <a:p>
            <a:pPr lvl="2"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endParaRPr lang="it-IT" sz="3600" b="1" i="1">
              <a:solidFill>
                <a:schemeClr val="accent2"/>
              </a:solidFill>
            </a:endParaRPr>
          </a:p>
        </p:txBody>
      </p:sp>
      <p:pic>
        <p:nvPicPr>
          <p:cNvPr id="5018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765175"/>
            <a:ext cx="2266950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4"/>
          <p:cNvSpPr>
            <a:spLocks noChangeArrowheads="1"/>
          </p:cNvSpPr>
          <p:nvPr/>
        </p:nvSpPr>
        <p:spPr bwMode="auto">
          <a:xfrm>
            <a:off x="468313" y="1919288"/>
            <a:ext cx="7651750" cy="3749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GB" sz="2000"/>
              <a:t>Retrospective comparison of the outcome of medically compromised </a:t>
            </a:r>
          </a:p>
          <a:p>
            <a:r>
              <a:rPr lang="en-GB" sz="2000" b="1" i="1">
                <a:solidFill>
                  <a:srgbClr val="CC0000"/>
                </a:solidFill>
              </a:rPr>
              <a:t>No significant differences</a:t>
            </a:r>
            <a:r>
              <a:rPr lang="en-GB" sz="2000"/>
              <a:t> were identified between the two cohorts in regional and locoregional recurrences or distant metastasis. </a:t>
            </a:r>
          </a:p>
          <a:p>
            <a:r>
              <a:rPr lang="en-GB" sz="2000"/>
              <a:t>Furthermore, there was a trend toward lower local recurrence rates in the SBRT- treated patients. </a:t>
            </a:r>
          </a:p>
          <a:p>
            <a:endParaRPr lang="en-GB" sz="2000"/>
          </a:p>
          <a:p>
            <a:endParaRPr lang="en-GB" sz="2000"/>
          </a:p>
          <a:p>
            <a:r>
              <a:rPr lang="en-GB" sz="2000"/>
              <a:t>“Although several observations have been made regarding this trial, such as methodology, type of surgical wedge resection or duration of follow-up nowadays </a:t>
            </a:r>
            <a:r>
              <a:rPr lang="en-GB" sz="2000" b="1" i="1">
                <a:solidFill>
                  <a:srgbClr val="CC0000"/>
                </a:solidFill>
              </a:rPr>
              <a:t>surgery has a potential rival as the gold standard therapy</a:t>
            </a:r>
            <a:r>
              <a:rPr lang="en-GB" sz="2000"/>
              <a:t> for early stage and the two phase III trials actually ongoing comparing the two modalities will clarify the future”</a:t>
            </a:r>
            <a:endParaRPr lang="it-IT" sz="2000"/>
          </a:p>
        </p:txBody>
      </p:sp>
      <p:sp>
        <p:nvSpPr>
          <p:cNvPr id="51203" name="Rectangle 5"/>
          <p:cNvSpPr>
            <a:spLocks noChangeArrowheads="1"/>
          </p:cNvSpPr>
          <p:nvPr/>
        </p:nvSpPr>
        <p:spPr bwMode="auto">
          <a:xfrm>
            <a:off x="5076825" y="2924175"/>
            <a:ext cx="3816350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endParaRPr lang="it-IT" i="1"/>
          </a:p>
          <a:p>
            <a:pPr algn="ctr"/>
            <a:r>
              <a:rPr lang="en-GB" i="1"/>
              <a:t>Grills IS, J Clin Oncol, 28: 928-936, 2010</a:t>
            </a:r>
            <a:endParaRPr lang="it-IT" i="1"/>
          </a:p>
          <a:p>
            <a:pPr algn="ctr" eaLnBrk="0" hangingPunct="0"/>
            <a:endParaRPr lang="it-IT" i="1">
              <a:latin typeface="Arial" pitchFamily="34" charset="0"/>
            </a:endParaRPr>
          </a:p>
        </p:txBody>
      </p:sp>
      <p:sp>
        <p:nvSpPr>
          <p:cNvPr id="51204" name="Rectangle 6"/>
          <p:cNvSpPr>
            <a:spLocks noChangeArrowheads="1"/>
          </p:cNvSpPr>
          <p:nvPr/>
        </p:nvSpPr>
        <p:spPr bwMode="auto">
          <a:xfrm>
            <a:off x="684213" y="550863"/>
            <a:ext cx="6624637" cy="946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en-GB" sz="2800">
                <a:solidFill>
                  <a:schemeClr val="accent2"/>
                </a:solidFill>
              </a:rPr>
              <a:t>Outcomes after stereotactic lung radiotherapy or wedge resection for stage I NSCLC</a:t>
            </a:r>
            <a:endParaRPr lang="it-IT" sz="2800">
              <a:solidFill>
                <a:schemeClr val="accent2"/>
              </a:solidFill>
            </a:endParaRPr>
          </a:p>
        </p:txBody>
      </p:sp>
      <p:pic>
        <p:nvPicPr>
          <p:cNvPr id="51205" name="Picture 7" descr="Current Issue Cove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2525" y="476250"/>
            <a:ext cx="1246188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06" name="Rectangle 8"/>
          <p:cNvSpPr>
            <a:spLocks noChangeArrowheads="1"/>
          </p:cNvSpPr>
          <p:nvPr/>
        </p:nvSpPr>
        <p:spPr bwMode="auto">
          <a:xfrm>
            <a:off x="2225675" y="5799138"/>
            <a:ext cx="78184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GB" i="1"/>
              <a:t>Timmermann RD: Who’s Down for the Count? J Clin Oncol, 28: 907-909, 2010</a:t>
            </a:r>
            <a:r>
              <a:rPr lang="it-IT" i="1"/>
              <a:t> </a:t>
            </a:r>
          </a:p>
        </p:txBody>
      </p:sp>
      <p:sp>
        <p:nvSpPr>
          <p:cNvPr id="51207" name="Rectangle 9"/>
          <p:cNvSpPr>
            <a:spLocks noChangeArrowheads="1"/>
          </p:cNvSpPr>
          <p:nvPr/>
        </p:nvSpPr>
        <p:spPr bwMode="auto">
          <a:xfrm>
            <a:off x="1403350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51208" name="Text Box 10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sp>
        <p:nvSpPr>
          <p:cNvPr id="52227" name="Rectangle 4"/>
          <p:cNvSpPr>
            <a:spLocks noChangeArrowheads="1"/>
          </p:cNvSpPr>
          <p:nvPr/>
        </p:nvSpPr>
        <p:spPr bwMode="auto">
          <a:xfrm>
            <a:off x="1042988" y="2276475"/>
            <a:ext cx="720090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r>
              <a:rPr lang="en-GB" sz="2400"/>
              <a:t>The most recent SBRT reports has been presented at ASCO 2010 by Grills et al. </a:t>
            </a:r>
            <a:r>
              <a:rPr lang="en-GB" sz="2400" b="1" i="1">
                <a:solidFill>
                  <a:srgbClr val="CC0000"/>
                </a:solidFill>
              </a:rPr>
              <a:t>434 stage I patients</a:t>
            </a:r>
            <a:r>
              <a:rPr lang="en-GB" sz="2400"/>
              <a:t> (median age 74y) were treated with volumetrically image-guided (VIGRT) stereotactic lung radiotherapy and resulted in excellent </a:t>
            </a:r>
            <a:r>
              <a:rPr lang="en-GB" sz="2400" b="1" i="1">
                <a:solidFill>
                  <a:schemeClr val="accent2"/>
                </a:solidFill>
              </a:rPr>
              <a:t>local control with a 2y overall survival and cause specific survival of 58% and 84%,</a:t>
            </a:r>
            <a:r>
              <a:rPr lang="en-GB" sz="2400"/>
              <a:t> respectively.</a:t>
            </a:r>
            <a:r>
              <a:rPr lang="it-IT" sz="2400"/>
              <a:t> </a:t>
            </a:r>
          </a:p>
        </p:txBody>
      </p:sp>
      <p:sp>
        <p:nvSpPr>
          <p:cNvPr id="52228" name="Rectangle 5"/>
          <p:cNvSpPr>
            <a:spLocks noChangeArrowheads="1"/>
          </p:cNvSpPr>
          <p:nvPr/>
        </p:nvSpPr>
        <p:spPr bwMode="auto">
          <a:xfrm>
            <a:off x="1403350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52229" name="Text Box 6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pic>
        <p:nvPicPr>
          <p:cNvPr id="52230" name="Picture 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04813"/>
            <a:ext cx="356235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611188" y="692150"/>
            <a:ext cx="7848600" cy="558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3600" b="1" i="1">
                <a:solidFill>
                  <a:schemeClr val="accent2"/>
                </a:solidFill>
              </a:rPr>
              <a:t>THORACIC ONCOLOGY</a:t>
            </a:r>
          </a:p>
          <a:p>
            <a:pPr eaLnBrk="1" hangingPunct="1">
              <a:spcBef>
                <a:spcPct val="50000"/>
              </a:spcBef>
            </a:pPr>
            <a:endParaRPr lang="it-IT" sz="3600" b="1" i="1">
              <a:solidFill>
                <a:schemeClr val="accent2"/>
              </a:solidFill>
            </a:endParaRPr>
          </a:p>
          <a:p>
            <a:pPr eaLnBrk="1" hangingPunct="1">
              <a:spcBef>
                <a:spcPct val="50000"/>
              </a:spcBef>
            </a:pPr>
            <a:r>
              <a:rPr lang="it-IT" sz="3600" b="1" i="1">
                <a:solidFill>
                  <a:schemeClr val="hlink"/>
                </a:solidFill>
              </a:rPr>
              <a:t>LUNG CANCER (</a:t>
            </a:r>
            <a:r>
              <a:rPr lang="it-IT" sz="2400" b="1" i="1">
                <a:solidFill>
                  <a:schemeClr val="hlink"/>
                </a:solidFill>
              </a:rPr>
              <a:t>NSCLC</a:t>
            </a:r>
            <a:r>
              <a:rPr lang="it-IT" sz="3600" b="1" i="1">
                <a:solidFill>
                  <a:schemeClr val="hlink"/>
                </a:solidFill>
              </a:rPr>
              <a:t>)</a:t>
            </a:r>
            <a:endParaRPr lang="it-IT" sz="2400" b="1"/>
          </a:p>
          <a:p>
            <a:pPr lvl="2" eaLnBrk="1" hangingPunct="1"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r>
              <a:rPr lang="it-IT" sz="3600"/>
              <a:t> Radio-Chemotherapy</a:t>
            </a:r>
          </a:p>
          <a:p>
            <a:pPr lvl="2" eaLnBrk="1" hangingPunct="1"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r>
              <a:rPr lang="it-IT" sz="3600"/>
              <a:t> Post-Operative Treatment</a:t>
            </a:r>
          </a:p>
          <a:p>
            <a:pPr lvl="2" eaLnBrk="1" hangingPunct="1"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r>
              <a:rPr lang="it-IT" sz="3600"/>
              <a:t> Stereotactic treatment</a:t>
            </a:r>
          </a:p>
          <a:p>
            <a:pPr lvl="2"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endParaRPr lang="it-IT" sz="3600"/>
          </a:p>
        </p:txBody>
      </p:sp>
      <p:pic>
        <p:nvPicPr>
          <p:cNvPr id="7173" name="Picture 6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765175"/>
            <a:ext cx="2266950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404813"/>
            <a:ext cx="3097213" cy="1306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3251" name="Rectangle 3"/>
          <p:cNvSpPr>
            <a:spLocks noChangeArrowheads="1"/>
          </p:cNvSpPr>
          <p:nvPr/>
        </p:nvSpPr>
        <p:spPr bwMode="auto">
          <a:xfrm>
            <a:off x="323850" y="647700"/>
            <a:ext cx="5903913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400"/>
              <a:t>A Phase II Trial of Stereotactic Body Radiation Therapy for </a:t>
            </a:r>
            <a:r>
              <a:rPr lang="it-IT" sz="2400" b="1" i="1">
                <a:solidFill>
                  <a:schemeClr val="accent2"/>
                </a:solidFill>
              </a:rPr>
              <a:t>OPERABLE T1N0M0</a:t>
            </a:r>
            <a:r>
              <a:rPr lang="it-IT" sz="2400"/>
              <a:t> Non-small Cell Lung Cancer.  Japan Clinical Oncology Group (JCOG0403) </a:t>
            </a:r>
          </a:p>
          <a:p>
            <a:endParaRPr lang="it-IT" sz="2400"/>
          </a:p>
        </p:txBody>
      </p:sp>
      <p:sp>
        <p:nvSpPr>
          <p:cNvPr id="53252" name="Rectangle 6"/>
          <p:cNvSpPr>
            <a:spLocks noChangeArrowheads="1"/>
          </p:cNvSpPr>
          <p:nvPr/>
        </p:nvSpPr>
        <p:spPr bwMode="auto">
          <a:xfrm>
            <a:off x="323850" y="2636838"/>
            <a:ext cx="8208963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000"/>
              <a:t>Between July 2004 and January 2007, 65 patients </a:t>
            </a:r>
          </a:p>
          <a:p>
            <a:r>
              <a:rPr lang="it-IT" sz="2000"/>
              <a:t>The 3-year overall survival was 76.0% (95%CI: 63.3% - 84.8%). </a:t>
            </a:r>
          </a:p>
          <a:p>
            <a:r>
              <a:rPr lang="it-IT" sz="2000"/>
              <a:t>3-year PFS, LPFS, and EFS were 54.5%, 68.5% and 51.4%</a:t>
            </a:r>
          </a:p>
          <a:p>
            <a:r>
              <a:rPr lang="it-IT" sz="2000"/>
              <a:t>Grade 3 toxicity 1.5% chest pain, 3% dyspnea, 1.5% hypoxia, 3% pneumonitis</a:t>
            </a:r>
          </a:p>
          <a:p>
            <a:endParaRPr lang="it-IT" sz="2000"/>
          </a:p>
          <a:p>
            <a:r>
              <a:rPr lang="it-IT" sz="2000" b="1" i="1"/>
              <a:t>Conclusions:</a:t>
            </a:r>
            <a:r>
              <a:rPr lang="it-IT" sz="2000"/>
              <a:t> SBRT for operable stage I NSCLC is highly effective with mild toxicity. This treatment has a </a:t>
            </a:r>
            <a:r>
              <a:rPr lang="it-IT" sz="2000" b="1" i="1">
                <a:solidFill>
                  <a:srgbClr val="CC0000"/>
                </a:solidFill>
              </a:rPr>
              <a:t>potential to be an alternative to surgery</a:t>
            </a:r>
            <a:r>
              <a:rPr lang="it-IT" sz="2000"/>
              <a:t> and should be considered as a treatment option especially in elderly patients.</a:t>
            </a:r>
          </a:p>
        </p:txBody>
      </p:sp>
      <p:sp>
        <p:nvSpPr>
          <p:cNvPr id="53253" name="Text Box 7"/>
          <p:cNvSpPr txBox="1">
            <a:spLocks noChangeArrowheads="1"/>
          </p:cNvSpPr>
          <p:nvPr/>
        </p:nvSpPr>
        <p:spPr bwMode="auto">
          <a:xfrm>
            <a:off x="7667625" y="1484313"/>
            <a:ext cx="936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3200" b="1">
                <a:solidFill>
                  <a:srgbClr val="000099"/>
                </a:solidFill>
              </a:rPr>
              <a:t>2010</a:t>
            </a:r>
          </a:p>
        </p:txBody>
      </p:sp>
      <p:sp>
        <p:nvSpPr>
          <p:cNvPr id="53254" name="Rectangle 8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53255" name="Text Box 9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53256" name="Rectangle 10"/>
          <p:cNvSpPr>
            <a:spLocks noChangeArrowheads="1"/>
          </p:cNvSpPr>
          <p:nvPr/>
        </p:nvSpPr>
        <p:spPr bwMode="auto">
          <a:xfrm>
            <a:off x="3878263" y="5805488"/>
            <a:ext cx="49418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/>
              <a:t>Yasushi Nagata, Oral presentation November 1,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6"/>
          <p:cNvSpPr>
            <a:spLocks noChangeArrowheads="1"/>
          </p:cNvSpPr>
          <p:nvPr/>
        </p:nvSpPr>
        <p:spPr bwMode="auto">
          <a:xfrm>
            <a:off x="468313" y="1809750"/>
            <a:ext cx="8280400" cy="4211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pPr algn="ctr"/>
            <a:endParaRPr lang="it-IT"/>
          </a:p>
          <a:p>
            <a:r>
              <a:rPr lang="it-IT"/>
              <a:t>The huge randomized National Lung Screening Trial (NLST) in the United States has been stopped after 8-year results showed that screening heavy smokers with low-dose helical computed tomography (CT) versus chest x-rays </a:t>
            </a:r>
          </a:p>
          <a:p>
            <a:r>
              <a:rPr lang="it-IT"/>
              <a:t>The trial began in 2002; </a:t>
            </a:r>
            <a:r>
              <a:rPr lang="it-IT" b="1" i="1"/>
              <a:t>53,000 current and former heavy</a:t>
            </a:r>
            <a:r>
              <a:rPr lang="it-IT"/>
              <a:t> smokers 55 to 74 years of age</a:t>
            </a:r>
          </a:p>
          <a:p>
            <a:r>
              <a:rPr lang="it-IT"/>
              <a:t>Screening: 3 years with either CT or chest x-rays, and were then followed for another 5 years.</a:t>
            </a:r>
          </a:p>
          <a:p>
            <a:endParaRPr lang="it-IT"/>
          </a:p>
          <a:p>
            <a:r>
              <a:rPr lang="it-IT"/>
              <a:t>"This is the first time that we have seen </a:t>
            </a:r>
            <a:r>
              <a:rPr lang="it-IT" b="1" i="1">
                <a:solidFill>
                  <a:srgbClr val="F03510"/>
                </a:solidFill>
              </a:rPr>
              <a:t>CLEAR EVIDENCE OF SIGNIFICANT REDUCTION IN LUNG CANCER MORTALITY</a:t>
            </a:r>
            <a:r>
              <a:rPr lang="it-IT"/>
              <a:t> with a screening test in a randomized controlled clinical trial," </a:t>
            </a:r>
          </a:p>
          <a:p>
            <a:endParaRPr lang="it-IT"/>
          </a:p>
          <a:p>
            <a:r>
              <a:rPr lang="it-IT"/>
              <a:t> The results, show a statistically significant difference in lung cancer mortality: There were 354 lung cancer deaths among those who underwent CT screening and 442 among those who underwent chest x-ray (</a:t>
            </a:r>
            <a:r>
              <a:rPr lang="it-IT" b="1" i="1">
                <a:solidFill>
                  <a:srgbClr val="F03510"/>
                </a:solidFill>
              </a:rPr>
              <a:t>a 20% reduction</a:t>
            </a:r>
            <a:r>
              <a:rPr lang="it-IT"/>
              <a:t>).</a:t>
            </a:r>
          </a:p>
        </p:txBody>
      </p:sp>
      <p:pic>
        <p:nvPicPr>
          <p:cNvPr id="54275" name="Picture 7" descr="Cover Imag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1725" y="404813"/>
            <a:ext cx="1231900" cy="1657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4276" name="Text Box 8"/>
          <p:cNvSpPr txBox="1">
            <a:spLocks noChangeArrowheads="1"/>
          </p:cNvSpPr>
          <p:nvPr/>
        </p:nvSpPr>
        <p:spPr bwMode="auto">
          <a:xfrm>
            <a:off x="1260475" y="836613"/>
            <a:ext cx="6048375" cy="817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lnSpc>
                <a:spcPct val="60000"/>
              </a:lnSpc>
              <a:spcBef>
                <a:spcPct val="50000"/>
              </a:spcBef>
            </a:pPr>
            <a:r>
              <a:rPr lang="it-IT" sz="2800" b="1" i="1">
                <a:solidFill>
                  <a:schemeClr val="accent2"/>
                </a:solidFill>
              </a:rPr>
              <a:t>LUNG CANCER SCREENING:</a:t>
            </a:r>
          </a:p>
          <a:p>
            <a:pPr algn="ctr" eaLnBrk="1" hangingPunct="1">
              <a:lnSpc>
                <a:spcPct val="60000"/>
              </a:lnSpc>
              <a:spcBef>
                <a:spcPct val="50000"/>
              </a:spcBef>
            </a:pPr>
            <a:r>
              <a:rPr lang="it-IT" sz="2800" b="1" i="1">
                <a:solidFill>
                  <a:schemeClr val="accent2"/>
                </a:solidFill>
              </a:rPr>
              <a:t>“THE FIRST TIME"</a:t>
            </a:r>
          </a:p>
        </p:txBody>
      </p:sp>
      <p:sp>
        <p:nvSpPr>
          <p:cNvPr id="54277" name="Rectangle 9"/>
          <p:cNvSpPr>
            <a:spLocks noChangeArrowheads="1"/>
          </p:cNvSpPr>
          <p:nvPr/>
        </p:nvSpPr>
        <p:spPr bwMode="auto">
          <a:xfrm>
            <a:off x="5327650" y="5799138"/>
            <a:ext cx="34925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 i="1"/>
              <a:t>Christine Berg, CHEST Vancouver 2010</a:t>
            </a:r>
          </a:p>
        </p:txBody>
      </p:sp>
      <p:sp>
        <p:nvSpPr>
          <p:cNvPr id="54278" name="Rectangle 10"/>
          <p:cNvSpPr>
            <a:spLocks noChangeArrowheads="1"/>
          </p:cNvSpPr>
          <p:nvPr/>
        </p:nvSpPr>
        <p:spPr bwMode="auto">
          <a:xfrm>
            <a:off x="1438275" y="138113"/>
            <a:ext cx="7270750" cy="315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54279" name="Text Box 11"/>
          <p:cNvSpPr txBox="1">
            <a:spLocks noChangeArrowheads="1"/>
          </p:cNvSpPr>
          <p:nvPr/>
        </p:nvSpPr>
        <p:spPr bwMode="auto">
          <a:xfrm>
            <a:off x="5867400" y="6375400"/>
            <a:ext cx="3563938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813" y="620713"/>
            <a:ext cx="5878512" cy="207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5299" name="Text Box 4"/>
          <p:cNvSpPr txBox="1">
            <a:spLocks noChangeArrowheads="1"/>
          </p:cNvSpPr>
          <p:nvPr/>
        </p:nvSpPr>
        <p:spPr bwMode="auto">
          <a:xfrm>
            <a:off x="395288" y="363538"/>
            <a:ext cx="4608512" cy="155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2400" b="1" i="1"/>
              <a:t>TARGET THERAPY</a:t>
            </a:r>
          </a:p>
          <a:p>
            <a:pPr eaLnBrk="1" hangingPunct="1">
              <a:spcBef>
                <a:spcPct val="50000"/>
              </a:spcBef>
            </a:pPr>
            <a:endParaRPr lang="it-IT" sz="2400" b="1" i="1"/>
          </a:p>
          <a:p>
            <a:pPr eaLnBrk="1" hangingPunct="1">
              <a:spcBef>
                <a:spcPct val="50000"/>
              </a:spcBef>
            </a:pPr>
            <a:endParaRPr lang="it-IT" sz="2400" b="1" i="1"/>
          </a:p>
        </p:txBody>
      </p:sp>
      <p:pic>
        <p:nvPicPr>
          <p:cNvPr id="5530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6100" y="2924175"/>
            <a:ext cx="4392613" cy="3138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5301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3141663"/>
            <a:ext cx="4005262" cy="2832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708688"/>
                  </a:outerShdw>
                </a:effectLst>
              </a14:hiddenEffects>
            </a:ext>
          </a:extLst>
        </p:spPr>
      </p:pic>
      <p:sp>
        <p:nvSpPr>
          <p:cNvPr id="55302" name="Rectangle 10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55303" name="Text Box 11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6988"/>
            <a:ext cx="9099550" cy="6308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323" name="CasellaDiTesto 2"/>
          <p:cNvSpPr txBox="1">
            <a:spLocks noChangeArrowheads="1"/>
          </p:cNvSpPr>
          <p:nvPr/>
        </p:nvSpPr>
        <p:spPr bwMode="auto">
          <a:xfrm>
            <a:off x="4211638" y="6411913"/>
            <a:ext cx="4824412" cy="401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 eaLnBrk="1" hangingPunct="1"/>
            <a:r>
              <a:rPr lang="it-IT" sz="2000" b="1" i="1">
                <a:solidFill>
                  <a:srgbClr val="000000"/>
                </a:solidFill>
                <a:latin typeface="Calibri" pitchFamily="34" charset="0"/>
                <a:cs typeface="Arial" pitchFamily="34" charset="0"/>
              </a:rPr>
              <a:t>Courtesy of Soria J.C., ESMO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57347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57348" name="Text Box 4"/>
          <p:cNvSpPr txBox="1">
            <a:spLocks noChangeArrowheads="1"/>
          </p:cNvSpPr>
          <p:nvPr/>
        </p:nvSpPr>
        <p:spPr bwMode="auto">
          <a:xfrm>
            <a:off x="611188" y="692150"/>
            <a:ext cx="7848600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3600" b="1" i="1">
                <a:solidFill>
                  <a:schemeClr val="accent2"/>
                </a:solidFill>
              </a:rPr>
              <a:t>THORACIC ONCOLOGY</a:t>
            </a:r>
          </a:p>
          <a:p>
            <a:pPr eaLnBrk="1" hangingPunct="1">
              <a:spcBef>
                <a:spcPct val="50000"/>
              </a:spcBef>
            </a:pPr>
            <a:endParaRPr lang="it-IT" sz="3600" b="1" i="1"/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 b="1" i="1">
                <a:solidFill>
                  <a:schemeClr val="hlink"/>
                </a:solidFill>
              </a:rPr>
              <a:t>LUNG CANCER (</a:t>
            </a:r>
            <a:r>
              <a:rPr lang="it-IT" sz="2400" b="1" i="1">
                <a:solidFill>
                  <a:schemeClr val="hlink"/>
                </a:solidFill>
              </a:rPr>
              <a:t>SCLC</a:t>
            </a:r>
            <a:r>
              <a:rPr lang="it-IT" sz="3600" b="1" i="1">
                <a:solidFill>
                  <a:schemeClr val="hlink"/>
                </a:solidFill>
              </a:rPr>
              <a:t>)</a:t>
            </a:r>
            <a:endParaRPr lang="it-IT" sz="2400" b="1"/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ESOPHAGEAL CANCER</a:t>
            </a:r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THYMOMA</a:t>
            </a:r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MESOTELIOMA</a:t>
            </a:r>
          </a:p>
        </p:txBody>
      </p:sp>
      <p:pic>
        <p:nvPicPr>
          <p:cNvPr id="57349" name="Picture 9" descr="Section-2-2-Evalua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1268413"/>
            <a:ext cx="2427287" cy="224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ChangeArrowheads="1"/>
          </p:cNvSpPr>
          <p:nvPr/>
        </p:nvSpPr>
        <p:spPr bwMode="auto">
          <a:xfrm>
            <a:off x="1476375" y="620713"/>
            <a:ext cx="6264275" cy="576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it-IT" sz="3200" b="1" i="1"/>
              <a:t/>
            </a:r>
            <a:br>
              <a:rPr lang="it-IT" sz="3200" b="1" i="1"/>
            </a:br>
            <a:r>
              <a:rPr lang="it-IT" sz="3200" b="1" i="1"/>
              <a:t>Small Cell Lung Cancer</a:t>
            </a:r>
            <a:br>
              <a:rPr lang="it-IT" sz="3200" b="1" i="1"/>
            </a:br>
            <a:r>
              <a:rPr lang="it-IT" sz="3200" b="1" i="1"/>
              <a:t>Radiochemotherapy</a:t>
            </a:r>
            <a:br>
              <a:rPr lang="it-IT" sz="3200" b="1" i="1"/>
            </a:br>
            <a:r>
              <a:rPr lang="it-IT" sz="3200" b="1" i="1">
                <a:solidFill>
                  <a:srgbClr val="008000"/>
                </a:solidFill>
              </a:rPr>
              <a:t>Timing Question</a:t>
            </a:r>
          </a:p>
        </p:txBody>
      </p:sp>
      <p:grpSp>
        <p:nvGrpSpPr>
          <p:cNvPr id="58371" name="Group 3"/>
          <p:cNvGrpSpPr>
            <a:grpSpLocks/>
          </p:cNvGrpSpPr>
          <p:nvPr/>
        </p:nvGrpSpPr>
        <p:grpSpPr bwMode="auto">
          <a:xfrm>
            <a:off x="1258888" y="4294188"/>
            <a:ext cx="6269037" cy="609600"/>
            <a:chOff x="1008" y="2016"/>
            <a:chExt cx="3600" cy="240"/>
          </a:xfrm>
        </p:grpSpPr>
        <p:sp>
          <p:nvSpPr>
            <p:cNvPr id="58390" name="Line 4"/>
            <p:cNvSpPr>
              <a:spLocks noChangeShapeType="1"/>
            </p:cNvSpPr>
            <p:nvPr/>
          </p:nvSpPr>
          <p:spPr bwMode="auto">
            <a:xfrm>
              <a:off x="1008" y="2160"/>
              <a:ext cx="36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58391" name="Line 5"/>
            <p:cNvSpPr>
              <a:spLocks noChangeShapeType="1"/>
            </p:cNvSpPr>
            <p:nvPr/>
          </p:nvSpPr>
          <p:spPr bwMode="auto">
            <a:xfrm>
              <a:off x="1680" y="2016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58392" name="Line 6"/>
            <p:cNvSpPr>
              <a:spLocks noChangeShapeType="1"/>
            </p:cNvSpPr>
            <p:nvPr/>
          </p:nvSpPr>
          <p:spPr bwMode="auto">
            <a:xfrm>
              <a:off x="2448" y="2016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58393" name="Line 7"/>
            <p:cNvSpPr>
              <a:spLocks noChangeShapeType="1"/>
            </p:cNvSpPr>
            <p:nvPr/>
          </p:nvSpPr>
          <p:spPr bwMode="auto">
            <a:xfrm>
              <a:off x="3168" y="2016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58394" name="Line 8"/>
            <p:cNvSpPr>
              <a:spLocks noChangeShapeType="1"/>
            </p:cNvSpPr>
            <p:nvPr/>
          </p:nvSpPr>
          <p:spPr bwMode="auto">
            <a:xfrm>
              <a:off x="3888" y="2016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58395" name="Line 9"/>
            <p:cNvSpPr>
              <a:spLocks noChangeShapeType="1"/>
            </p:cNvSpPr>
            <p:nvPr/>
          </p:nvSpPr>
          <p:spPr bwMode="auto">
            <a:xfrm>
              <a:off x="1008" y="2016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it-IT"/>
            </a:p>
          </p:txBody>
        </p:sp>
        <p:sp>
          <p:nvSpPr>
            <p:cNvPr id="58396" name="Line 10"/>
            <p:cNvSpPr>
              <a:spLocks noChangeShapeType="1"/>
            </p:cNvSpPr>
            <p:nvPr/>
          </p:nvSpPr>
          <p:spPr bwMode="auto">
            <a:xfrm>
              <a:off x="4608" y="2016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/>
            <a:lstStyle/>
            <a:p>
              <a:endParaRPr lang="it-IT"/>
            </a:p>
          </p:txBody>
        </p:sp>
      </p:grpSp>
      <p:sp>
        <p:nvSpPr>
          <p:cNvPr id="58372" name="Text Box 11"/>
          <p:cNvSpPr txBox="1">
            <a:spLocks noChangeArrowheads="1"/>
          </p:cNvSpPr>
          <p:nvPr/>
        </p:nvSpPr>
        <p:spPr bwMode="auto">
          <a:xfrm>
            <a:off x="1116013" y="4843463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2400" b="1">
                <a:latin typeface="Arial" pitchFamily="34" charset="0"/>
              </a:rPr>
              <a:t>I</a:t>
            </a:r>
          </a:p>
        </p:txBody>
      </p:sp>
      <p:sp>
        <p:nvSpPr>
          <p:cNvPr id="58373" name="Text Box 12"/>
          <p:cNvSpPr txBox="1">
            <a:spLocks noChangeArrowheads="1"/>
          </p:cNvSpPr>
          <p:nvPr/>
        </p:nvSpPr>
        <p:spPr bwMode="auto">
          <a:xfrm>
            <a:off x="2268538" y="4822825"/>
            <a:ext cx="43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2400" b="1">
                <a:latin typeface="Arial" pitchFamily="34" charset="0"/>
              </a:rPr>
              <a:t>II</a:t>
            </a:r>
          </a:p>
        </p:txBody>
      </p:sp>
      <p:sp>
        <p:nvSpPr>
          <p:cNvPr id="58374" name="Text Box 13"/>
          <p:cNvSpPr txBox="1">
            <a:spLocks noChangeArrowheads="1"/>
          </p:cNvSpPr>
          <p:nvPr/>
        </p:nvSpPr>
        <p:spPr bwMode="auto">
          <a:xfrm>
            <a:off x="3562350" y="4822825"/>
            <a:ext cx="6492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2400" b="1">
                <a:latin typeface="Arial" pitchFamily="34" charset="0"/>
              </a:rPr>
              <a:t>III</a:t>
            </a:r>
          </a:p>
        </p:txBody>
      </p:sp>
      <p:sp>
        <p:nvSpPr>
          <p:cNvPr id="58375" name="Text Box 14"/>
          <p:cNvSpPr txBox="1">
            <a:spLocks noChangeArrowheads="1"/>
          </p:cNvSpPr>
          <p:nvPr/>
        </p:nvSpPr>
        <p:spPr bwMode="auto">
          <a:xfrm>
            <a:off x="4787900" y="4797425"/>
            <a:ext cx="720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2400" b="1">
                <a:latin typeface="Arial" pitchFamily="34" charset="0"/>
              </a:rPr>
              <a:t>IV</a:t>
            </a:r>
          </a:p>
        </p:txBody>
      </p:sp>
      <p:sp>
        <p:nvSpPr>
          <p:cNvPr id="58376" name="Text Box 15"/>
          <p:cNvSpPr txBox="1">
            <a:spLocks noChangeArrowheads="1"/>
          </p:cNvSpPr>
          <p:nvPr/>
        </p:nvSpPr>
        <p:spPr bwMode="auto">
          <a:xfrm>
            <a:off x="6083300" y="4797425"/>
            <a:ext cx="720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2400" b="1">
                <a:latin typeface="Arial" pitchFamily="34" charset="0"/>
              </a:rPr>
              <a:t>V</a:t>
            </a:r>
          </a:p>
        </p:txBody>
      </p:sp>
      <p:sp>
        <p:nvSpPr>
          <p:cNvPr id="58377" name="Text Box 16"/>
          <p:cNvSpPr txBox="1">
            <a:spLocks noChangeArrowheads="1"/>
          </p:cNvSpPr>
          <p:nvPr/>
        </p:nvSpPr>
        <p:spPr bwMode="auto">
          <a:xfrm>
            <a:off x="7235825" y="4797425"/>
            <a:ext cx="720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2400" b="1">
                <a:latin typeface="Arial" pitchFamily="34" charset="0"/>
              </a:rPr>
              <a:t>VI</a:t>
            </a:r>
          </a:p>
        </p:txBody>
      </p:sp>
      <p:grpSp>
        <p:nvGrpSpPr>
          <p:cNvPr id="473105" name="Group 17"/>
          <p:cNvGrpSpPr>
            <a:grpSpLocks/>
          </p:cNvGrpSpPr>
          <p:nvPr/>
        </p:nvGrpSpPr>
        <p:grpSpPr bwMode="auto">
          <a:xfrm>
            <a:off x="179388" y="2997200"/>
            <a:ext cx="4248150" cy="2592388"/>
            <a:chOff x="340" y="2568"/>
            <a:chExt cx="2676" cy="1633"/>
          </a:xfrm>
        </p:grpSpPr>
        <p:sp>
          <p:nvSpPr>
            <p:cNvPr id="58387" name="Text Box 18"/>
            <p:cNvSpPr txBox="1">
              <a:spLocks noChangeArrowheads="1"/>
            </p:cNvSpPr>
            <p:nvPr/>
          </p:nvSpPr>
          <p:spPr bwMode="auto">
            <a:xfrm>
              <a:off x="562" y="2568"/>
              <a:ext cx="1163" cy="30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it-IT" sz="2400"/>
                <a:t>EARLY RT</a:t>
              </a:r>
            </a:p>
          </p:txBody>
        </p:sp>
        <p:sp>
          <p:nvSpPr>
            <p:cNvPr id="58388" name="Oval 19"/>
            <p:cNvSpPr>
              <a:spLocks noChangeArrowheads="1"/>
            </p:cNvSpPr>
            <p:nvPr/>
          </p:nvSpPr>
          <p:spPr bwMode="auto">
            <a:xfrm>
              <a:off x="748" y="2976"/>
              <a:ext cx="2268" cy="1225"/>
            </a:xfrm>
            <a:prstGeom prst="ellipse">
              <a:avLst/>
            </a:prstGeom>
            <a:noFill/>
            <a:ln w="28575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58389" name="AutoShape 20"/>
            <p:cNvSpPr>
              <a:spLocks noChangeArrowheads="1"/>
            </p:cNvSpPr>
            <p:nvPr/>
          </p:nvSpPr>
          <p:spPr bwMode="auto">
            <a:xfrm rot="-2703957">
              <a:off x="599" y="2892"/>
              <a:ext cx="293" cy="812"/>
            </a:xfrm>
            <a:prstGeom prst="curvedRightArrow">
              <a:avLst>
                <a:gd name="adj1" fmla="val 55427"/>
                <a:gd name="adj2" fmla="val 110853"/>
                <a:gd name="adj3" fmla="val 33333"/>
              </a:avLst>
            </a:prstGeom>
            <a:solidFill>
              <a:srgbClr val="008000"/>
            </a:solidFill>
            <a:ln w="28575">
              <a:solidFill>
                <a:srgbClr val="008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</p:grpSp>
      <p:grpSp>
        <p:nvGrpSpPr>
          <p:cNvPr id="473109" name="Group 21"/>
          <p:cNvGrpSpPr>
            <a:grpSpLocks/>
          </p:cNvGrpSpPr>
          <p:nvPr/>
        </p:nvGrpSpPr>
        <p:grpSpPr bwMode="auto">
          <a:xfrm>
            <a:off x="4427538" y="2852738"/>
            <a:ext cx="4321175" cy="2665412"/>
            <a:chOff x="3016" y="2477"/>
            <a:chExt cx="2722" cy="1679"/>
          </a:xfrm>
        </p:grpSpPr>
        <p:sp>
          <p:nvSpPr>
            <p:cNvPr id="58384" name="Text Box 22"/>
            <p:cNvSpPr txBox="1">
              <a:spLocks noChangeArrowheads="1"/>
            </p:cNvSpPr>
            <p:nvPr/>
          </p:nvSpPr>
          <p:spPr bwMode="auto">
            <a:xfrm>
              <a:off x="4604" y="2477"/>
              <a:ext cx="1098" cy="306"/>
            </a:xfrm>
            <a:prstGeom prst="rect">
              <a:avLst/>
            </a:prstGeom>
            <a:noFill/>
            <a:ln w="2857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Garamond" pitchFamily="18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Garamond" pitchFamily="18" charset="0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it-IT" sz="2400"/>
                <a:t>LATE RT</a:t>
              </a:r>
            </a:p>
          </p:txBody>
        </p:sp>
        <p:sp>
          <p:nvSpPr>
            <p:cNvPr id="58385" name="Oval 23"/>
            <p:cNvSpPr>
              <a:spLocks noChangeArrowheads="1"/>
            </p:cNvSpPr>
            <p:nvPr/>
          </p:nvSpPr>
          <p:spPr bwMode="auto">
            <a:xfrm>
              <a:off x="3016" y="3067"/>
              <a:ext cx="2404" cy="1089"/>
            </a:xfrm>
            <a:prstGeom prst="ellipse">
              <a:avLst/>
            </a:prstGeom>
            <a:noFill/>
            <a:ln w="28575">
              <a:solidFill>
                <a:srgbClr val="008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58386" name="AutoShape 24"/>
            <p:cNvSpPr>
              <a:spLocks noChangeArrowheads="1"/>
            </p:cNvSpPr>
            <p:nvPr/>
          </p:nvSpPr>
          <p:spPr bwMode="auto">
            <a:xfrm rot="14060968" flipV="1">
              <a:off x="5204" y="2773"/>
              <a:ext cx="301" cy="767"/>
            </a:xfrm>
            <a:prstGeom prst="curvedRightArrow">
              <a:avLst>
                <a:gd name="adj1" fmla="val 50963"/>
                <a:gd name="adj2" fmla="val 101927"/>
                <a:gd name="adj3" fmla="val 33333"/>
              </a:avLst>
            </a:prstGeom>
            <a:solidFill>
              <a:srgbClr val="008000"/>
            </a:solidFill>
            <a:ln w="28575">
              <a:solidFill>
                <a:srgbClr val="008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</p:grpSp>
      <p:pic>
        <p:nvPicPr>
          <p:cNvPr id="58380" name="Picture 2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8400" y="1989138"/>
            <a:ext cx="2160588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8381" name="Rectangle 26"/>
          <p:cNvSpPr>
            <a:spLocks noChangeArrowheads="1"/>
          </p:cNvSpPr>
          <p:nvPr/>
        </p:nvSpPr>
        <p:spPr bwMode="auto">
          <a:xfrm>
            <a:off x="3240088" y="5559425"/>
            <a:ext cx="3563937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GB" sz="2400" b="1" i="1">
                <a:cs typeface="Times New Roman" pitchFamily="18" charset="0"/>
              </a:rPr>
              <a:t>Chemotherapy cycles</a:t>
            </a:r>
            <a:endParaRPr lang="it-IT" sz="2400" i="1">
              <a:cs typeface="Times New Roman" pitchFamily="18" charset="0"/>
            </a:endParaRPr>
          </a:p>
          <a:p>
            <a:pPr eaLnBrk="0" hangingPunct="0"/>
            <a:endParaRPr lang="it-IT" sz="2400" i="1"/>
          </a:p>
        </p:txBody>
      </p:sp>
      <p:sp>
        <p:nvSpPr>
          <p:cNvPr id="58382" name="Rectangle 28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58383" name="Text Box 29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73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3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73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 "/>
          <p:cNvPicPr>
            <a:picLocks noChangeAspect="1" noChangeArrowheads="1"/>
          </p:cNvPicPr>
          <p:nvPr/>
        </p:nvPicPr>
        <p:blipFill>
          <a:blip r:embed="rId3" r:link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692150"/>
            <a:ext cx="3744913" cy="2468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395" name="Picture 3" descr=" "/>
          <p:cNvPicPr>
            <a:picLocks noChangeAspect="1" noChangeArrowheads="1"/>
          </p:cNvPicPr>
          <p:nvPr/>
        </p:nvPicPr>
        <p:blipFill>
          <a:blip r:embed="rId5" r:link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3429000"/>
            <a:ext cx="3690938" cy="229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9396" name="Rectangle 4"/>
          <p:cNvSpPr>
            <a:spLocks noChangeArrowheads="1"/>
          </p:cNvSpPr>
          <p:nvPr/>
        </p:nvSpPr>
        <p:spPr bwMode="auto">
          <a:xfrm>
            <a:off x="4643438" y="1211263"/>
            <a:ext cx="4032250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GB" sz="2400">
                <a:cs typeface="Times New Roman" pitchFamily="18" charset="0"/>
              </a:rPr>
              <a:t/>
            </a:r>
            <a:br>
              <a:rPr lang="en-GB" sz="2400">
                <a:cs typeface="Times New Roman" pitchFamily="18" charset="0"/>
              </a:rPr>
            </a:br>
            <a:r>
              <a:rPr lang="en-GB" sz="2400" b="1">
                <a:cs typeface="Times New Roman" pitchFamily="18" charset="0"/>
              </a:rPr>
              <a:t>Fig 1.</a:t>
            </a:r>
            <a:r>
              <a:rPr lang="en-GB" sz="2400">
                <a:cs typeface="Times New Roman" pitchFamily="18" charset="0"/>
              </a:rPr>
              <a:t> </a:t>
            </a:r>
            <a:r>
              <a:rPr lang="en-GB" sz="2400" b="1" i="1">
                <a:solidFill>
                  <a:schemeClr val="accent2"/>
                </a:solidFill>
                <a:cs typeface="Times New Roman" pitchFamily="18" charset="0"/>
              </a:rPr>
              <a:t>2 year </a:t>
            </a:r>
            <a:r>
              <a:rPr lang="en-GB" sz="2400">
                <a:cs typeface="Times New Roman" pitchFamily="18" charset="0"/>
              </a:rPr>
              <a:t>overall survival risk ratio forest plot for early </a:t>
            </a:r>
            <a:r>
              <a:rPr lang="en-GB" sz="2400" i="1">
                <a:cs typeface="Times New Roman" pitchFamily="18" charset="0"/>
              </a:rPr>
              <a:t>v</a:t>
            </a:r>
            <a:r>
              <a:rPr lang="en-GB" sz="2400">
                <a:cs typeface="Times New Roman" pitchFamily="18" charset="0"/>
              </a:rPr>
              <a:t> late thoracic radiation therapy (RT)</a:t>
            </a:r>
            <a:endParaRPr lang="it-IT" sz="2400">
              <a:cs typeface="Times New Roman" pitchFamily="18" charset="0"/>
            </a:endParaRPr>
          </a:p>
          <a:p>
            <a:pPr eaLnBrk="0" hangingPunct="0"/>
            <a:endParaRPr lang="en-GB" sz="2400"/>
          </a:p>
        </p:txBody>
      </p:sp>
      <p:sp>
        <p:nvSpPr>
          <p:cNvPr id="59397" name="Rectangle 5"/>
          <p:cNvSpPr>
            <a:spLocks noChangeArrowheads="1"/>
          </p:cNvSpPr>
          <p:nvPr/>
        </p:nvSpPr>
        <p:spPr bwMode="auto">
          <a:xfrm>
            <a:off x="4643438" y="3570288"/>
            <a:ext cx="3835400" cy="191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en-GB" sz="2400" b="1">
                <a:cs typeface="Times New Roman" pitchFamily="18" charset="0"/>
              </a:rPr>
              <a:t>Fig 2.</a:t>
            </a:r>
            <a:r>
              <a:rPr lang="en-GB" sz="2400">
                <a:cs typeface="Times New Roman" pitchFamily="18" charset="0"/>
              </a:rPr>
              <a:t> </a:t>
            </a:r>
            <a:r>
              <a:rPr lang="en-GB" sz="2400" b="1" i="1">
                <a:solidFill>
                  <a:schemeClr val="accent2"/>
                </a:solidFill>
                <a:cs typeface="Times New Roman" pitchFamily="18" charset="0"/>
              </a:rPr>
              <a:t>3 year </a:t>
            </a:r>
            <a:r>
              <a:rPr lang="en-GB" sz="2400">
                <a:cs typeface="Times New Roman" pitchFamily="18" charset="0"/>
              </a:rPr>
              <a:t>overall survival risk ratio forest plot for early </a:t>
            </a:r>
            <a:r>
              <a:rPr lang="en-GB" sz="2400" i="1">
                <a:cs typeface="Times New Roman" pitchFamily="18" charset="0"/>
              </a:rPr>
              <a:t>v</a:t>
            </a:r>
            <a:r>
              <a:rPr lang="en-GB" sz="2400">
                <a:cs typeface="Times New Roman" pitchFamily="18" charset="0"/>
              </a:rPr>
              <a:t> late thoracic radiation therapy (RT)</a:t>
            </a:r>
            <a:endParaRPr lang="it-IT" sz="2400">
              <a:cs typeface="Times New Roman" pitchFamily="18" charset="0"/>
            </a:endParaRPr>
          </a:p>
          <a:p>
            <a:pPr eaLnBrk="0" hangingPunct="0"/>
            <a:endParaRPr lang="it-IT" sz="2400"/>
          </a:p>
        </p:txBody>
      </p:sp>
      <p:sp>
        <p:nvSpPr>
          <p:cNvPr id="59398" name="Rectangle 6"/>
          <p:cNvSpPr>
            <a:spLocks noChangeArrowheads="1"/>
          </p:cNvSpPr>
          <p:nvPr/>
        </p:nvSpPr>
        <p:spPr bwMode="auto">
          <a:xfrm>
            <a:off x="1385888" y="6430963"/>
            <a:ext cx="1841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en-GB" sz="1200">
                <a:latin typeface="Times New Roman" pitchFamily="18" charset="0"/>
                <a:cs typeface="Times New Roman" pitchFamily="18" charset="0"/>
              </a:rPr>
              <a:t/>
            </a:r>
            <a:br>
              <a:rPr lang="en-GB" sz="1200">
                <a:latin typeface="Times New Roman" pitchFamily="18" charset="0"/>
                <a:cs typeface="Times New Roman" pitchFamily="18" charset="0"/>
              </a:rPr>
            </a:br>
            <a:endParaRPr lang="it-IT" sz="1200">
              <a:latin typeface="Times New Roman" pitchFamily="18" charset="0"/>
              <a:cs typeface="Times New Roman" pitchFamily="18" charset="0"/>
            </a:endParaRPr>
          </a:p>
          <a:p>
            <a:pPr eaLnBrk="0" hangingPunct="0"/>
            <a:endParaRPr lang="it-IT" sz="2400">
              <a:latin typeface="Times New Roman" pitchFamily="18" charset="0"/>
            </a:endParaRPr>
          </a:p>
        </p:txBody>
      </p:sp>
      <p:sp>
        <p:nvSpPr>
          <p:cNvPr id="59399" name="Oval 7"/>
          <p:cNvSpPr>
            <a:spLocks noChangeArrowheads="1"/>
          </p:cNvSpPr>
          <p:nvPr/>
        </p:nvSpPr>
        <p:spPr bwMode="auto">
          <a:xfrm>
            <a:off x="2124075" y="1196975"/>
            <a:ext cx="720725" cy="1655763"/>
          </a:xfrm>
          <a:prstGeom prst="ellipse">
            <a:avLst/>
          </a:prstGeom>
          <a:noFill/>
          <a:ln w="38100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59400" name="Oval 8"/>
          <p:cNvSpPr>
            <a:spLocks noChangeArrowheads="1"/>
          </p:cNvSpPr>
          <p:nvPr/>
        </p:nvSpPr>
        <p:spPr bwMode="auto">
          <a:xfrm>
            <a:off x="2195513" y="3860800"/>
            <a:ext cx="719137" cy="1439863"/>
          </a:xfrm>
          <a:prstGeom prst="ellipse">
            <a:avLst/>
          </a:prstGeom>
          <a:noFill/>
          <a:ln w="38100">
            <a:solidFill>
              <a:srgbClr val="CC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59401" name="Rectangle 10"/>
          <p:cNvSpPr>
            <a:spLocks noChangeArrowheads="1"/>
          </p:cNvSpPr>
          <p:nvPr/>
        </p:nvSpPr>
        <p:spPr bwMode="auto">
          <a:xfrm>
            <a:off x="5219700" y="765175"/>
            <a:ext cx="26638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400" b="1" i="1">
                <a:solidFill>
                  <a:srgbClr val="CC3300"/>
                </a:solidFill>
              </a:rPr>
              <a:t>Metanalisys:</a:t>
            </a:r>
            <a:endParaRPr lang="it-IT" sz="2400" b="1" i="1"/>
          </a:p>
        </p:txBody>
      </p:sp>
      <p:sp>
        <p:nvSpPr>
          <p:cNvPr id="59402" name="Rectangle 11"/>
          <p:cNvSpPr>
            <a:spLocks noChangeArrowheads="1"/>
          </p:cNvSpPr>
          <p:nvPr/>
        </p:nvSpPr>
        <p:spPr bwMode="auto">
          <a:xfrm>
            <a:off x="4427538" y="5805488"/>
            <a:ext cx="4697412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i="1"/>
              <a:t>Fried DB</a:t>
            </a:r>
            <a:r>
              <a:rPr lang="it-IT"/>
              <a:t> </a:t>
            </a:r>
            <a:r>
              <a:rPr lang="it-IT" i="1"/>
              <a:t>et al</a:t>
            </a:r>
            <a:r>
              <a:rPr lang="it-IT"/>
              <a:t>. </a:t>
            </a:r>
            <a:r>
              <a:rPr lang="it-IT" i="1"/>
              <a:t>J. Clin. Oncol. </a:t>
            </a:r>
            <a:r>
              <a:rPr lang="it-IT"/>
              <a:t>2004; 22: 4837–45.</a:t>
            </a:r>
          </a:p>
        </p:txBody>
      </p:sp>
      <p:sp>
        <p:nvSpPr>
          <p:cNvPr id="59403" name="Rectangle 12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59404" name="Text Box 13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60420" name="Text Box 4"/>
          <p:cNvSpPr txBox="1">
            <a:spLocks noChangeArrowheads="1"/>
          </p:cNvSpPr>
          <p:nvPr/>
        </p:nvSpPr>
        <p:spPr bwMode="auto">
          <a:xfrm>
            <a:off x="611188" y="692150"/>
            <a:ext cx="7848600" cy="4486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3600" b="1" i="1">
                <a:solidFill>
                  <a:schemeClr val="accent2"/>
                </a:solidFill>
              </a:rPr>
              <a:t>THORACIC ONCOLOGY</a:t>
            </a:r>
          </a:p>
          <a:p>
            <a:pPr eaLnBrk="1" hangingPunct="1">
              <a:spcBef>
                <a:spcPct val="50000"/>
              </a:spcBef>
            </a:pPr>
            <a:endParaRPr lang="it-IT" sz="3600" b="1" i="1"/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 b="1" i="1">
                <a:solidFill>
                  <a:schemeClr val="hlink"/>
                </a:solidFill>
              </a:rPr>
              <a:t>LUNG CANCER (</a:t>
            </a:r>
            <a:r>
              <a:rPr lang="it-IT" sz="2400" b="1" i="1">
                <a:solidFill>
                  <a:schemeClr val="hlink"/>
                </a:solidFill>
              </a:rPr>
              <a:t>SCLC</a:t>
            </a:r>
            <a:r>
              <a:rPr lang="it-IT" sz="3600" b="1" i="1">
                <a:solidFill>
                  <a:schemeClr val="hlink"/>
                </a:solidFill>
              </a:rPr>
              <a:t>)</a:t>
            </a:r>
            <a:endParaRPr lang="it-IT" sz="2400" b="1"/>
          </a:p>
          <a:p>
            <a:pPr lvl="3"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TARGET VOLUME</a:t>
            </a:r>
          </a:p>
          <a:p>
            <a:pPr lvl="3"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TOTAL DOSE AND FRACTIONATION</a:t>
            </a:r>
          </a:p>
        </p:txBody>
      </p:sp>
      <p:pic>
        <p:nvPicPr>
          <p:cNvPr id="60421" name="Picture 7" descr="Section-2-2-Evaluatio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908050"/>
            <a:ext cx="213995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611188" y="692150"/>
            <a:ext cx="7848600" cy="3113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3600" b="1" i="1">
                <a:solidFill>
                  <a:schemeClr val="accent2"/>
                </a:solidFill>
              </a:rPr>
              <a:t>THORACIC ONCOLOGY</a:t>
            </a:r>
          </a:p>
          <a:p>
            <a:pPr eaLnBrk="1" hangingPunct="1">
              <a:spcBef>
                <a:spcPct val="50000"/>
              </a:spcBef>
            </a:pPr>
            <a:r>
              <a:rPr lang="it-IT" sz="3600" b="1" i="1"/>
              <a:t>LUNG CANCER (</a:t>
            </a:r>
            <a:r>
              <a:rPr lang="it-IT" sz="2400" b="1" i="1"/>
              <a:t>SCLC</a:t>
            </a:r>
            <a:r>
              <a:rPr lang="it-IT" sz="3600" b="1" i="1"/>
              <a:t>)</a:t>
            </a:r>
            <a:endParaRPr lang="it-IT" sz="2400" b="1"/>
          </a:p>
          <a:p>
            <a:pPr lvl="3"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TARGET VOLUME</a:t>
            </a:r>
          </a:p>
          <a:p>
            <a:pPr lvl="3"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endParaRPr lang="it-IT" sz="3600"/>
          </a:p>
        </p:txBody>
      </p:sp>
      <p:pic>
        <p:nvPicPr>
          <p:cNvPr id="61445" name="Picture 6" descr="00004432900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9563" y="1268413"/>
            <a:ext cx="1752600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46" name="AutoShape 7"/>
          <p:cNvSpPr>
            <a:spLocks noChangeArrowheads="1"/>
          </p:cNvSpPr>
          <p:nvPr/>
        </p:nvSpPr>
        <p:spPr bwMode="auto">
          <a:xfrm rot="-4133127">
            <a:off x="5559426" y="2646362"/>
            <a:ext cx="431800" cy="1584325"/>
          </a:xfrm>
          <a:prstGeom prst="curvedRightArrow">
            <a:avLst>
              <a:gd name="adj1" fmla="val 73382"/>
              <a:gd name="adj2" fmla="val 146765"/>
              <a:gd name="adj3" fmla="val 33333"/>
            </a:avLst>
          </a:prstGeom>
          <a:solidFill>
            <a:srgbClr val="FF3300"/>
          </a:solidFill>
          <a:ln w="9525">
            <a:solidFill>
              <a:srgbClr val="FF33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1447" name="Rectangle 8"/>
          <p:cNvSpPr>
            <a:spLocks noChangeArrowheads="1"/>
          </p:cNvSpPr>
          <p:nvPr/>
        </p:nvSpPr>
        <p:spPr bwMode="auto">
          <a:xfrm>
            <a:off x="1908175" y="3763963"/>
            <a:ext cx="59023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 sz="2400" i="1"/>
              <a:t>Van Loon, De Ruysscher IJROBP 77:329-336, 2010</a:t>
            </a:r>
          </a:p>
        </p:txBody>
      </p:sp>
      <p:sp>
        <p:nvSpPr>
          <p:cNvPr id="61448" name="Line 10"/>
          <p:cNvSpPr>
            <a:spLocks noChangeShapeType="1"/>
          </p:cNvSpPr>
          <p:nvPr/>
        </p:nvSpPr>
        <p:spPr bwMode="auto">
          <a:xfrm>
            <a:off x="971550" y="5373688"/>
            <a:ext cx="1223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61449" name="Line 11"/>
          <p:cNvSpPr>
            <a:spLocks noChangeShapeType="1"/>
          </p:cNvSpPr>
          <p:nvPr/>
        </p:nvSpPr>
        <p:spPr bwMode="auto">
          <a:xfrm>
            <a:off x="971550" y="5661025"/>
            <a:ext cx="1223963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grpSp>
        <p:nvGrpSpPr>
          <p:cNvPr id="61450" name="Group 13"/>
          <p:cNvGrpSpPr>
            <a:grpSpLocks/>
          </p:cNvGrpSpPr>
          <p:nvPr/>
        </p:nvGrpSpPr>
        <p:grpSpPr bwMode="auto">
          <a:xfrm>
            <a:off x="468313" y="4427538"/>
            <a:ext cx="8280400" cy="1473200"/>
            <a:chOff x="295" y="2750"/>
            <a:chExt cx="5216" cy="928"/>
          </a:xfrm>
        </p:grpSpPr>
        <p:sp>
          <p:nvSpPr>
            <p:cNvPr id="61451" name="Rectangle 9"/>
            <p:cNvSpPr>
              <a:spLocks noChangeArrowheads="1"/>
            </p:cNvSpPr>
            <p:nvPr/>
          </p:nvSpPr>
          <p:spPr bwMode="auto">
            <a:xfrm>
              <a:off x="295" y="2840"/>
              <a:ext cx="4898" cy="82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it-IT" sz="2000"/>
                <a:t>TARGET VOLUME</a:t>
              </a:r>
            </a:p>
            <a:p>
              <a:r>
                <a:rPr lang="it-IT" sz="2000"/>
                <a:t>In the case of induction chemotherapy:</a:t>
              </a:r>
            </a:p>
            <a:p>
              <a:r>
                <a:rPr lang="it-IT" sz="2000"/>
                <a:t>T		</a:t>
              </a:r>
              <a:r>
                <a:rPr lang="it-IT" sz="2000" b="1" i="1">
                  <a:solidFill>
                    <a:srgbClr val="FF0000"/>
                  </a:solidFill>
                </a:rPr>
                <a:t>POST-CT </a:t>
              </a:r>
              <a:r>
                <a:rPr lang="it-IT" sz="2000"/>
                <a:t> volume </a:t>
              </a:r>
            </a:p>
            <a:p>
              <a:r>
                <a:rPr lang="it-IT" sz="2000"/>
                <a:t>N		</a:t>
              </a:r>
              <a:r>
                <a:rPr lang="it-IT" sz="2000" b="1" i="1">
                  <a:solidFill>
                    <a:srgbClr val="FF0000"/>
                  </a:solidFill>
                </a:rPr>
                <a:t>PRE-CT </a:t>
              </a:r>
              <a:r>
                <a:rPr lang="it-IT" sz="2000"/>
                <a:t>extension</a:t>
              </a:r>
            </a:p>
          </p:txBody>
        </p:sp>
        <p:pic>
          <p:nvPicPr>
            <p:cNvPr id="61452" name="Picture 1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25" y="2750"/>
              <a:ext cx="2586" cy="92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611188" y="3068638"/>
            <a:ext cx="7705725" cy="222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800"/>
              <a:t>“In the present study, with SNI based on PET, isolated nodal recurrences occurred in </a:t>
            </a:r>
            <a:r>
              <a:rPr lang="it-IT" sz="2800" b="1" i="1">
                <a:solidFill>
                  <a:srgbClr val="FF0000"/>
                </a:solidFill>
              </a:rPr>
              <a:t>3% of patients</a:t>
            </a:r>
            <a:r>
              <a:rPr lang="it-IT" sz="2800"/>
              <a:t> </a:t>
            </a:r>
          </a:p>
          <a:p>
            <a:r>
              <a:rPr lang="it-IT" sz="2800"/>
              <a:t>(95% CI, 1–11%)”</a:t>
            </a:r>
          </a:p>
          <a:p>
            <a:endParaRPr lang="it-IT" sz="2800"/>
          </a:p>
          <a:p>
            <a:r>
              <a:rPr lang="it-IT" sz="2800"/>
              <a:t>Previous CT studies: </a:t>
            </a:r>
            <a:r>
              <a:rPr lang="it-IT" sz="2800" b="1" i="1"/>
              <a:t>11%</a:t>
            </a:r>
          </a:p>
        </p:txBody>
      </p:sp>
      <p:sp>
        <p:nvSpPr>
          <p:cNvPr id="62467" name="Rectangle 3"/>
          <p:cNvSpPr>
            <a:spLocks noChangeArrowheads="1"/>
          </p:cNvSpPr>
          <p:nvPr/>
        </p:nvSpPr>
        <p:spPr bwMode="auto">
          <a:xfrm>
            <a:off x="1042988" y="6237288"/>
            <a:ext cx="7962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 sz="2400"/>
              <a:t>Int. J. Radiation Oncology Biol. Phys., Vol. -, No. -, pp. 1–8, 2009</a:t>
            </a:r>
          </a:p>
        </p:txBody>
      </p:sp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350" y="476250"/>
            <a:ext cx="6348413" cy="2246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611188" y="692150"/>
            <a:ext cx="8281987" cy="641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3600" b="1" i="1">
                <a:solidFill>
                  <a:schemeClr val="accent2"/>
                </a:solidFill>
              </a:rPr>
              <a:t>THORACIC ONCOLOGY</a:t>
            </a:r>
          </a:p>
          <a:p>
            <a:pPr eaLnBrk="1" hangingPunct="1">
              <a:spcBef>
                <a:spcPct val="50000"/>
              </a:spcBef>
            </a:pPr>
            <a:r>
              <a:rPr lang="it-IT" sz="3600" b="1" i="1">
                <a:solidFill>
                  <a:schemeClr val="hlink"/>
                </a:solidFill>
              </a:rPr>
              <a:t>LUNG CANCER (</a:t>
            </a:r>
            <a:r>
              <a:rPr lang="it-IT" sz="2400" b="1" i="1">
                <a:solidFill>
                  <a:schemeClr val="hlink"/>
                </a:solidFill>
              </a:rPr>
              <a:t>NSCLC</a:t>
            </a:r>
            <a:r>
              <a:rPr lang="it-IT" sz="3600" b="1" i="1">
                <a:solidFill>
                  <a:schemeClr val="hlink"/>
                </a:solidFill>
              </a:rPr>
              <a:t>)</a:t>
            </a:r>
            <a:endParaRPr lang="it-IT" sz="2400" b="1"/>
          </a:p>
          <a:p>
            <a:pPr lvl="2" eaLnBrk="1" hangingPunct="1"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r>
              <a:rPr lang="it-IT" sz="3600"/>
              <a:t> Radio-Chemotherapy</a:t>
            </a:r>
          </a:p>
          <a:p>
            <a:pPr lvl="4" eaLnBrk="1" hangingPunct="1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it-IT"/>
              <a:t>CONCURRENT RT-CT</a:t>
            </a:r>
          </a:p>
          <a:p>
            <a:pPr lvl="4" eaLnBrk="1" hangingPunct="1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it-IT"/>
              <a:t>IFRT</a:t>
            </a:r>
          </a:p>
          <a:p>
            <a:pPr lvl="4" eaLnBrk="1" hangingPunct="1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it-IT"/>
              <a:t>3RD GENERATION DRUGS</a:t>
            </a:r>
          </a:p>
          <a:p>
            <a:pPr lvl="4" eaLnBrk="1" hangingPunct="1">
              <a:spcBef>
                <a:spcPct val="50000"/>
              </a:spcBef>
              <a:buClr>
                <a:schemeClr val="hlink"/>
              </a:buClr>
              <a:buFont typeface="Wingdings" pitchFamily="2" charset="2"/>
              <a:buChar char="ü"/>
            </a:pPr>
            <a:r>
              <a:rPr lang="it-IT"/>
              <a:t>DOSE ESCALATION-MODIFIED FRACTIONATION</a:t>
            </a:r>
          </a:p>
          <a:p>
            <a:pPr lvl="2" eaLnBrk="1" hangingPunct="1"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r>
              <a:rPr lang="it-IT" sz="3600"/>
              <a:t> Post-Operative Treatment</a:t>
            </a:r>
          </a:p>
          <a:p>
            <a:pPr lvl="2" eaLnBrk="1" hangingPunct="1">
              <a:spcBef>
                <a:spcPct val="50000"/>
              </a:spcBef>
              <a:buClr>
                <a:schemeClr val="hlink"/>
              </a:buClr>
              <a:buFontTx/>
              <a:buChar char="•"/>
            </a:pPr>
            <a:r>
              <a:rPr lang="it-IT" sz="3600"/>
              <a:t> Stereotactic treatment</a:t>
            </a:r>
          </a:p>
          <a:p>
            <a:pPr lvl="2"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endParaRPr lang="it-IT" sz="3600"/>
          </a:p>
        </p:txBody>
      </p:sp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25" y="765175"/>
            <a:ext cx="2266950" cy="1908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997200"/>
            <a:ext cx="5724525" cy="309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1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63492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63493" name="Text Box 4"/>
          <p:cNvSpPr txBox="1">
            <a:spLocks noChangeArrowheads="1"/>
          </p:cNvSpPr>
          <p:nvPr/>
        </p:nvSpPr>
        <p:spPr bwMode="auto">
          <a:xfrm>
            <a:off x="611188" y="692150"/>
            <a:ext cx="7848600" cy="2684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3600" b="1" i="1">
                <a:solidFill>
                  <a:schemeClr val="accent2"/>
                </a:solidFill>
              </a:rPr>
              <a:t>THORACIC ONCOLOGY</a:t>
            </a:r>
          </a:p>
          <a:p>
            <a:pPr eaLnBrk="1" hangingPunct="1">
              <a:spcBef>
                <a:spcPct val="50000"/>
              </a:spcBef>
            </a:pPr>
            <a:r>
              <a:rPr lang="it-IT" sz="3600" b="1" i="1"/>
              <a:t>LUNG CANCER (</a:t>
            </a:r>
            <a:r>
              <a:rPr lang="it-IT" sz="2400" b="1" i="1"/>
              <a:t>SCLC</a:t>
            </a:r>
            <a:r>
              <a:rPr lang="it-IT" sz="3600" b="1" i="1"/>
              <a:t>)</a:t>
            </a:r>
            <a:endParaRPr lang="it-IT" sz="2400" b="1"/>
          </a:p>
          <a:p>
            <a:pPr lvl="3"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200"/>
              <a:t>TOTAL DOSE AND FRACTIONATION</a:t>
            </a:r>
          </a:p>
        </p:txBody>
      </p:sp>
      <p:pic>
        <p:nvPicPr>
          <p:cNvPr id="63494" name="Picture 5" descr="Section-2-2-Evaluation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908050"/>
            <a:ext cx="213995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3495" name="Rectangle 7"/>
          <p:cNvSpPr>
            <a:spLocks noChangeArrowheads="1"/>
          </p:cNvSpPr>
          <p:nvPr/>
        </p:nvSpPr>
        <p:spPr bwMode="auto">
          <a:xfrm>
            <a:off x="1908175" y="3860800"/>
            <a:ext cx="3887788" cy="366713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b="1" i="1">
                <a:solidFill>
                  <a:schemeClr val="accent2"/>
                </a:solidFill>
              </a:rPr>
              <a:t>Turrisi , N Engl J Med 999;340:265-71.</a:t>
            </a:r>
          </a:p>
        </p:txBody>
      </p:sp>
      <p:sp>
        <p:nvSpPr>
          <p:cNvPr id="63496" name="Rectangle 8"/>
          <p:cNvSpPr>
            <a:spLocks noChangeArrowheads="1"/>
          </p:cNvSpPr>
          <p:nvPr/>
        </p:nvSpPr>
        <p:spPr bwMode="auto">
          <a:xfrm>
            <a:off x="5803900" y="3357563"/>
            <a:ext cx="2800350" cy="2530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000"/>
              <a:t>417 patients </a:t>
            </a:r>
          </a:p>
          <a:p>
            <a:r>
              <a:rPr lang="it-IT" sz="2000" b="1" i="1">
                <a:solidFill>
                  <a:srgbClr val="FF0000"/>
                </a:solidFill>
              </a:rPr>
              <a:t>45 Gy</a:t>
            </a:r>
            <a:r>
              <a:rPr lang="it-IT" sz="2000"/>
              <a:t> of concurrent thoracic radiotherapy, given either </a:t>
            </a:r>
            <a:r>
              <a:rPr lang="it-IT" sz="2000" b="1" i="1">
                <a:solidFill>
                  <a:srgbClr val="FF0000"/>
                </a:solidFill>
              </a:rPr>
              <a:t>twice daily </a:t>
            </a:r>
            <a:r>
              <a:rPr lang="it-IT" sz="2000"/>
              <a:t>over a three-week period or </a:t>
            </a:r>
            <a:r>
              <a:rPr lang="it-IT" sz="2000" b="1" i="1">
                <a:solidFill>
                  <a:srgbClr val="FF0000"/>
                </a:solidFill>
              </a:rPr>
              <a:t>once daily</a:t>
            </a:r>
            <a:r>
              <a:rPr lang="it-IT" sz="2000"/>
              <a:t> over a period of five weeks.</a:t>
            </a:r>
          </a:p>
          <a:p>
            <a:endParaRPr lang="it-IT" sz="2000" b="1" i="1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468313" y="549275"/>
            <a:ext cx="8027987" cy="91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0" tIns="0" rIns="0" bIns="0" anchor="ctr">
            <a:spAutoFit/>
          </a:bodyPr>
          <a:lstStyle/>
          <a:p>
            <a:r>
              <a:rPr lang="it-IT" sz="2000" b="1" i="1"/>
              <a:t>CONVERT: </a:t>
            </a:r>
          </a:p>
          <a:p>
            <a:r>
              <a:rPr lang="it-IT" sz="2000" b="1" i="1"/>
              <a:t>concurrent once daily versus radiotherapy twice daily in limited disease SCLC a randomized phase III study (C. Faivre Finn) </a:t>
            </a:r>
          </a:p>
        </p:txBody>
      </p:sp>
      <p:pic>
        <p:nvPicPr>
          <p:cNvPr id="64515" name="Picture 3" descr="conver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1700213"/>
            <a:ext cx="6480175" cy="439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1547813" y="5589588"/>
            <a:ext cx="6445250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sz="2000"/>
              <a:t>At least 532 patients are to be recruited over 4 years.</a:t>
            </a:r>
          </a:p>
        </p:txBody>
      </p:sp>
      <p:pic>
        <p:nvPicPr>
          <p:cNvPr id="64517" name="Picture 5" descr="logotran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34150" y="0"/>
            <a:ext cx="2609850" cy="87630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518" name="Rectangle 6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65539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611188" y="692150"/>
            <a:ext cx="7848600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3600" b="1" i="1">
                <a:solidFill>
                  <a:schemeClr val="accent2"/>
                </a:solidFill>
              </a:rPr>
              <a:t>THORACIC ONCOLOGY</a:t>
            </a:r>
          </a:p>
          <a:p>
            <a:pPr eaLnBrk="1" hangingPunct="1">
              <a:spcBef>
                <a:spcPct val="50000"/>
              </a:spcBef>
            </a:pPr>
            <a:endParaRPr lang="it-IT" sz="3600" b="1" i="1"/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LUNG CANCER</a:t>
            </a:r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 b="1" i="1">
                <a:solidFill>
                  <a:schemeClr val="hlink"/>
                </a:solidFill>
              </a:rPr>
              <a:t>ESOPHAGEAL CANCER</a:t>
            </a:r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THYMOMA</a:t>
            </a:r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MESOTELIOMA</a:t>
            </a:r>
          </a:p>
        </p:txBody>
      </p:sp>
      <p:pic>
        <p:nvPicPr>
          <p:cNvPr id="65541" name="Picture 1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3663" y="1700213"/>
            <a:ext cx="2411412" cy="423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5542" name="Group 13"/>
          <p:cNvGrpSpPr>
            <a:grpSpLocks/>
          </p:cNvGrpSpPr>
          <p:nvPr/>
        </p:nvGrpSpPr>
        <p:grpSpPr bwMode="auto">
          <a:xfrm>
            <a:off x="5651500" y="1628775"/>
            <a:ext cx="1471613" cy="1655763"/>
            <a:chOff x="4105" y="300"/>
            <a:chExt cx="1426" cy="1972"/>
          </a:xfrm>
        </p:grpSpPr>
        <p:pic>
          <p:nvPicPr>
            <p:cNvPr id="65543" name="Picture 10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5" y="346"/>
              <a:ext cx="1308" cy="19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5544" name="Rectangle 11"/>
            <p:cNvSpPr>
              <a:spLocks noChangeArrowheads="1"/>
            </p:cNvSpPr>
            <p:nvPr/>
          </p:nvSpPr>
          <p:spPr bwMode="auto">
            <a:xfrm>
              <a:off x="5239" y="300"/>
              <a:ext cx="272" cy="27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  <p:sp>
          <p:nvSpPr>
            <p:cNvPr id="65545" name="Rectangle 12"/>
            <p:cNvSpPr>
              <a:spLocks noChangeArrowheads="1"/>
            </p:cNvSpPr>
            <p:nvPr/>
          </p:nvSpPr>
          <p:spPr bwMode="auto">
            <a:xfrm rot="1661596">
              <a:off x="5259" y="1575"/>
              <a:ext cx="272" cy="49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it-IT"/>
            </a:p>
          </p:txBody>
        </p:sp>
      </p:grp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Text Box 2"/>
          <p:cNvSpPr txBox="1">
            <a:spLocks noChangeArrowheads="1"/>
          </p:cNvSpPr>
          <p:nvPr/>
        </p:nvSpPr>
        <p:spPr bwMode="auto">
          <a:xfrm>
            <a:off x="395288" y="1844675"/>
            <a:ext cx="4105275" cy="1931988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3600" b="1" i="1">
                <a:solidFill>
                  <a:srgbClr val="990033"/>
                </a:solidFill>
              </a:rPr>
              <a:t>2004</a:t>
            </a:r>
            <a:r>
              <a:rPr lang="it-IT" sz="2800"/>
              <a:t>  The Gastrointestinal Cancer Disease Site Group (DSG) of Cancer care Ontario’s Program</a:t>
            </a:r>
            <a:endParaRPr lang="it-IT" sz="2800" i="1"/>
          </a:p>
        </p:txBody>
      </p:sp>
      <p:sp>
        <p:nvSpPr>
          <p:cNvPr id="66563" name="Text Box 3"/>
          <p:cNvSpPr txBox="1">
            <a:spLocks noChangeArrowheads="1"/>
          </p:cNvSpPr>
          <p:nvPr/>
        </p:nvSpPr>
        <p:spPr bwMode="auto">
          <a:xfrm>
            <a:off x="755650" y="4437063"/>
            <a:ext cx="3527425" cy="1479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it-IT" sz="2400" i="1"/>
              <a:t>Malthaner R, BMC Cancer 2004; 4: 67</a:t>
            </a:r>
          </a:p>
          <a:p>
            <a:pPr algn="ctr" eaLnBrk="1" hangingPunct="1">
              <a:lnSpc>
                <a:spcPct val="110000"/>
              </a:lnSpc>
              <a:spcBef>
                <a:spcPct val="50000"/>
              </a:spcBef>
            </a:pPr>
            <a:endParaRPr lang="it-IT" sz="2400" i="1"/>
          </a:p>
        </p:txBody>
      </p:sp>
      <p:sp>
        <p:nvSpPr>
          <p:cNvPr id="66564" name="Text Box 4"/>
          <p:cNvSpPr txBox="1">
            <a:spLocks noChangeArrowheads="1"/>
          </p:cNvSpPr>
          <p:nvPr/>
        </p:nvSpPr>
        <p:spPr bwMode="auto">
          <a:xfrm>
            <a:off x="4572000" y="1844675"/>
            <a:ext cx="4140200" cy="1931988"/>
          </a:xfrm>
          <a:prstGeom prst="rect">
            <a:avLst/>
          </a:prstGeom>
          <a:noFill/>
          <a:ln w="9525">
            <a:solidFill>
              <a:srgbClr val="990033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3600" b="1" i="1">
                <a:solidFill>
                  <a:srgbClr val="990033"/>
                </a:solidFill>
              </a:rPr>
              <a:t>2010</a:t>
            </a:r>
            <a:r>
              <a:rPr lang="it-IT" sz="2800"/>
              <a:t>  The Gastrointestinal Cancer Disease Site Group (DSG) of Cancer care Ontario’s Program</a:t>
            </a:r>
            <a:endParaRPr lang="it-IT" sz="2800" i="1"/>
          </a:p>
        </p:txBody>
      </p:sp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5472113" y="4437063"/>
            <a:ext cx="3779837" cy="1589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lnSpc>
                <a:spcPct val="120000"/>
              </a:lnSpc>
              <a:spcBef>
                <a:spcPct val="50000"/>
              </a:spcBef>
            </a:pPr>
            <a:r>
              <a:rPr lang="it-IT" sz="2400" i="1"/>
              <a:t>Malthaner R, Clinical Oncology 2010; 22: 250-256</a:t>
            </a:r>
          </a:p>
          <a:p>
            <a:pPr algn="ctr" eaLnBrk="1" hangingPunct="1">
              <a:lnSpc>
                <a:spcPct val="120000"/>
              </a:lnSpc>
              <a:spcBef>
                <a:spcPct val="50000"/>
              </a:spcBef>
            </a:pPr>
            <a:endParaRPr lang="it-IT" sz="2400" i="1"/>
          </a:p>
        </p:txBody>
      </p:sp>
      <p:sp>
        <p:nvSpPr>
          <p:cNvPr id="66566" name="AutoShape 6"/>
          <p:cNvSpPr>
            <a:spLocks noChangeArrowheads="1"/>
          </p:cNvSpPr>
          <p:nvPr/>
        </p:nvSpPr>
        <p:spPr bwMode="auto">
          <a:xfrm>
            <a:off x="3851275" y="3933825"/>
            <a:ext cx="2160588" cy="649288"/>
          </a:xfrm>
          <a:prstGeom prst="curvedUpArrow">
            <a:avLst>
              <a:gd name="adj1" fmla="val 66553"/>
              <a:gd name="adj2" fmla="val 133105"/>
              <a:gd name="adj3" fmla="val 33333"/>
            </a:avLst>
          </a:prstGeom>
          <a:gradFill rotWithShape="1">
            <a:gsLst>
              <a:gs pos="0">
                <a:srgbClr val="470018"/>
              </a:gs>
              <a:gs pos="50000">
                <a:srgbClr val="990033"/>
              </a:gs>
              <a:gs pos="100000">
                <a:srgbClr val="470018"/>
              </a:gs>
            </a:gsLst>
            <a:lin ang="5400000" scaled="1"/>
          </a:gradFill>
          <a:ln w="9525">
            <a:solidFill>
              <a:srgbClr val="9900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6567" name="AutoShape 7"/>
          <p:cNvSpPr>
            <a:spLocks noChangeArrowheads="1"/>
          </p:cNvSpPr>
          <p:nvPr/>
        </p:nvSpPr>
        <p:spPr bwMode="auto">
          <a:xfrm flipV="1">
            <a:off x="3779838" y="981075"/>
            <a:ext cx="2160587" cy="576263"/>
          </a:xfrm>
          <a:prstGeom prst="curvedUpArrow">
            <a:avLst>
              <a:gd name="adj1" fmla="val 74986"/>
              <a:gd name="adj2" fmla="val 149972"/>
              <a:gd name="adj3" fmla="val 33333"/>
            </a:avLst>
          </a:prstGeom>
          <a:solidFill>
            <a:srgbClr val="990033"/>
          </a:solidFill>
          <a:ln w="9525">
            <a:solidFill>
              <a:srgbClr val="990033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66568" name="Rectangle 8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66569" name="Text Box 9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surgeon_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16800" y="2205038"/>
            <a:ext cx="1727200" cy="1698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684213" y="765175"/>
            <a:ext cx="7561262" cy="4295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sz="3200"/>
              <a:t>The Gastrointestinal Cancer Disease Site Group (DSG) of Cancer care Ontario’s Program </a:t>
            </a:r>
            <a:r>
              <a:rPr lang="it-IT" sz="2400" i="1"/>
              <a:t>(systematic review completed in 2002)</a:t>
            </a:r>
          </a:p>
          <a:p>
            <a:pPr algn="ctr" eaLnBrk="1" hangingPunct="1">
              <a:spcBef>
                <a:spcPct val="50000"/>
              </a:spcBef>
            </a:pPr>
            <a:endParaRPr lang="it-IT" sz="2400" i="1"/>
          </a:p>
          <a:p>
            <a:pPr algn="ctr" eaLnBrk="1" hangingPunct="1">
              <a:spcBef>
                <a:spcPct val="50000"/>
              </a:spcBef>
            </a:pPr>
            <a:r>
              <a:rPr lang="it-IT" sz="3200"/>
              <a:t>“recommended </a:t>
            </a:r>
            <a:r>
              <a:rPr lang="it-IT" sz="3200" b="1" i="1">
                <a:solidFill>
                  <a:srgbClr val="008080"/>
                </a:solidFill>
              </a:rPr>
              <a:t>surgery alone</a:t>
            </a:r>
            <a:r>
              <a:rPr lang="it-IT" sz="3200"/>
              <a:t> without preoperative or postoperative therapy as </a:t>
            </a:r>
            <a:r>
              <a:rPr lang="it-IT" sz="3200" b="1" i="1">
                <a:solidFill>
                  <a:srgbClr val="008080"/>
                </a:solidFill>
              </a:rPr>
              <a:t>standard practice</a:t>
            </a:r>
            <a:r>
              <a:rPr lang="it-IT" sz="3200"/>
              <a:t> for resectable thoracic esophageal cancer”</a:t>
            </a:r>
          </a:p>
        </p:txBody>
      </p:sp>
      <p:sp>
        <p:nvSpPr>
          <p:cNvPr id="67588" name="Text Box 4"/>
          <p:cNvSpPr txBox="1">
            <a:spLocks noChangeArrowheads="1"/>
          </p:cNvSpPr>
          <p:nvPr/>
        </p:nvSpPr>
        <p:spPr bwMode="auto">
          <a:xfrm>
            <a:off x="5003800" y="5445125"/>
            <a:ext cx="4752975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it-IT" sz="2000" i="1"/>
              <a:t>Malthaner R, BMC Cancer 2004; 4: 67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it-IT" sz="2000" i="1"/>
              <a:t>Malthaner R, BMC Med 2004; 2:35</a:t>
            </a:r>
          </a:p>
          <a:p>
            <a:pPr algn="ctr" eaLnBrk="1" hangingPunct="1">
              <a:lnSpc>
                <a:spcPct val="0"/>
              </a:lnSpc>
              <a:spcBef>
                <a:spcPct val="50000"/>
              </a:spcBef>
            </a:pPr>
            <a:endParaRPr lang="it-IT" sz="2000" i="1"/>
          </a:p>
        </p:txBody>
      </p:sp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67590" name="Text Box 6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5940425" y="2852738"/>
            <a:ext cx="2592388" cy="25082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sz="3200" b="1" i="1"/>
              <a:t>10</a:t>
            </a:r>
            <a:r>
              <a:rPr lang="it-IT" sz="2400"/>
              <a:t>  randomized trials and </a:t>
            </a:r>
          </a:p>
          <a:p>
            <a:pPr algn="ctr" eaLnBrk="1" hangingPunct="1">
              <a:spcBef>
                <a:spcPct val="50000"/>
              </a:spcBef>
            </a:pPr>
            <a:r>
              <a:rPr lang="it-IT" sz="3600" b="1" i="1"/>
              <a:t>6 </a:t>
            </a:r>
            <a:r>
              <a:rPr lang="it-IT" sz="2400"/>
              <a:t>meta-analyses were included in the systematic review</a:t>
            </a:r>
          </a:p>
        </p:txBody>
      </p:sp>
      <p:pic>
        <p:nvPicPr>
          <p:cNvPr id="686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620713"/>
            <a:ext cx="7524750" cy="1452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8612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78688" y="549275"/>
            <a:ext cx="1541462" cy="192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8613" name="Text Box 6"/>
          <p:cNvSpPr txBox="1">
            <a:spLocks noChangeArrowheads="1"/>
          </p:cNvSpPr>
          <p:nvPr/>
        </p:nvSpPr>
        <p:spPr bwMode="auto">
          <a:xfrm>
            <a:off x="611188" y="2924175"/>
            <a:ext cx="5076825" cy="2441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lnSpc>
                <a:spcPct val="110000"/>
              </a:lnSpc>
              <a:spcBef>
                <a:spcPct val="50000"/>
              </a:spcBef>
            </a:pPr>
            <a:r>
              <a:rPr lang="it-IT" sz="2800"/>
              <a:t>“</a:t>
            </a:r>
            <a:r>
              <a:rPr lang="it-IT" sz="2800" b="1" i="1">
                <a:solidFill>
                  <a:schemeClr val="accent2"/>
                </a:solidFill>
              </a:rPr>
              <a:t>Preoperative</a:t>
            </a:r>
            <a:r>
              <a:rPr lang="it-IT" sz="2800"/>
              <a:t> cisplatin-based </a:t>
            </a:r>
            <a:r>
              <a:rPr lang="it-IT" sz="2800" b="1" i="1">
                <a:solidFill>
                  <a:schemeClr val="accent2"/>
                </a:solidFill>
              </a:rPr>
              <a:t>chemotherapy plus radiotherapy</a:t>
            </a:r>
            <a:r>
              <a:rPr lang="it-IT" sz="2800"/>
              <a:t> is recommended as the preferred modality for the management of surgically resectable patients”</a:t>
            </a:r>
          </a:p>
        </p:txBody>
      </p:sp>
      <p:sp>
        <p:nvSpPr>
          <p:cNvPr id="68614" name="Text Box 7"/>
          <p:cNvSpPr txBox="1">
            <a:spLocks noChangeArrowheads="1"/>
          </p:cNvSpPr>
          <p:nvPr/>
        </p:nvSpPr>
        <p:spPr bwMode="auto">
          <a:xfrm>
            <a:off x="4932363" y="5799138"/>
            <a:ext cx="396081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2000" i="1"/>
              <a:t>Malthaner, Clin Oncol 22:250-256, 2010</a:t>
            </a:r>
          </a:p>
        </p:txBody>
      </p:sp>
      <p:sp>
        <p:nvSpPr>
          <p:cNvPr id="68615" name="Rectangle 8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68616" name="Text Box 9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811463"/>
            <a:ext cx="8712200" cy="351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692150"/>
            <a:ext cx="7524750" cy="1452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6963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2538" y="692150"/>
            <a:ext cx="1541462" cy="1928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20869" name="Text Box 5"/>
          <p:cNvSpPr txBox="1">
            <a:spLocks noChangeArrowheads="1"/>
          </p:cNvSpPr>
          <p:nvPr/>
        </p:nvSpPr>
        <p:spPr bwMode="auto">
          <a:xfrm>
            <a:off x="-107950" y="5876925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sz="2400" b="1">
                <a:solidFill>
                  <a:schemeClr val="bg1"/>
                </a:solidFill>
              </a:rPr>
              <a:t>Gebsky (1209 pts) Lancet Oncology 2007</a:t>
            </a:r>
          </a:p>
        </p:txBody>
      </p:sp>
      <p:sp>
        <p:nvSpPr>
          <p:cNvPr id="69638" name="Rectangle 6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20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0869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836613"/>
            <a:ext cx="8027987" cy="12398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70659" name="Picture 4" descr="The Lancet Oncology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413" y="476250"/>
            <a:ext cx="4572000" cy="449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0660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4213" y="2420938"/>
            <a:ext cx="5111750" cy="3760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0661" name="Text Box 6"/>
          <p:cNvSpPr txBox="1">
            <a:spLocks noChangeArrowheads="1"/>
          </p:cNvSpPr>
          <p:nvPr/>
        </p:nvSpPr>
        <p:spPr bwMode="auto">
          <a:xfrm>
            <a:off x="5795963" y="2420938"/>
            <a:ext cx="3097212" cy="2501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sz="2000"/>
              <a:t>Relative Reduction in mortality for pts receiving neoadjuvant RT-CT:</a:t>
            </a:r>
          </a:p>
          <a:p>
            <a:pPr algn="ctr" eaLnBrk="1" hangingPunct="1">
              <a:lnSpc>
                <a:spcPct val="130000"/>
              </a:lnSpc>
              <a:spcBef>
                <a:spcPct val="50000"/>
              </a:spcBef>
            </a:pPr>
            <a:r>
              <a:rPr lang="it-IT" sz="2000" b="1" i="1">
                <a:solidFill>
                  <a:schemeClr val="accent2"/>
                </a:solidFill>
              </a:rPr>
              <a:t>HR 0.81</a:t>
            </a:r>
            <a:r>
              <a:rPr lang="it-IT" sz="2000"/>
              <a:t> (95%CI 0.7-0.93)(p=0.002)</a:t>
            </a:r>
          </a:p>
          <a:p>
            <a:pPr algn="ctr" eaLnBrk="1" hangingPunct="1">
              <a:lnSpc>
                <a:spcPct val="130000"/>
              </a:lnSpc>
              <a:spcBef>
                <a:spcPct val="50000"/>
              </a:spcBef>
            </a:pPr>
            <a:r>
              <a:rPr lang="it-IT" sz="2000"/>
              <a:t>Absolute Benefit </a:t>
            </a:r>
            <a:r>
              <a:rPr lang="it-IT" sz="2000" b="1" i="1">
                <a:solidFill>
                  <a:schemeClr val="accent2"/>
                </a:solidFill>
              </a:rPr>
              <a:t>Svv2y: 13%</a:t>
            </a:r>
          </a:p>
        </p:txBody>
      </p:sp>
      <p:sp>
        <p:nvSpPr>
          <p:cNvPr id="70662" name="Text Box 7"/>
          <p:cNvSpPr txBox="1">
            <a:spLocks noChangeArrowheads="1"/>
          </p:cNvSpPr>
          <p:nvPr/>
        </p:nvSpPr>
        <p:spPr bwMode="auto">
          <a:xfrm>
            <a:off x="323850" y="1989138"/>
            <a:ext cx="28797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sz="2400"/>
              <a:t>1209 patients</a:t>
            </a:r>
          </a:p>
        </p:txBody>
      </p:sp>
      <p:sp>
        <p:nvSpPr>
          <p:cNvPr id="70663" name="Rectangle 8"/>
          <p:cNvSpPr>
            <a:spLocks noChangeArrowheads="1"/>
          </p:cNvSpPr>
          <p:nvPr/>
        </p:nvSpPr>
        <p:spPr bwMode="auto">
          <a:xfrm>
            <a:off x="6321425" y="5734050"/>
            <a:ext cx="25717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it-IT" i="1"/>
              <a:t>Gebsky Lancet Oncology 2007</a:t>
            </a:r>
          </a:p>
        </p:txBody>
      </p:sp>
      <p:sp>
        <p:nvSpPr>
          <p:cNvPr id="70664" name="Rectangle 9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70665" name="Text Box 10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5364163" y="2019300"/>
            <a:ext cx="3779837" cy="433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it-IT" sz="3200" b="1" i="1">
                <a:solidFill>
                  <a:srgbClr val="006600"/>
                </a:solidFill>
              </a:rPr>
              <a:t>HR 0.84</a:t>
            </a:r>
            <a:r>
              <a:rPr lang="it-IT" sz="3200"/>
              <a:t> (95%CI 0.71-0.99)(p=0.04)</a:t>
            </a: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endParaRPr lang="it-IT" sz="3200" b="1" i="1"/>
          </a:p>
          <a:p>
            <a:pPr eaLnBrk="1" hangingPunct="1">
              <a:lnSpc>
                <a:spcPct val="130000"/>
              </a:lnSpc>
              <a:spcBef>
                <a:spcPct val="50000"/>
              </a:spcBef>
            </a:pPr>
            <a:r>
              <a:rPr lang="it-IT" sz="3200" b="1" i="1">
                <a:solidFill>
                  <a:srgbClr val="3333CC"/>
                </a:solidFill>
              </a:rPr>
              <a:t>HR 0.75</a:t>
            </a:r>
            <a:r>
              <a:rPr lang="it-IT" sz="3200"/>
              <a:t> (95%CI 0.59-0.95)(p=0.02)</a:t>
            </a:r>
          </a:p>
          <a:p>
            <a:pPr algn="ctr" eaLnBrk="1" hangingPunct="1">
              <a:lnSpc>
                <a:spcPct val="130000"/>
              </a:lnSpc>
              <a:spcBef>
                <a:spcPct val="50000"/>
              </a:spcBef>
            </a:pPr>
            <a:endParaRPr lang="it-IT" sz="3200"/>
          </a:p>
        </p:txBody>
      </p:sp>
      <p:sp>
        <p:nvSpPr>
          <p:cNvPr id="71683" name="Text Box 3"/>
          <p:cNvSpPr txBox="1">
            <a:spLocks noChangeArrowheads="1"/>
          </p:cNvSpPr>
          <p:nvPr/>
        </p:nvSpPr>
        <p:spPr bwMode="auto">
          <a:xfrm>
            <a:off x="395288" y="1123950"/>
            <a:ext cx="8388350" cy="531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50000"/>
              </a:spcBef>
            </a:pPr>
            <a:r>
              <a:rPr lang="it-IT" sz="3600" b="1" i="1">
                <a:solidFill>
                  <a:srgbClr val="990033"/>
                </a:solidFill>
              </a:rPr>
              <a:t>The Role of Histology</a:t>
            </a:r>
          </a:p>
        </p:txBody>
      </p:sp>
      <p:sp>
        <p:nvSpPr>
          <p:cNvPr id="71684" name="Text Box 4"/>
          <p:cNvSpPr txBox="1">
            <a:spLocks noChangeArrowheads="1"/>
          </p:cNvSpPr>
          <p:nvPr/>
        </p:nvSpPr>
        <p:spPr bwMode="auto">
          <a:xfrm>
            <a:off x="682625" y="2132013"/>
            <a:ext cx="4608513" cy="2771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it-IT" sz="4400" b="1" i="1">
                <a:solidFill>
                  <a:srgbClr val="006600"/>
                </a:solidFill>
              </a:rPr>
              <a:t>SCC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endParaRPr lang="it-IT" sz="4400">
              <a:solidFill>
                <a:srgbClr val="006600"/>
              </a:solidFill>
            </a:endParaRP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it-IT" sz="4400" b="1" i="1">
                <a:solidFill>
                  <a:srgbClr val="3333CC"/>
                </a:solidFill>
              </a:rPr>
              <a:t>Adenocarcinoma</a:t>
            </a:r>
          </a:p>
        </p:txBody>
      </p:sp>
      <p:sp>
        <p:nvSpPr>
          <p:cNvPr id="71685" name="Text Box 6"/>
          <p:cNvSpPr txBox="1">
            <a:spLocks noChangeArrowheads="1"/>
          </p:cNvSpPr>
          <p:nvPr/>
        </p:nvSpPr>
        <p:spPr bwMode="auto">
          <a:xfrm>
            <a:off x="4067175" y="317500"/>
            <a:ext cx="53292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 sz="2800" i="1"/>
              <a:t>Neoadjuvant radio-chemotherapy</a:t>
            </a:r>
          </a:p>
        </p:txBody>
      </p:sp>
      <p:sp>
        <p:nvSpPr>
          <p:cNvPr id="71686" name="Text Box 7"/>
          <p:cNvSpPr txBox="1">
            <a:spLocks noChangeArrowheads="1"/>
          </p:cNvSpPr>
          <p:nvPr/>
        </p:nvSpPr>
        <p:spPr bwMode="auto">
          <a:xfrm>
            <a:off x="5724525" y="5805488"/>
            <a:ext cx="33480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2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it-IT"/>
              <a:t>Gebsky, Lancet Oncology 2007</a:t>
            </a:r>
          </a:p>
        </p:txBody>
      </p:sp>
      <p:sp>
        <p:nvSpPr>
          <p:cNvPr id="71687" name="Rectangle 8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71688" name="Text Box 9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404813"/>
            <a:ext cx="3562350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707" name="Rectangle 3"/>
          <p:cNvSpPr>
            <a:spLocks noChangeArrowheads="1"/>
          </p:cNvSpPr>
          <p:nvPr/>
        </p:nvSpPr>
        <p:spPr bwMode="auto">
          <a:xfrm>
            <a:off x="468313" y="750888"/>
            <a:ext cx="8207375" cy="2011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/>
          <a:p>
            <a:r>
              <a:rPr lang="it-IT" sz="2400"/>
              <a:t>Pts with resectable </a:t>
            </a:r>
            <a:r>
              <a:rPr lang="it-IT" sz="2400" b="1" i="1">
                <a:solidFill>
                  <a:schemeClr val="accent2"/>
                </a:solidFill>
              </a:rPr>
              <a:t>T2-3N0-1</a:t>
            </a:r>
            <a:r>
              <a:rPr lang="it-IT" sz="2400"/>
              <a:t>M0 </a:t>
            </a:r>
          </a:p>
          <a:p>
            <a:r>
              <a:rPr lang="it-IT" sz="2400" b="1" i="1">
                <a:solidFill>
                  <a:schemeClr val="accent2"/>
                </a:solidFill>
              </a:rPr>
              <a:t>363 patients</a:t>
            </a:r>
            <a:r>
              <a:rPr lang="it-IT" sz="2400"/>
              <a:t> (2004 and 2008)</a:t>
            </a:r>
          </a:p>
          <a:p>
            <a:endParaRPr lang="it-IT" sz="2400"/>
          </a:p>
          <a:p>
            <a:r>
              <a:rPr lang="it-IT"/>
              <a:t>Median age 60 years (36-79), </a:t>
            </a:r>
          </a:p>
          <a:p>
            <a:r>
              <a:rPr lang="it-IT"/>
              <a:t>Toxicity: Major toxicities (grade ≥ 3) in the CRT arm: hematologic - leukopenia 7%, nonhematological toxicities were all below 5%. </a:t>
            </a:r>
          </a:p>
        </p:txBody>
      </p:sp>
      <p:graphicFrame>
        <p:nvGraphicFramePr>
          <p:cNvPr id="423009" name="Group 97"/>
          <p:cNvGraphicFramePr>
            <a:graphicFrameLocks noGrp="1"/>
          </p:cNvGraphicFramePr>
          <p:nvPr/>
        </p:nvGraphicFramePr>
        <p:xfrm>
          <a:off x="468313" y="2997200"/>
          <a:ext cx="8064500" cy="2703513"/>
        </p:xfrm>
        <a:graphic>
          <a:graphicData uri="http://schemas.openxmlformats.org/drawingml/2006/table">
            <a:tbl>
              <a:tblPr/>
              <a:tblGrid>
                <a:gridCol w="2087562"/>
                <a:gridCol w="2016125"/>
                <a:gridCol w="3960813"/>
              </a:tblGrid>
              <a:tr h="5762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52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Garamond" pitchFamily="18" charset="0"/>
                        </a:rPr>
                        <a:t>Surgery alone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1" i="1" u="none" strike="noStrike" cap="none" normalizeH="0" baseline="0" smtClean="0">
                          <a:ln>
                            <a:noFill/>
                          </a:ln>
                          <a:solidFill>
                            <a:srgbClr val="990033"/>
                          </a:solidFill>
                          <a:effectLst/>
                          <a:latin typeface="Garamond" pitchFamily="18" charset="0"/>
                        </a:rPr>
                        <a:t>RT-CT followed by Surgery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Resection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86%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90%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R0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64.9%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92.3% (pCR 32.6%)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In Hosp. mortality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3.7%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3.8%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Median Survival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26 months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49 months </a:t>
                      </a:r>
                      <a:r>
                        <a:rPr kumimoji="0" lang="it-IT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(p&lt;0.05)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25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3y Survival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48%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59% </a:t>
                      </a:r>
                      <a:r>
                        <a:rPr kumimoji="0" lang="it-IT" sz="2000" b="0" i="1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(p&lt;0.05)</a:t>
                      </a:r>
                      <a:endParaRPr kumimoji="0" lang="it-IT" sz="20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52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72738" name="Rectangle 95"/>
          <p:cNvSpPr>
            <a:spLocks noChangeArrowheads="1"/>
          </p:cNvSpPr>
          <p:nvPr/>
        </p:nvSpPr>
        <p:spPr bwMode="auto">
          <a:xfrm>
            <a:off x="4284663" y="5840413"/>
            <a:ext cx="4741862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r>
              <a:rPr lang="it-IT" sz="2000"/>
              <a:t>Gaast, P. van Hagen, M. Hulshof, </a:t>
            </a:r>
            <a:r>
              <a:rPr lang="it-IT" sz="2000" i="1"/>
              <a:t>Netherlands</a:t>
            </a:r>
            <a:r>
              <a:rPr lang="it-IT" sz="2000"/>
              <a:t>  </a:t>
            </a:r>
          </a:p>
        </p:txBody>
      </p:sp>
      <p:sp>
        <p:nvSpPr>
          <p:cNvPr id="72739" name="Rectangle 98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72740" name="Text Box 99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888" y="419100"/>
            <a:ext cx="2700337" cy="11382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it-IT" smtClean="0"/>
          </a:p>
        </p:txBody>
      </p:sp>
      <p:sp>
        <p:nvSpPr>
          <p:cNvPr id="9220" name="Rectangle 4"/>
          <p:cNvSpPr>
            <a:spLocks noChangeArrowheads="1"/>
          </p:cNvSpPr>
          <p:nvPr/>
        </p:nvSpPr>
        <p:spPr bwMode="auto">
          <a:xfrm>
            <a:off x="4284663" y="1717675"/>
            <a:ext cx="4460875" cy="3871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sz="2000"/>
              <a:t>Trends in treatment </a:t>
            </a:r>
          </a:p>
          <a:p>
            <a:pPr algn="ctr"/>
            <a:r>
              <a:rPr lang="it-IT" sz="2000"/>
              <a:t>SEER-Medicare dataset</a:t>
            </a:r>
          </a:p>
          <a:p>
            <a:pPr algn="ctr"/>
            <a:r>
              <a:rPr lang="it-IT" sz="2800" b="1" i="1">
                <a:solidFill>
                  <a:schemeClr val="accent2"/>
                </a:solidFill>
              </a:rPr>
              <a:t>12.440 patients</a:t>
            </a:r>
            <a:r>
              <a:rPr lang="it-IT" sz="2000"/>
              <a:t> </a:t>
            </a:r>
          </a:p>
          <a:p>
            <a:pPr algn="ctr"/>
            <a:endParaRPr lang="it-IT" sz="2000"/>
          </a:p>
          <a:p>
            <a:r>
              <a:rPr lang="it-IT" sz="2000"/>
              <a:t>Conclusions: </a:t>
            </a:r>
          </a:p>
          <a:p>
            <a:r>
              <a:rPr lang="it-IT" sz="2000"/>
              <a:t>Consistent with published studies demonstrating </a:t>
            </a:r>
            <a:r>
              <a:rPr lang="it-IT" sz="2000" b="1" i="1"/>
              <a:t>benefit of CT in stage III</a:t>
            </a:r>
            <a:r>
              <a:rPr lang="it-IT" sz="2000"/>
              <a:t> NSCLC.</a:t>
            </a:r>
          </a:p>
          <a:p>
            <a:r>
              <a:rPr lang="it-IT" sz="2000"/>
              <a:t>Overall use of combined modality therapies increased, suggesting </a:t>
            </a:r>
            <a:r>
              <a:rPr lang="it-IT" sz="2000" b="1" i="1"/>
              <a:t>more intensive management</a:t>
            </a:r>
            <a:r>
              <a:rPr lang="it-IT" sz="2000"/>
              <a:t> of stage III NSCLC over time.</a:t>
            </a:r>
          </a:p>
        </p:txBody>
      </p:sp>
      <p:sp>
        <p:nvSpPr>
          <p:cNvPr id="9221" name="Rectangle 5"/>
          <p:cNvSpPr>
            <a:spLocks noChangeArrowheads="1"/>
          </p:cNvSpPr>
          <p:nvPr/>
        </p:nvSpPr>
        <p:spPr bwMode="auto">
          <a:xfrm>
            <a:off x="395288" y="404813"/>
            <a:ext cx="6119812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sz="2400" i="1"/>
              <a:t>Patterns of Care in the Management of Stage III Non-small Cell Lung Cancer in the Medicare Population</a:t>
            </a:r>
          </a:p>
        </p:txBody>
      </p:sp>
      <p:graphicFrame>
        <p:nvGraphicFramePr>
          <p:cNvPr id="9222" name="Object 6"/>
          <p:cNvGraphicFramePr>
            <a:graphicFrameLocks noChangeAspect="1"/>
          </p:cNvGraphicFramePr>
          <p:nvPr/>
        </p:nvGraphicFramePr>
        <p:xfrm>
          <a:off x="179388" y="1125538"/>
          <a:ext cx="4940300" cy="4914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7" name="Grafico" r:id="rId5" imgW="4514816" imgH="4495800" progId="MSGraph.Chart.8">
                  <p:embed followColorScheme="full"/>
                </p:oleObj>
              </mc:Choice>
              <mc:Fallback>
                <p:oleObj name="Grafico" r:id="rId5" imgW="4514816" imgH="4495800" progId="MSGraph.Chart.8">
                  <p:embed followColorScheme="full"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9388" y="1125538"/>
                        <a:ext cx="4940300" cy="4914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900113" y="5661025"/>
            <a:ext cx="3671887" cy="506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it-IT" b="1" i="1"/>
              <a:t>RT         CT    RT+CT   RT+CT </a:t>
            </a:r>
          </a:p>
          <a:p>
            <a:pPr eaLnBrk="1" hangingPunct="1">
              <a:lnSpc>
                <a:spcPct val="50000"/>
              </a:lnSpc>
              <a:spcBef>
                <a:spcPct val="50000"/>
              </a:spcBef>
            </a:pPr>
            <a:r>
              <a:rPr lang="it-IT" b="1" i="1"/>
              <a:t>		       concurrent</a:t>
            </a:r>
          </a:p>
        </p:txBody>
      </p:sp>
      <p:sp>
        <p:nvSpPr>
          <p:cNvPr id="9224" name="Rectangle 8"/>
          <p:cNvSpPr>
            <a:spLocks noChangeArrowheads="1"/>
          </p:cNvSpPr>
          <p:nvPr/>
        </p:nvSpPr>
        <p:spPr bwMode="auto">
          <a:xfrm>
            <a:off x="6162675" y="5734050"/>
            <a:ext cx="265747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 i="1"/>
              <a:t>A. B. Chen, B. ASTRO 2010</a:t>
            </a:r>
          </a:p>
        </p:txBody>
      </p:sp>
      <p:sp>
        <p:nvSpPr>
          <p:cNvPr id="9225" name="Rectangle 9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9226" name="Text Box 10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35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73731" name="Text Box 36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pic>
        <p:nvPicPr>
          <p:cNvPr id="73732" name="Picture 3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276475"/>
            <a:ext cx="8172450" cy="3384550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733" name="Picture 3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323975"/>
            <a:ext cx="6276975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611188" y="692150"/>
            <a:ext cx="7848600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3600" b="1" i="1">
                <a:solidFill>
                  <a:schemeClr val="accent2"/>
                </a:solidFill>
              </a:rPr>
              <a:t>THORACIC ONCOLOGY</a:t>
            </a:r>
          </a:p>
          <a:p>
            <a:pPr eaLnBrk="1" hangingPunct="1">
              <a:spcBef>
                <a:spcPct val="50000"/>
              </a:spcBef>
            </a:pPr>
            <a:endParaRPr lang="it-IT" sz="3600" b="1" i="1"/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LUNG CANCER</a:t>
            </a:r>
            <a:endParaRPr lang="it-IT" sz="2400"/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ESOPHAGEAL CANCER</a:t>
            </a:r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 b="1" i="1">
                <a:solidFill>
                  <a:schemeClr val="hlink"/>
                </a:solidFill>
              </a:rPr>
              <a:t>THYMOMA</a:t>
            </a:r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MESOTELIOMA</a:t>
            </a:r>
          </a:p>
        </p:txBody>
      </p:sp>
      <p:pic>
        <p:nvPicPr>
          <p:cNvPr id="74757" name="Picture 6" descr="redir?src=image&amp;clickedItemURN=http%3A%2F%2Fww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60800"/>
            <a:ext cx="3727450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8" name="Picture 8" descr="a noninvasive thymoma type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3800" y="1450975"/>
            <a:ext cx="1657350" cy="1249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59" name="Picture 14" descr="Thymom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5963" y="2033588"/>
            <a:ext cx="1655762" cy="1150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4760" name="Picture 12" descr="ThymomaLung04-24898High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588" y="2532063"/>
            <a:ext cx="1584325" cy="1184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pic>
        <p:nvPicPr>
          <p:cNvPr id="7578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650" y="404813"/>
            <a:ext cx="7632700" cy="2506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5781" name="TextBox 13"/>
          <p:cNvSpPr txBox="1">
            <a:spLocks noChangeArrowheads="1"/>
          </p:cNvSpPr>
          <p:nvPr/>
        </p:nvSpPr>
        <p:spPr bwMode="auto">
          <a:xfrm>
            <a:off x="3635375" y="5876925"/>
            <a:ext cx="50847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/>
            <a:r>
              <a:rPr lang="en-US" sz="1600" i="1">
                <a:ea typeface="ＭＳ Ｐゴシック" pitchFamily="34" charset="-128"/>
              </a:rPr>
              <a:t>Fernandes AT et al. J Thorac Oncol. 2010;5: 1454–1460</a:t>
            </a:r>
          </a:p>
        </p:txBody>
      </p:sp>
      <p:sp>
        <p:nvSpPr>
          <p:cNvPr id="75782" name="Rectangle 6"/>
          <p:cNvSpPr>
            <a:spLocks noChangeArrowheads="1"/>
          </p:cNvSpPr>
          <p:nvPr/>
        </p:nvSpPr>
        <p:spPr bwMode="auto">
          <a:xfrm>
            <a:off x="439738" y="2924175"/>
            <a:ext cx="8064500" cy="2903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</a:pPr>
            <a:r>
              <a:rPr lang="en-US" sz="2200"/>
              <a:t>Data from SEER between 1975 and 2005</a:t>
            </a:r>
          </a:p>
          <a:p>
            <a:pPr marL="342900" indent="-342900">
              <a:lnSpc>
                <a:spcPct val="120000"/>
              </a:lnSpc>
            </a:pPr>
            <a:r>
              <a:rPr lang="en-US" sz="2200" b="1" i="1"/>
              <a:t>Analyzed pts: 1334</a:t>
            </a:r>
          </a:p>
          <a:p>
            <a:pPr marL="342900" indent="-342900">
              <a:lnSpc>
                <a:spcPct val="120000"/>
              </a:lnSpc>
            </a:pPr>
            <a:r>
              <a:rPr lang="en-US" sz="2200"/>
              <a:t>Categorization: </a:t>
            </a:r>
          </a:p>
          <a:p>
            <a:pPr marL="342900" indent="-342900">
              <a:lnSpc>
                <a:spcPct val="120000"/>
              </a:lnSpc>
            </a:pPr>
            <a:r>
              <a:rPr lang="en-US" sz="2200"/>
              <a:t>			Treatment (S+RT, S Alone, RT Alone, No tx)</a:t>
            </a:r>
          </a:p>
          <a:p>
            <a:pPr marL="342900" indent="-342900">
              <a:lnSpc>
                <a:spcPct val="120000"/>
              </a:lnSpc>
            </a:pPr>
            <a:r>
              <a:rPr lang="en-US" sz="2200"/>
              <a:t>			Local (I-IIa), Regional (IIb), Advanced Disease (III-IV)</a:t>
            </a:r>
          </a:p>
          <a:p>
            <a:pPr marL="342900" indent="-342900">
              <a:lnSpc>
                <a:spcPct val="120000"/>
              </a:lnSpc>
            </a:pPr>
            <a:endParaRPr lang="en-US" sz="2200"/>
          </a:p>
          <a:p>
            <a:pPr marL="342900" indent="-342900">
              <a:lnSpc>
                <a:spcPct val="120000"/>
              </a:lnSpc>
            </a:pPr>
            <a:r>
              <a:rPr lang="en-US" sz="2200" b="1">
                <a:solidFill>
                  <a:schemeClr val="accent2"/>
                </a:solidFill>
              </a:rPr>
              <a:t>End-point: toxicity and survival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76804" name="TextBox 13"/>
          <p:cNvSpPr txBox="1">
            <a:spLocks noChangeArrowheads="1"/>
          </p:cNvSpPr>
          <p:nvPr/>
        </p:nvSpPr>
        <p:spPr bwMode="auto">
          <a:xfrm>
            <a:off x="3635375" y="5876925"/>
            <a:ext cx="50847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/>
            <a:r>
              <a:rPr lang="en-US" sz="1600">
                <a:ea typeface="ＭＳ Ｐゴシック" pitchFamily="34" charset="-128"/>
              </a:rPr>
              <a:t>Fernandes AT et al. J Thorac Oncol. 2010;5: 1454–1460</a:t>
            </a:r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539750" y="476250"/>
            <a:ext cx="8064500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2600">
                <a:solidFill>
                  <a:schemeClr val="accent2"/>
                </a:solidFill>
              </a:rPr>
              <a:t>RT in Thymoma patients, SEER analysis</a:t>
            </a:r>
          </a:p>
        </p:txBody>
      </p:sp>
      <p:pic>
        <p:nvPicPr>
          <p:cNvPr id="76806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8" y="1268413"/>
            <a:ext cx="4038600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807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1341438"/>
            <a:ext cx="4464050" cy="4202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6808" name="Picture 8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8" y="3040063"/>
            <a:ext cx="4010025" cy="2727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6809" name="Rectangle 10"/>
          <p:cNvSpPr>
            <a:spLocks noChangeArrowheads="1"/>
          </p:cNvSpPr>
          <p:nvPr/>
        </p:nvSpPr>
        <p:spPr bwMode="auto">
          <a:xfrm>
            <a:off x="395288" y="5445125"/>
            <a:ext cx="1368425" cy="144463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77827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77828" name="TextBox 13"/>
          <p:cNvSpPr txBox="1">
            <a:spLocks noChangeArrowheads="1"/>
          </p:cNvSpPr>
          <p:nvPr/>
        </p:nvSpPr>
        <p:spPr bwMode="auto">
          <a:xfrm>
            <a:off x="3635375" y="5876925"/>
            <a:ext cx="50847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/>
            <a:r>
              <a:rPr lang="en-US" sz="1600">
                <a:ea typeface="ＭＳ Ｐゴシック" pitchFamily="34" charset="-128"/>
              </a:rPr>
              <a:t>Fernandes AT et al. J Thorac Oncol. 2010;5: 1454–1460</a:t>
            </a:r>
          </a:p>
        </p:txBody>
      </p:sp>
      <p:sp>
        <p:nvSpPr>
          <p:cNvPr id="77829" name="Rectangle 5"/>
          <p:cNvSpPr>
            <a:spLocks noChangeArrowheads="1"/>
          </p:cNvSpPr>
          <p:nvPr/>
        </p:nvSpPr>
        <p:spPr bwMode="auto">
          <a:xfrm>
            <a:off x="539750" y="476250"/>
            <a:ext cx="8064500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2600">
                <a:solidFill>
                  <a:schemeClr val="accent2"/>
                </a:solidFill>
              </a:rPr>
              <a:t>RT in Thymoma patients, SEER analysis</a:t>
            </a:r>
          </a:p>
        </p:txBody>
      </p:sp>
      <p:pic>
        <p:nvPicPr>
          <p:cNvPr id="778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484313"/>
            <a:ext cx="4824412" cy="3402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385031" name="Group 7"/>
          <p:cNvGraphicFramePr>
            <a:graphicFrameLocks noGrp="1"/>
          </p:cNvGraphicFramePr>
          <p:nvPr/>
        </p:nvGraphicFramePr>
        <p:xfrm>
          <a:off x="5364163" y="1541463"/>
          <a:ext cx="3408362" cy="3327400"/>
        </p:xfrm>
        <a:graphic>
          <a:graphicData uri="http://schemas.openxmlformats.org/drawingml/2006/table">
            <a:tbl>
              <a:tblPr/>
              <a:tblGrid>
                <a:gridCol w="1704975"/>
                <a:gridCol w="1703387"/>
              </a:tblGrid>
              <a:tr h="555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Treatment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Median Surv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Surgery+RT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163 mo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6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Surgery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214 mo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RT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50 mo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No Tx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71 mo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56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aramond" pitchFamily="18" charset="0"/>
                        </a:rPr>
                        <a:t>             p = 0.43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78851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78852" name="TextBox 13"/>
          <p:cNvSpPr txBox="1">
            <a:spLocks noChangeArrowheads="1"/>
          </p:cNvSpPr>
          <p:nvPr/>
        </p:nvSpPr>
        <p:spPr bwMode="auto">
          <a:xfrm>
            <a:off x="3635375" y="5876925"/>
            <a:ext cx="50847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/>
            <a:r>
              <a:rPr lang="en-US" sz="1600">
                <a:ea typeface="ＭＳ Ｐゴシック" pitchFamily="34" charset="-128"/>
              </a:rPr>
              <a:t>Fernandes AT et al. J Thorac Oncol. 2010;5: 1454–1460</a:t>
            </a:r>
          </a:p>
        </p:txBody>
      </p:sp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539750" y="476250"/>
            <a:ext cx="8064500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2600">
                <a:solidFill>
                  <a:schemeClr val="accent2"/>
                </a:solidFill>
              </a:rPr>
              <a:t>RT in Thymoma patients, SEER analysis</a:t>
            </a:r>
          </a:p>
        </p:txBody>
      </p:sp>
      <p:graphicFrame>
        <p:nvGraphicFramePr>
          <p:cNvPr id="386054" name="Group 6"/>
          <p:cNvGraphicFramePr>
            <a:graphicFrameLocks noGrp="1"/>
          </p:cNvGraphicFramePr>
          <p:nvPr/>
        </p:nvGraphicFramePr>
        <p:xfrm>
          <a:off x="5364163" y="1557338"/>
          <a:ext cx="3408362" cy="3311525"/>
        </p:xfrm>
        <a:graphic>
          <a:graphicData uri="http://schemas.openxmlformats.org/drawingml/2006/table">
            <a:tbl>
              <a:tblPr/>
              <a:tblGrid>
                <a:gridCol w="1704975"/>
                <a:gridCol w="1703387"/>
              </a:tblGrid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Treatment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Median Surv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Surgery+RT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134 mo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40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Surgery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115 mo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RT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77 mo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No Tx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51 mo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aramond" pitchFamily="18" charset="0"/>
                        </a:rPr>
                        <a:t>             p = 0.09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8876" name="Picture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484313"/>
            <a:ext cx="4803775" cy="3402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79875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79876" name="TextBox 13"/>
          <p:cNvSpPr txBox="1">
            <a:spLocks noChangeArrowheads="1"/>
          </p:cNvSpPr>
          <p:nvPr/>
        </p:nvSpPr>
        <p:spPr bwMode="auto">
          <a:xfrm>
            <a:off x="3635375" y="5876925"/>
            <a:ext cx="50847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/>
            <a:r>
              <a:rPr lang="en-US" sz="1600">
                <a:ea typeface="ＭＳ Ｐゴシック" pitchFamily="34" charset="-128"/>
              </a:rPr>
              <a:t>Fernandes AT et al. J Thorac Oncol. 2010;5: 1454–1460</a:t>
            </a:r>
          </a:p>
        </p:txBody>
      </p:sp>
      <p:sp>
        <p:nvSpPr>
          <p:cNvPr id="79877" name="Rectangle 5"/>
          <p:cNvSpPr>
            <a:spLocks noChangeArrowheads="1"/>
          </p:cNvSpPr>
          <p:nvPr/>
        </p:nvSpPr>
        <p:spPr bwMode="auto">
          <a:xfrm>
            <a:off x="539750" y="476250"/>
            <a:ext cx="8064500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2600">
                <a:solidFill>
                  <a:schemeClr val="accent2"/>
                </a:solidFill>
              </a:rPr>
              <a:t>RT in Thymoma patients, SEER analysis</a:t>
            </a:r>
          </a:p>
        </p:txBody>
      </p:sp>
      <p:graphicFrame>
        <p:nvGraphicFramePr>
          <p:cNvPr id="387078" name="Group 6"/>
          <p:cNvGraphicFramePr>
            <a:graphicFrameLocks noGrp="1"/>
          </p:cNvGraphicFramePr>
          <p:nvPr/>
        </p:nvGraphicFramePr>
        <p:xfrm>
          <a:off x="5364163" y="1196975"/>
          <a:ext cx="3408362" cy="3384550"/>
        </p:xfrm>
        <a:graphic>
          <a:graphicData uri="http://schemas.openxmlformats.org/drawingml/2006/table">
            <a:tbl>
              <a:tblPr/>
              <a:tblGrid>
                <a:gridCol w="1704975"/>
                <a:gridCol w="1703387"/>
              </a:tblGrid>
              <a:tr h="563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Treatment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Median Surv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Surgery+RT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97 mo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Surgery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76 mo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RT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34 mo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51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No Tx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35 mo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6356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aramond" pitchFamily="18" charset="0"/>
                        </a:rPr>
                        <a:t>             p = 0.04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79900" name="Picture 3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1125538"/>
            <a:ext cx="4824412" cy="3481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80899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80900" name="Rectangle 4"/>
          <p:cNvSpPr>
            <a:spLocks noChangeArrowheads="1"/>
          </p:cNvSpPr>
          <p:nvPr/>
        </p:nvSpPr>
        <p:spPr bwMode="auto">
          <a:xfrm>
            <a:off x="539750" y="476250"/>
            <a:ext cx="8064500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2600">
                <a:solidFill>
                  <a:schemeClr val="accent2"/>
                </a:solidFill>
              </a:rPr>
              <a:t>RT in Thymoma patients, SEER analysis</a:t>
            </a:r>
          </a:p>
        </p:txBody>
      </p:sp>
      <p:sp>
        <p:nvSpPr>
          <p:cNvPr id="80901" name="Rectangle 5"/>
          <p:cNvSpPr>
            <a:spLocks noChangeArrowheads="1"/>
          </p:cNvSpPr>
          <p:nvPr/>
        </p:nvSpPr>
        <p:spPr bwMode="auto">
          <a:xfrm>
            <a:off x="395288" y="1060450"/>
            <a:ext cx="8207375" cy="4537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140000"/>
              </a:lnSpc>
            </a:pPr>
            <a:r>
              <a:rPr lang="en-US" sz="2600" b="1"/>
              <a:t>Concerns about this analysis</a:t>
            </a:r>
          </a:p>
          <a:p>
            <a:pPr marL="342900" indent="-342900">
              <a:lnSpc>
                <a:spcPct val="140000"/>
              </a:lnSpc>
              <a:buFontTx/>
              <a:buAutoNum type="arabicPeriod"/>
            </a:pPr>
            <a:r>
              <a:rPr lang="en-US" sz="2600"/>
              <a:t>Overall survival in such indolent disease is not the main end-point</a:t>
            </a:r>
          </a:p>
          <a:p>
            <a:pPr marL="342900" indent="-342900">
              <a:lnSpc>
                <a:spcPct val="140000"/>
              </a:lnSpc>
              <a:buFontTx/>
              <a:buAutoNum type="arabicPeriod"/>
            </a:pPr>
            <a:r>
              <a:rPr lang="en-US" sz="2600"/>
              <a:t>No data about completeness of surgery</a:t>
            </a:r>
          </a:p>
          <a:p>
            <a:pPr marL="342900" indent="-342900">
              <a:lnSpc>
                <a:spcPct val="140000"/>
              </a:lnSpc>
              <a:buFontTx/>
              <a:buAutoNum type="arabicPeriod"/>
            </a:pPr>
            <a:r>
              <a:rPr lang="en-US" sz="2600"/>
              <a:t>Approximate staging classification (together stage III and IV)</a:t>
            </a:r>
          </a:p>
          <a:p>
            <a:pPr marL="342900" indent="-342900">
              <a:lnSpc>
                <a:spcPct val="140000"/>
              </a:lnSpc>
              <a:buFontTx/>
              <a:buAutoNum type="arabicPeriod"/>
            </a:pPr>
            <a:r>
              <a:rPr lang="en-US" sz="2600"/>
              <a:t>No data about Histologic classification (thymoma vs thymic carcinoma)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81923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81924" name="Rectangle 4"/>
          <p:cNvSpPr>
            <a:spLocks noChangeArrowheads="1"/>
          </p:cNvSpPr>
          <p:nvPr/>
        </p:nvSpPr>
        <p:spPr bwMode="auto">
          <a:xfrm>
            <a:off x="539750" y="476250"/>
            <a:ext cx="8064500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2600">
                <a:solidFill>
                  <a:schemeClr val="accent2"/>
                </a:solidFill>
              </a:rPr>
              <a:t>RT in Thymoma patients, focus on surgey</a:t>
            </a:r>
          </a:p>
        </p:txBody>
      </p:sp>
      <p:pic>
        <p:nvPicPr>
          <p:cNvPr id="81925" name="Picture 5" descr="Immagine0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052513"/>
            <a:ext cx="7129462" cy="4465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26" name="Rectangle 6"/>
          <p:cNvSpPr>
            <a:spLocks noChangeArrowheads="1"/>
          </p:cNvSpPr>
          <p:nvPr/>
        </p:nvSpPr>
        <p:spPr bwMode="auto">
          <a:xfrm>
            <a:off x="3924300" y="5661025"/>
            <a:ext cx="41306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it-IT" sz="1600">
                <a:ea typeface="ＭＳ Ｐゴシック" pitchFamily="34" charset="-128"/>
              </a:rPr>
              <a:t>Kondo K et al. </a:t>
            </a:r>
            <a:r>
              <a:rPr lang="en-US" sz="1600">
                <a:ea typeface="ＭＳ Ｐゴシック" pitchFamily="34" charset="-128"/>
              </a:rPr>
              <a:t>Ann Thorac Surg . 2003;76:878-85</a:t>
            </a:r>
            <a:endParaRPr lang="it-IT" sz="1600">
              <a:ea typeface="ＭＳ Ｐゴシック" pitchFamily="34" charset="-128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82947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82948" name="Rectangle 4"/>
          <p:cNvSpPr>
            <a:spLocks noChangeArrowheads="1"/>
          </p:cNvSpPr>
          <p:nvPr/>
        </p:nvSpPr>
        <p:spPr bwMode="auto">
          <a:xfrm>
            <a:off x="539750" y="476250"/>
            <a:ext cx="8064500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2600">
                <a:solidFill>
                  <a:schemeClr val="accent2"/>
                </a:solidFill>
              </a:rPr>
              <a:t>RT in Thymoma patients, focus on stage</a:t>
            </a:r>
          </a:p>
        </p:txBody>
      </p:sp>
      <p:graphicFrame>
        <p:nvGraphicFramePr>
          <p:cNvPr id="392197" name="Group 5"/>
          <p:cNvGraphicFramePr>
            <a:graphicFrameLocks noGrp="1"/>
          </p:cNvGraphicFramePr>
          <p:nvPr/>
        </p:nvGraphicFramePr>
        <p:xfrm>
          <a:off x="611188" y="1397000"/>
          <a:ext cx="5689600" cy="3952875"/>
        </p:xfrm>
        <a:graphic>
          <a:graphicData uri="http://schemas.openxmlformats.org/drawingml/2006/table">
            <a:tbl>
              <a:tblPr/>
              <a:tblGrid>
                <a:gridCol w="1296987"/>
                <a:gridCol w="4392613"/>
              </a:tblGrid>
              <a:tr h="8129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Stage I</a:t>
                      </a:r>
                    </a:p>
                  </a:txBody>
                  <a:tcPr marT="45727" marB="4572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Macroscopically completely encapsulate, and microscopically no capsular invasion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9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Stage II</a:t>
                      </a:r>
                    </a:p>
                  </a:txBody>
                  <a:tcPr marT="45727" marB="4572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9550" marR="0" lvl="0" indent="-2095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lphaLcParenR"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 Microscopic invasion to capsule</a:t>
                      </a:r>
                    </a:p>
                    <a:p>
                      <a:pPr marL="209550" marR="0" lvl="0" indent="-2095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lphaLcParenR"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 Macroscopic invasion into surrounding fatty tissue or mediastinal pleura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0600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Stage III</a:t>
                      </a:r>
                    </a:p>
                  </a:txBody>
                  <a:tcPr marT="45727" marB="4572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Macroscopic invasion into neighboring organ, i.e. pericardium, great vessels or lung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697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Stege IV</a:t>
                      </a:r>
                    </a:p>
                  </a:txBody>
                  <a:tcPr marT="45727" marB="45727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209550" marR="0" lvl="0" indent="-2095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lphaLcParenR"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 Pleural or pericardial dissemination</a:t>
                      </a:r>
                    </a:p>
                    <a:p>
                      <a:pPr marL="209550" marR="0" lvl="0" indent="-20955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AutoNum type="alphaLcParenR"/>
                        <a:tabLst/>
                      </a:pPr>
                      <a:r>
                        <a:rPr kumimoji="0" lang="en-US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 Lymphogenous or Hematogenous metastasis</a:t>
                      </a:r>
                    </a:p>
                  </a:txBody>
                  <a:tcPr marT="45727" marB="45727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82966" name="Rectangle 22"/>
          <p:cNvSpPr>
            <a:spLocks noChangeArrowheads="1"/>
          </p:cNvSpPr>
          <p:nvPr/>
        </p:nvSpPr>
        <p:spPr bwMode="auto">
          <a:xfrm>
            <a:off x="1547813" y="5445125"/>
            <a:ext cx="3284537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it-IT" sz="1600">
                <a:ea typeface="ＭＳ Ｐゴシック" pitchFamily="34" charset="-128"/>
              </a:rPr>
              <a:t>Masaoka et al. </a:t>
            </a:r>
            <a:r>
              <a:rPr lang="en-US" sz="1600">
                <a:ea typeface="ＭＳ Ｐゴシック" pitchFamily="34" charset="-128"/>
              </a:rPr>
              <a:t>Cancer. 1981;48:2485-92</a:t>
            </a:r>
            <a:endParaRPr lang="it-IT" sz="1600">
              <a:ea typeface="ＭＳ Ｐゴシック" pitchFamily="34" charset="-128"/>
            </a:endParaRPr>
          </a:p>
        </p:txBody>
      </p:sp>
      <p:sp>
        <p:nvSpPr>
          <p:cNvPr id="82967" name="AutoShape 23"/>
          <p:cNvSpPr>
            <a:spLocks/>
          </p:cNvSpPr>
          <p:nvPr/>
        </p:nvSpPr>
        <p:spPr bwMode="auto">
          <a:xfrm>
            <a:off x="6372225" y="1773238"/>
            <a:ext cx="215900" cy="647700"/>
          </a:xfrm>
          <a:prstGeom prst="rightBrace">
            <a:avLst>
              <a:gd name="adj1" fmla="val 25000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82968" name="Rectangle 24"/>
          <p:cNvSpPr>
            <a:spLocks noChangeArrowheads="1"/>
          </p:cNvSpPr>
          <p:nvPr/>
        </p:nvSpPr>
        <p:spPr bwMode="auto">
          <a:xfrm>
            <a:off x="6959600" y="1844675"/>
            <a:ext cx="1006475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it-IT" sz="3000">
                <a:ea typeface="ＭＳ Ｐゴシック" pitchFamily="34" charset="-128"/>
              </a:rPr>
              <a:t>Local</a:t>
            </a:r>
          </a:p>
        </p:txBody>
      </p:sp>
      <p:sp>
        <p:nvSpPr>
          <p:cNvPr id="82969" name="Line 25"/>
          <p:cNvSpPr>
            <a:spLocks noChangeShapeType="1"/>
          </p:cNvSpPr>
          <p:nvPr/>
        </p:nvSpPr>
        <p:spPr bwMode="auto">
          <a:xfrm>
            <a:off x="6372225" y="2924175"/>
            <a:ext cx="2159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/>
          </a:p>
        </p:txBody>
      </p:sp>
      <p:sp>
        <p:nvSpPr>
          <p:cNvPr id="82970" name="Rectangle 26"/>
          <p:cNvSpPr>
            <a:spLocks noChangeArrowheads="1"/>
          </p:cNvSpPr>
          <p:nvPr/>
        </p:nvSpPr>
        <p:spPr bwMode="auto">
          <a:xfrm>
            <a:off x="6732588" y="2636838"/>
            <a:ext cx="1603375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sz="3000">
                <a:ea typeface="ＭＳ Ｐゴシック" pitchFamily="34" charset="-128"/>
              </a:rPr>
              <a:t>Regional</a:t>
            </a:r>
          </a:p>
        </p:txBody>
      </p:sp>
      <p:sp>
        <p:nvSpPr>
          <p:cNvPr id="82971" name="AutoShape 27"/>
          <p:cNvSpPr>
            <a:spLocks/>
          </p:cNvSpPr>
          <p:nvPr/>
        </p:nvSpPr>
        <p:spPr bwMode="auto">
          <a:xfrm>
            <a:off x="6372225" y="3644900"/>
            <a:ext cx="288925" cy="1439863"/>
          </a:xfrm>
          <a:prstGeom prst="rightBrace">
            <a:avLst>
              <a:gd name="adj1" fmla="val 41529"/>
              <a:gd name="adj2" fmla="val 50000"/>
            </a:avLst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/>
          </a:p>
        </p:txBody>
      </p:sp>
      <p:sp>
        <p:nvSpPr>
          <p:cNvPr id="82972" name="Rectangle 28"/>
          <p:cNvSpPr>
            <a:spLocks noChangeArrowheads="1"/>
          </p:cNvSpPr>
          <p:nvPr/>
        </p:nvSpPr>
        <p:spPr bwMode="auto">
          <a:xfrm>
            <a:off x="6784975" y="4022725"/>
            <a:ext cx="1819275" cy="5588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sz="3000">
                <a:ea typeface="ＭＳ Ｐゴシック" pitchFamily="34" charset="-128"/>
              </a:rPr>
              <a:t>Advanced</a:t>
            </a:r>
          </a:p>
        </p:txBody>
      </p:sp>
      <p:sp>
        <p:nvSpPr>
          <p:cNvPr id="82973" name="TextBox 13"/>
          <p:cNvSpPr txBox="1">
            <a:spLocks noChangeArrowheads="1"/>
          </p:cNvSpPr>
          <p:nvPr/>
        </p:nvSpPr>
        <p:spPr bwMode="auto">
          <a:xfrm>
            <a:off x="6832600" y="5829300"/>
            <a:ext cx="191611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/>
            <a:r>
              <a:rPr lang="en-US" sz="1600">
                <a:ea typeface="ＭＳ Ｐゴシック" pitchFamily="34" charset="-128"/>
              </a:rPr>
              <a:t>Fernandes JTO.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2420938"/>
            <a:ext cx="2263775" cy="2303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6666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6" descr="Current Issue Cover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3088" y="2420938"/>
            <a:ext cx="1514475" cy="201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8"/>
          <p:cNvSpPr>
            <a:spLocks noChangeArrowheads="1"/>
          </p:cNvSpPr>
          <p:nvPr/>
        </p:nvSpPr>
        <p:spPr bwMode="auto">
          <a:xfrm>
            <a:off x="1187450" y="549275"/>
            <a:ext cx="624681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3200" b="1" i="1">
                <a:solidFill>
                  <a:schemeClr val="accent2"/>
                </a:solidFill>
              </a:rPr>
              <a:t>LUNG CANCER (NSCLC) 2010</a:t>
            </a:r>
          </a:p>
          <a:p>
            <a:pPr algn="ctr">
              <a:spcBef>
                <a:spcPct val="50000"/>
              </a:spcBef>
            </a:pPr>
            <a:r>
              <a:rPr lang="it-IT" sz="3200"/>
              <a:t> CONCURRENT RT-CT</a:t>
            </a:r>
          </a:p>
        </p:txBody>
      </p:sp>
      <p:sp>
        <p:nvSpPr>
          <p:cNvPr id="10245" name="Rectangle 9"/>
          <p:cNvSpPr>
            <a:spLocks noChangeArrowheads="1"/>
          </p:cNvSpPr>
          <p:nvPr/>
        </p:nvSpPr>
        <p:spPr bwMode="auto">
          <a:xfrm>
            <a:off x="1476375" y="4762500"/>
            <a:ext cx="2663825" cy="1187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sz="2400"/>
              <a:t>711 patients </a:t>
            </a:r>
          </a:p>
          <a:p>
            <a:pPr algn="ctr"/>
            <a:r>
              <a:rPr lang="it-IT" sz="2400"/>
              <a:t>3 randomized trials </a:t>
            </a:r>
          </a:p>
          <a:p>
            <a:pPr algn="ctr"/>
            <a:endParaRPr lang="it-IT" sz="2400"/>
          </a:p>
        </p:txBody>
      </p:sp>
      <p:sp>
        <p:nvSpPr>
          <p:cNvPr id="10246" name="Rectangle 13"/>
          <p:cNvSpPr>
            <a:spLocks noChangeArrowheads="1"/>
          </p:cNvSpPr>
          <p:nvPr/>
        </p:nvSpPr>
        <p:spPr bwMode="auto">
          <a:xfrm>
            <a:off x="5219700" y="4652963"/>
            <a:ext cx="259238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sz="2400"/>
              <a:t>1.205 patients</a:t>
            </a:r>
          </a:p>
          <a:p>
            <a:pPr algn="ctr"/>
            <a:r>
              <a:rPr lang="it-IT" sz="2400"/>
              <a:t>6 randomized trials</a:t>
            </a:r>
          </a:p>
        </p:txBody>
      </p:sp>
      <p:sp>
        <p:nvSpPr>
          <p:cNvPr id="10247" name="Rectangle 14"/>
          <p:cNvSpPr>
            <a:spLocks noChangeArrowheads="1"/>
          </p:cNvSpPr>
          <p:nvPr/>
        </p:nvSpPr>
        <p:spPr bwMode="auto">
          <a:xfrm>
            <a:off x="468313" y="5589588"/>
            <a:ext cx="3887787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it-IT" i="1"/>
              <a:t>O’Rourke N. Clin Oncol </a:t>
            </a:r>
            <a:r>
              <a:rPr lang="it-IT"/>
              <a:t>22:347–355</a:t>
            </a:r>
            <a:r>
              <a:rPr lang="it-IT" i="1"/>
              <a:t>2010</a:t>
            </a:r>
          </a:p>
        </p:txBody>
      </p:sp>
      <p:sp>
        <p:nvSpPr>
          <p:cNvPr id="10248" name="Rectangle 15"/>
          <p:cNvSpPr>
            <a:spLocks noChangeArrowheads="1"/>
          </p:cNvSpPr>
          <p:nvPr/>
        </p:nvSpPr>
        <p:spPr bwMode="auto">
          <a:xfrm>
            <a:off x="4643438" y="5583238"/>
            <a:ext cx="41529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fr-FR" i="1"/>
              <a:t>Anne Auperin</a:t>
            </a:r>
            <a:r>
              <a:rPr lang="it-IT" i="1"/>
              <a:t> J Clin Oncol 28:2181-2190, 2010</a:t>
            </a:r>
          </a:p>
        </p:txBody>
      </p:sp>
      <p:sp>
        <p:nvSpPr>
          <p:cNvPr id="346128" name="AutoShape 16"/>
          <p:cNvSpPr>
            <a:spLocks noChangeArrowheads="1"/>
          </p:cNvSpPr>
          <p:nvPr/>
        </p:nvSpPr>
        <p:spPr bwMode="auto">
          <a:xfrm rot="1626182">
            <a:off x="900113" y="1341438"/>
            <a:ext cx="720725" cy="1943100"/>
          </a:xfrm>
          <a:prstGeom prst="curvedRightArrow">
            <a:avLst>
              <a:gd name="adj1" fmla="val 53921"/>
              <a:gd name="adj2" fmla="val 107841"/>
              <a:gd name="adj3" fmla="val 33333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sp>
        <p:nvSpPr>
          <p:cNvPr id="346129" name="AutoShape 17"/>
          <p:cNvSpPr>
            <a:spLocks noChangeArrowheads="1"/>
          </p:cNvSpPr>
          <p:nvPr/>
        </p:nvSpPr>
        <p:spPr bwMode="auto">
          <a:xfrm rot="8121636" flipV="1">
            <a:off x="7451725" y="1196975"/>
            <a:ext cx="720725" cy="1944688"/>
          </a:xfrm>
          <a:prstGeom prst="curvedRightArrow">
            <a:avLst>
              <a:gd name="adj1" fmla="val 53965"/>
              <a:gd name="adj2" fmla="val 107930"/>
              <a:gd name="adj3" fmla="val 33333"/>
            </a:avLst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solidFill>
              <a:schemeClr val="accent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defRPr/>
            </a:pPr>
            <a:endParaRPr lang="it-IT"/>
          </a:p>
        </p:txBody>
      </p:sp>
      <p:sp>
        <p:nvSpPr>
          <p:cNvPr id="10251" name="Rectangle 18"/>
          <p:cNvSpPr>
            <a:spLocks noChangeArrowheads="1"/>
          </p:cNvSpPr>
          <p:nvPr/>
        </p:nvSpPr>
        <p:spPr bwMode="auto">
          <a:xfrm>
            <a:off x="1438275" y="0"/>
            <a:ext cx="7270750" cy="315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r>
              <a:rPr lang="it-IT" sz="1600">
                <a:solidFill>
                  <a:srgbClr val="002052"/>
                </a:solidFill>
              </a:rPr>
              <a:t>“HOT TOPICS” 2010</a:t>
            </a:r>
          </a:p>
        </p:txBody>
      </p:sp>
      <p:sp>
        <p:nvSpPr>
          <p:cNvPr id="10252" name="Text Box 19"/>
          <p:cNvSpPr txBox="1">
            <a:spLocks noChangeArrowheads="1"/>
          </p:cNvSpPr>
          <p:nvPr/>
        </p:nvSpPr>
        <p:spPr bwMode="auto">
          <a:xfrm>
            <a:off x="5867400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83971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83972" name="Rectangle 4"/>
          <p:cNvSpPr>
            <a:spLocks noChangeArrowheads="1"/>
          </p:cNvSpPr>
          <p:nvPr/>
        </p:nvSpPr>
        <p:spPr bwMode="auto">
          <a:xfrm>
            <a:off x="539750" y="476250"/>
            <a:ext cx="8064500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2600">
                <a:solidFill>
                  <a:schemeClr val="accent2"/>
                </a:solidFill>
              </a:rPr>
              <a:t>RT in Thymoma patients, focus on histology</a:t>
            </a:r>
          </a:p>
        </p:txBody>
      </p:sp>
      <p:sp>
        <p:nvSpPr>
          <p:cNvPr id="83973" name="Rectangle 5"/>
          <p:cNvSpPr>
            <a:spLocks noChangeArrowheads="1"/>
          </p:cNvSpPr>
          <p:nvPr/>
        </p:nvSpPr>
        <p:spPr bwMode="auto">
          <a:xfrm>
            <a:off x="5076825" y="5734050"/>
            <a:ext cx="3662363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it-IT" sz="1600">
                <a:ea typeface="ＭＳ Ｐゴシック" pitchFamily="34" charset="-128"/>
              </a:rPr>
              <a:t>Ströbel P et al. </a:t>
            </a:r>
            <a:r>
              <a:rPr lang="en-US" sz="1600">
                <a:ea typeface="ＭＳ Ｐゴシック" pitchFamily="34" charset="-128"/>
              </a:rPr>
              <a:t>J Clin Oncol. 2004;22:1501-9</a:t>
            </a:r>
            <a:endParaRPr lang="it-IT" sz="1600">
              <a:ea typeface="ＭＳ Ｐゴシック" pitchFamily="34" charset="-128"/>
            </a:endParaRPr>
          </a:p>
        </p:txBody>
      </p:sp>
      <p:pic>
        <p:nvPicPr>
          <p:cNvPr id="83974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6313" y="1268413"/>
            <a:ext cx="3889375" cy="446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3975" name="Picture 7" descr="Immagine0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700" y="1412875"/>
            <a:ext cx="4537075" cy="301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3976" name="Rectangle 8"/>
          <p:cNvSpPr>
            <a:spLocks noChangeArrowheads="1"/>
          </p:cNvSpPr>
          <p:nvPr/>
        </p:nvSpPr>
        <p:spPr bwMode="auto">
          <a:xfrm>
            <a:off x="611188" y="4652963"/>
            <a:ext cx="413067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it-IT" sz="1600">
                <a:ea typeface="ＭＳ Ｐゴシック" pitchFamily="34" charset="-128"/>
              </a:rPr>
              <a:t>Kondo K et al. </a:t>
            </a:r>
            <a:r>
              <a:rPr lang="en-US" sz="1600">
                <a:ea typeface="ＭＳ Ｐゴシック" pitchFamily="34" charset="-128"/>
              </a:rPr>
              <a:t>Ann Thorac Surg . 2003;76:878-85</a:t>
            </a:r>
            <a:endParaRPr lang="it-IT" sz="1600">
              <a:ea typeface="ＭＳ Ｐゴシック" pitchFamily="34" charset="-128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84995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84996" name="Rectangle 4"/>
          <p:cNvSpPr>
            <a:spLocks noChangeArrowheads="1"/>
          </p:cNvSpPr>
          <p:nvPr/>
        </p:nvSpPr>
        <p:spPr bwMode="auto">
          <a:xfrm>
            <a:off x="539750" y="476250"/>
            <a:ext cx="8064500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2600">
                <a:solidFill>
                  <a:schemeClr val="accent2"/>
                </a:solidFill>
              </a:rPr>
              <a:t>RT in Thymoma patients, histology and biology behaviour</a:t>
            </a:r>
          </a:p>
        </p:txBody>
      </p:sp>
      <p:pic>
        <p:nvPicPr>
          <p:cNvPr id="8499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2388" y="1009650"/>
            <a:ext cx="6705600" cy="50117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4998" name="Rectangle 6"/>
          <p:cNvSpPr>
            <a:spLocks noChangeArrowheads="1"/>
          </p:cNvSpPr>
          <p:nvPr/>
        </p:nvSpPr>
        <p:spPr bwMode="auto">
          <a:xfrm>
            <a:off x="6443663" y="5756275"/>
            <a:ext cx="2357437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it-IT" sz="1600">
                <a:ea typeface="ＭＳ Ｐゴシック" pitchFamily="34" charset="-128"/>
              </a:rPr>
              <a:t>Courtesy of Ströbel P, 2010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86019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86020" name="Rectangle 4"/>
          <p:cNvSpPr>
            <a:spLocks noChangeArrowheads="1"/>
          </p:cNvSpPr>
          <p:nvPr/>
        </p:nvSpPr>
        <p:spPr bwMode="auto">
          <a:xfrm>
            <a:off x="539750" y="476250"/>
            <a:ext cx="8064500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2600">
                <a:solidFill>
                  <a:schemeClr val="accent2"/>
                </a:solidFill>
              </a:rPr>
              <a:t>RT in Thymoma patients, histology and biology behaviour</a:t>
            </a:r>
          </a:p>
        </p:txBody>
      </p:sp>
      <p:pic>
        <p:nvPicPr>
          <p:cNvPr id="86021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8888" y="1016000"/>
            <a:ext cx="6705600" cy="5005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86022" name="Rectangle 6"/>
          <p:cNvSpPr>
            <a:spLocks noChangeArrowheads="1"/>
          </p:cNvSpPr>
          <p:nvPr/>
        </p:nvSpPr>
        <p:spPr bwMode="auto">
          <a:xfrm>
            <a:off x="6877050" y="5756275"/>
            <a:ext cx="1881188" cy="33655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it-IT" sz="1600">
                <a:ea typeface="ＭＳ Ｐゴシック" pitchFamily="34" charset="-128"/>
              </a:rPr>
              <a:t>Courtesy of Ströbel P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87044" name="Rectangle 4"/>
          <p:cNvSpPr>
            <a:spLocks noChangeArrowheads="1"/>
          </p:cNvSpPr>
          <p:nvPr/>
        </p:nvSpPr>
        <p:spPr bwMode="auto">
          <a:xfrm>
            <a:off x="539750" y="476250"/>
            <a:ext cx="8064500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 algn="ctr">
              <a:lnSpc>
                <a:spcPct val="120000"/>
              </a:lnSpc>
            </a:pPr>
            <a:r>
              <a:rPr lang="en-US" sz="2600">
                <a:solidFill>
                  <a:schemeClr val="accent2"/>
                </a:solidFill>
              </a:rPr>
              <a:t>RT in Thymoma patients</a:t>
            </a:r>
          </a:p>
        </p:txBody>
      </p:sp>
      <p:sp>
        <p:nvSpPr>
          <p:cNvPr id="87045" name="Rectangle 5"/>
          <p:cNvSpPr>
            <a:spLocks noChangeArrowheads="1"/>
          </p:cNvSpPr>
          <p:nvPr/>
        </p:nvSpPr>
        <p:spPr bwMode="auto">
          <a:xfrm>
            <a:off x="395288" y="1484313"/>
            <a:ext cx="7777162" cy="3725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/>
              <a:t>Decision making process should be focused on:</a:t>
            </a:r>
          </a:p>
          <a:p>
            <a:pPr>
              <a:spcBef>
                <a:spcPct val="50000"/>
              </a:spcBef>
            </a:pPr>
            <a:endParaRPr lang="en-US" sz="2800"/>
          </a:p>
          <a:p>
            <a:pPr>
              <a:spcBef>
                <a:spcPct val="50000"/>
              </a:spcBef>
            </a:pPr>
            <a:r>
              <a:rPr lang="en-US" sz="2800"/>
              <a:t>	- Surgery and its ability to achieve a R0 resection</a:t>
            </a:r>
          </a:p>
          <a:p>
            <a:pPr>
              <a:spcBef>
                <a:spcPct val="50000"/>
              </a:spcBef>
            </a:pPr>
            <a:r>
              <a:rPr lang="en-US" sz="2800"/>
              <a:t>	- Masaoka’s staging (RT from IIB stage)</a:t>
            </a:r>
          </a:p>
          <a:p>
            <a:pPr>
              <a:spcBef>
                <a:spcPct val="50000"/>
              </a:spcBef>
            </a:pPr>
            <a:r>
              <a:rPr lang="en-US" sz="2800"/>
              <a:t>	- Histology (Thymoma ≠ Thimic carcinoma)</a:t>
            </a:r>
          </a:p>
          <a:p>
            <a:pPr>
              <a:spcBef>
                <a:spcPct val="50000"/>
              </a:spcBef>
            </a:pPr>
            <a:r>
              <a:rPr lang="en-US" sz="2800"/>
              <a:t>	- Biological characterization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88067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88068" name="Text Box 4"/>
          <p:cNvSpPr txBox="1">
            <a:spLocks noChangeArrowheads="1"/>
          </p:cNvSpPr>
          <p:nvPr/>
        </p:nvSpPr>
        <p:spPr bwMode="auto">
          <a:xfrm>
            <a:off x="611188" y="692150"/>
            <a:ext cx="7848600" cy="4760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3600" b="1" i="1">
                <a:solidFill>
                  <a:schemeClr val="accent2"/>
                </a:solidFill>
              </a:rPr>
              <a:t>THORACIC ONCOLOGY</a:t>
            </a:r>
          </a:p>
          <a:p>
            <a:pPr eaLnBrk="1" hangingPunct="1">
              <a:spcBef>
                <a:spcPct val="50000"/>
              </a:spcBef>
            </a:pPr>
            <a:endParaRPr lang="it-IT" sz="3600" b="1" i="1"/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LUNG CANCER</a:t>
            </a:r>
            <a:endParaRPr lang="it-IT" sz="2400"/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ESOPHAGEAL CANCER</a:t>
            </a:r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THYMOMA</a:t>
            </a:r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 b="1" i="1">
                <a:solidFill>
                  <a:schemeClr val="hlink"/>
                </a:solidFill>
              </a:rPr>
              <a:t>MESOTHELIOMA</a:t>
            </a:r>
          </a:p>
        </p:txBody>
      </p:sp>
      <p:pic>
        <p:nvPicPr>
          <p:cNvPr id="88069" name="Picture 6" descr="redir?src=image&amp;clickedItemURN=http%3A%2F%2Fwww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3500438"/>
            <a:ext cx="3348038" cy="2633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89091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611188" y="692150"/>
            <a:ext cx="7848600" cy="393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3600" b="1" i="1">
                <a:solidFill>
                  <a:schemeClr val="accent2"/>
                </a:solidFill>
              </a:rPr>
              <a:t>THORACIC ONCOLOGY</a:t>
            </a:r>
          </a:p>
          <a:p>
            <a:pPr eaLnBrk="1" hangingPunct="1">
              <a:spcBef>
                <a:spcPct val="50000"/>
              </a:spcBef>
            </a:pPr>
            <a:endParaRPr lang="it-IT" sz="3600" b="1" i="1"/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MESOTELIOMA</a:t>
            </a:r>
          </a:p>
          <a:p>
            <a:pPr lvl="2"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 </a:t>
            </a:r>
            <a:r>
              <a:rPr lang="it-IT" sz="3600" b="1" i="1">
                <a:solidFill>
                  <a:schemeClr val="hlink"/>
                </a:solidFill>
              </a:rPr>
              <a:t>Trimodality Therapy</a:t>
            </a:r>
          </a:p>
          <a:p>
            <a:pPr lvl="2"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 RT delivery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90115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90116" name="Text Box 4"/>
          <p:cNvSpPr txBox="1">
            <a:spLocks noChangeArrowheads="1"/>
          </p:cNvSpPr>
          <p:nvPr/>
        </p:nvSpPr>
        <p:spPr bwMode="auto">
          <a:xfrm>
            <a:off x="611188" y="549275"/>
            <a:ext cx="7848600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600">
                <a:solidFill>
                  <a:schemeClr val="accent2"/>
                </a:solidFill>
              </a:rPr>
              <a:t>Phase II Trial of Trimodality Therapy for Malignant Pleural Mesothelioma (EORTC 08031)</a:t>
            </a:r>
            <a:endParaRPr lang="it-IT" sz="2600">
              <a:solidFill>
                <a:schemeClr val="hlink"/>
              </a:solidFill>
            </a:endParaRPr>
          </a:p>
        </p:txBody>
      </p:sp>
      <p:sp>
        <p:nvSpPr>
          <p:cNvPr id="90117" name="TextBox 13"/>
          <p:cNvSpPr txBox="1">
            <a:spLocks noChangeArrowheads="1"/>
          </p:cNvSpPr>
          <p:nvPr/>
        </p:nvSpPr>
        <p:spPr bwMode="auto">
          <a:xfrm>
            <a:off x="3663950" y="5876925"/>
            <a:ext cx="50847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/>
            <a:r>
              <a:rPr lang="en-US" sz="1600">
                <a:ea typeface="ＭＳ Ｐゴシック" pitchFamily="34" charset="-128"/>
              </a:rPr>
              <a:t>Van Schil et al. ERJ Express. Published on June 4, 2010</a:t>
            </a:r>
          </a:p>
        </p:txBody>
      </p:sp>
      <p:sp>
        <p:nvSpPr>
          <p:cNvPr id="90118" name="Rectangle 6"/>
          <p:cNvSpPr>
            <a:spLocks noChangeArrowheads="1"/>
          </p:cNvSpPr>
          <p:nvPr/>
        </p:nvSpPr>
        <p:spPr bwMode="auto">
          <a:xfrm>
            <a:off x="468313" y="1497013"/>
            <a:ext cx="8064500" cy="4219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</a:pPr>
            <a:r>
              <a:rPr lang="it-IT" sz="2600"/>
              <a:t>Involved Centres: 11</a:t>
            </a:r>
          </a:p>
          <a:p>
            <a:pPr marL="342900" indent="-342900">
              <a:lnSpc>
                <a:spcPct val="130000"/>
              </a:lnSpc>
            </a:pPr>
            <a:r>
              <a:rPr lang="it-IT" sz="2600"/>
              <a:t>Nations: The Netherlands, UK, Belgium, France, Italy, Egypt</a:t>
            </a:r>
          </a:p>
          <a:p>
            <a:pPr marL="342900" indent="-342900">
              <a:lnSpc>
                <a:spcPct val="130000"/>
              </a:lnSpc>
            </a:pPr>
            <a:r>
              <a:rPr lang="it-IT" sz="2600"/>
              <a:t>Enrolled patients: 59 patients</a:t>
            </a:r>
          </a:p>
          <a:p>
            <a:pPr marL="342900" indent="-342900">
              <a:lnSpc>
                <a:spcPct val="130000"/>
              </a:lnSpc>
            </a:pPr>
            <a:r>
              <a:rPr lang="it-IT" sz="2600" b="1">
                <a:solidFill>
                  <a:schemeClr val="hlink"/>
                </a:solidFill>
              </a:rPr>
              <a:t>Clinical Stage:</a:t>
            </a:r>
            <a:r>
              <a:rPr lang="it-IT" sz="2600"/>
              <a:t> T3 N0-1 M0, or less</a:t>
            </a:r>
          </a:p>
          <a:p>
            <a:pPr marL="342900" indent="-342900">
              <a:lnSpc>
                <a:spcPct val="130000"/>
              </a:lnSpc>
            </a:pPr>
            <a:r>
              <a:rPr lang="it-IT" sz="2600" b="1">
                <a:solidFill>
                  <a:schemeClr val="hlink"/>
                </a:solidFill>
              </a:rPr>
              <a:t>Trimodality Treatment:</a:t>
            </a:r>
          </a:p>
          <a:p>
            <a:pPr marL="342900" indent="-342900">
              <a:lnSpc>
                <a:spcPct val="130000"/>
              </a:lnSpc>
            </a:pPr>
            <a:r>
              <a:rPr lang="it-IT" sz="2600"/>
              <a:t>			Induction: CDDP + Pemetrexed, 2-3 courses</a:t>
            </a:r>
          </a:p>
          <a:p>
            <a:pPr marL="342900" indent="-342900">
              <a:lnSpc>
                <a:spcPct val="130000"/>
              </a:lnSpc>
            </a:pPr>
            <a:r>
              <a:rPr lang="it-IT" sz="2600"/>
              <a:t>			Extrapleural Pneumonectomy</a:t>
            </a:r>
          </a:p>
          <a:p>
            <a:pPr marL="342900" indent="-342900">
              <a:lnSpc>
                <a:spcPct val="130000"/>
              </a:lnSpc>
            </a:pPr>
            <a:r>
              <a:rPr lang="it-IT" sz="2600"/>
              <a:t>			Adjuvant 3D Hemithoracic RT, 54 Gy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91139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91140" name="Text Box 4"/>
          <p:cNvSpPr txBox="1">
            <a:spLocks noChangeArrowheads="1"/>
          </p:cNvSpPr>
          <p:nvPr/>
        </p:nvSpPr>
        <p:spPr bwMode="auto">
          <a:xfrm>
            <a:off x="611188" y="549275"/>
            <a:ext cx="7848600" cy="88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600">
                <a:solidFill>
                  <a:schemeClr val="accent2"/>
                </a:solidFill>
              </a:rPr>
              <a:t>Phase II Trial of Trimodality Therapy for Malignant Pleural Mesothelioma (EORTC 08031)</a:t>
            </a:r>
            <a:endParaRPr lang="it-IT" sz="2600">
              <a:solidFill>
                <a:schemeClr val="hlink"/>
              </a:solidFill>
            </a:endParaRPr>
          </a:p>
        </p:txBody>
      </p:sp>
      <p:sp>
        <p:nvSpPr>
          <p:cNvPr id="91141" name="TextBox 13"/>
          <p:cNvSpPr txBox="1">
            <a:spLocks noChangeArrowheads="1"/>
          </p:cNvSpPr>
          <p:nvPr/>
        </p:nvSpPr>
        <p:spPr bwMode="auto">
          <a:xfrm>
            <a:off x="3635375" y="5876925"/>
            <a:ext cx="50847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/>
            <a:r>
              <a:rPr lang="en-US" sz="1600">
                <a:ea typeface="ＭＳ Ｐゴシック" pitchFamily="34" charset="-128"/>
              </a:rPr>
              <a:t>Van Schil et al. ERJ Express. Published on June 4, 2010</a:t>
            </a:r>
          </a:p>
        </p:txBody>
      </p:sp>
      <p:sp>
        <p:nvSpPr>
          <p:cNvPr id="91142" name="Rectangle 6"/>
          <p:cNvSpPr>
            <a:spLocks noChangeArrowheads="1"/>
          </p:cNvSpPr>
          <p:nvPr/>
        </p:nvSpPr>
        <p:spPr bwMode="auto">
          <a:xfrm>
            <a:off x="439738" y="1497013"/>
            <a:ext cx="8064500" cy="4035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</a:pPr>
            <a:r>
              <a:rPr lang="it-IT" sz="2400" b="1">
                <a:solidFill>
                  <a:schemeClr val="hlink"/>
                </a:solidFill>
              </a:rPr>
              <a:t>Compliance:</a:t>
            </a:r>
          </a:p>
          <a:p>
            <a:pPr marL="342900" indent="-342900">
              <a:lnSpc>
                <a:spcPct val="120000"/>
              </a:lnSpc>
            </a:pPr>
            <a:r>
              <a:rPr lang="it-IT" sz="2400"/>
              <a:t>			Neoadjuvant CT: 93%</a:t>
            </a:r>
          </a:p>
          <a:p>
            <a:pPr marL="342900" indent="-342900">
              <a:lnSpc>
                <a:spcPct val="120000"/>
              </a:lnSpc>
            </a:pPr>
            <a:r>
              <a:rPr lang="it-IT" sz="2400"/>
              <a:t>			EPP: 79%</a:t>
            </a:r>
          </a:p>
          <a:p>
            <a:pPr marL="342900" indent="-342900">
              <a:lnSpc>
                <a:spcPct val="120000"/>
              </a:lnSpc>
            </a:pPr>
            <a:r>
              <a:rPr lang="it-IT" sz="2400"/>
              <a:t>			Adjuvant RT: 65%</a:t>
            </a:r>
          </a:p>
          <a:p>
            <a:pPr marL="342900" indent="-342900">
              <a:lnSpc>
                <a:spcPct val="120000"/>
              </a:lnSpc>
            </a:pPr>
            <a:r>
              <a:rPr lang="it-IT" sz="2400"/>
              <a:t>			Overall treatment time: 6.5 months</a:t>
            </a:r>
          </a:p>
          <a:p>
            <a:pPr marL="342900" indent="-342900">
              <a:lnSpc>
                <a:spcPct val="120000"/>
              </a:lnSpc>
            </a:pPr>
            <a:r>
              <a:rPr lang="it-IT" sz="2400" b="1">
                <a:solidFill>
                  <a:schemeClr val="hlink"/>
                </a:solidFill>
              </a:rPr>
              <a:t>Results:</a:t>
            </a:r>
          </a:p>
          <a:p>
            <a:pPr marL="342900" indent="-342900">
              <a:lnSpc>
                <a:spcPct val="120000"/>
              </a:lnSpc>
            </a:pPr>
            <a:r>
              <a:rPr lang="it-IT" sz="2400"/>
              <a:t>			Median Survival: 18.4 months</a:t>
            </a:r>
          </a:p>
          <a:p>
            <a:pPr marL="342900" indent="-342900">
              <a:lnSpc>
                <a:spcPct val="120000"/>
              </a:lnSpc>
            </a:pPr>
            <a:r>
              <a:rPr lang="it-IT" sz="2400"/>
              <a:t>			Local Recurrences: 16%</a:t>
            </a:r>
          </a:p>
          <a:p>
            <a:pPr marL="342900" indent="-342900">
              <a:lnSpc>
                <a:spcPct val="120000"/>
              </a:lnSpc>
            </a:pPr>
            <a:r>
              <a:rPr lang="it-IT" sz="2400"/>
              <a:t>			Distant recurrences: 27%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92163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611188" y="549275"/>
            <a:ext cx="78486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600">
                <a:solidFill>
                  <a:schemeClr val="accent2"/>
                </a:solidFill>
              </a:rPr>
              <a:t>Phase II Trial of Trimodality Therapy for MPM</a:t>
            </a:r>
            <a:endParaRPr lang="it-IT" sz="2600">
              <a:solidFill>
                <a:schemeClr val="hlink"/>
              </a:solidFill>
            </a:endParaRPr>
          </a:p>
        </p:txBody>
      </p:sp>
      <p:sp>
        <p:nvSpPr>
          <p:cNvPr id="92165" name="TextBox 13"/>
          <p:cNvSpPr txBox="1">
            <a:spLocks noChangeArrowheads="1"/>
          </p:cNvSpPr>
          <p:nvPr/>
        </p:nvSpPr>
        <p:spPr bwMode="auto">
          <a:xfrm>
            <a:off x="2771775" y="5013325"/>
            <a:ext cx="5976938" cy="1069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/>
            <a:r>
              <a:rPr lang="en-US" sz="1600">
                <a:ea typeface="ＭＳ Ｐゴシック" pitchFamily="34" charset="-128"/>
              </a:rPr>
              <a:t>Canadian Trial [JCO 2009;27:1413-8]</a:t>
            </a:r>
          </a:p>
          <a:p>
            <a:pPr algn="r"/>
            <a:r>
              <a:rPr lang="en-US" sz="1600">
                <a:ea typeface="ＭＳ Ｐゴシック" pitchFamily="34" charset="-128"/>
              </a:rPr>
              <a:t>MSKCC Trial [JCO 2009;27:3007-13]</a:t>
            </a:r>
          </a:p>
          <a:p>
            <a:pPr algn="r"/>
            <a:r>
              <a:rPr lang="en-US" sz="1600">
                <a:ea typeface="ＭＳ Ｐゴシック" pitchFamily="34" charset="-128"/>
              </a:rPr>
              <a:t>Swedish-US Trial [Ann Thorac Surg 2009;88:870-6]</a:t>
            </a:r>
          </a:p>
          <a:p>
            <a:pPr algn="r"/>
            <a:r>
              <a:rPr lang="en-US" sz="1600">
                <a:ea typeface="ＭＳ Ｐゴシック" pitchFamily="34" charset="-128"/>
              </a:rPr>
              <a:t>EORTC [Eur Respir J. 2010 Jun 4.]</a:t>
            </a:r>
          </a:p>
        </p:txBody>
      </p:sp>
      <p:graphicFrame>
        <p:nvGraphicFramePr>
          <p:cNvPr id="407558" name="Group 6"/>
          <p:cNvGraphicFramePr>
            <a:graphicFrameLocks noGrp="1"/>
          </p:cNvGraphicFramePr>
          <p:nvPr/>
        </p:nvGraphicFramePr>
        <p:xfrm>
          <a:off x="541338" y="1339850"/>
          <a:ext cx="8062912" cy="3313113"/>
        </p:xfrm>
        <a:graphic>
          <a:graphicData uri="http://schemas.openxmlformats.org/drawingml/2006/table">
            <a:tbl>
              <a:tblPr/>
              <a:tblGrid>
                <a:gridCol w="1943100"/>
                <a:gridCol w="935037"/>
                <a:gridCol w="935038"/>
                <a:gridCol w="935037"/>
                <a:gridCol w="1228725"/>
                <a:gridCol w="1042988"/>
                <a:gridCol w="1042987"/>
              </a:tblGrid>
              <a:tr h="55245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aramond" pitchFamily="18" charset="0"/>
                        </a:rPr>
                        <a:t>Study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aramond" pitchFamily="18" charset="0"/>
                        </a:rPr>
                        <a:t>Compliance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aramond" pitchFamily="18" charset="0"/>
                        </a:rPr>
                        <a:t>MST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aramond" pitchFamily="18" charset="0"/>
                        </a:rPr>
                        <a:t>Recurrences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</a:tr>
              <a:tr h="552450"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aramond" pitchFamily="18" charset="0"/>
                        </a:rPr>
                        <a:t>CT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aramond" pitchFamily="18" charset="0"/>
                        </a:rPr>
                        <a:t>EPP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Garamond" pitchFamily="18" charset="0"/>
                        </a:rPr>
                        <a:t>RT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aramond" pitchFamily="18" charset="0"/>
                        </a:rPr>
                        <a:t>Loc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Garamond" pitchFamily="18" charset="0"/>
                        </a:rPr>
                        <a:t>Dist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Canadian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88%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68%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Garamond" pitchFamily="18" charset="0"/>
                        </a:rPr>
                        <a:t>50%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14mo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16%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37%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08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MSKCC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83%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70%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Garamond" pitchFamily="18" charset="0"/>
                        </a:rPr>
                        <a:t>57%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16.8mo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15%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28%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EORTC08031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93%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79%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Garamond" pitchFamily="18" charset="0"/>
                        </a:rPr>
                        <a:t>65%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18.4mo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16%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27%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24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Sweden-US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100%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84%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Garamond" pitchFamily="18" charset="0"/>
                        </a:rPr>
                        <a:t>69%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24mo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25%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38%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93187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611188" y="549275"/>
            <a:ext cx="78486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600">
                <a:solidFill>
                  <a:schemeClr val="accent2"/>
                </a:solidFill>
              </a:rPr>
              <a:t>Compliance to Trimodality Therapy and Survival</a:t>
            </a:r>
            <a:endParaRPr lang="it-IT" sz="2600">
              <a:solidFill>
                <a:schemeClr val="hlink"/>
              </a:solidFill>
            </a:endParaRPr>
          </a:p>
        </p:txBody>
      </p:sp>
      <p:sp>
        <p:nvSpPr>
          <p:cNvPr id="93189" name="TextBox 13"/>
          <p:cNvSpPr txBox="1">
            <a:spLocks noChangeArrowheads="1"/>
          </p:cNvSpPr>
          <p:nvPr/>
        </p:nvSpPr>
        <p:spPr bwMode="auto">
          <a:xfrm>
            <a:off x="2771775" y="5829300"/>
            <a:ext cx="5976938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/>
            <a:r>
              <a:rPr lang="en-US" sz="1600">
                <a:ea typeface="ＭＳ Ｐゴシック" pitchFamily="34" charset="-128"/>
              </a:rPr>
              <a:t>Canadian Trial [JCO 2009;27:1413-8]</a:t>
            </a:r>
          </a:p>
        </p:txBody>
      </p:sp>
      <p:pic>
        <p:nvPicPr>
          <p:cNvPr id="9319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1052513"/>
            <a:ext cx="6438900" cy="4695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2771775" y="5734050"/>
            <a:ext cx="6030913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r"/>
            <a:r>
              <a:rPr lang="it-IT" i="1"/>
              <a:t>O’Rourke N. Clin Oncol 2010</a:t>
            </a:r>
          </a:p>
        </p:txBody>
      </p:sp>
      <p:pic>
        <p:nvPicPr>
          <p:cNvPr id="1126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404813"/>
            <a:ext cx="1909762" cy="194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6666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2420938"/>
            <a:ext cx="8164513" cy="2867025"/>
          </a:xfrm>
          <a:prstGeom prst="rect">
            <a:avLst/>
          </a:prstGeom>
          <a:noFill/>
          <a:ln w="38100">
            <a:solidFill>
              <a:srgbClr val="0066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271" name="Rectangle 10"/>
          <p:cNvSpPr>
            <a:spLocks noChangeArrowheads="1"/>
          </p:cNvSpPr>
          <p:nvPr/>
        </p:nvSpPr>
        <p:spPr bwMode="auto">
          <a:xfrm>
            <a:off x="7667625" y="4221163"/>
            <a:ext cx="1027113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it-IT" i="1"/>
              <a:t>p = 0.003</a:t>
            </a:r>
          </a:p>
        </p:txBody>
      </p:sp>
      <p:sp>
        <p:nvSpPr>
          <p:cNvPr id="11272" name="Rectangle 12"/>
          <p:cNvSpPr>
            <a:spLocks noChangeArrowheads="1"/>
          </p:cNvSpPr>
          <p:nvPr/>
        </p:nvSpPr>
        <p:spPr bwMode="auto">
          <a:xfrm>
            <a:off x="395288" y="5300663"/>
            <a:ext cx="65532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it-IT" i="1"/>
              <a:t>Conclusions should be regarded as relating only to patients with stage III disease.</a:t>
            </a:r>
          </a:p>
        </p:txBody>
      </p:sp>
      <p:pic>
        <p:nvPicPr>
          <p:cNvPr id="11273" name="Picture 1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404813"/>
            <a:ext cx="1538287" cy="1860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81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4" name="Rectangle 14"/>
          <p:cNvSpPr>
            <a:spLocks noChangeArrowheads="1"/>
          </p:cNvSpPr>
          <p:nvPr/>
        </p:nvSpPr>
        <p:spPr bwMode="auto">
          <a:xfrm>
            <a:off x="3132138" y="1196975"/>
            <a:ext cx="2736850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it-IT" sz="2400" b="1" i="1"/>
              <a:t>14% reduction in risk of death at 2y</a:t>
            </a:r>
            <a:endParaRPr lang="it-IT" sz="2400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94211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611188" y="692150"/>
            <a:ext cx="7848600" cy="3937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3600" b="1" i="1">
                <a:solidFill>
                  <a:schemeClr val="accent2"/>
                </a:solidFill>
              </a:rPr>
              <a:t>THORACIC ONCOLOGY</a:t>
            </a:r>
          </a:p>
          <a:p>
            <a:pPr eaLnBrk="1" hangingPunct="1">
              <a:spcBef>
                <a:spcPct val="50000"/>
              </a:spcBef>
            </a:pPr>
            <a:endParaRPr lang="it-IT" sz="3600" b="1" i="1"/>
          </a:p>
          <a:p>
            <a:pPr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MESOTELIOMA</a:t>
            </a:r>
          </a:p>
          <a:p>
            <a:pPr lvl="2"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 Trimodality Therapy</a:t>
            </a:r>
          </a:p>
          <a:p>
            <a:pPr lvl="2" eaLnBrk="1" hangingPunct="1">
              <a:spcBef>
                <a:spcPct val="50000"/>
              </a:spcBef>
              <a:buClr>
                <a:schemeClr val="accent2"/>
              </a:buClr>
              <a:buFontTx/>
              <a:buChar char="•"/>
            </a:pPr>
            <a:r>
              <a:rPr lang="it-IT" sz="3600"/>
              <a:t> </a:t>
            </a:r>
            <a:r>
              <a:rPr lang="it-IT" sz="3600" b="1" i="1">
                <a:solidFill>
                  <a:schemeClr val="hlink"/>
                </a:solidFill>
              </a:rPr>
              <a:t>RT delivery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95235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611188" y="549275"/>
            <a:ext cx="78486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600">
                <a:solidFill>
                  <a:schemeClr val="accent2"/>
                </a:solidFill>
              </a:rPr>
              <a:t>RT delivery in MPM</a:t>
            </a:r>
            <a:endParaRPr lang="it-IT" sz="2600">
              <a:solidFill>
                <a:schemeClr val="hlink"/>
              </a:solidFill>
            </a:endParaRPr>
          </a:p>
        </p:txBody>
      </p:sp>
      <p:sp>
        <p:nvSpPr>
          <p:cNvPr id="95237" name="Rectangle 5"/>
          <p:cNvSpPr>
            <a:spLocks noChangeArrowheads="1"/>
          </p:cNvSpPr>
          <p:nvPr/>
        </p:nvSpPr>
        <p:spPr bwMode="auto">
          <a:xfrm>
            <a:off x="395288" y="1125538"/>
            <a:ext cx="8064500" cy="6080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</a:pPr>
            <a:r>
              <a:rPr lang="it-IT" sz="2600"/>
              <a:t>Adjuvant RT: High dose (54Gy) Hemithoracic RT</a:t>
            </a:r>
          </a:p>
        </p:txBody>
      </p:sp>
      <p:sp>
        <p:nvSpPr>
          <p:cNvPr id="95238" name="Rectangle 6"/>
          <p:cNvSpPr>
            <a:spLocks noChangeArrowheads="1"/>
          </p:cNvSpPr>
          <p:nvPr/>
        </p:nvSpPr>
        <p:spPr bwMode="auto">
          <a:xfrm>
            <a:off x="395288" y="2133600"/>
            <a:ext cx="8353425" cy="60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</a:pPr>
            <a:r>
              <a:rPr lang="de-DE" sz="2600"/>
              <a:t>Local recurrences: 3DCRT vs IMRT: 41.7%, vs 14.3% (p:0.03)</a:t>
            </a:r>
            <a:endParaRPr lang="it-IT" sz="2600"/>
          </a:p>
        </p:txBody>
      </p:sp>
      <p:sp>
        <p:nvSpPr>
          <p:cNvPr id="95239" name="Rectangle 7"/>
          <p:cNvSpPr>
            <a:spLocks noChangeArrowheads="1"/>
          </p:cNvSpPr>
          <p:nvPr/>
        </p:nvSpPr>
        <p:spPr bwMode="auto">
          <a:xfrm>
            <a:off x="395288" y="3097213"/>
            <a:ext cx="8353425" cy="1123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de-DE" sz="2600"/>
              <a:t>In 3D treatment local recurrences appears in areas of disomogeneity...</a:t>
            </a:r>
            <a:endParaRPr lang="it-IT" sz="2600"/>
          </a:p>
        </p:txBody>
      </p:sp>
      <p:sp>
        <p:nvSpPr>
          <p:cNvPr id="95240" name="Rectangle 8"/>
          <p:cNvSpPr>
            <a:spLocks noChangeArrowheads="1"/>
          </p:cNvSpPr>
          <p:nvPr/>
        </p:nvSpPr>
        <p:spPr bwMode="auto">
          <a:xfrm>
            <a:off x="395288" y="4724400"/>
            <a:ext cx="8353425" cy="60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130000"/>
              </a:lnSpc>
            </a:pPr>
            <a:r>
              <a:rPr lang="de-DE" sz="2600"/>
              <a:t>... But IMRT leads high toxicity (41% fatal pneumonitis) </a:t>
            </a:r>
            <a:endParaRPr lang="it-IT" sz="2600"/>
          </a:p>
        </p:txBody>
      </p:sp>
      <p:sp>
        <p:nvSpPr>
          <p:cNvPr id="95241" name="TextBox 13"/>
          <p:cNvSpPr txBox="1">
            <a:spLocks noChangeArrowheads="1"/>
          </p:cNvSpPr>
          <p:nvPr/>
        </p:nvSpPr>
        <p:spPr bwMode="auto">
          <a:xfrm>
            <a:off x="3663950" y="1700213"/>
            <a:ext cx="50847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/>
            <a:r>
              <a:rPr lang="en-US" sz="1400">
                <a:solidFill>
                  <a:srgbClr val="CC3300"/>
                </a:solidFill>
                <a:ea typeface="ＭＳ Ｐゴシック" pitchFamily="34" charset="-128"/>
              </a:rPr>
              <a:t>VW Rush et al, J Thorac Cardiovasc Surg 2001;122:788-95</a:t>
            </a:r>
          </a:p>
        </p:txBody>
      </p:sp>
      <p:sp>
        <p:nvSpPr>
          <p:cNvPr id="95242" name="TextBox 13"/>
          <p:cNvSpPr txBox="1">
            <a:spLocks noChangeArrowheads="1"/>
          </p:cNvSpPr>
          <p:nvPr/>
        </p:nvSpPr>
        <p:spPr bwMode="auto">
          <a:xfrm>
            <a:off x="3663950" y="2708275"/>
            <a:ext cx="50847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/>
            <a:r>
              <a:rPr lang="en-US" sz="1400">
                <a:solidFill>
                  <a:srgbClr val="CC3300"/>
                </a:solidFill>
                <a:ea typeface="ＭＳ Ｐゴシック" pitchFamily="34" charset="-128"/>
              </a:rPr>
              <a:t>Buduhan G et al, Ann Thorac Surg 2009;88:870-6</a:t>
            </a:r>
          </a:p>
        </p:txBody>
      </p:sp>
      <p:sp>
        <p:nvSpPr>
          <p:cNvPr id="95243" name="TextBox 13"/>
          <p:cNvSpPr txBox="1">
            <a:spLocks noChangeArrowheads="1"/>
          </p:cNvSpPr>
          <p:nvPr/>
        </p:nvSpPr>
        <p:spPr bwMode="auto">
          <a:xfrm>
            <a:off x="3663950" y="3916363"/>
            <a:ext cx="50847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/>
            <a:r>
              <a:rPr lang="nb-NO" sz="1400">
                <a:solidFill>
                  <a:srgbClr val="CC3300"/>
                </a:solidFill>
                <a:ea typeface="ＭＳ Ｐゴシック" pitchFamily="34" charset="-128"/>
              </a:rPr>
              <a:t>Gupta V et al, JTO in press</a:t>
            </a:r>
            <a:endParaRPr lang="en-US" sz="1400">
              <a:solidFill>
                <a:srgbClr val="CC3300"/>
              </a:solidFill>
              <a:ea typeface="ＭＳ Ｐゴシック" pitchFamily="34" charset="-128"/>
            </a:endParaRPr>
          </a:p>
        </p:txBody>
      </p:sp>
      <p:sp>
        <p:nvSpPr>
          <p:cNvPr id="95244" name="TextBox 13"/>
          <p:cNvSpPr txBox="1">
            <a:spLocks noChangeArrowheads="1"/>
          </p:cNvSpPr>
          <p:nvPr/>
        </p:nvSpPr>
        <p:spPr bwMode="auto">
          <a:xfrm>
            <a:off x="3663950" y="5429250"/>
            <a:ext cx="50847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/>
            <a:r>
              <a:rPr lang="da-DK" sz="1400">
                <a:solidFill>
                  <a:srgbClr val="CC3300"/>
                </a:solidFill>
                <a:ea typeface="ＭＳ Ｐゴシック" pitchFamily="34" charset="-128"/>
              </a:rPr>
              <a:t>Allen AM et al, Red Journal 2006;65:640-5</a:t>
            </a:r>
            <a:endParaRPr lang="en-US" sz="1400">
              <a:solidFill>
                <a:srgbClr val="CC3300"/>
              </a:solidFill>
              <a:ea typeface="ＭＳ Ｐゴシック" pitchFamily="34" charset="-128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96259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pic>
        <p:nvPicPr>
          <p:cNvPr id="9626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6013" y="404813"/>
            <a:ext cx="6769100" cy="2254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626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050" y="2781300"/>
            <a:ext cx="4967288" cy="3352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97283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611188" y="404813"/>
            <a:ext cx="78486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600">
                <a:solidFill>
                  <a:schemeClr val="accent2"/>
                </a:solidFill>
              </a:rPr>
              <a:t>RapidArc vs. IMRT in Adjuvant RT for MPM</a:t>
            </a:r>
            <a:endParaRPr lang="it-IT" sz="2600">
              <a:solidFill>
                <a:schemeClr val="hlink"/>
              </a:solidFill>
            </a:endParaRPr>
          </a:p>
        </p:txBody>
      </p:sp>
      <p:sp>
        <p:nvSpPr>
          <p:cNvPr id="97285" name="TextBox 13"/>
          <p:cNvSpPr txBox="1">
            <a:spLocks noChangeArrowheads="1"/>
          </p:cNvSpPr>
          <p:nvPr/>
        </p:nvSpPr>
        <p:spPr bwMode="auto">
          <a:xfrm>
            <a:off x="3635375" y="5876925"/>
            <a:ext cx="50847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r"/>
            <a:r>
              <a:rPr lang="en-US" sz="1600">
                <a:ea typeface="ＭＳ Ｐゴシック" pitchFamily="34" charset="-128"/>
              </a:rPr>
              <a:t>Scorsetti M et al, Red Journal in press</a:t>
            </a:r>
          </a:p>
        </p:txBody>
      </p:sp>
      <p:sp>
        <p:nvSpPr>
          <p:cNvPr id="97286" name="Rectangle 6"/>
          <p:cNvSpPr>
            <a:spLocks noChangeArrowheads="1"/>
          </p:cNvSpPr>
          <p:nvPr/>
        </p:nvSpPr>
        <p:spPr bwMode="auto">
          <a:xfrm>
            <a:off x="468313" y="981075"/>
            <a:ext cx="8064500" cy="2546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120000"/>
              </a:lnSpc>
            </a:pPr>
            <a:r>
              <a:rPr lang="en-US" sz="3000" b="1">
                <a:solidFill>
                  <a:schemeClr val="accent2"/>
                </a:solidFill>
              </a:rPr>
              <a:t>Results</a:t>
            </a:r>
          </a:p>
          <a:p>
            <a:pPr marL="342900" indent="-342900">
              <a:lnSpc>
                <a:spcPct val="120000"/>
              </a:lnSpc>
            </a:pPr>
            <a:r>
              <a:rPr lang="en-US" sz="2600"/>
              <a:t>Equal CTV and PTV coverage (CI for both: 1.9)</a:t>
            </a:r>
          </a:p>
          <a:p>
            <a:pPr marL="342900" indent="-342900">
              <a:lnSpc>
                <a:spcPct val="120000"/>
              </a:lnSpc>
            </a:pPr>
            <a:r>
              <a:rPr lang="en-US" sz="2600"/>
              <a:t>Less MU delivered in RA (734) vs. IMRT (2195)</a:t>
            </a:r>
          </a:p>
          <a:p>
            <a:pPr marL="342900" indent="-342900">
              <a:lnSpc>
                <a:spcPct val="120000"/>
              </a:lnSpc>
            </a:pPr>
            <a:r>
              <a:rPr lang="en-US" sz="2600"/>
              <a:t>Less treatment time in RA (3.7’) vs IMRT (13.4’)</a:t>
            </a:r>
          </a:p>
          <a:p>
            <a:pPr marL="342900" indent="-342900">
              <a:lnSpc>
                <a:spcPct val="120000"/>
              </a:lnSpc>
            </a:pPr>
            <a:r>
              <a:rPr lang="en-US" sz="2600"/>
              <a:t>More sparing in controlateral lung</a:t>
            </a:r>
          </a:p>
        </p:txBody>
      </p:sp>
      <p:graphicFrame>
        <p:nvGraphicFramePr>
          <p:cNvPr id="414727" name="Group 7"/>
          <p:cNvGraphicFramePr>
            <a:graphicFrameLocks noGrp="1"/>
          </p:cNvGraphicFramePr>
          <p:nvPr/>
        </p:nvGraphicFramePr>
        <p:xfrm>
          <a:off x="827088" y="3716338"/>
          <a:ext cx="7343775" cy="1871662"/>
        </p:xfrm>
        <a:graphic>
          <a:graphicData uri="http://schemas.openxmlformats.org/drawingml/2006/table">
            <a:tbl>
              <a:tblPr/>
              <a:tblGrid>
                <a:gridCol w="1368425"/>
                <a:gridCol w="2447925"/>
                <a:gridCol w="2447925"/>
                <a:gridCol w="1079500"/>
              </a:tblGrid>
              <a:tr h="6238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it-IT" sz="2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2052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IMRT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RapidArc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p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8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D1% (Gy)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24.3 ± 4.1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15.5 ± 3.8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0.002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238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Garamond" pitchFamily="18" charset="0"/>
                        </a:rPr>
                        <a:t>V20&lt;10%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2.0 ± 0.9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0.4 ± 0.4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it-IT" sz="22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2052"/>
                          </a:solidFill>
                          <a:effectLst/>
                          <a:latin typeface="Garamond" pitchFamily="18" charset="0"/>
                        </a:rPr>
                        <a:t>0.01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98307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611188" y="549275"/>
            <a:ext cx="78486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600">
                <a:solidFill>
                  <a:schemeClr val="accent2"/>
                </a:solidFill>
              </a:rPr>
              <a:t>Gray zones in Trimodality Therapy for MPM</a:t>
            </a:r>
            <a:endParaRPr lang="it-IT" sz="2600">
              <a:solidFill>
                <a:schemeClr val="hlink"/>
              </a:solidFill>
            </a:endParaRPr>
          </a:p>
        </p:txBody>
      </p:sp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468313" y="1196975"/>
            <a:ext cx="8064500" cy="4437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342900" indent="-342900">
              <a:lnSpc>
                <a:spcPct val="170000"/>
              </a:lnSpc>
              <a:buFontTx/>
              <a:buAutoNum type="arabicPeriod"/>
            </a:pPr>
            <a:r>
              <a:rPr lang="en-US" sz="2400"/>
              <a:t>No data from randomized trial </a:t>
            </a:r>
          </a:p>
          <a:p>
            <a:pPr marL="342900" indent="-342900">
              <a:lnSpc>
                <a:spcPct val="170000"/>
              </a:lnSpc>
              <a:buFontTx/>
              <a:buAutoNum type="arabicPeriod"/>
            </a:pPr>
            <a:r>
              <a:rPr lang="en-US" sz="2400"/>
              <a:t>When completed trimodality treatment impact on survival…but compliance is the main problem in these patients</a:t>
            </a:r>
          </a:p>
          <a:p>
            <a:pPr marL="342900" indent="-342900">
              <a:lnSpc>
                <a:spcPct val="170000"/>
              </a:lnSpc>
              <a:buFontTx/>
              <a:buAutoNum type="arabicPeriod"/>
            </a:pPr>
            <a:r>
              <a:rPr lang="en-US" sz="2400"/>
              <a:t>Helical treatment may improve adjuvant RT delivery in Malignant Pleural Mesothelioma</a:t>
            </a:r>
          </a:p>
          <a:p>
            <a:pPr marL="342900" indent="-342900">
              <a:lnSpc>
                <a:spcPct val="170000"/>
              </a:lnSpc>
              <a:buFontTx/>
              <a:buAutoNum type="arabicPeriod"/>
            </a:pPr>
            <a:r>
              <a:rPr lang="en-US" sz="2400"/>
              <a:t>Long term clinical results should confirm dosimetric evidences</a:t>
            </a:r>
          </a:p>
          <a:p>
            <a:pPr marL="342900" indent="-342900">
              <a:lnSpc>
                <a:spcPct val="170000"/>
              </a:lnSpc>
              <a:buFontTx/>
              <a:buAutoNum type="arabicPeriod"/>
            </a:pPr>
            <a:r>
              <a:rPr lang="en-US" sz="2400"/>
              <a:t>To select the right patients for the right treatment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30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0"/>
            <a:ext cx="7270750" cy="315913"/>
          </a:xfrm>
          <a:noFill/>
        </p:spPr>
        <p:txBody>
          <a:bodyPr/>
          <a:lstStyle/>
          <a:p>
            <a:pPr eaLnBrk="1" hangingPunct="1"/>
            <a:r>
              <a:rPr lang="it-IT" sz="1600" smtClean="0">
                <a:latin typeface="Garamond" pitchFamily="18" charset="0"/>
              </a:rPr>
              <a:t>“HOT TOPICS” 2010</a:t>
            </a:r>
          </a:p>
        </p:txBody>
      </p:sp>
      <p:sp>
        <p:nvSpPr>
          <p:cNvPr id="99331" name="Text Box 3"/>
          <p:cNvSpPr txBox="1">
            <a:spLocks noChangeArrowheads="1"/>
          </p:cNvSpPr>
          <p:nvPr/>
        </p:nvSpPr>
        <p:spPr bwMode="auto">
          <a:xfrm>
            <a:off x="5832475" y="6237288"/>
            <a:ext cx="3563938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/>
              <a:t>NAPOLI 13-16 Novembre 2010</a:t>
            </a:r>
          </a:p>
        </p:txBody>
      </p:sp>
      <p:sp>
        <p:nvSpPr>
          <p:cNvPr id="99332" name="Text Box 4"/>
          <p:cNvSpPr txBox="1">
            <a:spLocks noChangeArrowheads="1"/>
          </p:cNvSpPr>
          <p:nvPr/>
        </p:nvSpPr>
        <p:spPr bwMode="auto">
          <a:xfrm>
            <a:off x="611188" y="549275"/>
            <a:ext cx="7848600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600">
                <a:solidFill>
                  <a:schemeClr val="accent2"/>
                </a:solidFill>
              </a:rPr>
              <a:t>Gray zones in Trimodality Therapy for MPM</a:t>
            </a:r>
            <a:endParaRPr lang="it-IT" sz="2600">
              <a:solidFill>
                <a:schemeClr val="hlink"/>
              </a:solidFill>
            </a:endParaRPr>
          </a:p>
        </p:txBody>
      </p:sp>
      <p:pic>
        <p:nvPicPr>
          <p:cNvPr id="9933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2222500"/>
            <a:ext cx="8208962" cy="3582988"/>
          </a:xfrm>
          <a:prstGeom prst="rect">
            <a:avLst/>
          </a:prstGeom>
          <a:noFill/>
          <a:ln w="57150">
            <a:solidFill>
              <a:schemeClr val="accent2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9334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175" y="1341438"/>
            <a:ext cx="56007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4" descr="Garde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0355" name="Text Box 5"/>
          <p:cNvSpPr txBox="1">
            <a:spLocks noChangeArrowheads="1"/>
          </p:cNvSpPr>
          <p:nvPr/>
        </p:nvSpPr>
        <p:spPr bwMode="auto">
          <a:xfrm>
            <a:off x="5292725" y="1773238"/>
            <a:ext cx="38512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Garamond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aramond" pitchFamily="18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it-IT" sz="3200" b="1"/>
              <a:t>GRAZIE PER L’ATTENZIONE!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Univ_bianco_eng">
  <a:themeElements>
    <a:clrScheme name="Univ_bianco_eng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Univ_bianco_eng">
      <a:majorFont>
        <a:latin typeface="Helvetica"/>
        <a:ea typeface=""/>
        <a:cs typeface=""/>
      </a:majorFont>
      <a:minorFont>
        <a:latin typeface="Helvetic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Univ_bianco_eng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_bianco_eng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_bianco_eng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_bianco_eng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_bianco_eng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Univ_bianco_eng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_bianco_eng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_bianco_eng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_bianco_eng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_bianco_eng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_bianco_eng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Univ_bianco_eng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Tema di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2374</TotalTime>
  <Words>4850</Words>
  <Application>Microsoft Office PowerPoint</Application>
  <PresentationFormat>Presentazione su schermo (4:3)</PresentationFormat>
  <Paragraphs>1059</Paragraphs>
  <Slides>96</Slides>
  <Notes>96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10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96</vt:i4>
      </vt:variant>
    </vt:vector>
  </HeadingPairs>
  <TitlesOfParts>
    <vt:vector size="108" baseType="lpstr">
      <vt:lpstr>Garamond</vt:lpstr>
      <vt:lpstr>Arial</vt:lpstr>
      <vt:lpstr>Helvetica</vt:lpstr>
      <vt:lpstr>ＭＳ Ｐゴシック</vt:lpstr>
      <vt:lpstr>Times New Roman</vt:lpstr>
      <vt:lpstr>ヒラギノ角ゴ Pro W3</vt:lpstr>
      <vt:lpstr>Wingdings</vt:lpstr>
      <vt:lpstr>Verdana</vt:lpstr>
      <vt:lpstr>Arial Unicode MS</vt:lpstr>
      <vt:lpstr>Calibri</vt:lpstr>
      <vt:lpstr>Univ_bianco_eng</vt:lpstr>
      <vt:lpstr>Grafico di Microsoft Graph</vt:lpstr>
      <vt:lpstr>Presentazione standard di PowerPoint</vt:lpstr>
      <vt:lpstr>“HOT TOPICS” 2010</vt:lpstr>
      <vt:lpstr>“HOT TOPICS” 2010</vt:lpstr>
      <vt:lpstr>Presentazione standard di PowerPoint</vt:lpstr>
      <vt:lpstr>“HOT TOPICS” 2010</vt:lpstr>
      <vt:lpstr>“HOT TOPICS” 2010</vt:lpstr>
      <vt:lpstr>Presentazione standard di PowerPoint</vt:lpstr>
      <vt:lpstr>Presentazione standard di PowerPoint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Phase II PulmonArt Trial: Design</vt:lpstr>
      <vt:lpstr>Phase II PulmonArt Trial: Results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“HOT TOPICS” 2010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“HOT TOPICS” 2010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“HOT TOPICS” 2010</vt:lpstr>
      <vt:lpstr>Presentazione standard di PowerPoint</vt:lpstr>
      <vt:lpstr>Presentazione standard di PowerPoint</vt:lpstr>
      <vt:lpstr>“HOT TOPICS” 2010</vt:lpstr>
      <vt:lpstr>“HOT TOPICS” 2010</vt:lpstr>
      <vt:lpstr>Presentazione standard di PowerPoint</vt:lpstr>
      <vt:lpstr>“HOT TOPICS” 2010</vt:lpstr>
      <vt:lpstr>Presentazione standard di PowerPoint</vt:lpstr>
      <vt:lpstr>“HOT TOPICS” 2010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“HOT TOPICS” 2010</vt:lpstr>
      <vt:lpstr>Presentazione standard di PowerPoint</vt:lpstr>
    </vt:vector>
  </TitlesOfParts>
  <Company>Università Campus Bio-Medico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s.ramella</dc:creator>
  <cp:lastModifiedBy>tecno</cp:lastModifiedBy>
  <cp:revision>124</cp:revision>
  <dcterms:created xsi:type="dcterms:W3CDTF">2010-10-14T15:21:27Z</dcterms:created>
  <dcterms:modified xsi:type="dcterms:W3CDTF">2010-11-13T14:01:53Z</dcterms:modified>
</cp:coreProperties>
</file>