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62" r:id="rId7"/>
    <p:sldId id="263" r:id="rId8"/>
    <p:sldId id="266" r:id="rId9"/>
    <p:sldId id="264" r:id="rId10"/>
    <p:sldId id="265" r:id="rId11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CA8C5-1ED0-45AF-8F26-85999DC3B4F6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2F370-3AD1-4CE0-9A2B-D904ED34A3A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95425-F128-4A64-8AFF-9948E08682AE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7EC62-799A-4C47-976B-D6CF7FB45C4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DABAC-2007-4194-879E-370C2FBA2DF5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ECC32-197B-4719-A0B5-AF7ED072BDD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olo, 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grafico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B3D8B-6758-4363-8180-7D1260BE35D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it-IT" noProof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7BEE0-2E8F-4E38-9657-097BC177735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DF1B-1F30-4D82-88D9-95E950E9D4E0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43CD8-AC24-46F2-86E1-4F3038557F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DCB7E-A9C3-4F33-9CC3-7A71D4D3DD17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63D33-C6E4-4E38-BA80-1FC50BC8126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B288C-3AEE-4C52-9623-F6C1BF363171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8A12B-1E1A-44B4-872A-7D50E3FADD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939C3-6B80-445F-A9FB-F7091F7BB373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46735-3B87-4B1D-B5C5-0D65A5DE886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A173E-E760-4CF6-9B20-A93F4D423442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0660A-AD80-491A-9202-DDBE09636DA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D73B1-104E-4B42-B9BB-08172C105FF2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307C6-5139-4647-B7E3-85BE563B481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3D51F-4490-4CC1-8709-9B864F13725C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1B689-2A8A-4413-A037-E36F92AD9B6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6AEEF-A995-4673-8609-64FAE7FBE1F6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53686-6600-42E0-B85D-5ADA480D4CC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3075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9619F1-B4DE-45CF-B6E1-7C70C65EE02D}" type="datetimeFigureOut">
              <a:rPr lang="it-IT"/>
              <a:pPr>
                <a:defRPr/>
              </a:pPr>
              <a:t>14/11/2010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7538D2-740D-47AE-9EA5-D44CFA3303B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Foglio_di_lavoro_di_Microsoft_Excel_97-20032.xls"/><Relationship Id="rId3" Type="http://schemas.openxmlformats.org/officeDocument/2006/relationships/image" Target="../media/image4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Documento_di_Microsoft_Word_97_-_20031.doc"/><Relationship Id="rId4" Type="http://schemas.openxmlformats.org/officeDocument/2006/relationships/oleObject" Target="../embeddings/oleObject2.bin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orelPhotoPaint.Image.9" r:id="rId3" imgW="2316289" imgH="1874524" progId="">
                  <p:embed/>
                </p:oleObj>
              </mc:Choice>
              <mc:Fallback>
                <p:oleObj name="CorelPhotoPaint.Image.9" r:id="rId3" imgW="2316289" imgH="1874524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ttangolo 4"/>
          <p:cNvSpPr/>
          <p:nvPr/>
        </p:nvSpPr>
        <p:spPr>
          <a:xfrm>
            <a:off x="285720" y="428604"/>
            <a:ext cx="8358246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Radioterapia </a:t>
            </a:r>
            <a:r>
              <a:rPr lang="it-IT" sz="32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stereotassica</a:t>
            </a:r>
            <a:r>
              <a:rPr lang="it-IT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frazionata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nei tumori cerebrali e del capo-collo in età pediatrica: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esperienza </a:t>
            </a:r>
            <a:r>
              <a:rPr lang="it-IT" sz="32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monoistituzionale</a:t>
            </a:r>
            <a:r>
              <a:rPr lang="it-IT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Segnaposto contenuto 7"/>
          <p:cNvGraphicFramePr>
            <a:graphicFrameLocks noGrp="1"/>
          </p:cNvGraphicFramePr>
          <p:nvPr>
            <p:ph sz="quarter" idx="4"/>
          </p:nvPr>
        </p:nvGraphicFramePr>
        <p:xfrm>
          <a:off x="285750" y="1500188"/>
          <a:ext cx="4143404" cy="1554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7322"/>
                <a:gridCol w="714380"/>
                <a:gridCol w="1035851"/>
                <a:gridCol w="1035851"/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TVR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FSRT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3DCRT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5.1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Rettangolo 6"/>
          <p:cNvSpPr/>
          <p:nvPr/>
        </p:nvSpPr>
        <p:spPr>
          <a:xfrm>
            <a:off x="285720" y="357166"/>
            <a:ext cx="37625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Conclusions</a:t>
            </a:r>
          </a:p>
        </p:txBody>
      </p:sp>
      <p:sp>
        <p:nvSpPr>
          <p:cNvPr id="12302" name="CasellaDiTesto 8"/>
          <p:cNvSpPr txBox="1">
            <a:spLocks noChangeArrowheads="1"/>
          </p:cNvSpPr>
          <p:nvPr/>
        </p:nvSpPr>
        <p:spPr bwMode="auto">
          <a:xfrm>
            <a:off x="214313" y="3357563"/>
            <a:ext cx="50720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FSRT leads to outcome in children with brain or head and neck tumors  like the standard treatment with a low incidence of RT related side effects, while the irradiated volume reduction does not affect outcome.</a:t>
            </a:r>
          </a:p>
        </p:txBody>
      </p:sp>
      <p:pic>
        <p:nvPicPr>
          <p:cNvPr id="12303" name="Immagine 2" descr="458px-External_beam_radiotherapy_retinoblastoma_nci-vol-1924-300.jpg"/>
          <p:cNvPicPr>
            <a:picLocks noChangeAspect="1"/>
          </p:cNvPicPr>
          <p:nvPr/>
        </p:nvPicPr>
        <p:blipFill>
          <a:blip r:embed="rId2"/>
          <a:srcRect l="32248"/>
          <a:stretch>
            <a:fillRect/>
          </a:stretch>
        </p:blipFill>
        <p:spPr bwMode="auto">
          <a:xfrm>
            <a:off x="5572125" y="214313"/>
            <a:ext cx="3344863" cy="645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5" descr="C:\Eudora\Attach\Stereo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14313"/>
            <a:ext cx="2971800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454150" y="1397000"/>
          <a:ext cx="62372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Documento" r:id="rId5" imgW="6238080" imgH="4064040" progId="Word.Document.8">
                  <p:embed/>
                </p:oleObj>
              </mc:Choice>
              <mc:Fallback>
                <p:oleObj name="Documento" r:id="rId5" imgW="6238080" imgH="40640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1397000"/>
                        <a:ext cx="6237288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79" name="Group 63"/>
          <p:cNvGraphicFramePr>
            <a:graphicFrameLocks noGrp="1"/>
          </p:cNvGraphicFramePr>
          <p:nvPr/>
        </p:nvGraphicFramePr>
        <p:xfrm>
          <a:off x="4286250" y="1285875"/>
          <a:ext cx="4362480" cy="2609850"/>
        </p:xfrm>
        <a:graphic>
          <a:graphicData uri="http://schemas.openxmlformats.org/drawingml/2006/table">
            <a:tbl>
              <a:tblPr/>
              <a:tblGrid>
                <a:gridCol w="3568806"/>
                <a:gridCol w="793674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Patients</a:t>
                      </a:r>
                      <a:endParaRPr kumimoji="0" lang="it-IT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Female</a:t>
                      </a:r>
                      <a:endParaRPr kumimoji="0" lang="it-IT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99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99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Median</a:t>
                      </a: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it-IT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age</a:t>
                      </a:r>
                      <a:endParaRPr kumimoji="0" lang="it-IT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it-IT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ttangolo 6"/>
          <p:cNvSpPr/>
          <p:nvPr/>
        </p:nvSpPr>
        <p:spPr>
          <a:xfrm>
            <a:off x="3071802" y="214290"/>
            <a:ext cx="607219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Demographics</a:t>
            </a:r>
            <a:endParaRPr lang="it-IT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latin typeface="+mn-lt"/>
            </a:endParaRPr>
          </a:p>
        </p:txBody>
      </p:sp>
      <p:graphicFrame>
        <p:nvGraphicFramePr>
          <p:cNvPr id="2063" name="Object 2"/>
          <p:cNvGraphicFramePr>
            <a:graphicFrameLocks noGrp="1" noChangeAspect="1"/>
          </p:cNvGraphicFramePr>
          <p:nvPr>
            <p:ph type="chart" sz="half" idx="1"/>
          </p:nvPr>
        </p:nvGraphicFramePr>
        <p:xfrm>
          <a:off x="571500" y="2500313"/>
          <a:ext cx="7858125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r:id="rId8" imgW="7858425" imgH="4115157" progId="Excel.Sheet.8">
                  <p:embed/>
                </p:oleObj>
              </mc:Choice>
              <mc:Fallback>
                <p:oleObj r:id="rId8" imgW="7858425" imgH="4115157" progId="Excel.Sheet.8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2500313"/>
                        <a:ext cx="7858125" cy="411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>
          <a:xfrm>
            <a:off x="785786" y="428604"/>
            <a:ext cx="29931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Histology</a:t>
            </a:r>
          </a:p>
        </p:txBody>
      </p:sp>
      <p:graphicFrame>
        <p:nvGraphicFramePr>
          <p:cNvPr id="8" name="Tabella 7"/>
          <p:cNvGraphicFramePr>
            <a:graphicFrameLocks noGrp="1"/>
          </p:cNvGraphicFramePr>
          <p:nvPr/>
        </p:nvGraphicFramePr>
        <p:xfrm>
          <a:off x="4500563" y="642938"/>
          <a:ext cx="4143404" cy="5699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586"/>
                <a:gridCol w="78581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L. G. </a:t>
                      </a:r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Glioma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H. G. </a:t>
                      </a:r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Glioma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Craniopharyngioma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Retinoblastoma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Ependymoma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Soft</a:t>
                      </a:r>
                      <a:r>
                        <a:rPr lang="en-US" sz="2800" b="1" baseline="0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Tissue Sarcoma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Medullo-PNET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L.C. Histiocytosis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Germ Cell T.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A. M. L.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Neurocytoma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170" name="Immagine 9" descr="clip_imicro.jpg"/>
          <p:cNvPicPr>
            <a:picLocks noChangeAspect="1"/>
          </p:cNvPicPr>
          <p:nvPr/>
        </p:nvPicPr>
        <p:blipFill>
          <a:blip r:embed="rId2"/>
          <a:srcRect l="5502" r="8307"/>
          <a:stretch>
            <a:fillRect/>
          </a:stretch>
        </p:blipFill>
        <p:spPr bwMode="auto">
          <a:xfrm>
            <a:off x="571500" y="2071688"/>
            <a:ext cx="335756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3063" y="3857625"/>
            <a:ext cx="7324725" cy="3000375"/>
          </a:xfrm>
        </p:spPr>
        <p:txBody>
          <a:bodyPr/>
          <a:lstStyle/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Gill-Thomas-Cosman, Boston Children’s Hospital or the Tarbell-Loeffler relocatable frames were used for treatments planning and delivery.</a:t>
            </a: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81 babies were irradiated under anesthesia.</a:t>
            </a: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Compliance of collaborative children to all the three instruments was good.</a:t>
            </a:r>
          </a:p>
        </p:txBody>
      </p:sp>
      <p:pic>
        <p:nvPicPr>
          <p:cNvPr id="7171" name="Picture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75"/>
            <a:ext cx="1676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76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8" descr="C:\Eudora\Attach\stereo2.jpg"/>
          <p:cNvPicPr>
            <a:picLocks noChangeAspect="1" noChangeArrowheads="1"/>
          </p:cNvPicPr>
          <p:nvPr/>
        </p:nvPicPr>
        <p:blipFill>
          <a:blip r:embed="rId4"/>
          <a:srcRect l="13393" t="12263" r="20071" b="11320"/>
          <a:stretch>
            <a:fillRect/>
          </a:stretch>
        </p:blipFill>
        <p:spPr bwMode="auto">
          <a:xfrm>
            <a:off x="0" y="5000625"/>
            <a:ext cx="16430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1643042" y="2786058"/>
            <a:ext cx="750095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Immobilization</a:t>
            </a:r>
            <a:endParaRPr lang="it-IT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643042" y="0"/>
            <a:ext cx="7500958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5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Linac</a:t>
            </a:r>
            <a:endParaRPr lang="it-IT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sp>
        <p:nvSpPr>
          <p:cNvPr id="7176" name="Rettangolo 9"/>
          <p:cNvSpPr>
            <a:spLocks noChangeArrowheads="1"/>
          </p:cNvSpPr>
          <p:nvPr/>
        </p:nvSpPr>
        <p:spPr bwMode="auto">
          <a:xfrm>
            <a:off x="1643063" y="785813"/>
            <a:ext cx="72866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en-US" sz="2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RT was given using an adapted 6 MV Siemens MX2 Linear Accelerator, equipped with the X Knife Stereotactic Radiotherapy System  Radionics inc.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857488" y="285728"/>
            <a:ext cx="457203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Radiotherapy parameters</a:t>
            </a:r>
            <a:r>
              <a:rPr lang="it-IT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it-IT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386875"/>
              </p:ext>
            </p:extLst>
          </p:nvPr>
        </p:nvGraphicFramePr>
        <p:xfrm>
          <a:off x="428625" y="2895600"/>
          <a:ext cx="8286808" cy="3108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71702"/>
                <a:gridCol w="2071673"/>
                <a:gridCol w="2071731"/>
                <a:gridCol w="2071702"/>
              </a:tblGrid>
              <a:tr h="124790">
                <a:tc>
                  <a:txBody>
                    <a:bodyPr/>
                    <a:lstStyle/>
                    <a:p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Min.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Max.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Median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Dose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it-IT" sz="28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Gy</a:t>
                      </a:r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 f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59.4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GY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GY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it-IT" sz="28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Collimators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3.75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Arcs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Fields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TVR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  <a:endParaRPr lang="it-IT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pic>
        <p:nvPicPr>
          <p:cNvPr id="8222" name="Picture 2" descr="http://images.google.it/url?q=http://welchcancercenter.org/Radiation%2520Therapy%2520Equip/multi%2520leaf%2520camSM.jpg&amp;usg=AFQjCNEnbtP6zHxnwTwZxpnnfhfZ6VyNpw"/>
          <p:cNvPicPr>
            <a:picLocks noChangeAspect="1" noChangeArrowheads="1"/>
          </p:cNvPicPr>
          <p:nvPr/>
        </p:nvPicPr>
        <p:blipFill>
          <a:blip r:embed="rId2">
            <a:lum bright="-4000" contrast="30000"/>
          </a:blip>
          <a:srcRect t="90"/>
          <a:stretch>
            <a:fillRect/>
          </a:stretch>
        </p:blipFill>
        <p:spPr bwMode="auto">
          <a:xfrm>
            <a:off x="7429500" y="0"/>
            <a:ext cx="17145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2" descr="stereo2"/>
          <p:cNvPicPr>
            <a:picLocks noChangeAspect="1" noChangeArrowheads="1"/>
          </p:cNvPicPr>
          <p:nvPr/>
        </p:nvPicPr>
        <p:blipFill>
          <a:blip r:embed="rId3"/>
          <a:srcRect l="8594" t="6250" r="14844" b="12500"/>
          <a:stretch>
            <a:fillRect/>
          </a:stretch>
        </p:blipFill>
        <p:spPr bwMode="auto">
          <a:xfrm>
            <a:off x="0" y="0"/>
            <a:ext cx="285750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tereotactic_RT2"/>
          <p:cNvPicPr>
            <a:picLocks noChangeAspect="1" noChangeArrowheads="1"/>
          </p:cNvPicPr>
          <p:nvPr/>
        </p:nvPicPr>
        <p:blipFill>
          <a:blip r:embed="rId2"/>
          <a:srcRect t="1108" b="1108"/>
          <a:stretch>
            <a:fillRect/>
          </a:stretch>
        </p:blipFill>
        <p:spPr bwMode="auto">
          <a:xfrm>
            <a:off x="0" y="0"/>
            <a:ext cx="9305925" cy="715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00063" y="714375"/>
            <a:ext cx="1371600" cy="21431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8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tereotactic_RT2"/>
          <p:cNvPicPr>
            <a:picLocks noChangeAspect="1" noChangeArrowheads="1"/>
          </p:cNvPicPr>
          <p:nvPr/>
        </p:nvPicPr>
        <p:blipFill>
          <a:blip r:embed="rId2"/>
          <a:srcRect t="1538" b="3076"/>
          <a:stretch>
            <a:fillRect/>
          </a:stretch>
        </p:blipFill>
        <p:spPr bwMode="auto">
          <a:xfrm>
            <a:off x="0" y="0"/>
            <a:ext cx="9144000" cy="70834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28625" y="714375"/>
            <a:ext cx="1371600" cy="22383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it-IT" sz="8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mk:@MSITStore:C:\Documents%20and%20Settings\Utente\Desktop\Pediatric%20Radiation%20Oncology%202005.chm::/HTML/5_files/C5FF20.png"/>
          <p:cNvSpPr>
            <a:spLocks noChangeAspect="1" noChangeArrowheads="1"/>
          </p:cNvSpPr>
          <p:nvPr/>
        </p:nvSpPr>
        <p:spPr bwMode="auto">
          <a:xfrm>
            <a:off x="155575" y="-2713038"/>
            <a:ext cx="4810125" cy="565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364" name="AutoShape 4" descr="mk:@MSITStore:C:\Documents%20and%20Settings\Utente\Desktop\Pediatric%20Radiation%20Oncology%202005.chm::/HTML/5_files/C5FF20.png"/>
          <p:cNvSpPr>
            <a:spLocks noChangeAspect="1" noChangeArrowheads="1"/>
          </p:cNvSpPr>
          <p:nvPr/>
        </p:nvSpPr>
        <p:spPr bwMode="auto">
          <a:xfrm>
            <a:off x="155575" y="-2713038"/>
            <a:ext cx="4810125" cy="565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5366" name="AutoShape 6" descr="mk:@MSITStore:C:\Documents%20and%20Settings\Utente\Desktop\Pediatric%20Radiation%20Oncology%202005.chm::/HTML/5_files/C5FF20.png"/>
          <p:cNvSpPr>
            <a:spLocks noChangeAspect="1" noChangeArrowheads="1"/>
          </p:cNvSpPr>
          <p:nvPr/>
        </p:nvSpPr>
        <p:spPr bwMode="auto">
          <a:xfrm>
            <a:off x="155575" y="-2713038"/>
            <a:ext cx="4810125" cy="565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5368" name="Picture 8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t="49191" r="50491" b="13274"/>
          <a:stretch>
            <a:fillRect/>
          </a:stretch>
        </p:blipFill>
        <p:spPr bwMode="auto">
          <a:xfrm>
            <a:off x="0" y="2153359"/>
            <a:ext cx="3428992" cy="2336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9" name="Picture 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 l="1554" t="8392" r="13393" b="3073"/>
          <a:stretch>
            <a:fillRect/>
          </a:stretch>
        </p:blipFill>
        <p:spPr bwMode="auto">
          <a:xfrm>
            <a:off x="3714744" y="1214422"/>
            <a:ext cx="505042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 cstate="print"/>
          <a:srcRect l="51041" t="50091" b="12453"/>
          <a:stretch>
            <a:fillRect/>
          </a:stretch>
        </p:blipFill>
        <p:spPr bwMode="auto">
          <a:xfrm>
            <a:off x="-2" y="4500570"/>
            <a:ext cx="3428993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2" cstate="print"/>
          <a:srcRect l="50805" b="65028"/>
          <a:stretch>
            <a:fillRect/>
          </a:stretch>
        </p:blipFill>
        <p:spPr bwMode="auto">
          <a:xfrm>
            <a:off x="-1" y="0"/>
            <a:ext cx="3428993" cy="2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5429256" y="214290"/>
            <a:ext cx="371474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Outcome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285750" y="285750"/>
          <a:ext cx="4929221" cy="62179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29023"/>
                <a:gridCol w="642942"/>
                <a:gridCol w="8572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Histology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L.R.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L. G. </a:t>
                      </a:r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Glioma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H. G. </a:t>
                      </a:r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Glioma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Craniopharyngioma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Retinoblastoma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Ependymoma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Soft</a:t>
                      </a:r>
                      <a:r>
                        <a:rPr lang="en-US" sz="2800" b="1" baseline="0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Tissue Sarcoma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Medullo-PNET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L.C. Histiocytosis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Germ Cell T.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A. M. L.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noProof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Neurocytoma</a:t>
                      </a:r>
                      <a:endParaRPr lang="en-US" sz="2800" b="1" noProof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noProof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n-US" sz="2800" b="1" noProof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5" name="Segnaposto contenuto 8"/>
          <p:cNvSpPr>
            <a:spLocks noGrp="1"/>
          </p:cNvSpPr>
          <p:nvPr>
            <p:ph sz="quarter" idx="4"/>
          </p:nvPr>
        </p:nvSpPr>
        <p:spPr>
          <a:xfrm>
            <a:off x="5643563" y="1571625"/>
            <a:ext cx="3143250" cy="2500313"/>
          </a:xfrm>
        </p:spPr>
        <p:txBody>
          <a:bodyPr/>
          <a:lstStyle/>
          <a:p>
            <a:pPr marL="0" indent="0" algn="just">
              <a:buFont typeface="Arial" charset="0"/>
              <a:buNone/>
            </a:pPr>
            <a:r>
              <a:rPr lang="it-IT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At the present follow-up, 5 year OS, local control and DFS are exactly the same of our historical control and literature reports.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299</Words>
  <Application>Microsoft Office PowerPoint</Application>
  <PresentationFormat>Presentazione su schermo (4:3)</PresentationFormat>
  <Paragraphs>114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3</vt:i4>
      </vt:variant>
      <vt:variant>
        <vt:lpstr>Titoli diapositive</vt:lpstr>
      </vt:variant>
      <vt:variant>
        <vt:i4>10</vt:i4>
      </vt:variant>
    </vt:vector>
  </HeadingPairs>
  <TitlesOfParts>
    <vt:vector size="14" baseType="lpstr">
      <vt:lpstr>Tema di Office</vt:lpstr>
      <vt:lpstr>CorelPhotoPaint.Image.9</vt:lpstr>
      <vt:lpstr>Documento</vt:lpstr>
      <vt:lpstr>Foglio di lavoro di Microsoft Excel 97-2003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Azienda Ospedaliera di Padova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Scarzello</dc:creator>
  <cp:lastModifiedBy>tecno</cp:lastModifiedBy>
  <cp:revision>74</cp:revision>
  <dcterms:created xsi:type="dcterms:W3CDTF">2010-11-10T08:55:45Z</dcterms:created>
  <dcterms:modified xsi:type="dcterms:W3CDTF">2010-11-14T08:14:48Z</dcterms:modified>
</cp:coreProperties>
</file>