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Lst>
  <p:notesMasterIdLst>
    <p:notesMasterId r:id="rId32"/>
  </p:notesMasterIdLst>
  <p:handoutMasterIdLst>
    <p:handoutMasterId r:id="rId33"/>
  </p:handoutMasterIdLst>
  <p:sldIdLst>
    <p:sldId id="256" r:id="rId2"/>
    <p:sldId id="440" r:id="rId3"/>
    <p:sldId id="441" r:id="rId4"/>
    <p:sldId id="447" r:id="rId5"/>
    <p:sldId id="449" r:id="rId6"/>
    <p:sldId id="450" r:id="rId7"/>
    <p:sldId id="451" r:id="rId8"/>
    <p:sldId id="459" r:id="rId9"/>
    <p:sldId id="454" r:id="rId10"/>
    <p:sldId id="453" r:id="rId11"/>
    <p:sldId id="480" r:id="rId12"/>
    <p:sldId id="483" r:id="rId13"/>
    <p:sldId id="484" r:id="rId14"/>
    <p:sldId id="485" r:id="rId15"/>
    <p:sldId id="460" r:id="rId16"/>
    <p:sldId id="461" r:id="rId17"/>
    <p:sldId id="462" r:id="rId18"/>
    <p:sldId id="463" r:id="rId19"/>
    <p:sldId id="464" r:id="rId20"/>
    <p:sldId id="465" r:id="rId21"/>
    <p:sldId id="466" r:id="rId22"/>
    <p:sldId id="472" r:id="rId23"/>
    <p:sldId id="473" r:id="rId24"/>
    <p:sldId id="467" r:id="rId25"/>
    <p:sldId id="477" r:id="rId26"/>
    <p:sldId id="468" r:id="rId27"/>
    <p:sldId id="475" r:id="rId28"/>
    <p:sldId id="476" r:id="rId29"/>
    <p:sldId id="471" r:id="rId30"/>
    <p:sldId id="474" r:id="rId31"/>
  </p:sldIdLst>
  <p:sldSz cx="9144000" cy="6858000" type="screen4x3"/>
  <p:notesSz cx="9144000" cy="6858000"/>
  <p:defaultTextStyle>
    <a:defPPr>
      <a:defRPr lang="it-IT"/>
    </a:defPPr>
    <a:lvl1pPr algn="l" rtl="0" fontAlgn="base">
      <a:spcBef>
        <a:spcPct val="0"/>
      </a:spcBef>
      <a:spcAft>
        <a:spcPct val="0"/>
      </a:spcAft>
      <a:defRPr sz="1600" kern="1200">
        <a:solidFill>
          <a:schemeClr val="tx1"/>
        </a:solidFill>
        <a:latin typeface="Arial" charset="0"/>
        <a:ea typeface="+mn-ea"/>
        <a:cs typeface="+mn-cs"/>
      </a:defRPr>
    </a:lvl1pPr>
    <a:lvl2pPr marL="457200" algn="l" rtl="0" fontAlgn="base">
      <a:spcBef>
        <a:spcPct val="0"/>
      </a:spcBef>
      <a:spcAft>
        <a:spcPct val="0"/>
      </a:spcAft>
      <a:defRPr sz="1600" kern="1200">
        <a:solidFill>
          <a:schemeClr val="tx1"/>
        </a:solidFill>
        <a:latin typeface="Arial" charset="0"/>
        <a:ea typeface="+mn-ea"/>
        <a:cs typeface="+mn-cs"/>
      </a:defRPr>
    </a:lvl2pPr>
    <a:lvl3pPr marL="914400" algn="l" rtl="0" fontAlgn="base">
      <a:spcBef>
        <a:spcPct val="0"/>
      </a:spcBef>
      <a:spcAft>
        <a:spcPct val="0"/>
      </a:spcAft>
      <a:defRPr sz="1600" kern="1200">
        <a:solidFill>
          <a:schemeClr val="tx1"/>
        </a:solidFill>
        <a:latin typeface="Arial" charset="0"/>
        <a:ea typeface="+mn-ea"/>
        <a:cs typeface="+mn-cs"/>
      </a:defRPr>
    </a:lvl3pPr>
    <a:lvl4pPr marL="1371600" algn="l" rtl="0" fontAlgn="base">
      <a:spcBef>
        <a:spcPct val="0"/>
      </a:spcBef>
      <a:spcAft>
        <a:spcPct val="0"/>
      </a:spcAft>
      <a:defRPr sz="1600" kern="1200">
        <a:solidFill>
          <a:schemeClr val="tx1"/>
        </a:solidFill>
        <a:latin typeface="Arial" charset="0"/>
        <a:ea typeface="+mn-ea"/>
        <a:cs typeface="+mn-cs"/>
      </a:defRPr>
    </a:lvl4pPr>
    <a:lvl5pPr marL="1828800" algn="l" rtl="0" fontAlgn="base">
      <a:spcBef>
        <a:spcPct val="0"/>
      </a:spcBef>
      <a:spcAft>
        <a:spcPct val="0"/>
      </a:spcAft>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1E3DC"/>
    <a:srgbClr val="000066"/>
    <a:srgbClr val="FFFF00"/>
    <a:srgbClr val="66FF33"/>
    <a:srgbClr val="99FF99"/>
    <a:srgbClr val="3366FF"/>
    <a:srgbClr val="0000FF"/>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26824" autoAdjust="0"/>
    <p:restoredTop sz="89149" autoAdjust="0"/>
  </p:normalViewPr>
  <p:slideViewPr>
    <p:cSldViewPr>
      <p:cViewPr>
        <p:scale>
          <a:sx n="70" d="100"/>
          <a:sy n="70" d="100"/>
        </p:scale>
        <p:origin x="-115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828"/>
    </p:cViewPr>
  </p:sorterViewPr>
  <p:notesViewPr>
    <p:cSldViewPr>
      <p:cViewPr varScale="1">
        <p:scale>
          <a:sx n="78" d="100"/>
          <a:sy n="78" d="100"/>
        </p:scale>
        <p:origin x="-204" y="-90"/>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9A8E33-92B1-4458-8673-02710DF0B56C}"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it-IT"/>
        </a:p>
      </dgm:t>
    </dgm:pt>
    <dgm:pt modelId="{65255C9A-7EC5-4BA0-9D50-6674667AB7C9}">
      <dgm:prSet phldrT="[Testo]" custT="1"/>
      <dgm:spPr/>
      <dgm:t>
        <a:bodyPr/>
        <a:lstStyle/>
        <a:p>
          <a:r>
            <a:rPr lang="it-IT" sz="1800" dirty="0" smtClean="0">
              <a:solidFill>
                <a:srgbClr val="000066"/>
              </a:solidFill>
            </a:rPr>
            <a:t>Trattamento radicale esclusivo</a:t>
          </a:r>
          <a:endParaRPr lang="it-IT" sz="1800" dirty="0">
            <a:solidFill>
              <a:srgbClr val="000066"/>
            </a:solidFill>
          </a:endParaRPr>
        </a:p>
      </dgm:t>
    </dgm:pt>
    <dgm:pt modelId="{D896F637-4A00-4953-82A3-490A79BBCFAA}" type="parTrans" cxnId="{C2E5AC97-E361-4889-926C-A182A907FC43}">
      <dgm:prSet/>
      <dgm:spPr/>
      <dgm:t>
        <a:bodyPr/>
        <a:lstStyle/>
        <a:p>
          <a:endParaRPr lang="it-IT" sz="2400">
            <a:solidFill>
              <a:srgbClr val="000066"/>
            </a:solidFill>
          </a:endParaRPr>
        </a:p>
      </dgm:t>
    </dgm:pt>
    <dgm:pt modelId="{DCE74E43-7AA5-4CFB-B86E-17D1A27243C1}" type="sibTrans" cxnId="{C2E5AC97-E361-4889-926C-A182A907FC43}">
      <dgm:prSet/>
      <dgm:spPr/>
      <dgm:t>
        <a:bodyPr/>
        <a:lstStyle/>
        <a:p>
          <a:endParaRPr lang="it-IT" sz="2400">
            <a:solidFill>
              <a:srgbClr val="000066"/>
            </a:solidFill>
          </a:endParaRPr>
        </a:p>
      </dgm:t>
    </dgm:pt>
    <dgm:pt modelId="{C656EEC7-2B5A-410E-9DF0-82B0654D605E}">
      <dgm:prSet phldrT="[Testo]" custT="1"/>
      <dgm:spPr/>
      <dgm:t>
        <a:bodyPr/>
        <a:lstStyle/>
        <a:p>
          <a:r>
            <a:rPr lang="it-IT" sz="1800" dirty="0" smtClean="0">
              <a:solidFill>
                <a:srgbClr val="000066"/>
              </a:solidFill>
            </a:rPr>
            <a:t>Trattamento palliativo/sintomatico</a:t>
          </a:r>
          <a:endParaRPr lang="it-IT" sz="1800" dirty="0">
            <a:solidFill>
              <a:srgbClr val="000066"/>
            </a:solidFill>
          </a:endParaRPr>
        </a:p>
      </dgm:t>
    </dgm:pt>
    <dgm:pt modelId="{BFED820A-2217-4750-9239-CFB1A55F03F0}" type="parTrans" cxnId="{7ECD2A44-B206-4701-A507-7330CA18D285}">
      <dgm:prSet/>
      <dgm:spPr/>
      <dgm:t>
        <a:bodyPr/>
        <a:lstStyle/>
        <a:p>
          <a:endParaRPr lang="it-IT" sz="2400">
            <a:solidFill>
              <a:srgbClr val="000066"/>
            </a:solidFill>
          </a:endParaRPr>
        </a:p>
      </dgm:t>
    </dgm:pt>
    <dgm:pt modelId="{6892DE3D-88CF-4D56-95A6-4407061736A2}" type="sibTrans" cxnId="{7ECD2A44-B206-4701-A507-7330CA18D285}">
      <dgm:prSet/>
      <dgm:spPr/>
      <dgm:t>
        <a:bodyPr/>
        <a:lstStyle/>
        <a:p>
          <a:endParaRPr lang="it-IT" sz="2400">
            <a:solidFill>
              <a:srgbClr val="000066"/>
            </a:solidFill>
          </a:endParaRPr>
        </a:p>
      </dgm:t>
    </dgm:pt>
    <dgm:pt modelId="{2AE8EB53-551B-467B-8448-EAA9D98E4D03}">
      <dgm:prSet phldrT="[Testo]" custT="1"/>
      <dgm:spPr/>
      <dgm:t>
        <a:bodyPr/>
        <a:lstStyle/>
        <a:p>
          <a:r>
            <a:rPr lang="it-IT" sz="1800" dirty="0" smtClean="0">
              <a:solidFill>
                <a:srgbClr val="000066"/>
              </a:solidFill>
            </a:rPr>
            <a:t>Trattamento adiuvante dopo </a:t>
          </a:r>
          <a:r>
            <a:rPr lang="it-IT" sz="1800" dirty="0" err="1" smtClean="0">
              <a:solidFill>
                <a:srgbClr val="000066"/>
              </a:solidFill>
            </a:rPr>
            <a:t>pleurectomia</a:t>
          </a:r>
          <a:r>
            <a:rPr lang="it-IT" sz="1800" dirty="0" smtClean="0">
              <a:solidFill>
                <a:srgbClr val="000066"/>
              </a:solidFill>
            </a:rPr>
            <a:t>/</a:t>
          </a:r>
        </a:p>
        <a:p>
          <a:r>
            <a:rPr lang="it-IT" sz="1800" dirty="0" smtClean="0">
              <a:solidFill>
                <a:srgbClr val="000066"/>
              </a:solidFill>
            </a:rPr>
            <a:t>decorticazione</a:t>
          </a:r>
          <a:endParaRPr lang="it-IT" sz="1800" dirty="0">
            <a:solidFill>
              <a:srgbClr val="000066"/>
            </a:solidFill>
          </a:endParaRPr>
        </a:p>
      </dgm:t>
    </dgm:pt>
    <dgm:pt modelId="{FEE0649A-A0BC-4624-9245-FA96D35819CE}" type="parTrans" cxnId="{490338C4-7F92-467F-AEEB-EDC1ADE44076}">
      <dgm:prSet/>
      <dgm:spPr/>
      <dgm:t>
        <a:bodyPr/>
        <a:lstStyle/>
        <a:p>
          <a:endParaRPr lang="it-IT" sz="2400">
            <a:solidFill>
              <a:srgbClr val="000066"/>
            </a:solidFill>
          </a:endParaRPr>
        </a:p>
      </dgm:t>
    </dgm:pt>
    <dgm:pt modelId="{1B71E7E0-78D8-4F76-895D-DA48370108B6}" type="sibTrans" cxnId="{490338C4-7F92-467F-AEEB-EDC1ADE44076}">
      <dgm:prSet/>
      <dgm:spPr/>
      <dgm:t>
        <a:bodyPr/>
        <a:lstStyle/>
        <a:p>
          <a:endParaRPr lang="it-IT" sz="2400">
            <a:solidFill>
              <a:srgbClr val="000066"/>
            </a:solidFill>
          </a:endParaRPr>
        </a:p>
      </dgm:t>
    </dgm:pt>
    <dgm:pt modelId="{C53D0ACF-5369-48DF-AF00-51E64A5B7B87}">
      <dgm:prSet phldrT="[Testo]" custT="1"/>
      <dgm:spPr/>
      <dgm:t>
        <a:bodyPr/>
        <a:lstStyle/>
        <a:p>
          <a:r>
            <a:rPr lang="it-IT" sz="1800" dirty="0" smtClean="0">
              <a:solidFill>
                <a:srgbClr val="000066"/>
              </a:solidFill>
            </a:rPr>
            <a:t>Trattamento adiuvante dopo EPP</a:t>
          </a:r>
          <a:endParaRPr lang="it-IT" sz="1800" dirty="0">
            <a:solidFill>
              <a:srgbClr val="000066"/>
            </a:solidFill>
          </a:endParaRPr>
        </a:p>
      </dgm:t>
    </dgm:pt>
    <dgm:pt modelId="{4EBA29CB-C7E0-4DEB-A135-5350272E34F1}" type="parTrans" cxnId="{968C18DE-C826-41D3-AFC2-478BFD8F22A5}">
      <dgm:prSet/>
      <dgm:spPr/>
      <dgm:t>
        <a:bodyPr/>
        <a:lstStyle/>
        <a:p>
          <a:endParaRPr lang="it-IT" sz="2400">
            <a:solidFill>
              <a:srgbClr val="000066"/>
            </a:solidFill>
          </a:endParaRPr>
        </a:p>
      </dgm:t>
    </dgm:pt>
    <dgm:pt modelId="{1A7E9E6F-9701-4EF7-B576-F630278A4147}" type="sibTrans" cxnId="{968C18DE-C826-41D3-AFC2-478BFD8F22A5}">
      <dgm:prSet/>
      <dgm:spPr/>
      <dgm:t>
        <a:bodyPr/>
        <a:lstStyle/>
        <a:p>
          <a:endParaRPr lang="it-IT" sz="2400">
            <a:solidFill>
              <a:srgbClr val="000066"/>
            </a:solidFill>
          </a:endParaRPr>
        </a:p>
      </dgm:t>
    </dgm:pt>
    <dgm:pt modelId="{4DAC260C-273D-48C9-B3B6-182AA879CCDE}">
      <dgm:prSet phldrT="[Testo]" custT="1"/>
      <dgm:spPr/>
      <dgm:t>
        <a:bodyPr/>
        <a:lstStyle/>
        <a:p>
          <a:r>
            <a:rPr lang="it-IT" sz="1800" dirty="0" smtClean="0">
              <a:solidFill>
                <a:srgbClr val="000066"/>
              </a:solidFill>
            </a:rPr>
            <a:t>Profilassi nei tragitti </a:t>
          </a:r>
          <a:r>
            <a:rPr lang="it-IT" sz="1800" dirty="0" err="1" smtClean="0">
              <a:solidFill>
                <a:srgbClr val="000066"/>
              </a:solidFill>
            </a:rPr>
            <a:t>toracoscopici</a:t>
          </a:r>
          <a:endParaRPr lang="it-IT" sz="1800" dirty="0">
            <a:solidFill>
              <a:srgbClr val="000066"/>
            </a:solidFill>
          </a:endParaRPr>
        </a:p>
      </dgm:t>
    </dgm:pt>
    <dgm:pt modelId="{53B6AB63-BB12-4BE6-AA1E-D20731AA5BD4}" type="parTrans" cxnId="{8BAD677D-BE5A-420A-B1C9-6EDEF01254C6}">
      <dgm:prSet/>
      <dgm:spPr/>
      <dgm:t>
        <a:bodyPr/>
        <a:lstStyle/>
        <a:p>
          <a:endParaRPr lang="it-IT" sz="2400">
            <a:solidFill>
              <a:srgbClr val="000066"/>
            </a:solidFill>
          </a:endParaRPr>
        </a:p>
      </dgm:t>
    </dgm:pt>
    <dgm:pt modelId="{D9F2B9BD-DC39-4B1F-B8F3-220A0A63E34A}" type="sibTrans" cxnId="{8BAD677D-BE5A-420A-B1C9-6EDEF01254C6}">
      <dgm:prSet/>
      <dgm:spPr/>
      <dgm:t>
        <a:bodyPr/>
        <a:lstStyle/>
        <a:p>
          <a:endParaRPr lang="it-IT" sz="2400">
            <a:solidFill>
              <a:srgbClr val="000066"/>
            </a:solidFill>
          </a:endParaRPr>
        </a:p>
      </dgm:t>
    </dgm:pt>
    <dgm:pt modelId="{A030B2C4-C346-41DD-B70E-B57241CC8371}" type="pres">
      <dgm:prSet presAssocID="{9F9A8E33-92B1-4458-8673-02710DF0B56C}" presName="diagram" presStyleCnt="0">
        <dgm:presLayoutVars>
          <dgm:dir/>
          <dgm:resizeHandles val="exact"/>
        </dgm:presLayoutVars>
      </dgm:prSet>
      <dgm:spPr/>
      <dgm:t>
        <a:bodyPr/>
        <a:lstStyle/>
        <a:p>
          <a:endParaRPr lang="it-IT"/>
        </a:p>
      </dgm:t>
    </dgm:pt>
    <dgm:pt modelId="{F93E3852-4595-4409-8B2B-269FE3BB45F8}" type="pres">
      <dgm:prSet presAssocID="{65255C9A-7EC5-4BA0-9D50-6674667AB7C9}" presName="node" presStyleLbl="node1" presStyleIdx="0" presStyleCnt="5">
        <dgm:presLayoutVars>
          <dgm:bulletEnabled val="1"/>
        </dgm:presLayoutVars>
      </dgm:prSet>
      <dgm:spPr/>
      <dgm:t>
        <a:bodyPr/>
        <a:lstStyle/>
        <a:p>
          <a:endParaRPr lang="it-IT"/>
        </a:p>
      </dgm:t>
    </dgm:pt>
    <dgm:pt modelId="{94A65E11-62C5-426F-A49C-673DE96DDB79}" type="pres">
      <dgm:prSet presAssocID="{DCE74E43-7AA5-4CFB-B86E-17D1A27243C1}" presName="sibTrans" presStyleCnt="0"/>
      <dgm:spPr/>
    </dgm:pt>
    <dgm:pt modelId="{2B700C3A-ECC3-4131-9436-D743A9A6E1F6}" type="pres">
      <dgm:prSet presAssocID="{C656EEC7-2B5A-410E-9DF0-82B0654D605E}" presName="node" presStyleLbl="node1" presStyleIdx="1" presStyleCnt="5">
        <dgm:presLayoutVars>
          <dgm:bulletEnabled val="1"/>
        </dgm:presLayoutVars>
      </dgm:prSet>
      <dgm:spPr/>
      <dgm:t>
        <a:bodyPr/>
        <a:lstStyle/>
        <a:p>
          <a:endParaRPr lang="it-IT"/>
        </a:p>
      </dgm:t>
    </dgm:pt>
    <dgm:pt modelId="{7A856DA8-E1F1-41F2-942D-75296ED06FD7}" type="pres">
      <dgm:prSet presAssocID="{6892DE3D-88CF-4D56-95A6-4407061736A2}" presName="sibTrans" presStyleCnt="0"/>
      <dgm:spPr/>
    </dgm:pt>
    <dgm:pt modelId="{157BF8AE-5F3B-4AE6-A640-D817105AA940}" type="pres">
      <dgm:prSet presAssocID="{2AE8EB53-551B-467B-8448-EAA9D98E4D03}" presName="node" presStyleLbl="node1" presStyleIdx="2" presStyleCnt="5">
        <dgm:presLayoutVars>
          <dgm:bulletEnabled val="1"/>
        </dgm:presLayoutVars>
      </dgm:prSet>
      <dgm:spPr/>
      <dgm:t>
        <a:bodyPr/>
        <a:lstStyle/>
        <a:p>
          <a:endParaRPr lang="it-IT"/>
        </a:p>
      </dgm:t>
    </dgm:pt>
    <dgm:pt modelId="{C01DFB00-CC0E-42C3-9FD8-F722B1BEE91C}" type="pres">
      <dgm:prSet presAssocID="{1B71E7E0-78D8-4F76-895D-DA48370108B6}" presName="sibTrans" presStyleCnt="0"/>
      <dgm:spPr/>
    </dgm:pt>
    <dgm:pt modelId="{25220309-D910-4E45-ABBA-63ECD4C1B27B}" type="pres">
      <dgm:prSet presAssocID="{C53D0ACF-5369-48DF-AF00-51E64A5B7B87}" presName="node" presStyleLbl="node1" presStyleIdx="3" presStyleCnt="5">
        <dgm:presLayoutVars>
          <dgm:bulletEnabled val="1"/>
        </dgm:presLayoutVars>
      </dgm:prSet>
      <dgm:spPr/>
      <dgm:t>
        <a:bodyPr/>
        <a:lstStyle/>
        <a:p>
          <a:endParaRPr lang="it-IT"/>
        </a:p>
      </dgm:t>
    </dgm:pt>
    <dgm:pt modelId="{7353706C-794C-45DB-AA38-6EDC1845AE60}" type="pres">
      <dgm:prSet presAssocID="{1A7E9E6F-9701-4EF7-B576-F630278A4147}" presName="sibTrans" presStyleCnt="0"/>
      <dgm:spPr/>
    </dgm:pt>
    <dgm:pt modelId="{3B4AC04A-C6EF-4AEF-8E31-A7E892BCB7F4}" type="pres">
      <dgm:prSet presAssocID="{4DAC260C-273D-48C9-B3B6-182AA879CCDE}" presName="node" presStyleLbl="node1" presStyleIdx="4" presStyleCnt="5">
        <dgm:presLayoutVars>
          <dgm:bulletEnabled val="1"/>
        </dgm:presLayoutVars>
      </dgm:prSet>
      <dgm:spPr/>
      <dgm:t>
        <a:bodyPr/>
        <a:lstStyle/>
        <a:p>
          <a:endParaRPr lang="it-IT"/>
        </a:p>
      </dgm:t>
    </dgm:pt>
  </dgm:ptLst>
  <dgm:cxnLst>
    <dgm:cxn modelId="{F5A8DF3C-95DA-4944-8A91-1F865279F4C4}" type="presOf" srcId="{C53D0ACF-5369-48DF-AF00-51E64A5B7B87}" destId="{25220309-D910-4E45-ABBA-63ECD4C1B27B}" srcOrd="0" destOrd="0" presId="urn:microsoft.com/office/officeart/2005/8/layout/default#1"/>
    <dgm:cxn modelId="{49A13CEF-796E-4425-9F47-6BB0FB07EEFE}" type="presOf" srcId="{C656EEC7-2B5A-410E-9DF0-82B0654D605E}" destId="{2B700C3A-ECC3-4131-9436-D743A9A6E1F6}" srcOrd="0" destOrd="0" presId="urn:microsoft.com/office/officeart/2005/8/layout/default#1"/>
    <dgm:cxn modelId="{968C18DE-C826-41D3-AFC2-478BFD8F22A5}" srcId="{9F9A8E33-92B1-4458-8673-02710DF0B56C}" destId="{C53D0ACF-5369-48DF-AF00-51E64A5B7B87}" srcOrd="3" destOrd="0" parTransId="{4EBA29CB-C7E0-4DEB-A135-5350272E34F1}" sibTransId="{1A7E9E6F-9701-4EF7-B576-F630278A4147}"/>
    <dgm:cxn modelId="{7ECD2A44-B206-4701-A507-7330CA18D285}" srcId="{9F9A8E33-92B1-4458-8673-02710DF0B56C}" destId="{C656EEC7-2B5A-410E-9DF0-82B0654D605E}" srcOrd="1" destOrd="0" parTransId="{BFED820A-2217-4750-9239-CFB1A55F03F0}" sibTransId="{6892DE3D-88CF-4D56-95A6-4407061736A2}"/>
    <dgm:cxn modelId="{8BAD677D-BE5A-420A-B1C9-6EDEF01254C6}" srcId="{9F9A8E33-92B1-4458-8673-02710DF0B56C}" destId="{4DAC260C-273D-48C9-B3B6-182AA879CCDE}" srcOrd="4" destOrd="0" parTransId="{53B6AB63-BB12-4BE6-AA1E-D20731AA5BD4}" sibTransId="{D9F2B9BD-DC39-4B1F-B8F3-220A0A63E34A}"/>
    <dgm:cxn modelId="{ED78879F-37CE-4653-B15C-432648172346}" type="presOf" srcId="{65255C9A-7EC5-4BA0-9D50-6674667AB7C9}" destId="{F93E3852-4595-4409-8B2B-269FE3BB45F8}" srcOrd="0" destOrd="0" presId="urn:microsoft.com/office/officeart/2005/8/layout/default#1"/>
    <dgm:cxn modelId="{69A51DAF-1E76-409F-A9F6-FB5D37F98F86}" type="presOf" srcId="{4DAC260C-273D-48C9-B3B6-182AA879CCDE}" destId="{3B4AC04A-C6EF-4AEF-8E31-A7E892BCB7F4}" srcOrd="0" destOrd="0" presId="urn:microsoft.com/office/officeart/2005/8/layout/default#1"/>
    <dgm:cxn modelId="{490338C4-7F92-467F-AEEB-EDC1ADE44076}" srcId="{9F9A8E33-92B1-4458-8673-02710DF0B56C}" destId="{2AE8EB53-551B-467B-8448-EAA9D98E4D03}" srcOrd="2" destOrd="0" parTransId="{FEE0649A-A0BC-4624-9245-FA96D35819CE}" sibTransId="{1B71E7E0-78D8-4F76-895D-DA48370108B6}"/>
    <dgm:cxn modelId="{EC5151FC-2C0D-4F49-ADDF-4A1398695853}" type="presOf" srcId="{9F9A8E33-92B1-4458-8673-02710DF0B56C}" destId="{A030B2C4-C346-41DD-B70E-B57241CC8371}" srcOrd="0" destOrd="0" presId="urn:microsoft.com/office/officeart/2005/8/layout/default#1"/>
    <dgm:cxn modelId="{C2E5AC97-E361-4889-926C-A182A907FC43}" srcId="{9F9A8E33-92B1-4458-8673-02710DF0B56C}" destId="{65255C9A-7EC5-4BA0-9D50-6674667AB7C9}" srcOrd="0" destOrd="0" parTransId="{D896F637-4A00-4953-82A3-490A79BBCFAA}" sibTransId="{DCE74E43-7AA5-4CFB-B86E-17D1A27243C1}"/>
    <dgm:cxn modelId="{7CCF1AA5-3164-4114-A4A2-FFD46AE0FF71}" type="presOf" srcId="{2AE8EB53-551B-467B-8448-EAA9D98E4D03}" destId="{157BF8AE-5F3B-4AE6-A640-D817105AA940}" srcOrd="0" destOrd="0" presId="urn:microsoft.com/office/officeart/2005/8/layout/default#1"/>
    <dgm:cxn modelId="{AB73704C-CE81-4894-910A-F161167E89C6}" type="presParOf" srcId="{A030B2C4-C346-41DD-B70E-B57241CC8371}" destId="{F93E3852-4595-4409-8B2B-269FE3BB45F8}" srcOrd="0" destOrd="0" presId="urn:microsoft.com/office/officeart/2005/8/layout/default#1"/>
    <dgm:cxn modelId="{F1CEEC84-D7F4-4E4C-A00D-869AF40B189B}" type="presParOf" srcId="{A030B2C4-C346-41DD-B70E-B57241CC8371}" destId="{94A65E11-62C5-426F-A49C-673DE96DDB79}" srcOrd="1" destOrd="0" presId="urn:microsoft.com/office/officeart/2005/8/layout/default#1"/>
    <dgm:cxn modelId="{CA053F1D-A0F8-416A-815A-BAD94F538745}" type="presParOf" srcId="{A030B2C4-C346-41DD-B70E-B57241CC8371}" destId="{2B700C3A-ECC3-4131-9436-D743A9A6E1F6}" srcOrd="2" destOrd="0" presId="urn:microsoft.com/office/officeart/2005/8/layout/default#1"/>
    <dgm:cxn modelId="{C2FC73EE-8879-4644-9D4B-46F3AAAF7204}" type="presParOf" srcId="{A030B2C4-C346-41DD-B70E-B57241CC8371}" destId="{7A856DA8-E1F1-41F2-942D-75296ED06FD7}" srcOrd="3" destOrd="0" presId="urn:microsoft.com/office/officeart/2005/8/layout/default#1"/>
    <dgm:cxn modelId="{67F842EC-9B9D-4887-AFEA-587FC8F72F5C}" type="presParOf" srcId="{A030B2C4-C346-41DD-B70E-B57241CC8371}" destId="{157BF8AE-5F3B-4AE6-A640-D817105AA940}" srcOrd="4" destOrd="0" presId="urn:microsoft.com/office/officeart/2005/8/layout/default#1"/>
    <dgm:cxn modelId="{FC471ABA-B1D0-4EF1-904E-0065A2EF99F5}" type="presParOf" srcId="{A030B2C4-C346-41DD-B70E-B57241CC8371}" destId="{C01DFB00-CC0E-42C3-9FD8-F722B1BEE91C}" srcOrd="5" destOrd="0" presId="urn:microsoft.com/office/officeart/2005/8/layout/default#1"/>
    <dgm:cxn modelId="{F36BABE3-D295-478C-8D5D-D0D3A566F328}" type="presParOf" srcId="{A030B2C4-C346-41DD-B70E-B57241CC8371}" destId="{25220309-D910-4E45-ABBA-63ECD4C1B27B}" srcOrd="6" destOrd="0" presId="urn:microsoft.com/office/officeart/2005/8/layout/default#1"/>
    <dgm:cxn modelId="{85B735D7-4C4C-4EDF-A059-86D12632D2AC}" type="presParOf" srcId="{A030B2C4-C346-41DD-B70E-B57241CC8371}" destId="{7353706C-794C-45DB-AA38-6EDC1845AE60}" srcOrd="7" destOrd="0" presId="urn:microsoft.com/office/officeart/2005/8/layout/default#1"/>
    <dgm:cxn modelId="{2BCD341E-479F-4A41-9179-170B4B2B6ABE}" type="presParOf" srcId="{A030B2C4-C346-41DD-B70E-B57241CC8371}" destId="{3B4AC04A-C6EF-4AEF-8E31-A7E892BCB7F4}" srcOrd="8"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3E3852-4595-4409-8B2B-269FE3BB45F8}">
      <dsp:nvSpPr>
        <dsp:cNvPr id="0" name=""/>
        <dsp:cNvSpPr/>
      </dsp:nvSpPr>
      <dsp:spPr>
        <a:xfrm>
          <a:off x="0" y="283721"/>
          <a:ext cx="2587787" cy="15526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solidFill>
                <a:srgbClr val="000066"/>
              </a:solidFill>
            </a:rPr>
            <a:t>Trattamento radicale esclusivo</a:t>
          </a:r>
          <a:endParaRPr lang="it-IT" sz="1800" kern="1200" dirty="0">
            <a:solidFill>
              <a:srgbClr val="000066"/>
            </a:solidFill>
          </a:endParaRPr>
        </a:p>
      </dsp:txBody>
      <dsp:txXfrm>
        <a:off x="0" y="283721"/>
        <a:ext cx="2587787" cy="1552672"/>
      </dsp:txXfrm>
    </dsp:sp>
    <dsp:sp modelId="{2B700C3A-ECC3-4131-9436-D743A9A6E1F6}">
      <dsp:nvSpPr>
        <dsp:cNvPr id="0" name=""/>
        <dsp:cNvSpPr/>
      </dsp:nvSpPr>
      <dsp:spPr>
        <a:xfrm>
          <a:off x="2846566" y="283721"/>
          <a:ext cx="2587787" cy="15526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solidFill>
                <a:srgbClr val="000066"/>
              </a:solidFill>
            </a:rPr>
            <a:t>Trattamento palliativo/sintomatico</a:t>
          </a:r>
          <a:endParaRPr lang="it-IT" sz="1800" kern="1200" dirty="0">
            <a:solidFill>
              <a:srgbClr val="000066"/>
            </a:solidFill>
          </a:endParaRPr>
        </a:p>
      </dsp:txBody>
      <dsp:txXfrm>
        <a:off x="2846566" y="283721"/>
        <a:ext cx="2587787" cy="1552672"/>
      </dsp:txXfrm>
    </dsp:sp>
    <dsp:sp modelId="{157BF8AE-5F3B-4AE6-A640-D817105AA940}">
      <dsp:nvSpPr>
        <dsp:cNvPr id="0" name=""/>
        <dsp:cNvSpPr/>
      </dsp:nvSpPr>
      <dsp:spPr>
        <a:xfrm>
          <a:off x="5693132" y="283721"/>
          <a:ext cx="2587787" cy="15526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solidFill>
                <a:srgbClr val="000066"/>
              </a:solidFill>
            </a:rPr>
            <a:t>Trattamento adiuvante dopo </a:t>
          </a:r>
          <a:r>
            <a:rPr lang="it-IT" sz="1800" kern="1200" dirty="0" err="1" smtClean="0">
              <a:solidFill>
                <a:srgbClr val="000066"/>
              </a:solidFill>
            </a:rPr>
            <a:t>pleurectomia</a:t>
          </a:r>
          <a:r>
            <a:rPr lang="it-IT" sz="1800" kern="1200" dirty="0" smtClean="0">
              <a:solidFill>
                <a:srgbClr val="000066"/>
              </a:solidFill>
            </a:rPr>
            <a:t>/</a:t>
          </a:r>
        </a:p>
        <a:p>
          <a:pPr lvl="0" algn="ctr" defTabSz="800100">
            <a:lnSpc>
              <a:spcPct val="90000"/>
            </a:lnSpc>
            <a:spcBef>
              <a:spcPct val="0"/>
            </a:spcBef>
            <a:spcAft>
              <a:spcPct val="35000"/>
            </a:spcAft>
          </a:pPr>
          <a:r>
            <a:rPr lang="it-IT" sz="1800" kern="1200" dirty="0" smtClean="0">
              <a:solidFill>
                <a:srgbClr val="000066"/>
              </a:solidFill>
            </a:rPr>
            <a:t>decorticazione</a:t>
          </a:r>
          <a:endParaRPr lang="it-IT" sz="1800" kern="1200" dirty="0">
            <a:solidFill>
              <a:srgbClr val="000066"/>
            </a:solidFill>
          </a:endParaRPr>
        </a:p>
      </dsp:txBody>
      <dsp:txXfrm>
        <a:off x="5693132" y="283721"/>
        <a:ext cx="2587787" cy="1552672"/>
      </dsp:txXfrm>
    </dsp:sp>
    <dsp:sp modelId="{25220309-D910-4E45-ABBA-63ECD4C1B27B}">
      <dsp:nvSpPr>
        <dsp:cNvPr id="0" name=""/>
        <dsp:cNvSpPr/>
      </dsp:nvSpPr>
      <dsp:spPr>
        <a:xfrm>
          <a:off x="1423283" y="2095172"/>
          <a:ext cx="2587787" cy="15526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solidFill>
                <a:srgbClr val="000066"/>
              </a:solidFill>
            </a:rPr>
            <a:t>Trattamento adiuvante dopo EPP</a:t>
          </a:r>
          <a:endParaRPr lang="it-IT" sz="1800" kern="1200" dirty="0">
            <a:solidFill>
              <a:srgbClr val="000066"/>
            </a:solidFill>
          </a:endParaRPr>
        </a:p>
      </dsp:txBody>
      <dsp:txXfrm>
        <a:off x="1423283" y="2095172"/>
        <a:ext cx="2587787" cy="1552672"/>
      </dsp:txXfrm>
    </dsp:sp>
    <dsp:sp modelId="{3B4AC04A-C6EF-4AEF-8E31-A7E892BCB7F4}">
      <dsp:nvSpPr>
        <dsp:cNvPr id="0" name=""/>
        <dsp:cNvSpPr/>
      </dsp:nvSpPr>
      <dsp:spPr>
        <a:xfrm>
          <a:off x="4269849" y="2095172"/>
          <a:ext cx="2587787" cy="1552672"/>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it-IT" sz="1800" kern="1200" dirty="0" smtClean="0">
              <a:solidFill>
                <a:srgbClr val="000066"/>
              </a:solidFill>
            </a:rPr>
            <a:t>Profilassi nei tragitti </a:t>
          </a:r>
          <a:r>
            <a:rPr lang="it-IT" sz="1800" kern="1200" dirty="0" err="1" smtClean="0">
              <a:solidFill>
                <a:srgbClr val="000066"/>
              </a:solidFill>
            </a:rPr>
            <a:t>toracoscopici</a:t>
          </a:r>
          <a:endParaRPr lang="it-IT" sz="1800" kern="1200" dirty="0">
            <a:solidFill>
              <a:srgbClr val="000066"/>
            </a:solidFill>
          </a:endParaRPr>
        </a:p>
      </dsp:txBody>
      <dsp:txXfrm>
        <a:off x="4269849" y="2095172"/>
        <a:ext cx="2587787" cy="1552672"/>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2900"/>
          </a:xfrm>
          <a:prstGeom prst="rect">
            <a:avLst/>
          </a:prstGeom>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3" name="Segnaposto data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atin typeface="Arial" charset="0"/>
              </a:defRPr>
            </a:lvl1pPr>
          </a:lstStyle>
          <a:p>
            <a:pPr>
              <a:defRPr/>
            </a:pPr>
            <a:fld id="{48079A54-9E8C-4C14-B838-BC2BB5EDA992}" type="datetimeFigureOut">
              <a:rPr lang="it-IT"/>
              <a:pPr>
                <a:defRPr/>
              </a:pPr>
              <a:t>15/11/2010</a:t>
            </a:fld>
            <a:endParaRPr lang="it-IT"/>
          </a:p>
        </p:txBody>
      </p:sp>
      <p:sp>
        <p:nvSpPr>
          <p:cNvPr id="4" name="Segnaposto piè di pagina 3"/>
          <p:cNvSpPr>
            <a:spLocks noGrp="1"/>
          </p:cNvSpPr>
          <p:nvPr>
            <p:ph type="ftr" sz="quarter" idx="2"/>
          </p:nvPr>
        </p:nvSpPr>
        <p:spPr>
          <a:xfrm>
            <a:off x="0" y="6513513"/>
            <a:ext cx="3962400" cy="342900"/>
          </a:xfrm>
          <a:prstGeom prst="rect">
            <a:avLst/>
          </a:prstGeom>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5" name="Segnaposto numero diapositiva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atin typeface="Arial" charset="0"/>
              </a:defRPr>
            </a:lvl1pPr>
          </a:lstStyle>
          <a:p>
            <a:pPr>
              <a:defRPr/>
            </a:pPr>
            <a:fld id="{F9C6F98F-469E-4C8F-8B1C-0B7271164B90}" type="slidenum">
              <a:rPr lang="it-IT"/>
              <a:pPr>
                <a:defRPr/>
              </a:pPr>
              <a:t>‹N›</a:t>
            </a:fld>
            <a:endParaRPr lang="it-IT"/>
          </a:p>
        </p:txBody>
      </p:sp>
    </p:spTree>
    <p:extLst>
      <p:ext uri="{BB962C8B-B14F-4D97-AF65-F5344CB8AC3E}">
        <p14:creationId xmlns:p14="http://schemas.microsoft.com/office/powerpoint/2010/main" val="40374881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61443" name="Rectangle 3"/>
          <p:cNvSpPr>
            <a:spLocks noGrp="1" noChangeArrowheads="1"/>
          </p:cNvSpPr>
          <p:nvPr>
            <p:ph type="dt" idx="1"/>
          </p:nvPr>
        </p:nvSpPr>
        <p:spPr bwMode="auto">
          <a:xfrm>
            <a:off x="5180013" y="0"/>
            <a:ext cx="3962400" cy="3429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A7598F37-76D2-41ED-87D4-86C8A2565999}" type="datetimeFigureOut">
              <a:rPr lang="en-US"/>
              <a:pPr>
                <a:defRPr/>
              </a:pPr>
              <a:t>11/15/2010</a:t>
            </a:fld>
            <a:endParaRPr lang="en-US"/>
          </a:p>
        </p:txBody>
      </p:sp>
      <p:sp>
        <p:nvSpPr>
          <p:cNvPr id="51204" name="Rectangle 4"/>
          <p:cNvSpPr>
            <a:spLocks noGrp="1" noRot="1" noChangeAspect="1" noChangeArrowheads="1" noTextEdit="1"/>
          </p:cNvSpPr>
          <p:nvPr>
            <p:ph type="sldImg" idx="2"/>
          </p:nvPr>
        </p:nvSpPr>
        <p:spPr bwMode="auto">
          <a:xfrm>
            <a:off x="2857500" y="514350"/>
            <a:ext cx="3429000" cy="2571750"/>
          </a:xfrm>
          <a:prstGeom prst="rect">
            <a:avLst/>
          </a:prstGeom>
          <a:noFill/>
          <a:ln w="9525">
            <a:solidFill>
              <a:srgbClr val="000000"/>
            </a:solidFill>
            <a:miter lim="800000"/>
            <a:headEnd/>
            <a:tailEnd/>
          </a:ln>
        </p:spPr>
      </p:sp>
      <p:sp>
        <p:nvSpPr>
          <p:cNvPr id="61445" name="Rectangle 5"/>
          <p:cNvSpPr>
            <a:spLocks noGrp="1" noChangeArrowheads="1"/>
          </p:cNvSpPr>
          <p:nvPr>
            <p:ph type="body" sz="quarter" idx="3"/>
          </p:nvPr>
        </p:nvSpPr>
        <p:spPr bwMode="auto">
          <a:xfrm>
            <a:off x="914400" y="3257550"/>
            <a:ext cx="7315200" cy="30861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Fare clic per modificare gli stili del testo dello schema</a:t>
            </a:r>
          </a:p>
          <a:p>
            <a:pPr lvl="1"/>
            <a:r>
              <a:rPr lang="en-US" noProof="0" smtClean="0"/>
              <a:t>Secondo livello</a:t>
            </a:r>
          </a:p>
          <a:p>
            <a:pPr lvl="2"/>
            <a:r>
              <a:rPr lang="en-US" noProof="0" smtClean="0"/>
              <a:t>Terzo livello</a:t>
            </a:r>
          </a:p>
          <a:p>
            <a:pPr lvl="3"/>
            <a:r>
              <a:rPr lang="en-US" noProof="0" smtClean="0"/>
              <a:t>Quarto livello</a:t>
            </a:r>
          </a:p>
          <a:p>
            <a:pPr lvl="4"/>
            <a:r>
              <a:rPr lang="en-US" noProof="0" smtClean="0"/>
              <a:t>Quinto livello</a:t>
            </a:r>
          </a:p>
        </p:txBody>
      </p:sp>
      <p:sp>
        <p:nvSpPr>
          <p:cNvPr id="61446" name="Rectangle 6"/>
          <p:cNvSpPr>
            <a:spLocks noGrp="1" noChangeArrowheads="1"/>
          </p:cNvSpPr>
          <p:nvPr>
            <p:ph type="ftr" sz="quarter" idx="4"/>
          </p:nvPr>
        </p:nvSpPr>
        <p:spPr bwMode="auto">
          <a:xfrm>
            <a:off x="0"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n-US"/>
          </a:p>
        </p:txBody>
      </p:sp>
      <p:sp>
        <p:nvSpPr>
          <p:cNvPr id="61447" name="Rectangle 7"/>
          <p:cNvSpPr>
            <a:spLocks noGrp="1" noChangeArrowheads="1"/>
          </p:cNvSpPr>
          <p:nvPr>
            <p:ph type="sldNum" sz="quarter" idx="5"/>
          </p:nvPr>
        </p:nvSpPr>
        <p:spPr bwMode="auto">
          <a:xfrm>
            <a:off x="5180013" y="6513513"/>
            <a:ext cx="3962400" cy="3429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2D1940DF-01EB-4DFA-8894-DD91B0CD98CA}" type="slidenum">
              <a:rPr lang="it-IT"/>
              <a:pPr>
                <a:defRPr/>
              </a:pPr>
              <a:t>‹N›</a:t>
            </a:fld>
            <a:endParaRPr lang="it-IT"/>
          </a:p>
        </p:txBody>
      </p:sp>
    </p:spTree>
    <p:extLst>
      <p:ext uri="{BB962C8B-B14F-4D97-AF65-F5344CB8AC3E}">
        <p14:creationId xmlns:p14="http://schemas.microsoft.com/office/powerpoint/2010/main" val="1203321752"/>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3"/>
          <p:cNvSpPr>
            <a:spLocks noGrp="1" noChangeArrowheads="1"/>
          </p:cNvSpPr>
          <p:nvPr>
            <p:ph type="dt" sz="quarter" idx="1"/>
          </p:nvPr>
        </p:nvSpPr>
        <p:spPr>
          <a:noFill/>
        </p:spPr>
        <p:txBody>
          <a:bodyPr/>
          <a:lstStyle/>
          <a:p>
            <a:fld id="{F4F11A1A-90A8-4FB0-A73D-9FEB80033869}" type="datetime1">
              <a:rPr lang="en-US" smtClean="0"/>
              <a:pPr/>
              <a:t>11/15/2010</a:t>
            </a:fld>
            <a:endParaRPr lang="en-US" smtClean="0"/>
          </a:p>
        </p:txBody>
      </p:sp>
      <p:sp>
        <p:nvSpPr>
          <p:cNvPr id="52227" name="Rectangle 7"/>
          <p:cNvSpPr>
            <a:spLocks noGrp="1" noChangeArrowheads="1"/>
          </p:cNvSpPr>
          <p:nvPr>
            <p:ph type="sldNum" sz="quarter" idx="5"/>
          </p:nvPr>
        </p:nvSpPr>
        <p:spPr>
          <a:noFill/>
        </p:spPr>
        <p:txBody>
          <a:bodyPr/>
          <a:lstStyle/>
          <a:p>
            <a:fld id="{145DCD1E-8F31-4BEE-823C-EE8575CA8089}" type="slidenum">
              <a:rPr lang="it-IT" smtClean="0"/>
              <a:pPr/>
              <a:t>1</a:t>
            </a:fld>
            <a:endParaRPr lang="it-IT" smtClean="0"/>
          </a:p>
        </p:txBody>
      </p:sp>
      <p:sp>
        <p:nvSpPr>
          <p:cNvPr id="52228" name="Rectangle 2"/>
          <p:cNvSpPr>
            <a:spLocks noGrp="1" noRot="1" noChangeAspect="1" noChangeArrowheads="1" noTextEdit="1"/>
          </p:cNvSpPr>
          <p:nvPr>
            <p:ph type="sldImg"/>
          </p:nvPr>
        </p:nvSpPr>
        <p:spPr>
          <a:ln/>
        </p:spPr>
      </p:sp>
      <p:sp>
        <p:nvSpPr>
          <p:cNvPr id="5222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Chemioterapia neoadiuvante</a:t>
            </a:r>
            <a:r>
              <a:rPr lang="it-IT" smtClean="0"/>
              <a:t>: peggiorativa</a:t>
            </a:r>
          </a:p>
          <a:p>
            <a:endParaRPr lang="it-IT"/>
          </a:p>
        </p:txBody>
      </p:sp>
      <p:sp>
        <p:nvSpPr>
          <p:cNvPr id="4" name="Segnaposto data 3"/>
          <p:cNvSpPr>
            <a:spLocks noGrp="1"/>
          </p:cNvSpPr>
          <p:nvPr>
            <p:ph type="dt" idx="10"/>
          </p:nvPr>
        </p:nvSpPr>
        <p:spPr/>
        <p:txBody>
          <a:bodyPr/>
          <a:lstStyle/>
          <a:p>
            <a:pPr>
              <a:defRPr/>
            </a:pPr>
            <a:fld id="{680EA992-719E-4640-9561-62FB19EDF9FC}" type="datetime1">
              <a:rPr lang="en-US" smtClean="0"/>
              <a:pPr>
                <a:defRPr/>
              </a:pPr>
              <a:t>11/15/2010</a:t>
            </a:fld>
            <a:endParaRPr lang="en-US"/>
          </a:p>
        </p:txBody>
      </p:sp>
      <p:sp>
        <p:nvSpPr>
          <p:cNvPr id="5" name="Segnaposto numero diapositiva 4"/>
          <p:cNvSpPr>
            <a:spLocks noGrp="1"/>
          </p:cNvSpPr>
          <p:nvPr>
            <p:ph type="sldNum" sz="quarter" idx="11"/>
          </p:nvPr>
        </p:nvSpPr>
        <p:spPr/>
        <p:txBody>
          <a:bodyPr/>
          <a:lstStyle/>
          <a:p>
            <a:pPr>
              <a:defRPr/>
            </a:pPr>
            <a:fld id="{2D1940DF-01EB-4DFA-8894-DD91B0CD98CA}" type="slidenum">
              <a:rPr lang="it-IT" smtClean="0"/>
              <a:pPr>
                <a:defRPr/>
              </a:pPr>
              <a:t>30</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p:cNvSpPr>
            <a:spLocks noGrp="1" noRot="1" noChangeAspect="1" noTextEdit="1"/>
          </p:cNvSpPr>
          <p:nvPr>
            <p:ph type="sldImg"/>
          </p:nvPr>
        </p:nvSpPr>
        <p:spPr>
          <a:ln/>
        </p:spPr>
      </p:sp>
      <p:sp>
        <p:nvSpPr>
          <p:cNvPr id="53251" name="Segnaposto note 2"/>
          <p:cNvSpPr>
            <a:spLocks noGrp="1"/>
          </p:cNvSpPr>
          <p:nvPr>
            <p:ph type="body" idx="1"/>
          </p:nvPr>
        </p:nvSpPr>
        <p:spPr>
          <a:noFill/>
          <a:ln/>
        </p:spPr>
        <p:txBody>
          <a:bodyPr/>
          <a:lstStyle/>
          <a:p>
            <a:endParaRPr lang="it-IT" dirty="0" smtClean="0"/>
          </a:p>
        </p:txBody>
      </p:sp>
      <p:sp>
        <p:nvSpPr>
          <p:cNvPr id="53252" name="Segnaposto data 3"/>
          <p:cNvSpPr>
            <a:spLocks noGrp="1"/>
          </p:cNvSpPr>
          <p:nvPr>
            <p:ph type="dt" sz="quarter" idx="1"/>
          </p:nvPr>
        </p:nvSpPr>
        <p:spPr>
          <a:noFill/>
        </p:spPr>
        <p:txBody>
          <a:bodyPr/>
          <a:lstStyle/>
          <a:p>
            <a:fld id="{D0FA9716-509E-465E-BFBD-ECD36610C818}" type="datetime1">
              <a:rPr lang="en-US" smtClean="0"/>
              <a:pPr/>
              <a:t>11/15/2010</a:t>
            </a:fld>
            <a:endParaRPr lang="en-US" smtClean="0"/>
          </a:p>
        </p:txBody>
      </p:sp>
      <p:sp>
        <p:nvSpPr>
          <p:cNvPr id="53253" name="Segnaposto numero diapositiva 4"/>
          <p:cNvSpPr>
            <a:spLocks noGrp="1"/>
          </p:cNvSpPr>
          <p:nvPr>
            <p:ph type="sldNum" sz="quarter" idx="5"/>
          </p:nvPr>
        </p:nvSpPr>
        <p:spPr>
          <a:noFill/>
        </p:spPr>
        <p:txBody>
          <a:bodyPr/>
          <a:lstStyle/>
          <a:p>
            <a:fld id="{EE912831-CD0E-4DD3-93EF-39FC1BDC67AD}" type="slidenum">
              <a:rPr lang="it-IT" smtClean="0"/>
              <a:pPr/>
              <a:t>2</a:t>
            </a:fld>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egnaposto immagine diapositiva 1"/>
          <p:cNvSpPr>
            <a:spLocks noGrp="1" noRot="1" noChangeAspect="1" noTextEdit="1"/>
          </p:cNvSpPr>
          <p:nvPr>
            <p:ph type="sldImg"/>
          </p:nvPr>
        </p:nvSpPr>
        <p:spPr>
          <a:ln/>
        </p:spPr>
      </p:sp>
      <p:sp>
        <p:nvSpPr>
          <p:cNvPr id="53251" name="Segnaposto note 2"/>
          <p:cNvSpPr>
            <a:spLocks noGrp="1"/>
          </p:cNvSpPr>
          <p:nvPr>
            <p:ph type="body" idx="1"/>
          </p:nvPr>
        </p:nvSpPr>
        <p:spPr>
          <a:noFill/>
          <a:ln/>
        </p:spPr>
        <p:txBody>
          <a:bodyPr/>
          <a:lstStyle/>
          <a:p>
            <a:endParaRPr lang="it-IT" dirty="0" smtClean="0"/>
          </a:p>
        </p:txBody>
      </p:sp>
      <p:sp>
        <p:nvSpPr>
          <p:cNvPr id="53252" name="Segnaposto data 3"/>
          <p:cNvSpPr>
            <a:spLocks noGrp="1"/>
          </p:cNvSpPr>
          <p:nvPr>
            <p:ph type="dt" sz="quarter" idx="1"/>
          </p:nvPr>
        </p:nvSpPr>
        <p:spPr>
          <a:noFill/>
        </p:spPr>
        <p:txBody>
          <a:bodyPr/>
          <a:lstStyle/>
          <a:p>
            <a:fld id="{D0FA9716-509E-465E-BFBD-ECD36610C818}" type="datetime1">
              <a:rPr lang="en-US" smtClean="0"/>
              <a:pPr/>
              <a:t>11/15/2010</a:t>
            </a:fld>
            <a:endParaRPr lang="en-US" smtClean="0"/>
          </a:p>
        </p:txBody>
      </p:sp>
      <p:sp>
        <p:nvSpPr>
          <p:cNvPr id="53253" name="Segnaposto numero diapositiva 4"/>
          <p:cNvSpPr>
            <a:spLocks noGrp="1"/>
          </p:cNvSpPr>
          <p:nvPr>
            <p:ph type="sldNum" sz="quarter" idx="5"/>
          </p:nvPr>
        </p:nvSpPr>
        <p:spPr>
          <a:noFill/>
        </p:spPr>
        <p:txBody>
          <a:bodyPr/>
          <a:lstStyle/>
          <a:p>
            <a:fld id="{EE912831-CD0E-4DD3-93EF-39FC1BDC67AD}" type="slidenum">
              <a:rPr lang="it-IT" smtClean="0"/>
              <a:pPr/>
              <a:t>3</a:t>
            </a:fld>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Sottolineare la parziale rilevanza clinica della procedura nell’iter del paziente che però può essere d’intralcio nei casi che verranno sottoposti a EPP e successiva RTT per il maggior rischio di sequele</a:t>
            </a:r>
            <a:r>
              <a:rPr lang="it-IT" baseline="0" dirty="0" smtClean="0"/>
              <a:t> localizzate.</a:t>
            </a:r>
            <a:endParaRPr lang="it-IT" dirty="0"/>
          </a:p>
        </p:txBody>
      </p:sp>
      <p:sp>
        <p:nvSpPr>
          <p:cNvPr id="4" name="Segnaposto data 3"/>
          <p:cNvSpPr>
            <a:spLocks noGrp="1"/>
          </p:cNvSpPr>
          <p:nvPr>
            <p:ph type="dt" idx="10"/>
          </p:nvPr>
        </p:nvSpPr>
        <p:spPr/>
        <p:txBody>
          <a:bodyPr/>
          <a:lstStyle/>
          <a:p>
            <a:pPr>
              <a:defRPr/>
            </a:pPr>
            <a:fld id="{713FF216-9206-4B1E-80CE-F35A3332AB29}" type="datetime1">
              <a:rPr lang="en-US" smtClean="0"/>
              <a:pPr>
                <a:defRPr/>
              </a:pPr>
              <a:t>11/15/2010</a:t>
            </a:fld>
            <a:endParaRPr lang="en-US"/>
          </a:p>
        </p:txBody>
      </p:sp>
      <p:sp>
        <p:nvSpPr>
          <p:cNvPr id="5" name="Segnaposto numero diapositiva 4"/>
          <p:cNvSpPr>
            <a:spLocks noGrp="1"/>
          </p:cNvSpPr>
          <p:nvPr>
            <p:ph type="sldNum" sz="quarter" idx="11"/>
          </p:nvPr>
        </p:nvSpPr>
        <p:spPr/>
        <p:txBody>
          <a:bodyPr/>
          <a:lstStyle/>
          <a:p>
            <a:pPr>
              <a:defRPr/>
            </a:pPr>
            <a:fld id="{2D1940DF-01EB-4DFA-8894-DD91B0CD98CA}" type="slidenum">
              <a:rPr lang="it-IT" smtClean="0"/>
              <a:pPr>
                <a:defRPr/>
              </a:pPr>
              <a:t>6</a:t>
            </a:fld>
            <a:endParaRPr lang="it-IT"/>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solidFill>
                  <a:schemeClr val="bg1"/>
                </a:solidFill>
                <a:latin typeface="+mn-lt"/>
                <a:ea typeface="+mn-ea"/>
                <a:cs typeface="+mn-cs"/>
              </a:rPr>
              <a:t>In 3 di questi casi la chemioterapia è stata somministrata sia a titolo neoadiuvante che adiuvante. </a:t>
            </a:r>
          </a:p>
          <a:p>
            <a:endParaRPr lang="it-IT" dirty="0"/>
          </a:p>
        </p:txBody>
      </p:sp>
      <p:sp>
        <p:nvSpPr>
          <p:cNvPr id="4" name="Segnaposto data 3"/>
          <p:cNvSpPr>
            <a:spLocks noGrp="1"/>
          </p:cNvSpPr>
          <p:nvPr>
            <p:ph type="dt" idx="10"/>
          </p:nvPr>
        </p:nvSpPr>
        <p:spPr/>
        <p:txBody>
          <a:bodyPr/>
          <a:lstStyle/>
          <a:p>
            <a:pPr>
              <a:defRPr/>
            </a:pPr>
            <a:fld id="{F49E7A5E-63A3-43C3-9C49-5B1152989BAE}" type="datetime1">
              <a:rPr lang="en-US" smtClean="0"/>
              <a:pPr>
                <a:defRPr/>
              </a:pPr>
              <a:t>11/15/2010</a:t>
            </a:fld>
            <a:endParaRPr lang="en-US"/>
          </a:p>
        </p:txBody>
      </p:sp>
      <p:sp>
        <p:nvSpPr>
          <p:cNvPr id="5" name="Segnaposto numero diapositiva 4"/>
          <p:cNvSpPr>
            <a:spLocks noGrp="1"/>
          </p:cNvSpPr>
          <p:nvPr>
            <p:ph type="sldNum" sz="quarter" idx="11"/>
          </p:nvPr>
        </p:nvSpPr>
        <p:spPr/>
        <p:txBody>
          <a:bodyPr/>
          <a:lstStyle/>
          <a:p>
            <a:pPr>
              <a:defRPr/>
            </a:pPr>
            <a:fld id="{2D1940DF-01EB-4DFA-8894-DD91B0CD98CA}" type="slidenum">
              <a:rPr lang="it-IT" smtClean="0"/>
              <a:pPr>
                <a:defRPr/>
              </a:pPr>
              <a:t>20</a:t>
            </a:fld>
            <a:endParaRPr lang="it-IT"/>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Da sottolineare la presenza di alcune recidive addominali precoci</a:t>
            </a:r>
            <a:r>
              <a:rPr lang="it-IT" baseline="0" dirty="0" smtClean="0"/>
              <a:t> dovute a verosimile presenza di malattia prima del trattamento radiante, non adeguatamente studiati.</a:t>
            </a:r>
            <a:endParaRPr lang="it-IT" dirty="0"/>
          </a:p>
        </p:txBody>
      </p:sp>
      <p:sp>
        <p:nvSpPr>
          <p:cNvPr id="4" name="Segnaposto data 3"/>
          <p:cNvSpPr>
            <a:spLocks noGrp="1"/>
          </p:cNvSpPr>
          <p:nvPr>
            <p:ph type="dt" idx="10"/>
          </p:nvPr>
        </p:nvSpPr>
        <p:spPr/>
        <p:txBody>
          <a:bodyPr/>
          <a:lstStyle/>
          <a:p>
            <a:pPr>
              <a:defRPr/>
            </a:pPr>
            <a:fld id="{A7598F37-76D2-41ED-87D4-86C8A2565999}" type="datetimeFigureOut">
              <a:rPr lang="en-US" smtClean="0"/>
              <a:pPr>
                <a:defRPr/>
              </a:pPr>
              <a:t>11/15/2010</a:t>
            </a:fld>
            <a:endParaRPr lang="en-US"/>
          </a:p>
        </p:txBody>
      </p:sp>
      <p:sp>
        <p:nvSpPr>
          <p:cNvPr id="5" name="Segnaposto numero diapositiva 4"/>
          <p:cNvSpPr>
            <a:spLocks noGrp="1"/>
          </p:cNvSpPr>
          <p:nvPr>
            <p:ph type="sldNum" sz="quarter" idx="11"/>
          </p:nvPr>
        </p:nvSpPr>
        <p:spPr/>
        <p:txBody>
          <a:bodyPr/>
          <a:lstStyle/>
          <a:p>
            <a:pPr>
              <a:defRPr/>
            </a:pPr>
            <a:fld id="{2D1940DF-01EB-4DFA-8894-DD91B0CD98CA}" type="slidenum">
              <a:rPr lang="it-IT" smtClean="0"/>
              <a:pPr>
                <a:defRPr/>
              </a:pPr>
              <a:t>23</a:t>
            </a:fld>
            <a:endParaRPr lang="it-IT"/>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sz="1200" kern="1200" dirty="0" smtClean="0">
                <a:solidFill>
                  <a:schemeClr val="tx1"/>
                </a:solidFill>
                <a:latin typeface="Arial" charset="0"/>
                <a:ea typeface="+mn-ea"/>
                <a:cs typeface="+mn-cs"/>
              </a:rPr>
              <a:t>* la significatività si perde considerando il Linear Trend </a:t>
            </a:r>
          </a:p>
          <a:p>
            <a:r>
              <a:rPr lang="it-IT" sz="1200" kern="1200" dirty="0" smtClean="0">
                <a:solidFill>
                  <a:schemeClr val="tx1"/>
                </a:solidFill>
                <a:latin typeface="Arial" charset="0"/>
                <a:ea typeface="+mn-ea"/>
                <a:cs typeface="+mn-cs"/>
              </a:rPr>
              <a:t>**influenza negativa sull’end </a:t>
            </a:r>
            <a:r>
              <a:rPr lang="it-IT" sz="1200" kern="1200" dirty="0" err="1" smtClean="0">
                <a:solidFill>
                  <a:schemeClr val="tx1"/>
                </a:solidFill>
                <a:latin typeface="Arial" charset="0"/>
                <a:ea typeface="+mn-ea"/>
                <a:cs typeface="+mn-cs"/>
              </a:rPr>
              <a:t>point</a:t>
            </a:r>
            <a:endParaRPr lang="it-IT" sz="1200" kern="1200" dirty="0" smtClean="0">
              <a:solidFill>
                <a:schemeClr val="tx1"/>
              </a:solidFill>
              <a:latin typeface="Arial" charset="0"/>
              <a:ea typeface="+mn-ea"/>
              <a:cs typeface="+mn-cs"/>
            </a:endParaRPr>
          </a:p>
          <a:p>
            <a:r>
              <a:rPr lang="it-IT" sz="1200" b="1" kern="1200" dirty="0" smtClean="0">
                <a:solidFill>
                  <a:schemeClr val="tx1"/>
                </a:solidFill>
                <a:latin typeface="Arial" charset="0"/>
                <a:ea typeface="+mn-ea"/>
                <a:cs typeface="+mn-cs"/>
              </a:rPr>
              <a:t>All’analisi </a:t>
            </a:r>
            <a:r>
              <a:rPr lang="it-IT" sz="1200" b="1" kern="1200" dirty="0" err="1" smtClean="0">
                <a:solidFill>
                  <a:schemeClr val="tx1"/>
                </a:solidFill>
                <a:latin typeface="Arial" charset="0"/>
                <a:ea typeface="+mn-ea"/>
                <a:cs typeface="+mn-cs"/>
              </a:rPr>
              <a:t>univariata</a:t>
            </a:r>
            <a:r>
              <a:rPr lang="it-IT" sz="1200" kern="1200" dirty="0" smtClean="0">
                <a:solidFill>
                  <a:schemeClr val="tx1"/>
                </a:solidFill>
                <a:latin typeface="Arial" charset="0"/>
                <a:ea typeface="+mn-ea"/>
                <a:cs typeface="+mn-cs"/>
              </a:rPr>
              <a:t> unico fattore clinico significativo (e solo per DSS e DMFS) è risultata la classe N (peggior prognosi per classi avanzate). La chemioterapia neoadiuvante e adiuvante influiscono sulla DFS (la neoadiuvante in senso negativo, l’adiuvante con trend positivo) ma non sulla OS o DSS. Relativamente al controllo loco regionale si è osservata un’influenza negativa da parte della chemioterapia neoadiuvante (92+/-7% vs 45+/-15 nel III stadio) ma un trend positivo con la chemioterapia adiuvante. L’utilizzo della chemioterapia </a:t>
            </a:r>
            <a:r>
              <a:rPr lang="it-IT" sz="1200" kern="1200" dirty="0" err="1" smtClean="0">
                <a:solidFill>
                  <a:schemeClr val="tx1"/>
                </a:solidFill>
                <a:latin typeface="Arial" charset="0"/>
                <a:ea typeface="+mn-ea"/>
                <a:cs typeface="+mn-cs"/>
              </a:rPr>
              <a:t>ipertermica</a:t>
            </a:r>
            <a:r>
              <a:rPr lang="it-IT" sz="1200" kern="1200" dirty="0" smtClean="0">
                <a:solidFill>
                  <a:schemeClr val="tx1"/>
                </a:solidFill>
                <a:latin typeface="Arial" charset="0"/>
                <a:ea typeface="+mn-ea"/>
                <a:cs typeface="+mn-cs"/>
              </a:rPr>
              <a:t> </a:t>
            </a:r>
            <a:r>
              <a:rPr lang="it-IT" sz="1200" kern="1200" dirty="0" err="1" smtClean="0">
                <a:solidFill>
                  <a:schemeClr val="tx1"/>
                </a:solidFill>
                <a:latin typeface="Arial" charset="0"/>
                <a:ea typeface="+mn-ea"/>
                <a:cs typeface="+mn-cs"/>
              </a:rPr>
              <a:t>intraoperatoria</a:t>
            </a:r>
            <a:r>
              <a:rPr lang="it-IT" sz="1200" kern="1200" dirty="0" smtClean="0">
                <a:solidFill>
                  <a:schemeClr val="tx1"/>
                </a:solidFill>
                <a:latin typeface="Arial" charset="0"/>
                <a:ea typeface="+mn-ea"/>
                <a:cs typeface="+mn-cs"/>
              </a:rPr>
              <a:t> con CDDP non ha ottenuto alcuna influenza su nessun </a:t>
            </a:r>
            <a:r>
              <a:rPr lang="it-IT" sz="1200" kern="1200" dirty="0" err="1" smtClean="0">
                <a:solidFill>
                  <a:schemeClr val="tx1"/>
                </a:solidFill>
                <a:latin typeface="Arial" charset="0"/>
                <a:ea typeface="+mn-ea"/>
                <a:cs typeface="+mn-cs"/>
              </a:rPr>
              <a:t>end-point</a:t>
            </a:r>
            <a:r>
              <a:rPr lang="it-IT" sz="1200" kern="1200" dirty="0" smtClean="0">
                <a:solidFill>
                  <a:schemeClr val="tx1"/>
                </a:solidFill>
                <a:latin typeface="Arial" charset="0"/>
                <a:ea typeface="+mn-ea"/>
                <a:cs typeface="+mn-cs"/>
              </a:rPr>
              <a:t>.</a:t>
            </a:r>
          </a:p>
          <a:p>
            <a:endParaRPr lang="it-IT" dirty="0"/>
          </a:p>
        </p:txBody>
      </p:sp>
      <p:sp>
        <p:nvSpPr>
          <p:cNvPr id="4" name="Segnaposto data 3"/>
          <p:cNvSpPr>
            <a:spLocks noGrp="1"/>
          </p:cNvSpPr>
          <p:nvPr>
            <p:ph type="dt" idx="10"/>
          </p:nvPr>
        </p:nvSpPr>
        <p:spPr/>
        <p:txBody>
          <a:bodyPr/>
          <a:lstStyle/>
          <a:p>
            <a:pPr>
              <a:defRPr/>
            </a:pPr>
            <a:fld id="{F672F4C7-9C1A-4F36-9E08-D1B59C3FF389}" type="datetime1">
              <a:rPr lang="en-US" smtClean="0"/>
              <a:pPr>
                <a:defRPr/>
              </a:pPr>
              <a:t>11/15/2010</a:t>
            </a:fld>
            <a:endParaRPr lang="en-US"/>
          </a:p>
        </p:txBody>
      </p:sp>
      <p:sp>
        <p:nvSpPr>
          <p:cNvPr id="5" name="Segnaposto numero diapositiva 4"/>
          <p:cNvSpPr>
            <a:spLocks noGrp="1"/>
          </p:cNvSpPr>
          <p:nvPr>
            <p:ph type="sldNum" sz="quarter" idx="11"/>
          </p:nvPr>
        </p:nvSpPr>
        <p:spPr/>
        <p:txBody>
          <a:bodyPr/>
          <a:lstStyle/>
          <a:p>
            <a:pPr>
              <a:defRPr/>
            </a:pPr>
            <a:fld id="{2D1940DF-01EB-4DFA-8894-DD91B0CD98CA}" type="slidenum">
              <a:rPr lang="it-IT" smtClean="0"/>
              <a:pPr>
                <a:defRPr/>
              </a:pPr>
              <a:t>24</a:t>
            </a:fld>
            <a:endParaRPr lang="it-IT"/>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Dei vari risultati in termini di sopravvivenza si riportano</a:t>
            </a:r>
            <a:r>
              <a:rPr lang="it-IT" baseline="0" dirty="0" smtClean="0"/>
              <a:t> quella specifica in rapporto alla classe N, al fine di sottolineare come la presenza di malattia abbia un impatto significativo sul parametro. Si riporta inoltre la DFS in funzione della effettuazione o meno di chemioterapia neoadiuvante con un paradossale effetto peggiorativo. Si potrebbe pensare innanzitutto alla selezione di pazienti con caratteristiche più sfavorevoli. In realtà si trovano quasi tutti in III stadio. Inoltre vengono sottoposti all’intervento solo i pazienti che hanno risposto favorevolmente al trattamento chemioterapico, solitamente. Il dato ovviamente deve essere confermato da casistiche più ampie.</a:t>
            </a:r>
            <a:endParaRPr lang="it-IT" dirty="0"/>
          </a:p>
        </p:txBody>
      </p:sp>
      <p:sp>
        <p:nvSpPr>
          <p:cNvPr id="4" name="Segnaposto data 3"/>
          <p:cNvSpPr>
            <a:spLocks noGrp="1"/>
          </p:cNvSpPr>
          <p:nvPr>
            <p:ph type="dt" idx="10"/>
          </p:nvPr>
        </p:nvSpPr>
        <p:spPr/>
        <p:txBody>
          <a:bodyPr/>
          <a:lstStyle/>
          <a:p>
            <a:pPr>
              <a:defRPr/>
            </a:pPr>
            <a:fld id="{2E5D09B6-2A7F-4457-8530-A4AC57055E10}" type="datetime1">
              <a:rPr lang="en-US" smtClean="0"/>
              <a:pPr>
                <a:defRPr/>
              </a:pPr>
              <a:t>11/15/2010</a:t>
            </a:fld>
            <a:endParaRPr lang="en-US"/>
          </a:p>
        </p:txBody>
      </p:sp>
      <p:sp>
        <p:nvSpPr>
          <p:cNvPr id="5" name="Segnaposto numero diapositiva 4"/>
          <p:cNvSpPr>
            <a:spLocks noGrp="1"/>
          </p:cNvSpPr>
          <p:nvPr>
            <p:ph type="sldNum" sz="quarter" idx="11"/>
          </p:nvPr>
        </p:nvSpPr>
        <p:spPr/>
        <p:txBody>
          <a:bodyPr/>
          <a:lstStyle/>
          <a:p>
            <a:pPr>
              <a:defRPr/>
            </a:pPr>
            <a:fld id="{2D1940DF-01EB-4DFA-8894-DD91B0CD98CA}" type="slidenum">
              <a:rPr lang="it-IT" smtClean="0"/>
              <a:pPr>
                <a:defRPr/>
              </a:pPr>
              <a:t>25</a:t>
            </a:fld>
            <a:endParaRPr lang="it-IT"/>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La tossicità acuta è rappresentata da sintomi comuni quali astenia, dolore</a:t>
            </a:r>
            <a:r>
              <a:rPr lang="it-IT" baseline="0" dirty="0" smtClean="0"/>
              <a:t> all’emitorace, disfagia, modica esofagite, nausea e vomito.</a:t>
            </a:r>
          </a:p>
          <a:p>
            <a:r>
              <a:rPr lang="it-IT" baseline="0" dirty="0" smtClean="0"/>
              <a:t>Questi sintomi nella maggior parte dei casi regrediscono una volta terminata la radioterapia anche se persistono alcuni casi con difficoltà digestive per nausea persistente, disfagia, spesso già presenti prima della radioterapia stessa ed imputabili alle modifiche anatomiche chirurgiche.</a:t>
            </a:r>
            <a:endParaRPr lang="it-IT" dirty="0"/>
          </a:p>
        </p:txBody>
      </p:sp>
      <p:sp>
        <p:nvSpPr>
          <p:cNvPr id="4" name="Segnaposto data 3"/>
          <p:cNvSpPr>
            <a:spLocks noGrp="1"/>
          </p:cNvSpPr>
          <p:nvPr>
            <p:ph type="dt" idx="10"/>
          </p:nvPr>
        </p:nvSpPr>
        <p:spPr/>
        <p:txBody>
          <a:bodyPr/>
          <a:lstStyle/>
          <a:p>
            <a:pPr>
              <a:defRPr/>
            </a:pPr>
            <a:fld id="{53465D3E-BF3C-42BC-AA5C-DBD7D172B797}" type="datetime1">
              <a:rPr lang="en-US" smtClean="0"/>
              <a:pPr>
                <a:defRPr/>
              </a:pPr>
              <a:t>11/15/2010</a:t>
            </a:fld>
            <a:endParaRPr lang="en-US"/>
          </a:p>
        </p:txBody>
      </p:sp>
      <p:sp>
        <p:nvSpPr>
          <p:cNvPr id="5" name="Segnaposto numero diapositiva 4"/>
          <p:cNvSpPr>
            <a:spLocks noGrp="1"/>
          </p:cNvSpPr>
          <p:nvPr>
            <p:ph type="sldNum" sz="quarter" idx="11"/>
          </p:nvPr>
        </p:nvSpPr>
        <p:spPr/>
        <p:txBody>
          <a:bodyPr/>
          <a:lstStyle/>
          <a:p>
            <a:pPr>
              <a:defRPr/>
            </a:pPr>
            <a:fld id="{2D1940DF-01EB-4DFA-8894-DD91B0CD98CA}" type="slidenum">
              <a:rPr lang="it-IT" smtClean="0"/>
              <a:pPr>
                <a:defRPr/>
              </a:pPr>
              <a:t>26</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fld id="{89CB3F8A-A495-4F0B-9672-90A2E3A9E08A}" type="datetime1">
              <a:rPr lang="en-US" smtClean="0"/>
              <a:pPr>
                <a:defRPr/>
              </a:pPr>
              <a:t>11/15/2010</a:t>
            </a:fld>
            <a:endParaRPr lang="it-IT"/>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E837D7D0-4228-4C84-A8EA-BAB1FE0B8A71}"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fld id="{89C22D77-9044-42C2-A52D-E7AB12958A8D}" type="datetime1">
              <a:rPr lang="en-US" smtClean="0"/>
              <a:pPr>
                <a:defRPr/>
              </a:pPr>
              <a:t>11/15/2010</a:t>
            </a:fld>
            <a:endParaRPr lang="it-IT"/>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52752689-1E16-4ED2-9775-4DA9C4F099A6}"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403648" y="214313"/>
            <a:ext cx="7540327" cy="1270471"/>
          </a:xfrm>
        </p:spPr>
        <p:txBody>
          <a:bodyPr/>
          <a:lstStyle>
            <a:lvl1pPr>
              <a:defRPr sz="2800" baseline="0">
                <a:solidFill>
                  <a:srgbClr val="99FF99"/>
                </a:solidFill>
              </a:defRPr>
            </a:lvl1pPr>
          </a:lstStyle>
          <a:p>
            <a:r>
              <a:rPr lang="it-IT" noProof="0" dirty="0" smtClean="0"/>
              <a:t>Fare clic per modificare lo stile del titolo</a:t>
            </a:r>
            <a:endParaRPr lang="it-IT" noProof="0" dirty="0"/>
          </a:p>
        </p:txBody>
      </p:sp>
      <p:sp>
        <p:nvSpPr>
          <p:cNvPr id="3" name="Segnaposto contenuto 2"/>
          <p:cNvSpPr>
            <a:spLocks noGrp="1"/>
          </p:cNvSpPr>
          <p:nvPr>
            <p:ph idx="1"/>
          </p:nvPr>
        </p:nvSpPr>
        <p:spPr>
          <a:xfrm>
            <a:off x="1182688" y="2017713"/>
            <a:ext cx="7772400" cy="3716337"/>
          </a:xfrm>
        </p:spPr>
        <p:txBody>
          <a:bodyPr/>
          <a:lstStyle/>
          <a:p>
            <a:pPr lvl="0"/>
            <a:r>
              <a:rPr lang="it-IT" noProof="0" dirty="0" smtClean="0"/>
              <a:t>Fare clic per modificare stili del testo dello schema</a:t>
            </a:r>
          </a:p>
          <a:p>
            <a:pPr lvl="1"/>
            <a:r>
              <a:rPr lang="it-IT" noProof="0" dirty="0" smtClean="0"/>
              <a:t>Secondo livello</a:t>
            </a:r>
          </a:p>
          <a:p>
            <a:pPr lvl="2"/>
            <a:r>
              <a:rPr lang="it-IT" noProof="0" dirty="0" smtClean="0"/>
              <a:t>Terzo livello</a:t>
            </a:r>
          </a:p>
          <a:p>
            <a:pPr lvl="3"/>
            <a:r>
              <a:rPr lang="it-IT" noProof="0" dirty="0" smtClean="0"/>
              <a:t>Quarto livello</a:t>
            </a:r>
          </a:p>
          <a:p>
            <a:pPr lvl="4"/>
            <a:r>
              <a:rPr lang="it-IT" noProof="0" dirty="0" smtClean="0"/>
              <a:t>Quinto livello</a:t>
            </a:r>
            <a:endParaRPr lang="it-IT" noProof="0" dirty="0"/>
          </a:p>
        </p:txBody>
      </p:sp>
      <p:sp>
        <p:nvSpPr>
          <p:cNvPr id="4" name="Rectangle 11"/>
          <p:cNvSpPr>
            <a:spLocks noGrp="1" noChangeArrowheads="1"/>
          </p:cNvSpPr>
          <p:nvPr>
            <p:ph type="dt" sz="half" idx="10"/>
          </p:nvPr>
        </p:nvSpPr>
        <p:spPr/>
        <p:txBody>
          <a:bodyPr/>
          <a:lstStyle>
            <a:lvl1pPr>
              <a:defRPr/>
            </a:lvl1pPr>
          </a:lstStyle>
          <a:p>
            <a:pPr>
              <a:defRPr/>
            </a:pPr>
            <a:fld id="{E650F3AD-7005-4686-9255-20E4E9E0BBB9}" type="datetime1">
              <a:rPr lang="en-US" smtClean="0"/>
              <a:pPr>
                <a:defRPr/>
              </a:pPr>
              <a:t>11/15/2010</a:t>
            </a:fld>
            <a:endParaRPr lang="it-IT"/>
          </a:p>
        </p:txBody>
      </p:sp>
      <p:sp>
        <p:nvSpPr>
          <p:cNvPr id="5" name="Rectangle 12"/>
          <p:cNvSpPr>
            <a:spLocks noGrp="1" noChangeArrowheads="1"/>
          </p:cNvSpPr>
          <p:nvPr>
            <p:ph type="ftr" sz="quarter" idx="11"/>
          </p:nvPr>
        </p:nvSpPr>
        <p:spPr/>
        <p:txBody>
          <a:bodyPr/>
          <a:lstStyle>
            <a:lvl1pPr>
              <a:defRPr/>
            </a:lvl1pPr>
          </a:lstStyle>
          <a:p>
            <a:pPr>
              <a:defRPr/>
            </a:pPr>
            <a:endParaRPr lang="en-US"/>
          </a:p>
        </p:txBody>
      </p:sp>
      <p:sp>
        <p:nvSpPr>
          <p:cNvPr id="6" name="Rectangle 13"/>
          <p:cNvSpPr>
            <a:spLocks noGrp="1" noChangeArrowheads="1"/>
          </p:cNvSpPr>
          <p:nvPr>
            <p:ph type="sldNum" sz="quarter" idx="12"/>
          </p:nvPr>
        </p:nvSpPr>
        <p:spPr/>
        <p:txBody>
          <a:bodyPr/>
          <a:lstStyle>
            <a:lvl1pPr>
              <a:defRPr/>
            </a:lvl1pPr>
          </a:lstStyle>
          <a:p>
            <a:pPr>
              <a:defRPr/>
            </a:pPr>
            <a:fld id="{BD39AD2C-76C0-4A39-AFF5-88C6A78D8446}"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a:xfrm>
            <a:off x="1150938" y="214313"/>
            <a:ext cx="7793037" cy="1462087"/>
          </a:xfrm>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1182688" y="2017713"/>
            <a:ext cx="3810000" cy="3716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5145088" y="2017713"/>
            <a:ext cx="3810000" cy="37163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fld id="{39D6ED88-D8CD-4975-93EF-1017E31745AD}" type="datetime1">
              <a:rPr lang="en-US" smtClean="0"/>
              <a:pPr>
                <a:defRPr/>
              </a:pPr>
              <a:t>11/15/2010</a:t>
            </a:fld>
            <a:endParaRPr lang="it-IT"/>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C8109118-0022-4C12-9EEC-3273F8B36F16}"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xAndObj" preserve="1">
  <p:cSld name="Titolo, test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1150938" y="214313"/>
            <a:ext cx="7793037" cy="1462087"/>
          </a:xfrm>
        </p:spPr>
        <p:txBody>
          <a:bodyPr/>
          <a:lstStyle/>
          <a:p>
            <a:r>
              <a:rPr lang="it-IT" smtClean="0"/>
              <a:t>Fare clic per modificare lo stile del titolo</a:t>
            </a:r>
            <a:endParaRPr lang="en-US"/>
          </a:p>
        </p:txBody>
      </p:sp>
      <p:sp>
        <p:nvSpPr>
          <p:cNvPr id="3" name="Segnaposto testo 2"/>
          <p:cNvSpPr>
            <a:spLocks noGrp="1"/>
          </p:cNvSpPr>
          <p:nvPr>
            <p:ph type="body" sz="half" idx="1"/>
          </p:nvPr>
        </p:nvSpPr>
        <p:spPr>
          <a:xfrm>
            <a:off x="1182688" y="2017713"/>
            <a:ext cx="3810000" cy="3716337"/>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5145088" y="2017713"/>
            <a:ext cx="3810000" cy="3716337"/>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fld id="{A7460C70-E570-44ED-98F7-60FF1C10E83E}" type="datetime1">
              <a:rPr lang="en-US" smtClean="0"/>
              <a:pPr>
                <a:defRPr/>
              </a:pPr>
              <a:t>11/15/2010</a:t>
            </a:fld>
            <a:endParaRPr lang="it-IT"/>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21EE58C5-276A-481F-9BEE-DEF262172D1B}"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fourObj" preserve="1">
  <p:cSld name="Titolo e  contenuto 4">
    <p:spTree>
      <p:nvGrpSpPr>
        <p:cNvPr id="1" name=""/>
        <p:cNvGrpSpPr/>
        <p:nvPr/>
      </p:nvGrpSpPr>
      <p:grpSpPr>
        <a:xfrm>
          <a:off x="0" y="0"/>
          <a:ext cx="0" cy="0"/>
          <a:chOff x="0" y="0"/>
          <a:chExt cx="0" cy="0"/>
        </a:xfrm>
      </p:grpSpPr>
      <p:sp>
        <p:nvSpPr>
          <p:cNvPr id="2" name="Titolo 1"/>
          <p:cNvSpPr>
            <a:spLocks noGrp="1"/>
          </p:cNvSpPr>
          <p:nvPr>
            <p:ph type="title" sz="quarter"/>
          </p:nvPr>
        </p:nvSpPr>
        <p:spPr>
          <a:xfrm>
            <a:off x="1150938" y="214313"/>
            <a:ext cx="7793037" cy="1462087"/>
          </a:xfrm>
        </p:spPr>
        <p:txBody>
          <a:bodyPr/>
          <a:lstStyle/>
          <a:p>
            <a:r>
              <a:rPr lang="it-IT" smtClean="0"/>
              <a:t>Fare clic per modificare lo stile del titolo</a:t>
            </a:r>
            <a:endParaRPr lang="it-IT"/>
          </a:p>
        </p:txBody>
      </p:sp>
      <p:sp>
        <p:nvSpPr>
          <p:cNvPr id="3" name="Segnaposto contenuto 2"/>
          <p:cNvSpPr>
            <a:spLocks noGrp="1"/>
          </p:cNvSpPr>
          <p:nvPr>
            <p:ph sz="quarter" idx="1"/>
          </p:nvPr>
        </p:nvSpPr>
        <p:spPr>
          <a:xfrm>
            <a:off x="1182688" y="2017713"/>
            <a:ext cx="3810000" cy="178117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5145088" y="2017713"/>
            <a:ext cx="3810000" cy="178117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1182688" y="3951288"/>
            <a:ext cx="3810000" cy="178276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contenuto 5"/>
          <p:cNvSpPr>
            <a:spLocks noGrp="1"/>
          </p:cNvSpPr>
          <p:nvPr>
            <p:ph sz="quarter" idx="4"/>
          </p:nvPr>
        </p:nvSpPr>
        <p:spPr>
          <a:xfrm>
            <a:off x="5145088" y="3951288"/>
            <a:ext cx="3810000" cy="178276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11"/>
          <p:cNvSpPr>
            <a:spLocks noGrp="1" noChangeArrowheads="1"/>
          </p:cNvSpPr>
          <p:nvPr>
            <p:ph type="dt" sz="half" idx="10"/>
          </p:nvPr>
        </p:nvSpPr>
        <p:spPr>
          <a:ln/>
        </p:spPr>
        <p:txBody>
          <a:bodyPr/>
          <a:lstStyle>
            <a:lvl1pPr>
              <a:defRPr/>
            </a:lvl1pPr>
          </a:lstStyle>
          <a:p>
            <a:pPr>
              <a:defRPr/>
            </a:pPr>
            <a:fld id="{329A7160-80FB-42E3-A6EA-063510671315}" type="datetime1">
              <a:rPr lang="en-US" smtClean="0"/>
              <a:pPr>
                <a:defRPr/>
              </a:pPr>
              <a:t>11/15/2010</a:t>
            </a:fld>
            <a:endParaRPr lang="it-IT"/>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B384EA22-A362-479A-832A-622EE6A673ED}"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AndTwoObj">
  <p:cSld name="Titolo, contenuto e 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7813"/>
            <a:ext cx="8229600" cy="1139825"/>
          </a:xfrm>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3072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48200" y="1600200"/>
            <a:ext cx="4038600" cy="21891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4648200" y="3941763"/>
            <a:ext cx="4038600" cy="218916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data 5"/>
          <p:cNvSpPr>
            <a:spLocks noGrp="1"/>
          </p:cNvSpPr>
          <p:nvPr>
            <p:ph type="dt" sz="half" idx="10"/>
          </p:nvPr>
        </p:nvSpPr>
        <p:spPr>
          <a:xfrm>
            <a:off x="457200" y="6248400"/>
            <a:ext cx="2133600" cy="457200"/>
          </a:xfrm>
        </p:spPr>
        <p:txBody>
          <a:bodyPr/>
          <a:lstStyle>
            <a:lvl1pPr>
              <a:defRPr/>
            </a:lvl1pPr>
          </a:lstStyle>
          <a:p>
            <a:fld id="{EE0C7D24-7EA2-4CF4-A604-0C01E957C589}" type="datetime1">
              <a:rPr lang="en-US" smtClean="0"/>
              <a:pPr/>
              <a:t>11/15/2010</a:t>
            </a:fld>
            <a:endParaRPr lang="it-IT"/>
          </a:p>
        </p:txBody>
      </p:sp>
      <p:sp>
        <p:nvSpPr>
          <p:cNvPr id="7" name="Segnaposto piè di pagina 6"/>
          <p:cNvSpPr>
            <a:spLocks noGrp="1"/>
          </p:cNvSpPr>
          <p:nvPr>
            <p:ph type="ftr" sz="quarter" idx="11"/>
          </p:nvPr>
        </p:nvSpPr>
        <p:spPr>
          <a:xfrm>
            <a:off x="3124200" y="6248400"/>
            <a:ext cx="2895600" cy="457200"/>
          </a:xfrm>
        </p:spPr>
        <p:txBody>
          <a:bodyPr/>
          <a:lstStyle>
            <a:lvl1pPr>
              <a:defRPr/>
            </a:lvl1pPr>
          </a:lstStyle>
          <a:p>
            <a:endParaRPr lang="it-IT"/>
          </a:p>
        </p:txBody>
      </p:sp>
      <p:sp>
        <p:nvSpPr>
          <p:cNvPr id="8" name="Segnaposto numero diapositiva 7"/>
          <p:cNvSpPr>
            <a:spLocks noGrp="1"/>
          </p:cNvSpPr>
          <p:nvPr>
            <p:ph type="sldNum" sz="quarter" idx="12"/>
          </p:nvPr>
        </p:nvSpPr>
        <p:spPr>
          <a:xfrm>
            <a:off x="6553200" y="6248400"/>
            <a:ext cx="2133600" cy="457200"/>
          </a:xfrm>
        </p:spPr>
        <p:txBody>
          <a:bodyPr/>
          <a:lstStyle>
            <a:lvl1pPr>
              <a:defRPr/>
            </a:lvl1pPr>
          </a:lstStyle>
          <a:p>
            <a:fld id="{6A5FDAFC-C861-4B62-B3A9-594465809D2A}" type="slidenum">
              <a:rPr lang="it-IT"/>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olo, testo e contenuto 2">
    <p:spTree>
      <p:nvGrpSpPr>
        <p:cNvPr id="1" name=""/>
        <p:cNvGrpSpPr/>
        <p:nvPr/>
      </p:nvGrpSpPr>
      <p:grpSpPr>
        <a:xfrm>
          <a:off x="0" y="0"/>
          <a:ext cx="0" cy="0"/>
          <a:chOff x="0" y="0"/>
          <a:chExt cx="0" cy="0"/>
        </a:xfrm>
      </p:grpSpPr>
      <p:sp>
        <p:nvSpPr>
          <p:cNvPr id="3" name="Segnaposto testo 2"/>
          <p:cNvSpPr>
            <a:spLocks noGrp="1"/>
          </p:cNvSpPr>
          <p:nvPr>
            <p:ph type="body" sz="half" idx="1"/>
          </p:nvPr>
        </p:nvSpPr>
        <p:spPr>
          <a:xfrm>
            <a:off x="457200" y="1600200"/>
            <a:ext cx="4038600" cy="4530725"/>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quarter" idx="2"/>
          </p:nvPr>
        </p:nvSpPr>
        <p:spPr>
          <a:xfrm>
            <a:off x="4648200" y="1600200"/>
            <a:ext cx="4038600" cy="2189163"/>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contenuto 4"/>
          <p:cNvSpPr>
            <a:spLocks noGrp="1"/>
          </p:cNvSpPr>
          <p:nvPr>
            <p:ph sz="quarter" idx="3"/>
          </p:nvPr>
        </p:nvSpPr>
        <p:spPr>
          <a:xfrm>
            <a:off x="4648200" y="3941763"/>
            <a:ext cx="4038600" cy="2189162"/>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9" name="Titolo 8"/>
          <p:cNvSpPr>
            <a:spLocks noGrp="1"/>
          </p:cNvSpPr>
          <p:nvPr>
            <p:ph type="title"/>
          </p:nvPr>
        </p:nvSpPr>
        <p:spPr/>
        <p:txBody>
          <a:bodyPr/>
          <a:lstStyle/>
          <a:p>
            <a:r>
              <a:rPr lang="it-IT" smtClean="0"/>
              <a:t>Fare clic per modificare lo stile del titolo</a:t>
            </a:r>
            <a:endParaRPr lang="it-IT"/>
          </a:p>
        </p:txBody>
      </p:sp>
      <p:sp>
        <p:nvSpPr>
          <p:cNvPr id="10" name="Segnaposto data 9"/>
          <p:cNvSpPr>
            <a:spLocks noGrp="1"/>
          </p:cNvSpPr>
          <p:nvPr>
            <p:ph type="dt" sz="half" idx="10"/>
          </p:nvPr>
        </p:nvSpPr>
        <p:spPr/>
        <p:txBody>
          <a:bodyPr/>
          <a:lstStyle/>
          <a:p>
            <a:pPr>
              <a:defRPr/>
            </a:pPr>
            <a:fld id="{D89BDEA7-6A88-438B-84EA-6D1D1E530A07}" type="datetime1">
              <a:rPr lang="en-US" smtClean="0"/>
              <a:pPr>
                <a:defRPr/>
              </a:pPr>
              <a:t>11/15/2010</a:t>
            </a:fld>
            <a:endParaRPr lang="it-IT"/>
          </a:p>
        </p:txBody>
      </p:sp>
      <p:sp>
        <p:nvSpPr>
          <p:cNvPr id="11" name="Segnaposto numero diapositiva 10"/>
          <p:cNvSpPr>
            <a:spLocks noGrp="1"/>
          </p:cNvSpPr>
          <p:nvPr>
            <p:ph type="sldNum" sz="quarter" idx="11"/>
          </p:nvPr>
        </p:nvSpPr>
        <p:spPr/>
        <p:txBody>
          <a:bodyPr/>
          <a:lstStyle/>
          <a:p>
            <a:pPr>
              <a:defRPr/>
            </a:pPr>
            <a:fld id="{87E837C8-4823-422A-ABD6-7977777E9FA0}" type="slidenum">
              <a:rPr lang="it-IT" smtClean="0"/>
              <a:pPr>
                <a:defRPr/>
              </a:pPr>
              <a:t>‹N›</a:t>
            </a:fld>
            <a:endParaRPr lang="it-IT"/>
          </a:p>
        </p:txBody>
      </p:sp>
      <p:sp>
        <p:nvSpPr>
          <p:cNvPr id="12" name="Segnaposto piè di pagina 11"/>
          <p:cNvSpPr>
            <a:spLocks noGrp="1"/>
          </p:cNvSpPr>
          <p:nvPr>
            <p:ph type="ftr" sz="quarter" idx="12"/>
          </p:nvPr>
        </p:nvSpPr>
        <p:spPr/>
        <p:txBody>
          <a:body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000000"/>
            </a:gs>
            <a:gs pos="39999">
              <a:srgbClr val="0A128C"/>
            </a:gs>
            <a:gs pos="70000">
              <a:srgbClr val="181CC7"/>
            </a:gs>
            <a:gs pos="88000">
              <a:srgbClr val="7005D4"/>
            </a:gs>
            <a:gs pos="100000">
              <a:srgbClr val="8C3D91"/>
            </a:gs>
          </a:gsLst>
          <a:lin ang="5400000" scaled="1"/>
        </a:gradFill>
        <a:effectLst/>
      </p:bgPr>
    </p:bg>
    <p:spTree>
      <p:nvGrpSpPr>
        <p:cNvPr id="1" name=""/>
        <p:cNvGrpSpPr/>
        <p:nvPr/>
      </p:nvGrpSpPr>
      <p:grpSpPr>
        <a:xfrm>
          <a:off x="0" y="0"/>
          <a:ext cx="0" cy="0"/>
          <a:chOff x="0" y="0"/>
          <a:chExt cx="0" cy="0"/>
        </a:xfrm>
      </p:grpSpPr>
      <p:sp>
        <p:nvSpPr>
          <p:cNvPr id="27650"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defRPr/>
            </a:pPr>
            <a:endParaRPr kumimoji="1" lang="it-IT" sz="2400">
              <a:latin typeface="Comic Sans MS" pitchFamily="66" charset="0"/>
            </a:endParaRPr>
          </a:p>
        </p:txBody>
      </p:sp>
      <p:sp>
        <p:nvSpPr>
          <p:cNvPr id="27651"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defRPr/>
            </a:pPr>
            <a:endParaRPr kumimoji="1" lang="it-IT" sz="2400">
              <a:latin typeface="Comic Sans MS" pitchFamily="66" charset="0"/>
            </a:endParaRPr>
          </a:p>
        </p:txBody>
      </p:sp>
      <p:sp>
        <p:nvSpPr>
          <p:cNvPr id="27652"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defRPr/>
            </a:pPr>
            <a:endParaRPr kumimoji="1" lang="it-IT" sz="2400">
              <a:latin typeface="Comic Sans MS" pitchFamily="66" charset="0"/>
            </a:endParaRPr>
          </a:p>
        </p:txBody>
      </p:sp>
      <p:sp>
        <p:nvSpPr>
          <p:cNvPr id="27653"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defRPr/>
            </a:pPr>
            <a:endParaRPr kumimoji="1" lang="it-IT" sz="2400">
              <a:latin typeface="Comic Sans MS" pitchFamily="66" charset="0"/>
            </a:endParaRPr>
          </a:p>
        </p:txBody>
      </p:sp>
      <p:sp>
        <p:nvSpPr>
          <p:cNvPr id="27654"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defRPr/>
            </a:pPr>
            <a:endParaRPr kumimoji="1" lang="it-IT" sz="2400">
              <a:latin typeface="Tahoma" pitchFamily="34" charset="0"/>
            </a:endParaRPr>
          </a:p>
        </p:txBody>
      </p:sp>
      <p:sp>
        <p:nvSpPr>
          <p:cNvPr id="27655"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defRPr/>
            </a:pPr>
            <a:endParaRPr kumimoji="1" lang="it-IT" sz="2400">
              <a:latin typeface="Comic Sans MS" pitchFamily="66" charset="0"/>
            </a:endParaRPr>
          </a:p>
        </p:txBody>
      </p:sp>
      <p:sp>
        <p:nvSpPr>
          <p:cNvPr id="27656"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defRPr/>
            </a:pPr>
            <a:endParaRPr kumimoji="1" lang="it-IT" sz="2400">
              <a:latin typeface="Comic Sans MS" pitchFamily="66" charset="0"/>
            </a:endParaRPr>
          </a:p>
        </p:txBody>
      </p:sp>
      <p:sp>
        <p:nvSpPr>
          <p:cNvPr id="1033" name="Rectangle 9"/>
          <p:cNvSpPr>
            <a:spLocks noGrp="1" noChangeArrowheads="1"/>
          </p:cNvSpPr>
          <p:nvPr>
            <p:ph type="title"/>
          </p:nvPr>
        </p:nvSpPr>
        <p:spPr bwMode="auto">
          <a:xfrm>
            <a:off x="1150938" y="214313"/>
            <a:ext cx="7793037" cy="14620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it-IT" smtClean="0"/>
              <a:t>Fare clic per modificare lo stile del titolo</a:t>
            </a:r>
          </a:p>
        </p:txBody>
      </p:sp>
      <p:sp>
        <p:nvSpPr>
          <p:cNvPr id="1034" name="Rectangle 10"/>
          <p:cNvSpPr>
            <a:spLocks noGrp="1" noChangeArrowheads="1"/>
          </p:cNvSpPr>
          <p:nvPr>
            <p:ph type="body" idx="1"/>
          </p:nvPr>
        </p:nvSpPr>
        <p:spPr bwMode="auto">
          <a:xfrm>
            <a:off x="1182688" y="2017713"/>
            <a:ext cx="7772400" cy="37163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27659" name="Rectangle 11"/>
          <p:cNvSpPr>
            <a:spLocks noGrp="1" noChangeArrowheads="1"/>
          </p:cNvSpPr>
          <p:nvPr>
            <p:ph type="dt" sz="half" idx="2"/>
          </p:nvPr>
        </p:nvSpPr>
        <p:spPr bwMode="auto">
          <a:xfrm>
            <a:off x="179388" y="6237288"/>
            <a:ext cx="1584325"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FFFF00"/>
                </a:solidFill>
                <a:latin typeface="Comic Sans MS" pitchFamily="66" charset="0"/>
              </a:defRPr>
            </a:lvl1pPr>
          </a:lstStyle>
          <a:p>
            <a:pPr>
              <a:defRPr/>
            </a:pPr>
            <a:fld id="{329A19B4-0EB1-4FD9-B7AD-A8E61680617F}" type="datetime1">
              <a:rPr lang="en-US" smtClean="0"/>
              <a:pPr>
                <a:defRPr/>
              </a:pPr>
              <a:t>11/15/2010</a:t>
            </a:fld>
            <a:endParaRPr lang="it-IT"/>
          </a:p>
        </p:txBody>
      </p:sp>
      <p:sp>
        <p:nvSpPr>
          <p:cNvPr id="27660" name="Rectangle 12"/>
          <p:cNvSpPr>
            <a:spLocks noGrp="1" noChangeArrowheads="1"/>
          </p:cNvSpPr>
          <p:nvPr>
            <p:ph type="ftr" sz="quarter" idx="3"/>
          </p:nvPr>
        </p:nvSpPr>
        <p:spPr bwMode="auto">
          <a:xfrm>
            <a:off x="2571750" y="6243638"/>
            <a:ext cx="51435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solidFill>
                  <a:srgbClr val="FFFF00"/>
                </a:solidFill>
                <a:latin typeface="Comic Sans MS" pitchFamily="66" charset="0"/>
              </a:defRPr>
            </a:lvl1pPr>
          </a:lstStyle>
          <a:p>
            <a:pPr>
              <a:defRPr/>
            </a:pPr>
            <a:endParaRPr lang="en-US"/>
          </a:p>
        </p:txBody>
      </p:sp>
      <p:sp>
        <p:nvSpPr>
          <p:cNvPr id="27661" name="Rectangle 13"/>
          <p:cNvSpPr>
            <a:spLocks noGrp="1" noChangeArrowheads="1"/>
          </p:cNvSpPr>
          <p:nvPr>
            <p:ph type="sldNum" sz="quarter" idx="4"/>
          </p:nvPr>
        </p:nvSpPr>
        <p:spPr bwMode="auto">
          <a:xfrm>
            <a:off x="8101013" y="6243638"/>
            <a:ext cx="846137"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solidFill>
                  <a:srgbClr val="FFFF00"/>
                </a:solidFill>
                <a:latin typeface="Comic Sans MS" pitchFamily="66" charset="0"/>
              </a:defRPr>
            </a:lvl1pPr>
          </a:lstStyle>
          <a:p>
            <a:pPr>
              <a:defRPr/>
            </a:pPr>
            <a:fld id="{87E837C8-4823-422A-ABD6-7977777E9FA0}" type="slidenum">
              <a:rPr lang="it-IT"/>
              <a:pPr>
                <a:defRPr/>
              </a:pPr>
              <a:t>‹N›</a:t>
            </a:fld>
            <a:endParaRPr lang="it-IT"/>
          </a:p>
        </p:txBody>
      </p:sp>
      <p:sp>
        <p:nvSpPr>
          <p:cNvPr id="27662" name="Rectangle 14"/>
          <p:cNvSpPr>
            <a:spLocks noChangeArrowheads="1"/>
          </p:cNvSpPr>
          <p:nvPr/>
        </p:nvSpPr>
        <p:spPr bwMode="auto">
          <a:xfrm>
            <a:off x="2411413" y="6381750"/>
            <a:ext cx="4392612" cy="312738"/>
          </a:xfrm>
          <a:prstGeom prst="rect">
            <a:avLst/>
          </a:prstGeom>
          <a:noFill/>
          <a:ln w="9525">
            <a:noFill/>
            <a:miter lim="800000"/>
            <a:headEnd/>
            <a:tailEnd/>
          </a:ln>
          <a:effectLst/>
        </p:spPr>
        <p:txBody>
          <a:bodyPr anchor="b"/>
          <a:lstStyle/>
          <a:p>
            <a:pPr algn="ctr">
              <a:defRPr/>
            </a:pPr>
            <a:endParaRPr lang="it-IT" sz="1400" b="1">
              <a:solidFill>
                <a:srgbClr val="FFFF00"/>
              </a:solidFill>
              <a:latin typeface="Comic Sans MS" pitchFamily="66" charset="0"/>
            </a:endParaRPr>
          </a:p>
        </p:txBody>
      </p:sp>
    </p:spTree>
  </p:cSld>
  <p:clrMap bg1="lt1" tx1="dk1" bg2="lt2" tx2="dk2" accent1="accent1" accent2="accent2" accent3="accent3" accent4="accent4" accent5="accent5" accent6="accent6" hlink="hlink" folHlink="folHlink"/>
  <p:sldLayoutIdLst>
    <p:sldLayoutId id="2147483780" r:id="rId1"/>
    <p:sldLayoutId id="2147483781" r:id="rId2"/>
    <p:sldLayoutId id="2147483785" r:id="rId3"/>
    <p:sldLayoutId id="2147483782" r:id="rId4"/>
    <p:sldLayoutId id="2147483783" r:id="rId5"/>
    <p:sldLayoutId id="2147483784" r:id="rId6"/>
    <p:sldLayoutId id="2147483786" r:id="rId7"/>
    <p:sldLayoutId id="2147483787" r:id="rId8"/>
  </p:sldLayoutIdLst>
  <p:hf hdr="0"/>
  <p:txStyles>
    <p:titleStyle>
      <a:lvl1pPr algn="l" rtl="0" eaLnBrk="0" fontAlgn="base" hangingPunct="0">
        <a:spcBef>
          <a:spcPct val="0"/>
        </a:spcBef>
        <a:spcAft>
          <a:spcPct val="0"/>
        </a:spcAft>
        <a:defRPr sz="3200">
          <a:solidFill>
            <a:schemeClr val="bg1"/>
          </a:solidFill>
          <a:latin typeface="+mj-lt"/>
          <a:ea typeface="+mj-ea"/>
          <a:cs typeface="+mj-cs"/>
        </a:defRPr>
      </a:lvl1pPr>
      <a:lvl2pPr algn="l" rtl="0" eaLnBrk="0" fontAlgn="base" hangingPunct="0">
        <a:spcBef>
          <a:spcPct val="0"/>
        </a:spcBef>
        <a:spcAft>
          <a:spcPct val="0"/>
        </a:spcAft>
        <a:defRPr sz="3200">
          <a:solidFill>
            <a:schemeClr val="bg1"/>
          </a:solidFill>
          <a:latin typeface="Comic Sans MS" pitchFamily="66" charset="0"/>
        </a:defRPr>
      </a:lvl2pPr>
      <a:lvl3pPr algn="l" rtl="0" eaLnBrk="0" fontAlgn="base" hangingPunct="0">
        <a:spcBef>
          <a:spcPct val="0"/>
        </a:spcBef>
        <a:spcAft>
          <a:spcPct val="0"/>
        </a:spcAft>
        <a:defRPr sz="3200">
          <a:solidFill>
            <a:schemeClr val="bg1"/>
          </a:solidFill>
          <a:latin typeface="Comic Sans MS" pitchFamily="66" charset="0"/>
        </a:defRPr>
      </a:lvl3pPr>
      <a:lvl4pPr algn="l" rtl="0" eaLnBrk="0" fontAlgn="base" hangingPunct="0">
        <a:spcBef>
          <a:spcPct val="0"/>
        </a:spcBef>
        <a:spcAft>
          <a:spcPct val="0"/>
        </a:spcAft>
        <a:defRPr sz="3200">
          <a:solidFill>
            <a:schemeClr val="bg1"/>
          </a:solidFill>
          <a:latin typeface="Comic Sans MS" pitchFamily="66" charset="0"/>
        </a:defRPr>
      </a:lvl4pPr>
      <a:lvl5pPr algn="l" rtl="0" eaLnBrk="0" fontAlgn="base" hangingPunct="0">
        <a:spcBef>
          <a:spcPct val="0"/>
        </a:spcBef>
        <a:spcAft>
          <a:spcPct val="0"/>
        </a:spcAft>
        <a:defRPr sz="3200">
          <a:solidFill>
            <a:schemeClr val="bg1"/>
          </a:solidFill>
          <a:latin typeface="Comic Sans MS" pitchFamily="66" charset="0"/>
        </a:defRPr>
      </a:lvl5pPr>
      <a:lvl6pPr marL="457200" algn="l" rtl="0" fontAlgn="base">
        <a:spcBef>
          <a:spcPct val="0"/>
        </a:spcBef>
        <a:spcAft>
          <a:spcPct val="0"/>
        </a:spcAft>
        <a:defRPr sz="3200">
          <a:solidFill>
            <a:schemeClr val="bg1"/>
          </a:solidFill>
          <a:latin typeface="Comic Sans MS" pitchFamily="66" charset="0"/>
        </a:defRPr>
      </a:lvl6pPr>
      <a:lvl7pPr marL="914400" algn="l" rtl="0" fontAlgn="base">
        <a:spcBef>
          <a:spcPct val="0"/>
        </a:spcBef>
        <a:spcAft>
          <a:spcPct val="0"/>
        </a:spcAft>
        <a:defRPr sz="3200">
          <a:solidFill>
            <a:schemeClr val="bg1"/>
          </a:solidFill>
          <a:latin typeface="Comic Sans MS" pitchFamily="66" charset="0"/>
        </a:defRPr>
      </a:lvl7pPr>
      <a:lvl8pPr marL="1371600" algn="l" rtl="0" fontAlgn="base">
        <a:spcBef>
          <a:spcPct val="0"/>
        </a:spcBef>
        <a:spcAft>
          <a:spcPct val="0"/>
        </a:spcAft>
        <a:defRPr sz="3200">
          <a:solidFill>
            <a:schemeClr val="bg1"/>
          </a:solidFill>
          <a:latin typeface="Comic Sans MS" pitchFamily="66" charset="0"/>
        </a:defRPr>
      </a:lvl8pPr>
      <a:lvl9pPr marL="1828800" algn="l" rtl="0" fontAlgn="base">
        <a:spcBef>
          <a:spcPct val="0"/>
        </a:spcBef>
        <a:spcAft>
          <a:spcPct val="0"/>
        </a:spcAft>
        <a:defRPr sz="3200">
          <a:solidFill>
            <a:schemeClr val="bg1"/>
          </a:solidFill>
          <a:latin typeface="Comic Sans MS" pitchFamily="66"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2400">
          <a:solidFill>
            <a:schemeClr val="bg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000">
          <a:solidFill>
            <a:schemeClr val="bg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bg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1600">
          <a:solidFill>
            <a:schemeClr val="bg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1600">
          <a:solidFill>
            <a:schemeClr val="bg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1600">
          <a:solidFill>
            <a:schemeClr val="bg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1600">
          <a:solidFill>
            <a:schemeClr val="bg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1600">
          <a:solidFill>
            <a:schemeClr val="bg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1600">
          <a:solidFill>
            <a:schemeClr val="bg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emf"/><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6.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9.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ttangolo 9"/>
          <p:cNvSpPr/>
          <p:nvPr/>
        </p:nvSpPr>
        <p:spPr>
          <a:xfrm>
            <a:off x="1115616" y="2204864"/>
            <a:ext cx="7272808" cy="857250"/>
          </a:xfrm>
          <a:prstGeom prst="rect">
            <a:avLst/>
          </a:prstGeom>
          <a:solidFill>
            <a:srgbClr val="51E3DC"/>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it-IT" sz="2800" i="1" dirty="0" smtClean="0">
                <a:solidFill>
                  <a:schemeClr val="tx2">
                    <a:lumMod val="60000"/>
                    <a:lumOff val="40000"/>
                  </a:schemeClr>
                </a:solidFill>
              </a:rPr>
              <a:t>La radioterapia </a:t>
            </a:r>
            <a:r>
              <a:rPr lang="it-IT" sz="2800" i="1" dirty="0">
                <a:solidFill>
                  <a:schemeClr val="tx2">
                    <a:lumMod val="60000"/>
                    <a:lumOff val="40000"/>
                  </a:schemeClr>
                </a:solidFill>
              </a:rPr>
              <a:t>nel MPM: perché </a:t>
            </a:r>
            <a:r>
              <a:rPr lang="it-IT" sz="2800" i="1" dirty="0" smtClean="0">
                <a:solidFill>
                  <a:schemeClr val="tx2">
                    <a:lumMod val="60000"/>
                    <a:lumOff val="40000"/>
                  </a:schemeClr>
                </a:solidFill>
              </a:rPr>
              <a:t>sì </a:t>
            </a:r>
            <a:endParaRPr lang="it-IT" sz="2800" dirty="0">
              <a:solidFill>
                <a:schemeClr val="tx2">
                  <a:lumMod val="60000"/>
                  <a:lumOff val="40000"/>
                </a:schemeClr>
              </a:solidFill>
            </a:endParaRPr>
          </a:p>
        </p:txBody>
      </p:sp>
      <p:sp>
        <p:nvSpPr>
          <p:cNvPr id="3078" name="Rectangle 3"/>
          <p:cNvSpPr>
            <a:spLocks noGrp="1" noChangeArrowheads="1"/>
          </p:cNvSpPr>
          <p:nvPr>
            <p:ph type="subTitle" idx="4294967295"/>
          </p:nvPr>
        </p:nvSpPr>
        <p:spPr>
          <a:xfrm>
            <a:off x="1043608" y="3861048"/>
            <a:ext cx="7344816" cy="923925"/>
          </a:xfrm>
        </p:spPr>
        <p:txBody>
          <a:bodyPr/>
          <a:lstStyle/>
          <a:p>
            <a:pPr marL="457200" lvl="1" indent="0" algn="ctr" eaLnBrk="1" hangingPunct="1">
              <a:buFont typeface="Wingdings" pitchFamily="2" charset="2"/>
              <a:buNone/>
            </a:pPr>
            <a:endParaRPr lang="it-IT" dirty="0" smtClean="0"/>
          </a:p>
          <a:p>
            <a:pPr marL="457200" lvl="1" indent="0" algn="ctr" eaLnBrk="1" hangingPunct="1">
              <a:buFont typeface="Wingdings" pitchFamily="2" charset="2"/>
              <a:buNone/>
            </a:pPr>
            <a:r>
              <a:rPr lang="it-IT" dirty="0" smtClean="0"/>
              <a:t>Dr. Sandro Tonoli </a:t>
            </a:r>
          </a:p>
        </p:txBody>
      </p:sp>
      <p:sp>
        <p:nvSpPr>
          <p:cNvPr id="3079" name="Rectangle 4"/>
          <p:cNvSpPr>
            <a:spLocks noChangeArrowheads="1"/>
          </p:cNvSpPr>
          <p:nvPr/>
        </p:nvSpPr>
        <p:spPr bwMode="auto">
          <a:xfrm>
            <a:off x="3059832" y="908720"/>
            <a:ext cx="3529012" cy="863600"/>
          </a:xfrm>
          <a:prstGeom prst="rect">
            <a:avLst/>
          </a:prstGeom>
          <a:noFill/>
          <a:ln w="9525">
            <a:solidFill>
              <a:schemeClr val="accent1"/>
            </a:solidFill>
            <a:miter lim="800000"/>
            <a:headEnd/>
            <a:tailEnd/>
          </a:ln>
        </p:spPr>
        <p:txBody>
          <a:bodyPr lIns="92075" tIns="46038" rIns="92075" bIns="46038" anchor="b"/>
          <a:lstStyle/>
          <a:p>
            <a:pPr algn="ctr"/>
            <a:r>
              <a:rPr lang="it-IT">
                <a:solidFill>
                  <a:srgbClr val="FFFF00"/>
                </a:solidFill>
                <a:latin typeface="Comic Sans MS" pitchFamily="66" charset="0"/>
              </a:rPr>
              <a:t>Istituto del Radio “O. Alberti” </a:t>
            </a:r>
            <a:br>
              <a:rPr lang="it-IT">
                <a:solidFill>
                  <a:srgbClr val="FFFF00"/>
                </a:solidFill>
                <a:latin typeface="Comic Sans MS" pitchFamily="66" charset="0"/>
              </a:rPr>
            </a:br>
            <a:r>
              <a:rPr lang="it-IT">
                <a:solidFill>
                  <a:srgbClr val="FFFF00"/>
                </a:solidFill>
                <a:latin typeface="Comic Sans MS" pitchFamily="66" charset="0"/>
              </a:rPr>
              <a:t>Azienda Spedali Civili di Brescia</a:t>
            </a:r>
            <a:br>
              <a:rPr lang="it-IT">
                <a:solidFill>
                  <a:srgbClr val="FFFF00"/>
                </a:solidFill>
                <a:latin typeface="Comic Sans MS" pitchFamily="66" charset="0"/>
              </a:rPr>
            </a:br>
            <a:r>
              <a:rPr lang="it-IT">
                <a:solidFill>
                  <a:srgbClr val="FFFF00"/>
                </a:solidFill>
                <a:latin typeface="Comic Sans MS" pitchFamily="66" charset="0"/>
              </a:rPr>
              <a:t>Università di Brescia</a:t>
            </a:r>
          </a:p>
        </p:txBody>
      </p:sp>
      <p:pic>
        <p:nvPicPr>
          <p:cNvPr id="3080" name="Picture 5"/>
          <p:cNvPicPr>
            <a:picLocks noChangeArrowheads="1"/>
          </p:cNvPicPr>
          <p:nvPr/>
        </p:nvPicPr>
        <p:blipFill>
          <a:blip r:embed="rId3" cstate="print">
            <a:lum bright="22000" contrast="30000"/>
          </a:blip>
          <a:srcRect r="4553" b="3847"/>
          <a:stretch>
            <a:fillRect/>
          </a:stretch>
        </p:blipFill>
        <p:spPr bwMode="auto">
          <a:xfrm>
            <a:off x="1476375" y="260350"/>
            <a:ext cx="1387475" cy="1328738"/>
          </a:xfrm>
          <a:prstGeom prst="rect">
            <a:avLst/>
          </a:prstGeom>
          <a:solidFill>
            <a:srgbClr val="000000"/>
          </a:solidFill>
          <a:ln w="12700">
            <a:solidFill>
              <a:srgbClr val="33CCFF"/>
            </a:solidFill>
            <a:miter lim="800000"/>
            <a:headEnd/>
            <a:tailEnd/>
          </a:ln>
        </p:spPr>
      </p:pic>
      <p:pic>
        <p:nvPicPr>
          <p:cNvPr id="3081" name="Picture 6"/>
          <p:cNvPicPr preferRelativeResize="0">
            <a:picLocks noChangeAspect="1" noChangeArrowheads="1"/>
          </p:cNvPicPr>
          <p:nvPr/>
        </p:nvPicPr>
        <p:blipFill>
          <a:blip r:embed="rId4" cstate="print"/>
          <a:srcRect/>
          <a:stretch>
            <a:fillRect/>
          </a:stretch>
        </p:blipFill>
        <p:spPr bwMode="auto">
          <a:xfrm>
            <a:off x="6948488" y="260350"/>
            <a:ext cx="1093787" cy="1311275"/>
          </a:xfrm>
          <a:prstGeom prst="rect">
            <a:avLst/>
          </a:prstGeom>
          <a:solidFill>
            <a:srgbClr val="DDDDDD"/>
          </a:solidFill>
          <a:ln w="9525">
            <a:solidFill>
              <a:srgbClr val="00CC99"/>
            </a:solidFill>
            <a:miter lim="800000"/>
            <a:headEnd/>
            <a:tailEnd/>
          </a:ln>
        </p:spPr>
      </p:pic>
      <p:sp>
        <p:nvSpPr>
          <p:cNvPr id="3082" name="Rectangle 8"/>
          <p:cNvSpPr>
            <a:spLocks noGrp="1" noChangeArrowheads="1"/>
          </p:cNvSpPr>
          <p:nvPr>
            <p:ph type="ctrTitle" idx="4294967295"/>
          </p:nvPr>
        </p:nvSpPr>
        <p:spPr>
          <a:xfrm>
            <a:off x="1115616" y="3212976"/>
            <a:ext cx="7286625" cy="1014958"/>
          </a:xfrm>
          <a:solidFill>
            <a:srgbClr val="51E3DC"/>
          </a:solidFill>
        </p:spPr>
        <p:txBody>
          <a:bodyPr anchor="ctr"/>
          <a:lstStyle/>
          <a:p>
            <a:pPr algn="ctr"/>
            <a:r>
              <a:rPr lang="it-IT" sz="2400" i="1" dirty="0" smtClean="0">
                <a:solidFill>
                  <a:schemeClr val="tx2">
                    <a:lumMod val="60000"/>
                    <a:lumOff val="40000"/>
                  </a:schemeClr>
                </a:solidFill>
              </a:rPr>
              <a:t>SESSIONE</a:t>
            </a:r>
            <a:br>
              <a:rPr lang="it-IT" sz="2400" i="1" dirty="0" smtClean="0">
                <a:solidFill>
                  <a:schemeClr val="tx2">
                    <a:lumMod val="60000"/>
                    <a:lumOff val="40000"/>
                  </a:schemeClr>
                </a:solidFill>
              </a:rPr>
            </a:br>
            <a:r>
              <a:rPr lang="it-IT" sz="2400" i="1" dirty="0" smtClean="0">
                <a:solidFill>
                  <a:schemeClr val="tx2">
                    <a:lumMod val="60000"/>
                    <a:lumOff val="40000"/>
                  </a:schemeClr>
                </a:solidFill>
              </a:rPr>
              <a:t>PRO-CONS “Mesotelioma pleurico maligno”</a:t>
            </a:r>
            <a:endParaRPr lang="it-IT" sz="2400" dirty="0" smtClean="0">
              <a:solidFill>
                <a:schemeClr val="tx2">
                  <a:lumMod val="60000"/>
                  <a:lumOff val="40000"/>
                </a:schemeClr>
              </a:solidFill>
            </a:endParaRPr>
          </a:p>
        </p:txBody>
      </p:sp>
      <p:pic>
        <p:nvPicPr>
          <p:cNvPr id="3086" name="Immagine 1" descr="image15"/>
          <p:cNvPicPr>
            <a:picLocks noChangeAspect="1" noChangeArrowheads="1"/>
          </p:cNvPicPr>
          <p:nvPr/>
        </p:nvPicPr>
        <p:blipFill>
          <a:blip r:embed="rId5" cstate="print">
            <a:lum bright="6000" contrast="12000"/>
          </a:blip>
          <a:srcRect/>
          <a:stretch>
            <a:fillRect/>
          </a:stretch>
        </p:blipFill>
        <p:spPr bwMode="auto">
          <a:xfrm>
            <a:off x="611560" y="4797152"/>
            <a:ext cx="1971675" cy="1314450"/>
          </a:xfrm>
          <a:prstGeom prst="rect">
            <a:avLst/>
          </a:prstGeom>
          <a:noFill/>
        </p:spPr>
      </p:pic>
      <p:pic>
        <p:nvPicPr>
          <p:cNvPr id="3085" name="Immagine 2" descr="hall 230"/>
          <p:cNvPicPr>
            <a:picLocks noChangeAspect="1" noChangeArrowheads="1"/>
          </p:cNvPicPr>
          <p:nvPr/>
        </p:nvPicPr>
        <p:blipFill>
          <a:blip r:embed="rId6" cstate="print"/>
          <a:srcRect l="21658" r="19498"/>
          <a:stretch>
            <a:fillRect/>
          </a:stretch>
        </p:blipFill>
        <p:spPr bwMode="auto">
          <a:xfrm>
            <a:off x="4139952" y="4797152"/>
            <a:ext cx="1295400" cy="1314450"/>
          </a:xfrm>
          <a:prstGeom prst="rect">
            <a:avLst/>
          </a:prstGeom>
          <a:noFill/>
        </p:spPr>
      </p:pic>
      <p:pic>
        <p:nvPicPr>
          <p:cNvPr id="3084" name="Picture 12" descr="image3"/>
          <p:cNvPicPr>
            <a:picLocks noChangeAspect="1" noChangeArrowheads="1"/>
          </p:cNvPicPr>
          <p:nvPr/>
        </p:nvPicPr>
        <p:blipFill>
          <a:blip r:embed="rId7" cstate="print">
            <a:lum bright="8000" contrast="8000"/>
          </a:blip>
          <a:srcRect/>
          <a:stretch>
            <a:fillRect/>
          </a:stretch>
        </p:blipFill>
        <p:spPr bwMode="auto">
          <a:xfrm>
            <a:off x="5652120" y="4797152"/>
            <a:ext cx="1114425" cy="1314450"/>
          </a:xfrm>
          <a:prstGeom prst="rect">
            <a:avLst/>
          </a:prstGeom>
          <a:noFill/>
        </p:spPr>
      </p:pic>
      <p:pic>
        <p:nvPicPr>
          <p:cNvPr id="3083" name="Immagine 3" descr="330b"/>
          <p:cNvPicPr>
            <a:picLocks noChangeAspect="1" noChangeArrowheads="1"/>
          </p:cNvPicPr>
          <p:nvPr/>
        </p:nvPicPr>
        <p:blipFill>
          <a:blip r:embed="rId8" cstate="print"/>
          <a:srcRect l="20522" r="20522"/>
          <a:stretch>
            <a:fillRect/>
          </a:stretch>
        </p:blipFill>
        <p:spPr bwMode="auto">
          <a:xfrm>
            <a:off x="7164288" y="4797152"/>
            <a:ext cx="1295400" cy="1314450"/>
          </a:xfrm>
          <a:prstGeom prst="rect">
            <a:avLst/>
          </a:prstGeom>
          <a:noFill/>
        </p:spPr>
      </p:pic>
      <p:sp>
        <p:nvSpPr>
          <p:cNvPr id="308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600" b="0" i="0" u="none" strike="noStrike" cap="none" normalizeH="0" baseline="0" smtClean="0">
              <a:ln>
                <a:noFill/>
              </a:ln>
              <a:solidFill>
                <a:schemeClr val="tx1"/>
              </a:solidFill>
              <a:effectLst/>
              <a:latin typeface="Arial" pitchFamily="34" charset="0"/>
            </a:endParaRPr>
          </a:p>
        </p:txBody>
      </p:sp>
      <p:sp>
        <p:nvSpPr>
          <p:cNvPr id="3088" name="Rectangle 16"/>
          <p:cNvSpPr>
            <a:spLocks noChangeArrowheads="1"/>
          </p:cNvSpPr>
          <p:nvPr/>
        </p:nvSpPr>
        <p:spPr bwMode="auto">
          <a:xfrm>
            <a:off x="0" y="17716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Comic Sans MS" pitchFamily="66" charset="0"/>
                <a:ea typeface="Times New Roman" pitchFamily="18" charset="0"/>
                <a:cs typeface="Arial" pitchFamily="34" charset="0"/>
              </a:rPr>
              <a:t>    </a:t>
            </a:r>
            <a:endParaRPr kumimoji="0" lang="it-IT" sz="1600" b="0" i="0" u="none" strike="noStrike" cap="none" normalizeH="0" baseline="0" smtClean="0">
              <a:ln>
                <a:noFill/>
              </a:ln>
              <a:solidFill>
                <a:schemeClr val="tx1"/>
              </a:solidFill>
              <a:effectLst/>
              <a:latin typeface="Arial" pitchFamily="34" charset="0"/>
            </a:endParaRPr>
          </a:p>
        </p:txBody>
      </p:sp>
      <p:sp>
        <p:nvSpPr>
          <p:cNvPr id="3089" name="Rectangle 17"/>
          <p:cNvSpPr>
            <a:spLocks noChangeArrowheads="1"/>
          </p:cNvSpPr>
          <p:nvPr/>
        </p:nvSpPr>
        <p:spPr bwMode="auto">
          <a:xfrm>
            <a:off x="0" y="30861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smtClean="0">
                <a:ln>
                  <a:noFill/>
                </a:ln>
                <a:solidFill>
                  <a:schemeClr val="tx1"/>
                </a:solidFill>
                <a:effectLst/>
                <a:latin typeface="Comic Sans MS" pitchFamily="66" charset="0"/>
                <a:ea typeface="Times New Roman" pitchFamily="18" charset="0"/>
                <a:cs typeface="Arial" pitchFamily="34" charset="0"/>
              </a:rPr>
              <a:t>      </a:t>
            </a:r>
            <a:endParaRPr kumimoji="0" lang="it-IT" sz="1600" b="0" i="0" u="none" strike="noStrike" cap="none" normalizeH="0" baseline="0" smtClean="0">
              <a:ln>
                <a:noFill/>
              </a:ln>
              <a:solidFill>
                <a:schemeClr val="tx1"/>
              </a:solidFill>
              <a:effectLst/>
              <a:latin typeface="Arial" pitchFamily="34" charset="0"/>
            </a:endParaRPr>
          </a:p>
        </p:txBody>
      </p:sp>
      <p:sp>
        <p:nvSpPr>
          <p:cNvPr id="3090" name="Rectangle 18"/>
          <p:cNvSpPr>
            <a:spLocks noChangeArrowheads="1"/>
          </p:cNvSpPr>
          <p:nvPr/>
        </p:nvSpPr>
        <p:spPr bwMode="auto">
          <a:xfrm>
            <a:off x="0" y="4400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it-IT" sz="1000" b="1" i="0" u="none" strike="noStrike" cap="none" normalizeH="0" baseline="0" smtClean="0">
                <a:ln>
                  <a:noFill/>
                </a:ln>
                <a:solidFill>
                  <a:srgbClr val="99FF66"/>
                </a:solidFill>
                <a:effectLst/>
                <a:latin typeface="Comic Sans MS" pitchFamily="66" charset="0"/>
                <a:ea typeface="Times New Roman" pitchFamily="18" charset="0"/>
                <a:cs typeface="Arial" pitchFamily="34" charset="0"/>
              </a:rPr>
              <a:t>       </a:t>
            </a:r>
            <a:endParaRPr kumimoji="0" lang="it-IT" sz="1600" b="0" i="0" u="none" strike="noStrike" cap="none" normalizeH="0" baseline="0" smtClean="0">
              <a:ln>
                <a:noFill/>
              </a:ln>
              <a:solidFill>
                <a:schemeClr val="tx1"/>
              </a:solidFill>
              <a:effectLst/>
              <a:latin typeface="Arial" pitchFamily="34" charset="0"/>
            </a:endParaRPr>
          </a:p>
        </p:txBody>
      </p:sp>
      <p:pic>
        <p:nvPicPr>
          <p:cNvPr id="19" name="Picture 11" descr="image58"/>
          <p:cNvPicPr>
            <a:picLocks noChangeAspect="1" noChangeArrowheads="1"/>
          </p:cNvPicPr>
          <p:nvPr/>
        </p:nvPicPr>
        <p:blipFill>
          <a:blip r:embed="rId9" cstate="print"/>
          <a:srcRect/>
          <a:stretch>
            <a:fillRect/>
          </a:stretch>
        </p:blipFill>
        <p:spPr>
          <a:xfrm>
            <a:off x="2771800" y="4797152"/>
            <a:ext cx="1092265" cy="1314284"/>
          </a:xfrm>
          <a:prstGeom prst="rect">
            <a:avLst/>
          </a:prstGeom>
          <a:noFill/>
          <a:ln/>
        </p:spPr>
      </p:pic>
      <p:pic>
        <p:nvPicPr>
          <p:cNvPr id="1026" name="Picture 2"/>
          <p:cNvPicPr>
            <a:picLocks noChangeAspect="1" noChangeArrowheads="1"/>
          </p:cNvPicPr>
          <p:nvPr/>
        </p:nvPicPr>
        <p:blipFill>
          <a:blip r:embed="rId10" cstate="print"/>
          <a:srcRect/>
          <a:stretch>
            <a:fillRect/>
          </a:stretch>
        </p:blipFill>
        <p:spPr bwMode="auto">
          <a:xfrm>
            <a:off x="3707904" y="188640"/>
            <a:ext cx="2209626" cy="68035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2"/>
          <p:cNvSpPr>
            <a:spLocks noGrp="1" noChangeArrowheads="1"/>
          </p:cNvSpPr>
          <p:nvPr>
            <p:ph type="title"/>
          </p:nvPr>
        </p:nvSpPr>
        <p:spPr/>
        <p:txBody>
          <a:bodyPr/>
          <a:lstStyle/>
          <a:p>
            <a:r>
              <a:rPr lang="it-IT" b="1" dirty="0"/>
              <a:t>Radioterapia complementare post </a:t>
            </a:r>
            <a:r>
              <a:rPr lang="it-IT" b="1" dirty="0" smtClean="0"/>
              <a:t>EPP</a:t>
            </a:r>
            <a:br>
              <a:rPr lang="it-IT" b="1" dirty="0" smtClean="0"/>
            </a:br>
            <a:r>
              <a:rPr lang="it-IT" dirty="0" smtClean="0">
                <a:effectLst>
                  <a:outerShdw blurRad="38100" dist="38100" dir="2700000" algn="tl">
                    <a:srgbClr val="FFFFFF"/>
                  </a:outerShdw>
                </a:effectLst>
              </a:rPr>
              <a:t>Definizione del CTV</a:t>
            </a:r>
            <a:endParaRPr lang="it-IT" b="1" dirty="0"/>
          </a:p>
        </p:txBody>
      </p:sp>
      <p:sp>
        <p:nvSpPr>
          <p:cNvPr id="518147" name="Rectangle 3"/>
          <p:cNvSpPr>
            <a:spLocks noGrp="1" noChangeArrowheads="1"/>
          </p:cNvSpPr>
          <p:nvPr>
            <p:ph type="body" idx="1"/>
          </p:nvPr>
        </p:nvSpPr>
        <p:spPr>
          <a:xfrm>
            <a:off x="539750" y="1916832"/>
            <a:ext cx="8229600" cy="4026768"/>
          </a:xfrm>
        </p:spPr>
        <p:txBody>
          <a:bodyPr/>
          <a:lstStyle/>
          <a:p>
            <a:pPr lvl="1"/>
            <a:r>
              <a:rPr lang="it-IT" sz="2000" dirty="0" smtClean="0"/>
              <a:t>limite </a:t>
            </a:r>
            <a:r>
              <a:rPr lang="it-IT" sz="2000" dirty="0"/>
              <a:t>craniale la prima costa (1 cm superiormente allo spazio chirurgicamente violato) </a:t>
            </a:r>
          </a:p>
          <a:p>
            <a:pPr lvl="1"/>
            <a:r>
              <a:rPr lang="it-IT" sz="2000" dirty="0"/>
              <a:t>limite inferiore </a:t>
            </a:r>
            <a:r>
              <a:rPr lang="it-IT" sz="2000" dirty="0" smtClean="0"/>
              <a:t>sino all’ultima costa</a:t>
            </a:r>
            <a:endParaRPr lang="it-IT" sz="2000" dirty="0"/>
          </a:p>
          <a:p>
            <a:r>
              <a:rPr lang="it-IT" sz="2400" dirty="0"/>
              <a:t>comprende </a:t>
            </a:r>
          </a:p>
          <a:p>
            <a:pPr lvl="1"/>
            <a:r>
              <a:rPr lang="en-US" sz="2000" dirty="0" err="1"/>
              <a:t>il</a:t>
            </a:r>
            <a:r>
              <a:rPr lang="en-US" sz="2000" dirty="0"/>
              <a:t> </a:t>
            </a:r>
            <a:r>
              <a:rPr lang="en-US" sz="2000" dirty="0" err="1"/>
              <a:t>pericardio</a:t>
            </a:r>
            <a:r>
              <a:rPr lang="en-US" sz="2000" dirty="0"/>
              <a:t> </a:t>
            </a:r>
            <a:r>
              <a:rPr lang="en-US" sz="2000" dirty="0" err="1"/>
              <a:t>ricostruito</a:t>
            </a:r>
            <a:r>
              <a:rPr lang="en-US" sz="2000" dirty="0"/>
              <a:t>,</a:t>
            </a:r>
            <a:r>
              <a:rPr lang="it-IT" sz="2000" dirty="0"/>
              <a:t> </a:t>
            </a:r>
          </a:p>
          <a:p>
            <a:pPr lvl="1"/>
            <a:r>
              <a:rPr lang="it-IT" sz="2000" dirty="0"/>
              <a:t>il mediastino </a:t>
            </a:r>
            <a:r>
              <a:rPr lang="it-IT" sz="2000" dirty="0" err="1"/>
              <a:t>omolaterale</a:t>
            </a:r>
            <a:r>
              <a:rPr lang="it-IT" sz="2000" dirty="0"/>
              <a:t>, </a:t>
            </a:r>
          </a:p>
          <a:p>
            <a:pPr lvl="1"/>
            <a:r>
              <a:rPr lang="en-US" sz="2000" dirty="0" err="1"/>
              <a:t>il</a:t>
            </a:r>
            <a:r>
              <a:rPr lang="en-US" sz="2000" dirty="0"/>
              <a:t> </a:t>
            </a:r>
            <a:r>
              <a:rPr lang="en-US" sz="2000" dirty="0" err="1"/>
              <a:t>diaframma</a:t>
            </a:r>
            <a:r>
              <a:rPr lang="en-US" sz="2000" dirty="0"/>
              <a:t> </a:t>
            </a:r>
            <a:r>
              <a:rPr lang="en-US" sz="2000" dirty="0" err="1" smtClean="0"/>
              <a:t>ricostruito</a:t>
            </a:r>
            <a:r>
              <a:rPr lang="en-US" dirty="0" smtClean="0"/>
              <a:t> e </a:t>
            </a:r>
            <a:r>
              <a:rPr lang="en-US" dirty="0" err="1" smtClean="0"/>
              <a:t>i</a:t>
            </a:r>
            <a:r>
              <a:rPr lang="en-US" dirty="0" smtClean="0"/>
              <a:t> </a:t>
            </a:r>
            <a:r>
              <a:rPr lang="en-US" dirty="0" err="1" smtClean="0"/>
              <a:t>pilastri</a:t>
            </a:r>
            <a:r>
              <a:rPr lang="en-US" dirty="0" smtClean="0"/>
              <a:t> </a:t>
            </a:r>
            <a:r>
              <a:rPr lang="en-US" dirty="0" err="1" smtClean="0"/>
              <a:t>diaframmatici</a:t>
            </a:r>
            <a:endParaRPr lang="it-IT" sz="2000" dirty="0"/>
          </a:p>
          <a:p>
            <a:pPr lvl="1"/>
            <a:r>
              <a:rPr lang="it-IT" sz="2000" dirty="0"/>
              <a:t>le aree delimitate dalle </a:t>
            </a:r>
            <a:r>
              <a:rPr lang="en-US" sz="2000" dirty="0"/>
              <a:t>clips </a:t>
            </a:r>
            <a:r>
              <a:rPr lang="en-US" sz="2000" dirty="0" err="1"/>
              <a:t>chirurgiche</a:t>
            </a:r>
            <a:r>
              <a:rPr lang="en-US" sz="2000" dirty="0"/>
              <a:t> (</a:t>
            </a:r>
            <a:r>
              <a:rPr lang="en-US" sz="2000" dirty="0" err="1"/>
              <a:t>margine</a:t>
            </a:r>
            <a:r>
              <a:rPr lang="en-US" sz="2000" dirty="0"/>
              <a:t> </a:t>
            </a:r>
            <a:r>
              <a:rPr lang="en-US" sz="2000" dirty="0" err="1"/>
              <a:t>inferiore</a:t>
            </a:r>
            <a:r>
              <a:rPr lang="en-US" sz="2000" dirty="0"/>
              <a:t> e </a:t>
            </a:r>
            <a:r>
              <a:rPr lang="en-US" sz="2000" dirty="0" err="1"/>
              <a:t>mediale</a:t>
            </a:r>
            <a:r>
              <a:rPr lang="en-US" sz="2000" dirty="0"/>
              <a:t> - le zone a </a:t>
            </a:r>
            <a:r>
              <a:rPr lang="en-US" sz="2000" dirty="0" err="1"/>
              <a:t>rischio</a:t>
            </a:r>
            <a:r>
              <a:rPr lang="en-US" sz="2000" dirty="0"/>
              <a:t>) </a:t>
            </a:r>
          </a:p>
          <a:p>
            <a:pPr lvl="1"/>
            <a:r>
              <a:rPr lang="en-US" sz="2000" dirty="0" err="1"/>
              <a:t>tutte</a:t>
            </a:r>
            <a:r>
              <a:rPr lang="en-US" sz="2000" dirty="0"/>
              <a:t> le </a:t>
            </a:r>
            <a:r>
              <a:rPr lang="en-US" sz="2000" dirty="0" err="1"/>
              <a:t>cicatrici</a:t>
            </a:r>
            <a:r>
              <a:rPr lang="en-US" sz="2000" dirty="0"/>
              <a:t> e </a:t>
            </a:r>
            <a:r>
              <a:rPr lang="en-US" sz="2000" dirty="0" err="1"/>
              <a:t>i</a:t>
            </a:r>
            <a:r>
              <a:rPr lang="en-US" sz="2000" dirty="0"/>
              <a:t> </a:t>
            </a:r>
            <a:r>
              <a:rPr lang="en-US" sz="2000" dirty="0" err="1"/>
              <a:t>siti</a:t>
            </a:r>
            <a:r>
              <a:rPr lang="en-US" sz="2000" dirty="0"/>
              <a:t> </a:t>
            </a:r>
            <a:r>
              <a:rPr lang="en-US" sz="2000" dirty="0" err="1"/>
              <a:t>di</a:t>
            </a:r>
            <a:r>
              <a:rPr lang="en-US" sz="2000" dirty="0"/>
              <a:t> </a:t>
            </a:r>
            <a:r>
              <a:rPr lang="en-US" sz="2000" dirty="0" err="1"/>
              <a:t>drenaggio</a:t>
            </a:r>
            <a:endParaRPr lang="it-IT" sz="2000" dirty="0"/>
          </a:p>
        </p:txBody>
      </p:sp>
      <p:sp>
        <p:nvSpPr>
          <p:cNvPr id="5" name="Segnaposto data 4"/>
          <p:cNvSpPr>
            <a:spLocks noGrp="1"/>
          </p:cNvSpPr>
          <p:nvPr>
            <p:ph type="dt" sz="half" idx="10"/>
          </p:nvPr>
        </p:nvSpPr>
        <p:spPr/>
        <p:txBody>
          <a:bodyPr/>
          <a:lstStyle/>
          <a:p>
            <a:pPr>
              <a:defRPr/>
            </a:pPr>
            <a:fld id="{C3DD8DD1-2C2B-4E6D-8813-8AB5C2FA9DC7}" type="datetime1">
              <a:rPr lang="en-US" smtClean="0"/>
              <a:pPr>
                <a:defRPr/>
              </a:pPr>
              <a:t>11/15/2010</a:t>
            </a:fld>
            <a:endParaRPr lang="it-IT"/>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10</a:t>
            </a:fld>
            <a:endParaRPr lang="it-IT"/>
          </a:p>
        </p:txBody>
      </p:sp>
      <p:sp>
        <p:nvSpPr>
          <p:cNvPr id="7" name="Segnaposto piè di pagina 4"/>
          <p:cNvSpPr>
            <a:spLocks noGrp="1"/>
          </p:cNvSpPr>
          <p:nvPr>
            <p:ph type="ftr" sz="quarter" idx="11"/>
          </p:nvPr>
        </p:nvSpPr>
        <p:spPr>
          <a:xfrm>
            <a:off x="900113" y="5876925"/>
            <a:ext cx="7632700" cy="823913"/>
          </a:xfrm>
          <a:noFill/>
        </p:spPr>
        <p:txBody>
          <a:bodyPr/>
          <a:lstStyle/>
          <a:p>
            <a:pPr lvl="0"/>
            <a:r>
              <a:rPr lang="it-IT" dirty="0" smtClean="0"/>
              <a:t>C. </a:t>
            </a:r>
            <a:r>
              <a:rPr lang="it-IT" dirty="0" err="1" smtClean="0"/>
              <a:t>Pinto</a:t>
            </a:r>
            <a:r>
              <a:rPr lang="it-IT" dirty="0" smtClean="0"/>
              <a:t>, A. </a:t>
            </a:r>
            <a:r>
              <a:rPr lang="it-IT" dirty="0" err="1" smtClean="0"/>
              <a:t>Ardizzoni</a:t>
            </a:r>
            <a:r>
              <a:rPr lang="it-IT" dirty="0" smtClean="0"/>
              <a:t>, P. Betta, F. </a:t>
            </a:r>
            <a:r>
              <a:rPr lang="it-IT" dirty="0" err="1" smtClean="0"/>
              <a:t>Facciolo</a:t>
            </a:r>
            <a:r>
              <a:rPr lang="it-IT" dirty="0" smtClean="0"/>
              <a:t>, G. Tassi, S. Tonoli </a:t>
            </a:r>
            <a:r>
              <a:rPr lang="it-IT" dirty="0" err="1" smtClean="0"/>
              <a:t>et</a:t>
            </a:r>
            <a:r>
              <a:rPr lang="it-IT" dirty="0" smtClean="0"/>
              <a:t> al. </a:t>
            </a:r>
            <a:r>
              <a:rPr lang="en-GB" dirty="0" smtClean="0"/>
              <a:t>“</a:t>
            </a:r>
            <a:r>
              <a:rPr lang="en-GB" b="1" dirty="0" smtClean="0"/>
              <a:t>Expert Opinions of the First Italian Consensus Conference on the management of malignant pleural mesothelioma </a:t>
            </a:r>
            <a:r>
              <a:rPr lang="en-GB" dirty="0" smtClean="0"/>
              <a:t>" </a:t>
            </a:r>
            <a:r>
              <a:rPr lang="en-GB" dirty="0" err="1" smtClean="0"/>
              <a:t>accettato</a:t>
            </a:r>
            <a:r>
              <a:rPr lang="en-GB" dirty="0" smtClean="0"/>
              <a:t> per </a:t>
            </a:r>
            <a:r>
              <a:rPr lang="en-GB" dirty="0" err="1" smtClean="0"/>
              <a:t>pubblicazione</a:t>
            </a:r>
            <a:r>
              <a:rPr lang="en-GB" dirty="0" smtClean="0"/>
              <a:t> </a:t>
            </a:r>
            <a:r>
              <a:rPr lang="en-GB" dirty="0" err="1" smtClean="0"/>
              <a:t>sull'American</a:t>
            </a:r>
            <a:r>
              <a:rPr lang="en-GB" dirty="0" smtClean="0"/>
              <a:t> Journal of Clinical Oncology.</a:t>
            </a:r>
            <a:endParaRPr lang="it-IT"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sz="quarter"/>
          </p:nvPr>
        </p:nvSpPr>
        <p:spPr/>
        <p:txBody>
          <a:bodyPr/>
          <a:lstStyle/>
          <a:p>
            <a:endParaRPr lang="it-IT"/>
          </a:p>
        </p:txBody>
      </p:sp>
      <p:pic>
        <p:nvPicPr>
          <p:cNvPr id="10247" name="Picture 7" descr="image1"/>
          <p:cNvPicPr>
            <a:picLocks noGrp="1" noChangeAspect="1" noChangeArrowheads="1"/>
          </p:cNvPicPr>
          <p:nvPr>
            <p:ph sz="quarter" idx="1"/>
          </p:nvPr>
        </p:nvPicPr>
        <p:blipFill>
          <a:blip r:embed="rId2"/>
          <a:srcRect/>
          <a:stretch>
            <a:fillRect/>
          </a:stretch>
        </p:blipFill>
        <p:spPr>
          <a:xfrm>
            <a:off x="285719" y="285729"/>
            <a:ext cx="4375771" cy="3086802"/>
          </a:xfrm>
          <a:noFill/>
          <a:ln/>
        </p:spPr>
      </p:pic>
      <p:pic>
        <p:nvPicPr>
          <p:cNvPr id="10" name="Picture 10" descr="image4"/>
          <p:cNvPicPr>
            <a:picLocks noGrp="1" noChangeAspect="1" noChangeArrowheads="1"/>
          </p:cNvPicPr>
          <p:nvPr>
            <p:ph sz="quarter" idx="2"/>
          </p:nvPr>
        </p:nvPicPr>
        <p:blipFill>
          <a:blip r:embed="rId3"/>
          <a:srcRect/>
          <a:stretch>
            <a:fillRect/>
          </a:stretch>
        </p:blipFill>
        <p:spPr>
          <a:xfrm>
            <a:off x="4714876" y="285727"/>
            <a:ext cx="4143404" cy="3067045"/>
          </a:xfrm>
          <a:noFill/>
          <a:ln/>
        </p:spPr>
      </p:pic>
      <p:pic>
        <p:nvPicPr>
          <p:cNvPr id="11" name="Picture 9" descr="image7"/>
          <p:cNvPicPr>
            <a:picLocks noGrp="1" noChangeAspect="1" noChangeArrowheads="1"/>
          </p:cNvPicPr>
          <p:nvPr>
            <p:ph sz="quarter" idx="3"/>
          </p:nvPr>
        </p:nvPicPr>
        <p:blipFill>
          <a:blip r:embed="rId4"/>
          <a:srcRect/>
          <a:stretch>
            <a:fillRect/>
          </a:stretch>
        </p:blipFill>
        <p:spPr>
          <a:xfrm>
            <a:off x="285720" y="3429000"/>
            <a:ext cx="4143404" cy="3249064"/>
          </a:xfrm>
          <a:noFill/>
          <a:ln/>
        </p:spPr>
      </p:pic>
      <p:pic>
        <p:nvPicPr>
          <p:cNvPr id="12" name="Picture 9" descr="image11"/>
          <p:cNvPicPr>
            <a:picLocks noGrp="1" noChangeAspect="1" noChangeArrowheads="1"/>
          </p:cNvPicPr>
          <p:nvPr>
            <p:ph sz="quarter" idx="4"/>
          </p:nvPr>
        </p:nvPicPr>
        <p:blipFill>
          <a:blip r:embed="rId5"/>
          <a:srcRect/>
          <a:stretch>
            <a:fillRect/>
          </a:stretch>
        </p:blipFill>
        <p:spPr>
          <a:xfrm>
            <a:off x="4786314" y="3442007"/>
            <a:ext cx="4000528" cy="3272109"/>
          </a:xfrm>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sz="quarter"/>
          </p:nvPr>
        </p:nvSpPr>
        <p:spPr/>
        <p:txBody>
          <a:bodyPr/>
          <a:lstStyle/>
          <a:p>
            <a:endParaRPr lang="it-IT"/>
          </a:p>
        </p:txBody>
      </p:sp>
      <p:pic>
        <p:nvPicPr>
          <p:cNvPr id="10" name="Picture 9" descr="image15"/>
          <p:cNvPicPr>
            <a:picLocks noGrp="1" noChangeAspect="1" noChangeArrowheads="1"/>
          </p:cNvPicPr>
          <p:nvPr>
            <p:ph sz="quarter" idx="1"/>
          </p:nvPr>
        </p:nvPicPr>
        <p:blipFill>
          <a:blip r:embed="rId2"/>
          <a:srcRect/>
          <a:stretch>
            <a:fillRect/>
          </a:stretch>
        </p:blipFill>
        <p:spPr>
          <a:xfrm>
            <a:off x="214282" y="428604"/>
            <a:ext cx="4262467" cy="3214710"/>
          </a:xfrm>
          <a:noFill/>
          <a:ln/>
        </p:spPr>
      </p:pic>
      <p:pic>
        <p:nvPicPr>
          <p:cNvPr id="14" name="Picture 10" descr="image20"/>
          <p:cNvPicPr>
            <a:picLocks noGrp="1" noChangeAspect="1" noChangeArrowheads="1"/>
          </p:cNvPicPr>
          <p:nvPr>
            <p:ph sz="quarter" idx="2"/>
          </p:nvPr>
        </p:nvPicPr>
        <p:blipFill>
          <a:blip r:embed="rId3"/>
          <a:srcRect/>
          <a:stretch>
            <a:fillRect/>
          </a:stretch>
        </p:blipFill>
        <p:spPr>
          <a:xfrm>
            <a:off x="4429124" y="642918"/>
            <a:ext cx="4488874" cy="3000396"/>
          </a:xfrm>
          <a:noFill/>
          <a:ln/>
        </p:spPr>
      </p:pic>
      <p:pic>
        <p:nvPicPr>
          <p:cNvPr id="15" name="Picture 10" descr="image24"/>
          <p:cNvPicPr>
            <a:picLocks noGrp="1" noChangeAspect="1" noChangeArrowheads="1"/>
          </p:cNvPicPr>
          <p:nvPr>
            <p:ph sz="quarter" idx="3"/>
          </p:nvPr>
        </p:nvPicPr>
        <p:blipFill>
          <a:blip r:embed="rId4"/>
          <a:srcRect/>
          <a:stretch>
            <a:fillRect/>
          </a:stretch>
        </p:blipFill>
        <p:spPr>
          <a:xfrm>
            <a:off x="214282" y="4037923"/>
            <a:ext cx="4000528" cy="2674037"/>
          </a:xfrm>
          <a:noFill/>
          <a:ln/>
        </p:spPr>
      </p:pic>
      <p:pic>
        <p:nvPicPr>
          <p:cNvPr id="16" name="Picture 10" descr="image32"/>
          <p:cNvPicPr>
            <a:picLocks noGrp="1" noChangeAspect="1" noChangeArrowheads="1"/>
          </p:cNvPicPr>
          <p:nvPr>
            <p:ph sz="quarter" idx="4"/>
          </p:nvPr>
        </p:nvPicPr>
        <p:blipFill>
          <a:blip r:embed="rId5"/>
          <a:srcRect/>
          <a:stretch>
            <a:fillRect/>
          </a:stretch>
        </p:blipFill>
        <p:spPr>
          <a:xfrm>
            <a:off x="4299087" y="4071942"/>
            <a:ext cx="4628179" cy="2568580"/>
          </a:xfrm>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olo 9"/>
          <p:cNvSpPr>
            <a:spLocks noGrp="1"/>
          </p:cNvSpPr>
          <p:nvPr>
            <p:ph type="title"/>
          </p:nvPr>
        </p:nvSpPr>
        <p:spPr/>
        <p:txBody>
          <a:bodyPr/>
          <a:lstStyle/>
          <a:p>
            <a:r>
              <a:rPr lang="it-IT" dirty="0" smtClean="0"/>
              <a:t>Mesotelioma pleurico a destra</a:t>
            </a:r>
            <a:endParaRPr lang="it-IT" dirty="0"/>
          </a:p>
        </p:txBody>
      </p:sp>
      <p:sp>
        <p:nvSpPr>
          <p:cNvPr id="7" name="Segnaposto data 6"/>
          <p:cNvSpPr>
            <a:spLocks noGrp="1"/>
          </p:cNvSpPr>
          <p:nvPr>
            <p:ph type="dt" sz="half" idx="10"/>
          </p:nvPr>
        </p:nvSpPr>
        <p:spPr/>
        <p:txBody>
          <a:bodyPr/>
          <a:lstStyle/>
          <a:p>
            <a:pPr>
              <a:defRPr/>
            </a:pPr>
            <a:fld id="{329A7160-80FB-42E3-A6EA-063510671315}" type="datetime1">
              <a:rPr lang="en-US" smtClean="0"/>
              <a:pPr>
                <a:defRPr/>
              </a:pPr>
              <a:t>11/15/2010</a:t>
            </a:fld>
            <a:endParaRPr lang="it-IT"/>
          </a:p>
        </p:txBody>
      </p:sp>
      <p:sp>
        <p:nvSpPr>
          <p:cNvPr id="8" name="Segnaposto piè di pagina 7"/>
          <p:cNvSpPr>
            <a:spLocks noGrp="1"/>
          </p:cNvSpPr>
          <p:nvPr>
            <p:ph type="ftr" sz="quarter" idx="11"/>
          </p:nvPr>
        </p:nvSpPr>
        <p:spPr/>
        <p:txBody>
          <a:bodyPr/>
          <a:lstStyle/>
          <a:p>
            <a:pPr>
              <a:defRPr/>
            </a:pPr>
            <a:endParaRPr lang="en-US"/>
          </a:p>
        </p:txBody>
      </p:sp>
      <p:sp>
        <p:nvSpPr>
          <p:cNvPr id="9" name="Segnaposto numero diapositiva 8"/>
          <p:cNvSpPr>
            <a:spLocks noGrp="1"/>
          </p:cNvSpPr>
          <p:nvPr>
            <p:ph type="sldNum" sz="quarter" idx="12"/>
          </p:nvPr>
        </p:nvSpPr>
        <p:spPr/>
        <p:txBody>
          <a:bodyPr/>
          <a:lstStyle/>
          <a:p>
            <a:pPr>
              <a:defRPr/>
            </a:pPr>
            <a:fld id="{B384EA22-A362-479A-832A-622EE6A673ED}" type="slidenum">
              <a:rPr lang="it-IT" smtClean="0"/>
              <a:pPr>
                <a:defRPr/>
              </a:pPr>
              <a:t>13</a:t>
            </a:fld>
            <a:endParaRPr lang="it-IT"/>
          </a:p>
        </p:txBody>
      </p:sp>
      <p:pic>
        <p:nvPicPr>
          <p:cNvPr id="13" name="Picture 9" descr="image3"/>
          <p:cNvPicPr>
            <a:picLocks noGrp="1" noChangeAspect="1" noChangeArrowheads="1"/>
          </p:cNvPicPr>
          <p:nvPr>
            <p:ph sz="half" idx="1"/>
          </p:nvPr>
        </p:nvPicPr>
        <p:blipFill>
          <a:blip r:embed="rId2"/>
          <a:srcRect/>
          <a:stretch>
            <a:fillRect/>
          </a:stretch>
        </p:blipFill>
        <p:spPr>
          <a:xfrm>
            <a:off x="571472" y="2000240"/>
            <a:ext cx="3958347" cy="4640531"/>
          </a:xfrm>
          <a:noFill/>
          <a:ln/>
        </p:spPr>
      </p:pic>
      <p:pic>
        <p:nvPicPr>
          <p:cNvPr id="14" name="Picture 7" descr="image57"/>
          <p:cNvPicPr>
            <a:picLocks noGrp="1" noChangeAspect="1" noChangeArrowheads="1"/>
          </p:cNvPicPr>
          <p:nvPr>
            <p:ph sz="half" idx="2"/>
          </p:nvPr>
        </p:nvPicPr>
        <p:blipFill>
          <a:blip r:embed="rId3">
            <a:lum bright="10000" contrast="10000"/>
          </a:blip>
          <a:srcRect/>
          <a:stretch>
            <a:fillRect/>
          </a:stretch>
        </p:blipFill>
        <p:spPr>
          <a:xfrm>
            <a:off x="4703685" y="2017713"/>
            <a:ext cx="3963383" cy="4554559"/>
          </a:xfrm>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73" name="Rectangle 9"/>
          <p:cNvSpPr>
            <a:spLocks noGrp="1" noChangeArrowheads="1"/>
          </p:cNvSpPr>
          <p:nvPr>
            <p:ph type="title"/>
          </p:nvPr>
        </p:nvSpPr>
        <p:spPr/>
        <p:txBody>
          <a:bodyPr/>
          <a:lstStyle/>
          <a:p>
            <a:r>
              <a:rPr lang="it-IT" dirty="0" smtClean="0"/>
              <a:t>Mesotelioma pleurico a sinistra</a:t>
            </a:r>
            <a:endParaRPr lang="it-IT" dirty="0"/>
          </a:p>
        </p:txBody>
      </p:sp>
      <p:pic>
        <p:nvPicPr>
          <p:cNvPr id="11271" name="Picture 7" descr="image52"/>
          <p:cNvPicPr>
            <a:picLocks noGrp="1" noChangeAspect="1" noChangeArrowheads="1"/>
          </p:cNvPicPr>
          <p:nvPr>
            <p:ph sz="half" idx="1"/>
          </p:nvPr>
        </p:nvPicPr>
        <p:blipFill>
          <a:blip r:embed="rId2"/>
          <a:srcRect/>
          <a:stretch>
            <a:fillRect/>
          </a:stretch>
        </p:blipFill>
        <p:spPr>
          <a:xfrm>
            <a:off x="457200" y="1663700"/>
            <a:ext cx="4038600" cy="4398963"/>
          </a:xfrm>
          <a:noFill/>
          <a:ln/>
        </p:spPr>
      </p:pic>
      <p:pic>
        <p:nvPicPr>
          <p:cNvPr id="11272" name="Picture 8" descr="image51"/>
          <p:cNvPicPr>
            <a:picLocks noGrp="1" noChangeAspect="1" noChangeArrowheads="1"/>
          </p:cNvPicPr>
          <p:nvPr>
            <p:ph sz="half" idx="2"/>
          </p:nvPr>
        </p:nvPicPr>
        <p:blipFill>
          <a:blip r:embed="rId3"/>
          <a:srcRect/>
          <a:stretch>
            <a:fillRect/>
          </a:stretch>
        </p:blipFill>
        <p:spPr>
          <a:xfrm>
            <a:off x="5102225" y="1600200"/>
            <a:ext cx="3128963" cy="4525963"/>
          </a:xfrm>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
          <p:cNvSpPr>
            <a:spLocks noGrp="1" noChangeArrowheads="1"/>
          </p:cNvSpPr>
          <p:nvPr>
            <p:ph type="title"/>
          </p:nvPr>
        </p:nvSpPr>
        <p:spPr/>
        <p:txBody>
          <a:bodyPr/>
          <a:lstStyle/>
          <a:p>
            <a:r>
              <a:rPr lang="it-IT" dirty="0"/>
              <a:t>Radioterapia </a:t>
            </a:r>
            <a:r>
              <a:rPr lang="it-IT" dirty="0" smtClean="0"/>
              <a:t>post EPP</a:t>
            </a:r>
            <a:r>
              <a:rPr lang="it-IT" b="1" dirty="0" smtClean="0"/>
              <a:t/>
            </a:r>
            <a:br>
              <a:rPr lang="it-IT" b="1" dirty="0" smtClean="0"/>
            </a:br>
            <a:r>
              <a:rPr lang="it-IT" dirty="0" smtClean="0"/>
              <a:t>TECNICHE </a:t>
            </a:r>
            <a:r>
              <a:rPr lang="it-IT" dirty="0" err="1" smtClean="0"/>
              <a:t>D’IRRADIAZIONE</a:t>
            </a:r>
            <a:endParaRPr lang="it-IT" b="1" dirty="0"/>
          </a:p>
        </p:txBody>
      </p:sp>
      <p:sp>
        <p:nvSpPr>
          <p:cNvPr id="466947" name="Rectangle 3"/>
          <p:cNvSpPr>
            <a:spLocks noGrp="1" noChangeArrowheads="1"/>
          </p:cNvSpPr>
          <p:nvPr>
            <p:ph type="body" idx="1"/>
          </p:nvPr>
        </p:nvSpPr>
        <p:spPr>
          <a:xfrm>
            <a:off x="539552" y="2017713"/>
            <a:ext cx="8415536" cy="4219599"/>
          </a:xfrm>
        </p:spPr>
        <p:txBody>
          <a:bodyPr/>
          <a:lstStyle/>
          <a:p>
            <a:pPr>
              <a:buFont typeface="Wingdings" pitchFamily="2" charset="2"/>
              <a:buNone/>
            </a:pPr>
            <a:endParaRPr lang="it-IT" sz="1200" dirty="0">
              <a:solidFill>
                <a:srgbClr val="99FF99"/>
              </a:solidFill>
              <a:effectLst>
                <a:outerShdw blurRad="38100" dist="38100" dir="2700000" algn="tl">
                  <a:srgbClr val="FFFFFF"/>
                </a:outerShdw>
              </a:effectLst>
            </a:endParaRPr>
          </a:p>
          <a:p>
            <a:pPr lvl="1"/>
            <a:r>
              <a:rPr lang="it-IT" sz="2800" dirty="0">
                <a:solidFill>
                  <a:srgbClr val="FFFF00"/>
                </a:solidFill>
              </a:rPr>
              <a:t>Fotoni + elettroni </a:t>
            </a:r>
            <a:r>
              <a:rPr lang="it-IT" sz="2000" dirty="0"/>
              <a:t>(nelle regioni in cui il CTV diventa superficiale) ed avvolge organi critici (reni, fegato, intestino) </a:t>
            </a:r>
            <a:endParaRPr lang="it-IT" sz="2000" dirty="0" smtClean="0"/>
          </a:p>
          <a:p>
            <a:pPr lvl="1">
              <a:buNone/>
            </a:pPr>
            <a:endParaRPr lang="it-IT" sz="700" dirty="0"/>
          </a:p>
          <a:p>
            <a:pPr lvl="1">
              <a:buFont typeface="Wingdings" pitchFamily="2" charset="2"/>
              <a:buNone/>
            </a:pPr>
            <a:r>
              <a:rPr lang="en-GB" sz="1200" dirty="0" err="1"/>
              <a:t>Yajnik</a:t>
            </a:r>
            <a:r>
              <a:rPr lang="en-GB" sz="1200" dirty="0"/>
              <a:t> </a:t>
            </a:r>
            <a:r>
              <a:rPr lang="en-GB" sz="1200" dirty="0" err="1" smtClean="0"/>
              <a:t>S.ey</a:t>
            </a:r>
            <a:r>
              <a:rPr lang="en-GB" sz="1200" dirty="0" smtClean="0"/>
              <a:t>  </a:t>
            </a:r>
            <a:r>
              <a:rPr lang="en-GB" sz="1200" dirty="0"/>
              <a:t>al. </a:t>
            </a:r>
            <a:r>
              <a:rPr lang="en-GB" sz="1200" dirty="0" err="1"/>
              <a:t>Hemithoracic</a:t>
            </a:r>
            <a:r>
              <a:rPr lang="en-GB" sz="1200" dirty="0"/>
              <a:t> radiation after extrapleural </a:t>
            </a:r>
            <a:r>
              <a:rPr lang="en-GB" sz="1200" dirty="0" err="1"/>
              <a:t>pneumonectomy</a:t>
            </a:r>
            <a:r>
              <a:rPr lang="en-GB" sz="1200" dirty="0"/>
              <a:t> for malignant pleural mesothelioma </a:t>
            </a:r>
            <a:r>
              <a:rPr lang="it-IT" sz="1400" i="1" dirty="0">
                <a:effectLst/>
              </a:rPr>
              <a:t>IJROBP </a:t>
            </a:r>
            <a:r>
              <a:rPr lang="en-GB" sz="1200" dirty="0"/>
              <a:t> 56,  5, 1319–1326, </a:t>
            </a:r>
            <a:r>
              <a:rPr lang="en-GB" sz="1200" dirty="0" smtClean="0"/>
              <a:t>2003</a:t>
            </a:r>
            <a:endParaRPr lang="it-IT" sz="1000" dirty="0"/>
          </a:p>
          <a:p>
            <a:pPr lvl="2"/>
            <a:r>
              <a:rPr lang="it-IT" sz="1800" dirty="0"/>
              <a:t>Tecnica difficilmente riproducibile </a:t>
            </a:r>
          </a:p>
          <a:p>
            <a:pPr lvl="2"/>
            <a:r>
              <a:rPr lang="it-IT" sz="1800" dirty="0"/>
              <a:t>Giunzione dei campi di elettroni e di fotoni:  incertezze dosimetriche rilevanti con rischio di sottodosaggio.</a:t>
            </a:r>
          </a:p>
          <a:p>
            <a:pPr lvl="2"/>
            <a:endParaRPr lang="it-IT" sz="1800" dirty="0"/>
          </a:p>
          <a:p>
            <a:pPr lvl="1"/>
            <a:r>
              <a:rPr lang="it-IT" sz="2200" dirty="0" err="1">
                <a:solidFill>
                  <a:srgbClr val="FFFF00"/>
                </a:solidFill>
              </a:rPr>
              <a:t>Intensity</a:t>
            </a:r>
            <a:r>
              <a:rPr lang="it-IT" sz="2200" dirty="0">
                <a:solidFill>
                  <a:srgbClr val="FFFF00"/>
                </a:solidFill>
              </a:rPr>
              <a:t> </a:t>
            </a:r>
            <a:r>
              <a:rPr lang="it-IT" sz="2200" dirty="0" err="1">
                <a:solidFill>
                  <a:srgbClr val="FFFF00"/>
                </a:solidFill>
              </a:rPr>
              <a:t>Modulated</a:t>
            </a:r>
            <a:r>
              <a:rPr lang="it-IT" sz="2200" dirty="0">
                <a:solidFill>
                  <a:srgbClr val="FFFF00"/>
                </a:solidFill>
              </a:rPr>
              <a:t> </a:t>
            </a:r>
            <a:r>
              <a:rPr lang="it-IT" sz="2200" dirty="0" err="1">
                <a:solidFill>
                  <a:srgbClr val="FFFF00"/>
                </a:solidFill>
              </a:rPr>
              <a:t>Radiation</a:t>
            </a:r>
            <a:r>
              <a:rPr lang="it-IT" sz="2200" dirty="0">
                <a:solidFill>
                  <a:srgbClr val="FFFF00"/>
                </a:solidFill>
              </a:rPr>
              <a:t> </a:t>
            </a:r>
            <a:r>
              <a:rPr lang="it-IT" sz="2200" dirty="0" err="1">
                <a:solidFill>
                  <a:srgbClr val="FFFF00"/>
                </a:solidFill>
              </a:rPr>
              <a:t>Therapy</a:t>
            </a:r>
            <a:r>
              <a:rPr lang="it-IT" sz="2200" dirty="0">
                <a:solidFill>
                  <a:srgbClr val="FFFF00"/>
                </a:solidFill>
              </a:rPr>
              <a:t>: </a:t>
            </a:r>
            <a:r>
              <a:rPr lang="it-IT" sz="2800" dirty="0" smtClean="0">
                <a:solidFill>
                  <a:srgbClr val="FFFF00"/>
                </a:solidFill>
              </a:rPr>
              <a:t>IMRT</a:t>
            </a:r>
            <a:endParaRPr lang="it-IT" sz="2200" dirty="0" smtClean="0">
              <a:solidFill>
                <a:srgbClr val="FFFF00"/>
              </a:solidFill>
            </a:endParaRPr>
          </a:p>
          <a:p>
            <a:pPr lvl="1">
              <a:buNone/>
            </a:pPr>
            <a:endParaRPr lang="it-IT" sz="1050" dirty="0">
              <a:solidFill>
                <a:srgbClr val="FFFF00"/>
              </a:solidFill>
            </a:endParaRPr>
          </a:p>
          <a:p>
            <a:pPr lvl="1">
              <a:buFont typeface="Wingdings" pitchFamily="2" charset="2"/>
              <a:buNone/>
            </a:pPr>
            <a:r>
              <a:rPr lang="en-GB" sz="1200" dirty="0" err="1"/>
              <a:t>Ahamed</a:t>
            </a:r>
            <a:r>
              <a:rPr lang="en-GB" sz="1200" dirty="0"/>
              <a:t> A, Stevens CW, </a:t>
            </a:r>
            <a:r>
              <a:rPr lang="en-GB" sz="1200" dirty="0" err="1"/>
              <a:t>Smythe</a:t>
            </a:r>
            <a:r>
              <a:rPr lang="en-GB" sz="1200" dirty="0"/>
              <a:t> WR, et al. Intensity-modulated radiation therapy: a novel approach to the management of malignant pleural mesothelioma. </a:t>
            </a:r>
            <a:r>
              <a:rPr lang="en-GB" sz="1200" dirty="0" err="1"/>
              <a:t>Int</a:t>
            </a:r>
            <a:r>
              <a:rPr lang="en-GB" sz="1200" dirty="0"/>
              <a:t> J </a:t>
            </a:r>
            <a:r>
              <a:rPr lang="en-GB" sz="1200" dirty="0" err="1"/>
              <a:t>Radiat</a:t>
            </a:r>
            <a:r>
              <a:rPr lang="en-GB" sz="1200" dirty="0"/>
              <a:t> </a:t>
            </a:r>
            <a:r>
              <a:rPr lang="en-GB" sz="1200" dirty="0" err="1"/>
              <a:t>Oncol</a:t>
            </a:r>
            <a:r>
              <a:rPr lang="en-GB" sz="1200" dirty="0"/>
              <a:t> </a:t>
            </a:r>
            <a:r>
              <a:rPr lang="en-GB" sz="1200" dirty="0" err="1"/>
              <a:t>Biol</a:t>
            </a:r>
            <a:r>
              <a:rPr lang="en-GB" sz="1200" dirty="0"/>
              <a:t> Phys 2003;55:768–75</a:t>
            </a:r>
            <a:r>
              <a:rPr lang="it-IT" sz="1200" dirty="0"/>
              <a:t> </a:t>
            </a:r>
          </a:p>
        </p:txBody>
      </p:sp>
      <p:sp>
        <p:nvSpPr>
          <p:cNvPr id="4" name="Segnaposto data 3"/>
          <p:cNvSpPr>
            <a:spLocks noGrp="1"/>
          </p:cNvSpPr>
          <p:nvPr>
            <p:ph type="dt" sz="half" idx="10"/>
          </p:nvPr>
        </p:nvSpPr>
        <p:spPr/>
        <p:txBody>
          <a:bodyPr/>
          <a:lstStyle/>
          <a:p>
            <a:pPr>
              <a:defRPr/>
            </a:pPr>
            <a:fld id="{41D9B3F8-91CE-4BC9-9A9D-981BB64EC7A0}" type="datetime1">
              <a:rPr lang="en-US" smtClean="0"/>
              <a:pPr>
                <a:defRPr/>
              </a:pPr>
              <a:t>11/15/2010</a:t>
            </a:fld>
            <a:endParaRPr lang="it-IT"/>
          </a:p>
        </p:txBody>
      </p:sp>
      <p:sp>
        <p:nvSpPr>
          <p:cNvPr id="5" name="Segnaposto numero diapositiva 4"/>
          <p:cNvSpPr>
            <a:spLocks noGrp="1"/>
          </p:cNvSpPr>
          <p:nvPr>
            <p:ph type="sldNum" sz="quarter" idx="12"/>
          </p:nvPr>
        </p:nvSpPr>
        <p:spPr/>
        <p:txBody>
          <a:bodyPr/>
          <a:lstStyle/>
          <a:p>
            <a:pPr>
              <a:defRPr/>
            </a:pPr>
            <a:fld id="{BD39AD2C-76C0-4A39-AFF5-88C6A78D8446}" type="slidenum">
              <a:rPr lang="it-IT" smtClean="0"/>
              <a:pPr>
                <a:defRPr/>
              </a:pPr>
              <a:t>15</a:t>
            </a:fld>
            <a:endParaRPr lang="it-IT"/>
          </a:p>
        </p:txBody>
      </p:sp>
      <p:sp>
        <p:nvSpPr>
          <p:cNvPr id="6" name="Segnaposto piè di pagina 5"/>
          <p:cNvSpPr>
            <a:spLocks noGrp="1"/>
          </p:cNvSpPr>
          <p:nvPr>
            <p:ph type="ftr" sz="quarter" idx="11"/>
          </p:nvPr>
        </p:nvSpPr>
        <p:spPr/>
        <p:txBody>
          <a:bodyPr/>
          <a:lstStyle/>
          <a:p>
            <a:pPr>
              <a:defRPr/>
            </a:pP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9" name="Rectangle 11"/>
          <p:cNvSpPr>
            <a:spLocks noGrp="1" noChangeArrowheads="1"/>
          </p:cNvSpPr>
          <p:nvPr>
            <p:ph type="title"/>
          </p:nvPr>
        </p:nvSpPr>
        <p:spPr>
          <a:xfrm>
            <a:off x="1691680" y="277813"/>
            <a:ext cx="6995120" cy="1139825"/>
          </a:xfrm>
        </p:spPr>
        <p:txBody>
          <a:bodyPr/>
          <a:lstStyle/>
          <a:p>
            <a:r>
              <a:rPr lang="it-IT" sz="4000" dirty="0"/>
              <a:t>Fotoni + elettroni</a:t>
            </a:r>
            <a:br>
              <a:rPr lang="it-IT" sz="4000" dirty="0"/>
            </a:br>
            <a:r>
              <a:rPr lang="it-IT" sz="2800" dirty="0"/>
              <a:t>MSKCC: New York 1993</a:t>
            </a:r>
          </a:p>
        </p:txBody>
      </p:sp>
      <p:pic>
        <p:nvPicPr>
          <p:cNvPr id="514062" name="Picture 14" descr="mskcc4"/>
          <p:cNvPicPr>
            <a:picLocks noGrp="1" noChangeAspect="1" noChangeArrowheads="1"/>
          </p:cNvPicPr>
          <p:nvPr>
            <p:ph sz="quarter" idx="3"/>
          </p:nvPr>
        </p:nvPicPr>
        <p:blipFill>
          <a:blip r:embed="rId2" cstate="print"/>
          <a:srcRect/>
          <a:stretch>
            <a:fillRect/>
          </a:stretch>
        </p:blipFill>
        <p:spPr>
          <a:xfrm>
            <a:off x="5651500" y="3941763"/>
            <a:ext cx="2170113" cy="2916237"/>
          </a:xfrm>
          <a:noFill/>
          <a:ln/>
        </p:spPr>
      </p:pic>
      <p:pic>
        <p:nvPicPr>
          <p:cNvPr id="514064" name="Picture 16" descr="mskcc1"/>
          <p:cNvPicPr>
            <a:picLocks noGrp="1" noChangeAspect="1" noChangeArrowheads="1"/>
          </p:cNvPicPr>
          <p:nvPr>
            <p:ph sz="half" idx="1"/>
          </p:nvPr>
        </p:nvPicPr>
        <p:blipFill>
          <a:blip r:embed="rId3" cstate="print"/>
          <a:srcRect/>
          <a:stretch>
            <a:fillRect/>
          </a:stretch>
        </p:blipFill>
        <p:spPr>
          <a:xfrm>
            <a:off x="457200" y="1828800"/>
            <a:ext cx="4038600" cy="4073525"/>
          </a:xfrm>
          <a:noFill/>
          <a:ln/>
        </p:spPr>
      </p:pic>
      <p:pic>
        <p:nvPicPr>
          <p:cNvPr id="514065" name="Picture 17" descr="mskcc2"/>
          <p:cNvPicPr>
            <a:picLocks noGrp="1" noChangeAspect="1" noChangeArrowheads="1"/>
          </p:cNvPicPr>
          <p:nvPr>
            <p:ph sz="quarter" idx="2"/>
          </p:nvPr>
        </p:nvPicPr>
        <p:blipFill>
          <a:blip r:embed="rId4" cstate="print"/>
          <a:srcRect/>
          <a:stretch>
            <a:fillRect/>
          </a:stretch>
        </p:blipFill>
        <p:spPr>
          <a:xfrm>
            <a:off x="4648200" y="1700213"/>
            <a:ext cx="4038600" cy="1989137"/>
          </a:xfrm>
          <a:noFill/>
          <a:ln/>
        </p:spPr>
      </p:pic>
      <p:sp>
        <p:nvSpPr>
          <p:cNvPr id="6" name="Segnaposto data 5"/>
          <p:cNvSpPr>
            <a:spLocks noGrp="1"/>
          </p:cNvSpPr>
          <p:nvPr>
            <p:ph type="dt" sz="half" idx="10"/>
          </p:nvPr>
        </p:nvSpPr>
        <p:spPr/>
        <p:txBody>
          <a:bodyPr/>
          <a:lstStyle/>
          <a:p>
            <a:fld id="{60DDD3FD-215B-4578-86D9-1585813C4F74}" type="datetime1">
              <a:rPr lang="en-US" smtClean="0"/>
              <a:pPr/>
              <a:t>11/15/2010</a:t>
            </a:fld>
            <a:endParaRPr lang="it-IT"/>
          </a:p>
        </p:txBody>
      </p:sp>
      <p:sp>
        <p:nvSpPr>
          <p:cNvPr id="7" name="Segnaposto numero diapositiva 6"/>
          <p:cNvSpPr>
            <a:spLocks noGrp="1"/>
          </p:cNvSpPr>
          <p:nvPr>
            <p:ph type="sldNum" sz="quarter" idx="12"/>
          </p:nvPr>
        </p:nvSpPr>
        <p:spPr/>
        <p:txBody>
          <a:bodyPr/>
          <a:lstStyle/>
          <a:p>
            <a:fld id="{6A5FDAFC-C861-4B62-B3A9-594465809D2A}" type="slidenum">
              <a:rPr lang="it-IT" smtClean="0"/>
              <a:pPr/>
              <a:t>16</a:t>
            </a:fld>
            <a:endParaRPr lang="it-IT"/>
          </a:p>
        </p:txBody>
      </p:sp>
      <p:sp>
        <p:nvSpPr>
          <p:cNvPr id="8" name="Segnaposto piè di pagina 7"/>
          <p:cNvSpPr>
            <a:spLocks noGrp="1"/>
          </p:cNvSpPr>
          <p:nvPr>
            <p:ph type="ftr" sz="quarter" idx="11"/>
          </p:nvPr>
        </p:nvSpPr>
        <p:spPr/>
        <p:txBody>
          <a:bodyPr/>
          <a:lstStyle/>
          <a:p>
            <a:endParaRPr lang="it-IT"/>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2"/>
          <p:cNvSpPr>
            <a:spLocks noGrp="1" noChangeArrowheads="1"/>
          </p:cNvSpPr>
          <p:nvPr>
            <p:ph type="title"/>
          </p:nvPr>
        </p:nvSpPr>
        <p:spPr>
          <a:xfrm>
            <a:off x="1475656" y="277813"/>
            <a:ext cx="7211144" cy="1139825"/>
          </a:xfrm>
        </p:spPr>
        <p:txBody>
          <a:bodyPr/>
          <a:lstStyle/>
          <a:p>
            <a:r>
              <a:rPr lang="it-IT" sz="2400" b="1" dirty="0"/>
              <a:t>Radioterapia complementare post </a:t>
            </a:r>
            <a:r>
              <a:rPr lang="it-IT" sz="2400" b="1" dirty="0" err="1"/>
              <a:t>pleurectomia</a:t>
            </a:r>
            <a:r>
              <a:rPr lang="it-IT" sz="2400" b="1" dirty="0"/>
              <a:t> </a:t>
            </a:r>
            <a:r>
              <a:rPr lang="it-IT" sz="2400" b="1" i="1" dirty="0"/>
              <a:t>extrapleurica</a:t>
            </a:r>
            <a:br>
              <a:rPr lang="it-IT" sz="2400" b="1" i="1" dirty="0"/>
            </a:br>
            <a:r>
              <a:rPr lang="it-IT" sz="2400" i="1" dirty="0" err="1">
                <a:solidFill>
                  <a:srgbClr val="FFFF00"/>
                </a:solidFill>
              </a:rPr>
              <a:t>Intensity</a:t>
            </a:r>
            <a:r>
              <a:rPr lang="it-IT" sz="2400" i="1" dirty="0">
                <a:solidFill>
                  <a:srgbClr val="FFFF00"/>
                </a:solidFill>
              </a:rPr>
              <a:t> </a:t>
            </a:r>
            <a:r>
              <a:rPr lang="it-IT" sz="2400" i="1" dirty="0" err="1">
                <a:solidFill>
                  <a:srgbClr val="FFFF00"/>
                </a:solidFill>
              </a:rPr>
              <a:t>Modulated</a:t>
            </a:r>
            <a:r>
              <a:rPr lang="it-IT" sz="2400" i="1" dirty="0">
                <a:solidFill>
                  <a:srgbClr val="FFFF00"/>
                </a:solidFill>
              </a:rPr>
              <a:t> </a:t>
            </a:r>
            <a:r>
              <a:rPr lang="it-IT" sz="2400" i="1" dirty="0" err="1">
                <a:solidFill>
                  <a:srgbClr val="FFFF00"/>
                </a:solidFill>
              </a:rPr>
              <a:t>Radiation</a:t>
            </a:r>
            <a:r>
              <a:rPr lang="it-IT" sz="2400" i="1" dirty="0">
                <a:solidFill>
                  <a:srgbClr val="FFFF00"/>
                </a:solidFill>
              </a:rPr>
              <a:t> </a:t>
            </a:r>
            <a:r>
              <a:rPr lang="it-IT" sz="2400" i="1" dirty="0" err="1">
                <a:solidFill>
                  <a:srgbClr val="FFFF00"/>
                </a:solidFill>
              </a:rPr>
              <a:t>Therapy</a:t>
            </a:r>
            <a:r>
              <a:rPr lang="it-IT" sz="2400" dirty="0">
                <a:solidFill>
                  <a:srgbClr val="FFFF00"/>
                </a:solidFill>
              </a:rPr>
              <a:t>: </a:t>
            </a:r>
            <a:r>
              <a:rPr lang="it-IT" sz="2400" dirty="0" smtClean="0">
                <a:solidFill>
                  <a:srgbClr val="FFFF00"/>
                </a:solidFill>
              </a:rPr>
              <a:t>IMRT</a:t>
            </a:r>
            <a:endParaRPr lang="it-IT" sz="2400" dirty="0"/>
          </a:p>
        </p:txBody>
      </p:sp>
      <p:sp>
        <p:nvSpPr>
          <p:cNvPr id="458755" name="Rectangle 3"/>
          <p:cNvSpPr>
            <a:spLocks noGrp="1" noChangeArrowheads="1"/>
          </p:cNvSpPr>
          <p:nvPr>
            <p:ph type="body" sz="half" idx="1"/>
          </p:nvPr>
        </p:nvSpPr>
        <p:spPr>
          <a:xfrm>
            <a:off x="395536" y="2060848"/>
            <a:ext cx="4690864" cy="4286101"/>
          </a:xfrm>
        </p:spPr>
        <p:txBody>
          <a:bodyPr/>
          <a:lstStyle/>
          <a:p>
            <a:r>
              <a:rPr lang="it-IT" sz="2400" dirty="0"/>
              <a:t>risultati molto interessanti in termini di controllo locale. </a:t>
            </a:r>
          </a:p>
          <a:p>
            <a:r>
              <a:rPr lang="it-IT" sz="2400" dirty="0"/>
              <a:t>Presupposto: assenza di rilevanti movimenti </a:t>
            </a:r>
            <a:r>
              <a:rPr lang="it-IT" sz="2400" dirty="0" smtClean="0"/>
              <a:t>respiratori (CTV-PTV 5mm)</a:t>
            </a:r>
            <a:endParaRPr lang="it-IT" sz="2400" dirty="0"/>
          </a:p>
          <a:p>
            <a:r>
              <a:rPr lang="it-IT" sz="2400" dirty="0"/>
              <a:t>La rimozione del polmone riduce le disomogeneità nella densità  dei tessuti</a:t>
            </a:r>
          </a:p>
        </p:txBody>
      </p:sp>
      <p:pic>
        <p:nvPicPr>
          <p:cNvPr id="458757" name="Picture 5" descr="330b"/>
          <p:cNvPicPr>
            <a:picLocks noGrp="1" noChangeAspect="1" noChangeArrowheads="1"/>
          </p:cNvPicPr>
          <p:nvPr>
            <p:ph sz="quarter" idx="2"/>
          </p:nvPr>
        </p:nvPicPr>
        <p:blipFill>
          <a:blip r:embed="rId2" cstate="print"/>
          <a:srcRect l="20525" t="632" r="22432"/>
          <a:stretch>
            <a:fillRect/>
          </a:stretch>
        </p:blipFill>
        <p:spPr>
          <a:xfrm>
            <a:off x="5375465" y="2132856"/>
            <a:ext cx="3448623" cy="3744416"/>
          </a:xfrm>
          <a:noFill/>
          <a:ln/>
        </p:spPr>
      </p:pic>
      <p:sp>
        <p:nvSpPr>
          <p:cNvPr id="5" name="Segnaposto data 4"/>
          <p:cNvSpPr>
            <a:spLocks noGrp="1"/>
          </p:cNvSpPr>
          <p:nvPr>
            <p:ph type="dt" sz="half" idx="10"/>
          </p:nvPr>
        </p:nvSpPr>
        <p:spPr/>
        <p:txBody>
          <a:bodyPr/>
          <a:lstStyle/>
          <a:p>
            <a:pPr>
              <a:defRPr/>
            </a:pPr>
            <a:fld id="{377EC407-212E-4AEA-8EA2-6F33FAF2808E}" type="datetime1">
              <a:rPr lang="en-US" smtClean="0"/>
              <a:pPr>
                <a:defRPr/>
              </a:pPr>
              <a:t>11/15/2010</a:t>
            </a:fld>
            <a:endParaRPr lang="it-IT"/>
          </a:p>
        </p:txBody>
      </p:sp>
      <p:sp>
        <p:nvSpPr>
          <p:cNvPr id="6" name="Segnaposto numero diapositiva 5"/>
          <p:cNvSpPr>
            <a:spLocks noGrp="1"/>
          </p:cNvSpPr>
          <p:nvPr>
            <p:ph type="sldNum" sz="quarter" idx="11"/>
          </p:nvPr>
        </p:nvSpPr>
        <p:spPr/>
        <p:txBody>
          <a:bodyPr/>
          <a:lstStyle/>
          <a:p>
            <a:pPr>
              <a:defRPr/>
            </a:pPr>
            <a:fld id="{87E837C8-4823-422A-ABD6-7977777E9FA0}" type="slidenum">
              <a:rPr lang="it-IT" smtClean="0"/>
              <a:pPr>
                <a:defRPr/>
              </a:pPr>
              <a:t>17</a:t>
            </a:fld>
            <a:endParaRPr lang="it-IT"/>
          </a:p>
        </p:txBody>
      </p:sp>
      <p:sp>
        <p:nvSpPr>
          <p:cNvPr id="7" name="Segnaposto piè di pagina 6"/>
          <p:cNvSpPr>
            <a:spLocks noGrp="1"/>
          </p:cNvSpPr>
          <p:nvPr>
            <p:ph type="ftr" sz="quarter" idx="12"/>
          </p:nvPr>
        </p:nvSpPr>
        <p:spPr/>
        <p:txBody>
          <a:bodyPr/>
          <a:lstStyle/>
          <a:p>
            <a:pPr>
              <a:defRPr/>
            </a:pP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Rectangle 2"/>
          <p:cNvSpPr>
            <a:spLocks noGrp="1" noChangeArrowheads="1"/>
          </p:cNvSpPr>
          <p:nvPr>
            <p:ph type="title"/>
          </p:nvPr>
        </p:nvSpPr>
        <p:spPr/>
        <p:txBody>
          <a:bodyPr/>
          <a:lstStyle/>
          <a:p>
            <a:r>
              <a:rPr lang="it-IT" sz="2800" b="1" dirty="0"/>
              <a:t>Radioterapia complementare post </a:t>
            </a:r>
            <a:r>
              <a:rPr lang="it-IT" sz="2800" b="1" dirty="0" smtClean="0"/>
              <a:t>EPP</a:t>
            </a:r>
            <a:r>
              <a:rPr lang="it-IT" sz="2800" b="1" dirty="0"/>
              <a:t/>
            </a:r>
            <a:br>
              <a:rPr lang="it-IT" sz="2800" b="1" dirty="0"/>
            </a:br>
            <a:r>
              <a:rPr lang="it-IT" b="1" i="1" dirty="0">
                <a:solidFill>
                  <a:srgbClr val="FFFF00"/>
                </a:solidFill>
              </a:rPr>
              <a:t>O</a:t>
            </a:r>
            <a:r>
              <a:rPr lang="it-IT" sz="2800" b="1" i="1" dirty="0" smtClean="0">
                <a:solidFill>
                  <a:srgbClr val="FFFF00"/>
                </a:solidFill>
              </a:rPr>
              <a:t>rgani </a:t>
            </a:r>
            <a:r>
              <a:rPr lang="it-IT" sz="2800" b="1" i="1" dirty="0">
                <a:solidFill>
                  <a:srgbClr val="FFFF00"/>
                </a:solidFill>
              </a:rPr>
              <a:t>a rischio: polmone </a:t>
            </a:r>
            <a:r>
              <a:rPr lang="it-IT" sz="2800" b="1" i="1" dirty="0" err="1">
                <a:solidFill>
                  <a:srgbClr val="FFFF00"/>
                </a:solidFill>
              </a:rPr>
              <a:t>controlaterale</a:t>
            </a:r>
            <a:endParaRPr lang="it-IT" sz="2800" b="1" i="1" dirty="0">
              <a:solidFill>
                <a:srgbClr val="FFFF00"/>
              </a:solidFill>
            </a:endParaRPr>
          </a:p>
        </p:txBody>
      </p:sp>
      <p:sp>
        <p:nvSpPr>
          <p:cNvPr id="468995" name="Rectangle 3"/>
          <p:cNvSpPr>
            <a:spLocks noGrp="1" noChangeArrowheads="1"/>
          </p:cNvSpPr>
          <p:nvPr>
            <p:ph type="body" idx="1"/>
          </p:nvPr>
        </p:nvSpPr>
        <p:spPr>
          <a:xfrm>
            <a:off x="539750" y="2133600"/>
            <a:ext cx="8229600" cy="3095600"/>
          </a:xfrm>
        </p:spPr>
        <p:txBody>
          <a:bodyPr/>
          <a:lstStyle/>
          <a:p>
            <a:r>
              <a:rPr lang="it-IT" sz="2800" dirty="0"/>
              <a:t>Boston</a:t>
            </a:r>
            <a:r>
              <a:rPr lang="it-IT" dirty="0"/>
              <a:t> (</a:t>
            </a:r>
            <a:r>
              <a:rPr lang="it-IT" sz="2000" dirty="0" err="1"/>
              <a:t>Dana-Farber</a:t>
            </a:r>
            <a:r>
              <a:rPr lang="it-IT" sz="2000" dirty="0"/>
              <a:t> </a:t>
            </a:r>
            <a:r>
              <a:rPr lang="it-IT" sz="2000" dirty="0" err="1"/>
              <a:t>Cancer</a:t>
            </a:r>
            <a:r>
              <a:rPr lang="it-IT" sz="2000" dirty="0"/>
              <a:t> </a:t>
            </a:r>
            <a:r>
              <a:rPr lang="it-IT" sz="2000" dirty="0" err="1"/>
              <a:t>Institute</a:t>
            </a:r>
            <a:r>
              <a:rPr lang="it-IT" sz="2000" dirty="0"/>
              <a:t> e </a:t>
            </a:r>
            <a:r>
              <a:rPr lang="it-IT" sz="2000" dirty="0" err="1"/>
              <a:t>Brigham</a:t>
            </a:r>
            <a:r>
              <a:rPr lang="it-IT" sz="2000" dirty="0"/>
              <a:t> and Women’s Hospital</a:t>
            </a:r>
            <a:r>
              <a:rPr lang="it-IT" dirty="0"/>
              <a:t>):</a:t>
            </a:r>
          </a:p>
          <a:p>
            <a:pPr lvl="1"/>
            <a:r>
              <a:rPr lang="it-IT" dirty="0"/>
              <a:t>numero rilevante di morti iatrogene per il mancato rispetto di limiti di dose restrittivi (dose media polmonare raccomandata ≤ 8.5 Gy). </a:t>
            </a:r>
          </a:p>
          <a:p>
            <a:r>
              <a:rPr lang="it-IT" dirty="0"/>
              <a:t>Pazienti con valori elevati di V20 o di dose media polmonare sono a rischio di tossicità polmonare letale</a:t>
            </a:r>
          </a:p>
        </p:txBody>
      </p:sp>
      <p:sp>
        <p:nvSpPr>
          <p:cNvPr id="468996" name="Rectangle 4"/>
          <p:cNvSpPr>
            <a:spLocks noChangeArrowheads="1"/>
          </p:cNvSpPr>
          <p:nvPr/>
        </p:nvSpPr>
        <p:spPr bwMode="auto">
          <a:xfrm>
            <a:off x="323850" y="5480834"/>
            <a:ext cx="8640763" cy="954107"/>
          </a:xfrm>
          <a:prstGeom prst="rect">
            <a:avLst/>
          </a:prstGeom>
          <a:noFill/>
          <a:ln w="9525">
            <a:noFill/>
            <a:miter lim="800000"/>
            <a:headEnd/>
            <a:tailEnd/>
          </a:ln>
          <a:effectLst/>
        </p:spPr>
        <p:txBody>
          <a:bodyPr anchor="ctr">
            <a:spAutoFit/>
          </a:bodyPr>
          <a:lstStyle/>
          <a:p>
            <a:pPr algn="just">
              <a:buFont typeface="Wingdings" pitchFamily="2" charset="2"/>
              <a:buNone/>
              <a:tabLst>
                <a:tab pos="457200" algn="l"/>
              </a:tabLst>
            </a:pPr>
            <a:r>
              <a:rPr lang="en-GB" sz="1400" dirty="0">
                <a:solidFill>
                  <a:srgbClr val="FFFF00"/>
                </a:solidFill>
                <a:latin typeface="+mn-lt"/>
              </a:rPr>
              <a:t>Allen. A.M., et al. Fatal </a:t>
            </a:r>
            <a:r>
              <a:rPr lang="en-GB" sz="1400" dirty="0" err="1">
                <a:solidFill>
                  <a:srgbClr val="FFFF00"/>
                </a:solidFill>
                <a:latin typeface="+mn-lt"/>
              </a:rPr>
              <a:t>pneumonitis</a:t>
            </a:r>
            <a:r>
              <a:rPr lang="en-GB" sz="1400" dirty="0">
                <a:solidFill>
                  <a:srgbClr val="FFFF00"/>
                </a:solidFill>
                <a:latin typeface="+mn-lt"/>
              </a:rPr>
              <a:t> associated with intensity-modulated radiation therapy for mesothelioma. </a:t>
            </a:r>
            <a:r>
              <a:rPr lang="it-IT" sz="1400" i="1" dirty="0">
                <a:solidFill>
                  <a:srgbClr val="FFFF00"/>
                </a:solidFill>
                <a:latin typeface="+mn-lt"/>
              </a:rPr>
              <a:t>IJROBP</a:t>
            </a:r>
            <a:r>
              <a:rPr lang="it-IT" sz="1400" dirty="0">
                <a:solidFill>
                  <a:srgbClr val="FFFF00"/>
                </a:solidFill>
                <a:latin typeface="+mn-lt"/>
              </a:rPr>
              <a:t>, 65, 3, 640-645, 2006</a:t>
            </a:r>
          </a:p>
          <a:p>
            <a:pPr algn="just">
              <a:buFont typeface="Wingdings" pitchFamily="2" charset="2"/>
              <a:buNone/>
              <a:tabLst>
                <a:tab pos="457200" algn="l"/>
              </a:tabLst>
            </a:pPr>
            <a:r>
              <a:rPr lang="en-GB" sz="1400" dirty="0">
                <a:solidFill>
                  <a:srgbClr val="FFFF00"/>
                </a:solidFill>
                <a:latin typeface="+mn-lt"/>
              </a:rPr>
              <a:t>Rice David C et al. Dose-Dependent Pulmonary Toxicity After Postoperative Intensity-Modulated Radiotherapy for Malignant Pleural Mesothelioma</a:t>
            </a:r>
            <a:r>
              <a:rPr lang="en-GB" sz="1400" b="1" dirty="0">
                <a:solidFill>
                  <a:srgbClr val="FFFF00"/>
                </a:solidFill>
                <a:latin typeface="+mn-lt"/>
              </a:rPr>
              <a:t> </a:t>
            </a:r>
            <a:r>
              <a:rPr lang="en-GB" sz="1400" i="1" dirty="0">
                <a:solidFill>
                  <a:srgbClr val="FFFF00"/>
                </a:solidFill>
                <a:latin typeface="+mn-lt"/>
              </a:rPr>
              <a:t>International </a:t>
            </a:r>
            <a:r>
              <a:rPr lang="it-IT" sz="1400" i="1" dirty="0">
                <a:solidFill>
                  <a:srgbClr val="FFFF00"/>
                </a:solidFill>
                <a:latin typeface="+mn-lt"/>
              </a:rPr>
              <a:t>IJROBP</a:t>
            </a:r>
            <a:r>
              <a:rPr lang="en-GB" sz="1400" dirty="0">
                <a:solidFill>
                  <a:srgbClr val="FFFF00"/>
                </a:solidFill>
                <a:latin typeface="+mn-lt"/>
              </a:rPr>
              <a:t> </a:t>
            </a:r>
            <a:r>
              <a:rPr lang="en-GB" sz="1400" i="1" dirty="0">
                <a:solidFill>
                  <a:srgbClr val="FFFF00"/>
                </a:solidFill>
                <a:latin typeface="+mn-lt"/>
              </a:rPr>
              <a:t>69, 2</a:t>
            </a:r>
            <a:r>
              <a:rPr lang="en-GB" sz="1400" dirty="0">
                <a:solidFill>
                  <a:srgbClr val="FFFF00"/>
                </a:solidFill>
                <a:latin typeface="+mn-lt"/>
              </a:rPr>
              <a:t>, </a:t>
            </a:r>
            <a:r>
              <a:rPr lang="en-GB" sz="1400" i="1" dirty="0">
                <a:solidFill>
                  <a:srgbClr val="FFFF00"/>
                </a:solidFill>
                <a:latin typeface="+mn-lt"/>
              </a:rPr>
              <a:t>1 2007</a:t>
            </a:r>
            <a:r>
              <a:rPr lang="en-GB" sz="1400" dirty="0">
                <a:solidFill>
                  <a:srgbClr val="FFFF00"/>
                </a:solidFill>
                <a:latin typeface="+mn-lt"/>
              </a:rPr>
              <a:t>, </a:t>
            </a:r>
            <a:r>
              <a:rPr lang="en-GB" sz="1400" i="1" dirty="0">
                <a:solidFill>
                  <a:srgbClr val="FFFF00"/>
                </a:solidFill>
                <a:latin typeface="+mn-lt"/>
              </a:rPr>
              <a:t>350-357</a:t>
            </a:r>
            <a:endParaRPr lang="it-IT" sz="1400" i="1" dirty="0">
              <a:solidFill>
                <a:srgbClr val="FFFF00"/>
              </a:solidFill>
              <a:latin typeface="+mn-lt"/>
            </a:endParaRPr>
          </a:p>
        </p:txBody>
      </p:sp>
      <p:sp>
        <p:nvSpPr>
          <p:cNvPr id="5" name="Segnaposto data 4"/>
          <p:cNvSpPr>
            <a:spLocks noGrp="1"/>
          </p:cNvSpPr>
          <p:nvPr>
            <p:ph type="dt" sz="half" idx="10"/>
          </p:nvPr>
        </p:nvSpPr>
        <p:spPr/>
        <p:txBody>
          <a:bodyPr/>
          <a:lstStyle/>
          <a:p>
            <a:pPr>
              <a:defRPr/>
            </a:pPr>
            <a:fld id="{14251AD2-FFBC-460E-80BA-CBFFBCBBEDD2}" type="datetime1">
              <a:rPr lang="en-US" smtClean="0"/>
              <a:pPr>
                <a:defRPr/>
              </a:pPr>
              <a:t>11/15/2010</a:t>
            </a:fld>
            <a:endParaRPr lang="it-IT"/>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18</a:t>
            </a:fld>
            <a:endParaRPr lang="it-IT"/>
          </a:p>
        </p:txBody>
      </p:sp>
      <p:sp>
        <p:nvSpPr>
          <p:cNvPr id="7" name="Segnaposto piè di pagina 6"/>
          <p:cNvSpPr>
            <a:spLocks noGrp="1"/>
          </p:cNvSpPr>
          <p:nvPr>
            <p:ph type="ftr" sz="quarter" idx="11"/>
          </p:nvPr>
        </p:nvSpPr>
        <p:spPr/>
        <p:txBody>
          <a:bodyPr/>
          <a:lstStyle/>
          <a:p>
            <a:pPr>
              <a:defRPr/>
            </a:pP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400" dirty="0" smtClean="0"/>
              <a:t>Radioterapia adiuvante dopo EPP</a:t>
            </a:r>
            <a:br>
              <a:rPr lang="it-IT" sz="2400" dirty="0" smtClean="0"/>
            </a:br>
            <a:r>
              <a:rPr lang="it-IT" sz="2400" dirty="0" smtClean="0"/>
              <a:t>Analisi prospettica di una serie </a:t>
            </a:r>
            <a:r>
              <a:rPr lang="it-IT" sz="2400" dirty="0" err="1" smtClean="0"/>
              <a:t>multi-istituzionale</a:t>
            </a:r>
            <a:r>
              <a:rPr lang="it-IT" sz="2400" dirty="0" smtClean="0"/>
              <a:t> (Brescia, Firenze e Modena)</a:t>
            </a:r>
            <a:endParaRPr lang="it-IT" sz="2400" dirty="0"/>
          </a:p>
        </p:txBody>
      </p:sp>
      <p:sp>
        <p:nvSpPr>
          <p:cNvPr id="8" name="Segnaposto testo 7"/>
          <p:cNvSpPr>
            <a:spLocks noGrp="1"/>
          </p:cNvSpPr>
          <p:nvPr>
            <p:ph type="body" sz="half" idx="1"/>
          </p:nvPr>
        </p:nvSpPr>
        <p:spPr>
          <a:xfrm>
            <a:off x="251520" y="2204864"/>
            <a:ext cx="4741168" cy="3716337"/>
          </a:xfrm>
        </p:spPr>
        <p:txBody>
          <a:bodyPr/>
          <a:lstStyle/>
          <a:p>
            <a:r>
              <a:rPr lang="it-IT" sz="2000" dirty="0" smtClean="0">
                <a:solidFill>
                  <a:schemeClr val="bg1"/>
                </a:solidFill>
                <a:latin typeface="+mn-lt"/>
                <a:ea typeface="+mn-ea"/>
                <a:cs typeface="+mn-cs"/>
              </a:rPr>
              <a:t>10 donne e 47 uomini in esiti di (EPP)  per mesotelioma pleurico </a:t>
            </a:r>
          </a:p>
          <a:p>
            <a:r>
              <a:rPr lang="it-IT" sz="2000" dirty="0" smtClean="0"/>
              <a:t>Sede:</a:t>
            </a:r>
          </a:p>
          <a:p>
            <a:pPr lvl="1"/>
            <a:r>
              <a:rPr lang="it-IT" sz="1600" dirty="0" err="1" smtClean="0">
                <a:solidFill>
                  <a:schemeClr val="bg1"/>
                </a:solidFill>
                <a:latin typeface="+mn-lt"/>
                <a:ea typeface="+mn-ea"/>
                <a:cs typeface="+mn-cs"/>
              </a:rPr>
              <a:t>dx</a:t>
            </a:r>
            <a:r>
              <a:rPr lang="it-IT" sz="1600" dirty="0" smtClean="0">
                <a:solidFill>
                  <a:schemeClr val="bg1"/>
                </a:solidFill>
                <a:latin typeface="+mn-lt"/>
                <a:ea typeface="+mn-ea"/>
                <a:cs typeface="+mn-cs"/>
              </a:rPr>
              <a:t> in 32 casi,  </a:t>
            </a:r>
          </a:p>
          <a:p>
            <a:pPr lvl="1"/>
            <a:r>
              <a:rPr lang="it-IT" sz="1600" dirty="0" smtClean="0">
                <a:solidFill>
                  <a:schemeClr val="bg1"/>
                </a:solidFill>
                <a:latin typeface="+mn-lt"/>
                <a:ea typeface="+mn-ea"/>
                <a:cs typeface="+mn-cs"/>
              </a:rPr>
              <a:t>sin in 25 casi</a:t>
            </a:r>
          </a:p>
          <a:p>
            <a:r>
              <a:rPr lang="it-IT" sz="2000" dirty="0" err="1" smtClean="0">
                <a:solidFill>
                  <a:schemeClr val="bg1"/>
                </a:solidFill>
                <a:latin typeface="+mn-lt"/>
                <a:ea typeface="+mn-ea"/>
                <a:cs typeface="+mn-cs"/>
              </a:rPr>
              <a:t>istotipo</a:t>
            </a:r>
            <a:r>
              <a:rPr lang="it-IT" sz="2000" dirty="0" smtClean="0">
                <a:solidFill>
                  <a:schemeClr val="bg1"/>
                </a:solidFill>
                <a:latin typeface="+mn-lt"/>
                <a:ea typeface="+mn-ea"/>
                <a:cs typeface="+mn-cs"/>
              </a:rPr>
              <a:t> </a:t>
            </a:r>
          </a:p>
          <a:p>
            <a:pPr lvl="1"/>
            <a:r>
              <a:rPr lang="it-IT" sz="1600" dirty="0" err="1" smtClean="0">
                <a:solidFill>
                  <a:schemeClr val="bg1"/>
                </a:solidFill>
                <a:latin typeface="+mn-lt"/>
                <a:ea typeface="+mn-ea"/>
                <a:cs typeface="+mn-cs"/>
              </a:rPr>
              <a:t>epitelioide</a:t>
            </a:r>
            <a:r>
              <a:rPr lang="it-IT" sz="1600" dirty="0" smtClean="0"/>
              <a:t>:</a:t>
            </a:r>
            <a:r>
              <a:rPr lang="it-IT" sz="1600" dirty="0" smtClean="0">
                <a:solidFill>
                  <a:schemeClr val="bg1"/>
                </a:solidFill>
                <a:latin typeface="+mn-lt"/>
                <a:ea typeface="+mn-ea"/>
                <a:cs typeface="+mn-cs"/>
              </a:rPr>
              <a:t> 84.2%  </a:t>
            </a:r>
          </a:p>
          <a:p>
            <a:pPr lvl="1"/>
            <a:r>
              <a:rPr lang="it-IT" sz="1600" dirty="0" smtClean="0">
                <a:ea typeface="+mn-ea"/>
                <a:cs typeface="+mn-cs"/>
              </a:rPr>
              <a:t>Bifasico: </a:t>
            </a:r>
            <a:r>
              <a:rPr lang="it-IT" sz="1600" dirty="0" smtClean="0">
                <a:solidFill>
                  <a:schemeClr val="bg1"/>
                </a:solidFill>
                <a:latin typeface="+mn-lt"/>
                <a:ea typeface="+mn-ea"/>
                <a:cs typeface="+mn-cs"/>
              </a:rPr>
              <a:t>15.8%  </a:t>
            </a:r>
          </a:p>
          <a:p>
            <a:r>
              <a:rPr lang="it-IT" sz="2000" dirty="0" smtClean="0">
                <a:solidFill>
                  <a:schemeClr val="bg1"/>
                </a:solidFill>
                <a:latin typeface="+mn-lt"/>
                <a:ea typeface="+mn-ea"/>
                <a:cs typeface="+mn-cs"/>
              </a:rPr>
              <a:t>età media 58 anni (</a:t>
            </a:r>
            <a:r>
              <a:rPr lang="it-IT" sz="2000" dirty="0" err="1" smtClean="0">
                <a:solidFill>
                  <a:schemeClr val="bg1"/>
                </a:solidFill>
                <a:latin typeface="+mn-lt"/>
                <a:ea typeface="+mn-ea"/>
                <a:cs typeface="+mn-cs"/>
              </a:rPr>
              <a:t>range</a:t>
            </a:r>
            <a:r>
              <a:rPr lang="it-IT" sz="2000" dirty="0" smtClean="0">
                <a:solidFill>
                  <a:schemeClr val="bg1"/>
                </a:solidFill>
                <a:latin typeface="+mn-lt"/>
                <a:ea typeface="+mn-ea"/>
                <a:cs typeface="+mn-cs"/>
              </a:rPr>
              <a:t> 36-77). </a:t>
            </a:r>
          </a:p>
          <a:p>
            <a:endParaRPr lang="it-IT" dirty="0"/>
          </a:p>
        </p:txBody>
      </p:sp>
      <p:sp>
        <p:nvSpPr>
          <p:cNvPr id="3" name="Segnaposto contenuto 2"/>
          <p:cNvSpPr>
            <a:spLocks noGrp="1"/>
          </p:cNvSpPr>
          <p:nvPr>
            <p:ph sz="half" idx="2"/>
          </p:nvPr>
        </p:nvSpPr>
        <p:spPr/>
        <p:txBody>
          <a:bodyPr/>
          <a:lstStyle/>
          <a:p>
            <a:r>
              <a:rPr lang="it-IT" sz="2000" dirty="0" smtClean="0">
                <a:solidFill>
                  <a:schemeClr val="bg1"/>
                </a:solidFill>
                <a:latin typeface="+mn-lt"/>
                <a:ea typeface="+mn-ea"/>
                <a:cs typeface="+mn-cs"/>
              </a:rPr>
              <a:t>III stadio (36 casi pari al 63%),</a:t>
            </a:r>
          </a:p>
          <a:p>
            <a:r>
              <a:rPr lang="it-IT" sz="2000" dirty="0" smtClean="0">
                <a:solidFill>
                  <a:schemeClr val="bg1"/>
                </a:solidFill>
                <a:latin typeface="+mn-lt"/>
                <a:ea typeface="+mn-ea"/>
                <a:cs typeface="+mn-cs"/>
              </a:rPr>
              <a:t>I-II stadio (12 casi) e 8 casi in stadio IV.</a:t>
            </a:r>
          </a:p>
          <a:p>
            <a:endParaRPr lang="it-IT" dirty="0" smtClean="0">
              <a:solidFill>
                <a:schemeClr val="bg1"/>
              </a:solidFill>
              <a:latin typeface="+mn-lt"/>
              <a:ea typeface="+mn-ea"/>
              <a:cs typeface="+mn-cs"/>
            </a:endParaRPr>
          </a:p>
        </p:txBody>
      </p:sp>
      <p:sp>
        <p:nvSpPr>
          <p:cNvPr id="4" name="Segnaposto data 3"/>
          <p:cNvSpPr>
            <a:spLocks noGrp="1"/>
          </p:cNvSpPr>
          <p:nvPr>
            <p:ph type="dt" sz="half" idx="10"/>
          </p:nvPr>
        </p:nvSpPr>
        <p:spPr/>
        <p:txBody>
          <a:bodyPr/>
          <a:lstStyle/>
          <a:p>
            <a:pPr>
              <a:defRPr/>
            </a:pPr>
            <a:fld id="{84F715B2-4C41-4871-8942-E499B1D544E3}" type="datetime1">
              <a:rPr lang="en-US" smtClean="0"/>
              <a:pPr>
                <a:defRPr/>
              </a:pPr>
              <a:t>11/15/2010</a:t>
            </a:fld>
            <a:endParaRPr lang="it-IT"/>
          </a:p>
        </p:txBody>
      </p:sp>
      <p:sp>
        <p:nvSpPr>
          <p:cNvPr id="5" name="Segnaposto piè di pagina 4"/>
          <p:cNvSpPr>
            <a:spLocks noGrp="1"/>
          </p:cNvSpPr>
          <p:nvPr>
            <p:ph type="ftr" sz="quarter" idx="11"/>
          </p:nvPr>
        </p:nvSpPr>
        <p:spPr/>
        <p:txBody>
          <a:bodyPr/>
          <a:lstStyle/>
          <a:p>
            <a:endParaRPr lang="en-US" dirty="0"/>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19</a:t>
            </a:fld>
            <a:endParaRPr lang="it-IT"/>
          </a:p>
        </p:txBody>
      </p:sp>
      <p:graphicFrame>
        <p:nvGraphicFramePr>
          <p:cNvPr id="7" name="Tabella 6"/>
          <p:cNvGraphicFramePr>
            <a:graphicFrameLocks noGrp="1"/>
          </p:cNvGraphicFramePr>
          <p:nvPr/>
        </p:nvGraphicFramePr>
        <p:xfrm>
          <a:off x="4932042" y="3501010"/>
          <a:ext cx="4032450" cy="2016223"/>
        </p:xfrm>
        <a:graphic>
          <a:graphicData uri="http://schemas.openxmlformats.org/drawingml/2006/table">
            <a:tbl>
              <a:tblPr/>
              <a:tblGrid>
                <a:gridCol w="806490"/>
                <a:gridCol w="806490"/>
                <a:gridCol w="806490"/>
                <a:gridCol w="806490"/>
                <a:gridCol w="806490"/>
              </a:tblGrid>
              <a:tr h="333370">
                <a:tc>
                  <a:txBody>
                    <a:bodyPr/>
                    <a:lstStyle/>
                    <a:p>
                      <a:pPr algn="ctr">
                        <a:spcAft>
                          <a:spcPts val="0"/>
                        </a:spcAft>
                      </a:pPr>
                      <a:endParaRPr lang="it-IT" sz="1800" dirty="0">
                        <a:latin typeface="Comic Sans MS"/>
                        <a:ea typeface="Times New Roman"/>
                        <a:cs typeface="Arial"/>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N0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N1</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N2</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N3</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333370">
                <a:tc>
                  <a:txBody>
                    <a:bodyPr/>
                    <a:lstStyle/>
                    <a:p>
                      <a:pPr algn="ctr">
                        <a:spcAft>
                          <a:spcPts val="0"/>
                        </a:spcAft>
                      </a:pPr>
                      <a:r>
                        <a:rPr lang="it-IT" sz="1800">
                          <a:latin typeface="Comic Sans MS"/>
                          <a:ea typeface="Times New Roman"/>
                          <a:cs typeface="Arial"/>
                        </a:rPr>
                        <a:t>T1</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4</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333370">
                <a:tc>
                  <a:txBody>
                    <a:bodyPr/>
                    <a:lstStyle/>
                    <a:p>
                      <a:pPr algn="ctr">
                        <a:spcAft>
                          <a:spcPts val="0"/>
                        </a:spcAft>
                      </a:pPr>
                      <a:r>
                        <a:rPr lang="it-IT" sz="1800">
                          <a:latin typeface="Comic Sans MS"/>
                          <a:ea typeface="Times New Roman"/>
                          <a:cs typeface="Arial"/>
                        </a:rPr>
                        <a:t>T2</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8</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1</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3</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333370">
                <a:tc>
                  <a:txBody>
                    <a:bodyPr/>
                    <a:lstStyle/>
                    <a:p>
                      <a:pPr algn="ctr">
                        <a:spcAft>
                          <a:spcPts val="0"/>
                        </a:spcAft>
                      </a:pPr>
                      <a:r>
                        <a:rPr lang="it-IT" sz="1800">
                          <a:latin typeface="Comic Sans MS"/>
                          <a:ea typeface="Times New Roman"/>
                          <a:cs typeface="Arial"/>
                        </a:rPr>
                        <a:t>T3</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dirty="0">
                          <a:latin typeface="Comic Sans MS"/>
                          <a:ea typeface="Times New Roman"/>
                          <a:cs typeface="Arial"/>
                        </a:rPr>
                        <a:t>15</a:t>
                      </a:r>
                      <a:endParaRPr lang="it-IT" sz="28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8</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8</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1</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333370">
                <a:tc>
                  <a:txBody>
                    <a:bodyPr/>
                    <a:lstStyle/>
                    <a:p>
                      <a:pPr algn="ctr">
                        <a:spcAft>
                          <a:spcPts val="0"/>
                        </a:spcAft>
                      </a:pPr>
                      <a:r>
                        <a:rPr lang="it-IT" sz="1800">
                          <a:latin typeface="Comic Sans MS"/>
                          <a:ea typeface="Times New Roman"/>
                          <a:cs typeface="Arial"/>
                        </a:rPr>
                        <a:t>T4</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5</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4</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349373">
                <a:tc>
                  <a:txBody>
                    <a:bodyPr/>
                    <a:lstStyle/>
                    <a:p>
                      <a:pPr algn="ctr">
                        <a:spcAft>
                          <a:spcPts val="0"/>
                        </a:spcAft>
                      </a:pPr>
                      <a:endParaRPr lang="it-IT" sz="1800">
                        <a:latin typeface="Comic Sans MS"/>
                        <a:ea typeface="Times New Roman"/>
                        <a:cs typeface="Arial"/>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32</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13</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a:latin typeface="Comic Sans MS"/>
                          <a:ea typeface="Times New Roman"/>
                          <a:cs typeface="Arial"/>
                        </a:rPr>
                        <a:t>11</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it-IT" sz="1800" dirty="0">
                          <a:latin typeface="Comic Sans MS"/>
                          <a:ea typeface="Times New Roman"/>
                          <a:cs typeface="Arial"/>
                        </a:rPr>
                        <a:t>1</a:t>
                      </a:r>
                      <a:endParaRPr lang="it-IT" sz="28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olo 6"/>
          <p:cNvSpPr>
            <a:spLocks noGrp="1"/>
          </p:cNvSpPr>
          <p:nvPr>
            <p:ph type="title"/>
          </p:nvPr>
        </p:nvSpPr>
        <p:spPr/>
        <p:txBody>
          <a:bodyPr/>
          <a:lstStyle/>
          <a:p>
            <a:r>
              <a:rPr lang="it-IT" dirty="0" smtClean="0"/>
              <a:t>Possibili ruoli della radioterapia nel trattamento dei mesoteliomi pleurici</a:t>
            </a:r>
            <a:endParaRPr lang="it-IT" dirty="0"/>
          </a:p>
        </p:txBody>
      </p:sp>
      <p:graphicFrame>
        <p:nvGraphicFramePr>
          <p:cNvPr id="13" name="Segnaposto contenuto 12"/>
          <p:cNvGraphicFramePr>
            <a:graphicFrameLocks noGrp="1"/>
          </p:cNvGraphicFramePr>
          <p:nvPr>
            <p:ph sz="half" idx="1"/>
          </p:nvPr>
        </p:nvGraphicFramePr>
        <p:xfrm>
          <a:off x="539552" y="2017713"/>
          <a:ext cx="8280920" cy="39315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100" name="Segnaposto data 3"/>
          <p:cNvSpPr>
            <a:spLocks noGrp="1"/>
          </p:cNvSpPr>
          <p:nvPr>
            <p:ph type="dt" sz="half" idx="10"/>
          </p:nvPr>
        </p:nvSpPr>
        <p:spPr>
          <a:noFill/>
        </p:spPr>
        <p:txBody>
          <a:bodyPr/>
          <a:lstStyle/>
          <a:p>
            <a:fld id="{C23501FD-98DC-4CD5-ACD1-F739E67ACEB5}" type="datetime1">
              <a:rPr lang="en-US" smtClean="0"/>
              <a:pPr/>
              <a:t>11/15/2010</a:t>
            </a:fld>
            <a:endParaRPr lang="it-IT" smtClean="0"/>
          </a:p>
        </p:txBody>
      </p:sp>
      <p:sp>
        <p:nvSpPr>
          <p:cNvPr id="4101" name="Segnaposto piè di pagina 4"/>
          <p:cNvSpPr>
            <a:spLocks noGrp="1"/>
          </p:cNvSpPr>
          <p:nvPr>
            <p:ph type="ftr" sz="quarter" idx="11"/>
          </p:nvPr>
        </p:nvSpPr>
        <p:spPr>
          <a:noFill/>
        </p:spPr>
        <p:txBody>
          <a:bodyPr/>
          <a:lstStyle/>
          <a:p>
            <a:endParaRPr lang="it-IT" dirty="0" smtClean="0"/>
          </a:p>
        </p:txBody>
      </p:sp>
      <p:sp>
        <p:nvSpPr>
          <p:cNvPr id="4102" name="Segnaposto numero diapositiva 5"/>
          <p:cNvSpPr>
            <a:spLocks noGrp="1"/>
          </p:cNvSpPr>
          <p:nvPr>
            <p:ph type="sldNum" sz="quarter" idx="12"/>
          </p:nvPr>
        </p:nvSpPr>
        <p:spPr>
          <a:noFill/>
        </p:spPr>
        <p:txBody>
          <a:bodyPr/>
          <a:lstStyle/>
          <a:p>
            <a:fld id="{517DAEC0-2DAD-4648-8611-2B2EA2C36FE5}" type="slidenum">
              <a:rPr lang="it-IT" smtClean="0"/>
              <a:pPr/>
              <a:t>2</a:t>
            </a:fld>
            <a:endParaRPr lang="it-IT" smtClean="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2400" dirty="0" smtClean="0"/>
              <a:t>Radioterapia adiuvante dopo EPP</a:t>
            </a:r>
            <a:br>
              <a:rPr lang="it-IT" sz="2400" dirty="0" smtClean="0"/>
            </a:br>
            <a:r>
              <a:rPr lang="it-IT" sz="2400" dirty="0" smtClean="0"/>
              <a:t>Analisi prospettica di una serie </a:t>
            </a:r>
            <a:r>
              <a:rPr lang="it-IT" sz="2400" dirty="0" err="1" smtClean="0"/>
              <a:t>multi-istituzionale</a:t>
            </a:r>
            <a:endParaRPr lang="it-IT" sz="2400" dirty="0"/>
          </a:p>
        </p:txBody>
      </p:sp>
      <p:sp>
        <p:nvSpPr>
          <p:cNvPr id="7" name="Segnaposto testo 6"/>
          <p:cNvSpPr>
            <a:spLocks noGrp="1"/>
          </p:cNvSpPr>
          <p:nvPr>
            <p:ph type="body" sz="half" idx="1"/>
          </p:nvPr>
        </p:nvSpPr>
        <p:spPr/>
        <p:txBody>
          <a:bodyPr/>
          <a:lstStyle/>
          <a:p>
            <a:r>
              <a:rPr lang="it-IT" dirty="0" smtClean="0">
                <a:solidFill>
                  <a:schemeClr val="bg1"/>
                </a:solidFill>
                <a:latin typeface="+mn-lt"/>
                <a:ea typeface="+mn-ea"/>
                <a:cs typeface="+mn-cs"/>
              </a:rPr>
              <a:t>Tecnica:</a:t>
            </a:r>
          </a:p>
          <a:p>
            <a:pPr lvl="1"/>
            <a:r>
              <a:rPr lang="it-IT" dirty="0" smtClean="0">
                <a:solidFill>
                  <a:schemeClr val="bg1"/>
                </a:solidFill>
                <a:latin typeface="+mn-lt"/>
                <a:ea typeface="+mn-ea"/>
                <a:cs typeface="+mn-cs"/>
              </a:rPr>
              <a:t>4:    3DCRT</a:t>
            </a:r>
          </a:p>
          <a:p>
            <a:pPr lvl="1"/>
            <a:r>
              <a:rPr lang="it-IT" b="1" dirty="0" smtClean="0">
                <a:solidFill>
                  <a:schemeClr val="bg1"/>
                </a:solidFill>
                <a:latin typeface="+mn-lt"/>
                <a:ea typeface="+mn-ea"/>
                <a:cs typeface="+mn-cs"/>
              </a:rPr>
              <a:t>51: IMRT</a:t>
            </a:r>
            <a:r>
              <a:rPr lang="it-IT" dirty="0" smtClean="0">
                <a:solidFill>
                  <a:schemeClr val="bg1"/>
                </a:solidFill>
                <a:latin typeface="+mn-lt"/>
                <a:ea typeface="+mn-ea"/>
                <a:cs typeface="+mn-cs"/>
              </a:rPr>
              <a:t> </a:t>
            </a:r>
          </a:p>
          <a:p>
            <a:pPr lvl="1"/>
            <a:r>
              <a:rPr lang="it-IT" dirty="0" smtClean="0">
                <a:solidFill>
                  <a:schemeClr val="bg1"/>
                </a:solidFill>
                <a:latin typeface="+mn-lt"/>
                <a:ea typeface="+mn-ea"/>
                <a:cs typeface="+mn-cs"/>
              </a:rPr>
              <a:t>2 :   </a:t>
            </a:r>
            <a:r>
              <a:rPr lang="it-IT" dirty="0" err="1" smtClean="0"/>
              <a:t>T</a:t>
            </a:r>
            <a:r>
              <a:rPr lang="it-IT" dirty="0" err="1" smtClean="0">
                <a:solidFill>
                  <a:schemeClr val="bg1"/>
                </a:solidFill>
                <a:latin typeface="+mn-lt"/>
                <a:ea typeface="+mn-ea"/>
                <a:cs typeface="+mn-cs"/>
              </a:rPr>
              <a:t>omoterapia</a:t>
            </a:r>
            <a:r>
              <a:rPr lang="it-IT" dirty="0" smtClean="0">
                <a:solidFill>
                  <a:schemeClr val="bg1"/>
                </a:solidFill>
                <a:latin typeface="+mn-lt"/>
                <a:ea typeface="+mn-ea"/>
                <a:cs typeface="+mn-cs"/>
              </a:rPr>
              <a:t>.</a:t>
            </a:r>
          </a:p>
          <a:p>
            <a:r>
              <a:rPr lang="it-IT" dirty="0" smtClean="0">
                <a:solidFill>
                  <a:schemeClr val="bg1"/>
                </a:solidFill>
                <a:latin typeface="+mn-lt"/>
                <a:ea typeface="+mn-ea"/>
                <a:cs typeface="+mn-cs"/>
              </a:rPr>
              <a:t>Dosi: </a:t>
            </a:r>
          </a:p>
          <a:p>
            <a:pPr lvl="1"/>
            <a:r>
              <a:rPr lang="it-IT" dirty="0" smtClean="0">
                <a:solidFill>
                  <a:schemeClr val="bg1"/>
                </a:solidFill>
                <a:latin typeface="+mn-lt"/>
                <a:ea typeface="+mn-ea"/>
                <a:cs typeface="+mn-cs"/>
              </a:rPr>
              <a:t>50 Gy 25 </a:t>
            </a:r>
            <a:r>
              <a:rPr lang="it-IT" dirty="0" err="1" smtClean="0">
                <a:solidFill>
                  <a:schemeClr val="bg1"/>
                </a:solidFill>
                <a:latin typeface="+mn-lt"/>
                <a:ea typeface="+mn-ea"/>
                <a:cs typeface="+mn-cs"/>
              </a:rPr>
              <a:t>fr</a:t>
            </a:r>
            <a:r>
              <a:rPr lang="it-IT" dirty="0" smtClean="0">
                <a:solidFill>
                  <a:schemeClr val="bg1"/>
                </a:solidFill>
                <a:latin typeface="+mn-lt"/>
                <a:ea typeface="+mn-ea"/>
                <a:cs typeface="+mn-cs"/>
              </a:rPr>
              <a:t>. (emitorace-mediastino </a:t>
            </a:r>
            <a:r>
              <a:rPr lang="it-IT" dirty="0" err="1" smtClean="0">
                <a:solidFill>
                  <a:schemeClr val="bg1"/>
                </a:solidFill>
                <a:latin typeface="+mn-lt"/>
                <a:ea typeface="+mn-ea"/>
                <a:cs typeface="+mn-cs"/>
              </a:rPr>
              <a:t>omolaterale</a:t>
            </a:r>
            <a:r>
              <a:rPr lang="it-IT" dirty="0" smtClean="0">
                <a:solidFill>
                  <a:schemeClr val="bg1"/>
                </a:solidFill>
                <a:latin typeface="+mn-lt"/>
                <a:ea typeface="+mn-ea"/>
                <a:cs typeface="+mn-cs"/>
              </a:rPr>
              <a:t>) </a:t>
            </a:r>
          </a:p>
          <a:p>
            <a:pPr lvl="1"/>
            <a:r>
              <a:rPr lang="it-IT" dirty="0" smtClean="0">
                <a:solidFill>
                  <a:schemeClr val="bg1"/>
                </a:solidFill>
                <a:latin typeface="+mn-lt"/>
                <a:ea typeface="+mn-ea"/>
                <a:cs typeface="+mn-cs"/>
              </a:rPr>
              <a:t>18 casi: SIB 60 Gy</a:t>
            </a:r>
          </a:p>
          <a:p>
            <a:endParaRPr lang="it-IT" dirty="0"/>
          </a:p>
        </p:txBody>
      </p:sp>
      <p:sp>
        <p:nvSpPr>
          <p:cNvPr id="3" name="Segnaposto contenuto 2"/>
          <p:cNvSpPr>
            <a:spLocks noGrp="1"/>
          </p:cNvSpPr>
          <p:nvPr>
            <p:ph sz="half" idx="2"/>
          </p:nvPr>
        </p:nvSpPr>
        <p:spPr/>
        <p:txBody>
          <a:bodyPr/>
          <a:lstStyle/>
          <a:p>
            <a:r>
              <a:rPr lang="it-IT" dirty="0" smtClean="0">
                <a:solidFill>
                  <a:schemeClr val="bg1"/>
                </a:solidFill>
                <a:latin typeface="+mn-lt"/>
                <a:ea typeface="+mn-ea"/>
                <a:cs typeface="+mn-cs"/>
              </a:rPr>
              <a:t>CHT neoadiuvante: </a:t>
            </a:r>
          </a:p>
          <a:p>
            <a:pPr lvl="1"/>
            <a:r>
              <a:rPr lang="it-IT" dirty="0" smtClean="0">
                <a:solidFill>
                  <a:schemeClr val="bg1"/>
                </a:solidFill>
                <a:latin typeface="+mn-lt"/>
                <a:ea typeface="+mn-ea"/>
                <a:cs typeface="+mn-cs"/>
              </a:rPr>
              <a:t>18 casi </a:t>
            </a:r>
          </a:p>
          <a:p>
            <a:pPr lvl="1"/>
            <a:r>
              <a:rPr lang="it-IT" dirty="0" smtClean="0">
                <a:solidFill>
                  <a:schemeClr val="bg1"/>
                </a:solidFill>
                <a:latin typeface="+mn-lt"/>
                <a:ea typeface="+mn-ea"/>
                <a:cs typeface="+mn-cs"/>
              </a:rPr>
              <a:t>3-4 cicli </a:t>
            </a:r>
            <a:r>
              <a:rPr lang="it-IT" dirty="0" err="1" smtClean="0">
                <a:solidFill>
                  <a:schemeClr val="bg1"/>
                </a:solidFill>
                <a:latin typeface="+mn-lt"/>
                <a:ea typeface="+mn-ea"/>
                <a:cs typeface="+mn-cs"/>
              </a:rPr>
              <a:t>CDDP-Pemetrexed</a:t>
            </a:r>
            <a:r>
              <a:rPr lang="it-IT" dirty="0" smtClean="0">
                <a:solidFill>
                  <a:schemeClr val="bg1"/>
                </a:solidFill>
                <a:latin typeface="+mn-lt"/>
                <a:ea typeface="+mn-ea"/>
                <a:cs typeface="+mn-cs"/>
              </a:rPr>
              <a:t>) </a:t>
            </a:r>
          </a:p>
          <a:p>
            <a:endParaRPr lang="it-IT" dirty="0" smtClean="0"/>
          </a:p>
          <a:p>
            <a:r>
              <a:rPr lang="it-IT" dirty="0" smtClean="0"/>
              <a:t>CHT adiuvante: </a:t>
            </a:r>
            <a:r>
              <a:rPr lang="it-IT" dirty="0" smtClean="0">
                <a:solidFill>
                  <a:schemeClr val="bg1"/>
                </a:solidFill>
                <a:latin typeface="+mn-lt"/>
                <a:ea typeface="+mn-ea"/>
                <a:cs typeface="+mn-cs"/>
              </a:rPr>
              <a:t>25 casi (2-3 cicli con </a:t>
            </a:r>
            <a:r>
              <a:rPr lang="it-IT" dirty="0" err="1" smtClean="0">
                <a:solidFill>
                  <a:schemeClr val="bg1"/>
                </a:solidFill>
                <a:latin typeface="+mn-lt"/>
                <a:ea typeface="+mn-ea"/>
                <a:cs typeface="+mn-cs"/>
              </a:rPr>
              <a:t>CDDP-Pemetrexed</a:t>
            </a:r>
            <a:r>
              <a:rPr lang="it-IT" dirty="0" smtClean="0">
                <a:solidFill>
                  <a:schemeClr val="bg1"/>
                </a:solidFill>
                <a:latin typeface="+mn-lt"/>
                <a:ea typeface="+mn-ea"/>
                <a:cs typeface="+mn-cs"/>
              </a:rPr>
              <a:t>)</a:t>
            </a:r>
          </a:p>
        </p:txBody>
      </p:sp>
      <p:sp>
        <p:nvSpPr>
          <p:cNvPr id="4" name="Segnaposto data 3"/>
          <p:cNvSpPr>
            <a:spLocks noGrp="1"/>
          </p:cNvSpPr>
          <p:nvPr>
            <p:ph type="dt" sz="half" idx="10"/>
          </p:nvPr>
        </p:nvSpPr>
        <p:spPr/>
        <p:txBody>
          <a:bodyPr/>
          <a:lstStyle/>
          <a:p>
            <a:pPr>
              <a:defRPr/>
            </a:pPr>
            <a:fld id="{331F788C-C5AB-4145-80C0-48407F0F8EC0}" type="datetime1">
              <a:rPr lang="en-US" smtClean="0"/>
              <a:pPr>
                <a:defRPr/>
              </a:pPr>
              <a:t>11/15/2010</a:t>
            </a:fld>
            <a:endParaRPr lang="it-IT"/>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20</a:t>
            </a:fld>
            <a:endParaRPr lang="it-IT"/>
          </a:p>
        </p:txBody>
      </p:sp>
      <p:sp>
        <p:nvSpPr>
          <p:cNvPr id="8" name="Segnaposto piè di pagina 7"/>
          <p:cNvSpPr>
            <a:spLocks noGrp="1"/>
          </p:cNvSpPr>
          <p:nvPr>
            <p:ph type="ftr" sz="quarter" idx="11"/>
          </p:nvPr>
        </p:nvSpPr>
        <p:spPr/>
        <p:txBody>
          <a:bodyPr/>
          <a:lstStyle/>
          <a:p>
            <a:pPr>
              <a:defRPr/>
            </a:pP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smtClean="0">
                <a:solidFill>
                  <a:srgbClr val="FFFF00"/>
                </a:solidFill>
                <a:ea typeface="Times New Roman"/>
                <a:cs typeface="Arial"/>
              </a:rPr>
              <a:t>RISULTATI</a:t>
            </a:r>
            <a:endParaRPr lang="it-IT" dirty="0"/>
          </a:p>
        </p:txBody>
      </p:sp>
      <p:graphicFrame>
        <p:nvGraphicFramePr>
          <p:cNvPr id="7" name="Segnaposto contenuto 6"/>
          <p:cNvGraphicFramePr>
            <a:graphicFrameLocks noGrp="1"/>
          </p:cNvGraphicFramePr>
          <p:nvPr>
            <p:ph idx="1"/>
          </p:nvPr>
        </p:nvGraphicFramePr>
        <p:xfrm>
          <a:off x="395536" y="1844824"/>
          <a:ext cx="8460432" cy="3384375"/>
        </p:xfrm>
        <a:graphic>
          <a:graphicData uri="http://schemas.openxmlformats.org/drawingml/2006/table">
            <a:tbl>
              <a:tblPr/>
              <a:tblGrid>
                <a:gridCol w="4587329"/>
                <a:gridCol w="1318196"/>
                <a:gridCol w="1366132"/>
                <a:gridCol w="1188775"/>
              </a:tblGrid>
              <a:tr h="626614">
                <a:tc>
                  <a:txBody>
                    <a:bodyPr/>
                    <a:lstStyle/>
                    <a:p>
                      <a:pPr algn="just">
                        <a:spcAft>
                          <a:spcPts val="0"/>
                        </a:spcAft>
                      </a:pPr>
                      <a:endParaRPr lang="it-IT" sz="28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a:solidFill>
                            <a:srgbClr val="000066"/>
                          </a:solidFill>
                          <a:latin typeface="Comic Sans MS"/>
                          <a:ea typeface="Times New Roman"/>
                          <a:cs typeface="Arial"/>
                        </a:rPr>
                        <a:t>1 ANNO</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a:solidFill>
                            <a:srgbClr val="000066"/>
                          </a:solidFill>
                          <a:latin typeface="Comic Sans MS"/>
                          <a:ea typeface="Times New Roman"/>
                          <a:cs typeface="Arial"/>
                        </a:rPr>
                        <a:t>3 ANNI</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a:solidFill>
                            <a:srgbClr val="000066"/>
                          </a:solidFill>
                          <a:latin typeface="Comic Sans MS"/>
                          <a:ea typeface="Times New Roman"/>
                          <a:cs typeface="Arial"/>
                        </a:rPr>
                        <a:t>4 ANNI</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r>
              <a:tr h="565440">
                <a:tc>
                  <a:txBody>
                    <a:bodyPr/>
                    <a:lstStyle/>
                    <a:p>
                      <a:pPr algn="just">
                        <a:spcAft>
                          <a:spcPts val="0"/>
                        </a:spcAft>
                      </a:pPr>
                      <a:r>
                        <a:rPr lang="en-GB" sz="1600" b="1" dirty="0">
                          <a:solidFill>
                            <a:srgbClr val="000066"/>
                          </a:solidFill>
                          <a:latin typeface="Comic Sans MS"/>
                          <a:ea typeface="Times New Roman"/>
                          <a:cs typeface="Arial"/>
                        </a:rPr>
                        <a:t>Overall survival (OS)</a:t>
                      </a:r>
                      <a:endParaRPr lang="it-IT" sz="28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81+/-6 %</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63+/-8 %</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56+/-10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r>
              <a:tr h="595200">
                <a:tc>
                  <a:txBody>
                    <a:bodyPr/>
                    <a:lstStyle/>
                    <a:p>
                      <a:pPr algn="just">
                        <a:spcAft>
                          <a:spcPts val="0"/>
                        </a:spcAft>
                      </a:pPr>
                      <a:r>
                        <a:rPr lang="en-GB" sz="1600" b="1" dirty="0">
                          <a:solidFill>
                            <a:srgbClr val="000066"/>
                          </a:solidFill>
                          <a:latin typeface="Comic Sans MS"/>
                          <a:ea typeface="Times New Roman"/>
                          <a:cs typeface="Arial"/>
                        </a:rPr>
                        <a:t>Disease specific survival (DSS)</a:t>
                      </a:r>
                      <a:endParaRPr lang="it-IT" sz="28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93+/-4 %</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66+/-10%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66+/-10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r>
              <a:tr h="595200">
                <a:tc>
                  <a:txBody>
                    <a:bodyPr/>
                    <a:lstStyle/>
                    <a:p>
                      <a:pPr algn="just">
                        <a:spcAft>
                          <a:spcPts val="0"/>
                        </a:spcAft>
                      </a:pPr>
                      <a:r>
                        <a:rPr lang="en-GB" sz="1600" b="1">
                          <a:solidFill>
                            <a:srgbClr val="000066"/>
                          </a:solidFill>
                          <a:latin typeface="Comic Sans MS"/>
                          <a:ea typeface="Times New Roman"/>
                          <a:cs typeface="Arial"/>
                        </a:rPr>
                        <a:t>Loco-regional control (LRC)</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80+/-7 %</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77+/-7%</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77+/-7</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r>
              <a:tr h="565440">
                <a:tc>
                  <a:txBody>
                    <a:bodyPr/>
                    <a:lstStyle/>
                    <a:p>
                      <a:pPr algn="just">
                        <a:spcAft>
                          <a:spcPts val="0"/>
                        </a:spcAft>
                      </a:pPr>
                      <a:r>
                        <a:rPr lang="en-GB" sz="1600" b="1">
                          <a:solidFill>
                            <a:srgbClr val="000066"/>
                          </a:solidFill>
                          <a:latin typeface="Comic Sans MS"/>
                          <a:ea typeface="Times New Roman"/>
                          <a:cs typeface="Arial"/>
                        </a:rPr>
                        <a:t>Distant metastasis free survival (DMFS)</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80+/-7 %</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l">
                        <a:spcAft>
                          <a:spcPts val="0"/>
                        </a:spcAft>
                      </a:pPr>
                      <a:r>
                        <a:rPr lang="en-GB" sz="1600" b="1">
                          <a:solidFill>
                            <a:srgbClr val="000066"/>
                          </a:solidFill>
                          <a:latin typeface="Comic Sans MS"/>
                          <a:ea typeface="Times New Roman"/>
                          <a:cs typeface="Arial"/>
                        </a:rPr>
                        <a:t>62+/-11% </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62+/-11</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r>
              <a:tr h="436481">
                <a:tc>
                  <a:txBody>
                    <a:bodyPr/>
                    <a:lstStyle/>
                    <a:p>
                      <a:pPr algn="just">
                        <a:spcAft>
                          <a:spcPts val="0"/>
                        </a:spcAft>
                      </a:pPr>
                      <a:r>
                        <a:rPr lang="en-GB" sz="1600" b="1" dirty="0">
                          <a:solidFill>
                            <a:srgbClr val="000066"/>
                          </a:solidFill>
                          <a:latin typeface="Comic Sans MS"/>
                          <a:ea typeface="Times New Roman"/>
                          <a:cs typeface="Arial"/>
                        </a:rPr>
                        <a:t>Disease Free survival (DFS)</a:t>
                      </a:r>
                      <a:endParaRPr lang="it-IT" sz="28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73+/-7 %</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a:solidFill>
                            <a:srgbClr val="000066"/>
                          </a:solidFill>
                          <a:latin typeface="Comic Sans MS"/>
                          <a:ea typeface="Times New Roman"/>
                          <a:cs typeface="Arial"/>
                        </a:rPr>
                        <a:t>54+/-10%</a:t>
                      </a:r>
                      <a:endParaRPr lang="it-IT" sz="28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c>
                  <a:txBody>
                    <a:bodyPr/>
                    <a:lstStyle/>
                    <a:p>
                      <a:pPr algn="ctr">
                        <a:spcAft>
                          <a:spcPts val="0"/>
                        </a:spcAft>
                      </a:pPr>
                      <a:r>
                        <a:rPr lang="en-GB" sz="1600" b="1" dirty="0">
                          <a:solidFill>
                            <a:srgbClr val="000066"/>
                          </a:solidFill>
                          <a:latin typeface="Comic Sans MS"/>
                          <a:ea typeface="Times New Roman"/>
                          <a:cs typeface="Arial"/>
                        </a:rPr>
                        <a:t>54+/-10</a:t>
                      </a:r>
                      <a:endParaRPr lang="it-IT" sz="28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CCFF"/>
                    </a:solidFill>
                  </a:tcPr>
                </a:tc>
              </a:tr>
            </a:tbl>
          </a:graphicData>
        </a:graphic>
      </p:graphicFrame>
      <p:sp>
        <p:nvSpPr>
          <p:cNvPr id="4" name="Segnaposto data 3"/>
          <p:cNvSpPr>
            <a:spLocks noGrp="1"/>
          </p:cNvSpPr>
          <p:nvPr>
            <p:ph type="dt" sz="half" idx="10"/>
          </p:nvPr>
        </p:nvSpPr>
        <p:spPr/>
        <p:txBody>
          <a:bodyPr/>
          <a:lstStyle/>
          <a:p>
            <a:pPr>
              <a:defRPr/>
            </a:pPr>
            <a:fld id="{163E7FCB-55B0-4B58-A3C8-FB2AA0E088C1}" type="datetime1">
              <a:rPr lang="en-US" smtClean="0"/>
              <a:pPr>
                <a:defRPr/>
              </a:pPr>
              <a:t>11/15/2010</a:t>
            </a:fld>
            <a:endParaRPr lang="it-IT"/>
          </a:p>
        </p:txBody>
      </p:sp>
      <p:sp>
        <p:nvSpPr>
          <p:cNvPr id="5" name="Segnaposto piè di pagina 4"/>
          <p:cNvSpPr>
            <a:spLocks noGrp="1"/>
          </p:cNvSpPr>
          <p:nvPr>
            <p:ph type="ftr" sz="quarter" idx="11"/>
          </p:nvPr>
        </p:nvSpPr>
        <p:spPr/>
        <p:txBody>
          <a:bodyPr/>
          <a:lstStyle/>
          <a:p>
            <a:pPr>
              <a:defRPr/>
            </a:pPr>
            <a:endParaRPr lang="en-US"/>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21</a:t>
            </a:fld>
            <a:endParaRPr lang="it-IT"/>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olo 12"/>
          <p:cNvSpPr>
            <a:spLocks noGrp="1"/>
          </p:cNvSpPr>
          <p:nvPr>
            <p:ph type="title"/>
          </p:nvPr>
        </p:nvSpPr>
        <p:spPr/>
        <p:txBody>
          <a:bodyPr/>
          <a:lstStyle/>
          <a:p>
            <a:r>
              <a:rPr lang="it-IT" dirty="0" smtClean="0"/>
              <a:t>Risultati a 4 anni</a:t>
            </a:r>
            <a:endParaRPr lang="it-IT" dirty="0"/>
          </a:p>
        </p:txBody>
      </p:sp>
      <p:pic>
        <p:nvPicPr>
          <p:cNvPr id="1026" name="Picture 2"/>
          <p:cNvPicPr>
            <a:picLocks noGrp="1" noChangeAspect="1" noChangeArrowheads="1"/>
          </p:cNvPicPr>
          <p:nvPr>
            <p:ph sz="half" idx="1"/>
          </p:nvPr>
        </p:nvPicPr>
        <p:blipFill>
          <a:blip r:embed="rId2" cstate="print"/>
          <a:srcRect l="1591" t="3952" r="23618" b="10459"/>
          <a:stretch>
            <a:fillRect/>
          </a:stretch>
        </p:blipFill>
        <p:spPr bwMode="auto">
          <a:xfrm>
            <a:off x="323528" y="2852936"/>
            <a:ext cx="3672408" cy="3384376"/>
          </a:xfrm>
          <a:prstGeom prst="rect">
            <a:avLst/>
          </a:prstGeom>
          <a:noFill/>
          <a:ln w="9525">
            <a:noFill/>
            <a:miter lim="800000"/>
            <a:headEnd/>
            <a:tailEnd/>
          </a:ln>
          <a:effectLst/>
        </p:spPr>
      </p:pic>
      <p:pic>
        <p:nvPicPr>
          <p:cNvPr id="12" name="Picture 4"/>
          <p:cNvPicPr>
            <a:picLocks noGrp="1" noChangeAspect="1" noChangeArrowheads="1"/>
          </p:cNvPicPr>
          <p:nvPr>
            <p:ph sz="half" idx="2"/>
          </p:nvPr>
        </p:nvPicPr>
        <p:blipFill>
          <a:blip r:embed="rId3" cstate="print"/>
          <a:srcRect l="2960" t="5541" r="22064" b="7648"/>
          <a:stretch>
            <a:fillRect/>
          </a:stretch>
        </p:blipFill>
        <p:spPr bwMode="auto">
          <a:xfrm>
            <a:off x="4860032" y="2852936"/>
            <a:ext cx="3647913" cy="3384376"/>
          </a:xfrm>
          <a:prstGeom prst="rect">
            <a:avLst/>
          </a:prstGeom>
          <a:noFill/>
          <a:ln w="9525">
            <a:noFill/>
            <a:miter lim="800000"/>
            <a:headEnd/>
            <a:tailEnd/>
          </a:ln>
          <a:effectLst/>
        </p:spPr>
      </p:pic>
      <p:sp>
        <p:nvSpPr>
          <p:cNvPr id="14" name="CasellaDiTesto 13"/>
          <p:cNvSpPr txBox="1"/>
          <p:nvPr/>
        </p:nvSpPr>
        <p:spPr>
          <a:xfrm>
            <a:off x="683568" y="2204864"/>
            <a:ext cx="3168352" cy="400110"/>
          </a:xfrm>
          <a:prstGeom prst="rect">
            <a:avLst/>
          </a:prstGeom>
          <a:noFill/>
        </p:spPr>
        <p:txBody>
          <a:bodyPr wrap="square" rtlCol="0">
            <a:spAutoFit/>
          </a:bodyPr>
          <a:lstStyle/>
          <a:p>
            <a:pPr algn="ctr"/>
            <a:r>
              <a:rPr lang="it-IT" sz="2000" dirty="0" smtClean="0">
                <a:solidFill>
                  <a:srgbClr val="FFFF00"/>
                </a:solidFill>
                <a:latin typeface="+mn-lt"/>
              </a:rPr>
              <a:t>OS: 56+/-10%</a:t>
            </a:r>
            <a:endParaRPr lang="it-IT" sz="2000" dirty="0">
              <a:solidFill>
                <a:srgbClr val="FFFF00"/>
              </a:solidFill>
              <a:latin typeface="+mn-lt"/>
            </a:endParaRPr>
          </a:p>
        </p:txBody>
      </p:sp>
      <p:sp>
        <p:nvSpPr>
          <p:cNvPr id="15" name="CasellaDiTesto 14"/>
          <p:cNvSpPr txBox="1"/>
          <p:nvPr/>
        </p:nvSpPr>
        <p:spPr>
          <a:xfrm>
            <a:off x="5004048" y="2276872"/>
            <a:ext cx="3168352" cy="400110"/>
          </a:xfrm>
          <a:prstGeom prst="rect">
            <a:avLst/>
          </a:prstGeom>
          <a:noFill/>
        </p:spPr>
        <p:txBody>
          <a:bodyPr wrap="square" rtlCol="0">
            <a:spAutoFit/>
          </a:bodyPr>
          <a:lstStyle/>
          <a:p>
            <a:pPr algn="ctr"/>
            <a:r>
              <a:rPr lang="it-IT" sz="2000" dirty="0" smtClean="0">
                <a:solidFill>
                  <a:srgbClr val="FFFF00"/>
                </a:solidFill>
                <a:latin typeface="+mn-lt"/>
              </a:rPr>
              <a:t>DSS: 66+/-10%</a:t>
            </a:r>
            <a:endParaRPr lang="it-IT" sz="2000" dirty="0">
              <a:solidFill>
                <a:srgbClr val="FFFF00"/>
              </a:solidFill>
              <a:latin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Risultati a 4 anni</a:t>
            </a:r>
            <a:endParaRPr lang="it-IT" dirty="0"/>
          </a:p>
        </p:txBody>
      </p:sp>
      <p:sp>
        <p:nvSpPr>
          <p:cNvPr id="5" name="Segnaposto data 4"/>
          <p:cNvSpPr>
            <a:spLocks noGrp="1"/>
          </p:cNvSpPr>
          <p:nvPr>
            <p:ph type="dt" sz="half" idx="10"/>
          </p:nvPr>
        </p:nvSpPr>
        <p:spPr/>
        <p:txBody>
          <a:bodyPr/>
          <a:lstStyle/>
          <a:p>
            <a:pPr>
              <a:defRPr/>
            </a:pPr>
            <a:fld id="{39D6ED88-D8CD-4975-93EF-1017E31745AD}" type="datetime1">
              <a:rPr lang="en-US" smtClean="0"/>
              <a:pPr>
                <a:defRPr/>
              </a:pPr>
              <a:t>11/15/2010</a:t>
            </a:fld>
            <a:endParaRPr lang="it-IT"/>
          </a:p>
        </p:txBody>
      </p:sp>
      <p:sp>
        <p:nvSpPr>
          <p:cNvPr id="6" name="Segnaposto piè di pagina 5"/>
          <p:cNvSpPr>
            <a:spLocks noGrp="1"/>
          </p:cNvSpPr>
          <p:nvPr>
            <p:ph type="ftr" sz="quarter" idx="11"/>
          </p:nvPr>
        </p:nvSpPr>
        <p:spPr/>
        <p:txBody>
          <a:bodyPr/>
          <a:lstStyle/>
          <a:p>
            <a:pPr>
              <a:defRPr/>
            </a:pPr>
            <a:endParaRPr lang="en-US"/>
          </a:p>
        </p:txBody>
      </p:sp>
      <p:sp>
        <p:nvSpPr>
          <p:cNvPr id="7" name="Segnaposto numero diapositiva 6"/>
          <p:cNvSpPr>
            <a:spLocks noGrp="1"/>
          </p:cNvSpPr>
          <p:nvPr>
            <p:ph type="sldNum" sz="quarter" idx="12"/>
          </p:nvPr>
        </p:nvSpPr>
        <p:spPr/>
        <p:txBody>
          <a:bodyPr/>
          <a:lstStyle/>
          <a:p>
            <a:pPr>
              <a:defRPr/>
            </a:pPr>
            <a:fld id="{C8109118-0022-4C12-9EEC-3273F8B36F16}" type="slidenum">
              <a:rPr lang="it-IT" smtClean="0"/>
              <a:pPr>
                <a:defRPr/>
              </a:pPr>
              <a:t>23</a:t>
            </a:fld>
            <a:endParaRPr lang="it-IT"/>
          </a:p>
        </p:txBody>
      </p:sp>
      <p:pic>
        <p:nvPicPr>
          <p:cNvPr id="8" name="Picture 3"/>
          <p:cNvPicPr>
            <a:picLocks noGrp="1" noChangeAspect="1" noChangeArrowheads="1"/>
          </p:cNvPicPr>
          <p:nvPr>
            <p:ph sz="half" idx="1"/>
          </p:nvPr>
        </p:nvPicPr>
        <p:blipFill>
          <a:blip r:embed="rId3" cstate="print"/>
          <a:srcRect l="2020" r="22382" b="8029"/>
          <a:stretch>
            <a:fillRect/>
          </a:stretch>
        </p:blipFill>
        <p:spPr bwMode="auto">
          <a:xfrm>
            <a:off x="683568" y="2492896"/>
            <a:ext cx="3759309" cy="3664571"/>
          </a:xfrm>
          <a:prstGeom prst="rect">
            <a:avLst/>
          </a:prstGeom>
          <a:noFill/>
          <a:ln w="9525">
            <a:noFill/>
            <a:miter lim="800000"/>
            <a:headEnd/>
            <a:tailEnd/>
          </a:ln>
          <a:effectLst/>
        </p:spPr>
      </p:pic>
      <p:pic>
        <p:nvPicPr>
          <p:cNvPr id="9" name="Picture 4"/>
          <p:cNvPicPr>
            <a:picLocks noGrp="1" noChangeAspect="1" noChangeArrowheads="1"/>
          </p:cNvPicPr>
          <p:nvPr>
            <p:ph sz="half" idx="2"/>
          </p:nvPr>
        </p:nvPicPr>
        <p:blipFill>
          <a:blip r:embed="rId4" cstate="print"/>
          <a:srcRect l="2680" r="23611" b="10817"/>
          <a:stretch>
            <a:fillRect/>
          </a:stretch>
        </p:blipFill>
        <p:spPr bwMode="auto">
          <a:xfrm>
            <a:off x="4860032" y="2492896"/>
            <a:ext cx="3755786" cy="3659483"/>
          </a:xfrm>
          <a:prstGeom prst="rect">
            <a:avLst/>
          </a:prstGeom>
          <a:noFill/>
          <a:ln w="9525">
            <a:noFill/>
            <a:miter lim="800000"/>
            <a:headEnd/>
            <a:tailEnd/>
          </a:ln>
          <a:effectLst/>
        </p:spPr>
      </p:pic>
      <p:sp>
        <p:nvSpPr>
          <p:cNvPr id="10" name="CasellaDiTesto 9"/>
          <p:cNvSpPr txBox="1"/>
          <p:nvPr/>
        </p:nvSpPr>
        <p:spPr>
          <a:xfrm>
            <a:off x="755576" y="1988840"/>
            <a:ext cx="3168352" cy="400110"/>
          </a:xfrm>
          <a:prstGeom prst="rect">
            <a:avLst/>
          </a:prstGeom>
          <a:noFill/>
        </p:spPr>
        <p:txBody>
          <a:bodyPr wrap="square" rtlCol="0">
            <a:spAutoFit/>
          </a:bodyPr>
          <a:lstStyle/>
          <a:p>
            <a:pPr algn="ctr"/>
            <a:r>
              <a:rPr lang="it-IT" sz="2000" dirty="0" smtClean="0">
                <a:solidFill>
                  <a:srgbClr val="FFFF00"/>
                </a:solidFill>
                <a:latin typeface="+mn-lt"/>
              </a:rPr>
              <a:t>LRFS 77+/-7%</a:t>
            </a:r>
            <a:endParaRPr lang="it-IT" sz="2000" dirty="0">
              <a:solidFill>
                <a:srgbClr val="FFFF00"/>
              </a:solidFill>
              <a:latin typeface="+mn-lt"/>
            </a:endParaRPr>
          </a:p>
        </p:txBody>
      </p:sp>
      <p:sp>
        <p:nvSpPr>
          <p:cNvPr id="11" name="CasellaDiTesto 10"/>
          <p:cNvSpPr txBox="1"/>
          <p:nvPr/>
        </p:nvSpPr>
        <p:spPr>
          <a:xfrm>
            <a:off x="5076056" y="1988840"/>
            <a:ext cx="3168352" cy="400110"/>
          </a:xfrm>
          <a:prstGeom prst="rect">
            <a:avLst/>
          </a:prstGeom>
          <a:noFill/>
        </p:spPr>
        <p:txBody>
          <a:bodyPr wrap="square" rtlCol="0">
            <a:spAutoFit/>
          </a:bodyPr>
          <a:lstStyle/>
          <a:p>
            <a:pPr algn="ctr"/>
            <a:r>
              <a:rPr lang="it-IT" sz="2000" dirty="0" smtClean="0">
                <a:solidFill>
                  <a:srgbClr val="FFFF00"/>
                </a:solidFill>
                <a:latin typeface="+mn-lt"/>
              </a:rPr>
              <a:t>DFS: 54+/-10%</a:t>
            </a:r>
            <a:endParaRPr lang="it-IT" sz="2000" dirty="0">
              <a:solidFill>
                <a:srgbClr val="FFFF00"/>
              </a:solidFill>
              <a:latin typeface="+mn-lt"/>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Analisi </a:t>
            </a:r>
            <a:r>
              <a:rPr lang="it-IT" dirty="0" err="1" smtClean="0"/>
              <a:t>univariata</a:t>
            </a:r>
            <a:endParaRPr lang="it-IT" dirty="0"/>
          </a:p>
        </p:txBody>
      </p:sp>
      <p:graphicFrame>
        <p:nvGraphicFramePr>
          <p:cNvPr id="7" name="Segnaposto contenuto 6"/>
          <p:cNvGraphicFramePr>
            <a:graphicFrameLocks noGrp="1"/>
          </p:cNvGraphicFramePr>
          <p:nvPr>
            <p:ph idx="1"/>
          </p:nvPr>
        </p:nvGraphicFramePr>
        <p:xfrm>
          <a:off x="467543" y="2204859"/>
          <a:ext cx="8424936" cy="3096348"/>
        </p:xfrm>
        <a:graphic>
          <a:graphicData uri="http://schemas.openxmlformats.org/drawingml/2006/table">
            <a:tbl>
              <a:tblPr/>
              <a:tblGrid>
                <a:gridCol w="917487"/>
                <a:gridCol w="923127"/>
                <a:gridCol w="833713"/>
                <a:gridCol w="919904"/>
                <a:gridCol w="843380"/>
                <a:gridCol w="216685"/>
                <a:gridCol w="1322369"/>
                <a:gridCol w="1368152"/>
                <a:gridCol w="1080119"/>
              </a:tblGrid>
              <a:tr h="562978">
                <a:tc>
                  <a:txBody>
                    <a:bodyPr/>
                    <a:lstStyle/>
                    <a:p>
                      <a:pPr algn="ctr">
                        <a:spcAft>
                          <a:spcPts val="0"/>
                        </a:spcAft>
                      </a:pPr>
                      <a:endParaRPr lang="it-IT" sz="24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Sesso</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T</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Stadio</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dirty="0">
                          <a:solidFill>
                            <a:srgbClr val="000099"/>
                          </a:solidFill>
                          <a:latin typeface="Comic Sans MS"/>
                          <a:ea typeface="Times New Roman"/>
                          <a:cs typeface="Arial"/>
                        </a:rPr>
                        <a:t>CHT </a:t>
                      </a:r>
                      <a:r>
                        <a:rPr lang="en-GB" sz="1400" b="1" dirty="0" err="1" smtClean="0">
                          <a:solidFill>
                            <a:srgbClr val="000099"/>
                          </a:solidFill>
                          <a:latin typeface="Comic Sans MS"/>
                          <a:ea typeface="Times New Roman"/>
                          <a:cs typeface="Arial"/>
                        </a:rPr>
                        <a:t>neoadiuvante</a:t>
                      </a:r>
                      <a:endParaRPr lang="it-IT" sz="24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CHT adiuvante</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CHT </a:t>
                      </a:r>
                      <a:r>
                        <a:rPr lang="en-GB" sz="1200" b="1">
                          <a:solidFill>
                            <a:srgbClr val="000099"/>
                          </a:solidFill>
                          <a:latin typeface="Comic Sans MS"/>
                          <a:ea typeface="Times New Roman"/>
                          <a:cs typeface="Arial"/>
                        </a:rPr>
                        <a:t>ipertermica</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506674">
                <a:tc>
                  <a:txBody>
                    <a:bodyPr/>
                    <a:lstStyle/>
                    <a:p>
                      <a:pPr algn="ctr">
                        <a:spcAft>
                          <a:spcPts val="0"/>
                        </a:spcAft>
                      </a:pPr>
                      <a:r>
                        <a:rPr lang="en-GB" sz="1400" b="1">
                          <a:solidFill>
                            <a:srgbClr val="000066"/>
                          </a:solidFill>
                          <a:latin typeface="Comic Sans MS"/>
                          <a:ea typeface="Times New Roman"/>
                          <a:cs typeface="Arial"/>
                        </a:rPr>
                        <a:t>OS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506674">
                <a:tc>
                  <a:txBody>
                    <a:bodyPr/>
                    <a:lstStyle/>
                    <a:p>
                      <a:pPr algn="ctr">
                        <a:spcAft>
                          <a:spcPts val="0"/>
                        </a:spcAft>
                      </a:pPr>
                      <a:r>
                        <a:rPr lang="en-GB" sz="1400" b="1">
                          <a:solidFill>
                            <a:srgbClr val="000066"/>
                          </a:solidFill>
                          <a:latin typeface="Comic Sans MS"/>
                          <a:ea typeface="Times New Roman"/>
                          <a:cs typeface="Arial"/>
                        </a:rPr>
                        <a:t>DSS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0.038</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506674">
                <a:tc>
                  <a:txBody>
                    <a:bodyPr/>
                    <a:lstStyle/>
                    <a:p>
                      <a:pPr algn="ctr">
                        <a:spcAft>
                          <a:spcPts val="0"/>
                        </a:spcAft>
                      </a:pPr>
                      <a:r>
                        <a:rPr lang="en-GB" sz="1400" b="1">
                          <a:solidFill>
                            <a:srgbClr val="000066"/>
                          </a:solidFill>
                          <a:latin typeface="Comic Sans MS"/>
                          <a:ea typeface="Times New Roman"/>
                          <a:cs typeface="Arial"/>
                        </a:rPr>
                        <a:t>LRC</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0.097</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0.000*</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0.014**</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0.075</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506674">
                <a:tc>
                  <a:txBody>
                    <a:bodyPr/>
                    <a:lstStyle/>
                    <a:p>
                      <a:pPr algn="ctr">
                        <a:spcAft>
                          <a:spcPts val="0"/>
                        </a:spcAft>
                      </a:pPr>
                      <a:r>
                        <a:rPr lang="en-GB" sz="1400" b="1">
                          <a:solidFill>
                            <a:srgbClr val="000066"/>
                          </a:solidFill>
                          <a:latin typeface="Comic Sans MS"/>
                          <a:ea typeface="Times New Roman"/>
                          <a:cs typeface="Arial"/>
                        </a:rPr>
                        <a:t>DFS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0.045**</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0.071</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dirty="0">
                          <a:solidFill>
                            <a:srgbClr val="000099"/>
                          </a:solidFill>
                          <a:latin typeface="Comic Sans MS"/>
                          <a:ea typeface="Times New Roman"/>
                          <a:cs typeface="Arial"/>
                        </a:rPr>
                        <a:t>NS</a:t>
                      </a:r>
                      <a:endParaRPr lang="it-IT" sz="24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506674">
                <a:tc>
                  <a:txBody>
                    <a:bodyPr/>
                    <a:lstStyle/>
                    <a:p>
                      <a:pPr algn="ctr">
                        <a:spcAft>
                          <a:spcPts val="0"/>
                        </a:spcAft>
                      </a:pPr>
                      <a:r>
                        <a:rPr lang="en-GB" sz="1400" b="1">
                          <a:solidFill>
                            <a:srgbClr val="000066"/>
                          </a:solidFill>
                          <a:latin typeface="Comic Sans MS"/>
                          <a:ea typeface="Times New Roman"/>
                          <a:cs typeface="Arial"/>
                        </a:rPr>
                        <a:t>DMFS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0.016</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0.070</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a:solidFill>
                            <a:srgbClr val="000099"/>
                          </a:solidFill>
                          <a:latin typeface="Comic Sans MS"/>
                          <a:ea typeface="Times New Roman"/>
                          <a:cs typeface="Arial"/>
                        </a:rPr>
                        <a:t>NS</a:t>
                      </a:r>
                      <a:endParaRPr lang="it-IT" sz="240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en-GB" sz="1600" b="1" dirty="0">
                          <a:solidFill>
                            <a:srgbClr val="000099"/>
                          </a:solidFill>
                          <a:latin typeface="Comic Sans MS"/>
                          <a:ea typeface="Times New Roman"/>
                          <a:cs typeface="Arial"/>
                        </a:rPr>
                        <a:t>NS</a:t>
                      </a:r>
                      <a:endParaRPr lang="it-IT" sz="2400" dirty="0">
                        <a:latin typeface="Times New Roman"/>
                        <a:ea typeface="Times New Roman"/>
                        <a:cs typeface="Times New Roman"/>
                      </a:endParaRPr>
                    </a:p>
                  </a:txBody>
                  <a:tcPr marL="68580" marR="68580" marT="0" marB="0" anchor="ctr" anchorCtr="1">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bl>
          </a:graphicData>
        </a:graphic>
      </p:graphicFrame>
      <p:sp>
        <p:nvSpPr>
          <p:cNvPr id="4" name="Segnaposto data 3"/>
          <p:cNvSpPr>
            <a:spLocks noGrp="1"/>
          </p:cNvSpPr>
          <p:nvPr>
            <p:ph type="dt" sz="half" idx="10"/>
          </p:nvPr>
        </p:nvSpPr>
        <p:spPr/>
        <p:txBody>
          <a:bodyPr/>
          <a:lstStyle/>
          <a:p>
            <a:pPr>
              <a:defRPr/>
            </a:pPr>
            <a:fld id="{CE82CC47-1D4C-482A-BEA9-934AA20AF17E}" type="datetime1">
              <a:rPr lang="en-US" smtClean="0"/>
              <a:pPr>
                <a:defRPr/>
              </a:pPr>
              <a:t>11/15/2010</a:t>
            </a:fld>
            <a:endParaRPr lang="it-IT"/>
          </a:p>
        </p:txBody>
      </p:sp>
      <p:sp>
        <p:nvSpPr>
          <p:cNvPr id="5" name="Segnaposto piè di pagina 4"/>
          <p:cNvSpPr>
            <a:spLocks noGrp="1"/>
          </p:cNvSpPr>
          <p:nvPr>
            <p:ph type="ftr" sz="quarter" idx="11"/>
          </p:nvPr>
        </p:nvSpPr>
        <p:spPr/>
        <p:txBody>
          <a:bodyPr/>
          <a:lstStyle/>
          <a:p>
            <a:pPr>
              <a:defRPr/>
            </a:pPr>
            <a:endParaRPr lang="en-US"/>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24</a:t>
            </a:fld>
            <a:endParaRPr lang="it-IT"/>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olo 16"/>
          <p:cNvSpPr>
            <a:spLocks noGrp="1"/>
          </p:cNvSpPr>
          <p:nvPr>
            <p:ph type="title"/>
          </p:nvPr>
        </p:nvSpPr>
        <p:spPr/>
        <p:txBody>
          <a:bodyPr/>
          <a:lstStyle/>
          <a:p>
            <a:r>
              <a:rPr lang="it-IT" dirty="0" smtClean="0"/>
              <a:t>Risultati</a:t>
            </a:r>
            <a:endParaRPr lang="it-IT" dirty="0"/>
          </a:p>
        </p:txBody>
      </p:sp>
      <p:sp>
        <p:nvSpPr>
          <p:cNvPr id="4" name="Segnaposto data 3"/>
          <p:cNvSpPr>
            <a:spLocks noGrp="1"/>
          </p:cNvSpPr>
          <p:nvPr>
            <p:ph type="dt" sz="half" idx="10"/>
          </p:nvPr>
        </p:nvSpPr>
        <p:spPr/>
        <p:txBody>
          <a:bodyPr/>
          <a:lstStyle/>
          <a:p>
            <a:pPr>
              <a:defRPr/>
            </a:pPr>
            <a:fld id="{2726D62B-A4C4-4535-AC28-6391344923A5}" type="datetime1">
              <a:rPr lang="en-US" smtClean="0"/>
              <a:pPr>
                <a:defRPr/>
              </a:pPr>
              <a:t>11/15/2010</a:t>
            </a:fld>
            <a:endParaRPr lang="it-IT"/>
          </a:p>
        </p:txBody>
      </p:sp>
      <p:sp>
        <p:nvSpPr>
          <p:cNvPr id="5" name="Segnaposto piè di pagina 4"/>
          <p:cNvSpPr>
            <a:spLocks noGrp="1"/>
          </p:cNvSpPr>
          <p:nvPr>
            <p:ph type="ftr" sz="quarter" idx="11"/>
          </p:nvPr>
        </p:nvSpPr>
        <p:spPr/>
        <p:txBody>
          <a:bodyPr/>
          <a:lstStyle/>
          <a:p>
            <a:pPr>
              <a:defRPr/>
            </a:pPr>
            <a:endParaRPr lang="en-US"/>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25</a:t>
            </a:fld>
            <a:endParaRPr lang="it-IT"/>
          </a:p>
        </p:txBody>
      </p:sp>
      <p:sp>
        <p:nvSpPr>
          <p:cNvPr id="133124" name="Rectangle 4"/>
          <p:cNvSpPr>
            <a:spLocks noChangeArrowheads="1"/>
          </p:cNvSpPr>
          <p:nvPr/>
        </p:nvSpPr>
        <p:spPr bwMode="auto">
          <a:xfrm>
            <a:off x="0" y="229552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sz="1000" b="1" i="0" u="none" strike="noStrike" cap="none" normalizeH="0" baseline="0" smtClean="0">
                <a:ln>
                  <a:noFill/>
                </a:ln>
                <a:solidFill>
                  <a:schemeClr val="tx1"/>
                </a:solidFill>
                <a:effectLst/>
                <a:latin typeface="Comic Sans MS" pitchFamily="66" charset="0"/>
                <a:ea typeface="Times New Roman" pitchFamily="18" charset="0"/>
                <a:cs typeface="Arial" pitchFamily="34" charset="0"/>
              </a:rPr>
              <a:t>                            </a:t>
            </a:r>
            <a:endParaRPr kumimoji="0" lang="en-GB" sz="1600" b="0" i="0" u="none" strike="noStrike" cap="none" normalizeH="0" baseline="0" smtClean="0">
              <a:ln>
                <a:noFill/>
              </a:ln>
              <a:solidFill>
                <a:schemeClr val="tx1"/>
              </a:solidFill>
              <a:effectLst/>
              <a:latin typeface="Arial" pitchFamily="34" charset="0"/>
            </a:endParaRPr>
          </a:p>
        </p:txBody>
      </p:sp>
      <p:pic>
        <p:nvPicPr>
          <p:cNvPr id="20" name="Picture 1"/>
          <p:cNvPicPr>
            <a:picLocks noGrp="1" noChangeAspect="1" noChangeArrowheads="1"/>
          </p:cNvPicPr>
          <p:nvPr>
            <p:ph sz="half" idx="2"/>
          </p:nvPr>
        </p:nvPicPr>
        <p:blipFill>
          <a:blip r:embed="rId3" cstate="print"/>
          <a:stretch>
            <a:fillRect/>
          </a:stretch>
        </p:blipFill>
        <p:spPr bwMode="auto">
          <a:xfrm>
            <a:off x="5076056" y="2708920"/>
            <a:ext cx="3810000" cy="3050595"/>
          </a:xfrm>
          <a:prstGeom prst="rect">
            <a:avLst/>
          </a:prstGeom>
          <a:noFill/>
        </p:spPr>
      </p:pic>
      <p:pic>
        <p:nvPicPr>
          <p:cNvPr id="21" name="Picture 2"/>
          <p:cNvPicPr>
            <a:picLocks noGrp="1" noChangeAspect="1" noChangeArrowheads="1"/>
          </p:cNvPicPr>
          <p:nvPr>
            <p:ph sz="half" idx="1"/>
          </p:nvPr>
        </p:nvPicPr>
        <p:blipFill>
          <a:blip r:embed="rId4" cstate="print"/>
          <a:srcRect/>
          <a:stretch>
            <a:fillRect/>
          </a:stretch>
        </p:blipFill>
        <p:spPr bwMode="auto">
          <a:xfrm>
            <a:off x="755576" y="2708920"/>
            <a:ext cx="3810000" cy="3050595"/>
          </a:xfrm>
          <a:prstGeom prst="rect">
            <a:avLst/>
          </a:prstGeom>
          <a:noFill/>
        </p:spPr>
      </p:pic>
      <p:sp>
        <p:nvSpPr>
          <p:cNvPr id="22" name="Rettangolo 21"/>
          <p:cNvSpPr/>
          <p:nvPr/>
        </p:nvSpPr>
        <p:spPr>
          <a:xfrm>
            <a:off x="930274" y="2206596"/>
            <a:ext cx="3713733" cy="523220"/>
          </a:xfrm>
          <a:prstGeom prst="rect">
            <a:avLst/>
          </a:prstGeom>
        </p:spPr>
        <p:txBody>
          <a:bodyPr wrap="square">
            <a:spAutoFit/>
          </a:bodyPr>
          <a:lstStyle/>
          <a:p>
            <a:r>
              <a:rPr lang="it-IT" sz="1400" b="1" dirty="0">
                <a:solidFill>
                  <a:srgbClr val="FFFF00"/>
                </a:solidFill>
                <a:latin typeface="Comic Sans MS" pitchFamily="66" charset="0"/>
                <a:ea typeface="Times New Roman" pitchFamily="18" charset="0"/>
                <a:cs typeface="Arial" pitchFamily="34" charset="0"/>
              </a:rPr>
              <a:t>DSS in funzione della classe N </a:t>
            </a:r>
            <a:endParaRPr lang="it-IT" sz="1400" b="1" dirty="0" smtClean="0">
              <a:solidFill>
                <a:srgbClr val="FFFF00"/>
              </a:solidFill>
              <a:latin typeface="Comic Sans MS" pitchFamily="66" charset="0"/>
              <a:ea typeface="Times New Roman" pitchFamily="18" charset="0"/>
              <a:cs typeface="Arial" pitchFamily="34" charset="0"/>
            </a:endParaRPr>
          </a:p>
          <a:p>
            <a:r>
              <a:rPr lang="it-IT" sz="1400" b="1" dirty="0" smtClean="0">
                <a:solidFill>
                  <a:srgbClr val="FFFF00"/>
                </a:solidFill>
                <a:latin typeface="Comic Sans MS" pitchFamily="66" charset="0"/>
                <a:ea typeface="Times New Roman" pitchFamily="18" charset="0"/>
                <a:cs typeface="Arial" pitchFamily="34" charset="0"/>
              </a:rPr>
              <a:t>(</a:t>
            </a:r>
            <a:r>
              <a:rPr lang="it-IT" sz="1400" b="1" dirty="0">
                <a:solidFill>
                  <a:srgbClr val="FFFF00"/>
                </a:solidFill>
                <a:latin typeface="Comic Sans MS" pitchFamily="66" charset="0"/>
                <a:ea typeface="Times New Roman" pitchFamily="18" charset="0"/>
                <a:cs typeface="Arial" pitchFamily="34" charset="0"/>
              </a:rPr>
              <a:t>N0 vs </a:t>
            </a:r>
            <a:r>
              <a:rPr lang="it-IT" sz="1400" b="1" dirty="0" err="1">
                <a:solidFill>
                  <a:srgbClr val="FFFF00"/>
                </a:solidFill>
                <a:latin typeface="Comic Sans MS" pitchFamily="66" charset="0"/>
                <a:ea typeface="Times New Roman" pitchFamily="18" charset="0"/>
                <a:cs typeface="Arial" pitchFamily="34" charset="0"/>
              </a:rPr>
              <a:t>N+</a:t>
            </a:r>
            <a:r>
              <a:rPr lang="it-IT" sz="1400" b="1" dirty="0">
                <a:solidFill>
                  <a:srgbClr val="FFFF00"/>
                </a:solidFill>
                <a:latin typeface="Comic Sans MS" pitchFamily="66" charset="0"/>
                <a:ea typeface="Times New Roman" pitchFamily="18" charset="0"/>
                <a:cs typeface="Arial" pitchFamily="34" charset="0"/>
              </a:rPr>
              <a:t>)	</a:t>
            </a:r>
            <a:endParaRPr lang="it-IT" sz="2800" dirty="0"/>
          </a:p>
        </p:txBody>
      </p:sp>
      <p:sp>
        <p:nvSpPr>
          <p:cNvPr id="23" name="Rettangolo 22"/>
          <p:cNvSpPr/>
          <p:nvPr/>
        </p:nvSpPr>
        <p:spPr>
          <a:xfrm>
            <a:off x="5037138" y="2111346"/>
            <a:ext cx="4106862" cy="523220"/>
          </a:xfrm>
          <a:prstGeom prst="rect">
            <a:avLst/>
          </a:prstGeom>
        </p:spPr>
        <p:txBody>
          <a:bodyPr wrap="square">
            <a:spAutoFit/>
          </a:bodyPr>
          <a:lstStyle/>
          <a:p>
            <a:r>
              <a:rPr lang="it-IT" sz="1400" b="1" dirty="0">
                <a:solidFill>
                  <a:srgbClr val="FFFF00"/>
                </a:solidFill>
                <a:latin typeface="Comic Sans MS" pitchFamily="66" charset="0"/>
                <a:ea typeface="Times New Roman" pitchFamily="18" charset="0"/>
                <a:cs typeface="Arial" pitchFamily="34" charset="0"/>
              </a:rPr>
              <a:t>DFS in funzione della chemioterapia neoadiuvante</a:t>
            </a:r>
            <a:endParaRPr lang="it-IT" sz="28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Tossicità (secondo CTCAE v. 3) (%)</a:t>
            </a:r>
            <a:endParaRPr lang="it-IT" dirty="0"/>
          </a:p>
        </p:txBody>
      </p:sp>
      <p:graphicFrame>
        <p:nvGraphicFramePr>
          <p:cNvPr id="7" name="Segnaposto contenuto 6"/>
          <p:cNvGraphicFramePr>
            <a:graphicFrameLocks noGrp="1"/>
          </p:cNvGraphicFramePr>
          <p:nvPr>
            <p:ph idx="1"/>
          </p:nvPr>
        </p:nvGraphicFramePr>
        <p:xfrm>
          <a:off x="395536" y="4653136"/>
          <a:ext cx="8496942" cy="1524350"/>
        </p:xfrm>
        <a:graphic>
          <a:graphicData uri="http://schemas.openxmlformats.org/drawingml/2006/table">
            <a:tbl>
              <a:tblPr/>
              <a:tblGrid>
                <a:gridCol w="704039"/>
                <a:gridCol w="704039"/>
                <a:gridCol w="704039"/>
                <a:gridCol w="704039"/>
                <a:gridCol w="784244"/>
                <a:gridCol w="584691"/>
                <a:gridCol w="784149"/>
                <a:gridCol w="581677"/>
                <a:gridCol w="833908"/>
                <a:gridCol w="704039"/>
                <a:gridCol w="704039"/>
                <a:gridCol w="704039"/>
              </a:tblGrid>
              <a:tr h="481043">
                <a:tc>
                  <a:txBody>
                    <a:bodyPr/>
                    <a:lstStyle/>
                    <a:p>
                      <a:pPr algn="ctr">
                        <a:spcAft>
                          <a:spcPts val="0"/>
                        </a:spcAft>
                      </a:pPr>
                      <a:r>
                        <a:rPr lang="en-GB" sz="1000" b="1" dirty="0" err="1">
                          <a:solidFill>
                            <a:srgbClr val="000066"/>
                          </a:solidFill>
                          <a:latin typeface="Comic Sans MS"/>
                          <a:ea typeface="Times New Roman"/>
                          <a:cs typeface="Arial"/>
                        </a:rPr>
                        <a:t>Grado</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err="1">
                          <a:solidFill>
                            <a:srgbClr val="000066"/>
                          </a:solidFill>
                          <a:latin typeface="Comic Sans MS"/>
                          <a:ea typeface="Times New Roman"/>
                          <a:cs typeface="Arial"/>
                        </a:rPr>
                        <a:t>astenia</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err="1">
                          <a:solidFill>
                            <a:srgbClr val="000066"/>
                          </a:solidFill>
                          <a:latin typeface="Comic Sans MS"/>
                          <a:ea typeface="Times New Roman"/>
                          <a:cs typeface="Arial"/>
                        </a:rPr>
                        <a:t>Dolore</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err="1">
                          <a:solidFill>
                            <a:srgbClr val="000066"/>
                          </a:solidFill>
                          <a:latin typeface="Comic Sans MS"/>
                          <a:ea typeface="Times New Roman"/>
                          <a:cs typeface="Arial"/>
                        </a:rPr>
                        <a:t>disfagia</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err="1">
                          <a:solidFill>
                            <a:srgbClr val="000066"/>
                          </a:solidFill>
                          <a:latin typeface="Comic Sans MS"/>
                          <a:ea typeface="Times New Roman"/>
                          <a:cs typeface="Arial"/>
                        </a:rPr>
                        <a:t>esofagite</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a:solidFill>
                            <a:srgbClr val="000066"/>
                          </a:solidFill>
                          <a:latin typeface="Comic Sans MS"/>
                          <a:ea typeface="Times New Roman"/>
                          <a:cs typeface="Arial"/>
                        </a:rPr>
                        <a:t>nausea</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err="1">
                          <a:solidFill>
                            <a:srgbClr val="000066"/>
                          </a:solidFill>
                          <a:latin typeface="Comic Sans MS"/>
                          <a:ea typeface="Times New Roman"/>
                          <a:cs typeface="Arial"/>
                        </a:rPr>
                        <a:t>vomito</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a:solidFill>
                            <a:srgbClr val="000066"/>
                          </a:solidFill>
                          <a:latin typeface="Comic Sans MS"/>
                          <a:ea typeface="Times New Roman"/>
                          <a:cs typeface="Arial"/>
                        </a:rPr>
                        <a:t>GGT</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err="1">
                          <a:solidFill>
                            <a:srgbClr val="000066"/>
                          </a:solidFill>
                          <a:latin typeface="Comic Sans MS"/>
                          <a:ea typeface="Times New Roman"/>
                          <a:cs typeface="Arial"/>
                        </a:rPr>
                        <a:t>creatinina</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err="1">
                          <a:solidFill>
                            <a:srgbClr val="000066"/>
                          </a:solidFill>
                          <a:latin typeface="Comic Sans MS"/>
                          <a:ea typeface="Times New Roman"/>
                          <a:cs typeface="Arial"/>
                        </a:rPr>
                        <a:t>Hgb</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err="1">
                          <a:solidFill>
                            <a:srgbClr val="000066"/>
                          </a:solidFill>
                          <a:latin typeface="Comic Sans MS"/>
                          <a:ea typeface="Times New Roman"/>
                          <a:cs typeface="Arial"/>
                        </a:rPr>
                        <a:t>tosse</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00" b="1" dirty="0" err="1">
                          <a:solidFill>
                            <a:srgbClr val="000066"/>
                          </a:solidFill>
                          <a:latin typeface="Comic Sans MS"/>
                          <a:ea typeface="Times New Roman"/>
                          <a:cs typeface="Arial"/>
                        </a:rPr>
                        <a:t>dispnea</a:t>
                      </a:r>
                      <a:endParaRPr lang="it-IT"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r>
              <a:tr h="311787">
                <a:tc>
                  <a:txBody>
                    <a:bodyPr/>
                    <a:lstStyle/>
                    <a:p>
                      <a:pPr algn="ctr">
                        <a:spcAft>
                          <a:spcPts val="0"/>
                        </a:spcAft>
                      </a:pPr>
                      <a:r>
                        <a:rPr lang="en-GB" sz="1400" b="1">
                          <a:solidFill>
                            <a:srgbClr val="000066"/>
                          </a:solidFill>
                          <a:latin typeface="Comic Sans MS"/>
                          <a:ea typeface="Times New Roman"/>
                          <a:cs typeface="Arial"/>
                        </a:rPr>
                        <a:t>0</a:t>
                      </a:r>
                      <a:endParaRPr lang="it-IT" sz="240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85.2</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59.3</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85.2</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88.9</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88.5</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96.2</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69.2</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85.7</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82.1</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it-IT" sz="1400" b="0" dirty="0" smtClean="0">
                          <a:solidFill>
                            <a:srgbClr val="000066"/>
                          </a:solidFill>
                          <a:latin typeface="+mn-lt"/>
                          <a:ea typeface="Times New Roman"/>
                          <a:cs typeface="Times New Roman"/>
                        </a:rPr>
                        <a:t>0</a:t>
                      </a:r>
                      <a:endParaRPr lang="it-IT" sz="1400" b="0" dirty="0">
                        <a:solidFill>
                          <a:srgbClr val="000066"/>
                        </a:solidFill>
                        <a:latin typeface="+mn-lt"/>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r>
              <a:tr h="311787">
                <a:tc>
                  <a:txBody>
                    <a:bodyPr/>
                    <a:lstStyle/>
                    <a:p>
                      <a:pPr algn="ctr">
                        <a:spcAft>
                          <a:spcPts val="0"/>
                        </a:spcAft>
                      </a:pPr>
                      <a:r>
                        <a:rPr lang="en-GB" sz="1400" b="1" dirty="0">
                          <a:solidFill>
                            <a:srgbClr val="000066"/>
                          </a:solidFill>
                          <a:latin typeface="Comic Sans MS"/>
                          <a:ea typeface="Times New Roman"/>
                          <a:cs typeface="Arial"/>
                        </a:rPr>
                        <a:t>1</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11.1</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37</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11.1</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7.4</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11.5</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3.8</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19.2</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14.3</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96.4</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17.9</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92.9</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r>
              <a:tr h="311787">
                <a:tc>
                  <a:txBody>
                    <a:bodyPr/>
                    <a:lstStyle/>
                    <a:p>
                      <a:pPr algn="ctr">
                        <a:spcAft>
                          <a:spcPts val="0"/>
                        </a:spcAft>
                      </a:pPr>
                      <a:r>
                        <a:rPr lang="en-GB" sz="1400" b="1">
                          <a:solidFill>
                            <a:srgbClr val="000066"/>
                          </a:solidFill>
                          <a:latin typeface="Comic Sans MS"/>
                          <a:ea typeface="Times New Roman"/>
                          <a:cs typeface="Arial"/>
                        </a:rPr>
                        <a:t>2</a:t>
                      </a:r>
                      <a:endParaRPr lang="it-IT" sz="240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3.7</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3.7</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3.7</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3.7</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11.5</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en-GB" sz="1400">
                        <a:solidFill>
                          <a:srgbClr val="000066"/>
                        </a:solidFill>
                        <a:latin typeface="Comic Sans MS"/>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3.6</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en-GB" sz="1400">
                        <a:solidFill>
                          <a:srgbClr val="000066"/>
                        </a:solidFill>
                        <a:latin typeface="Comic Sans MS"/>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7.1</a:t>
                      </a:r>
                      <a:endParaRPr lang="it-IT" sz="2400" dirty="0">
                        <a:solidFill>
                          <a:srgbClr val="000066"/>
                        </a:solidFill>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r>
            </a:tbl>
          </a:graphicData>
        </a:graphic>
      </p:graphicFrame>
      <p:sp>
        <p:nvSpPr>
          <p:cNvPr id="4" name="Segnaposto data 3"/>
          <p:cNvSpPr>
            <a:spLocks noGrp="1"/>
          </p:cNvSpPr>
          <p:nvPr>
            <p:ph type="dt" sz="half" idx="10"/>
          </p:nvPr>
        </p:nvSpPr>
        <p:spPr/>
        <p:txBody>
          <a:bodyPr/>
          <a:lstStyle/>
          <a:p>
            <a:pPr>
              <a:defRPr/>
            </a:pPr>
            <a:fld id="{F5BCC1B2-664A-462D-8143-DB4E9DF25C67}" type="datetime1">
              <a:rPr lang="en-US" smtClean="0"/>
              <a:pPr>
                <a:defRPr/>
              </a:pPr>
              <a:t>11/15/2010</a:t>
            </a:fld>
            <a:endParaRPr lang="it-IT" dirty="0"/>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26</a:t>
            </a:fld>
            <a:endParaRPr lang="it-IT" dirty="0"/>
          </a:p>
        </p:txBody>
      </p:sp>
      <p:graphicFrame>
        <p:nvGraphicFramePr>
          <p:cNvPr id="8" name="Tabella 7"/>
          <p:cNvGraphicFramePr>
            <a:graphicFrameLocks noGrp="1"/>
          </p:cNvGraphicFramePr>
          <p:nvPr/>
        </p:nvGraphicFramePr>
        <p:xfrm>
          <a:off x="539552" y="2276872"/>
          <a:ext cx="8424933" cy="1877928"/>
        </p:xfrm>
        <a:graphic>
          <a:graphicData uri="http://schemas.openxmlformats.org/drawingml/2006/table">
            <a:tbl>
              <a:tblPr/>
              <a:tblGrid>
                <a:gridCol w="616766"/>
                <a:gridCol w="701867"/>
                <a:gridCol w="710630"/>
                <a:gridCol w="710630"/>
                <a:gridCol w="788499"/>
                <a:gridCol w="632761"/>
                <a:gridCol w="710630"/>
                <a:gridCol w="710630"/>
                <a:gridCol w="826299"/>
                <a:gridCol w="594961"/>
                <a:gridCol w="710630"/>
                <a:gridCol w="710630"/>
              </a:tblGrid>
              <a:tr h="497391">
                <a:tc>
                  <a:txBody>
                    <a:bodyPr/>
                    <a:lstStyle/>
                    <a:p>
                      <a:pPr algn="ctr">
                        <a:spcAft>
                          <a:spcPts val="0"/>
                        </a:spcAft>
                      </a:pPr>
                      <a:r>
                        <a:rPr lang="en-GB" sz="1050" b="1" dirty="0" err="1">
                          <a:solidFill>
                            <a:srgbClr val="000066"/>
                          </a:solidFill>
                          <a:latin typeface="Comic Sans MS"/>
                          <a:ea typeface="Times New Roman"/>
                          <a:cs typeface="Arial"/>
                        </a:rPr>
                        <a:t>Grado</a:t>
                      </a:r>
                      <a:endParaRPr lang="it-IT" sz="16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dirty="0" err="1">
                          <a:solidFill>
                            <a:srgbClr val="000066"/>
                          </a:solidFill>
                          <a:latin typeface="Comic Sans MS"/>
                          <a:ea typeface="Times New Roman"/>
                          <a:cs typeface="Arial"/>
                        </a:rPr>
                        <a:t>astenia</a:t>
                      </a:r>
                      <a:endParaRPr lang="it-IT" sz="16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Dolore</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disfagia</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esofagite</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nausea</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vomito</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GGT</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Creatinina</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Hgb</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tosse</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050" b="1">
                          <a:solidFill>
                            <a:srgbClr val="000066"/>
                          </a:solidFill>
                          <a:latin typeface="Comic Sans MS"/>
                          <a:ea typeface="Times New Roman"/>
                          <a:cs typeface="Arial"/>
                        </a:rPr>
                        <a:t>dispnea</a:t>
                      </a:r>
                      <a:endParaRPr lang="it-IT" sz="16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r>
              <a:tr h="338259">
                <a:tc>
                  <a:txBody>
                    <a:bodyPr/>
                    <a:lstStyle/>
                    <a:p>
                      <a:pPr algn="ctr">
                        <a:spcAft>
                          <a:spcPts val="0"/>
                        </a:spcAft>
                      </a:pPr>
                      <a:r>
                        <a:rPr lang="en-GB" sz="1400" b="1" dirty="0">
                          <a:solidFill>
                            <a:srgbClr val="000066"/>
                          </a:solidFill>
                          <a:latin typeface="Comic Sans MS"/>
                          <a:ea typeface="Times New Roman"/>
                          <a:cs typeface="Arial"/>
                        </a:rPr>
                        <a:t>0</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4.3</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39.1</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51.1</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60</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15.6</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55.6</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71.1</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87.8</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65</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0</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r>
              <a:tr h="338259">
                <a:tc>
                  <a:txBody>
                    <a:bodyPr/>
                    <a:lstStyle/>
                    <a:p>
                      <a:pPr algn="ctr">
                        <a:spcAft>
                          <a:spcPts val="0"/>
                        </a:spcAft>
                      </a:pPr>
                      <a:r>
                        <a:rPr lang="en-GB" sz="1400" b="1">
                          <a:solidFill>
                            <a:srgbClr val="000066"/>
                          </a:solidFill>
                          <a:latin typeface="Comic Sans MS"/>
                          <a:ea typeface="Times New Roman"/>
                          <a:cs typeface="Arial"/>
                        </a:rPr>
                        <a:t>1</a:t>
                      </a:r>
                      <a:endParaRPr lang="it-IT" sz="240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69.6</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GB" sz="1400" dirty="0" smtClean="0">
                          <a:solidFill>
                            <a:srgbClr val="000066"/>
                          </a:solidFill>
                          <a:latin typeface="Comic Sans MS"/>
                          <a:ea typeface="Times New Roman"/>
                          <a:cs typeface="Arial"/>
                        </a:rPr>
                        <a:t>45.7</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GB" sz="1400" dirty="0" smtClean="0">
                          <a:solidFill>
                            <a:srgbClr val="000066"/>
                          </a:solidFill>
                          <a:latin typeface="Comic Sans MS"/>
                          <a:ea typeface="Times New Roman"/>
                          <a:cs typeface="Arial"/>
                        </a:rPr>
                        <a:t>31.1</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GB" sz="1400" dirty="0" smtClean="0">
                          <a:solidFill>
                            <a:srgbClr val="000066"/>
                          </a:solidFill>
                          <a:latin typeface="Comic Sans MS"/>
                          <a:ea typeface="Times New Roman"/>
                          <a:cs typeface="Arial"/>
                        </a:rPr>
                        <a:t>33.3</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GB" sz="1400" dirty="0" smtClean="0">
                          <a:solidFill>
                            <a:srgbClr val="000066"/>
                          </a:solidFill>
                          <a:latin typeface="Comic Sans MS"/>
                          <a:ea typeface="Times New Roman"/>
                          <a:cs typeface="Arial"/>
                        </a:rPr>
                        <a:t>64.4</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GB" sz="1400" dirty="0" smtClean="0">
                          <a:solidFill>
                            <a:srgbClr val="000066"/>
                          </a:solidFill>
                          <a:latin typeface="Comic Sans MS"/>
                          <a:ea typeface="Times New Roman"/>
                          <a:cs typeface="Arial"/>
                        </a:rPr>
                        <a:t>31.1</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ctr">
                        <a:spcAft>
                          <a:spcPts val="0"/>
                        </a:spcAft>
                      </a:pPr>
                      <a:r>
                        <a:rPr lang="en-GB" sz="1400" dirty="0" smtClean="0">
                          <a:solidFill>
                            <a:srgbClr val="000066"/>
                          </a:solidFill>
                          <a:latin typeface="Comic Sans MS"/>
                          <a:ea typeface="Times New Roman"/>
                          <a:cs typeface="Arial"/>
                        </a:rPr>
                        <a:t>24.4</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12.2</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91</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34.8</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87</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r>
              <a:tr h="338259">
                <a:tc>
                  <a:txBody>
                    <a:bodyPr/>
                    <a:lstStyle/>
                    <a:p>
                      <a:pPr algn="ctr">
                        <a:spcAft>
                          <a:spcPts val="0"/>
                        </a:spcAft>
                      </a:pPr>
                      <a:r>
                        <a:rPr lang="en-GB" sz="1400" b="1" dirty="0">
                          <a:solidFill>
                            <a:srgbClr val="000066"/>
                          </a:solidFill>
                          <a:latin typeface="Comic Sans MS"/>
                          <a:ea typeface="Times New Roman"/>
                          <a:cs typeface="Arial"/>
                        </a:rPr>
                        <a:t>2</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23.9</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15.2</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15.6</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6.7</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20</a:t>
                      </a:r>
                      <a:endParaRPr lang="en-GB" sz="1400" dirty="0">
                        <a:solidFill>
                          <a:srgbClr val="000066"/>
                        </a:solidFill>
                        <a:latin typeface="Comic Sans MS"/>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13.3</a:t>
                      </a:r>
                      <a:endParaRPr lang="en-GB" sz="1400" dirty="0">
                        <a:solidFill>
                          <a:srgbClr val="000066"/>
                        </a:solidFill>
                        <a:latin typeface="Comic Sans MS"/>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2.2</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en-GB" sz="1400" dirty="0">
                        <a:solidFill>
                          <a:srgbClr val="000066"/>
                        </a:solidFill>
                        <a:latin typeface="Comic Sans MS"/>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9.1</a:t>
                      </a:r>
                      <a:endParaRPr lang="en-GB" sz="1400" dirty="0">
                        <a:solidFill>
                          <a:srgbClr val="000066"/>
                        </a:solidFill>
                        <a:latin typeface="Comic Sans MS"/>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en-GB" sz="1400" dirty="0">
                        <a:solidFill>
                          <a:srgbClr val="000066"/>
                        </a:solidFill>
                        <a:latin typeface="Comic Sans MS"/>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en-GB" sz="1400" dirty="0" smtClean="0">
                          <a:solidFill>
                            <a:srgbClr val="000066"/>
                          </a:solidFill>
                          <a:latin typeface="Comic Sans MS"/>
                          <a:ea typeface="Times New Roman"/>
                          <a:cs typeface="Arial"/>
                        </a:rPr>
                        <a:t>10.9</a:t>
                      </a:r>
                      <a:endParaRPr lang="it-IT" sz="2400" dirty="0">
                        <a:latin typeface="Times New Roman"/>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r>
              <a:tr h="338259">
                <a:tc>
                  <a:txBody>
                    <a:bodyPr/>
                    <a:lstStyle/>
                    <a:p>
                      <a:pPr algn="ctr">
                        <a:spcAft>
                          <a:spcPts val="0"/>
                        </a:spcAft>
                      </a:pPr>
                      <a:r>
                        <a:rPr lang="it-IT" sz="1800" dirty="0" smtClean="0">
                          <a:solidFill>
                            <a:srgbClr val="000066"/>
                          </a:solidFill>
                          <a:latin typeface="+mn-lt"/>
                          <a:ea typeface="Times New Roman"/>
                          <a:cs typeface="Times New Roman"/>
                        </a:rPr>
                        <a:t>3</a:t>
                      </a:r>
                      <a:endParaRPr lang="it-IT" sz="1800" dirty="0">
                        <a:solidFill>
                          <a:srgbClr val="000066"/>
                        </a:solidFill>
                        <a:latin typeface="+mn-lt"/>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it-IT" sz="1400" b="0" dirty="0" smtClean="0">
                          <a:solidFill>
                            <a:srgbClr val="000066"/>
                          </a:solidFill>
                          <a:latin typeface="+mn-lt"/>
                          <a:ea typeface="Times New Roman"/>
                          <a:cs typeface="Times New Roman"/>
                        </a:rPr>
                        <a:t>2.2</a:t>
                      </a:r>
                      <a:endParaRPr lang="it-IT" sz="1400" b="0" dirty="0">
                        <a:solidFill>
                          <a:srgbClr val="000066"/>
                        </a:solidFill>
                        <a:latin typeface="+mn-lt"/>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it-IT" sz="1400" b="0" dirty="0">
                        <a:solidFill>
                          <a:srgbClr val="000066"/>
                        </a:solidFill>
                        <a:latin typeface="+mn-lt"/>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it-IT" sz="1400" b="0" dirty="0" smtClean="0">
                          <a:solidFill>
                            <a:srgbClr val="000066"/>
                          </a:solidFill>
                          <a:latin typeface="+mn-lt"/>
                          <a:ea typeface="Times New Roman"/>
                          <a:cs typeface="Times New Roman"/>
                        </a:rPr>
                        <a:t>2.2</a:t>
                      </a:r>
                      <a:endParaRPr lang="it-IT" sz="1400" b="0" dirty="0">
                        <a:solidFill>
                          <a:srgbClr val="000066"/>
                        </a:solidFill>
                        <a:latin typeface="+mn-lt"/>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it-IT" sz="1400" b="0" dirty="0">
                        <a:solidFill>
                          <a:srgbClr val="000066"/>
                        </a:solidFill>
                        <a:latin typeface="+mn-lt"/>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en-GB" sz="1000" b="0" dirty="0">
                        <a:solidFill>
                          <a:srgbClr val="000066"/>
                        </a:solidFill>
                        <a:latin typeface="+mn-lt"/>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en-GB" sz="1000" b="0" dirty="0">
                        <a:solidFill>
                          <a:srgbClr val="000066"/>
                        </a:solidFill>
                        <a:latin typeface="+mn-lt"/>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it-IT" sz="1400" b="0" dirty="0" smtClean="0">
                          <a:solidFill>
                            <a:srgbClr val="000066"/>
                          </a:solidFill>
                          <a:latin typeface="+mn-lt"/>
                          <a:ea typeface="Times New Roman"/>
                          <a:cs typeface="Times New Roman"/>
                        </a:rPr>
                        <a:t>2.2</a:t>
                      </a:r>
                      <a:endParaRPr lang="it-IT" sz="1400" b="0" dirty="0">
                        <a:solidFill>
                          <a:srgbClr val="000066"/>
                        </a:solidFill>
                        <a:latin typeface="+mn-lt"/>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en-GB" sz="1000" b="0" dirty="0">
                        <a:solidFill>
                          <a:srgbClr val="000066"/>
                        </a:solidFill>
                        <a:latin typeface="+mn-lt"/>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en-GB" sz="1000" b="0" dirty="0">
                        <a:solidFill>
                          <a:srgbClr val="000066"/>
                        </a:solidFill>
                        <a:latin typeface="+mn-lt"/>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endParaRPr lang="en-GB" sz="1000" b="0" dirty="0">
                        <a:solidFill>
                          <a:srgbClr val="000066"/>
                        </a:solidFill>
                        <a:latin typeface="+mn-lt"/>
                        <a:ea typeface="Times New Roman"/>
                        <a:cs typeface="Arial"/>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c>
                  <a:txBody>
                    <a:bodyPr/>
                    <a:lstStyle/>
                    <a:p>
                      <a:pPr algn="ctr">
                        <a:spcAft>
                          <a:spcPts val="0"/>
                        </a:spcAft>
                      </a:pPr>
                      <a:r>
                        <a:rPr lang="it-IT" sz="1400" b="0" dirty="0" smtClean="0">
                          <a:solidFill>
                            <a:srgbClr val="000066"/>
                          </a:solidFill>
                          <a:latin typeface="+mn-lt"/>
                          <a:ea typeface="Times New Roman"/>
                          <a:cs typeface="Times New Roman"/>
                        </a:rPr>
                        <a:t>2.2</a:t>
                      </a:r>
                      <a:endParaRPr lang="it-IT" sz="1400" b="0" dirty="0">
                        <a:solidFill>
                          <a:srgbClr val="000066"/>
                        </a:solidFill>
                        <a:latin typeface="+mn-lt"/>
                        <a:ea typeface="Times New Roman"/>
                        <a:cs typeface="Times New Roman"/>
                      </a:endParaRPr>
                    </a:p>
                  </a:txBody>
                  <a:tcPr marL="65843" marR="65843"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20">
                      <a:fgClr>
                        <a:srgbClr val="FFFFFF"/>
                      </a:fgClr>
                      <a:bgClr>
                        <a:srgbClr val="00CCFF"/>
                      </a:bgClr>
                    </a:pattFill>
                  </a:tcPr>
                </a:tc>
              </a:tr>
            </a:tbl>
          </a:graphicData>
        </a:graphic>
      </p:graphicFrame>
      <p:sp>
        <p:nvSpPr>
          <p:cNvPr id="10" name="CasellaDiTesto 9"/>
          <p:cNvSpPr txBox="1"/>
          <p:nvPr/>
        </p:nvSpPr>
        <p:spPr>
          <a:xfrm>
            <a:off x="1691680" y="1844824"/>
            <a:ext cx="3384376" cy="400110"/>
          </a:xfrm>
          <a:prstGeom prst="rect">
            <a:avLst/>
          </a:prstGeom>
          <a:noFill/>
        </p:spPr>
        <p:txBody>
          <a:bodyPr wrap="square" rtlCol="0">
            <a:spAutoFit/>
          </a:bodyPr>
          <a:lstStyle/>
          <a:p>
            <a:r>
              <a:rPr lang="it-IT" sz="2000" dirty="0" smtClean="0">
                <a:solidFill>
                  <a:srgbClr val="FFFF00"/>
                </a:solidFill>
                <a:latin typeface="+mn-lt"/>
              </a:rPr>
              <a:t>Tossicità acuta</a:t>
            </a:r>
            <a:endParaRPr lang="it-IT" sz="2000" dirty="0">
              <a:solidFill>
                <a:srgbClr val="FFFF00"/>
              </a:solidFill>
              <a:latin typeface="+mn-lt"/>
            </a:endParaRPr>
          </a:p>
        </p:txBody>
      </p:sp>
      <p:sp>
        <p:nvSpPr>
          <p:cNvPr id="11" name="CasellaDiTesto 10"/>
          <p:cNvSpPr txBox="1"/>
          <p:nvPr/>
        </p:nvSpPr>
        <p:spPr>
          <a:xfrm>
            <a:off x="1691680" y="4293096"/>
            <a:ext cx="4680520" cy="400110"/>
          </a:xfrm>
          <a:prstGeom prst="rect">
            <a:avLst/>
          </a:prstGeom>
          <a:noFill/>
        </p:spPr>
        <p:txBody>
          <a:bodyPr wrap="square" rtlCol="0">
            <a:spAutoFit/>
          </a:bodyPr>
          <a:lstStyle/>
          <a:p>
            <a:r>
              <a:rPr lang="it-IT" sz="2000" dirty="0" smtClean="0">
                <a:solidFill>
                  <a:srgbClr val="FFFF00"/>
                </a:solidFill>
                <a:latin typeface="+mn-lt"/>
              </a:rPr>
              <a:t>Tossicità tardiva </a:t>
            </a:r>
            <a:endParaRPr lang="it-IT" sz="2000" dirty="0">
              <a:solidFill>
                <a:srgbClr val="FFFF00"/>
              </a:solidFill>
              <a:latin typeface="+mn-lt"/>
            </a:endParaRPr>
          </a:p>
        </p:txBody>
      </p:sp>
      <p:sp>
        <p:nvSpPr>
          <p:cNvPr id="12" name="Segnaposto piè di pagina 11"/>
          <p:cNvSpPr>
            <a:spLocks noGrp="1"/>
          </p:cNvSpPr>
          <p:nvPr>
            <p:ph type="ftr" sz="quarter" idx="11"/>
          </p:nvPr>
        </p:nvSpPr>
        <p:spPr/>
        <p:txBody>
          <a:bodyPr/>
          <a:lstStyle/>
          <a:p>
            <a:pPr>
              <a:defRPr/>
            </a:pPr>
            <a:endParaRPr 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Conclusioni 1</a:t>
            </a:r>
            <a:endParaRPr lang="it-IT" dirty="0"/>
          </a:p>
        </p:txBody>
      </p:sp>
      <p:sp>
        <p:nvSpPr>
          <p:cNvPr id="3" name="Segnaposto contenuto 2"/>
          <p:cNvSpPr>
            <a:spLocks noGrp="1"/>
          </p:cNvSpPr>
          <p:nvPr>
            <p:ph idx="1"/>
          </p:nvPr>
        </p:nvSpPr>
        <p:spPr>
          <a:xfrm>
            <a:off x="785786" y="2017713"/>
            <a:ext cx="8169302" cy="3716337"/>
          </a:xfrm>
        </p:spPr>
        <p:txBody>
          <a:bodyPr/>
          <a:lstStyle/>
          <a:p>
            <a:pPr>
              <a:lnSpc>
                <a:spcPct val="150000"/>
              </a:lnSpc>
            </a:pPr>
            <a:r>
              <a:rPr lang="en-US" sz="2000" i="1" dirty="0" smtClean="0"/>
              <a:t>In the absence of phase III randomized trials, the panel recommends prospective controlled studies to evaluate the efficacy and tolerability of adjuvant radiotherapy after extrapleural pneumonectomy with a minimum dose of 50 </a:t>
            </a:r>
            <a:r>
              <a:rPr lang="en-US" sz="2000" i="1" dirty="0" err="1" smtClean="0"/>
              <a:t>Gy</a:t>
            </a:r>
            <a:r>
              <a:rPr lang="en-US" sz="2000" i="1" dirty="0" smtClean="0"/>
              <a:t>.</a:t>
            </a:r>
          </a:p>
          <a:p>
            <a:pPr>
              <a:lnSpc>
                <a:spcPct val="150000"/>
              </a:lnSpc>
            </a:pPr>
            <a:endParaRPr lang="en-US" sz="2000" i="1" dirty="0" smtClean="0"/>
          </a:p>
          <a:p>
            <a:pPr>
              <a:lnSpc>
                <a:spcPct val="150000"/>
              </a:lnSpc>
            </a:pPr>
            <a:r>
              <a:rPr lang="en-US" sz="2000" i="1" dirty="0" smtClean="0"/>
              <a:t>The use of IMRT after extrapleural pneumonectomy should nonetheless be the subject of further investigations and should be used in clinical research studies.</a:t>
            </a:r>
          </a:p>
          <a:p>
            <a:endParaRPr lang="it-IT" sz="2000" dirty="0"/>
          </a:p>
        </p:txBody>
      </p:sp>
      <p:sp>
        <p:nvSpPr>
          <p:cNvPr id="4" name="Segnaposto data 3"/>
          <p:cNvSpPr>
            <a:spLocks noGrp="1"/>
          </p:cNvSpPr>
          <p:nvPr>
            <p:ph type="dt" sz="half" idx="10"/>
          </p:nvPr>
        </p:nvSpPr>
        <p:spPr/>
        <p:txBody>
          <a:bodyPr/>
          <a:lstStyle/>
          <a:p>
            <a:pPr>
              <a:defRPr/>
            </a:pPr>
            <a:fld id="{E650F3AD-7005-4686-9255-20E4E9E0BBB9}" type="datetime1">
              <a:rPr lang="en-US" smtClean="0"/>
              <a:pPr>
                <a:defRPr/>
              </a:pPr>
              <a:t>11/15/2010</a:t>
            </a:fld>
            <a:endParaRPr lang="it-IT"/>
          </a:p>
        </p:txBody>
      </p:sp>
      <p:sp>
        <p:nvSpPr>
          <p:cNvPr id="5" name="Segnaposto piè di pagina 4"/>
          <p:cNvSpPr>
            <a:spLocks noGrp="1"/>
          </p:cNvSpPr>
          <p:nvPr>
            <p:ph type="ftr" sz="quarter" idx="11"/>
          </p:nvPr>
        </p:nvSpPr>
        <p:spPr/>
        <p:txBody>
          <a:bodyPr/>
          <a:lstStyle/>
          <a:p>
            <a:pPr>
              <a:defRPr/>
            </a:pPr>
            <a:endParaRPr lang="en-US" dirty="0"/>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27</a:t>
            </a:fld>
            <a:endParaRPr lang="it-IT"/>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Conclusioni 2</a:t>
            </a:r>
            <a:endParaRPr lang="it-IT" dirty="0"/>
          </a:p>
        </p:txBody>
      </p:sp>
      <p:sp>
        <p:nvSpPr>
          <p:cNvPr id="3" name="Segnaposto contenuto 2"/>
          <p:cNvSpPr>
            <a:spLocks noGrp="1"/>
          </p:cNvSpPr>
          <p:nvPr>
            <p:ph idx="1"/>
          </p:nvPr>
        </p:nvSpPr>
        <p:spPr/>
        <p:txBody>
          <a:bodyPr/>
          <a:lstStyle/>
          <a:p>
            <a:pPr>
              <a:lnSpc>
                <a:spcPct val="150000"/>
              </a:lnSpc>
            </a:pPr>
            <a:r>
              <a:rPr lang="en-US" sz="2000" i="1" dirty="0" smtClean="0"/>
              <a:t>Radiotherapy after radical surgery (EPP) could avoid local relapse in the majority of cases.</a:t>
            </a:r>
          </a:p>
          <a:p>
            <a:pPr>
              <a:lnSpc>
                <a:spcPct val="150000"/>
              </a:lnSpc>
            </a:pPr>
            <a:r>
              <a:rPr lang="en-US" sz="2000" i="1" dirty="0" smtClean="0"/>
              <a:t>The rarity of this pathology makes it desirable to share clinical protocols in </a:t>
            </a:r>
            <a:r>
              <a:rPr lang="en-US" sz="2000" b="1" i="1" dirty="0" smtClean="0"/>
              <a:t>Centers with an adequate clinical experience in this field</a:t>
            </a:r>
            <a:endParaRPr lang="it-IT" sz="2000" dirty="0"/>
          </a:p>
        </p:txBody>
      </p:sp>
      <p:sp>
        <p:nvSpPr>
          <p:cNvPr id="4" name="Segnaposto data 3"/>
          <p:cNvSpPr>
            <a:spLocks noGrp="1"/>
          </p:cNvSpPr>
          <p:nvPr>
            <p:ph type="dt" sz="half" idx="10"/>
          </p:nvPr>
        </p:nvSpPr>
        <p:spPr/>
        <p:txBody>
          <a:bodyPr/>
          <a:lstStyle/>
          <a:p>
            <a:pPr>
              <a:defRPr/>
            </a:pPr>
            <a:fld id="{E650F3AD-7005-4686-9255-20E4E9E0BBB9}" type="datetime1">
              <a:rPr lang="en-US" smtClean="0"/>
              <a:pPr>
                <a:defRPr/>
              </a:pPr>
              <a:t>11/15/2010</a:t>
            </a:fld>
            <a:endParaRPr lang="it-IT"/>
          </a:p>
        </p:txBody>
      </p:sp>
      <p:sp>
        <p:nvSpPr>
          <p:cNvPr id="5" name="Segnaposto piè di pagina 4"/>
          <p:cNvSpPr>
            <a:spLocks noGrp="1"/>
          </p:cNvSpPr>
          <p:nvPr>
            <p:ph type="ftr" sz="quarter" idx="11"/>
          </p:nvPr>
        </p:nvSpPr>
        <p:spPr/>
        <p:txBody>
          <a:bodyPr/>
          <a:lstStyle/>
          <a:p>
            <a:pPr>
              <a:defRPr/>
            </a:pPr>
            <a:endParaRPr lang="en-US"/>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28</a:t>
            </a:fld>
            <a:endParaRPr lang="it-IT"/>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La radioterapia dopo EPP </a:t>
            </a:r>
            <a:br>
              <a:rPr lang="it-IT" dirty="0" smtClean="0"/>
            </a:br>
            <a:r>
              <a:rPr lang="it-IT" dirty="0" smtClean="0"/>
              <a:t>nel mesotelioma pleurico</a:t>
            </a:r>
            <a:endParaRPr lang="it-IT" dirty="0"/>
          </a:p>
        </p:txBody>
      </p:sp>
      <p:sp>
        <p:nvSpPr>
          <p:cNvPr id="3" name="Segnaposto contenuto 2"/>
          <p:cNvSpPr>
            <a:spLocks noGrp="1"/>
          </p:cNvSpPr>
          <p:nvPr>
            <p:ph idx="1"/>
          </p:nvPr>
        </p:nvSpPr>
        <p:spPr/>
        <p:txBody>
          <a:bodyPr/>
          <a:lstStyle/>
          <a:p>
            <a:pPr lvl="1"/>
            <a:endParaRPr lang="it-IT" sz="3200" dirty="0" smtClean="0"/>
          </a:p>
          <a:p>
            <a:pPr lvl="1"/>
            <a:endParaRPr lang="it-IT" sz="3200" dirty="0" smtClean="0"/>
          </a:p>
          <a:p>
            <a:pPr lvl="1"/>
            <a:r>
              <a:rPr lang="it-IT" sz="3200" dirty="0" smtClean="0"/>
              <a:t>Perché no?</a:t>
            </a:r>
          </a:p>
          <a:p>
            <a:pPr lvl="1"/>
            <a:endParaRPr lang="it-IT" sz="3200" dirty="0"/>
          </a:p>
        </p:txBody>
      </p:sp>
      <p:sp>
        <p:nvSpPr>
          <p:cNvPr id="4" name="Segnaposto data 3"/>
          <p:cNvSpPr>
            <a:spLocks noGrp="1"/>
          </p:cNvSpPr>
          <p:nvPr>
            <p:ph type="dt" sz="half" idx="10"/>
          </p:nvPr>
        </p:nvSpPr>
        <p:spPr/>
        <p:txBody>
          <a:bodyPr/>
          <a:lstStyle/>
          <a:p>
            <a:pPr>
              <a:defRPr/>
            </a:pPr>
            <a:fld id="{F017A482-B6E4-48FE-8901-47F977D66317}" type="datetime1">
              <a:rPr lang="en-US" smtClean="0"/>
              <a:pPr>
                <a:defRPr/>
              </a:pPr>
              <a:t>11/15/2010</a:t>
            </a:fld>
            <a:endParaRPr lang="it-IT"/>
          </a:p>
        </p:txBody>
      </p:sp>
      <p:sp>
        <p:nvSpPr>
          <p:cNvPr id="5" name="Segnaposto piè di pagina 4"/>
          <p:cNvSpPr>
            <a:spLocks noGrp="1"/>
          </p:cNvSpPr>
          <p:nvPr>
            <p:ph type="ftr" sz="quarter" idx="11"/>
          </p:nvPr>
        </p:nvSpPr>
        <p:spPr/>
        <p:txBody>
          <a:bodyPr/>
          <a:lstStyle/>
          <a:p>
            <a:pPr>
              <a:defRPr/>
            </a:pPr>
            <a:endParaRPr lang="en-US"/>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29</a:t>
            </a:fld>
            <a:endParaRPr lang="it-IT"/>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olo 6"/>
          <p:cNvSpPr>
            <a:spLocks noGrp="1"/>
          </p:cNvSpPr>
          <p:nvPr>
            <p:ph type="title"/>
          </p:nvPr>
        </p:nvSpPr>
        <p:spPr>
          <a:xfrm>
            <a:off x="1428728" y="428604"/>
            <a:ext cx="7515247" cy="1270000"/>
          </a:xfrm>
        </p:spPr>
        <p:txBody>
          <a:bodyPr/>
          <a:lstStyle/>
          <a:p>
            <a:r>
              <a:rPr lang="en-US" sz="2500" dirty="0" smtClean="0"/>
              <a:t>Italian Consensus Conference on the management of malignant pleural </a:t>
            </a:r>
            <a:r>
              <a:rPr lang="en-US" sz="2500" dirty="0" err="1" smtClean="0"/>
              <a:t>mesothelioma</a:t>
            </a:r>
            <a:r>
              <a:rPr lang="it-IT" sz="2500" dirty="0" smtClean="0"/>
              <a:t> </a:t>
            </a:r>
            <a:r>
              <a:rPr lang="it-IT" dirty="0" smtClean="0"/>
              <a:t/>
            </a:r>
            <a:br>
              <a:rPr lang="it-IT" dirty="0" smtClean="0"/>
            </a:br>
            <a:r>
              <a:rPr lang="it-IT" sz="1800" dirty="0" smtClean="0"/>
              <a:t>Bologna, 20 maggio 2008</a:t>
            </a:r>
            <a:endParaRPr lang="en-US" dirty="0" smtClean="0"/>
          </a:p>
        </p:txBody>
      </p:sp>
      <p:sp>
        <p:nvSpPr>
          <p:cNvPr id="4099" name="Segnaposto contenuto 7"/>
          <p:cNvSpPr>
            <a:spLocks noGrp="1"/>
          </p:cNvSpPr>
          <p:nvPr>
            <p:ph idx="1"/>
          </p:nvPr>
        </p:nvSpPr>
        <p:spPr>
          <a:xfrm>
            <a:off x="1182688" y="2017713"/>
            <a:ext cx="6889774" cy="3554427"/>
          </a:xfrm>
        </p:spPr>
        <p:txBody>
          <a:bodyPr/>
          <a:lstStyle/>
          <a:p>
            <a:r>
              <a:rPr lang="it-IT" b="1" dirty="0" smtClean="0"/>
              <a:t>Gruppo per la radioterapia</a:t>
            </a:r>
          </a:p>
          <a:p>
            <a:endParaRPr lang="it-IT" sz="1050" b="1" dirty="0" smtClean="0"/>
          </a:p>
          <a:p>
            <a:pPr lvl="1"/>
            <a:r>
              <a:rPr lang="it-IT" dirty="0" smtClean="0"/>
              <a:t>Enza Barbieri (Bologna), </a:t>
            </a:r>
          </a:p>
          <a:p>
            <a:pPr lvl="1"/>
            <a:r>
              <a:rPr lang="it-IT" dirty="0" smtClean="0"/>
              <a:t>Paolo </a:t>
            </a:r>
            <a:r>
              <a:rPr lang="it-IT" dirty="0" err="1" smtClean="0"/>
              <a:t>Bastiani</a:t>
            </a:r>
            <a:r>
              <a:rPr lang="it-IT" dirty="0" smtClean="0"/>
              <a:t> (Firenze), </a:t>
            </a:r>
          </a:p>
          <a:p>
            <a:pPr lvl="1"/>
            <a:r>
              <a:rPr lang="it-IT" dirty="0" smtClean="0"/>
              <a:t>Nunzia </a:t>
            </a:r>
            <a:r>
              <a:rPr lang="it-IT" dirty="0" err="1" smtClean="0"/>
              <a:t>D’Abbiero</a:t>
            </a:r>
            <a:r>
              <a:rPr lang="it-IT" dirty="0" smtClean="0"/>
              <a:t> (Reggio Emilia), </a:t>
            </a:r>
          </a:p>
          <a:p>
            <a:pPr lvl="1"/>
            <a:r>
              <a:rPr lang="it-IT" dirty="0" smtClean="0"/>
              <a:t>Bruno  Iacopino (Bologna), </a:t>
            </a:r>
          </a:p>
          <a:p>
            <a:pPr lvl="1"/>
            <a:r>
              <a:rPr lang="it-IT" dirty="0" smtClean="0"/>
              <a:t>Alessandra </a:t>
            </a:r>
            <a:r>
              <a:rPr lang="it-IT" dirty="0" err="1" smtClean="0"/>
              <a:t>Mirri</a:t>
            </a:r>
            <a:r>
              <a:rPr lang="it-IT" dirty="0" smtClean="0"/>
              <a:t> (Roma), </a:t>
            </a:r>
          </a:p>
          <a:p>
            <a:pPr lvl="1"/>
            <a:r>
              <a:rPr lang="it-IT" dirty="0" smtClean="0"/>
              <a:t>Fabrizio Salvi (</a:t>
            </a:r>
            <a:r>
              <a:rPr lang="it-IT" dirty="0" err="1" smtClean="0"/>
              <a:t>Bellaria</a:t>
            </a:r>
            <a:r>
              <a:rPr lang="it-IT" dirty="0" smtClean="0"/>
              <a:t>), </a:t>
            </a:r>
          </a:p>
          <a:p>
            <a:pPr lvl="1"/>
            <a:r>
              <a:rPr lang="it-IT" dirty="0" smtClean="0"/>
              <a:t>Sandro Tonoli (Brescia)</a:t>
            </a:r>
          </a:p>
          <a:p>
            <a:endParaRPr lang="en-US" dirty="0" smtClean="0"/>
          </a:p>
        </p:txBody>
      </p:sp>
      <p:sp>
        <p:nvSpPr>
          <p:cNvPr id="4100" name="Segnaposto data 3"/>
          <p:cNvSpPr>
            <a:spLocks noGrp="1"/>
          </p:cNvSpPr>
          <p:nvPr>
            <p:ph type="dt" sz="quarter" idx="10"/>
          </p:nvPr>
        </p:nvSpPr>
        <p:spPr>
          <a:noFill/>
        </p:spPr>
        <p:txBody>
          <a:bodyPr/>
          <a:lstStyle/>
          <a:p>
            <a:fld id="{44FB1AC6-456F-4D4B-9E7F-2302D20A9F07}" type="datetime1">
              <a:rPr lang="en-US" smtClean="0"/>
              <a:pPr/>
              <a:t>11/15/2010</a:t>
            </a:fld>
            <a:endParaRPr lang="it-IT" smtClean="0"/>
          </a:p>
        </p:txBody>
      </p:sp>
      <p:sp>
        <p:nvSpPr>
          <p:cNvPr id="4102" name="Segnaposto numero diapositiva 5"/>
          <p:cNvSpPr>
            <a:spLocks noGrp="1"/>
          </p:cNvSpPr>
          <p:nvPr>
            <p:ph type="sldNum" sz="quarter" idx="12"/>
          </p:nvPr>
        </p:nvSpPr>
        <p:spPr>
          <a:noFill/>
        </p:spPr>
        <p:txBody>
          <a:bodyPr/>
          <a:lstStyle/>
          <a:p>
            <a:fld id="{517DAEC0-2DAD-4648-8611-2B2EA2C36FE5}" type="slidenum">
              <a:rPr lang="it-IT" smtClean="0"/>
              <a:pPr/>
              <a:t>3</a:t>
            </a:fld>
            <a:endParaRPr lang="it-IT" smtClean="0"/>
          </a:p>
        </p:txBody>
      </p:sp>
      <p:sp>
        <p:nvSpPr>
          <p:cNvPr id="8" name="Segnaposto piè di pagina 4"/>
          <p:cNvSpPr>
            <a:spLocks noGrp="1"/>
          </p:cNvSpPr>
          <p:nvPr>
            <p:ph type="ftr" sz="quarter" idx="11"/>
          </p:nvPr>
        </p:nvSpPr>
        <p:spPr>
          <a:xfrm>
            <a:off x="900113" y="5876925"/>
            <a:ext cx="7632700" cy="823913"/>
          </a:xfrm>
          <a:noFill/>
        </p:spPr>
        <p:txBody>
          <a:bodyPr/>
          <a:lstStyle/>
          <a:p>
            <a:pPr lvl="0"/>
            <a:r>
              <a:rPr lang="it-IT" dirty="0" smtClean="0"/>
              <a:t>C. </a:t>
            </a:r>
            <a:r>
              <a:rPr lang="it-IT" dirty="0" err="1" smtClean="0"/>
              <a:t>Pinto</a:t>
            </a:r>
            <a:r>
              <a:rPr lang="it-IT" dirty="0" smtClean="0"/>
              <a:t>, A. </a:t>
            </a:r>
            <a:r>
              <a:rPr lang="it-IT" dirty="0" err="1" smtClean="0"/>
              <a:t>Ardizzoni</a:t>
            </a:r>
            <a:r>
              <a:rPr lang="it-IT" dirty="0" smtClean="0"/>
              <a:t>, P. Betta, F. </a:t>
            </a:r>
            <a:r>
              <a:rPr lang="it-IT" dirty="0" err="1" smtClean="0"/>
              <a:t>Facciolo</a:t>
            </a:r>
            <a:r>
              <a:rPr lang="it-IT" dirty="0" smtClean="0"/>
              <a:t>, G. Tassi, S. Tonoli </a:t>
            </a:r>
            <a:r>
              <a:rPr lang="it-IT" dirty="0" err="1" smtClean="0"/>
              <a:t>et</a:t>
            </a:r>
            <a:r>
              <a:rPr lang="it-IT" dirty="0" smtClean="0"/>
              <a:t> al. </a:t>
            </a:r>
            <a:r>
              <a:rPr lang="en-GB" dirty="0" smtClean="0"/>
              <a:t>“</a:t>
            </a:r>
            <a:r>
              <a:rPr lang="en-GB" b="1" dirty="0" smtClean="0"/>
              <a:t>Expert Opinions of the First Italian Consensus Conference on the management of malignant pleural mesothelioma </a:t>
            </a:r>
            <a:r>
              <a:rPr lang="en-GB" dirty="0" smtClean="0"/>
              <a:t>" </a:t>
            </a:r>
            <a:r>
              <a:rPr lang="en-GB" dirty="0" err="1" smtClean="0"/>
              <a:t>accettato</a:t>
            </a:r>
            <a:r>
              <a:rPr lang="en-GB" dirty="0" smtClean="0"/>
              <a:t> per </a:t>
            </a:r>
            <a:r>
              <a:rPr lang="en-GB" dirty="0" err="1" smtClean="0"/>
              <a:t>pubblicazione</a:t>
            </a:r>
            <a:r>
              <a:rPr lang="en-GB" dirty="0" smtClean="0"/>
              <a:t> </a:t>
            </a:r>
            <a:r>
              <a:rPr lang="en-GB" dirty="0" err="1" smtClean="0"/>
              <a:t>sull'American</a:t>
            </a:r>
            <a:r>
              <a:rPr lang="en-GB" dirty="0" smtClean="0"/>
              <a:t> Journal of Clinical Oncology.</a:t>
            </a:r>
            <a:endParaRPr lang="it-IT"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Risultati a 4 anni</a:t>
            </a:r>
            <a:endParaRPr lang="it-IT" dirty="0"/>
          </a:p>
        </p:txBody>
      </p:sp>
      <p:sp>
        <p:nvSpPr>
          <p:cNvPr id="5" name="Segnaposto data 4"/>
          <p:cNvSpPr>
            <a:spLocks noGrp="1"/>
          </p:cNvSpPr>
          <p:nvPr>
            <p:ph type="dt" sz="half" idx="10"/>
          </p:nvPr>
        </p:nvSpPr>
        <p:spPr/>
        <p:txBody>
          <a:bodyPr/>
          <a:lstStyle/>
          <a:p>
            <a:pPr>
              <a:defRPr/>
            </a:pPr>
            <a:fld id="{39D6ED88-D8CD-4975-93EF-1017E31745AD}" type="datetime1">
              <a:rPr lang="en-US" smtClean="0"/>
              <a:pPr>
                <a:defRPr/>
              </a:pPr>
              <a:t>11/15/2010</a:t>
            </a:fld>
            <a:endParaRPr lang="it-IT" dirty="0"/>
          </a:p>
        </p:txBody>
      </p:sp>
      <p:sp>
        <p:nvSpPr>
          <p:cNvPr id="6" name="Segnaposto piè di pagina 5"/>
          <p:cNvSpPr>
            <a:spLocks noGrp="1"/>
          </p:cNvSpPr>
          <p:nvPr>
            <p:ph type="ftr" sz="quarter" idx="11"/>
          </p:nvPr>
        </p:nvSpPr>
        <p:spPr/>
        <p:txBody>
          <a:bodyPr/>
          <a:lstStyle/>
          <a:p>
            <a:pPr>
              <a:defRPr/>
            </a:pPr>
            <a:endParaRPr lang="en-US"/>
          </a:p>
        </p:txBody>
      </p:sp>
      <p:sp>
        <p:nvSpPr>
          <p:cNvPr id="7" name="Segnaposto numero diapositiva 6"/>
          <p:cNvSpPr>
            <a:spLocks noGrp="1"/>
          </p:cNvSpPr>
          <p:nvPr>
            <p:ph type="sldNum" sz="quarter" idx="12"/>
          </p:nvPr>
        </p:nvSpPr>
        <p:spPr/>
        <p:txBody>
          <a:bodyPr/>
          <a:lstStyle/>
          <a:p>
            <a:pPr>
              <a:defRPr/>
            </a:pPr>
            <a:fld id="{C8109118-0022-4C12-9EEC-3273F8B36F16}" type="slidenum">
              <a:rPr lang="it-IT" smtClean="0"/>
              <a:pPr>
                <a:defRPr/>
              </a:pPr>
              <a:t>30</a:t>
            </a:fld>
            <a:endParaRPr lang="it-IT"/>
          </a:p>
        </p:txBody>
      </p:sp>
      <p:sp>
        <p:nvSpPr>
          <p:cNvPr id="10" name="CasellaDiTesto 9"/>
          <p:cNvSpPr txBox="1"/>
          <p:nvPr/>
        </p:nvSpPr>
        <p:spPr>
          <a:xfrm>
            <a:off x="395536" y="1988840"/>
            <a:ext cx="4320480" cy="707886"/>
          </a:xfrm>
          <a:prstGeom prst="rect">
            <a:avLst/>
          </a:prstGeom>
          <a:noFill/>
        </p:spPr>
        <p:txBody>
          <a:bodyPr wrap="square" rtlCol="0">
            <a:spAutoFit/>
          </a:bodyPr>
          <a:lstStyle/>
          <a:p>
            <a:pPr algn="ctr"/>
            <a:r>
              <a:rPr lang="it-IT" sz="2000" dirty="0" smtClean="0">
                <a:solidFill>
                  <a:srgbClr val="FFFF00"/>
                </a:solidFill>
                <a:latin typeface="+mn-lt"/>
              </a:rPr>
              <a:t>DMFS in </a:t>
            </a:r>
            <a:r>
              <a:rPr lang="it-IT" sz="2000" dirty="0" err="1" smtClean="0">
                <a:solidFill>
                  <a:srgbClr val="FFFF00"/>
                </a:solidFill>
                <a:latin typeface="+mn-lt"/>
              </a:rPr>
              <a:t>fx</a:t>
            </a:r>
            <a:r>
              <a:rPr lang="it-IT" sz="2000" dirty="0" smtClean="0">
                <a:solidFill>
                  <a:srgbClr val="FFFF00"/>
                </a:solidFill>
                <a:latin typeface="+mn-lt"/>
              </a:rPr>
              <a:t> chemio neoadiuvante</a:t>
            </a:r>
          </a:p>
          <a:p>
            <a:pPr algn="ctr"/>
            <a:r>
              <a:rPr lang="it-IT" sz="2000" dirty="0" smtClean="0">
                <a:solidFill>
                  <a:srgbClr val="FFFF00"/>
                </a:solidFill>
                <a:latin typeface="+mn-lt"/>
              </a:rPr>
              <a:t> 77+/-11% (non CHT) vs 40+/-19%</a:t>
            </a:r>
            <a:endParaRPr lang="it-IT" sz="2000" dirty="0">
              <a:solidFill>
                <a:srgbClr val="FFFF00"/>
              </a:solidFill>
              <a:latin typeface="+mn-lt"/>
            </a:endParaRPr>
          </a:p>
        </p:txBody>
      </p:sp>
      <p:sp>
        <p:nvSpPr>
          <p:cNvPr id="11" name="CasellaDiTesto 10"/>
          <p:cNvSpPr txBox="1"/>
          <p:nvPr/>
        </p:nvSpPr>
        <p:spPr>
          <a:xfrm>
            <a:off x="5076056" y="1988840"/>
            <a:ext cx="3888432" cy="707886"/>
          </a:xfrm>
          <a:prstGeom prst="rect">
            <a:avLst/>
          </a:prstGeom>
          <a:noFill/>
        </p:spPr>
        <p:txBody>
          <a:bodyPr wrap="square" rtlCol="0">
            <a:spAutoFit/>
          </a:bodyPr>
          <a:lstStyle/>
          <a:p>
            <a:pPr algn="ctr"/>
            <a:r>
              <a:rPr lang="it-IT" sz="2000" dirty="0" smtClean="0">
                <a:solidFill>
                  <a:srgbClr val="FFFF00"/>
                </a:solidFill>
                <a:latin typeface="+mn-lt"/>
              </a:rPr>
              <a:t>DMFS in </a:t>
            </a:r>
            <a:r>
              <a:rPr lang="it-IT" sz="2000" dirty="0" err="1" smtClean="0">
                <a:solidFill>
                  <a:srgbClr val="FFFF00"/>
                </a:solidFill>
                <a:latin typeface="+mn-lt"/>
              </a:rPr>
              <a:t>fx</a:t>
            </a:r>
            <a:r>
              <a:rPr lang="it-IT" sz="2000" dirty="0" smtClean="0">
                <a:solidFill>
                  <a:srgbClr val="FFFF00"/>
                </a:solidFill>
                <a:latin typeface="+mn-lt"/>
              </a:rPr>
              <a:t> chemio adiuvante: 62+/-13% vs 68+/-14%</a:t>
            </a:r>
            <a:endParaRPr lang="it-IT" sz="2000" dirty="0">
              <a:solidFill>
                <a:srgbClr val="FFFF00"/>
              </a:solidFill>
              <a:latin typeface="+mn-lt"/>
            </a:endParaRPr>
          </a:p>
        </p:txBody>
      </p:sp>
      <p:pic>
        <p:nvPicPr>
          <p:cNvPr id="2051" name="Picture 3"/>
          <p:cNvPicPr>
            <a:picLocks noGrp="1" noChangeAspect="1" noChangeArrowheads="1"/>
          </p:cNvPicPr>
          <p:nvPr>
            <p:ph sz="half" idx="2"/>
          </p:nvPr>
        </p:nvPicPr>
        <p:blipFill>
          <a:blip r:embed="rId3" cstate="print"/>
          <a:srcRect/>
          <a:stretch>
            <a:fillRect/>
          </a:stretch>
        </p:blipFill>
        <p:spPr bwMode="auto">
          <a:xfrm>
            <a:off x="4932363" y="2838408"/>
            <a:ext cx="3810000" cy="3052846"/>
          </a:xfrm>
          <a:prstGeom prst="rect">
            <a:avLst/>
          </a:prstGeom>
          <a:noFill/>
          <a:ln w="9525">
            <a:noFill/>
            <a:miter lim="800000"/>
            <a:headEnd/>
            <a:tailEnd/>
          </a:ln>
          <a:effectLst/>
        </p:spPr>
      </p:pic>
      <p:pic>
        <p:nvPicPr>
          <p:cNvPr id="2052" name="Picture 4"/>
          <p:cNvPicPr>
            <a:picLocks noGrp="1" noChangeAspect="1" noChangeArrowheads="1"/>
          </p:cNvPicPr>
          <p:nvPr>
            <p:ph sz="half" idx="1"/>
          </p:nvPr>
        </p:nvPicPr>
        <p:blipFill>
          <a:blip r:embed="rId4" cstate="print"/>
          <a:srcRect/>
          <a:stretch>
            <a:fillRect/>
          </a:stretch>
        </p:blipFill>
        <p:spPr bwMode="auto">
          <a:xfrm>
            <a:off x="755576" y="2852936"/>
            <a:ext cx="3810000" cy="3052846"/>
          </a:xfrm>
          <a:prstGeom prst="rect">
            <a:avLst/>
          </a:prstGeom>
          <a:noFill/>
          <a:ln w="9525">
            <a:noFill/>
            <a:miter lim="800000"/>
            <a:headEnd/>
            <a:tailEnd/>
          </a:ln>
          <a:effectLst/>
        </p:spPr>
      </p:pic>
      <p:sp>
        <p:nvSpPr>
          <p:cNvPr id="16" name="CasellaDiTesto 15"/>
          <p:cNvSpPr txBox="1"/>
          <p:nvPr/>
        </p:nvSpPr>
        <p:spPr>
          <a:xfrm>
            <a:off x="827584" y="6093296"/>
            <a:ext cx="1584176" cy="338554"/>
          </a:xfrm>
          <a:prstGeom prst="rect">
            <a:avLst/>
          </a:prstGeom>
          <a:solidFill>
            <a:srgbClr val="51E3DC"/>
          </a:solidFill>
        </p:spPr>
        <p:txBody>
          <a:bodyPr wrap="square" rtlCol="0">
            <a:spAutoFit/>
          </a:bodyPr>
          <a:lstStyle/>
          <a:p>
            <a:pPr algn="ctr"/>
            <a:r>
              <a:rPr lang="it-IT" dirty="0" smtClean="0"/>
              <a:t>P 0.070</a:t>
            </a:r>
            <a:endParaRPr lang="it-IT" dirty="0"/>
          </a:p>
        </p:txBody>
      </p:sp>
      <p:sp>
        <p:nvSpPr>
          <p:cNvPr id="17" name="CasellaDiTesto 16"/>
          <p:cNvSpPr txBox="1"/>
          <p:nvPr/>
        </p:nvSpPr>
        <p:spPr>
          <a:xfrm>
            <a:off x="7020272" y="6021288"/>
            <a:ext cx="1584176" cy="430887"/>
          </a:xfrm>
          <a:prstGeom prst="rect">
            <a:avLst/>
          </a:prstGeom>
          <a:solidFill>
            <a:srgbClr val="51E3DC"/>
          </a:solidFill>
        </p:spPr>
        <p:txBody>
          <a:bodyPr wrap="square" rtlCol="0">
            <a:spAutoFit/>
          </a:bodyPr>
          <a:lstStyle/>
          <a:p>
            <a:pPr algn="ctr"/>
            <a:r>
              <a:rPr lang="it-IT" sz="1100" dirty="0" smtClean="0"/>
              <a:t>P non definibile, tutti </a:t>
            </a:r>
            <a:r>
              <a:rPr lang="it-IT" sz="1100" dirty="0" err="1" smtClean="0"/>
              <a:t>censorizzati</a:t>
            </a:r>
            <a:endParaRPr lang="it-IT" sz="1100"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4"/>
          <p:cNvSpPr>
            <a:spLocks noGrp="1"/>
          </p:cNvSpPr>
          <p:nvPr>
            <p:ph type="title"/>
          </p:nvPr>
        </p:nvSpPr>
        <p:spPr>
          <a:xfrm>
            <a:off x="1403648" y="548680"/>
            <a:ext cx="7093469" cy="839688"/>
          </a:xfrm>
          <a:solidFill>
            <a:srgbClr val="FF0000"/>
          </a:solidFill>
          <a:ln>
            <a:solidFill>
              <a:srgbClr val="51E3DC"/>
            </a:solidFill>
          </a:ln>
        </p:spPr>
        <p:txBody>
          <a:bodyPr/>
          <a:lstStyle/>
          <a:p>
            <a:r>
              <a:rPr lang="it-IT" dirty="0" smtClean="0">
                <a:solidFill>
                  <a:srgbClr val="FFFF00"/>
                </a:solidFill>
              </a:rPr>
              <a:t>Non indicazioni alla radioterapia</a:t>
            </a:r>
            <a:endParaRPr lang="it-IT" dirty="0">
              <a:solidFill>
                <a:srgbClr val="FFFF00"/>
              </a:solidFill>
            </a:endParaRPr>
          </a:p>
        </p:txBody>
      </p:sp>
      <p:sp>
        <p:nvSpPr>
          <p:cNvPr id="520195" name="Rectangle 3"/>
          <p:cNvSpPr>
            <a:spLocks noGrp="1" noChangeArrowheads="1"/>
          </p:cNvSpPr>
          <p:nvPr>
            <p:ph sz="half" idx="1"/>
          </p:nvPr>
        </p:nvSpPr>
        <p:spPr>
          <a:xfrm>
            <a:off x="1182688" y="2017713"/>
            <a:ext cx="7493768" cy="2635423"/>
          </a:xfrm>
        </p:spPr>
        <p:txBody>
          <a:bodyPr/>
          <a:lstStyle/>
          <a:p>
            <a:endParaRPr lang="it-IT" dirty="0"/>
          </a:p>
          <a:p>
            <a:r>
              <a:rPr lang="it-IT" dirty="0" smtClean="0"/>
              <a:t>Radioterapia esclusiva a titolo radicale</a:t>
            </a:r>
          </a:p>
          <a:p>
            <a:endParaRPr lang="it-IT" dirty="0" smtClean="0"/>
          </a:p>
          <a:p>
            <a:r>
              <a:rPr lang="it-IT" dirty="0" smtClean="0"/>
              <a:t>Trattamento post </a:t>
            </a:r>
            <a:r>
              <a:rPr lang="it-IT" dirty="0" err="1" smtClean="0"/>
              <a:t>pleurectomia</a:t>
            </a:r>
            <a:r>
              <a:rPr lang="it-IT" dirty="0" smtClean="0"/>
              <a:t>/decorticazione</a:t>
            </a:r>
            <a:endParaRPr lang="it-IT" dirty="0"/>
          </a:p>
        </p:txBody>
      </p:sp>
      <p:sp>
        <p:nvSpPr>
          <p:cNvPr id="7" name="Segnaposto data 6"/>
          <p:cNvSpPr>
            <a:spLocks noGrp="1"/>
          </p:cNvSpPr>
          <p:nvPr>
            <p:ph type="dt" sz="half" idx="10"/>
          </p:nvPr>
        </p:nvSpPr>
        <p:spPr/>
        <p:txBody>
          <a:bodyPr/>
          <a:lstStyle/>
          <a:p>
            <a:pPr>
              <a:defRPr/>
            </a:pPr>
            <a:fld id="{2F8EA8B0-8851-42BC-A5FD-AB7EB2685EC9}" type="datetime1">
              <a:rPr lang="en-US" smtClean="0"/>
              <a:pPr>
                <a:defRPr/>
              </a:pPr>
              <a:t>11/15/2010</a:t>
            </a:fld>
            <a:endParaRPr lang="it-IT"/>
          </a:p>
        </p:txBody>
      </p:sp>
      <p:sp>
        <p:nvSpPr>
          <p:cNvPr id="8" name="Segnaposto numero diapositiva 7"/>
          <p:cNvSpPr>
            <a:spLocks noGrp="1"/>
          </p:cNvSpPr>
          <p:nvPr>
            <p:ph type="sldNum" sz="quarter" idx="12"/>
          </p:nvPr>
        </p:nvSpPr>
        <p:spPr/>
        <p:txBody>
          <a:bodyPr/>
          <a:lstStyle/>
          <a:p>
            <a:pPr>
              <a:defRPr/>
            </a:pPr>
            <a:fld id="{C8109118-0022-4C12-9EEC-3273F8B36F16}" type="slidenum">
              <a:rPr lang="it-IT" smtClean="0"/>
              <a:pPr>
                <a:defRPr/>
              </a:pPr>
              <a:t>4</a:t>
            </a:fld>
            <a:endParaRPr lang="it-IT"/>
          </a:p>
        </p:txBody>
      </p:sp>
      <p:sp>
        <p:nvSpPr>
          <p:cNvPr id="9" name="Segnaposto piè di pagina 4"/>
          <p:cNvSpPr>
            <a:spLocks noGrp="1"/>
          </p:cNvSpPr>
          <p:nvPr>
            <p:ph type="ftr" sz="quarter" idx="11"/>
          </p:nvPr>
        </p:nvSpPr>
        <p:spPr>
          <a:xfrm>
            <a:off x="684213" y="6237288"/>
            <a:ext cx="7920037" cy="457200"/>
          </a:xfrm>
          <a:noFill/>
        </p:spPr>
        <p:txBody>
          <a:bodyPr/>
          <a:lstStyle/>
          <a:p>
            <a:pPr lvl="0"/>
            <a:r>
              <a:rPr lang="it-IT" dirty="0" smtClean="0"/>
              <a:t>C. </a:t>
            </a:r>
            <a:r>
              <a:rPr lang="it-IT" dirty="0" err="1" smtClean="0"/>
              <a:t>Pinto</a:t>
            </a:r>
            <a:r>
              <a:rPr lang="it-IT" dirty="0" smtClean="0"/>
              <a:t>, A. </a:t>
            </a:r>
            <a:r>
              <a:rPr lang="it-IT" dirty="0" err="1" smtClean="0"/>
              <a:t>Ardizzoni</a:t>
            </a:r>
            <a:r>
              <a:rPr lang="it-IT" dirty="0" smtClean="0"/>
              <a:t>, P. Betta, F. </a:t>
            </a:r>
            <a:r>
              <a:rPr lang="it-IT" dirty="0" err="1" smtClean="0"/>
              <a:t>Facciolo</a:t>
            </a:r>
            <a:r>
              <a:rPr lang="it-IT" dirty="0" smtClean="0"/>
              <a:t>, G. Tassi, S. Tonoli </a:t>
            </a:r>
            <a:r>
              <a:rPr lang="it-IT" dirty="0" err="1" smtClean="0"/>
              <a:t>et</a:t>
            </a:r>
            <a:r>
              <a:rPr lang="it-IT" dirty="0" smtClean="0"/>
              <a:t> al. </a:t>
            </a:r>
            <a:r>
              <a:rPr lang="en-GB" dirty="0" smtClean="0"/>
              <a:t>“</a:t>
            </a:r>
            <a:r>
              <a:rPr lang="en-GB" b="1" dirty="0" smtClean="0"/>
              <a:t>Expert Opinions of the First Italian Consensus Conference on the management of malignant pleural mesothelioma </a:t>
            </a:r>
            <a:r>
              <a:rPr lang="en-GB" dirty="0" smtClean="0"/>
              <a:t>" </a:t>
            </a:r>
            <a:r>
              <a:rPr lang="en-GB" dirty="0" err="1" smtClean="0"/>
              <a:t>accettato</a:t>
            </a:r>
            <a:r>
              <a:rPr lang="en-GB" dirty="0" smtClean="0"/>
              <a:t> per </a:t>
            </a:r>
            <a:r>
              <a:rPr lang="en-GB" dirty="0" err="1" smtClean="0"/>
              <a:t>pubblicazione</a:t>
            </a:r>
            <a:r>
              <a:rPr lang="en-GB" dirty="0" smtClean="0"/>
              <a:t> </a:t>
            </a:r>
            <a:r>
              <a:rPr lang="en-GB" dirty="0" err="1" smtClean="0"/>
              <a:t>sull'American</a:t>
            </a:r>
            <a:r>
              <a:rPr lang="en-GB" dirty="0" smtClean="0"/>
              <a:t> Journal of Clinical Oncology.</a:t>
            </a:r>
            <a:endParaRPr lang="it-IT"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p:txBody>
          <a:bodyPr/>
          <a:lstStyle/>
          <a:p>
            <a:r>
              <a:rPr lang="it-IT"/>
              <a:t>RTT sintomatica</a:t>
            </a:r>
          </a:p>
        </p:txBody>
      </p:sp>
      <p:sp>
        <p:nvSpPr>
          <p:cNvPr id="516099" name="Rectangle 3"/>
          <p:cNvSpPr>
            <a:spLocks noGrp="1" noChangeArrowheads="1"/>
          </p:cNvSpPr>
          <p:nvPr>
            <p:ph type="body" idx="1"/>
          </p:nvPr>
        </p:nvSpPr>
        <p:spPr/>
        <p:txBody>
          <a:bodyPr/>
          <a:lstStyle/>
          <a:p>
            <a:r>
              <a:rPr lang="it-IT" sz="2400"/>
              <a:t>RT efficace nel trattamento del dolore (50-60% dei pazienti, durata media del beneficio circa 5-6 mesi)</a:t>
            </a:r>
          </a:p>
          <a:p>
            <a:r>
              <a:rPr lang="it-IT" sz="2400"/>
              <a:t>Consigliati trattamenti ipofrazionati (3-4 Gy/frazione)</a:t>
            </a:r>
          </a:p>
          <a:p>
            <a:r>
              <a:rPr lang="it-IT" sz="2400"/>
              <a:t>RT non efficace nella dispnea da versamento pleurico</a:t>
            </a:r>
          </a:p>
          <a:p>
            <a:r>
              <a:rPr lang="it-IT" sz="2400"/>
              <a:t>Sindrome mediastinica: beneficio non comprovato può essere tuttavia proposta in casi particolari</a:t>
            </a:r>
          </a:p>
        </p:txBody>
      </p:sp>
      <p:sp>
        <p:nvSpPr>
          <p:cNvPr id="5" name="Segnaposto data 4"/>
          <p:cNvSpPr>
            <a:spLocks noGrp="1"/>
          </p:cNvSpPr>
          <p:nvPr>
            <p:ph type="dt" sz="half" idx="10"/>
          </p:nvPr>
        </p:nvSpPr>
        <p:spPr/>
        <p:txBody>
          <a:bodyPr/>
          <a:lstStyle/>
          <a:p>
            <a:pPr>
              <a:defRPr/>
            </a:pPr>
            <a:fld id="{D68062E0-FFA3-48F6-B786-ED0E3FC022CF}" type="datetime1">
              <a:rPr lang="en-US" smtClean="0"/>
              <a:pPr>
                <a:defRPr/>
              </a:pPr>
              <a:t>11/15/2010</a:t>
            </a:fld>
            <a:endParaRPr lang="it-IT"/>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5</a:t>
            </a:fld>
            <a:endParaRPr lang="it-IT"/>
          </a:p>
        </p:txBody>
      </p:sp>
      <p:sp>
        <p:nvSpPr>
          <p:cNvPr id="7" name="Segnaposto piè di pagina 4"/>
          <p:cNvSpPr>
            <a:spLocks noGrp="1"/>
          </p:cNvSpPr>
          <p:nvPr>
            <p:ph type="ftr" sz="quarter" idx="11"/>
          </p:nvPr>
        </p:nvSpPr>
        <p:spPr>
          <a:xfrm>
            <a:off x="900113" y="5876925"/>
            <a:ext cx="7632700" cy="823913"/>
          </a:xfrm>
          <a:noFill/>
        </p:spPr>
        <p:txBody>
          <a:bodyPr/>
          <a:lstStyle/>
          <a:p>
            <a:pPr lvl="0"/>
            <a:r>
              <a:rPr lang="it-IT" dirty="0" smtClean="0"/>
              <a:t>C. </a:t>
            </a:r>
            <a:r>
              <a:rPr lang="it-IT" dirty="0" err="1" smtClean="0"/>
              <a:t>Pinto</a:t>
            </a:r>
            <a:r>
              <a:rPr lang="it-IT" dirty="0" smtClean="0"/>
              <a:t>, A. </a:t>
            </a:r>
            <a:r>
              <a:rPr lang="it-IT" dirty="0" err="1" smtClean="0"/>
              <a:t>Ardizzoni</a:t>
            </a:r>
            <a:r>
              <a:rPr lang="it-IT" dirty="0" smtClean="0"/>
              <a:t>, P. Betta, F. </a:t>
            </a:r>
            <a:r>
              <a:rPr lang="it-IT" dirty="0" err="1" smtClean="0"/>
              <a:t>Facciolo</a:t>
            </a:r>
            <a:r>
              <a:rPr lang="it-IT" dirty="0" smtClean="0"/>
              <a:t>, G. Tassi, S. Tonoli </a:t>
            </a:r>
            <a:r>
              <a:rPr lang="it-IT" dirty="0" err="1" smtClean="0"/>
              <a:t>et</a:t>
            </a:r>
            <a:r>
              <a:rPr lang="it-IT" dirty="0" smtClean="0"/>
              <a:t> al. </a:t>
            </a:r>
            <a:r>
              <a:rPr lang="en-GB" dirty="0" smtClean="0"/>
              <a:t>“</a:t>
            </a:r>
            <a:r>
              <a:rPr lang="en-GB" b="1" dirty="0" smtClean="0"/>
              <a:t>Expert Opinions of the First Italian Consensus Conference on the management of malignant pleural mesothelioma </a:t>
            </a:r>
            <a:r>
              <a:rPr lang="en-GB" dirty="0" smtClean="0"/>
              <a:t>" </a:t>
            </a:r>
            <a:r>
              <a:rPr lang="en-GB" dirty="0" err="1" smtClean="0"/>
              <a:t>accettato</a:t>
            </a:r>
            <a:r>
              <a:rPr lang="en-GB" dirty="0" smtClean="0"/>
              <a:t> per </a:t>
            </a:r>
            <a:r>
              <a:rPr lang="en-GB" dirty="0" err="1" smtClean="0"/>
              <a:t>pubblicazione</a:t>
            </a:r>
            <a:r>
              <a:rPr lang="en-GB" dirty="0" smtClean="0"/>
              <a:t> </a:t>
            </a:r>
            <a:r>
              <a:rPr lang="en-GB" dirty="0" err="1" smtClean="0"/>
              <a:t>sull'American</a:t>
            </a:r>
            <a:r>
              <a:rPr lang="en-GB" dirty="0" smtClean="0"/>
              <a:t> Journal of Clinical Oncology.</a:t>
            </a:r>
            <a:endParaRPr lang="it-IT"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5074" name="Rectangle 2"/>
          <p:cNvSpPr>
            <a:spLocks noGrp="1" noChangeArrowheads="1"/>
          </p:cNvSpPr>
          <p:nvPr>
            <p:ph type="title"/>
          </p:nvPr>
        </p:nvSpPr>
        <p:spPr/>
        <p:txBody>
          <a:bodyPr/>
          <a:lstStyle/>
          <a:p>
            <a:r>
              <a:rPr lang="it-IT"/>
              <a:t>RTT sui tragitti toracoscopici</a:t>
            </a:r>
          </a:p>
        </p:txBody>
      </p:sp>
      <p:sp>
        <p:nvSpPr>
          <p:cNvPr id="515075" name="Rectangle 3"/>
          <p:cNvSpPr>
            <a:spLocks noGrp="1" noChangeArrowheads="1"/>
          </p:cNvSpPr>
          <p:nvPr>
            <p:ph type="body" idx="1"/>
          </p:nvPr>
        </p:nvSpPr>
        <p:spPr/>
        <p:txBody>
          <a:bodyPr/>
          <a:lstStyle/>
          <a:p>
            <a:pPr algn="just">
              <a:buNone/>
            </a:pPr>
            <a:r>
              <a:rPr lang="it-IT" dirty="0"/>
              <a:t>RT nei tragitti </a:t>
            </a:r>
            <a:r>
              <a:rPr lang="it-IT" dirty="0" err="1" smtClean="0"/>
              <a:t>toracoscopico</a:t>
            </a:r>
            <a:r>
              <a:rPr lang="it-IT" dirty="0" smtClean="0"/>
              <a:t> </a:t>
            </a:r>
          </a:p>
          <a:p>
            <a:pPr algn="just">
              <a:buFont typeface="Wingdings" pitchFamily="2" charset="2"/>
              <a:buChar char=""/>
            </a:pPr>
            <a:endParaRPr lang="it-IT" dirty="0" smtClean="0"/>
          </a:p>
          <a:p>
            <a:pPr algn="just">
              <a:buFont typeface="Wingdings" pitchFamily="2" charset="2"/>
              <a:buChar char=""/>
            </a:pPr>
            <a:r>
              <a:rPr lang="it-IT" dirty="0" smtClean="0"/>
              <a:t>consigliabile</a:t>
            </a:r>
            <a:r>
              <a:rPr lang="it-IT" dirty="0"/>
              <a:t>, preferibilmente dopo la guarigione della ferita e da effettuarsi non oltre 30 giorni con schema ipofrazionato (7 Gy/</a:t>
            </a:r>
            <a:r>
              <a:rPr lang="it-IT" dirty="0" err="1"/>
              <a:t>fr</a:t>
            </a:r>
            <a:r>
              <a:rPr lang="it-IT" dirty="0"/>
              <a:t> x 3), preferibilmente con elettroni  (fotoni in casi particolari) (consiglio di esperti, non sicure evidenze cliniche)</a:t>
            </a:r>
          </a:p>
        </p:txBody>
      </p:sp>
      <p:sp>
        <p:nvSpPr>
          <p:cNvPr id="5" name="Segnaposto data 4"/>
          <p:cNvSpPr>
            <a:spLocks noGrp="1"/>
          </p:cNvSpPr>
          <p:nvPr>
            <p:ph type="dt" sz="half" idx="10"/>
          </p:nvPr>
        </p:nvSpPr>
        <p:spPr/>
        <p:txBody>
          <a:bodyPr/>
          <a:lstStyle/>
          <a:p>
            <a:pPr>
              <a:defRPr/>
            </a:pPr>
            <a:fld id="{1867BDDD-C989-4636-A1E0-00C5B0EF20E1}" type="datetime1">
              <a:rPr lang="en-US" smtClean="0"/>
              <a:pPr>
                <a:defRPr/>
              </a:pPr>
              <a:t>11/15/2010</a:t>
            </a:fld>
            <a:endParaRPr lang="it-IT"/>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6</a:t>
            </a:fld>
            <a:endParaRPr lang="it-IT"/>
          </a:p>
        </p:txBody>
      </p:sp>
      <p:sp>
        <p:nvSpPr>
          <p:cNvPr id="7" name="Segnaposto piè di pagina 4"/>
          <p:cNvSpPr>
            <a:spLocks noGrp="1"/>
          </p:cNvSpPr>
          <p:nvPr>
            <p:ph type="ftr" sz="quarter" idx="11"/>
          </p:nvPr>
        </p:nvSpPr>
        <p:spPr>
          <a:xfrm>
            <a:off x="900113" y="5876925"/>
            <a:ext cx="7632700" cy="823913"/>
          </a:xfrm>
          <a:noFill/>
        </p:spPr>
        <p:txBody>
          <a:bodyPr/>
          <a:lstStyle/>
          <a:p>
            <a:pPr lvl="0"/>
            <a:r>
              <a:rPr lang="it-IT" dirty="0" smtClean="0"/>
              <a:t>C. </a:t>
            </a:r>
            <a:r>
              <a:rPr lang="it-IT" dirty="0" err="1" smtClean="0"/>
              <a:t>Pinto</a:t>
            </a:r>
            <a:r>
              <a:rPr lang="it-IT" dirty="0" smtClean="0"/>
              <a:t>, A. </a:t>
            </a:r>
            <a:r>
              <a:rPr lang="it-IT" dirty="0" err="1" smtClean="0"/>
              <a:t>Ardizzoni</a:t>
            </a:r>
            <a:r>
              <a:rPr lang="it-IT" dirty="0" smtClean="0"/>
              <a:t>, P. Betta, F. </a:t>
            </a:r>
            <a:r>
              <a:rPr lang="it-IT" dirty="0" err="1" smtClean="0"/>
              <a:t>Facciolo</a:t>
            </a:r>
            <a:r>
              <a:rPr lang="it-IT" dirty="0" smtClean="0"/>
              <a:t>, G. Tassi, S. Tonoli </a:t>
            </a:r>
            <a:r>
              <a:rPr lang="it-IT" dirty="0" err="1" smtClean="0"/>
              <a:t>et</a:t>
            </a:r>
            <a:r>
              <a:rPr lang="it-IT" dirty="0" smtClean="0"/>
              <a:t> al. </a:t>
            </a:r>
            <a:r>
              <a:rPr lang="en-GB" dirty="0" smtClean="0"/>
              <a:t>“</a:t>
            </a:r>
            <a:r>
              <a:rPr lang="en-GB" b="1" dirty="0" smtClean="0"/>
              <a:t>Expert Opinions of the First Italian Consensus Conference on the management of malignant pleural mesothelioma </a:t>
            </a:r>
            <a:r>
              <a:rPr lang="en-GB" dirty="0" smtClean="0"/>
              <a:t>" </a:t>
            </a:r>
            <a:r>
              <a:rPr lang="en-GB" dirty="0" err="1" smtClean="0"/>
              <a:t>accettato</a:t>
            </a:r>
            <a:r>
              <a:rPr lang="en-GB" dirty="0" smtClean="0"/>
              <a:t> per </a:t>
            </a:r>
            <a:r>
              <a:rPr lang="en-GB" dirty="0" err="1" smtClean="0"/>
              <a:t>pubblicazione</a:t>
            </a:r>
            <a:r>
              <a:rPr lang="en-GB" dirty="0" smtClean="0"/>
              <a:t> </a:t>
            </a:r>
            <a:r>
              <a:rPr lang="en-GB" dirty="0" err="1" smtClean="0"/>
              <a:t>sull'American</a:t>
            </a:r>
            <a:r>
              <a:rPr lang="en-GB" dirty="0" smtClean="0"/>
              <a:t> Journal of Clinical Oncology.</a:t>
            </a:r>
            <a:endParaRPr lang="it-IT"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p:txBody>
          <a:bodyPr/>
          <a:lstStyle/>
          <a:p>
            <a:r>
              <a:rPr lang="it-IT" dirty="0"/>
              <a:t>Radioterapia dopo EPP</a:t>
            </a:r>
          </a:p>
        </p:txBody>
      </p:sp>
      <p:sp>
        <p:nvSpPr>
          <p:cNvPr id="514051" name="Rectangle 3"/>
          <p:cNvSpPr>
            <a:spLocks noGrp="1" noChangeArrowheads="1"/>
          </p:cNvSpPr>
          <p:nvPr>
            <p:ph type="body" idx="1"/>
          </p:nvPr>
        </p:nvSpPr>
        <p:spPr>
          <a:xfrm>
            <a:off x="683568" y="1844824"/>
            <a:ext cx="8229600" cy="4463777"/>
          </a:xfrm>
        </p:spPr>
        <p:txBody>
          <a:bodyPr/>
          <a:lstStyle/>
          <a:p>
            <a:pPr>
              <a:lnSpc>
                <a:spcPct val="150000"/>
              </a:lnSpc>
            </a:pPr>
            <a:r>
              <a:rPr lang="it-IT" dirty="0"/>
              <a:t>Trattamento consigliato dopo EPP possibilmente entro tre mesi (in assenza di chemioterapia o almeno un mese dal termine dell’ultimo ciclo)</a:t>
            </a:r>
          </a:p>
          <a:p>
            <a:pPr>
              <a:lnSpc>
                <a:spcPct val="150000"/>
              </a:lnSpc>
            </a:pPr>
            <a:r>
              <a:rPr lang="it-IT" dirty="0"/>
              <a:t>Escludere pazienti con </a:t>
            </a:r>
            <a:r>
              <a:rPr lang="it-IT" dirty="0" err="1"/>
              <a:t>istotipo</a:t>
            </a:r>
            <a:r>
              <a:rPr lang="it-IT" dirty="0"/>
              <a:t> non </a:t>
            </a:r>
            <a:r>
              <a:rPr lang="it-IT" dirty="0" err="1"/>
              <a:t>epitelioide</a:t>
            </a:r>
            <a:r>
              <a:rPr lang="it-IT" dirty="0"/>
              <a:t>, scadenti condizioni respiratorie e cardiovascolari, basso performance status</a:t>
            </a:r>
          </a:p>
          <a:p>
            <a:pPr>
              <a:lnSpc>
                <a:spcPct val="150000"/>
              </a:lnSpc>
            </a:pPr>
            <a:r>
              <a:rPr lang="it-IT" dirty="0" smtClean="0"/>
              <a:t>Tecnica</a:t>
            </a:r>
            <a:r>
              <a:rPr lang="it-IT" dirty="0"/>
              <a:t>: minimo 3DCRT – consigliata IMRT</a:t>
            </a:r>
          </a:p>
          <a:p>
            <a:pPr>
              <a:lnSpc>
                <a:spcPct val="150000"/>
              </a:lnSpc>
              <a:buFont typeface="Wingdings" pitchFamily="2" charset="2"/>
              <a:buNone/>
            </a:pPr>
            <a:endParaRPr lang="it-IT" sz="2000" dirty="0"/>
          </a:p>
        </p:txBody>
      </p:sp>
      <p:sp>
        <p:nvSpPr>
          <p:cNvPr id="5" name="Segnaposto data 4"/>
          <p:cNvSpPr>
            <a:spLocks noGrp="1"/>
          </p:cNvSpPr>
          <p:nvPr>
            <p:ph type="dt" sz="half" idx="10"/>
          </p:nvPr>
        </p:nvSpPr>
        <p:spPr/>
        <p:txBody>
          <a:bodyPr/>
          <a:lstStyle/>
          <a:p>
            <a:pPr>
              <a:defRPr/>
            </a:pPr>
            <a:fld id="{4F542FB3-9427-492E-81DC-7DAA678FE520}" type="datetime1">
              <a:rPr lang="en-US" smtClean="0"/>
              <a:pPr>
                <a:defRPr/>
              </a:pPr>
              <a:t>11/15/2010</a:t>
            </a:fld>
            <a:endParaRPr lang="it-IT"/>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7</a:t>
            </a:fld>
            <a:endParaRPr lang="it-IT"/>
          </a:p>
        </p:txBody>
      </p:sp>
      <p:sp>
        <p:nvSpPr>
          <p:cNvPr id="7" name="Segnaposto piè di pagina 4"/>
          <p:cNvSpPr>
            <a:spLocks noGrp="1"/>
          </p:cNvSpPr>
          <p:nvPr>
            <p:ph type="ftr" sz="quarter" idx="11"/>
          </p:nvPr>
        </p:nvSpPr>
        <p:spPr>
          <a:xfrm>
            <a:off x="900113" y="5876925"/>
            <a:ext cx="7632700" cy="823913"/>
          </a:xfrm>
          <a:noFill/>
        </p:spPr>
        <p:txBody>
          <a:bodyPr/>
          <a:lstStyle/>
          <a:p>
            <a:pPr lvl="0"/>
            <a:r>
              <a:rPr lang="it-IT" dirty="0" smtClean="0"/>
              <a:t>C. </a:t>
            </a:r>
            <a:r>
              <a:rPr lang="it-IT" dirty="0" err="1" smtClean="0"/>
              <a:t>Pinto</a:t>
            </a:r>
            <a:r>
              <a:rPr lang="it-IT" dirty="0" smtClean="0"/>
              <a:t>, A. </a:t>
            </a:r>
            <a:r>
              <a:rPr lang="it-IT" dirty="0" err="1" smtClean="0"/>
              <a:t>Ardizzoni</a:t>
            </a:r>
            <a:r>
              <a:rPr lang="it-IT" dirty="0" smtClean="0"/>
              <a:t>, P. Betta, F. </a:t>
            </a:r>
            <a:r>
              <a:rPr lang="it-IT" dirty="0" err="1" smtClean="0"/>
              <a:t>Facciolo</a:t>
            </a:r>
            <a:r>
              <a:rPr lang="it-IT" dirty="0" smtClean="0"/>
              <a:t>, G. Tassi, S. Tonoli </a:t>
            </a:r>
            <a:r>
              <a:rPr lang="it-IT" dirty="0" err="1" smtClean="0"/>
              <a:t>et</a:t>
            </a:r>
            <a:r>
              <a:rPr lang="it-IT" dirty="0" smtClean="0"/>
              <a:t> al. </a:t>
            </a:r>
            <a:r>
              <a:rPr lang="en-GB" dirty="0" smtClean="0"/>
              <a:t>“</a:t>
            </a:r>
            <a:r>
              <a:rPr lang="en-GB" b="1" dirty="0" smtClean="0"/>
              <a:t>Expert Opinions of the First Italian Consensus Conference on the management of malignant pleural mesothelioma </a:t>
            </a:r>
            <a:r>
              <a:rPr lang="en-GB" dirty="0" smtClean="0"/>
              <a:t>" </a:t>
            </a:r>
            <a:r>
              <a:rPr lang="en-GB" dirty="0" err="1" smtClean="0"/>
              <a:t>accettato</a:t>
            </a:r>
            <a:r>
              <a:rPr lang="en-GB" dirty="0" smtClean="0"/>
              <a:t> per </a:t>
            </a:r>
            <a:r>
              <a:rPr lang="en-GB" dirty="0" err="1" smtClean="0"/>
              <a:t>pubblicazione</a:t>
            </a:r>
            <a:r>
              <a:rPr lang="en-GB" dirty="0" smtClean="0"/>
              <a:t> </a:t>
            </a:r>
            <a:r>
              <a:rPr lang="en-GB" dirty="0" err="1" smtClean="0"/>
              <a:t>sull'American</a:t>
            </a:r>
            <a:r>
              <a:rPr lang="en-GB" dirty="0" smtClean="0"/>
              <a:t> Journal of Clinical Oncology.</a:t>
            </a:r>
            <a:endParaRPr lang="it-IT"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Rectangle 2"/>
          <p:cNvSpPr>
            <a:spLocks noGrp="1" noChangeArrowheads="1"/>
          </p:cNvSpPr>
          <p:nvPr>
            <p:ph type="title"/>
          </p:nvPr>
        </p:nvSpPr>
        <p:spPr>
          <a:xfrm>
            <a:off x="1331640" y="519113"/>
            <a:ext cx="7355160" cy="1109687"/>
          </a:xfrm>
        </p:spPr>
        <p:txBody>
          <a:bodyPr/>
          <a:lstStyle/>
          <a:p>
            <a:r>
              <a:rPr lang="it-IT" sz="2800" dirty="0" smtClean="0"/>
              <a:t/>
            </a:r>
            <a:br>
              <a:rPr lang="it-IT" sz="2800" dirty="0" smtClean="0"/>
            </a:br>
            <a:r>
              <a:rPr lang="it-IT" sz="2800" dirty="0" smtClean="0"/>
              <a:t>Radioterapia </a:t>
            </a:r>
            <a:r>
              <a:rPr lang="it-IT" sz="2800" dirty="0"/>
              <a:t>post </a:t>
            </a:r>
            <a:r>
              <a:rPr lang="it-IT" sz="2800" dirty="0" smtClean="0"/>
              <a:t>EPP</a:t>
            </a:r>
            <a:r>
              <a:rPr lang="it-IT" sz="2800" dirty="0"/>
              <a:t/>
            </a:r>
            <a:br>
              <a:rPr lang="it-IT" sz="2800" dirty="0"/>
            </a:br>
            <a:r>
              <a:rPr lang="it-IT" sz="2800" dirty="0"/>
              <a:t>Razionale</a:t>
            </a:r>
          </a:p>
        </p:txBody>
      </p:sp>
      <p:sp>
        <p:nvSpPr>
          <p:cNvPr id="471043" name="Rectangle 3"/>
          <p:cNvSpPr>
            <a:spLocks noGrp="1" noChangeArrowheads="1"/>
          </p:cNvSpPr>
          <p:nvPr>
            <p:ph type="body" idx="1"/>
          </p:nvPr>
        </p:nvSpPr>
        <p:spPr>
          <a:xfrm>
            <a:off x="684213" y="1988840"/>
            <a:ext cx="8229600" cy="4869159"/>
          </a:xfrm>
        </p:spPr>
        <p:txBody>
          <a:bodyPr/>
          <a:lstStyle/>
          <a:p>
            <a:r>
              <a:rPr lang="it-IT" sz="1800" dirty="0"/>
              <a:t>Le cellule neoplastiche dei mesoteliomi </a:t>
            </a:r>
            <a:r>
              <a:rPr lang="it-IT" sz="1800" u="sng" dirty="0">
                <a:solidFill>
                  <a:srgbClr val="FFFF00"/>
                </a:solidFill>
                <a:effectLst>
                  <a:outerShdw blurRad="38100" dist="38100" dir="2700000" algn="tl">
                    <a:srgbClr val="FFFFFF"/>
                  </a:outerShdw>
                </a:effectLst>
              </a:rPr>
              <a:t>non</a:t>
            </a:r>
            <a:r>
              <a:rPr lang="it-IT" sz="1800" dirty="0"/>
              <a:t> sono più </a:t>
            </a:r>
            <a:r>
              <a:rPr lang="it-IT" sz="1800" dirty="0" err="1"/>
              <a:t>radioresistenti</a:t>
            </a:r>
            <a:r>
              <a:rPr lang="it-IT" sz="1800" dirty="0"/>
              <a:t> rispetto ad altri tumori.</a:t>
            </a:r>
          </a:p>
          <a:p>
            <a:r>
              <a:rPr lang="it-IT" sz="1800" dirty="0" smtClean="0"/>
              <a:t>In </a:t>
            </a:r>
            <a:r>
              <a:rPr lang="it-IT" sz="1800" dirty="0"/>
              <a:t>circa 80% dei casi di sola chirurgia si ha una recidiva locale</a:t>
            </a:r>
            <a:r>
              <a:rPr lang="it-IT" sz="1800" dirty="0" smtClean="0"/>
              <a:t>.</a:t>
            </a:r>
          </a:p>
          <a:p>
            <a:pPr marL="514350" indent="-457200"/>
            <a:r>
              <a:rPr lang="it-IT" sz="1800" dirty="0" smtClean="0"/>
              <a:t>la chirurgia aggressiva da sola non migliora la probabilità di sopravvivenza </a:t>
            </a:r>
          </a:p>
          <a:p>
            <a:pPr marL="514350" indent="-457200"/>
            <a:r>
              <a:rPr lang="it-IT" sz="1800" dirty="0" smtClean="0"/>
              <a:t>L’associazione con altre modalità di trattamento (chemioterapia) comunque non riduce l’incidenza di fallimento locale che rimane la prima modalità di ricaduta </a:t>
            </a:r>
          </a:p>
          <a:p>
            <a:pPr marL="514350" indent="-457200"/>
            <a:r>
              <a:rPr lang="it-IT" sz="1800" dirty="0" smtClean="0"/>
              <a:t>Baldini e coll. nel 1997:</a:t>
            </a:r>
          </a:p>
          <a:p>
            <a:pPr marL="895350" lvl="1" indent="-381000"/>
            <a:r>
              <a:rPr lang="it-IT" sz="1800" dirty="0" smtClean="0"/>
              <a:t>il 67% dei pazienti ricaduti avevano recidive locali e il 50% recidive addominali; </a:t>
            </a:r>
          </a:p>
          <a:p>
            <a:pPr marL="895350" lvl="1" indent="-381000"/>
            <a:r>
              <a:rPr lang="it-IT" sz="1800" dirty="0" smtClean="0"/>
              <a:t>una maggioranza di queste recidive era verosimilmente dovuta all’estensione diretta dall’emitorace</a:t>
            </a:r>
            <a:endParaRPr lang="it-IT" sz="1800" dirty="0" smtClean="0">
              <a:effectLst/>
            </a:endParaRPr>
          </a:p>
          <a:p>
            <a:endParaRPr lang="it-IT" sz="2400" dirty="0" smtClean="0"/>
          </a:p>
          <a:p>
            <a:endParaRPr lang="it-IT" sz="2400" dirty="0"/>
          </a:p>
          <a:p>
            <a:pPr>
              <a:buFont typeface="Wingdings" pitchFamily="2" charset="2"/>
              <a:buNone/>
            </a:pPr>
            <a:endParaRPr lang="it-IT" sz="2400" dirty="0"/>
          </a:p>
        </p:txBody>
      </p:sp>
      <p:sp>
        <p:nvSpPr>
          <p:cNvPr id="4" name="Segnaposto data 3"/>
          <p:cNvSpPr>
            <a:spLocks noGrp="1"/>
          </p:cNvSpPr>
          <p:nvPr>
            <p:ph type="dt" sz="half" idx="10"/>
          </p:nvPr>
        </p:nvSpPr>
        <p:spPr/>
        <p:txBody>
          <a:bodyPr/>
          <a:lstStyle/>
          <a:p>
            <a:pPr>
              <a:defRPr/>
            </a:pPr>
            <a:fld id="{5645B6B1-C126-4019-8CE0-CF08E45A3D78}" type="datetime1">
              <a:rPr lang="en-US" smtClean="0"/>
              <a:pPr>
                <a:defRPr/>
              </a:pPr>
              <a:t>11/15/2010</a:t>
            </a:fld>
            <a:endParaRPr lang="it-IT"/>
          </a:p>
        </p:txBody>
      </p:sp>
      <p:sp>
        <p:nvSpPr>
          <p:cNvPr id="5" name="Segnaposto numero diapositiva 4"/>
          <p:cNvSpPr>
            <a:spLocks noGrp="1"/>
          </p:cNvSpPr>
          <p:nvPr>
            <p:ph type="sldNum" sz="quarter" idx="12"/>
          </p:nvPr>
        </p:nvSpPr>
        <p:spPr/>
        <p:txBody>
          <a:bodyPr/>
          <a:lstStyle/>
          <a:p>
            <a:pPr>
              <a:defRPr/>
            </a:pPr>
            <a:fld id="{BD39AD2C-76C0-4A39-AFF5-88C6A78D8446}" type="slidenum">
              <a:rPr lang="it-IT" smtClean="0"/>
              <a:pPr>
                <a:defRPr/>
              </a:pPr>
              <a:t>8</a:t>
            </a:fld>
            <a:endParaRPr lang="it-IT"/>
          </a:p>
        </p:txBody>
      </p:sp>
      <p:sp>
        <p:nvSpPr>
          <p:cNvPr id="6" name="Segnaposto piè di pagina 5"/>
          <p:cNvSpPr>
            <a:spLocks noGrp="1"/>
          </p:cNvSpPr>
          <p:nvPr>
            <p:ph type="ftr" sz="quarter" idx="11"/>
          </p:nvPr>
        </p:nvSpPr>
        <p:spPr/>
        <p:txBody>
          <a:bodyPr/>
          <a:lstStyle/>
          <a:p>
            <a:pPr>
              <a:defRPr/>
            </a:pP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p:txBody>
          <a:bodyPr/>
          <a:lstStyle/>
          <a:p>
            <a:r>
              <a:rPr lang="it-IT" dirty="0"/>
              <a:t>Radioterapia dopo </a:t>
            </a:r>
            <a:r>
              <a:rPr lang="it-IT" dirty="0" smtClean="0"/>
              <a:t>EPP</a:t>
            </a:r>
            <a:br>
              <a:rPr lang="it-IT" dirty="0" smtClean="0"/>
            </a:br>
            <a:r>
              <a:rPr lang="it-IT" sz="2400" dirty="0" smtClean="0"/>
              <a:t>Dosi prescritte e </a:t>
            </a:r>
            <a:r>
              <a:rPr lang="it-IT" sz="2400" dirty="0" err="1" smtClean="0"/>
              <a:t>constrains</a:t>
            </a:r>
            <a:r>
              <a:rPr lang="it-IT" sz="2400" dirty="0" smtClean="0"/>
              <a:t> per gli organi critici</a:t>
            </a:r>
            <a:endParaRPr lang="it-IT" dirty="0"/>
          </a:p>
        </p:txBody>
      </p:sp>
      <p:sp>
        <p:nvSpPr>
          <p:cNvPr id="514051" name="Rectangle 3"/>
          <p:cNvSpPr>
            <a:spLocks noGrp="1" noChangeArrowheads="1"/>
          </p:cNvSpPr>
          <p:nvPr>
            <p:ph type="body" idx="1"/>
          </p:nvPr>
        </p:nvSpPr>
        <p:spPr>
          <a:xfrm>
            <a:off x="467544" y="1844824"/>
            <a:ext cx="8229600" cy="4463777"/>
          </a:xfrm>
        </p:spPr>
        <p:txBody>
          <a:bodyPr/>
          <a:lstStyle/>
          <a:p>
            <a:pPr lvl="1">
              <a:lnSpc>
                <a:spcPct val="120000"/>
              </a:lnSpc>
            </a:pPr>
            <a:r>
              <a:rPr lang="it-IT" dirty="0" smtClean="0"/>
              <a:t>CTV</a:t>
            </a:r>
            <a:r>
              <a:rPr lang="it-IT" dirty="0"/>
              <a:t>: 45-54 Gy (frazionamento convenzionale) (60 Gy per le zone a rischio di persistenza di </a:t>
            </a:r>
            <a:r>
              <a:rPr lang="it-IT" dirty="0" smtClean="0"/>
              <a:t>malattia R1)</a:t>
            </a:r>
            <a:endParaRPr lang="it-IT" dirty="0"/>
          </a:p>
          <a:p>
            <a:pPr lvl="1">
              <a:lnSpc>
                <a:spcPct val="120000"/>
              </a:lnSpc>
            </a:pPr>
            <a:r>
              <a:rPr lang="it-IT" dirty="0"/>
              <a:t>Polmone: V20&lt; 10% (idealmente 7%), con una dose media ≤ 8.5 Gy, V5 &lt; 60%</a:t>
            </a:r>
          </a:p>
          <a:p>
            <a:pPr lvl="1">
              <a:lnSpc>
                <a:spcPct val="120000"/>
              </a:lnSpc>
            </a:pPr>
            <a:r>
              <a:rPr lang="it-IT" dirty="0"/>
              <a:t>Fegato: V30 &lt; 30% </a:t>
            </a:r>
          </a:p>
          <a:p>
            <a:pPr lvl="1">
              <a:lnSpc>
                <a:spcPct val="120000"/>
              </a:lnSpc>
            </a:pPr>
            <a:r>
              <a:rPr lang="it-IT" dirty="0"/>
              <a:t>Rene </a:t>
            </a:r>
            <a:r>
              <a:rPr lang="it-IT" dirty="0" err="1"/>
              <a:t>controlaterale</a:t>
            </a:r>
            <a:r>
              <a:rPr lang="it-IT" dirty="0"/>
              <a:t>: V15&lt; 20% </a:t>
            </a:r>
          </a:p>
          <a:p>
            <a:pPr lvl="1">
              <a:lnSpc>
                <a:spcPct val="120000"/>
              </a:lnSpc>
            </a:pPr>
            <a:r>
              <a:rPr lang="it-IT" dirty="0"/>
              <a:t>Cuore: V45 &lt; 40%, dose media 32 Gy</a:t>
            </a:r>
          </a:p>
          <a:p>
            <a:pPr lvl="1">
              <a:lnSpc>
                <a:spcPct val="120000"/>
              </a:lnSpc>
            </a:pPr>
            <a:r>
              <a:rPr lang="it-IT" dirty="0"/>
              <a:t>Midollo spinale: V45 &lt;10%; dose massima &lt; 50 Gy</a:t>
            </a:r>
          </a:p>
          <a:p>
            <a:pPr lvl="1">
              <a:lnSpc>
                <a:spcPct val="120000"/>
              </a:lnSpc>
            </a:pPr>
            <a:r>
              <a:rPr lang="it-IT" dirty="0"/>
              <a:t>Esofago: V55 &lt; 30% </a:t>
            </a:r>
          </a:p>
          <a:p>
            <a:pPr>
              <a:lnSpc>
                <a:spcPct val="90000"/>
              </a:lnSpc>
              <a:buFont typeface="Wingdings" pitchFamily="2" charset="2"/>
              <a:buNone/>
            </a:pPr>
            <a:endParaRPr lang="it-IT" sz="2000" dirty="0"/>
          </a:p>
        </p:txBody>
      </p:sp>
      <p:sp>
        <p:nvSpPr>
          <p:cNvPr id="5" name="Segnaposto data 4"/>
          <p:cNvSpPr>
            <a:spLocks noGrp="1"/>
          </p:cNvSpPr>
          <p:nvPr>
            <p:ph type="dt" sz="half" idx="10"/>
          </p:nvPr>
        </p:nvSpPr>
        <p:spPr/>
        <p:txBody>
          <a:bodyPr/>
          <a:lstStyle/>
          <a:p>
            <a:pPr>
              <a:defRPr/>
            </a:pPr>
            <a:fld id="{DB582165-4C27-4223-8126-B410D51AA6DF}" type="datetime1">
              <a:rPr lang="en-US" smtClean="0"/>
              <a:pPr>
                <a:defRPr/>
              </a:pPr>
              <a:t>11/15/2010</a:t>
            </a:fld>
            <a:endParaRPr lang="it-IT"/>
          </a:p>
        </p:txBody>
      </p:sp>
      <p:sp>
        <p:nvSpPr>
          <p:cNvPr id="6" name="Segnaposto numero diapositiva 5"/>
          <p:cNvSpPr>
            <a:spLocks noGrp="1"/>
          </p:cNvSpPr>
          <p:nvPr>
            <p:ph type="sldNum" sz="quarter" idx="12"/>
          </p:nvPr>
        </p:nvSpPr>
        <p:spPr/>
        <p:txBody>
          <a:bodyPr/>
          <a:lstStyle/>
          <a:p>
            <a:pPr>
              <a:defRPr/>
            </a:pPr>
            <a:fld id="{BD39AD2C-76C0-4A39-AFF5-88C6A78D8446}" type="slidenum">
              <a:rPr lang="it-IT" smtClean="0"/>
              <a:pPr>
                <a:defRPr/>
              </a:pPr>
              <a:t>9</a:t>
            </a:fld>
            <a:endParaRPr lang="it-IT"/>
          </a:p>
        </p:txBody>
      </p:sp>
      <p:sp>
        <p:nvSpPr>
          <p:cNvPr id="7" name="Segnaposto piè di pagina 4"/>
          <p:cNvSpPr>
            <a:spLocks noGrp="1"/>
          </p:cNvSpPr>
          <p:nvPr>
            <p:ph type="ftr" sz="quarter" idx="11"/>
          </p:nvPr>
        </p:nvSpPr>
        <p:spPr>
          <a:xfrm>
            <a:off x="900113" y="6165850"/>
            <a:ext cx="7632700" cy="692150"/>
          </a:xfrm>
          <a:noFill/>
        </p:spPr>
        <p:txBody>
          <a:bodyPr/>
          <a:lstStyle/>
          <a:p>
            <a:pPr lvl="0"/>
            <a:r>
              <a:rPr lang="it-IT" dirty="0" smtClean="0"/>
              <a:t>C. </a:t>
            </a:r>
            <a:r>
              <a:rPr lang="it-IT" dirty="0" err="1" smtClean="0"/>
              <a:t>Pinto</a:t>
            </a:r>
            <a:r>
              <a:rPr lang="it-IT" dirty="0" smtClean="0"/>
              <a:t>, A. </a:t>
            </a:r>
            <a:r>
              <a:rPr lang="it-IT" dirty="0" err="1" smtClean="0"/>
              <a:t>Ardizzoni</a:t>
            </a:r>
            <a:r>
              <a:rPr lang="it-IT" dirty="0" smtClean="0"/>
              <a:t>, P. Betta, F. </a:t>
            </a:r>
            <a:r>
              <a:rPr lang="it-IT" dirty="0" err="1" smtClean="0"/>
              <a:t>Facciolo</a:t>
            </a:r>
            <a:r>
              <a:rPr lang="it-IT" dirty="0" smtClean="0"/>
              <a:t>, G. Tassi, S. Tonoli </a:t>
            </a:r>
            <a:r>
              <a:rPr lang="it-IT" dirty="0" err="1" smtClean="0"/>
              <a:t>et</a:t>
            </a:r>
            <a:r>
              <a:rPr lang="it-IT" dirty="0" smtClean="0"/>
              <a:t> al. </a:t>
            </a:r>
            <a:r>
              <a:rPr lang="en-GB" dirty="0" smtClean="0"/>
              <a:t>“</a:t>
            </a:r>
            <a:r>
              <a:rPr lang="en-GB" b="1" dirty="0" smtClean="0"/>
              <a:t>Expert Opinions of the First Italian Consensus Conference on the management of malignant pleural mesothelioma </a:t>
            </a:r>
            <a:r>
              <a:rPr lang="en-GB" dirty="0" smtClean="0"/>
              <a:t>" </a:t>
            </a:r>
            <a:r>
              <a:rPr lang="en-GB" dirty="0" err="1" smtClean="0"/>
              <a:t>accettato</a:t>
            </a:r>
            <a:r>
              <a:rPr lang="en-GB" dirty="0" smtClean="0"/>
              <a:t> per </a:t>
            </a:r>
            <a:r>
              <a:rPr lang="en-GB" dirty="0" err="1" smtClean="0"/>
              <a:t>pubblicazione</a:t>
            </a:r>
            <a:r>
              <a:rPr lang="en-GB" dirty="0" smtClean="0"/>
              <a:t> </a:t>
            </a:r>
            <a:r>
              <a:rPr lang="en-GB" dirty="0" err="1" smtClean="0"/>
              <a:t>sull'American</a:t>
            </a:r>
            <a:r>
              <a:rPr lang="en-GB" dirty="0" smtClean="0"/>
              <a:t> Journal of Clinical Oncology.</a:t>
            </a:r>
            <a:endParaRPr lang="it-IT"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Sfumature">
  <a:themeElements>
    <a:clrScheme name="Sfumature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fontScheme name="Personalizzato 1">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fumature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Sfumature 2">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Sfumature 3">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Sfumature 4">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
      <a:clrScheme name="Sfumature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Sfumature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5267</TotalTime>
  <Words>2177</Words>
  <Application>Microsoft Office PowerPoint</Application>
  <PresentationFormat>Presentazione su schermo (4:3)</PresentationFormat>
  <Paragraphs>428</Paragraphs>
  <Slides>30</Slides>
  <Notes>10</Notes>
  <HiddenSlides>0</HiddenSlides>
  <MMClips>0</MMClips>
  <ScaleCrop>false</ScaleCrop>
  <HeadingPairs>
    <vt:vector size="4" baseType="variant">
      <vt:variant>
        <vt:lpstr>Tema</vt:lpstr>
      </vt:variant>
      <vt:variant>
        <vt:i4>1</vt:i4>
      </vt:variant>
      <vt:variant>
        <vt:lpstr>Titoli diapositive</vt:lpstr>
      </vt:variant>
      <vt:variant>
        <vt:i4>30</vt:i4>
      </vt:variant>
    </vt:vector>
  </HeadingPairs>
  <TitlesOfParts>
    <vt:vector size="31" baseType="lpstr">
      <vt:lpstr>Sfumature</vt:lpstr>
      <vt:lpstr>SESSIONE PRO-CONS “Mesotelioma pleurico maligno”</vt:lpstr>
      <vt:lpstr>Possibili ruoli della radioterapia nel trattamento dei mesoteliomi pleurici</vt:lpstr>
      <vt:lpstr>Italian Consensus Conference on the management of malignant pleural mesothelioma  Bologna, 20 maggio 2008</vt:lpstr>
      <vt:lpstr>Non indicazioni alla radioterapia</vt:lpstr>
      <vt:lpstr>RTT sintomatica</vt:lpstr>
      <vt:lpstr>RTT sui tragitti toracoscopici</vt:lpstr>
      <vt:lpstr>Radioterapia dopo EPP</vt:lpstr>
      <vt:lpstr> Radioterapia post EPP Razionale</vt:lpstr>
      <vt:lpstr>Radioterapia dopo EPP Dosi prescritte e constrains per gli organi critici</vt:lpstr>
      <vt:lpstr>Radioterapia complementare post EPP Definizione del CTV</vt:lpstr>
      <vt:lpstr>Presentazione standard di PowerPoint</vt:lpstr>
      <vt:lpstr>Presentazione standard di PowerPoint</vt:lpstr>
      <vt:lpstr>Mesotelioma pleurico a destra</vt:lpstr>
      <vt:lpstr>Mesotelioma pleurico a sinistra</vt:lpstr>
      <vt:lpstr>Radioterapia post EPP TECNICHE D’IRRADIAZIONE</vt:lpstr>
      <vt:lpstr>Fotoni + elettroni MSKCC: New York 1993</vt:lpstr>
      <vt:lpstr>Radioterapia complementare post pleurectomia extrapleurica Intensity Modulated Radiation Therapy: IMRT</vt:lpstr>
      <vt:lpstr>Radioterapia complementare post EPP Organi a rischio: polmone controlaterale</vt:lpstr>
      <vt:lpstr>Radioterapia adiuvante dopo EPP Analisi prospettica di una serie multi-istituzionale (Brescia, Firenze e Modena)</vt:lpstr>
      <vt:lpstr>Radioterapia adiuvante dopo EPP Analisi prospettica di una serie multi-istituzionale</vt:lpstr>
      <vt:lpstr>RISULTATI</vt:lpstr>
      <vt:lpstr>Risultati a 4 anni</vt:lpstr>
      <vt:lpstr>Risultati a 4 anni</vt:lpstr>
      <vt:lpstr>Analisi univariata</vt:lpstr>
      <vt:lpstr>Risultati</vt:lpstr>
      <vt:lpstr>Tossicità (secondo CTCAE v. 3) (%)</vt:lpstr>
      <vt:lpstr>Conclusioni 1</vt:lpstr>
      <vt:lpstr>Conclusioni 2</vt:lpstr>
      <vt:lpstr>La radioterapia dopo EPP  nel mesotelioma pleurico</vt:lpstr>
      <vt:lpstr>Risultati a 4 anni</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SANDRO</dc:creator>
  <cp:lastModifiedBy>tecno</cp:lastModifiedBy>
  <cp:revision>507</cp:revision>
  <dcterms:created xsi:type="dcterms:W3CDTF">2005-03-15T13:30:21Z</dcterms:created>
  <dcterms:modified xsi:type="dcterms:W3CDTF">2010-11-15T07:13:45Z</dcterms:modified>
</cp:coreProperties>
</file>