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72" r:id="rId2"/>
    <p:sldId id="271" r:id="rId3"/>
    <p:sldId id="256" r:id="rId4"/>
    <p:sldId id="257" r:id="rId5"/>
    <p:sldId id="273" r:id="rId6"/>
    <p:sldId id="274" r:id="rId7"/>
    <p:sldId id="259" r:id="rId8"/>
    <p:sldId id="260" r:id="rId9"/>
    <p:sldId id="261" r:id="rId10"/>
    <p:sldId id="266" r:id="rId11"/>
    <p:sldId id="281" r:id="rId12"/>
    <p:sldId id="265" r:id="rId13"/>
    <p:sldId id="275" r:id="rId14"/>
    <p:sldId id="267" r:id="rId15"/>
    <p:sldId id="263" r:id="rId16"/>
    <p:sldId id="264" r:id="rId17"/>
    <p:sldId id="269" r:id="rId18"/>
    <p:sldId id="268" r:id="rId19"/>
    <p:sldId id="277" r:id="rId20"/>
    <p:sldId id="278" r:id="rId21"/>
    <p:sldId id="279" r:id="rId22"/>
    <p:sldId id="280" r:id="rId23"/>
    <p:sldId id="276" r:id="rId24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A195C-00FB-A34A-98AE-4BF5B2BD6996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5B1C48-8BB8-614C-AA19-2F688CDF15C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07439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86DFF4-3765-0F4C-9990-4A302C84241E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53840B-B087-1E4F-BCE5-5CFDE800C51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76494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36B6-9A3C-7040-8EC5-E1B0162CFC29}" type="datetime1">
              <a:rPr lang="it-IT" smtClean="0"/>
              <a:pPr/>
              <a:t>13/11/2010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47E3F-3697-C941-8D11-4BD51B1DE3B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CC59A-225F-7946-A1C4-1C639E4699F9}" type="datetime1">
              <a:rPr lang="it-IT" smtClean="0"/>
              <a:pPr/>
              <a:t>13/11/2010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47E3F-3697-C941-8D11-4BD51B1DE3B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579C3-53A1-F140-8D9D-5EF2A8EFA57E}" type="datetime1">
              <a:rPr lang="it-IT" smtClean="0"/>
              <a:pPr/>
              <a:t>13/11/2010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47E3F-3697-C941-8D11-4BD51B1DE3B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628A-E0E2-BD44-B710-7674DD08E550}" type="datetime1">
              <a:rPr lang="it-IT" smtClean="0"/>
              <a:pPr/>
              <a:t>13/11/2010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47E3F-3697-C941-8D11-4BD51B1DE3B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90013-C329-7142-80D3-5318876FF4CB}" type="datetime1">
              <a:rPr lang="it-IT" smtClean="0"/>
              <a:pPr/>
              <a:t>13/11/2010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47E3F-3697-C941-8D11-4BD51B1DE3B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6AB0A-31B8-0A4E-AC2F-0CD5918C8FAA}" type="datetime1">
              <a:rPr lang="it-IT" smtClean="0"/>
              <a:pPr/>
              <a:t>13/11/2010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47E3F-3697-C941-8D11-4BD51B1DE3B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8173E-9D8E-3146-8961-EB595B7CF553}" type="datetime1">
              <a:rPr lang="it-IT" smtClean="0"/>
              <a:pPr/>
              <a:t>13/11/2010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47E3F-3697-C941-8D11-4BD51B1DE3B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0279B-EB9B-B348-BD95-F45828CF6586}" type="datetime1">
              <a:rPr lang="it-IT" smtClean="0"/>
              <a:pPr/>
              <a:t>13/11/2010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47E3F-3697-C941-8D11-4BD51B1DE3B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28900-7B14-1F42-A451-092A57DEF1FB}" type="datetime1">
              <a:rPr lang="it-IT" smtClean="0"/>
              <a:pPr/>
              <a:t>13/11/2010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47E3F-3697-C941-8D11-4BD51B1DE3B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054D-7D42-F54B-A87A-C53715B5FBEA}" type="datetime1">
              <a:rPr lang="it-IT" smtClean="0"/>
              <a:pPr/>
              <a:t>13/11/2010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47E3F-3697-C941-8D11-4BD51B1DE3B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7950D-7260-A047-81CE-12539C6A7110}" type="datetime1">
              <a:rPr lang="it-IT" smtClean="0"/>
              <a:pPr/>
              <a:t>13/11/2010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47E3F-3697-C941-8D11-4BD51B1DE3B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A0630-6108-5C49-8F90-1CB92B05DC34}" type="datetime1">
              <a:rPr lang="it-IT" smtClean="0"/>
              <a:pPr/>
              <a:t>13/11/2010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47E3F-3697-C941-8D11-4BD51B1DE3B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latin typeface="Helvetica 65 Medium"/>
              </a:rPr>
              <a:t>mettere in scena </a:t>
            </a:r>
            <a:r>
              <a:rPr lang="it-IT" sz="7000" b="1" dirty="0" smtClean="0">
                <a:latin typeface="Helvetica 65 Medium"/>
              </a:rPr>
              <a:t>NAPOLI</a:t>
            </a:r>
            <a:endParaRPr lang="it-IT" sz="7000" b="1" dirty="0">
              <a:latin typeface="Helvetica 65 Mediu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ig_andy_warh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705600" cy="6051804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400801" y="5867399"/>
            <a:ext cx="2952754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Andy Warhol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err="1" smtClean="0">
                <a:latin typeface="Helvetica 45 Light"/>
                <a:ea typeface="+mj-ea"/>
                <a:cs typeface="+mj-cs"/>
              </a:rPr>
              <a:t>Vesuvius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, 1981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362200" y="1600200"/>
            <a:ext cx="5334000" cy="2974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1981</a:t>
            </a:r>
            <a:r>
              <a:rPr kumimoji="0" lang="it-IT" sz="5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 </a:t>
            </a:r>
            <a:r>
              <a:rPr kumimoji="0" lang="it-IT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// 1993</a:t>
            </a:r>
          </a:p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50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TERRAE MOTUS</a:t>
            </a:r>
            <a:endParaRPr kumimoji="0" lang="it-IT" sz="50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aeh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0981"/>
            <a:ext cx="9144000" cy="3956038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400801" y="5867399"/>
            <a:ext cx="2952754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Andy Warhol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Fate presto, 1981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400801" y="5867399"/>
            <a:ext cx="2952754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Keith</a:t>
            </a:r>
            <a:r>
              <a:rPr kumimoji="0" lang="it-IT" sz="2000" b="0" i="0" u="none" strike="noStrike" kern="10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 </a:t>
            </a:r>
            <a:r>
              <a:rPr kumimoji="0" lang="it-IT" sz="2000" b="0" i="0" u="none" strike="noStrike" kern="10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Haring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Senza titolo, 1983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  <p:pic>
        <p:nvPicPr>
          <p:cNvPr id="7" name="Picture 6" descr="har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66800"/>
            <a:ext cx="9173675" cy="4648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00801" y="5867399"/>
            <a:ext cx="2952754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Nino Longobardi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Senza titolo, 1983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  <p:pic>
        <p:nvPicPr>
          <p:cNvPr id="5" name="Picture 4" descr="nin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69211"/>
            <a:ext cx="9144000" cy="35195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00801" y="5867399"/>
            <a:ext cx="2952754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Ernesto </a:t>
            </a:r>
            <a:r>
              <a:rPr kumimoji="0" lang="it-IT" sz="2000" b="0" i="0" u="none" strike="noStrike" kern="10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Tatafiore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err="1" smtClean="0">
                <a:latin typeface="Helvetica 45 Light"/>
                <a:ea typeface="+mj-ea"/>
                <a:cs typeface="+mj-cs"/>
              </a:rPr>
              <a:t>Vesuvius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, 1990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  <p:pic>
        <p:nvPicPr>
          <p:cNvPr id="5" name="Picture 4" descr="tatafio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3637"/>
            <a:ext cx="5029200" cy="69805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atafiore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29000" cy="687897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400801" y="5867399"/>
            <a:ext cx="2952754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Ernesto </a:t>
            </a:r>
            <a:r>
              <a:rPr kumimoji="0" lang="it-IT" sz="2000" b="0" i="0" u="none" strike="noStrike" kern="10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Tatafiore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err="1" smtClean="0">
                <a:latin typeface="Helvetica 45 Light"/>
                <a:ea typeface="+mj-ea"/>
                <a:cs typeface="+mj-cs"/>
              </a:rPr>
              <a:t>Vesuvius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, 1990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468869" y="5867399"/>
            <a:ext cx="3979931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Milan </a:t>
            </a:r>
            <a:r>
              <a:rPr lang="it-IT" sz="2000" kern="1000" dirty="0" err="1" smtClean="0">
                <a:latin typeface="Helvetica 65 Medium"/>
                <a:ea typeface="+mj-ea"/>
                <a:cs typeface="+mj-cs"/>
              </a:rPr>
              <a:t>Kunc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Terremoto silenzioso, 1986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  <p:pic>
        <p:nvPicPr>
          <p:cNvPr id="5" name="Picture 4" descr="kun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-56701"/>
            <a:ext cx="2859024" cy="69909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334000" y="5943599"/>
            <a:ext cx="3486155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Joseph </a:t>
            </a:r>
            <a:r>
              <a:rPr kumimoji="0" lang="it-IT" sz="2000" b="0" i="0" u="none" strike="noStrike" kern="10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Beuys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Terremoto in Palazzo,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1981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  <p:pic>
        <p:nvPicPr>
          <p:cNvPr id="5" name="Picture 4" descr="Ibeuy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610600" cy="59783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>
              <a:lnSpc>
                <a:spcPct val="150000"/>
              </a:lnSpc>
              <a:buNone/>
            </a:pPr>
            <a:r>
              <a:rPr lang="en-US" sz="2000" dirty="0" smtClean="0"/>
              <a:t>“La Napoli </a:t>
            </a:r>
            <a:r>
              <a:rPr lang="en-US" sz="2000" dirty="0" err="1" smtClean="0"/>
              <a:t>borghese</a:t>
            </a:r>
            <a:r>
              <a:rPr lang="en-US" sz="2000" dirty="0" smtClean="0"/>
              <a:t> </a:t>
            </a:r>
            <a:r>
              <a:rPr lang="en-US" sz="2000" dirty="0" err="1" smtClean="0"/>
              <a:t>si</a:t>
            </a:r>
            <a:r>
              <a:rPr lang="en-US" sz="2000" dirty="0" smtClean="0"/>
              <a:t> </a:t>
            </a:r>
            <a:r>
              <a:rPr lang="en-US" sz="2000" dirty="0" err="1" smtClean="0"/>
              <a:t>distende</a:t>
            </a:r>
            <a:r>
              <a:rPr lang="en-US" sz="2000" dirty="0" smtClean="0"/>
              <a:t> </a:t>
            </a:r>
            <a:r>
              <a:rPr lang="en-US" sz="2000" dirty="0" err="1" smtClean="0"/>
              <a:t>sul</a:t>
            </a:r>
            <a:r>
              <a:rPr lang="en-US" sz="2000" dirty="0" smtClean="0"/>
              <a:t> mare </a:t>
            </a:r>
            <a:r>
              <a:rPr lang="en-US" sz="2000" dirty="0" err="1" smtClean="0"/>
              <a:t>fino</a:t>
            </a:r>
            <a:r>
              <a:rPr lang="en-US" sz="2000" dirty="0" smtClean="0"/>
              <a:t> a </a:t>
            </a:r>
            <a:r>
              <a:rPr lang="en-US" sz="2000" dirty="0" err="1" smtClean="0"/>
              <a:t>Posillipo</a:t>
            </a:r>
            <a:r>
              <a:rPr lang="en-US" sz="2000" dirty="0" smtClean="0"/>
              <a:t>”.</a:t>
            </a:r>
          </a:p>
          <a:p>
            <a:pPr algn="r">
              <a:lnSpc>
                <a:spcPct val="150000"/>
              </a:lnSpc>
              <a:buNone/>
            </a:pPr>
            <a:r>
              <a:rPr lang="en-US" sz="2000" dirty="0" smtClean="0"/>
              <a:t>Poi, </a:t>
            </a:r>
            <a:r>
              <a:rPr lang="en-US" sz="2000" dirty="0" err="1" smtClean="0"/>
              <a:t>c’è</a:t>
            </a:r>
            <a:r>
              <a:rPr lang="en-US" sz="2000" dirty="0" smtClean="0"/>
              <a:t> </a:t>
            </a:r>
            <a:r>
              <a:rPr lang="en-US" sz="2000" dirty="0" err="1" smtClean="0"/>
              <a:t>una</a:t>
            </a:r>
            <a:r>
              <a:rPr lang="en-US" sz="2000" dirty="0" smtClean="0"/>
              <a:t> “</a:t>
            </a:r>
            <a:r>
              <a:rPr lang="en-US" sz="2000" dirty="0" err="1" smtClean="0"/>
              <a:t>massa</a:t>
            </a:r>
            <a:r>
              <a:rPr lang="en-US" sz="2000" dirty="0" smtClean="0"/>
              <a:t> </a:t>
            </a:r>
            <a:r>
              <a:rPr lang="en-US" sz="2000" dirty="0" err="1" smtClean="0"/>
              <a:t>incandescente</a:t>
            </a:r>
            <a:r>
              <a:rPr lang="en-US" sz="2000" dirty="0" smtClean="0"/>
              <a:t> </a:t>
            </a:r>
            <a:r>
              <a:rPr lang="en-US" sz="2000" dirty="0" err="1" smtClean="0"/>
              <a:t>di</a:t>
            </a:r>
            <a:r>
              <a:rPr lang="en-US" sz="2000" dirty="0" smtClean="0"/>
              <a:t> </a:t>
            </a:r>
            <a:r>
              <a:rPr lang="en-US" sz="2000" dirty="0" err="1" smtClean="0"/>
              <a:t>bassi</a:t>
            </a:r>
            <a:r>
              <a:rPr lang="en-US" sz="2000" dirty="0" smtClean="0"/>
              <a:t>, con </a:t>
            </a:r>
            <a:r>
              <a:rPr lang="en-US" sz="2000" dirty="0" err="1" smtClean="0"/>
              <a:t>una</a:t>
            </a:r>
            <a:r>
              <a:rPr lang="en-US" sz="2000" dirty="0" smtClean="0"/>
              <a:t> </a:t>
            </a:r>
            <a:r>
              <a:rPr lang="en-US" sz="2000" dirty="0" err="1" smtClean="0"/>
              <a:t>convivenza</a:t>
            </a:r>
            <a:r>
              <a:rPr lang="en-US" sz="2000" dirty="0" smtClean="0"/>
              <a:t> </a:t>
            </a:r>
            <a:r>
              <a:rPr lang="en-US" sz="2000" dirty="0" err="1" smtClean="0"/>
              <a:t>sfacciata</a:t>
            </a:r>
            <a:r>
              <a:rPr lang="en-US" sz="2000" dirty="0" smtClean="0"/>
              <a:t> del </a:t>
            </a:r>
            <a:r>
              <a:rPr lang="en-US" sz="2000" dirty="0" err="1" smtClean="0"/>
              <a:t>povero</a:t>
            </a:r>
            <a:r>
              <a:rPr lang="en-US" sz="2000" dirty="0" smtClean="0"/>
              <a:t> </a:t>
            </a:r>
            <a:r>
              <a:rPr lang="en-US" sz="2000" dirty="0" err="1" smtClean="0"/>
              <a:t>e</a:t>
            </a:r>
            <a:r>
              <a:rPr lang="en-US" sz="2000" dirty="0" smtClean="0"/>
              <a:t> del </a:t>
            </a:r>
            <a:r>
              <a:rPr lang="en-US" sz="2000" dirty="0" err="1" smtClean="0"/>
              <a:t>ricco</a:t>
            </a:r>
            <a:r>
              <a:rPr lang="en-US" sz="2000" dirty="0" smtClean="0"/>
              <a:t>”. </a:t>
            </a:r>
          </a:p>
          <a:p>
            <a:pPr algn="r">
              <a:lnSpc>
                <a:spcPct val="150000"/>
              </a:lnSpc>
              <a:buNone/>
            </a:pPr>
            <a:r>
              <a:rPr lang="en-US" sz="2000" dirty="0" smtClean="0"/>
              <a:t>“</a:t>
            </a:r>
            <a:r>
              <a:rPr lang="en-US" sz="2000" dirty="0" err="1" smtClean="0"/>
              <a:t>Tra</a:t>
            </a:r>
            <a:r>
              <a:rPr lang="en-US" sz="2000" dirty="0" smtClean="0"/>
              <a:t> le due Napoli </a:t>
            </a:r>
            <a:r>
              <a:rPr lang="en-US" sz="2000" dirty="0" err="1" smtClean="0"/>
              <a:t>c’è</a:t>
            </a:r>
            <a:r>
              <a:rPr lang="en-US" sz="2000" dirty="0" smtClean="0"/>
              <a:t> la </a:t>
            </a:r>
            <a:r>
              <a:rPr lang="en-US" sz="2000" dirty="0" err="1" smtClean="0"/>
              <a:t>medesima</a:t>
            </a:r>
            <a:r>
              <a:rPr lang="en-US" sz="2000" dirty="0" smtClean="0"/>
              <a:t> </a:t>
            </a:r>
            <a:r>
              <a:rPr lang="en-US" sz="2000" dirty="0" err="1" smtClean="0"/>
              <a:t>differenza</a:t>
            </a:r>
            <a:r>
              <a:rPr lang="en-US" sz="2000" dirty="0" smtClean="0"/>
              <a:t> </a:t>
            </a:r>
            <a:r>
              <a:rPr lang="en-US" sz="2000" dirty="0" err="1" smtClean="0"/>
              <a:t>che</a:t>
            </a:r>
            <a:r>
              <a:rPr lang="en-US" sz="2000" dirty="0" smtClean="0"/>
              <a:t> </a:t>
            </a:r>
            <a:r>
              <a:rPr lang="en-US" sz="2000" dirty="0" err="1" smtClean="0"/>
              <a:t>corre</a:t>
            </a:r>
            <a:r>
              <a:rPr lang="en-US" sz="2000" dirty="0" smtClean="0"/>
              <a:t> </a:t>
            </a:r>
            <a:r>
              <a:rPr lang="en-US" sz="2000" dirty="0" err="1" smtClean="0"/>
              <a:t>tra</a:t>
            </a:r>
            <a:r>
              <a:rPr lang="en-US" sz="2000" dirty="0" smtClean="0"/>
              <a:t> un </a:t>
            </a:r>
            <a:r>
              <a:rPr lang="en-US" sz="2000" dirty="0" err="1" smtClean="0"/>
              <a:t>oggetto</a:t>
            </a:r>
            <a:r>
              <a:rPr lang="en-US" sz="2000" dirty="0" smtClean="0"/>
              <a:t> </a:t>
            </a:r>
            <a:r>
              <a:rPr lang="en-US" sz="2000" dirty="0" err="1" smtClean="0"/>
              <a:t>fotografato</a:t>
            </a:r>
            <a:r>
              <a:rPr lang="en-US" sz="2000" dirty="0" smtClean="0"/>
              <a:t> </a:t>
            </a:r>
            <a:r>
              <a:rPr lang="en-US" sz="2000" dirty="0" err="1" smtClean="0"/>
              <a:t>e</a:t>
            </a:r>
            <a:r>
              <a:rPr lang="en-US" sz="2000" dirty="0" smtClean="0"/>
              <a:t> </a:t>
            </a:r>
            <a:r>
              <a:rPr lang="en-US" sz="2000" dirty="0" err="1" smtClean="0"/>
              <a:t>l’oggetto</a:t>
            </a:r>
            <a:r>
              <a:rPr lang="en-US" sz="2000" dirty="0" smtClean="0"/>
              <a:t> in </a:t>
            </a:r>
            <a:r>
              <a:rPr lang="en-US" sz="2000" dirty="0" err="1" smtClean="0"/>
              <a:t>sé</a:t>
            </a:r>
            <a:r>
              <a:rPr lang="en-US" sz="2000" dirty="0" smtClean="0"/>
              <a:t>. </a:t>
            </a:r>
            <a:r>
              <a:rPr lang="en-US" sz="2000" dirty="0" err="1" smtClean="0"/>
              <a:t>Nel</a:t>
            </a:r>
            <a:r>
              <a:rPr lang="en-US" sz="2000" dirty="0" smtClean="0"/>
              <a:t> </a:t>
            </a:r>
            <a:r>
              <a:rPr lang="en-US" sz="2000" dirty="0" err="1" smtClean="0"/>
              <a:t>reale</a:t>
            </a:r>
            <a:r>
              <a:rPr lang="en-US" sz="2000" dirty="0" smtClean="0"/>
              <a:t> </a:t>
            </a:r>
            <a:r>
              <a:rPr lang="en-US" sz="2000" dirty="0" err="1" smtClean="0"/>
              <a:t>ci</a:t>
            </a:r>
            <a:r>
              <a:rPr lang="en-US" sz="2000" dirty="0" smtClean="0"/>
              <a:t> </a:t>
            </a:r>
            <a:r>
              <a:rPr lang="en-US" sz="2000" dirty="0" err="1" smtClean="0"/>
              <a:t>sono</a:t>
            </a:r>
            <a:r>
              <a:rPr lang="en-US" sz="2000" dirty="0" smtClean="0"/>
              <a:t> </a:t>
            </a:r>
            <a:r>
              <a:rPr lang="en-US" sz="2000" dirty="0" err="1" smtClean="0"/>
              <a:t>tre</a:t>
            </a:r>
            <a:r>
              <a:rPr lang="en-US" sz="2000" dirty="0" smtClean="0"/>
              <a:t> </a:t>
            </a:r>
            <a:r>
              <a:rPr lang="en-US" sz="2000" dirty="0" err="1" smtClean="0"/>
              <a:t>indubitabili</a:t>
            </a:r>
            <a:r>
              <a:rPr lang="en-US" sz="2000" dirty="0" smtClean="0"/>
              <a:t> </a:t>
            </a:r>
            <a:r>
              <a:rPr lang="en-US" sz="2000" dirty="0" err="1" smtClean="0"/>
              <a:t>dimensioni</a:t>
            </a:r>
            <a:r>
              <a:rPr lang="en-US" sz="2000" dirty="0" smtClean="0"/>
              <a:t>. </a:t>
            </a:r>
            <a:r>
              <a:rPr lang="en-US" sz="2000" dirty="0" err="1" smtClean="0"/>
              <a:t>Nella</a:t>
            </a:r>
            <a:r>
              <a:rPr lang="en-US" sz="2000" dirty="0" smtClean="0"/>
              <a:t> </a:t>
            </a:r>
            <a:r>
              <a:rPr lang="en-US" sz="2000" dirty="0" err="1" smtClean="0"/>
              <a:t>fotografia</a:t>
            </a:r>
            <a:r>
              <a:rPr lang="en-US" sz="2000" dirty="0" smtClean="0"/>
              <a:t> </a:t>
            </a:r>
            <a:r>
              <a:rPr lang="en-US" sz="2000" dirty="0" err="1" smtClean="0"/>
              <a:t>anche</a:t>
            </a:r>
            <a:r>
              <a:rPr lang="en-US" sz="2000" dirty="0" smtClean="0"/>
              <a:t> le </a:t>
            </a:r>
            <a:r>
              <a:rPr lang="en-US" sz="2000" dirty="0" err="1" smtClean="0"/>
              <a:t>macchie</a:t>
            </a:r>
            <a:r>
              <a:rPr lang="en-US" sz="2000" dirty="0" smtClean="0"/>
              <a:t> </a:t>
            </a:r>
            <a:r>
              <a:rPr lang="en-US" sz="2000" dirty="0" err="1" smtClean="0"/>
              <a:t>possono</a:t>
            </a:r>
            <a:r>
              <a:rPr lang="en-US" sz="2000" dirty="0" smtClean="0"/>
              <a:t> </a:t>
            </a:r>
            <a:r>
              <a:rPr lang="en-US" sz="2000" dirty="0" err="1" smtClean="0"/>
              <a:t>diventare</a:t>
            </a:r>
            <a:r>
              <a:rPr lang="en-US" sz="2000" dirty="0" smtClean="0"/>
              <a:t> </a:t>
            </a:r>
            <a:r>
              <a:rPr lang="en-US" sz="2000" dirty="0" err="1" smtClean="0"/>
              <a:t>piacevoli</a:t>
            </a:r>
            <a:r>
              <a:rPr lang="en-US" sz="2000" dirty="0" smtClean="0"/>
              <a:t>”.</a:t>
            </a:r>
          </a:p>
          <a:p>
            <a:pPr algn="r">
              <a:lnSpc>
                <a:spcPct val="150000"/>
              </a:lnSpc>
              <a:buNone/>
            </a:pPr>
            <a:r>
              <a:rPr lang="en-US" sz="2000" dirty="0" err="1" smtClean="0"/>
              <a:t>Domemico</a:t>
            </a:r>
            <a:r>
              <a:rPr lang="en-US" sz="2000" dirty="0" smtClean="0"/>
              <a:t> Rea, </a:t>
            </a:r>
            <a:r>
              <a:rPr lang="en-US" sz="2000" i="1" dirty="0" smtClean="0"/>
              <a:t>Le due Napoli </a:t>
            </a:r>
          </a:p>
          <a:p>
            <a:pPr algn="r">
              <a:lnSpc>
                <a:spcPct val="150000"/>
              </a:lnSpc>
              <a:buNone/>
            </a:pPr>
            <a:endParaRPr lang="en-US" sz="2000" i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n-US" sz="2778" dirty="0" smtClean="0">
                <a:latin typeface="Helvetica 55 Roman"/>
              </a:rPr>
              <a:t>“Napoli </a:t>
            </a:r>
            <a:r>
              <a:rPr lang="en-US" sz="2778" dirty="0" err="1" smtClean="0">
                <a:latin typeface="Helvetica 55 Roman"/>
              </a:rPr>
              <a:t>ci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offre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una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misura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così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profonda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e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così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preziosa</a:t>
            </a:r>
            <a:r>
              <a:rPr lang="en-US" sz="2778" dirty="0" smtClean="0">
                <a:latin typeface="Helvetica 55 Roman"/>
              </a:rPr>
              <a:t> del </a:t>
            </a:r>
            <a:r>
              <a:rPr lang="en-US" sz="2778" dirty="0" err="1" smtClean="0">
                <a:latin typeface="Helvetica 55 Roman"/>
              </a:rPr>
              <a:t>vivere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vero</a:t>
            </a:r>
            <a:r>
              <a:rPr lang="en-US" sz="2778" dirty="0" smtClean="0">
                <a:latin typeface="Helvetica 55 Roman"/>
              </a:rPr>
              <a:t>, con </a:t>
            </a:r>
            <a:r>
              <a:rPr lang="en-US" sz="2778" dirty="0" err="1" smtClean="0">
                <a:latin typeface="Helvetica 55 Roman"/>
              </a:rPr>
              <a:t>quella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sua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familiarità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che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fa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sorridere</a:t>
            </a:r>
            <a:r>
              <a:rPr lang="en-US" sz="2778" dirty="0" smtClean="0">
                <a:latin typeface="Helvetica 55 Roman"/>
              </a:rPr>
              <a:t>. […]  </a:t>
            </a:r>
            <a:r>
              <a:rPr lang="en-US" sz="2778" dirty="0" err="1" smtClean="0">
                <a:latin typeface="Helvetica 55 Roman"/>
              </a:rPr>
              <a:t>Saggia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e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folle</a:t>
            </a:r>
            <a:r>
              <a:rPr lang="en-US" sz="2778" dirty="0" smtClean="0">
                <a:latin typeface="Helvetica 55 Roman"/>
              </a:rPr>
              <a:t>, </a:t>
            </a:r>
            <a:r>
              <a:rPr lang="en-US" sz="2778" dirty="0" err="1" smtClean="0">
                <a:latin typeface="Helvetica 55 Roman"/>
              </a:rPr>
              <a:t>perdente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e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insieme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vittoriosa</a:t>
            </a:r>
            <a:r>
              <a:rPr lang="en-US" sz="2778" dirty="0" smtClean="0">
                <a:latin typeface="Helvetica 55 Roman"/>
              </a:rPr>
              <a:t>, </a:t>
            </a:r>
            <a:r>
              <a:rPr lang="en-US" sz="2778" dirty="0" err="1" smtClean="0">
                <a:latin typeface="Helvetica 55 Roman"/>
              </a:rPr>
              <a:t>essa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è</a:t>
            </a:r>
            <a:r>
              <a:rPr lang="en-US" sz="2778" dirty="0" smtClean="0">
                <a:latin typeface="Helvetica 55 Roman"/>
              </a:rPr>
              <a:t> “</a:t>
            </a:r>
            <a:r>
              <a:rPr lang="en-US" sz="2778" dirty="0" err="1" smtClean="0">
                <a:latin typeface="Helvetica 55 Roman"/>
              </a:rPr>
              <a:t>testimone</a:t>
            </a:r>
            <a:r>
              <a:rPr lang="en-US" sz="2778" dirty="0" smtClean="0">
                <a:latin typeface="Helvetica 55 Roman"/>
              </a:rPr>
              <a:t> in un </a:t>
            </a:r>
            <a:r>
              <a:rPr lang="en-US" sz="2778" dirty="0" err="1" smtClean="0">
                <a:latin typeface="Helvetica 55 Roman"/>
              </a:rPr>
              <a:t>mondo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crudele</a:t>
            </a:r>
            <a:r>
              <a:rPr lang="en-US" sz="2778" dirty="0" smtClean="0">
                <a:latin typeface="Helvetica 55 Roman"/>
              </a:rPr>
              <a:t>, </a:t>
            </a:r>
            <a:r>
              <a:rPr lang="en-US" sz="2778" dirty="0" err="1" smtClean="0">
                <a:latin typeface="Helvetica 55 Roman"/>
              </a:rPr>
              <a:t>di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giorno</a:t>
            </a:r>
            <a:r>
              <a:rPr lang="en-US" sz="2778" dirty="0" smtClean="0">
                <a:latin typeface="Helvetica 55 Roman"/>
              </a:rPr>
              <a:t> in </a:t>
            </a:r>
            <a:r>
              <a:rPr lang="en-US" sz="2778" dirty="0" err="1" smtClean="0">
                <a:latin typeface="Helvetica 55 Roman"/>
              </a:rPr>
              <a:t>giorno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più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oscuro</a:t>
            </a:r>
            <a:r>
              <a:rPr lang="en-US" sz="2778" dirty="0" smtClean="0">
                <a:latin typeface="Helvetica 55 Roman"/>
              </a:rPr>
              <a:t>, </a:t>
            </a:r>
            <a:r>
              <a:rPr lang="en-US" sz="2778" dirty="0" err="1" smtClean="0">
                <a:latin typeface="Helvetica 55 Roman"/>
              </a:rPr>
              <a:t>di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momento</a:t>
            </a:r>
            <a:r>
              <a:rPr lang="en-US" sz="2778" dirty="0" smtClean="0">
                <a:latin typeface="Helvetica 55 Roman"/>
              </a:rPr>
              <a:t> in </a:t>
            </a:r>
            <a:r>
              <a:rPr lang="en-US" sz="2778" dirty="0" err="1" smtClean="0">
                <a:latin typeface="Helvetica 55 Roman"/>
              </a:rPr>
              <a:t>momento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più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vero</a:t>
            </a:r>
            <a:r>
              <a:rPr lang="en-US" sz="2778" dirty="0" smtClean="0">
                <a:latin typeface="Helvetica 55 Roman"/>
              </a:rPr>
              <a:t>, </a:t>
            </a:r>
            <a:r>
              <a:rPr lang="en-US" sz="2778" dirty="0" err="1" smtClean="0">
                <a:latin typeface="Helvetica 55 Roman"/>
              </a:rPr>
              <a:t>di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quella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meraviglia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che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si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chiama</a:t>
            </a:r>
            <a:r>
              <a:rPr lang="en-US" sz="2778" dirty="0" smtClean="0">
                <a:latin typeface="Helvetica 55 Roman"/>
              </a:rPr>
              <a:t> </a:t>
            </a:r>
            <a:r>
              <a:rPr lang="en-US" sz="2778" dirty="0" err="1" smtClean="0">
                <a:latin typeface="Helvetica 55 Roman"/>
              </a:rPr>
              <a:t>Poesia</a:t>
            </a:r>
            <a:r>
              <a:rPr lang="en-US" sz="2778" dirty="0" smtClean="0">
                <a:latin typeface="Helvetica 55 Roman"/>
              </a:rPr>
              <a:t>”. </a:t>
            </a:r>
            <a:br>
              <a:rPr lang="en-US" sz="2778" dirty="0" smtClean="0">
                <a:latin typeface="Helvetica 55 Roman"/>
              </a:rPr>
            </a:br>
            <a:r>
              <a:rPr lang="en-US" sz="2778" dirty="0" smtClean="0">
                <a:latin typeface="Helvetica 55 Roman"/>
              </a:rPr>
              <a:t/>
            </a:r>
            <a:br>
              <a:rPr lang="en-US" sz="2778" dirty="0" smtClean="0">
                <a:latin typeface="Helvetica 55 Roman"/>
              </a:rPr>
            </a:br>
            <a:r>
              <a:rPr lang="en-US" sz="2222" dirty="0" smtClean="0">
                <a:latin typeface="Helvetica 55 Roman"/>
              </a:rPr>
              <a:t>Anna Maria </a:t>
            </a:r>
            <a:r>
              <a:rPr lang="en-US" sz="2222" dirty="0" err="1" smtClean="0">
                <a:latin typeface="Helvetica 55 Roman"/>
              </a:rPr>
              <a:t>Ortese</a:t>
            </a:r>
            <a:r>
              <a:rPr lang="en-US" sz="2222" dirty="0" smtClean="0">
                <a:latin typeface="Helvetica 55 Roman"/>
              </a:rPr>
              <a:t>, </a:t>
            </a:r>
            <a:r>
              <a:rPr lang="en-US" sz="2222" i="1" dirty="0" smtClean="0">
                <a:latin typeface="Helvetica 55 Roman"/>
              </a:rPr>
              <a:t>La </a:t>
            </a:r>
            <a:r>
              <a:rPr lang="en-US" sz="2222" i="1" dirty="0" err="1" smtClean="0">
                <a:latin typeface="Helvetica 55 Roman"/>
              </a:rPr>
              <a:t>lente</a:t>
            </a:r>
            <a:r>
              <a:rPr lang="en-US" sz="2222" i="1" dirty="0" smtClean="0">
                <a:latin typeface="Helvetica 55 Roman"/>
              </a:rPr>
              <a:t> </a:t>
            </a:r>
            <a:r>
              <a:rPr lang="en-US" sz="2222" i="1" dirty="0" err="1" smtClean="0">
                <a:latin typeface="Helvetica 55 Roman"/>
              </a:rPr>
              <a:t>scura</a:t>
            </a:r>
            <a:r>
              <a:rPr lang="en-US" sz="2222" i="1" dirty="0" smtClean="0">
                <a:latin typeface="Helvetica 55 Roman"/>
              </a:rPr>
              <a:t/>
            </a:r>
            <a:br>
              <a:rPr lang="en-US" sz="2222" i="1" dirty="0" smtClean="0">
                <a:latin typeface="Helvetica 55 Roman"/>
              </a:rPr>
            </a:br>
            <a:endParaRPr lang="it-IT" sz="2222" dirty="0">
              <a:latin typeface="Helvetica 55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334000" y="5943599"/>
            <a:ext cx="3486155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Mimmo </a:t>
            </a:r>
            <a:r>
              <a:rPr kumimoji="0" lang="it-IT" sz="2000" b="0" i="0" u="none" strike="noStrike" kern="10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Jodice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Napoli,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1985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  <p:pic>
        <p:nvPicPr>
          <p:cNvPr id="5" name="Picture 4" descr="jodi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85800"/>
            <a:ext cx="9144000" cy="6657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334000" y="5943599"/>
            <a:ext cx="3486155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Mimmo </a:t>
            </a:r>
            <a:r>
              <a:rPr kumimoji="0" lang="it-IT" sz="2000" b="0" i="0" u="none" strike="noStrike" kern="10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Jodice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Terremoto in Palazzo,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1981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  <p:pic>
        <p:nvPicPr>
          <p:cNvPr id="5" name="Picture 4" descr="mimmo-jodice-vesuvi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-58759"/>
            <a:ext cx="5943600" cy="60096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81800" y="6019799"/>
            <a:ext cx="3486155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Antonio </a:t>
            </a:r>
            <a:r>
              <a:rPr kumimoji="0" lang="it-IT" sz="2000" b="0" i="0" u="none" strike="noStrike" kern="10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Biasiucci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Magma, 1999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  <p:pic>
        <p:nvPicPr>
          <p:cNvPr id="5" name="Picture 4" descr="biasiucc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-1"/>
            <a:ext cx="6948556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4525963"/>
          </a:xfrm>
        </p:spPr>
        <p:txBody>
          <a:bodyPr/>
          <a:lstStyle/>
          <a:p>
            <a:pPr algn="r">
              <a:lnSpc>
                <a:spcPct val="150000"/>
              </a:lnSpc>
              <a:buNone/>
            </a:pPr>
            <a:r>
              <a:rPr lang="en-US" sz="2500" dirty="0" smtClean="0">
                <a:latin typeface="Helvetica 55 Roman"/>
              </a:rPr>
              <a:t>“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Napoli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è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una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città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alla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deriva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, un </a:t>
            </a:r>
            <a:r>
              <a:rPr lang="en-US" sz="2500" i="1" dirty="0" smtClean="0">
                <a:solidFill>
                  <a:schemeClr val="bg1"/>
                </a:solidFill>
                <a:latin typeface="Helvetica 55 Roman"/>
              </a:rPr>
              <a:t>bateau </a:t>
            </a:r>
            <a:r>
              <a:rPr lang="en-US" sz="2500" i="1" dirty="0" err="1" smtClean="0">
                <a:solidFill>
                  <a:schemeClr val="bg1"/>
                </a:solidFill>
                <a:latin typeface="Helvetica 55 Roman"/>
              </a:rPr>
              <a:t>ivre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,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una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barca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senza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timone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.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Una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città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 con un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grande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cuore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, ma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senza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latin typeface="Helvetica 55 Roman"/>
              </a:rPr>
              <a:t>testa</a:t>
            </a:r>
            <a:r>
              <a:rPr lang="en-US" sz="2500" dirty="0" smtClean="0">
                <a:solidFill>
                  <a:schemeClr val="bg1"/>
                </a:solidFill>
                <a:latin typeface="Helvetica 55 Roman"/>
              </a:rPr>
              <a:t>”.</a:t>
            </a:r>
          </a:p>
          <a:p>
            <a:pPr algn="r">
              <a:lnSpc>
                <a:spcPct val="150000"/>
              </a:lnSpc>
              <a:buNone/>
            </a:pPr>
            <a:r>
              <a:rPr lang="en-US" sz="2000" i="1" dirty="0" err="1" smtClean="0">
                <a:solidFill>
                  <a:schemeClr val="bg1"/>
                </a:solidFill>
                <a:latin typeface="Helvetica 55 Roman"/>
              </a:rPr>
              <a:t>Lucio</a:t>
            </a:r>
            <a:r>
              <a:rPr lang="en-US" sz="2000" i="1" dirty="0" smtClean="0">
                <a:solidFill>
                  <a:schemeClr val="bg1"/>
                </a:solidFill>
                <a:latin typeface="Helvetica 55 Roman"/>
              </a:rPr>
              <a:t> </a:t>
            </a:r>
            <a:r>
              <a:rPr lang="en-US" sz="2000" i="1" dirty="0" err="1" smtClean="0">
                <a:solidFill>
                  <a:schemeClr val="bg1"/>
                </a:solidFill>
                <a:latin typeface="Helvetica 55 Roman"/>
              </a:rPr>
              <a:t>Amelio</a:t>
            </a:r>
            <a:endParaRPr lang="it-IT" sz="2000" dirty="0" smtClean="0">
              <a:solidFill>
                <a:schemeClr val="bg1"/>
              </a:solidFill>
              <a:latin typeface="Helvetica 55 Roman"/>
            </a:endParaRPr>
          </a:p>
          <a:p>
            <a:pPr>
              <a:buNone/>
            </a:pPr>
            <a:endParaRPr lang="it-IT" dirty="0">
              <a:solidFill>
                <a:schemeClr val="bg1"/>
              </a:solidFill>
              <a:latin typeface="Helvetica 55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vola strozz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9215335" cy="4419599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400801" y="5867399"/>
            <a:ext cx="2952754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2000" kern="1000" baseline="0" dirty="0" smtClean="0">
              <a:latin typeface="Helvetica 45 Light"/>
              <a:ea typeface="+mj-ea"/>
              <a:cs typeface="+mj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Tavola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Strozzi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56 Boccioni - sotto la pergol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57200" y="-1"/>
            <a:ext cx="6781801" cy="6905751"/>
          </a:xfr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324600" y="5867399"/>
            <a:ext cx="2952754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Umberto</a:t>
            </a:r>
            <a:r>
              <a:rPr kumimoji="0" lang="it-IT" sz="2000" b="0" i="0" u="none" strike="noStrike" kern="10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 Boccioni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Sotto 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la pergola, 1914 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5532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en-US" sz="2000" b="1" dirty="0" smtClean="0">
                <a:latin typeface="Helvetica 55 Roman"/>
              </a:rPr>
              <a:t> “</a:t>
            </a:r>
            <a:r>
              <a:rPr lang="en-US" sz="2571" b="1" dirty="0" smtClean="0">
                <a:latin typeface="Helvetica 55 Roman"/>
              </a:rPr>
              <a:t>Manifesto </a:t>
            </a:r>
            <a:r>
              <a:rPr lang="en-US" sz="2571" b="1" dirty="0" err="1" smtClean="0">
                <a:latin typeface="Helvetica 55 Roman"/>
              </a:rPr>
              <a:t>Futurista</a:t>
            </a:r>
            <a:r>
              <a:rPr lang="en-US" sz="2571" b="1" dirty="0" smtClean="0">
                <a:latin typeface="Helvetica 55 Roman"/>
              </a:rPr>
              <a:t> </a:t>
            </a:r>
            <a:r>
              <a:rPr lang="en-US" sz="2571" b="1" dirty="0" err="1" smtClean="0">
                <a:latin typeface="Helvetica 55 Roman"/>
              </a:rPr>
              <a:t>ai</a:t>
            </a:r>
            <a:r>
              <a:rPr lang="en-US" sz="2571" b="1" dirty="0" smtClean="0">
                <a:latin typeface="Helvetica 55 Roman"/>
              </a:rPr>
              <a:t> </a:t>
            </a:r>
            <a:r>
              <a:rPr lang="en-US" sz="2571" b="1" dirty="0" err="1" smtClean="0">
                <a:latin typeface="Helvetica 55 Roman"/>
              </a:rPr>
              <a:t>pittori</a:t>
            </a:r>
            <a:r>
              <a:rPr lang="en-US" sz="2571" b="1" dirty="0" smtClean="0">
                <a:latin typeface="Helvetica 55 Roman"/>
              </a:rPr>
              <a:t> </a:t>
            </a:r>
            <a:r>
              <a:rPr lang="en-US" sz="2571" b="1" dirty="0" err="1" smtClean="0">
                <a:latin typeface="Helvetica 55 Roman"/>
              </a:rPr>
              <a:t>meridionali</a:t>
            </a:r>
            <a:r>
              <a:rPr lang="en-US" sz="2571" b="1" dirty="0" smtClean="0">
                <a:latin typeface="Helvetica 55 Roman"/>
              </a:rPr>
              <a:t>”. Umberto Boccioni 1916        </a:t>
            </a:r>
          </a:p>
          <a:p>
            <a:pPr>
              <a:lnSpc>
                <a:spcPct val="150000"/>
              </a:lnSpc>
              <a:buNone/>
            </a:pPr>
            <a:endParaRPr lang="en-US" sz="2000" dirty="0" smtClean="0">
              <a:latin typeface="Helvetica 55 Roman"/>
            </a:endParaRPr>
          </a:p>
          <a:p>
            <a:pPr>
              <a:lnSpc>
                <a:spcPct val="150000"/>
              </a:lnSpc>
              <a:buNone/>
            </a:pPr>
            <a:r>
              <a:rPr lang="en-US" sz="2286" dirty="0" err="1" smtClean="0">
                <a:latin typeface="Helvetica 55 Roman"/>
              </a:rPr>
              <a:t>Siete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troppo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sentimentali</a:t>
            </a:r>
            <a:r>
              <a:rPr lang="en-US" sz="2286" dirty="0" smtClean="0">
                <a:latin typeface="Helvetica 55 Roman"/>
              </a:rPr>
              <a:t>,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la </a:t>
            </a:r>
            <a:r>
              <a:rPr lang="en-US" sz="2286" dirty="0" err="1" smtClean="0">
                <a:latin typeface="Helvetica 55 Roman"/>
              </a:rPr>
              <a:t>vostra</a:t>
            </a:r>
            <a:r>
              <a:rPr lang="en-US" sz="2286" dirty="0" smtClean="0">
                <a:latin typeface="Helvetica 55 Roman"/>
              </a:rPr>
              <a:t> arte </a:t>
            </a:r>
            <a:r>
              <a:rPr lang="en-US" sz="2286" dirty="0" err="1" smtClean="0">
                <a:latin typeface="Helvetica 55 Roman"/>
              </a:rPr>
              <a:t>è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oleografia</a:t>
            </a:r>
            <a:r>
              <a:rPr lang="en-US" sz="2286" dirty="0" smtClean="0">
                <a:latin typeface="Helvetica 55 Roman"/>
              </a:rPr>
              <a:t>! Di Napoli, non date </a:t>
            </a:r>
            <a:r>
              <a:rPr lang="en-US" sz="2286" dirty="0" err="1" smtClean="0">
                <a:latin typeface="Helvetica 55 Roman"/>
              </a:rPr>
              <a:t>che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scialbi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riflessi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lunari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tipi </a:t>
            </a:r>
            <a:r>
              <a:rPr lang="en-US" sz="2286" dirty="0" err="1" smtClean="0">
                <a:latin typeface="Helvetica 55 Roman"/>
              </a:rPr>
              <a:t>manierati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pescatori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popolane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imbellettati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incipriati</a:t>
            </a:r>
            <a:r>
              <a:rPr lang="en-US" sz="2286" dirty="0" smtClean="0">
                <a:latin typeface="Helvetica 55 Roman"/>
              </a:rPr>
              <a:t>. </a:t>
            </a:r>
            <a:r>
              <a:rPr lang="en-US" sz="2286" dirty="0" err="1" smtClean="0">
                <a:latin typeface="Helvetica 55 Roman"/>
              </a:rPr>
              <a:t>Perché</a:t>
            </a:r>
            <a:r>
              <a:rPr lang="en-US" sz="2286" dirty="0" smtClean="0">
                <a:latin typeface="Helvetica 55 Roman"/>
              </a:rPr>
              <a:t> non </a:t>
            </a:r>
            <a:r>
              <a:rPr lang="en-US" sz="2286" dirty="0" err="1" smtClean="0">
                <a:latin typeface="Helvetica 55 Roman"/>
              </a:rPr>
              <a:t>utilizzate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artisticamente</a:t>
            </a:r>
            <a:r>
              <a:rPr lang="en-US" sz="2286" dirty="0" smtClean="0">
                <a:latin typeface="Helvetica 55 Roman"/>
              </a:rPr>
              <a:t> le </a:t>
            </a:r>
            <a:r>
              <a:rPr lang="en-US" sz="2286" dirty="0" err="1" smtClean="0">
                <a:latin typeface="Helvetica 55 Roman"/>
              </a:rPr>
              <a:t>vostre</a:t>
            </a:r>
            <a:r>
              <a:rPr lang="en-US" sz="2286" dirty="0" smtClean="0">
                <a:latin typeface="Helvetica 55 Roman"/>
              </a:rPr>
              <a:t> innate </a:t>
            </a:r>
            <a:r>
              <a:rPr lang="en-US" sz="2286" dirty="0" err="1" smtClean="0">
                <a:latin typeface="Helvetica 55 Roman"/>
              </a:rPr>
              <a:t>qualità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allegria</a:t>
            </a:r>
            <a:r>
              <a:rPr lang="en-US" sz="2286" dirty="0" smtClean="0">
                <a:latin typeface="Helvetica 55 Roman"/>
              </a:rPr>
              <a:t>,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piacevolezza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seduzione</a:t>
            </a:r>
            <a:r>
              <a:rPr lang="en-US" sz="2286" dirty="0" smtClean="0">
                <a:latin typeface="Helvetica 55 Roman"/>
              </a:rPr>
              <a:t>? </a:t>
            </a:r>
            <a:r>
              <a:rPr lang="en-US" sz="2286" dirty="0" err="1" smtClean="0">
                <a:latin typeface="Helvetica 55 Roman"/>
              </a:rPr>
              <a:t>Avete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delle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bellezze</a:t>
            </a:r>
            <a:r>
              <a:rPr lang="en-US" sz="2286" dirty="0" smtClean="0">
                <a:latin typeface="Helvetica 55 Roman"/>
              </a:rPr>
              <a:t> grandiose, </a:t>
            </a:r>
            <a:r>
              <a:rPr lang="en-US" sz="2286" dirty="0" err="1" smtClean="0">
                <a:latin typeface="Helvetica 55 Roman"/>
              </a:rPr>
              <a:t>dei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contrasti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brutali</a:t>
            </a:r>
            <a:r>
              <a:rPr lang="en-US" sz="2286" dirty="0" smtClean="0">
                <a:latin typeface="Helvetica 55 Roman"/>
              </a:rPr>
              <a:t>, </a:t>
            </a:r>
            <a:r>
              <a:rPr lang="en-US" sz="2286" dirty="0" err="1" smtClean="0">
                <a:latin typeface="Helvetica 55 Roman"/>
              </a:rPr>
              <a:t>impreveduti</a:t>
            </a:r>
            <a:r>
              <a:rPr lang="en-US" sz="2286" dirty="0" smtClean="0">
                <a:latin typeface="Helvetica 55 Roman"/>
              </a:rPr>
              <a:t>, </a:t>
            </a:r>
            <a:r>
              <a:rPr lang="en-US" sz="2286" dirty="0" err="1" smtClean="0">
                <a:latin typeface="Helvetica 55 Roman"/>
              </a:rPr>
              <a:t>terribili</a:t>
            </a:r>
            <a:r>
              <a:rPr lang="en-US" sz="2286" dirty="0" smtClean="0">
                <a:latin typeface="Helvetica 55 Roman"/>
              </a:rPr>
              <a:t>, </a:t>
            </a:r>
            <a:r>
              <a:rPr lang="en-US" sz="2286" dirty="0" err="1" smtClean="0">
                <a:latin typeface="Helvetica 55 Roman"/>
              </a:rPr>
              <a:t>delle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giocondità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sconfinate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attraverso</a:t>
            </a:r>
            <a:r>
              <a:rPr lang="en-US" sz="2286" dirty="0" smtClean="0">
                <a:latin typeface="Helvetica 55 Roman"/>
              </a:rPr>
              <a:t> le </a:t>
            </a:r>
            <a:r>
              <a:rPr lang="en-US" sz="2286" dirty="0" err="1" smtClean="0">
                <a:latin typeface="Helvetica 55 Roman"/>
              </a:rPr>
              <a:t>quali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il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semplice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colore</a:t>
            </a:r>
            <a:r>
              <a:rPr lang="en-US" sz="2286" dirty="0" smtClean="0">
                <a:latin typeface="Helvetica 55 Roman"/>
              </a:rPr>
              <a:t> locale </a:t>
            </a:r>
            <a:r>
              <a:rPr lang="en-US" sz="2286" dirty="0" err="1" smtClean="0">
                <a:latin typeface="Helvetica 55 Roman"/>
              </a:rPr>
              <a:t>si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innalza</a:t>
            </a:r>
            <a:r>
              <a:rPr lang="en-US" sz="2286" dirty="0" smtClean="0">
                <a:latin typeface="Helvetica 55 Roman"/>
              </a:rPr>
              <a:t> a </a:t>
            </a:r>
            <a:r>
              <a:rPr lang="en-US" sz="2286" dirty="0" err="1" smtClean="0">
                <a:latin typeface="Helvetica 55 Roman"/>
              </a:rPr>
              <a:t>sintesi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universale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della</a:t>
            </a:r>
            <a:r>
              <a:rPr lang="en-US" sz="2286" dirty="0" smtClean="0">
                <a:latin typeface="Helvetica 55 Roman"/>
              </a:rPr>
              <a:t> vita. </a:t>
            </a:r>
            <a:r>
              <a:rPr lang="en-US" sz="2286" dirty="0" err="1" smtClean="0">
                <a:latin typeface="Helvetica 55 Roman"/>
              </a:rPr>
              <a:t>Finche</a:t>
            </a:r>
            <a:r>
              <a:rPr lang="en-US" sz="2286" dirty="0" smtClean="0">
                <a:latin typeface="Helvetica 55 Roman"/>
              </a:rPr>
              <a:t> non </a:t>
            </a:r>
            <a:r>
              <a:rPr lang="en-US" sz="2286" dirty="0" err="1" smtClean="0">
                <a:latin typeface="Helvetica 55 Roman"/>
              </a:rPr>
              <a:t>getterete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delle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tonnellate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viola,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azzurro</a:t>
            </a:r>
            <a:r>
              <a:rPr lang="en-US" sz="2286" dirty="0" smtClean="0">
                <a:latin typeface="Helvetica 55 Roman"/>
              </a:rPr>
              <a:t>,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rosso</a:t>
            </a:r>
            <a:r>
              <a:rPr lang="en-US" sz="2286" dirty="0" smtClean="0">
                <a:latin typeface="Helvetica 55 Roman"/>
              </a:rPr>
              <a:t>,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giallo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verde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nella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vostra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pittura</a:t>
            </a:r>
            <a:r>
              <a:rPr lang="en-US" sz="2286" dirty="0" smtClean="0">
                <a:latin typeface="Helvetica 55 Roman"/>
              </a:rPr>
              <a:t>; </a:t>
            </a:r>
            <a:r>
              <a:rPr lang="en-US" sz="2286" dirty="0" err="1" smtClean="0">
                <a:latin typeface="Helvetica 55 Roman"/>
              </a:rPr>
              <a:t>fino</a:t>
            </a:r>
            <a:r>
              <a:rPr lang="en-US" sz="2286" dirty="0" smtClean="0">
                <a:latin typeface="Helvetica 55 Roman"/>
              </a:rPr>
              <a:t> a </a:t>
            </a:r>
            <a:r>
              <a:rPr lang="en-US" sz="2286" dirty="0" err="1" smtClean="0">
                <a:latin typeface="Helvetica 55 Roman"/>
              </a:rPr>
              <a:t>che</a:t>
            </a:r>
            <a:r>
              <a:rPr lang="en-US" sz="2286" dirty="0" smtClean="0">
                <a:latin typeface="Helvetica 55 Roman"/>
              </a:rPr>
              <a:t> la </a:t>
            </a:r>
            <a:r>
              <a:rPr lang="en-US" sz="2286" dirty="0" err="1" smtClean="0">
                <a:latin typeface="Helvetica 55 Roman"/>
              </a:rPr>
              <a:t>vostra</a:t>
            </a:r>
            <a:r>
              <a:rPr lang="en-US" sz="2286" dirty="0" smtClean="0">
                <a:latin typeface="Helvetica 55 Roman"/>
              </a:rPr>
              <a:t> forma in </a:t>
            </a:r>
            <a:r>
              <a:rPr lang="en-US" sz="2286" dirty="0" err="1" smtClean="0">
                <a:latin typeface="Helvetica 55 Roman"/>
              </a:rPr>
              <a:t>scultura</a:t>
            </a:r>
            <a:r>
              <a:rPr lang="en-US" sz="2286" dirty="0" smtClean="0">
                <a:latin typeface="Helvetica 55 Roman"/>
              </a:rPr>
              <a:t> non </a:t>
            </a:r>
            <a:r>
              <a:rPr lang="en-US" sz="2286" dirty="0" err="1" smtClean="0">
                <a:latin typeface="Helvetica 55 Roman"/>
              </a:rPr>
              <a:t>giungerà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alla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costruzione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delle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vostre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popolane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sfiancate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gigantesche</a:t>
            </a:r>
            <a:r>
              <a:rPr lang="en-US" sz="2286" dirty="0" smtClean="0">
                <a:latin typeface="Helvetica 55 Roman"/>
              </a:rPr>
              <a:t>, </a:t>
            </a:r>
            <a:r>
              <a:rPr lang="en-US" sz="2286" dirty="0" err="1" smtClean="0">
                <a:latin typeface="Helvetica 55 Roman"/>
              </a:rPr>
              <a:t>voi</a:t>
            </a:r>
            <a:r>
              <a:rPr lang="en-US" sz="2286" dirty="0" smtClean="0">
                <a:latin typeface="Helvetica 55 Roman"/>
              </a:rPr>
              <a:t> non </a:t>
            </a:r>
            <a:r>
              <a:rPr lang="en-US" sz="2286" dirty="0" err="1" smtClean="0">
                <a:latin typeface="Helvetica 55 Roman"/>
              </a:rPr>
              <a:t>uscirete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mai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dai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vostri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quadretti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dalle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vostre</a:t>
            </a:r>
            <a:r>
              <a:rPr lang="en-US" sz="2286" dirty="0" smtClean="0">
                <a:latin typeface="Helvetica 55 Roman"/>
              </a:rPr>
              <a:t> statuette, </a:t>
            </a:r>
            <a:r>
              <a:rPr lang="en-US" sz="2286" dirty="0" err="1" smtClean="0">
                <a:latin typeface="Helvetica 55 Roman"/>
              </a:rPr>
              <a:t>degni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soltanto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artisti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evirati</a:t>
            </a:r>
            <a:r>
              <a:rPr lang="en-US" sz="2286" dirty="0" smtClean="0">
                <a:latin typeface="Helvetica 55 Roman"/>
              </a:rPr>
              <a:t>.</a:t>
            </a:r>
          </a:p>
          <a:p>
            <a:pPr>
              <a:lnSpc>
                <a:spcPct val="150000"/>
              </a:lnSpc>
              <a:buNone/>
            </a:pPr>
            <a:endParaRPr lang="en-US" sz="2286" dirty="0" smtClean="0">
              <a:latin typeface="Helvetica 55 Roman"/>
            </a:endParaRPr>
          </a:p>
          <a:p>
            <a:pPr>
              <a:lnSpc>
                <a:spcPct val="150000"/>
              </a:lnSpc>
              <a:buNone/>
            </a:pPr>
            <a:r>
              <a:rPr lang="en-US" sz="2286" dirty="0" smtClean="0">
                <a:latin typeface="Helvetica 55 Roman"/>
              </a:rPr>
              <a:t> Un </a:t>
            </a:r>
            <a:r>
              <a:rPr lang="en-US" sz="2286" dirty="0" err="1" smtClean="0">
                <a:latin typeface="Helvetica 55 Roman"/>
              </a:rPr>
              <a:t>vulcano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fuma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alle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vostre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spalle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vi </a:t>
            </a:r>
            <a:r>
              <a:rPr lang="en-US" sz="2286" dirty="0" err="1" smtClean="0">
                <a:latin typeface="Helvetica 55 Roman"/>
              </a:rPr>
              <a:t>attardate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ancora</a:t>
            </a:r>
            <a:r>
              <a:rPr lang="en-US" sz="2286" dirty="0" smtClean="0">
                <a:latin typeface="Helvetica 55 Roman"/>
              </a:rPr>
              <a:t> a </a:t>
            </a:r>
            <a:r>
              <a:rPr lang="en-US" sz="2286" dirty="0" err="1" smtClean="0">
                <a:latin typeface="Helvetica 55 Roman"/>
              </a:rPr>
              <a:t>sfumature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che</a:t>
            </a:r>
            <a:r>
              <a:rPr lang="en-US" sz="2286" dirty="0" smtClean="0">
                <a:latin typeface="Helvetica 55 Roman"/>
              </a:rPr>
              <a:t> un </a:t>
            </a:r>
            <a:r>
              <a:rPr lang="en-US" sz="2286" dirty="0" err="1" smtClean="0">
                <a:latin typeface="Helvetica 55 Roman"/>
              </a:rPr>
              <a:t>dito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distratto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può</a:t>
            </a:r>
            <a:r>
              <a:rPr lang="en-US" sz="2286" dirty="0" smtClean="0">
                <a:latin typeface="Helvetica 55 Roman"/>
              </a:rPr>
              <a:t> fare con la </a:t>
            </a:r>
            <a:r>
              <a:rPr lang="en-US" sz="2286" dirty="0" err="1" smtClean="0">
                <a:latin typeface="Helvetica 55 Roman"/>
              </a:rPr>
              <a:t>cenere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delle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sigarette</a:t>
            </a:r>
            <a:r>
              <a:rPr lang="en-US" sz="2286" dirty="0" smtClean="0">
                <a:latin typeface="Helvetica 55 Roman"/>
              </a:rPr>
              <a:t>. Napoli </a:t>
            </a:r>
            <a:r>
              <a:rPr lang="en-US" sz="2286" dirty="0" err="1" smtClean="0">
                <a:latin typeface="Helvetica 55 Roman"/>
              </a:rPr>
              <a:t>canta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ride </a:t>
            </a:r>
            <a:r>
              <a:rPr lang="en-US" sz="2286" dirty="0" err="1" smtClean="0">
                <a:latin typeface="Helvetica 55 Roman"/>
              </a:rPr>
              <a:t>nella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sua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originalissima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miseria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aristocratica</a:t>
            </a:r>
            <a:r>
              <a:rPr lang="en-US" sz="2286" dirty="0" smtClean="0">
                <a:latin typeface="Helvetica 55 Roman"/>
              </a:rPr>
              <a:t>. Napoli </a:t>
            </a:r>
            <a:r>
              <a:rPr lang="en-US" sz="2286" dirty="0" err="1" smtClean="0">
                <a:latin typeface="Helvetica 55 Roman"/>
              </a:rPr>
              <a:t>s'affatica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s'industria</a:t>
            </a:r>
            <a:r>
              <a:rPr lang="en-US" sz="2286" dirty="0" smtClean="0">
                <a:latin typeface="Helvetica 55 Roman"/>
              </a:rPr>
              <a:t> in un </a:t>
            </a:r>
            <a:r>
              <a:rPr lang="en-US" sz="2286" dirty="0" err="1" smtClean="0">
                <a:latin typeface="Helvetica 55 Roman"/>
              </a:rPr>
              <a:t>lavoro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minuto</a:t>
            </a:r>
            <a:r>
              <a:rPr lang="en-US" sz="2286" dirty="0" smtClean="0">
                <a:latin typeface="Helvetica 55 Roman"/>
              </a:rPr>
              <a:t>, </a:t>
            </a:r>
            <a:r>
              <a:rPr lang="en-US" sz="2286" dirty="0" err="1" smtClean="0">
                <a:latin typeface="Helvetica 55 Roman"/>
              </a:rPr>
              <a:t>intelligentissimo</a:t>
            </a:r>
            <a:r>
              <a:rPr lang="en-US" sz="2286" dirty="0" smtClean="0">
                <a:latin typeface="Helvetica 55 Roman"/>
              </a:rPr>
              <a:t>, </a:t>
            </a:r>
            <a:r>
              <a:rPr lang="en-US" sz="2286" dirty="0" err="1" smtClean="0">
                <a:latin typeface="Helvetica 55 Roman"/>
              </a:rPr>
              <a:t>instancabile</a:t>
            </a:r>
            <a:r>
              <a:rPr lang="en-US" sz="2286" dirty="0" smtClean="0">
                <a:latin typeface="Helvetica 55 Roman"/>
              </a:rPr>
              <a:t>, </a:t>
            </a:r>
            <a:r>
              <a:rPr lang="en-US" sz="2286" dirty="0" err="1" smtClean="0">
                <a:latin typeface="Helvetica 55 Roman"/>
              </a:rPr>
              <a:t>coll'infinita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bramosia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godere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che</a:t>
            </a:r>
            <a:r>
              <a:rPr lang="en-US" sz="2286" dirty="0" smtClean="0">
                <a:latin typeface="Helvetica 55 Roman"/>
              </a:rPr>
              <a:t> le </a:t>
            </a:r>
            <a:r>
              <a:rPr lang="en-US" sz="2286" dirty="0" err="1" smtClean="0">
                <a:latin typeface="Helvetica 55 Roman"/>
              </a:rPr>
              <a:t>è</a:t>
            </a:r>
            <a:r>
              <a:rPr lang="en-US" sz="2286" dirty="0" smtClean="0">
                <a:latin typeface="Helvetica 55 Roman"/>
              </a:rPr>
              <a:t> data </a:t>
            </a:r>
            <a:r>
              <a:rPr lang="en-US" sz="2286" dirty="0" err="1" smtClean="0">
                <a:latin typeface="Helvetica 55 Roman"/>
              </a:rPr>
              <a:t>dal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suo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cielo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dal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suo</a:t>
            </a:r>
            <a:r>
              <a:rPr lang="en-US" sz="2286" dirty="0" smtClean="0">
                <a:latin typeface="Helvetica 55 Roman"/>
              </a:rPr>
              <a:t> mare,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questo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voi</a:t>
            </a:r>
            <a:r>
              <a:rPr lang="en-US" sz="2286" dirty="0" smtClean="0">
                <a:latin typeface="Helvetica 55 Roman"/>
              </a:rPr>
              <a:t> non </a:t>
            </a:r>
            <a:r>
              <a:rPr lang="en-US" sz="2286" dirty="0" err="1" smtClean="0">
                <a:latin typeface="Helvetica 55 Roman"/>
              </a:rPr>
              <a:t>vedete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che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uno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sgambettio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pagliaccesco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manierato</a:t>
            </a:r>
            <a:r>
              <a:rPr lang="en-US" sz="2286" dirty="0" smtClean="0">
                <a:latin typeface="Helvetica 55 Roman"/>
              </a:rPr>
              <a:t>. E </a:t>
            </a:r>
            <a:r>
              <a:rPr lang="en-US" sz="2286" dirty="0" err="1" smtClean="0">
                <a:latin typeface="Helvetica 55 Roman"/>
              </a:rPr>
              <a:t>questa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vostra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miserabile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visione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estetica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rivela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nelle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vostre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tele</a:t>
            </a:r>
            <a:r>
              <a:rPr lang="en-US" sz="2286" dirty="0" smtClean="0">
                <a:latin typeface="Helvetica 55 Roman"/>
              </a:rPr>
              <a:t>, dove </a:t>
            </a:r>
            <a:r>
              <a:rPr lang="en-US" sz="2286" dirty="0" err="1" smtClean="0">
                <a:latin typeface="Helvetica 55 Roman"/>
              </a:rPr>
              <a:t>il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golfo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divino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è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una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vuota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curva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leziosa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panoramica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ventaglio</a:t>
            </a:r>
            <a:r>
              <a:rPr lang="en-US" sz="2286" dirty="0" smtClean="0">
                <a:latin typeface="Helvetica 55 Roman"/>
              </a:rPr>
              <a:t>; </a:t>
            </a:r>
            <a:r>
              <a:rPr lang="en-US" sz="2286" dirty="0" err="1" smtClean="0">
                <a:latin typeface="Helvetica 55 Roman"/>
              </a:rPr>
              <a:t>il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cielo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uno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svogliato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miscuglio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pennellature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azzurre</a:t>
            </a:r>
            <a:r>
              <a:rPr lang="en-US" sz="2286" dirty="0" smtClean="0">
                <a:latin typeface="Helvetica 55 Roman"/>
              </a:rPr>
              <a:t>, </a:t>
            </a:r>
            <a:r>
              <a:rPr lang="en-US" sz="2286" dirty="0" err="1" smtClean="0">
                <a:latin typeface="Helvetica 55 Roman"/>
              </a:rPr>
              <a:t>il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sorriso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delle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vostre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donne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una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smorfia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capodanno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nei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calendari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dei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caffè</a:t>
            </a:r>
            <a:r>
              <a:rPr lang="en-US" sz="2286" dirty="0" smtClean="0">
                <a:latin typeface="Helvetica 55 Roman"/>
              </a:rPr>
              <a:t>. Il </a:t>
            </a:r>
            <a:r>
              <a:rPr lang="en-US" sz="2286" dirty="0" err="1" smtClean="0">
                <a:latin typeface="Helvetica 55 Roman"/>
              </a:rPr>
              <a:t>pubblico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disprezza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sempre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l'opera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che</a:t>
            </a:r>
            <a:r>
              <a:rPr lang="en-US" sz="2286" dirty="0" smtClean="0">
                <a:latin typeface="Helvetica 55 Roman"/>
              </a:rPr>
              <a:t> non </a:t>
            </a:r>
            <a:r>
              <a:rPr lang="en-US" sz="2286" dirty="0" err="1" smtClean="0">
                <a:latin typeface="Helvetica 55 Roman"/>
              </a:rPr>
              <a:t>si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compiace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accarezzarlo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nei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suoi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gusti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tradizionali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grossa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bestia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che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digerisce</a:t>
            </a:r>
            <a:r>
              <a:rPr lang="en-US" sz="2286" dirty="0" smtClean="0">
                <a:latin typeface="Helvetica 55 Roman"/>
              </a:rPr>
              <a:t> con </a:t>
            </a:r>
            <a:r>
              <a:rPr lang="en-US" sz="2286" dirty="0" err="1" smtClean="0">
                <a:latin typeface="Helvetica 55 Roman"/>
              </a:rPr>
              <a:t>secolare</a:t>
            </a:r>
            <a:r>
              <a:rPr lang="en-US" sz="2286" dirty="0" smtClean="0">
                <a:latin typeface="Helvetica 55 Roman"/>
              </a:rPr>
              <a:t> </a:t>
            </a:r>
            <a:r>
              <a:rPr lang="en-US" sz="2286" dirty="0" err="1" smtClean="0">
                <a:latin typeface="Helvetica 55 Roman"/>
              </a:rPr>
              <a:t>lentezza</a:t>
            </a:r>
            <a:r>
              <a:rPr lang="en-US" sz="2286" dirty="0" smtClean="0">
                <a:latin typeface="Helvetica 55 Roman"/>
              </a:rPr>
              <a:t>!</a:t>
            </a:r>
          </a:p>
          <a:p>
            <a:pPr>
              <a:lnSpc>
                <a:spcPct val="150000"/>
              </a:lnSpc>
              <a:buNone/>
            </a:pPr>
            <a:endParaRPr lang="en-US" sz="1600" dirty="0" smtClean="0">
              <a:latin typeface="Helvetica 55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553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1600" b="1" dirty="0" smtClean="0">
                <a:latin typeface="Helvetica 55 Roman"/>
              </a:rPr>
              <a:t> “Manifesto </a:t>
            </a:r>
            <a:r>
              <a:rPr lang="en-US" sz="1600" b="1" dirty="0" err="1" smtClean="0">
                <a:latin typeface="Helvetica 55 Roman"/>
              </a:rPr>
              <a:t>Futurista</a:t>
            </a:r>
            <a:r>
              <a:rPr lang="en-US" sz="1600" b="1" dirty="0" smtClean="0">
                <a:latin typeface="Helvetica 55 Roman"/>
              </a:rPr>
              <a:t> </a:t>
            </a:r>
            <a:r>
              <a:rPr lang="en-US" sz="1600" b="1" dirty="0" err="1" smtClean="0">
                <a:latin typeface="Helvetica 55 Roman"/>
              </a:rPr>
              <a:t>ai</a:t>
            </a:r>
            <a:r>
              <a:rPr lang="en-US" sz="1600" b="1" dirty="0" smtClean="0">
                <a:latin typeface="Helvetica 55 Roman"/>
              </a:rPr>
              <a:t> </a:t>
            </a:r>
            <a:r>
              <a:rPr lang="en-US" sz="1600" b="1" dirty="0" err="1" smtClean="0">
                <a:latin typeface="Helvetica 55 Roman"/>
              </a:rPr>
              <a:t>pittori</a:t>
            </a:r>
            <a:r>
              <a:rPr lang="en-US" sz="1600" b="1" dirty="0" smtClean="0">
                <a:latin typeface="Helvetica 55 Roman"/>
              </a:rPr>
              <a:t> </a:t>
            </a:r>
            <a:r>
              <a:rPr lang="en-US" sz="1600" b="1" dirty="0" err="1" smtClean="0">
                <a:latin typeface="Helvetica 55 Roman"/>
              </a:rPr>
              <a:t>meridionali</a:t>
            </a:r>
            <a:r>
              <a:rPr lang="en-US" sz="1600" b="1" dirty="0" smtClean="0">
                <a:latin typeface="Helvetica 55 Roman"/>
              </a:rPr>
              <a:t>”. Umberto Boccioni 1916        </a:t>
            </a:r>
          </a:p>
          <a:p>
            <a:pPr>
              <a:lnSpc>
                <a:spcPct val="150000"/>
              </a:lnSpc>
              <a:buNone/>
            </a:pPr>
            <a:endParaRPr lang="en-US" sz="2000" dirty="0" smtClean="0">
              <a:latin typeface="Helvetica 55 Roman"/>
            </a:endParaRPr>
          </a:p>
          <a:p>
            <a:pPr>
              <a:lnSpc>
                <a:spcPct val="150000"/>
              </a:lnSpc>
              <a:buNone/>
            </a:pPr>
            <a:r>
              <a:rPr lang="en-US" sz="1400" dirty="0" smtClean="0">
                <a:latin typeface="Helvetica 55 Roman"/>
              </a:rPr>
              <a:t>Il </a:t>
            </a:r>
            <a:r>
              <a:rPr lang="en-US" sz="1400" dirty="0" err="1" smtClean="0">
                <a:latin typeface="Helvetica 55 Roman"/>
              </a:rPr>
              <a:t>pubblico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disprezza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sempre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l'opera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che</a:t>
            </a:r>
            <a:r>
              <a:rPr lang="en-US" sz="1400" dirty="0" smtClean="0">
                <a:latin typeface="Helvetica 55 Roman"/>
              </a:rPr>
              <a:t> non </a:t>
            </a:r>
            <a:r>
              <a:rPr lang="en-US" sz="1400" dirty="0" err="1" smtClean="0">
                <a:latin typeface="Helvetica 55 Roman"/>
              </a:rPr>
              <a:t>si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compiace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di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accarezzarlo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nei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suoi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gusti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tradizionali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di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grossa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bestia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che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digerisce</a:t>
            </a:r>
            <a:r>
              <a:rPr lang="en-US" sz="1400" dirty="0" smtClean="0">
                <a:latin typeface="Helvetica 55 Roman"/>
              </a:rPr>
              <a:t> con </a:t>
            </a:r>
            <a:r>
              <a:rPr lang="en-US" sz="1400" dirty="0" err="1" smtClean="0">
                <a:latin typeface="Helvetica 55 Roman"/>
              </a:rPr>
              <a:t>secolare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lentezza</a:t>
            </a:r>
            <a:r>
              <a:rPr lang="en-US" sz="1400" dirty="0" smtClean="0">
                <a:latin typeface="Helvetica 55 Roman"/>
              </a:rPr>
              <a:t>! </a:t>
            </a:r>
            <a:r>
              <a:rPr lang="en-US" sz="1400" dirty="0" err="1" smtClean="0">
                <a:latin typeface="Helvetica 55 Roman"/>
              </a:rPr>
              <a:t>Lavorate</a:t>
            </a:r>
            <a:r>
              <a:rPr lang="en-US" sz="1400" dirty="0" smtClean="0">
                <a:latin typeface="Helvetica 55 Roman"/>
              </a:rPr>
              <a:t> come </a:t>
            </a:r>
            <a:r>
              <a:rPr lang="en-US" sz="1400" dirty="0" err="1" smtClean="0">
                <a:latin typeface="Helvetica 55 Roman"/>
              </a:rPr>
              <a:t>vuole</a:t>
            </a:r>
            <a:r>
              <a:rPr lang="en-US" sz="1400" dirty="0" smtClean="0">
                <a:latin typeface="Helvetica 55 Roman"/>
              </a:rPr>
              <a:t> la </a:t>
            </a:r>
            <a:r>
              <a:rPr lang="en-US" sz="1400" dirty="0" err="1" smtClean="0">
                <a:latin typeface="Helvetica 55 Roman"/>
              </a:rPr>
              <a:t>vostra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coscienza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e</a:t>
            </a:r>
            <a:r>
              <a:rPr lang="en-US" sz="1400" dirty="0" smtClean="0">
                <a:latin typeface="Helvetica 55 Roman"/>
              </a:rPr>
              <a:t> poi </a:t>
            </a:r>
            <a:r>
              <a:rPr lang="en-US" sz="1400" dirty="0" err="1" smtClean="0">
                <a:latin typeface="Helvetica 55 Roman"/>
              </a:rPr>
              <a:t>adoperate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qualsiasi</a:t>
            </a:r>
            <a:r>
              <a:rPr lang="en-US" sz="1400" dirty="0" smtClean="0">
                <a:latin typeface="Helvetica 55 Roman"/>
              </a:rPr>
              <a:t> mezzo - </a:t>
            </a:r>
            <a:r>
              <a:rPr lang="en-US" sz="1400" dirty="0" err="1" smtClean="0">
                <a:latin typeface="Helvetica 55 Roman"/>
              </a:rPr>
              <a:t>anche</a:t>
            </a:r>
            <a:r>
              <a:rPr lang="en-US" sz="1400" dirty="0" smtClean="0">
                <a:latin typeface="Helvetica 55 Roman"/>
              </a:rPr>
              <a:t> le </a:t>
            </a:r>
            <a:r>
              <a:rPr lang="en-US" sz="1400" dirty="0" err="1" smtClean="0">
                <a:latin typeface="Helvetica 55 Roman"/>
              </a:rPr>
              <a:t>revolverate</a:t>
            </a:r>
            <a:r>
              <a:rPr lang="en-US" sz="1400" dirty="0" smtClean="0">
                <a:latin typeface="Helvetica 55 Roman"/>
              </a:rPr>
              <a:t> - per </a:t>
            </a:r>
            <a:r>
              <a:rPr lang="en-US" sz="1400" dirty="0" err="1" smtClean="0">
                <a:latin typeface="Helvetica 55 Roman"/>
              </a:rPr>
              <a:t>scuoterlo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dalla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sua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indifferenza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costringerlo</a:t>
            </a:r>
            <a:r>
              <a:rPr lang="en-US" sz="1400" dirty="0" smtClean="0">
                <a:latin typeface="Helvetica 55 Roman"/>
              </a:rPr>
              <a:t> a </a:t>
            </a:r>
            <a:r>
              <a:rPr lang="en-US" sz="1400" dirty="0" err="1" smtClean="0">
                <a:latin typeface="Helvetica 55 Roman"/>
              </a:rPr>
              <a:t>guardare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e</a:t>
            </a:r>
            <a:r>
              <a:rPr lang="en-US" sz="1400" dirty="0" smtClean="0">
                <a:latin typeface="Helvetica 55 Roman"/>
              </a:rPr>
              <a:t> a far </a:t>
            </a:r>
            <a:r>
              <a:rPr lang="en-US" sz="1400" dirty="0" err="1" smtClean="0">
                <a:latin typeface="Helvetica 55 Roman"/>
              </a:rPr>
              <a:t>vivere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giovani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che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scoprono</a:t>
            </a:r>
            <a:r>
              <a:rPr lang="en-US" sz="1400" dirty="0" smtClean="0">
                <a:latin typeface="Helvetica 55 Roman"/>
              </a:rPr>
              <a:t> le </a:t>
            </a:r>
            <a:r>
              <a:rPr lang="en-US" sz="1400" dirty="0" err="1" smtClean="0">
                <a:latin typeface="Helvetica 55 Roman"/>
              </a:rPr>
              <a:t>nuove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bellezze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disdegnando</a:t>
            </a:r>
            <a:r>
              <a:rPr lang="en-US" sz="1400" dirty="0" smtClean="0">
                <a:latin typeface="Helvetica 55 Roman"/>
              </a:rPr>
              <a:t> le </a:t>
            </a:r>
            <a:r>
              <a:rPr lang="en-US" sz="1400" dirty="0" err="1" smtClean="0">
                <a:latin typeface="Helvetica 55 Roman"/>
              </a:rPr>
              <a:t>camorre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cittadine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e</a:t>
            </a:r>
            <a:r>
              <a:rPr lang="en-US" sz="1400" dirty="0" smtClean="0">
                <a:latin typeface="Helvetica 55 Roman"/>
              </a:rPr>
              <a:t> le </a:t>
            </a:r>
            <a:r>
              <a:rPr lang="en-US" sz="1400" dirty="0" err="1" smtClean="0">
                <a:latin typeface="Helvetica 55 Roman"/>
              </a:rPr>
              <a:t>avvilenti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protezioni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ufficiali</a:t>
            </a:r>
            <a:r>
              <a:rPr lang="en-US" sz="1400" dirty="0" smtClean="0">
                <a:latin typeface="Helvetica 55 Roman"/>
              </a:rPr>
              <a:t>. Vi </a:t>
            </a:r>
            <a:r>
              <a:rPr lang="en-US" sz="1400" dirty="0" err="1" smtClean="0">
                <a:latin typeface="Helvetica 55 Roman"/>
              </a:rPr>
              <a:t>dirò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anzi</a:t>
            </a:r>
            <a:r>
              <a:rPr lang="en-US" sz="1400" dirty="0" smtClean="0">
                <a:latin typeface="Helvetica 55 Roman"/>
              </a:rPr>
              <a:t>, </a:t>
            </a:r>
            <a:r>
              <a:rPr lang="en-US" sz="1400" dirty="0" err="1" smtClean="0">
                <a:latin typeface="Helvetica 55 Roman"/>
              </a:rPr>
              <a:t>che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dovete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lavorare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contro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il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pubblico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ed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essere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orgogliosi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della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sua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derisione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e</a:t>
            </a:r>
            <a:r>
              <a:rPr lang="en-US" sz="1400" dirty="0" smtClean="0">
                <a:latin typeface="Helvetica 55 Roman"/>
              </a:rPr>
              <a:t> del </a:t>
            </a:r>
            <a:r>
              <a:rPr lang="en-US" sz="1400" dirty="0" err="1" smtClean="0">
                <a:latin typeface="Helvetica 55 Roman"/>
              </a:rPr>
              <a:t>suo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disprezzo</a:t>
            </a:r>
            <a:r>
              <a:rPr lang="en-US" sz="1400" dirty="0" smtClean="0">
                <a:latin typeface="Helvetica 55 Roman"/>
              </a:rPr>
              <a:t>. Fate le </a:t>
            </a:r>
            <a:r>
              <a:rPr lang="en-US" sz="1400" dirty="0" err="1" smtClean="0">
                <a:latin typeface="Helvetica 55 Roman"/>
              </a:rPr>
              <a:t>vostre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esposizioni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senza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deputati</a:t>
            </a:r>
            <a:r>
              <a:rPr lang="en-US" sz="1400" dirty="0" smtClean="0">
                <a:latin typeface="Helvetica 55 Roman"/>
              </a:rPr>
              <a:t>, </a:t>
            </a:r>
            <a:r>
              <a:rPr lang="en-US" sz="1400" dirty="0" err="1" smtClean="0">
                <a:latin typeface="Helvetica 55 Roman"/>
              </a:rPr>
              <a:t>senza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ministri</a:t>
            </a:r>
            <a:r>
              <a:rPr lang="en-US" sz="1400" dirty="0" smtClean="0">
                <a:latin typeface="Helvetica 55 Roman"/>
              </a:rPr>
              <a:t>, </a:t>
            </a:r>
            <a:r>
              <a:rPr lang="en-US" sz="1400" dirty="0" err="1" smtClean="0">
                <a:latin typeface="Helvetica 55 Roman"/>
              </a:rPr>
              <a:t>senza</a:t>
            </a:r>
            <a:r>
              <a:rPr lang="en-US" sz="1400" dirty="0" smtClean="0">
                <a:latin typeface="Helvetica 55 Roman"/>
              </a:rPr>
              <a:t> </a:t>
            </a:r>
            <a:r>
              <a:rPr lang="en-US" sz="1400" dirty="0" err="1" smtClean="0">
                <a:latin typeface="Helvetica 55 Roman"/>
              </a:rPr>
              <a:t>municipi</a:t>
            </a:r>
            <a:r>
              <a:rPr lang="en-US" sz="1400" dirty="0" smtClean="0">
                <a:latin typeface="Helvetica 55 Roman"/>
              </a:rPr>
              <a:t>. </a:t>
            </a:r>
          </a:p>
          <a:p>
            <a:pPr>
              <a:lnSpc>
                <a:spcPct val="150000"/>
              </a:lnSpc>
              <a:buNone/>
            </a:pPr>
            <a:r>
              <a:rPr lang="en-US" sz="2286" dirty="0" smtClean="0">
                <a:latin typeface="Helvetica 55 Roman"/>
              </a:rPr>
              <a:t> </a:t>
            </a:r>
          </a:p>
          <a:p>
            <a:pPr>
              <a:lnSpc>
                <a:spcPct val="150000"/>
              </a:lnSpc>
              <a:buNone/>
            </a:pPr>
            <a:endParaRPr lang="en-US" sz="1600" dirty="0" smtClean="0">
              <a:latin typeface="Helvetica 55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ampolin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7391401" cy="5954665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172200" y="5867399"/>
            <a:ext cx="2952754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it-IT" sz="2000" kern="1000" dirty="0" smtClean="0">
                <a:latin typeface="Helvetica 65 Medium"/>
              </a:rPr>
              <a:t>Enrico </a:t>
            </a:r>
            <a:r>
              <a:rPr lang="it-IT" sz="2000" kern="1000" dirty="0" err="1" smtClean="0">
                <a:latin typeface="Helvetica 65 Medium"/>
              </a:rPr>
              <a:t>Prampolini</a:t>
            </a:r>
            <a:endParaRPr lang="it-IT" sz="2000" kern="1000" dirty="0" smtClean="0">
              <a:latin typeface="Helvetica 65 Medium"/>
            </a:endParaRPr>
          </a:p>
          <a:p>
            <a:pPr lvl="0">
              <a:spcBef>
                <a:spcPct val="0"/>
              </a:spcBef>
              <a:defRPr/>
            </a:pPr>
            <a:r>
              <a:rPr lang="it-IT" sz="2000" kern="1000" dirty="0" smtClean="0">
                <a:latin typeface="Helvetica 45 Light"/>
              </a:rPr>
              <a:t>// Sintesi di paese, 1936</a:t>
            </a:r>
            <a:endParaRPr lang="it-IT" sz="2000" kern="1000" dirty="0">
              <a:latin typeface="Helvetica 45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724400" y="5867399"/>
            <a:ext cx="4495800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Gerardo Dottori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Battaglia sul paradiso del golfo, 1942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  <p:pic>
        <p:nvPicPr>
          <p:cNvPr id="5" name="Picture 4" descr="dotto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897"/>
            <a:ext cx="4724400" cy="69221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638800" y="5867399"/>
            <a:ext cx="3714755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0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Renato </a:t>
            </a:r>
            <a:r>
              <a:rPr kumimoji="0" lang="it-IT" sz="2000" b="0" i="0" u="none" strike="noStrike" kern="10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65 Medium"/>
                <a:ea typeface="+mj-ea"/>
                <a:cs typeface="+mj-cs"/>
              </a:rPr>
              <a:t>Barisani</a:t>
            </a:r>
            <a:endParaRPr kumimoji="0" lang="it-IT" sz="2000" b="0" i="0" u="none" strike="noStrike" kern="10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65 Medium"/>
              <a:ea typeface="+mj-ea"/>
              <a:cs typeface="+mj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//</a:t>
            </a:r>
            <a:r>
              <a:rPr lang="it-IT" sz="2000" kern="1000" dirty="0" smtClean="0">
                <a:latin typeface="Helvetica 45 Light"/>
                <a:ea typeface="+mj-ea"/>
                <a:cs typeface="+mj-cs"/>
              </a:rPr>
              <a:t> </a:t>
            </a:r>
            <a:r>
              <a:rPr lang="it-IT" sz="2000" kern="1000" baseline="0" dirty="0" smtClean="0">
                <a:latin typeface="Helvetica 45 Light"/>
                <a:ea typeface="+mj-ea"/>
                <a:cs typeface="+mj-cs"/>
              </a:rPr>
              <a:t>Impronte e solchi, 1959</a:t>
            </a:r>
            <a:endParaRPr kumimoji="0" lang="it-IT" sz="2000" b="0" i="0" u="none" strike="noStrike" kern="10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45 Light"/>
              <a:ea typeface="+mj-ea"/>
              <a:cs typeface="+mj-cs"/>
            </a:endParaRPr>
          </a:p>
        </p:txBody>
      </p:sp>
      <p:pic>
        <p:nvPicPr>
          <p:cNvPr id="5" name="Picture 4" descr="barisani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10200" cy="69604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622</Words>
  <Application>Microsoft Office PowerPoint</Application>
  <PresentationFormat>Presentazione su schermo (4:3)</PresentationFormat>
  <Paragraphs>51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4" baseType="lpstr">
      <vt:lpstr>Office Theme</vt:lpstr>
      <vt:lpstr>mettere in scena NAPOLI</vt:lpstr>
      <vt:lpstr>“Napoli ci offre una misura così profonda e così preziosa del vivere vero, con quella sua familiarità che fa sorridere. […]  Saggia e folle, perdente e insieme vittoriosa, essa è “testimone in un mondo crudele, di giorno in giorno più oscuro, di momento in momento più vero, di quella meraviglia che si chiama Poesia”.   Anna Maria Ortese, La lente scura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paola maddaluno</dc:creator>
  <cp:lastModifiedBy>tecno</cp:lastModifiedBy>
  <cp:revision>32</cp:revision>
  <dcterms:created xsi:type="dcterms:W3CDTF">2010-11-13T13:36:30Z</dcterms:created>
  <dcterms:modified xsi:type="dcterms:W3CDTF">2010-11-13T17:02:08Z</dcterms:modified>
</cp:coreProperties>
</file>