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428" r:id="rId2"/>
    <p:sldId id="429" r:id="rId3"/>
    <p:sldId id="431" r:id="rId4"/>
    <p:sldId id="298" r:id="rId5"/>
    <p:sldId id="430" r:id="rId6"/>
    <p:sldId id="301" r:id="rId7"/>
    <p:sldId id="332" r:id="rId8"/>
    <p:sldId id="392" r:id="rId9"/>
    <p:sldId id="387" r:id="rId10"/>
    <p:sldId id="409" r:id="rId11"/>
    <p:sldId id="407" r:id="rId12"/>
    <p:sldId id="414" r:id="rId13"/>
    <p:sldId id="283" r:id="rId14"/>
    <p:sldId id="278" r:id="rId15"/>
    <p:sldId id="279" r:id="rId16"/>
    <p:sldId id="280" r:id="rId17"/>
    <p:sldId id="282" r:id="rId18"/>
    <p:sldId id="289" r:id="rId19"/>
    <p:sldId id="415" r:id="rId20"/>
    <p:sldId id="422" r:id="rId21"/>
    <p:sldId id="426" r:id="rId22"/>
    <p:sldId id="424" r:id="rId23"/>
    <p:sldId id="410" r:id="rId24"/>
    <p:sldId id="427" r:id="rId25"/>
    <p:sldId id="412" r:id="rId26"/>
    <p:sldId id="269" r:id="rId27"/>
    <p:sldId id="432" r:id="rId28"/>
    <p:sldId id="261" r:id="rId29"/>
    <p:sldId id="267" r:id="rId30"/>
    <p:sldId id="264" r:id="rId31"/>
    <p:sldId id="258" r:id="rId32"/>
    <p:sldId id="433" r:id="rId33"/>
    <p:sldId id="416" r:id="rId34"/>
    <p:sldId id="296" r:id="rId35"/>
    <p:sldId id="285" r:id="rId36"/>
    <p:sldId id="287" r:id="rId37"/>
    <p:sldId id="418" r:id="rId38"/>
    <p:sldId id="434" r:id="rId3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5683"/>
    <a:srgbClr val="FAAEFC"/>
    <a:srgbClr val="0D6AD1"/>
    <a:srgbClr val="0C64C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89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B7F47-4323-48AE-856B-75A473A87856}" type="datetimeFigureOut">
              <a:rPr lang="it-IT" smtClean="0"/>
              <a:pPr/>
              <a:t>15/10/2010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2C601-1C04-4A4C-980A-EEA4DE7935B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12698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8EFB6A-6698-46E2-A061-F1571EED2946}" type="slidenum">
              <a:rPr lang="it-IT" smtClean="0"/>
              <a:pPr/>
              <a:t>11</a:t>
            </a:fld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25</a:t>
            </a:fld>
            <a:endParaRPr 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26</a:t>
            </a:fld>
            <a:endParaRPr 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27</a:t>
            </a:fld>
            <a:endParaRPr 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28</a:t>
            </a:fld>
            <a:endParaRPr 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29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dirty="0" smtClean="0"/>
          </a:p>
        </p:txBody>
      </p:sp>
      <p:sp>
        <p:nvSpPr>
          <p:cNvPr id="6656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25563D7-5B71-41F7-89CC-945AFB9E5A4B}" type="slidenum">
              <a:rPr lang="it-IT" smtClean="0"/>
              <a:pPr/>
              <a:t>3</a:t>
            </a:fld>
            <a:endParaRPr lang="it-IT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30</a:t>
            </a:fld>
            <a:endParaRPr lang="it-IT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31</a:t>
            </a:fld>
            <a:endParaRPr lang="it-IT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32</a:t>
            </a:fld>
            <a:endParaRPr lang="it-IT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33</a:t>
            </a:fld>
            <a:endParaRPr lang="it-IT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34</a:t>
            </a:fld>
            <a:endParaRPr lang="it-IT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35</a:t>
            </a:fld>
            <a:endParaRPr lang="it-IT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36</a:t>
            </a:fld>
            <a:endParaRPr lang="it-IT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37</a:t>
            </a:fld>
            <a:endParaRPr lang="it-IT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38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dirty="0" smtClean="0"/>
          </a:p>
        </p:txBody>
      </p:sp>
      <p:sp>
        <p:nvSpPr>
          <p:cNvPr id="6656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25563D7-5B71-41F7-89CC-945AFB9E5A4B}" type="slidenum">
              <a:rPr lang="it-IT" smtClean="0"/>
              <a:pPr/>
              <a:t>4</a:t>
            </a:fld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2C601-1C04-4A4C-980A-EEA4DE7935B1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6963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42975F5-5C73-43B2-B4BA-7C9C4996A5CE}" type="slidenum">
              <a:rPr lang="it-IT" smtClean="0"/>
              <a:pPr/>
              <a:t>6</a:t>
            </a:fld>
            <a:endParaRPr 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10138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63FD3F8-1B2C-4299-89FC-7B8F2ED0438A}" type="slidenum">
              <a:rPr lang="it-IT" smtClean="0"/>
              <a:pPr/>
              <a:t>7</a:t>
            </a:fld>
            <a:endParaRPr 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11264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2F27A79-44CB-49E8-A267-AAC5B22C6F54}" type="slidenum">
              <a:rPr lang="it-IT" smtClean="0"/>
              <a:pPr/>
              <a:t>8</a:t>
            </a:fld>
            <a:endParaRPr 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10752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C07CF2-888C-4AC5-BF93-577758C02025}" type="slidenum">
              <a:rPr lang="it-IT" smtClean="0"/>
              <a:pPr/>
              <a:t>9</a:t>
            </a:fld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78523-B9D6-4884-9515-9BE88ABFC130}" type="datetimeFigureOut">
              <a:rPr lang="it-IT" smtClean="0"/>
              <a:pPr/>
              <a:t>15/10/2010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F5E50-8DD3-4284-8CCB-0C845F1C9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78523-B9D6-4884-9515-9BE88ABFC130}" type="datetimeFigureOut">
              <a:rPr lang="it-IT" smtClean="0"/>
              <a:pPr/>
              <a:t>15/10/2010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F5E50-8DD3-4284-8CCB-0C845F1C9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78523-B9D6-4884-9515-9BE88ABFC130}" type="datetimeFigureOut">
              <a:rPr lang="it-IT" smtClean="0"/>
              <a:pPr/>
              <a:t>15/10/2010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F5E50-8DD3-4284-8CCB-0C845F1C9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372FB-9EF0-47C8-B22C-430F37B5DC6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78523-B9D6-4884-9515-9BE88ABFC130}" type="datetimeFigureOut">
              <a:rPr lang="it-IT" smtClean="0"/>
              <a:pPr/>
              <a:t>15/10/2010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F5E50-8DD3-4284-8CCB-0C845F1C9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78523-B9D6-4884-9515-9BE88ABFC130}" type="datetimeFigureOut">
              <a:rPr lang="it-IT" smtClean="0"/>
              <a:pPr/>
              <a:t>15/10/2010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F5E50-8DD3-4284-8CCB-0C845F1C9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78523-B9D6-4884-9515-9BE88ABFC130}" type="datetimeFigureOut">
              <a:rPr lang="it-IT" smtClean="0"/>
              <a:pPr/>
              <a:t>15/10/2010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F5E50-8DD3-4284-8CCB-0C845F1C9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78523-B9D6-4884-9515-9BE88ABFC130}" type="datetimeFigureOut">
              <a:rPr lang="it-IT" smtClean="0"/>
              <a:pPr/>
              <a:t>15/10/2010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F5E50-8DD3-4284-8CCB-0C845F1C9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78523-B9D6-4884-9515-9BE88ABFC130}" type="datetimeFigureOut">
              <a:rPr lang="it-IT" smtClean="0"/>
              <a:pPr/>
              <a:t>15/10/2010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F5E50-8DD3-4284-8CCB-0C845F1C9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78523-B9D6-4884-9515-9BE88ABFC130}" type="datetimeFigureOut">
              <a:rPr lang="it-IT" smtClean="0"/>
              <a:pPr/>
              <a:t>15/10/2010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F5E50-8DD3-4284-8CCB-0C845F1C9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78523-B9D6-4884-9515-9BE88ABFC130}" type="datetimeFigureOut">
              <a:rPr lang="it-IT" smtClean="0"/>
              <a:pPr/>
              <a:t>15/10/2010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F5E50-8DD3-4284-8CCB-0C845F1C9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78523-B9D6-4884-9515-9BE88ABFC130}" type="datetimeFigureOut">
              <a:rPr lang="it-IT" smtClean="0"/>
              <a:pPr/>
              <a:t>15/10/2010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F5E50-8DD3-4284-8CCB-0C845F1C9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78523-B9D6-4884-9515-9BE88ABFC130}" type="datetimeFigureOut">
              <a:rPr lang="it-IT" smtClean="0"/>
              <a:pPr/>
              <a:t>15/10/2010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F5E50-8DD3-4284-8CCB-0C845F1C965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ro-cittadella-sanitaria"/>
          <p:cNvPicPr>
            <a:picLocks noChangeAspect="1" noChangeArrowheads="1"/>
          </p:cNvPicPr>
          <p:nvPr/>
        </p:nvPicPr>
        <p:blipFill>
          <a:blip r:embed="rId3" cstate="print"/>
          <a:srcRect t="34660" r="27951" b="8351"/>
          <a:stretch>
            <a:fillRect/>
          </a:stretch>
        </p:blipFill>
        <p:spPr bwMode="auto">
          <a:xfrm>
            <a:off x="0" y="2087563"/>
            <a:ext cx="9144000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t="37371"/>
          <a:stretch>
            <a:fillRect/>
          </a:stretch>
        </p:blipFill>
        <p:spPr bwMode="auto">
          <a:xfrm>
            <a:off x="-36513" y="-27384"/>
            <a:ext cx="4615017" cy="288032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5" name="Rettangolo 4"/>
          <p:cNvSpPr/>
          <p:nvPr/>
        </p:nvSpPr>
        <p:spPr>
          <a:xfrm>
            <a:off x="5436520" y="102112"/>
            <a:ext cx="2807888" cy="2246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 CONGRESSO</a:t>
            </a:r>
          </a:p>
          <a:p>
            <a:pPr algn="ctr"/>
            <a:r>
              <a:rPr lang="it-IT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NAZIONALE</a:t>
            </a:r>
            <a:endParaRPr lang="it-IT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it-IT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A.I.I.R.O</a:t>
            </a:r>
            <a:r>
              <a:rPr lang="it-IT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it-IT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it-IT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it-IT" sz="1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it-IT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Rovigo</a:t>
            </a:r>
          </a:p>
          <a:p>
            <a:pPr algn="ctr"/>
            <a:r>
              <a:rPr lang="it-IT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15-16 ottobre 2010</a:t>
            </a:r>
            <a:endParaRPr lang="it-IT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23528" y="116632"/>
            <a:ext cx="868558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4800" b="1" dirty="0" smtClean="0">
                <a:solidFill>
                  <a:srgbClr val="FFC000"/>
                </a:solidFill>
              </a:rPr>
              <a:t>TOTAL  BREAST  IRRADIATION</a:t>
            </a:r>
          </a:p>
          <a:p>
            <a:pPr algn="ctr"/>
            <a:r>
              <a:rPr lang="it-IT" sz="4800" b="1" dirty="0" smtClean="0">
                <a:solidFill>
                  <a:srgbClr val="FFC000"/>
                </a:solidFill>
              </a:rPr>
              <a:t>Organi critici: seno </a:t>
            </a:r>
            <a:r>
              <a:rPr lang="it-IT" sz="4800" b="1" dirty="0" err="1" smtClean="0">
                <a:solidFill>
                  <a:srgbClr val="FFC000"/>
                </a:solidFill>
              </a:rPr>
              <a:t>controlaterale</a:t>
            </a:r>
            <a:endParaRPr lang="it-IT" sz="4800" b="1" dirty="0" smtClean="0">
              <a:solidFill>
                <a:srgbClr val="FFC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708920"/>
            <a:ext cx="4320480" cy="283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4" cstate="print">
            <a:lum/>
          </a:blip>
          <a:srcRect l="21524" t="17562" r="17990" b="31105"/>
          <a:stretch>
            <a:fillRect/>
          </a:stretch>
        </p:blipFill>
        <p:spPr>
          <a:xfrm>
            <a:off x="4788024" y="2708920"/>
            <a:ext cx="4169918" cy="288032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67544" y="5877272"/>
            <a:ext cx="3716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FFFF00"/>
                </a:solidFill>
              </a:rPr>
              <a:t>SENZA IMMOBILIZZAZIONE </a:t>
            </a:r>
            <a:endParaRPr lang="it-IT" sz="2400" b="1" dirty="0">
              <a:solidFill>
                <a:srgbClr val="FFFF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218009" y="5877272"/>
            <a:ext cx="3458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FFFF00"/>
                </a:solidFill>
              </a:rPr>
              <a:t>CON IMMOBILIZZAZIONE </a:t>
            </a:r>
            <a:endParaRPr lang="it-IT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>
                <a:solidFill>
                  <a:srgbClr val="FFFF00"/>
                </a:solidFill>
              </a:rPr>
              <a:t>Ruolo del tecnico di radioterapia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sz="2800" smtClean="0">
                <a:solidFill>
                  <a:srgbClr val="66FF33"/>
                </a:solidFill>
              </a:rPr>
              <a:t>Predisposizione materiali necessari</a:t>
            </a:r>
          </a:p>
          <a:p>
            <a:pPr eaLnBrk="1" hangingPunct="1"/>
            <a:r>
              <a:rPr lang="it-IT" sz="2800" smtClean="0">
                <a:solidFill>
                  <a:srgbClr val="66FF33"/>
                </a:solidFill>
              </a:rPr>
              <a:t>Posizionamento corretto della paziente sul piano inclinato</a:t>
            </a:r>
          </a:p>
          <a:p>
            <a:pPr eaLnBrk="1" hangingPunct="1"/>
            <a:r>
              <a:rPr lang="it-IT" sz="2800" smtClean="0">
                <a:solidFill>
                  <a:srgbClr val="66FF33"/>
                </a:solidFill>
              </a:rPr>
              <a:t>Procedura di immersione della termoplastica e controllo tempi per l’utilizzo</a:t>
            </a:r>
          </a:p>
          <a:p>
            <a:pPr eaLnBrk="1" hangingPunct="1"/>
            <a:r>
              <a:rPr lang="it-IT" sz="2800" smtClean="0">
                <a:solidFill>
                  <a:srgbClr val="66FF33"/>
                </a:solidFill>
              </a:rPr>
              <a:t>Applicazione del mould sul paziente</a:t>
            </a:r>
          </a:p>
          <a:p>
            <a:pPr eaLnBrk="1" hangingPunct="1"/>
            <a:r>
              <a:rPr lang="it-IT" sz="2800" smtClean="0">
                <a:solidFill>
                  <a:srgbClr val="66FF33"/>
                </a:solidFill>
              </a:rPr>
              <a:t>Collaborazione attiva con il medico in fase di modellamento</a:t>
            </a:r>
          </a:p>
          <a:p>
            <a:pPr eaLnBrk="1" hangingPunct="1"/>
            <a:r>
              <a:rPr lang="it-IT" sz="2800" smtClean="0">
                <a:solidFill>
                  <a:srgbClr val="66FF33"/>
                </a:solidFill>
              </a:rPr>
              <a:t>Registrazione dati anagrafici e tecnici sul mould</a:t>
            </a:r>
          </a:p>
          <a:p>
            <a:pPr eaLnBrk="1" hangingPunct="1"/>
            <a:endParaRPr lang="it-IT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27584" y="692696"/>
            <a:ext cx="7666842" cy="45243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800" b="1" dirty="0" smtClean="0">
                <a:solidFill>
                  <a:srgbClr val="FFC000"/>
                </a:solidFill>
              </a:rPr>
              <a:t>TOTAL  BREAST  IRRADIATION</a:t>
            </a:r>
          </a:p>
          <a:p>
            <a:pPr algn="ctr"/>
            <a:r>
              <a:rPr lang="it-IT" sz="4800" b="1" dirty="0" smtClean="0">
                <a:solidFill>
                  <a:srgbClr val="FFC000"/>
                </a:solidFill>
              </a:rPr>
              <a:t>Organi critici</a:t>
            </a:r>
          </a:p>
          <a:p>
            <a:pPr algn="ctr"/>
            <a:endParaRPr lang="it-IT" sz="4800" b="1" dirty="0" smtClean="0">
              <a:solidFill>
                <a:srgbClr val="FFC000"/>
              </a:solidFill>
            </a:endParaRPr>
          </a:p>
          <a:p>
            <a:pPr algn="ctr"/>
            <a:r>
              <a:rPr lang="it-IT" sz="3600" b="1" dirty="0" smtClean="0">
                <a:solidFill>
                  <a:srgbClr val="FFC000"/>
                </a:solidFill>
              </a:rPr>
              <a:t>IMMOBILIZZAZIONE</a:t>
            </a:r>
          </a:p>
          <a:p>
            <a:pPr algn="ctr"/>
            <a:endParaRPr lang="it-IT" sz="3600" b="1" dirty="0" smtClean="0"/>
          </a:p>
          <a:p>
            <a:pPr algn="ctr"/>
            <a:r>
              <a:rPr lang="it-IT" sz="3600" b="1" dirty="0" smtClean="0"/>
              <a:t>POSIZIONAMENTO</a:t>
            </a:r>
          </a:p>
          <a:p>
            <a:pPr algn="ctr"/>
            <a:r>
              <a:rPr lang="it-IT" sz="3600" b="1" dirty="0" smtClean="0"/>
              <a:t> SUPINO vs PRONO</a:t>
            </a:r>
            <a:endParaRPr lang="it-IT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024" y="3219347"/>
            <a:ext cx="8604448" cy="345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2"/>
          <p:cNvSpPr txBox="1"/>
          <p:nvPr/>
        </p:nvSpPr>
        <p:spPr>
          <a:xfrm>
            <a:off x="611560" y="188640"/>
            <a:ext cx="776443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rgbClr val="FFFF00"/>
                </a:solidFill>
              </a:rPr>
              <a:t>Nei  primi anni ‘90 si introdusse la posizione prona </a:t>
            </a:r>
            <a:br>
              <a:rPr lang="it-IT" sz="2800" b="1" dirty="0" smtClean="0">
                <a:solidFill>
                  <a:srgbClr val="FFFF00"/>
                </a:solidFill>
              </a:rPr>
            </a:br>
            <a:r>
              <a:rPr lang="it-IT" sz="2800" b="1" dirty="0" smtClean="0">
                <a:solidFill>
                  <a:srgbClr val="FFFF00"/>
                </a:solidFill>
              </a:rPr>
              <a:t>nel trattamento radiante  del seno dopo chirurgia </a:t>
            </a:r>
            <a:br>
              <a:rPr lang="it-IT" sz="2800" b="1" dirty="0" smtClean="0">
                <a:solidFill>
                  <a:srgbClr val="FFFF00"/>
                </a:solidFill>
              </a:rPr>
            </a:br>
            <a:r>
              <a:rPr lang="it-IT" sz="2800" b="1" dirty="0" smtClean="0">
                <a:solidFill>
                  <a:srgbClr val="FFFF00"/>
                </a:solidFill>
              </a:rPr>
              <a:t>conservativa.</a:t>
            </a:r>
          </a:p>
          <a:p>
            <a:r>
              <a:rPr lang="it-IT" sz="2800" b="1" dirty="0" smtClean="0">
                <a:solidFill>
                  <a:srgbClr val="FFFF00"/>
                </a:solidFill>
              </a:rPr>
              <a:t>Scopo della variante rispetto alla classica posizione </a:t>
            </a:r>
            <a:br>
              <a:rPr lang="it-IT" sz="2800" b="1" dirty="0" smtClean="0">
                <a:solidFill>
                  <a:srgbClr val="FFFF00"/>
                </a:solidFill>
              </a:rPr>
            </a:br>
            <a:r>
              <a:rPr lang="it-IT" sz="2800" b="1" dirty="0" smtClean="0">
                <a:solidFill>
                  <a:srgbClr val="FFFF00"/>
                </a:solidFill>
              </a:rPr>
              <a:t>supina era quello di allontanare il </a:t>
            </a:r>
            <a:r>
              <a:rPr lang="it-IT" sz="2800" b="1" dirty="0" err="1" smtClean="0">
                <a:solidFill>
                  <a:srgbClr val="FFFF00"/>
                </a:solidFill>
              </a:rPr>
              <a:t>piu’</a:t>
            </a:r>
            <a:r>
              <a:rPr lang="it-IT" sz="2800" b="1" dirty="0" smtClean="0">
                <a:solidFill>
                  <a:srgbClr val="FFFF00"/>
                </a:solidFill>
              </a:rPr>
              <a:t> possibile il </a:t>
            </a:r>
            <a:br>
              <a:rPr lang="it-IT" sz="2800" b="1" dirty="0" smtClean="0">
                <a:solidFill>
                  <a:srgbClr val="FFFF00"/>
                </a:solidFill>
              </a:rPr>
            </a:br>
            <a:r>
              <a:rPr lang="it-IT" sz="2800" b="1" dirty="0" smtClean="0">
                <a:solidFill>
                  <a:srgbClr val="FFFF00"/>
                </a:solidFill>
              </a:rPr>
              <a:t>seno dalla parete toracica</a:t>
            </a:r>
            <a:endParaRPr lang="it-IT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 l="3989" r="26196"/>
          <a:stretch>
            <a:fillRect/>
          </a:stretch>
        </p:blipFill>
        <p:spPr bwMode="auto">
          <a:xfrm>
            <a:off x="1907704" y="1026368"/>
            <a:ext cx="504056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2"/>
          <p:cNvSpPr txBox="1"/>
          <p:nvPr/>
        </p:nvSpPr>
        <p:spPr>
          <a:xfrm>
            <a:off x="539552" y="-27384"/>
            <a:ext cx="83670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FFFF00"/>
                </a:solidFill>
              </a:rPr>
              <a:t>Furono quindi introdotti speciali lettini che rendessero </a:t>
            </a:r>
            <a:br>
              <a:rPr lang="it-IT" sz="2800" b="1" dirty="0" smtClean="0">
                <a:solidFill>
                  <a:srgbClr val="FFFF00"/>
                </a:solidFill>
              </a:rPr>
            </a:br>
            <a:r>
              <a:rPr lang="it-IT" sz="2800" b="1" dirty="0" smtClean="0">
                <a:solidFill>
                  <a:srgbClr val="FFFF00"/>
                </a:solidFill>
              </a:rPr>
              <a:t>la posizione </a:t>
            </a:r>
            <a:r>
              <a:rPr lang="it-IT" sz="2800" b="1" dirty="0" err="1" smtClean="0">
                <a:solidFill>
                  <a:srgbClr val="FFFF00"/>
                </a:solidFill>
              </a:rPr>
              <a:t>piu’</a:t>
            </a:r>
            <a:r>
              <a:rPr lang="it-IT" sz="2800" b="1" dirty="0" smtClean="0">
                <a:solidFill>
                  <a:srgbClr val="FFFF00"/>
                </a:solidFill>
              </a:rPr>
              <a:t> confortevole e riproducibile</a:t>
            </a:r>
            <a:endParaRPr lang="it-IT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564161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573016"/>
            <a:ext cx="4248472" cy="316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5095354" y="890717"/>
            <a:ext cx="394114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rgbClr val="FFFF00"/>
                </a:solidFill>
              </a:rPr>
              <a:t>Particolare attenzione </a:t>
            </a:r>
            <a:br>
              <a:rPr lang="it-IT" sz="2800" b="1" dirty="0" smtClean="0">
                <a:solidFill>
                  <a:srgbClr val="FFFF00"/>
                </a:solidFill>
              </a:rPr>
            </a:br>
            <a:r>
              <a:rPr lang="it-IT" sz="2800" b="1" dirty="0" smtClean="0">
                <a:solidFill>
                  <a:srgbClr val="FFFF00"/>
                </a:solidFill>
              </a:rPr>
              <a:t>fu data allo spostamento</a:t>
            </a:r>
            <a:br>
              <a:rPr lang="it-IT" sz="2800" b="1" dirty="0" smtClean="0">
                <a:solidFill>
                  <a:srgbClr val="FFFF00"/>
                </a:solidFill>
              </a:rPr>
            </a:br>
            <a:r>
              <a:rPr lang="it-IT" sz="2800" b="1" dirty="0" smtClean="0">
                <a:solidFill>
                  <a:srgbClr val="FFFF00"/>
                </a:solidFill>
              </a:rPr>
              <a:t>del seno </a:t>
            </a:r>
            <a:r>
              <a:rPr lang="it-IT" sz="2800" b="1" dirty="0" err="1" smtClean="0">
                <a:solidFill>
                  <a:srgbClr val="FFFF00"/>
                </a:solidFill>
              </a:rPr>
              <a:t>controlaterale</a:t>
            </a:r>
            <a:endParaRPr lang="it-IT" sz="2800" b="1" dirty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7788" y="3540968"/>
            <a:ext cx="40767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 l="2014" r="50000" b="1105"/>
          <a:stretch>
            <a:fillRect/>
          </a:stretch>
        </p:blipFill>
        <p:spPr bwMode="auto">
          <a:xfrm>
            <a:off x="4281501" y="188640"/>
            <a:ext cx="4682987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590077" y="1822172"/>
            <a:ext cx="331629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sz="3200" b="1" dirty="0" smtClean="0">
                <a:solidFill>
                  <a:srgbClr val="FFFF00"/>
                </a:solidFill>
              </a:rPr>
              <a:t>Nel trattamento  a</a:t>
            </a:r>
          </a:p>
          <a:p>
            <a:pPr algn="r"/>
            <a:r>
              <a:rPr lang="it-IT" sz="3200" b="1" dirty="0" smtClean="0">
                <a:solidFill>
                  <a:srgbClr val="FFFF00"/>
                </a:solidFill>
              </a:rPr>
              <a:t> </a:t>
            </a:r>
            <a:r>
              <a:rPr lang="it-IT" sz="3200" b="1" dirty="0" smtClean="0"/>
              <a:t>posizione prona</a:t>
            </a:r>
            <a:r>
              <a:rPr lang="it-IT" sz="3200" b="1" dirty="0" smtClean="0">
                <a:solidFill>
                  <a:srgbClr val="FFFF00"/>
                </a:solidFill>
              </a:rPr>
              <a:t/>
            </a:r>
            <a:br>
              <a:rPr lang="it-IT" sz="3200" b="1" dirty="0" smtClean="0">
                <a:solidFill>
                  <a:srgbClr val="FFFF00"/>
                </a:solidFill>
              </a:rPr>
            </a:br>
            <a:r>
              <a:rPr lang="it-IT" sz="3200" b="1" dirty="0" smtClean="0">
                <a:solidFill>
                  <a:srgbClr val="FFFF00"/>
                </a:solidFill>
              </a:rPr>
              <a:t>il seno si distanzia</a:t>
            </a:r>
          </a:p>
          <a:p>
            <a:pPr algn="r"/>
            <a:r>
              <a:rPr lang="it-IT" sz="3200" b="1" dirty="0" smtClean="0">
                <a:solidFill>
                  <a:srgbClr val="FFFF00"/>
                </a:solidFill>
              </a:rPr>
              <a:t>maggiormente</a:t>
            </a:r>
          </a:p>
          <a:p>
            <a:pPr algn="r"/>
            <a:r>
              <a:rPr lang="it-IT" sz="3200" b="1" dirty="0" smtClean="0">
                <a:solidFill>
                  <a:srgbClr val="FFFF00"/>
                </a:solidFill>
              </a:rPr>
              <a:t>dalla parete</a:t>
            </a:r>
          </a:p>
          <a:p>
            <a:pPr algn="r"/>
            <a:r>
              <a:rPr lang="it-IT" sz="3200" b="1" dirty="0" smtClean="0">
                <a:solidFill>
                  <a:srgbClr val="FFFF00"/>
                </a:solidFill>
              </a:rPr>
              <a:t>toracica anteriore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272421" y="154375"/>
            <a:ext cx="87640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smtClean="0">
                <a:solidFill>
                  <a:srgbClr val="FFFF00"/>
                </a:solidFill>
              </a:rPr>
              <a:t>Nel </a:t>
            </a:r>
            <a:r>
              <a:rPr lang="it-IT" sz="3200" b="1" smtClean="0">
                <a:solidFill>
                  <a:srgbClr val="FFFF00"/>
                </a:solidFill>
              </a:rPr>
              <a:t> trattamento  del  seno  </a:t>
            </a:r>
            <a:r>
              <a:rPr lang="it-IT" sz="3200" b="1" dirty="0" smtClean="0">
                <a:solidFill>
                  <a:srgbClr val="FFFF00"/>
                </a:solidFill>
              </a:rPr>
              <a:t>sinistro la  </a:t>
            </a:r>
          </a:p>
          <a:p>
            <a:pPr algn="ctr"/>
            <a:r>
              <a:rPr lang="it-IT" sz="3200" b="1" dirty="0" smtClean="0"/>
              <a:t>posizione supina</a:t>
            </a:r>
          </a:p>
          <a:p>
            <a:pPr algn="ctr"/>
            <a:r>
              <a:rPr lang="it-IT" sz="3200" b="1" dirty="0" smtClean="0">
                <a:solidFill>
                  <a:srgbClr val="FFFF00"/>
                </a:solidFill>
              </a:rPr>
              <a:t>consente una maggiore distanza tra</a:t>
            </a:r>
            <a:br>
              <a:rPr lang="it-IT" sz="3200" b="1" dirty="0" smtClean="0">
                <a:solidFill>
                  <a:srgbClr val="FFFF00"/>
                </a:solidFill>
              </a:rPr>
            </a:br>
            <a:r>
              <a:rPr lang="it-IT" sz="3200" b="1" dirty="0" smtClean="0">
                <a:solidFill>
                  <a:srgbClr val="FFFF00"/>
                </a:solidFill>
              </a:rPr>
              <a:t>la parete anteriore del cuore </a:t>
            </a:r>
            <a:br>
              <a:rPr lang="it-IT" sz="3200" b="1" dirty="0" smtClean="0">
                <a:solidFill>
                  <a:srgbClr val="FFFF00"/>
                </a:solidFill>
              </a:rPr>
            </a:br>
            <a:r>
              <a:rPr lang="it-IT" sz="3200" b="1" dirty="0" smtClean="0">
                <a:solidFill>
                  <a:srgbClr val="FFFF00"/>
                </a:solidFill>
              </a:rPr>
              <a:t>e il volume irradiato</a:t>
            </a:r>
            <a:endParaRPr lang="it-IT" sz="3200" b="1" dirty="0">
              <a:solidFill>
                <a:srgbClr val="FFFF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t="2226" b="53257"/>
          <a:stretch>
            <a:fillRect/>
          </a:stretch>
        </p:blipFill>
        <p:spPr bwMode="auto">
          <a:xfrm>
            <a:off x="107504" y="2996952"/>
            <a:ext cx="8904244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46856" y="1772816"/>
            <a:ext cx="8229600" cy="2736032"/>
          </a:xfrm>
          <a:prstGeom prst="rect">
            <a:avLst/>
          </a:prstGeom>
        </p:spPr>
        <p:txBody>
          <a:bodyPr/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2800" b="1" noProof="0" dirty="0" smtClean="0"/>
              <a:t>1.  </a:t>
            </a:r>
            <a:r>
              <a:rPr lang="it-IT" sz="2800" b="1" u="sng" noProof="0" dirty="0" smtClean="0"/>
              <a:t>La posizione supina</a:t>
            </a:r>
            <a:r>
              <a:rPr lang="it-IT" sz="2800" u="sng" noProof="0" dirty="0" smtClean="0">
                <a:solidFill>
                  <a:srgbClr val="66FF33"/>
                </a:solidFill>
              </a:rPr>
              <a:t> </a:t>
            </a:r>
            <a:r>
              <a:rPr lang="it-IT" sz="2800" noProof="0" dirty="0" smtClean="0">
                <a:solidFill>
                  <a:srgbClr val="66FF33"/>
                </a:solidFill>
              </a:rPr>
              <a:t>riduce la dose al cuore nel tratta</a:t>
            </a:r>
            <a:br>
              <a:rPr lang="it-IT" sz="2800" noProof="0" dirty="0" smtClean="0">
                <a:solidFill>
                  <a:srgbClr val="66FF33"/>
                </a:solidFill>
              </a:rPr>
            </a:br>
            <a:r>
              <a:rPr lang="it-IT" sz="2800" noProof="0" dirty="0" smtClean="0">
                <a:solidFill>
                  <a:srgbClr val="66FF33"/>
                </a:solidFill>
              </a:rPr>
              <a:t>mento del seno sinistro</a:t>
            </a:r>
            <a:endParaRPr kumimoji="0" lang="it-IT" sz="2800" b="0" i="0" u="none" strike="noStrike" kern="1200" cap="none" spc="0" normalizeH="0" baseline="0" noProof="0" dirty="0" smtClean="0">
              <a:ln>
                <a:noFill/>
              </a:ln>
              <a:solidFill>
                <a:srgbClr val="66FF3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it-IT" sz="2800" b="1" dirty="0" smtClean="0"/>
              <a:t>2.  </a:t>
            </a:r>
            <a:r>
              <a:rPr lang="it-IT" sz="2800" b="1" u="sng" dirty="0" smtClean="0"/>
              <a:t>L’immobilizzazione con </a:t>
            </a:r>
            <a:r>
              <a:rPr lang="it-IT" sz="2800" b="1" u="sng" dirty="0" err="1" smtClean="0"/>
              <a:t>mould</a:t>
            </a:r>
            <a:r>
              <a:rPr lang="it-IT" sz="2800" b="1" u="sng" dirty="0" smtClean="0"/>
              <a:t> </a:t>
            </a:r>
            <a:endParaRPr lang="it-IT" sz="2800" u="sng" dirty="0" smtClean="0">
              <a:solidFill>
                <a:srgbClr val="66FF33"/>
              </a:solidFill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FF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Consente di allontanare il seno dalla parete toracica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sz="2800" dirty="0" smtClean="0">
                <a:solidFill>
                  <a:srgbClr val="66FF33"/>
                </a:solidFill>
              </a:rPr>
              <a:t>Consente di allontanare, dal volume irradiato, il seno </a:t>
            </a:r>
            <a:r>
              <a:rPr lang="it-IT" sz="2800" dirty="0" err="1" smtClean="0">
                <a:solidFill>
                  <a:srgbClr val="66FF33"/>
                </a:solidFill>
              </a:rPr>
              <a:t>controlaterale</a:t>
            </a:r>
            <a:r>
              <a:rPr kumimoji="0" lang="it-IT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FF3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22412" y="188640"/>
            <a:ext cx="84912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4000" b="1" dirty="0" smtClean="0">
                <a:solidFill>
                  <a:srgbClr val="FFFF00"/>
                </a:solidFill>
              </a:rPr>
              <a:t>VANTAGGI  DELLA  POSIZIONE  SUPINA </a:t>
            </a:r>
            <a:br>
              <a:rPr lang="it-IT" sz="4000" b="1" dirty="0" smtClean="0">
                <a:solidFill>
                  <a:srgbClr val="FFFF00"/>
                </a:solidFill>
              </a:rPr>
            </a:br>
            <a:r>
              <a:rPr lang="it-IT" sz="4000" b="1" dirty="0" smtClean="0">
                <a:solidFill>
                  <a:srgbClr val="FFFF00"/>
                </a:solidFill>
              </a:rPr>
              <a:t>CON  L’IMMOBILIZZAZIONE</a:t>
            </a:r>
            <a:endParaRPr lang="it-IT" sz="4000" b="1" dirty="0">
              <a:solidFill>
                <a:srgbClr val="FFFF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936268" y="5013176"/>
            <a:ext cx="73502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 smtClean="0"/>
              <a:t>IN CONCLUSIONE</a:t>
            </a:r>
            <a:br>
              <a:rPr lang="it-IT" sz="2400" b="1" dirty="0" smtClean="0"/>
            </a:br>
            <a:r>
              <a:rPr lang="it-IT" sz="2400" b="1" dirty="0" smtClean="0"/>
              <a:t> LA  POSIZIONE  SUPINA  CON  L’USO DEL  MOULD </a:t>
            </a:r>
            <a:br>
              <a:rPr lang="it-IT" sz="2400" b="1" dirty="0" smtClean="0"/>
            </a:br>
            <a:r>
              <a:rPr lang="it-IT" sz="2400" b="1" dirty="0" smtClean="0"/>
              <a:t>E’  IN  GRADO </a:t>
            </a:r>
            <a:r>
              <a:rPr lang="it-IT" sz="2400" b="1" dirty="0" err="1" smtClean="0"/>
              <a:t>DI</a:t>
            </a:r>
            <a:r>
              <a:rPr lang="it-IT" sz="2400" b="1" dirty="0" smtClean="0"/>
              <a:t>  SFRUTTARE I  VANTAGGI </a:t>
            </a:r>
            <a:br>
              <a:rPr lang="it-IT" sz="2400" b="1" dirty="0" smtClean="0"/>
            </a:br>
            <a:r>
              <a:rPr lang="it-IT" sz="2400" b="1" dirty="0" smtClean="0"/>
              <a:t>SIA  DELLA  POSIZIONE  SUPINA  SIA  </a:t>
            </a:r>
            <a:r>
              <a:rPr lang="it-IT" sz="2400" b="1" dirty="0" err="1" smtClean="0"/>
              <a:t>DI</a:t>
            </a:r>
            <a:r>
              <a:rPr lang="it-IT" sz="2400" b="1" dirty="0" smtClean="0"/>
              <a:t>  QUELLA  PRONA</a:t>
            </a:r>
            <a:endParaRPr lang="it-IT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39552" y="319291"/>
            <a:ext cx="8686737" cy="6494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800" b="1" dirty="0" smtClean="0">
                <a:solidFill>
                  <a:srgbClr val="FFC000"/>
                </a:solidFill>
              </a:rPr>
              <a:t>TOTAL  BREAST  IRRADIATION</a:t>
            </a:r>
          </a:p>
          <a:p>
            <a:pPr algn="ctr"/>
            <a:r>
              <a:rPr lang="it-IT" sz="4800" b="1" dirty="0" smtClean="0">
                <a:solidFill>
                  <a:srgbClr val="FFC000"/>
                </a:solidFill>
              </a:rPr>
              <a:t>TECNICHE</a:t>
            </a:r>
            <a:endParaRPr lang="it-IT" sz="3600" b="1" dirty="0" smtClean="0">
              <a:solidFill>
                <a:srgbClr val="FFC000"/>
              </a:solidFill>
            </a:endParaRPr>
          </a:p>
          <a:p>
            <a:pPr algn="ctr"/>
            <a:endParaRPr lang="it-IT" sz="1600" b="1" dirty="0" smtClean="0"/>
          </a:p>
          <a:p>
            <a:pPr algn="ctr"/>
            <a:endParaRPr lang="it-IT" sz="1600" b="1" dirty="0" smtClean="0"/>
          </a:p>
          <a:p>
            <a:pPr algn="ctr"/>
            <a:endParaRPr lang="it-IT" sz="1600" b="1" dirty="0" smtClean="0"/>
          </a:p>
          <a:p>
            <a:r>
              <a:rPr lang="it-IT" sz="3600" b="1" dirty="0" smtClean="0">
                <a:solidFill>
                  <a:srgbClr val="FFFF00"/>
                </a:solidFill>
              </a:rPr>
              <a:t>3D-CRT:  </a:t>
            </a:r>
            <a:r>
              <a:rPr lang="it-IT" sz="2800" dirty="0" smtClean="0"/>
              <a:t>terapia conformazionale </a:t>
            </a:r>
            <a:r>
              <a:rPr lang="it-IT" sz="2800" dirty="0" smtClean="0">
                <a:solidFill>
                  <a:srgbClr val="FFFF00"/>
                </a:solidFill>
              </a:rPr>
              <a:t/>
            </a:r>
            <a:br>
              <a:rPr lang="it-IT" sz="2800" dirty="0" smtClean="0">
                <a:solidFill>
                  <a:srgbClr val="FFFF00"/>
                </a:solidFill>
              </a:rPr>
            </a:br>
            <a:r>
              <a:rPr lang="it-IT" sz="2800" dirty="0" smtClean="0">
                <a:solidFill>
                  <a:srgbClr val="FFFF00"/>
                </a:solidFill>
              </a:rPr>
              <a:t> vs </a:t>
            </a:r>
            <a:r>
              <a:rPr lang="it-IT" sz="3600" b="1" dirty="0" smtClean="0">
                <a:solidFill>
                  <a:srgbClr val="FFFF00"/>
                </a:solidFill>
              </a:rPr>
              <a:t/>
            </a:r>
            <a:br>
              <a:rPr lang="it-IT" sz="3600" b="1" dirty="0" smtClean="0">
                <a:solidFill>
                  <a:srgbClr val="FFFF00"/>
                </a:solidFill>
              </a:rPr>
            </a:br>
            <a:r>
              <a:rPr lang="it-IT" sz="3600" b="1" dirty="0" smtClean="0">
                <a:solidFill>
                  <a:srgbClr val="FFFF00"/>
                </a:solidFill>
              </a:rPr>
              <a:t>IMRT:</a:t>
            </a:r>
            <a:r>
              <a:rPr lang="it-IT" sz="2800" dirty="0" smtClean="0"/>
              <a:t>  programmazione a priori delle dosi sia al volume   </a:t>
            </a:r>
          </a:p>
          <a:p>
            <a:r>
              <a:rPr lang="it-IT" sz="2800" dirty="0" smtClean="0"/>
              <a:t>bersaglio che agli organi critici e realizzazione </a:t>
            </a:r>
            <a:br>
              <a:rPr lang="it-IT" sz="2800" dirty="0" smtClean="0"/>
            </a:br>
            <a:r>
              <a:rPr lang="it-IT" sz="2800" dirty="0" smtClean="0"/>
              <a:t>automatizzata al computer del piano di cura</a:t>
            </a:r>
            <a:r>
              <a:rPr lang="it-IT" sz="3600" b="1" dirty="0" smtClean="0"/>
              <a:t> </a:t>
            </a:r>
            <a:r>
              <a:rPr lang="it-IT" sz="2800" b="1" dirty="0" smtClean="0">
                <a:solidFill>
                  <a:srgbClr val="FFFF00"/>
                </a:solidFill>
              </a:rPr>
              <a:t/>
            </a:r>
            <a:br>
              <a:rPr lang="it-IT" sz="2800" b="1" dirty="0" smtClean="0">
                <a:solidFill>
                  <a:srgbClr val="FFFF00"/>
                </a:solidFill>
              </a:rPr>
            </a:br>
            <a:r>
              <a:rPr lang="it-IT" sz="2400" dirty="0" smtClean="0">
                <a:solidFill>
                  <a:srgbClr val="FFFF00"/>
                </a:solidFill>
              </a:rPr>
              <a:t>vs</a:t>
            </a:r>
            <a:r>
              <a:rPr lang="it-IT" sz="3200" b="1" dirty="0" smtClean="0">
                <a:solidFill>
                  <a:srgbClr val="FFFF00"/>
                </a:solidFill>
              </a:rPr>
              <a:t>  </a:t>
            </a:r>
            <a:r>
              <a:rPr lang="it-IT" sz="3600" b="1" dirty="0" smtClean="0">
                <a:solidFill>
                  <a:srgbClr val="FFFF00"/>
                </a:solidFill>
              </a:rPr>
              <a:t/>
            </a:r>
            <a:br>
              <a:rPr lang="it-IT" sz="3600" b="1" dirty="0" smtClean="0">
                <a:solidFill>
                  <a:srgbClr val="FFFF00"/>
                </a:solidFill>
              </a:rPr>
            </a:br>
            <a:r>
              <a:rPr lang="it-IT" sz="3600" b="1" dirty="0" smtClean="0">
                <a:solidFill>
                  <a:srgbClr val="FFFF00"/>
                </a:solidFill>
              </a:rPr>
              <a:t>TOMO:  </a:t>
            </a:r>
            <a:r>
              <a:rPr lang="it-IT" sz="2800" dirty="0" smtClean="0"/>
              <a:t>ulteriore sofisticazione della IMRT nello spazio </a:t>
            </a:r>
            <a:r>
              <a:rPr lang="it-IT" sz="3600" b="1" dirty="0" smtClean="0">
                <a:solidFill>
                  <a:srgbClr val="FFFF00"/>
                </a:solidFill>
              </a:rPr>
              <a:t/>
            </a:r>
            <a:br>
              <a:rPr lang="it-IT" sz="3600" b="1" dirty="0" smtClean="0">
                <a:solidFill>
                  <a:srgbClr val="FFFF00"/>
                </a:solidFill>
              </a:rPr>
            </a:br>
            <a:endParaRPr lang="it-IT" sz="3600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67544" y="1068834"/>
            <a:ext cx="8128000" cy="5096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it-IT" sz="4800" b="1" i="1" dirty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  <a:t>NEOPLASIE </a:t>
            </a:r>
            <a:r>
              <a:rPr lang="it-IT" sz="4800" b="1" i="1" dirty="0" smtClean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  <a:t> DEL  </a:t>
            </a:r>
            <a:r>
              <a:rPr lang="it-IT" sz="4800" b="1" i="1" dirty="0" smtClean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  <a:t>SENO</a:t>
            </a:r>
          </a:p>
          <a:p>
            <a:pPr algn="ctr" eaLnBrk="0" hangingPunct="0">
              <a:defRPr/>
            </a:pPr>
            <a:endParaRPr lang="it-IT" sz="4800" b="1" i="1" dirty="0" smtClean="0">
              <a:solidFill>
                <a:srgbClr val="0066FF"/>
              </a:solidFill>
              <a:effectDag name="">
                <a:cont type="tree" name="">
                  <a:effect ref="fillLine"/>
                  <a:outerShdw dist="38100" dir="13500000" algn="br">
                    <a:srgbClr val="5599FF"/>
                  </a:outerShdw>
                </a:cont>
                <a:cont type="tree" name="">
                  <a:effect ref="fillLine"/>
                  <a:outerShdw dist="38100" dir="2700000" algn="tl">
                    <a:srgbClr val="003D99"/>
                  </a:outerShdw>
                </a:cont>
                <a:effect ref="fillLine"/>
              </a:effectDag>
            </a:endParaRPr>
          </a:p>
          <a:p>
            <a:pPr algn="ctr" eaLnBrk="0" hangingPunct="0">
              <a:defRPr/>
            </a:pPr>
            <a:r>
              <a:rPr lang="it-IT" sz="4800" b="1" i="1" dirty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  <a:t/>
            </a:r>
            <a:br>
              <a:rPr lang="it-IT" sz="4800" b="1" i="1" dirty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</a:br>
            <a:r>
              <a:rPr lang="it-IT" sz="4800" b="1" i="1" dirty="0" smtClean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  <a:t>TECNICHE </a:t>
            </a:r>
            <a:r>
              <a:rPr lang="it-IT" sz="4800" b="1" i="1" dirty="0" smtClean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  <a:t>  RADIOTERAPICHE</a:t>
            </a:r>
            <a:r>
              <a:rPr lang="it-IT" sz="4800" b="1" dirty="0" smtClean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  <a:t>  </a:t>
            </a:r>
            <a:r>
              <a:rPr lang="it-IT" sz="4800" b="1" dirty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  <a:t/>
            </a:r>
            <a:br>
              <a:rPr lang="it-IT" sz="4800" b="1" dirty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</a:br>
            <a:r>
              <a:rPr lang="it-IT" sz="4800" b="1" dirty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  <a:t/>
            </a:r>
            <a:br>
              <a:rPr lang="it-IT" sz="4800" b="1" dirty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</a:br>
            <a:r>
              <a:rPr lang="it-IT" sz="4400" b="1" i="1" dirty="0" smtClean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  <a:t>Paolo </a:t>
            </a:r>
            <a:r>
              <a:rPr lang="it-IT" sz="4400" b="1" i="1" dirty="0" smtClean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  <a:t> </a:t>
            </a:r>
            <a:r>
              <a:rPr lang="it-IT" sz="4400" b="1" i="1" dirty="0" err="1" smtClean="0">
                <a:solidFill>
                  <a:srgbClr val="0066FF"/>
                </a:solidFill>
                <a:effectDag name="">
                  <a:cont type="tree" name="">
                    <a:effect ref="fillLine"/>
                    <a:outerShdw dist="38100" dir="13500000" algn="br">
                      <a:srgbClr val="5599FF"/>
                    </a:outerShdw>
                  </a:cont>
                  <a:cont type="tree" name="">
                    <a:effect ref="fillLine"/>
                    <a:outerShdw dist="38100" dir="2700000" algn="tl">
                      <a:srgbClr val="003D99"/>
                    </a:outerShdw>
                  </a:cont>
                  <a:effect ref="fillLine"/>
                </a:effectDag>
              </a:rPr>
              <a:t>Borghetto</a:t>
            </a:r>
            <a:endParaRPr lang="it-IT" sz="4400" b="1" i="1" dirty="0">
              <a:solidFill>
                <a:srgbClr val="0066FF"/>
              </a:solidFill>
              <a:effectDag name="">
                <a:cont type="tree" name="">
                  <a:effect ref="fillLine"/>
                  <a:outerShdw dist="38100" dir="13500000" algn="br">
                    <a:srgbClr val="5599FF"/>
                  </a:outerShdw>
                </a:cont>
                <a:cont type="tree" name="">
                  <a:effect ref="fillLine"/>
                  <a:outerShdw dist="38100" dir="2700000" algn="tl">
                    <a:srgbClr val="003D99"/>
                  </a:outerShdw>
                </a:cont>
                <a:effect ref="fillLine"/>
              </a:effectDag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l="4811" t="11321" r="1865"/>
          <a:stretch>
            <a:fillRect/>
          </a:stretch>
        </p:blipFill>
        <p:spPr bwMode="auto">
          <a:xfrm>
            <a:off x="395536" y="1052735"/>
            <a:ext cx="8173678" cy="396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874139" y="-27384"/>
            <a:ext cx="704571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6600" b="1" dirty="0" smtClean="0">
                <a:solidFill>
                  <a:srgbClr val="FFFF00"/>
                </a:solidFill>
              </a:rPr>
              <a:t>IMRT    vs     3D-CRT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899592" y="5108991"/>
            <a:ext cx="75378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FFFF00"/>
                </a:solidFill>
              </a:rPr>
              <a:t>Il ricorso alla tecnica IMRT consente una </a:t>
            </a:r>
            <a:r>
              <a:rPr lang="it-IT" sz="2400" b="1" dirty="0" err="1" smtClean="0">
                <a:solidFill>
                  <a:srgbClr val="FFFF00"/>
                </a:solidFill>
              </a:rPr>
              <a:t>piu’</a:t>
            </a:r>
            <a:r>
              <a:rPr lang="it-IT" sz="2400" b="1" dirty="0" smtClean="0">
                <a:solidFill>
                  <a:srgbClr val="FFFF00"/>
                </a:solidFill>
              </a:rPr>
              <a:t> omogenea </a:t>
            </a:r>
            <a:br>
              <a:rPr lang="it-IT" sz="2400" b="1" dirty="0" smtClean="0">
                <a:solidFill>
                  <a:srgbClr val="FFFF00"/>
                </a:solidFill>
              </a:rPr>
            </a:br>
            <a:r>
              <a:rPr lang="it-IT" sz="2400" b="1" dirty="0" smtClean="0">
                <a:solidFill>
                  <a:srgbClr val="FFFF00"/>
                </a:solidFill>
              </a:rPr>
              <a:t>distribuzione di dose, con l’eliminazione dei picchi di dose</a:t>
            </a:r>
            <a:br>
              <a:rPr lang="it-IT" sz="2400" b="1" dirty="0" smtClean="0">
                <a:solidFill>
                  <a:srgbClr val="FFFF00"/>
                </a:solidFill>
              </a:rPr>
            </a:br>
            <a:r>
              <a:rPr lang="it-IT" sz="2400" b="1" dirty="0" smtClean="0">
                <a:solidFill>
                  <a:srgbClr val="FFFF00"/>
                </a:solidFill>
              </a:rPr>
              <a:t>oltre l’isodose 100%</a:t>
            </a:r>
            <a:endParaRPr lang="it-IT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7"/>
          <p:cNvGrpSpPr/>
          <p:nvPr/>
        </p:nvGrpSpPr>
        <p:grpSpPr>
          <a:xfrm>
            <a:off x="179512" y="908720"/>
            <a:ext cx="8640960" cy="3744416"/>
            <a:chOff x="1403648" y="836712"/>
            <a:chExt cx="6768752" cy="2576189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t="11139" b="9159"/>
            <a:stretch>
              <a:fillRect/>
            </a:stretch>
          </p:blipFill>
          <p:spPr bwMode="auto">
            <a:xfrm>
              <a:off x="1403648" y="836712"/>
              <a:ext cx="6768752" cy="2576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CasellaDiTesto 4"/>
            <p:cNvSpPr txBox="1"/>
            <p:nvPr/>
          </p:nvSpPr>
          <p:spPr>
            <a:xfrm>
              <a:off x="3609553" y="868650"/>
              <a:ext cx="7464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000" b="1" dirty="0" smtClean="0">
                  <a:solidFill>
                    <a:srgbClr val="FFFF00"/>
                  </a:solidFill>
                </a:rPr>
                <a:t>IMRT</a:t>
              </a:r>
              <a:endParaRPr lang="it-IT" sz="2000" b="1" dirty="0">
                <a:solidFill>
                  <a:srgbClr val="FFFF00"/>
                </a:solidFill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7137945" y="868650"/>
              <a:ext cx="8751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000" b="1" dirty="0" smtClean="0">
                  <a:solidFill>
                    <a:srgbClr val="FFFF00"/>
                  </a:solidFill>
                </a:rPr>
                <a:t>TOMO</a:t>
              </a:r>
              <a:endParaRPr lang="it-IT" sz="2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9" name="CasellaDiTesto 8"/>
          <p:cNvSpPr txBox="1"/>
          <p:nvPr/>
        </p:nvSpPr>
        <p:spPr>
          <a:xfrm>
            <a:off x="2394067" y="44624"/>
            <a:ext cx="47963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400" b="1" dirty="0" smtClean="0">
                <a:solidFill>
                  <a:srgbClr val="FFFF00"/>
                </a:solidFill>
              </a:rPr>
              <a:t>IMRT  vs  TOMO</a:t>
            </a:r>
            <a:endParaRPr lang="it-IT" sz="5400" b="1" dirty="0">
              <a:solidFill>
                <a:srgbClr val="FFFF00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571352" y="4955684"/>
            <a:ext cx="81051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FFFF00"/>
                </a:solidFill>
              </a:rPr>
              <a:t>Il ricorso alla tecnica di </a:t>
            </a:r>
            <a:r>
              <a:rPr lang="it-IT" sz="2400" b="1" dirty="0" err="1" smtClean="0">
                <a:solidFill>
                  <a:srgbClr val="FFFF00"/>
                </a:solidFill>
              </a:rPr>
              <a:t>TOMOterapia</a:t>
            </a:r>
            <a:r>
              <a:rPr lang="it-IT" sz="2400" b="1" dirty="0" smtClean="0">
                <a:solidFill>
                  <a:srgbClr val="FFFF00"/>
                </a:solidFill>
              </a:rPr>
              <a:t> consente, anche rispetto</a:t>
            </a:r>
            <a:br>
              <a:rPr lang="it-IT" sz="2400" b="1" dirty="0" smtClean="0">
                <a:solidFill>
                  <a:srgbClr val="FFFF00"/>
                </a:solidFill>
              </a:rPr>
            </a:br>
            <a:r>
              <a:rPr lang="it-IT" sz="2400" b="1" dirty="0" smtClean="0">
                <a:solidFill>
                  <a:srgbClr val="FFFF00"/>
                </a:solidFill>
              </a:rPr>
              <a:t>alla tecnica IMRT  una ulteriore  </a:t>
            </a:r>
            <a:r>
              <a:rPr lang="it-IT" sz="2400" b="1" dirty="0" err="1" smtClean="0">
                <a:solidFill>
                  <a:srgbClr val="FFFF00"/>
                </a:solidFill>
              </a:rPr>
              <a:t>piu’</a:t>
            </a:r>
            <a:r>
              <a:rPr lang="it-IT" sz="2400" b="1" dirty="0" smtClean="0">
                <a:solidFill>
                  <a:srgbClr val="FFFF00"/>
                </a:solidFill>
              </a:rPr>
              <a:t> omogenea distribuzione </a:t>
            </a:r>
            <a:br>
              <a:rPr lang="it-IT" sz="2400" b="1" dirty="0" smtClean="0">
                <a:solidFill>
                  <a:srgbClr val="FFFF00"/>
                </a:solidFill>
              </a:rPr>
            </a:br>
            <a:r>
              <a:rPr lang="it-IT" sz="2400" b="1" dirty="0" smtClean="0">
                <a:solidFill>
                  <a:srgbClr val="FFFF00"/>
                </a:solidFill>
              </a:rPr>
              <a:t>di dose, con l’eliminazione  </a:t>
            </a:r>
            <a:r>
              <a:rPr lang="it-IT" sz="2400" b="1" dirty="0" err="1" smtClean="0">
                <a:solidFill>
                  <a:srgbClr val="FFFF00"/>
                </a:solidFill>
              </a:rPr>
              <a:t>pressocche</a:t>
            </a:r>
            <a:r>
              <a:rPr lang="it-IT" sz="2400" b="1" dirty="0" smtClean="0">
                <a:solidFill>
                  <a:srgbClr val="FFFF00"/>
                </a:solidFill>
              </a:rPr>
              <a:t>’ completa dei picchi di </a:t>
            </a:r>
            <a:br>
              <a:rPr lang="it-IT" sz="2400" b="1" dirty="0" smtClean="0">
                <a:solidFill>
                  <a:srgbClr val="FFFF00"/>
                </a:solidFill>
              </a:rPr>
            </a:br>
            <a:r>
              <a:rPr lang="it-IT" sz="2400" b="1" dirty="0" smtClean="0">
                <a:solidFill>
                  <a:srgbClr val="FFFF00"/>
                </a:solidFill>
              </a:rPr>
              <a:t>dose oltre l’isodose 100%</a:t>
            </a:r>
            <a:endParaRPr lang="it-IT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35496" y="1556791"/>
            <a:ext cx="9035727" cy="2808313"/>
            <a:chOff x="35496" y="4005064"/>
            <a:chExt cx="9035727" cy="2808313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496" y="4005064"/>
              <a:ext cx="4525093" cy="2808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62586" y="4005064"/>
              <a:ext cx="4408637" cy="2808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CasellaDiTesto 8"/>
          <p:cNvSpPr txBox="1"/>
          <p:nvPr/>
        </p:nvSpPr>
        <p:spPr>
          <a:xfrm>
            <a:off x="389544" y="-27384"/>
            <a:ext cx="8117030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5400" b="1" dirty="0" smtClean="0">
                <a:solidFill>
                  <a:srgbClr val="FFFF00"/>
                </a:solidFill>
              </a:rPr>
              <a:t>3D-CRT  </a:t>
            </a:r>
            <a:r>
              <a:rPr lang="it-IT" sz="4400" b="1" dirty="0" smtClean="0">
                <a:solidFill>
                  <a:srgbClr val="FFFF00"/>
                </a:solidFill>
              </a:rPr>
              <a:t>vs</a:t>
            </a:r>
            <a:r>
              <a:rPr lang="it-IT" sz="5400" b="1" dirty="0" smtClean="0">
                <a:solidFill>
                  <a:srgbClr val="FFFF00"/>
                </a:solidFill>
              </a:rPr>
              <a:t>  IMRT  </a:t>
            </a:r>
            <a:r>
              <a:rPr lang="it-IT" sz="4400" b="1" dirty="0" smtClean="0">
                <a:solidFill>
                  <a:srgbClr val="FFFF00"/>
                </a:solidFill>
              </a:rPr>
              <a:t>vs</a:t>
            </a:r>
            <a:r>
              <a:rPr lang="it-IT" sz="5400" b="1" dirty="0" smtClean="0">
                <a:solidFill>
                  <a:srgbClr val="FFFF00"/>
                </a:solidFill>
              </a:rPr>
              <a:t>  TOMO</a:t>
            </a:r>
            <a:br>
              <a:rPr lang="it-IT" sz="5400" b="1" dirty="0" smtClean="0">
                <a:solidFill>
                  <a:srgbClr val="FFFF00"/>
                </a:solidFill>
              </a:rPr>
            </a:br>
            <a:r>
              <a:rPr lang="it-IT" sz="4000" b="1" dirty="0" smtClean="0"/>
              <a:t>organi critici</a:t>
            </a:r>
            <a:endParaRPr lang="it-IT" sz="5400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323528" y="4676943"/>
            <a:ext cx="41106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u="sng" dirty="0" smtClean="0"/>
              <a:t>Cuore</a:t>
            </a:r>
            <a:r>
              <a:rPr lang="it-IT" sz="2400" b="1" dirty="0" smtClean="0">
                <a:solidFill>
                  <a:srgbClr val="FFFF00"/>
                </a:solidFill>
              </a:rPr>
              <a:t>: </a:t>
            </a:r>
            <a:br>
              <a:rPr lang="it-IT" sz="2400" b="1" dirty="0" smtClean="0">
                <a:solidFill>
                  <a:srgbClr val="FFFF00"/>
                </a:solidFill>
              </a:rPr>
            </a:br>
            <a:r>
              <a:rPr lang="it-IT" sz="2400" b="1" dirty="0" smtClean="0">
                <a:solidFill>
                  <a:srgbClr val="FFFF00"/>
                </a:solidFill>
              </a:rPr>
              <a:t>nel trattamento del</a:t>
            </a:r>
            <a:br>
              <a:rPr lang="it-IT" sz="2400" b="1" dirty="0" smtClean="0">
                <a:solidFill>
                  <a:srgbClr val="FFFF00"/>
                </a:solidFill>
              </a:rPr>
            </a:br>
            <a:r>
              <a:rPr lang="it-IT" sz="2400" b="1" dirty="0" smtClean="0">
                <a:solidFill>
                  <a:srgbClr val="FFFF00"/>
                </a:solidFill>
              </a:rPr>
              <a:t>seno sinistro la tecnica 3d-CRT </a:t>
            </a:r>
            <a:br>
              <a:rPr lang="it-IT" sz="2400" b="1" dirty="0" smtClean="0">
                <a:solidFill>
                  <a:srgbClr val="FFFF00"/>
                </a:solidFill>
              </a:rPr>
            </a:br>
            <a:r>
              <a:rPr lang="it-IT" sz="2400" b="1" dirty="0" smtClean="0">
                <a:solidFill>
                  <a:srgbClr val="FFFF00"/>
                </a:solidFill>
              </a:rPr>
              <a:t>e’ la </a:t>
            </a:r>
            <a:r>
              <a:rPr lang="it-IT" sz="2400" b="1" dirty="0" err="1" smtClean="0">
                <a:solidFill>
                  <a:srgbClr val="FFFF00"/>
                </a:solidFill>
              </a:rPr>
              <a:t>piu’</a:t>
            </a:r>
            <a:r>
              <a:rPr lang="it-IT" sz="2400" b="1" dirty="0" smtClean="0">
                <a:solidFill>
                  <a:srgbClr val="FFFF00"/>
                </a:solidFill>
              </a:rPr>
              <a:t> conservativa</a:t>
            </a:r>
            <a:endParaRPr lang="it-IT" sz="2400" b="1" dirty="0">
              <a:solidFill>
                <a:srgbClr val="FFFF00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4781868" y="4797152"/>
            <a:ext cx="41492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u="sng" dirty="0" smtClean="0"/>
              <a:t>Seno </a:t>
            </a:r>
            <a:r>
              <a:rPr lang="it-IT" sz="2400" b="1" u="sng" dirty="0" err="1" smtClean="0"/>
              <a:t>controlaterale</a:t>
            </a:r>
            <a:r>
              <a:rPr lang="it-IT" sz="2400" b="1" dirty="0" smtClean="0">
                <a:solidFill>
                  <a:srgbClr val="FFFF00"/>
                </a:solidFill>
              </a:rPr>
              <a:t>:</a:t>
            </a:r>
            <a:br>
              <a:rPr lang="it-IT" sz="2400" b="1" dirty="0" smtClean="0">
                <a:solidFill>
                  <a:srgbClr val="FFFF00"/>
                </a:solidFill>
              </a:rPr>
            </a:br>
            <a:r>
              <a:rPr lang="it-IT" sz="2400" b="1" dirty="0" smtClean="0">
                <a:solidFill>
                  <a:srgbClr val="FFFF00"/>
                </a:solidFill>
              </a:rPr>
              <a:t>la </a:t>
            </a:r>
            <a:r>
              <a:rPr lang="it-IT" sz="2400" b="1" dirty="0" err="1" smtClean="0">
                <a:solidFill>
                  <a:srgbClr val="FFFF00"/>
                </a:solidFill>
              </a:rPr>
              <a:t>TOMOterapia</a:t>
            </a:r>
            <a:r>
              <a:rPr lang="it-IT" sz="2400" b="1" dirty="0" smtClean="0">
                <a:solidFill>
                  <a:srgbClr val="FFFF00"/>
                </a:solidFill>
              </a:rPr>
              <a:t> eroga dosi  </a:t>
            </a:r>
            <a:br>
              <a:rPr lang="it-IT" sz="2400" b="1" dirty="0" smtClean="0">
                <a:solidFill>
                  <a:srgbClr val="FFFF00"/>
                </a:solidFill>
              </a:rPr>
            </a:br>
            <a:r>
              <a:rPr lang="it-IT" sz="2400" b="1" dirty="0" smtClean="0">
                <a:solidFill>
                  <a:srgbClr val="FFFF00"/>
                </a:solidFill>
              </a:rPr>
              <a:t>significativamente  </a:t>
            </a:r>
            <a:r>
              <a:rPr lang="it-IT" sz="2400" b="1" dirty="0" err="1" smtClean="0">
                <a:solidFill>
                  <a:srgbClr val="FFFF00"/>
                </a:solidFill>
              </a:rPr>
              <a:t>piu’</a:t>
            </a:r>
            <a:r>
              <a:rPr lang="it-IT" sz="2400" b="1" dirty="0" smtClean="0">
                <a:solidFill>
                  <a:srgbClr val="FFFF00"/>
                </a:solidFill>
              </a:rPr>
              <a:t> elevate</a:t>
            </a:r>
            <a:endParaRPr lang="it-IT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 txBox="1">
            <a:spLocks/>
          </p:cNvSpPr>
          <p:nvPr/>
        </p:nvSpPr>
        <p:spPr>
          <a:xfrm>
            <a:off x="688032" y="332657"/>
            <a:ext cx="7772400" cy="12961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tabLst/>
              <a:defRPr/>
            </a:pPr>
            <a:r>
              <a:rPr kumimoji="0" lang="it-IT" sz="4000" b="0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PARTIAL  BREAST  IRRADIATION</a:t>
            </a:r>
            <a:endParaRPr kumimoji="0" lang="it-IT" sz="4000" b="1" i="0" u="sng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683568" y="1700809"/>
            <a:ext cx="8276456" cy="10801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  </a:t>
            </a:r>
            <a:r>
              <a:rPr kumimoji="0" lang="it-IT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BOOST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(ad integrazione della total </a:t>
            </a:r>
            <a:r>
              <a:rPr kumimoji="0" lang="it-IT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irradiation</a:t>
            </a: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it-IT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683568" y="2823071"/>
            <a:ext cx="820444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EXCLUSIVE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1259632" y="3543151"/>
            <a:ext cx="849248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IORT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olo 1"/>
          <p:cNvSpPr txBox="1">
            <a:spLocks/>
          </p:cNvSpPr>
          <p:nvPr/>
        </p:nvSpPr>
        <p:spPr>
          <a:xfrm>
            <a:off x="1259632" y="4221088"/>
            <a:ext cx="849694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CURIE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itolo 1"/>
          <p:cNvSpPr txBox="1">
            <a:spLocks/>
          </p:cNvSpPr>
          <p:nvPr/>
        </p:nvSpPr>
        <p:spPr>
          <a:xfrm>
            <a:off x="1259632" y="4839295"/>
            <a:ext cx="849248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r>
              <a:rPr lang="it-IT" sz="36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 ESTERNA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 r="16171" b="12434"/>
          <a:stretch>
            <a:fillRect/>
          </a:stretch>
        </p:blipFill>
        <p:spPr bwMode="auto">
          <a:xfrm>
            <a:off x="107504" y="2924943"/>
            <a:ext cx="4320480" cy="3125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2850" y="2924943"/>
            <a:ext cx="4453646" cy="309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683568" y="404664"/>
            <a:ext cx="76328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b="1" dirty="0" smtClean="0">
                <a:solidFill>
                  <a:srgbClr val="FFFF00"/>
                </a:solidFill>
              </a:rPr>
              <a:t>DISTRIBUZIONE  </a:t>
            </a:r>
            <a:r>
              <a:rPr lang="it-IT" sz="4400" b="1" dirty="0" err="1" smtClean="0">
                <a:solidFill>
                  <a:srgbClr val="FFFF00"/>
                </a:solidFill>
              </a:rPr>
              <a:t>DI</a:t>
            </a:r>
            <a:r>
              <a:rPr lang="it-IT" sz="4400" b="1" dirty="0" smtClean="0">
                <a:solidFill>
                  <a:srgbClr val="FFFF00"/>
                </a:solidFill>
              </a:rPr>
              <a:t>  DOSE  DEL BOOST IN FUNZIONE  DELLA  TECNICA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 txBox="1">
            <a:spLocks/>
          </p:cNvSpPr>
          <p:nvPr/>
        </p:nvSpPr>
        <p:spPr>
          <a:xfrm>
            <a:off x="688032" y="7647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tabLst/>
              <a:defRPr/>
            </a:pPr>
            <a:r>
              <a:rPr kumimoji="0" lang="it-IT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it-IT" sz="40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PARTIAL BREAST IRRADIATION</a:t>
            </a:r>
            <a:r>
              <a:rPr kumimoji="0" lang="it-IT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it-IT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827584" y="1844824"/>
            <a:ext cx="813244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tabLst/>
              <a:defRPr/>
            </a:pPr>
            <a:r>
              <a:rPr lang="it-IT" sz="3600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1.</a:t>
            </a: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BOOST </a:t>
            </a: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(ad integrazione della total </a:t>
            </a:r>
            <a:r>
              <a:rPr kumimoji="0" lang="it-IT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irradiation</a:t>
            </a: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755576" y="2780928"/>
            <a:ext cx="813244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EXCLUSIVE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1259632" y="3543151"/>
            <a:ext cx="849248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IORT</a:t>
            </a:r>
            <a:endParaRPr kumimoji="0" lang="it-IT" sz="3600" b="1" i="0" u="sng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olo 1"/>
          <p:cNvSpPr txBox="1">
            <a:spLocks/>
          </p:cNvSpPr>
          <p:nvPr/>
        </p:nvSpPr>
        <p:spPr>
          <a:xfrm>
            <a:off x="1259632" y="4221088"/>
            <a:ext cx="849694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CURIE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itolo 1"/>
          <p:cNvSpPr txBox="1">
            <a:spLocks/>
          </p:cNvSpPr>
          <p:nvPr/>
        </p:nvSpPr>
        <p:spPr>
          <a:xfrm>
            <a:off x="1259632" y="4839295"/>
            <a:ext cx="849248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it-IT" sz="36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ESTERNA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140967"/>
            <a:ext cx="3096344" cy="325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88640"/>
            <a:ext cx="27146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140968"/>
            <a:ext cx="4248472" cy="319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-36512" y="-27384"/>
            <a:ext cx="3024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600" b="1" dirty="0" smtClean="0">
                <a:solidFill>
                  <a:srgbClr val="FFFF00"/>
                </a:solidFill>
              </a:rPr>
              <a:t>IORT</a:t>
            </a:r>
          </a:p>
          <a:p>
            <a:pPr algn="ctr"/>
            <a:r>
              <a:rPr lang="it-IT" sz="4800" b="1" dirty="0" smtClean="0">
                <a:solidFill>
                  <a:srgbClr val="FFFF00"/>
                </a:solidFill>
              </a:rPr>
              <a:t>ELETTRONI</a:t>
            </a:r>
            <a:endParaRPr lang="it-IT" sz="8800" b="1" dirty="0" smtClean="0">
              <a:solidFill>
                <a:srgbClr val="FFFF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308576" y="1085835"/>
            <a:ext cx="2223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FF00"/>
                </a:solidFill>
              </a:rPr>
              <a:t>PREPARAZIONE DELL’ ACCESSO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251520" y="6351711"/>
            <a:ext cx="352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FF00"/>
                </a:solidFill>
              </a:rPr>
              <a:t>LINAC   NON-DEDICATO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5588496" y="6423719"/>
            <a:ext cx="352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FF00"/>
                </a:solidFill>
              </a:rPr>
              <a:t>LINAC  DEDICATO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 txBox="1">
            <a:spLocks/>
          </p:cNvSpPr>
          <p:nvPr/>
        </p:nvSpPr>
        <p:spPr>
          <a:xfrm>
            <a:off x="395536" y="764704"/>
            <a:ext cx="806489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tabLst/>
              <a:defRPr/>
            </a:pPr>
            <a:r>
              <a:rPr kumimoji="0" lang="it-IT" sz="40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PARTIAL BREAST IRRADIATION</a:t>
            </a:r>
            <a:br>
              <a:rPr kumimoji="0" lang="it-IT" sz="40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it-IT" sz="4000" b="1" i="0" u="sng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323528" y="1556792"/>
            <a:ext cx="9073008" cy="12540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 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BOOST </a:t>
            </a:r>
            <a:r>
              <a:rPr kumimoji="0" lang="it-IT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(ad integrazione della</a:t>
            </a:r>
            <a:r>
              <a:rPr kumimoji="0" lang="it-IT" sz="32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total  </a:t>
            </a:r>
            <a:r>
              <a:rPr kumimoji="0" lang="it-IT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irradiation</a:t>
            </a:r>
            <a:r>
              <a:rPr kumimoji="0" lang="it-IT" sz="32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it-IT" sz="32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323528" y="2823071"/>
            <a:ext cx="856448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EXCLUSIVE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827584" y="3543151"/>
            <a:ext cx="892452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IORT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olo 1"/>
          <p:cNvSpPr txBox="1">
            <a:spLocks/>
          </p:cNvSpPr>
          <p:nvPr/>
        </p:nvSpPr>
        <p:spPr>
          <a:xfrm>
            <a:off x="827584" y="4221088"/>
            <a:ext cx="892899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CURIE</a:t>
            </a:r>
            <a:endParaRPr kumimoji="0" lang="it-IT" sz="3600" b="1" i="0" u="sng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itolo 1"/>
          <p:cNvSpPr txBox="1">
            <a:spLocks/>
          </p:cNvSpPr>
          <p:nvPr/>
        </p:nvSpPr>
        <p:spPr>
          <a:xfrm>
            <a:off x="827584" y="4839295"/>
            <a:ext cx="892452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r>
              <a:rPr lang="it-IT" sz="36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 ESTERNA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032448" cy="3317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6575" y="188640"/>
            <a:ext cx="4467913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8248" y="3564210"/>
            <a:ext cx="38862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/>
          <a:srcRect l="1979" t="2710" r="51514" b="5162"/>
          <a:stretch>
            <a:fillRect/>
          </a:stretch>
        </p:blipFill>
        <p:spPr bwMode="auto">
          <a:xfrm>
            <a:off x="179512" y="3645024"/>
            <a:ext cx="418070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sellaDiTesto 6"/>
          <p:cNvSpPr txBox="1"/>
          <p:nvPr/>
        </p:nvSpPr>
        <p:spPr>
          <a:xfrm>
            <a:off x="350075" y="3142709"/>
            <a:ext cx="8398389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FF00"/>
                </a:solidFill>
              </a:rPr>
              <a:t>INTERSTIZIALE A CARICAMENTO MANUALE</a:t>
            </a:r>
            <a:endParaRPr lang="it-IT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 l="2975" t="1555" r="2021" b="51275"/>
          <a:stretch>
            <a:fillRect/>
          </a:stretch>
        </p:blipFill>
        <p:spPr bwMode="auto">
          <a:xfrm>
            <a:off x="5004048" y="3645023"/>
            <a:ext cx="3960440" cy="311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52817" t="2710" r="1164" b="2710"/>
          <a:stretch>
            <a:fillRect/>
          </a:stretch>
        </p:blipFill>
        <p:spPr bwMode="auto">
          <a:xfrm>
            <a:off x="179512" y="3606776"/>
            <a:ext cx="4176464" cy="3134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1163" y="116632"/>
            <a:ext cx="21431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sellaDiTesto 6"/>
          <p:cNvSpPr txBox="1"/>
          <p:nvPr/>
        </p:nvSpPr>
        <p:spPr>
          <a:xfrm>
            <a:off x="539552" y="339621"/>
            <a:ext cx="286245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5400" b="1" dirty="0" smtClean="0">
                <a:solidFill>
                  <a:srgbClr val="FFFF00"/>
                </a:solidFill>
              </a:rPr>
              <a:t>AFTER </a:t>
            </a:r>
          </a:p>
          <a:p>
            <a:pPr algn="ctr"/>
            <a:r>
              <a:rPr lang="it-IT" sz="5400" b="1" dirty="0" smtClean="0">
                <a:solidFill>
                  <a:srgbClr val="FFFF00"/>
                </a:solidFill>
              </a:rPr>
              <a:t>LOADING</a:t>
            </a:r>
          </a:p>
          <a:p>
            <a:pPr algn="ctr"/>
            <a:r>
              <a:rPr lang="it-IT" sz="5400" b="1" dirty="0" smtClean="0">
                <a:solidFill>
                  <a:srgbClr val="FFFF00"/>
                </a:solidFill>
              </a:rPr>
              <a:t>HDR</a:t>
            </a:r>
            <a:endParaRPr lang="it-IT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0872" y="1556792"/>
            <a:ext cx="8229600" cy="4525962"/>
          </a:xfrm>
        </p:spPr>
        <p:txBody>
          <a:bodyPr>
            <a:normAutofit/>
          </a:bodyPr>
          <a:lstStyle/>
          <a:p>
            <a:pPr eaLnBrk="1" hangingPunct="1"/>
            <a:r>
              <a:rPr lang="it-IT" b="1" u="sng" dirty="0" smtClean="0">
                <a:solidFill>
                  <a:srgbClr val="FFC000"/>
                </a:solidFill>
              </a:rPr>
              <a:t>VOLUME DA IRRADIARE</a:t>
            </a:r>
            <a:r>
              <a:rPr lang="it-IT" dirty="0" smtClean="0">
                <a:solidFill>
                  <a:srgbClr val="66FF33"/>
                </a:solidFill>
              </a:rPr>
              <a:t>:  intera mammella</a:t>
            </a:r>
            <a:br>
              <a:rPr lang="it-IT" dirty="0" smtClean="0">
                <a:solidFill>
                  <a:srgbClr val="66FF33"/>
                </a:solidFill>
              </a:rPr>
            </a:br>
            <a:endParaRPr lang="it-IT" dirty="0" smtClean="0">
              <a:solidFill>
                <a:srgbClr val="66FF33"/>
              </a:solidFill>
            </a:endParaRPr>
          </a:p>
          <a:p>
            <a:pPr eaLnBrk="1" hangingPunct="1"/>
            <a:r>
              <a:rPr lang="it-IT" b="1" u="sng" dirty="0" smtClean="0">
                <a:solidFill>
                  <a:srgbClr val="FFC000"/>
                </a:solidFill>
              </a:rPr>
              <a:t>Organi critici</a:t>
            </a:r>
            <a:r>
              <a:rPr lang="it-IT" dirty="0" smtClean="0">
                <a:solidFill>
                  <a:srgbClr val="66FF33"/>
                </a:solidFill>
              </a:rPr>
              <a:t>: </a:t>
            </a:r>
          </a:p>
          <a:p>
            <a:pPr eaLnBrk="1" hangingPunct="1"/>
            <a:r>
              <a:rPr lang="it-IT" b="1" u="sng" dirty="0" smtClean="0">
                <a:solidFill>
                  <a:srgbClr val="66FF33"/>
                </a:solidFill>
              </a:rPr>
              <a:t>Polmone</a:t>
            </a:r>
            <a:r>
              <a:rPr lang="it-IT" dirty="0" smtClean="0">
                <a:solidFill>
                  <a:srgbClr val="66FF33"/>
                </a:solidFill>
              </a:rPr>
              <a:t>  </a:t>
            </a:r>
            <a:r>
              <a:rPr lang="it-IT" dirty="0" err="1" smtClean="0">
                <a:solidFill>
                  <a:srgbClr val="66FF33"/>
                </a:solidFill>
              </a:rPr>
              <a:t>omolaterale</a:t>
            </a:r>
            <a:endParaRPr lang="it-IT" dirty="0" smtClean="0">
              <a:solidFill>
                <a:srgbClr val="66FF33"/>
              </a:solidFill>
            </a:endParaRPr>
          </a:p>
          <a:p>
            <a:pPr eaLnBrk="1" hangingPunct="1"/>
            <a:r>
              <a:rPr lang="it-IT" b="1" u="sng" dirty="0" smtClean="0">
                <a:solidFill>
                  <a:srgbClr val="66FF33"/>
                </a:solidFill>
              </a:rPr>
              <a:t>Cuore</a:t>
            </a:r>
            <a:r>
              <a:rPr lang="it-IT" dirty="0" smtClean="0">
                <a:solidFill>
                  <a:srgbClr val="66FF33"/>
                </a:solidFill>
              </a:rPr>
              <a:t>  (mammella sinistra)</a:t>
            </a:r>
            <a:endParaRPr lang="it-IT" b="1" u="sng" dirty="0" smtClean="0">
              <a:solidFill>
                <a:srgbClr val="66FF33"/>
              </a:solidFill>
            </a:endParaRPr>
          </a:p>
          <a:p>
            <a:pPr eaLnBrk="1" hangingPunct="1"/>
            <a:r>
              <a:rPr lang="it-IT" b="1" u="sng" dirty="0" smtClean="0">
                <a:solidFill>
                  <a:srgbClr val="66FF33"/>
                </a:solidFill>
              </a:rPr>
              <a:t>Mammella</a:t>
            </a:r>
            <a:r>
              <a:rPr lang="it-IT" dirty="0" smtClean="0">
                <a:solidFill>
                  <a:srgbClr val="66FF33"/>
                </a:solidFill>
              </a:rPr>
              <a:t>  </a:t>
            </a:r>
            <a:r>
              <a:rPr lang="it-IT" dirty="0" err="1" smtClean="0">
                <a:solidFill>
                  <a:srgbClr val="66FF33"/>
                </a:solidFill>
              </a:rPr>
              <a:t>controlaterale</a:t>
            </a:r>
            <a:endParaRPr lang="it-IT" dirty="0" smtClean="0">
              <a:solidFill>
                <a:srgbClr val="66FF33"/>
              </a:solidFill>
            </a:endParaRPr>
          </a:p>
          <a:p>
            <a:pPr eaLnBrk="1" hangingPunct="1"/>
            <a:r>
              <a:rPr lang="it-IT" b="1" u="sng" dirty="0" smtClean="0">
                <a:solidFill>
                  <a:srgbClr val="66FF33"/>
                </a:solidFill>
              </a:rPr>
              <a:t>Cute e sottocute</a:t>
            </a:r>
            <a:r>
              <a:rPr lang="it-IT" dirty="0" smtClean="0">
                <a:solidFill>
                  <a:srgbClr val="66FF33"/>
                </a:solidFill>
              </a:rPr>
              <a:t>:  risultato cosmetico</a:t>
            </a:r>
          </a:p>
        </p:txBody>
      </p:sp>
      <p:sp>
        <p:nvSpPr>
          <p:cNvPr id="5" name="Rettangolo 4"/>
          <p:cNvSpPr/>
          <p:nvPr/>
        </p:nvSpPr>
        <p:spPr>
          <a:xfrm>
            <a:off x="928496" y="260648"/>
            <a:ext cx="76668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800" b="1" u="sng" dirty="0" smtClean="0"/>
              <a:t>TOTAL</a:t>
            </a:r>
            <a:r>
              <a:rPr lang="it-IT" sz="4800" b="1" u="sng" dirty="0" smtClean="0">
                <a:solidFill>
                  <a:srgbClr val="FFC000"/>
                </a:solidFill>
              </a:rPr>
              <a:t>  BREAST  IRRADIATION</a:t>
            </a:r>
            <a:endParaRPr lang="it-IT" sz="48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07504" y="4460701"/>
            <a:ext cx="60388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 l="5263" t="16714" r="5263" b="4413"/>
          <a:stretch>
            <a:fillRect/>
          </a:stretch>
        </p:blipFill>
        <p:spPr bwMode="auto">
          <a:xfrm>
            <a:off x="6300191" y="4509120"/>
            <a:ext cx="2710587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107504" y="764704"/>
            <a:ext cx="8851525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1513071" y="-99392"/>
            <a:ext cx="64563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400" b="1" dirty="0" smtClean="0">
                <a:solidFill>
                  <a:srgbClr val="FFFF00"/>
                </a:solidFill>
              </a:rPr>
              <a:t>RISULTATI  COSMETICI</a:t>
            </a:r>
            <a:endParaRPr lang="it-IT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5480"/>
            <a:ext cx="3528392" cy="361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uppo 8"/>
          <p:cNvGrpSpPr/>
          <p:nvPr/>
        </p:nvGrpSpPr>
        <p:grpSpPr>
          <a:xfrm>
            <a:off x="4355976" y="116632"/>
            <a:ext cx="4248472" cy="3240360"/>
            <a:chOff x="4716016" y="116632"/>
            <a:chExt cx="3888432" cy="2808312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 l="2801" b="22001"/>
            <a:stretch>
              <a:fillRect/>
            </a:stretch>
          </p:blipFill>
          <p:spPr bwMode="auto">
            <a:xfrm>
              <a:off x="4716016" y="116632"/>
              <a:ext cx="3888432" cy="2808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CasellaDiTesto 6"/>
            <p:cNvSpPr txBox="1"/>
            <p:nvPr/>
          </p:nvSpPr>
          <p:spPr>
            <a:xfrm>
              <a:off x="4932040" y="2348880"/>
              <a:ext cx="14729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000" b="1" dirty="0" smtClean="0">
                  <a:solidFill>
                    <a:schemeClr val="bg1"/>
                  </a:solidFill>
                </a:rPr>
                <a:t>CLEAR-PATH</a:t>
              </a:r>
              <a:endParaRPr lang="it-IT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uppo 9"/>
          <p:cNvGrpSpPr/>
          <p:nvPr/>
        </p:nvGrpSpPr>
        <p:grpSpPr>
          <a:xfrm>
            <a:off x="4499992" y="3645024"/>
            <a:ext cx="3960440" cy="3024336"/>
            <a:chOff x="5004048" y="3861048"/>
            <a:chExt cx="3168352" cy="2448272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 l="8760" t="10268" r="9310" b="13460"/>
            <a:stretch>
              <a:fillRect/>
            </a:stretch>
          </p:blipFill>
          <p:spPr bwMode="auto">
            <a:xfrm>
              <a:off x="5004048" y="3861048"/>
              <a:ext cx="3168352" cy="2448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CasellaDiTesto 7"/>
            <p:cNvSpPr txBox="1"/>
            <p:nvPr/>
          </p:nvSpPr>
          <p:spPr>
            <a:xfrm>
              <a:off x="6627425" y="5765194"/>
              <a:ext cx="11368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000" b="1" dirty="0" smtClean="0">
                  <a:solidFill>
                    <a:schemeClr val="bg1"/>
                  </a:solidFill>
                </a:rPr>
                <a:t>SENO-RX</a:t>
              </a:r>
              <a:endParaRPr lang="it-IT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uppo 11"/>
          <p:cNvGrpSpPr/>
          <p:nvPr/>
        </p:nvGrpSpPr>
        <p:grpSpPr>
          <a:xfrm>
            <a:off x="179512" y="3933056"/>
            <a:ext cx="3960440" cy="2520280"/>
            <a:chOff x="395536" y="3933056"/>
            <a:chExt cx="3672408" cy="2304256"/>
          </a:xfrm>
        </p:grpSpPr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 l="702" t="7317" r="5517" b="14634"/>
            <a:stretch>
              <a:fillRect/>
            </a:stretch>
          </p:blipFill>
          <p:spPr bwMode="auto">
            <a:xfrm>
              <a:off x="395536" y="3933056"/>
              <a:ext cx="3672408" cy="2304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CasellaDiTesto 10"/>
            <p:cNvSpPr txBox="1"/>
            <p:nvPr/>
          </p:nvSpPr>
          <p:spPr>
            <a:xfrm>
              <a:off x="2195736" y="5805264"/>
              <a:ext cx="17075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000" b="1" dirty="0" smtClean="0">
                  <a:solidFill>
                    <a:schemeClr val="bg1"/>
                  </a:solidFill>
                </a:rPr>
                <a:t>MAMMO-SITE</a:t>
              </a:r>
            </a:p>
          </p:txBody>
        </p:sp>
      </p:grpSp>
      <p:sp>
        <p:nvSpPr>
          <p:cNvPr id="13" name="CasellaDiTesto 12"/>
          <p:cNvSpPr txBox="1"/>
          <p:nvPr/>
        </p:nvSpPr>
        <p:spPr>
          <a:xfrm>
            <a:off x="678228" y="3212976"/>
            <a:ext cx="7134132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FF00"/>
                </a:solidFill>
              </a:rPr>
              <a:t>ENDOCAVITARIA  REMOTE-LOADING</a:t>
            </a:r>
            <a:endParaRPr lang="it-IT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 txBox="1">
            <a:spLocks/>
          </p:cNvSpPr>
          <p:nvPr/>
        </p:nvSpPr>
        <p:spPr>
          <a:xfrm>
            <a:off x="755576" y="47667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tabLst/>
              <a:defRPr/>
            </a:pPr>
            <a:r>
              <a:rPr kumimoji="0" lang="it-IT" sz="40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PARTIAL  BREAST  IRRADIATION</a:t>
            </a:r>
            <a:r>
              <a:rPr kumimoji="0" lang="it-IT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it-IT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755576" y="1340768"/>
            <a:ext cx="820444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 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BOOST </a:t>
            </a: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(ad integrazione della total  </a:t>
            </a:r>
            <a:r>
              <a:rPr kumimoji="0" lang="it-IT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irradiation</a:t>
            </a: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755576" y="2823071"/>
            <a:ext cx="813244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EXCLUSIVE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1259632" y="3543151"/>
            <a:ext cx="849248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IORT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olo 1"/>
          <p:cNvSpPr txBox="1">
            <a:spLocks/>
          </p:cNvSpPr>
          <p:nvPr/>
        </p:nvSpPr>
        <p:spPr>
          <a:xfrm>
            <a:off x="1259632" y="4221088"/>
            <a:ext cx="849694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CURIE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itolo 1"/>
          <p:cNvSpPr txBox="1">
            <a:spLocks/>
          </p:cNvSpPr>
          <p:nvPr/>
        </p:nvSpPr>
        <p:spPr>
          <a:xfrm>
            <a:off x="1259632" y="4839295"/>
            <a:ext cx="849248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C000"/>
              </a:buClr>
              <a:buSzPct val="120000"/>
              <a:buFont typeface="Courier New" pitchFamily="49" charset="0"/>
              <a:buChar char="o"/>
              <a:tabLst/>
              <a:defRPr/>
            </a:pPr>
            <a:r>
              <a:rPr kumimoji="0" lang="it-IT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it-IT" sz="3600" b="1" u="sng" dirty="0" smtClean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ESTERNA</a:t>
            </a:r>
            <a:endParaRPr kumimoji="0" lang="it-IT" sz="3600" b="1" i="0" u="sng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2643" t="41578" r="5369" b="32474"/>
          <a:stretch>
            <a:fillRect/>
          </a:stretch>
        </p:blipFill>
        <p:spPr bwMode="auto">
          <a:xfrm>
            <a:off x="4499992" y="3090036"/>
            <a:ext cx="4464496" cy="2859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uppo 9"/>
          <p:cNvGrpSpPr/>
          <p:nvPr/>
        </p:nvGrpSpPr>
        <p:grpSpPr>
          <a:xfrm>
            <a:off x="107504" y="3068959"/>
            <a:ext cx="4320480" cy="3528393"/>
            <a:chOff x="2411761" y="4427813"/>
            <a:chExt cx="3832684" cy="3124289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10809" t="74123" r="5627" b="1327"/>
            <a:stretch>
              <a:fillRect/>
            </a:stretch>
          </p:blipFill>
          <p:spPr bwMode="auto">
            <a:xfrm>
              <a:off x="2411761" y="4427813"/>
              <a:ext cx="3832684" cy="2527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CasellaDiTesto 6"/>
            <p:cNvSpPr txBox="1"/>
            <p:nvPr/>
          </p:nvSpPr>
          <p:spPr>
            <a:xfrm>
              <a:off x="3631731" y="7088806"/>
              <a:ext cx="1127661" cy="463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800" b="1" dirty="0" smtClean="0">
                  <a:solidFill>
                    <a:srgbClr val="FFFF00"/>
                  </a:solidFill>
                </a:rPr>
                <a:t>3D-CRT</a:t>
              </a:r>
              <a:endParaRPr lang="it-IT" sz="28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11" name="CasellaDiTesto 10"/>
          <p:cNvSpPr txBox="1"/>
          <p:nvPr/>
        </p:nvSpPr>
        <p:spPr>
          <a:xfrm>
            <a:off x="6120860" y="6021288"/>
            <a:ext cx="971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rgbClr val="FFFF00"/>
                </a:solidFill>
              </a:rPr>
              <a:t>IMRT</a:t>
            </a:r>
            <a:endParaRPr lang="it-IT" sz="2800" b="1" dirty="0">
              <a:solidFill>
                <a:srgbClr val="FFFF00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1519431" y="404664"/>
            <a:ext cx="619240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3600" b="1" dirty="0" smtClean="0">
                <a:solidFill>
                  <a:srgbClr val="FFFF00"/>
                </a:solidFill>
              </a:rPr>
              <a:t>PARTIAL  BREAST  IRRADIATION</a:t>
            </a:r>
            <a:br>
              <a:rPr lang="it-IT" sz="3600" b="1" dirty="0" smtClean="0">
                <a:solidFill>
                  <a:srgbClr val="FFFF00"/>
                </a:solidFill>
              </a:rPr>
            </a:br>
            <a:r>
              <a:rPr lang="it-IT" sz="3200" b="1" dirty="0" smtClean="0">
                <a:solidFill>
                  <a:srgbClr val="FFFF00"/>
                </a:solidFill>
              </a:rPr>
              <a:t>EXCLUSIVE</a:t>
            </a:r>
          </a:p>
          <a:p>
            <a:pPr algn="ctr"/>
            <a:r>
              <a:rPr lang="it-IT" sz="3200" b="1" dirty="0" smtClean="0">
                <a:solidFill>
                  <a:srgbClr val="FFFF00"/>
                </a:solidFill>
              </a:rPr>
              <a:t>RADIOTERAPIA  ESTERNA</a:t>
            </a:r>
            <a:endParaRPr lang="it-IT" sz="2800" b="1" dirty="0" smtClean="0">
              <a:solidFill>
                <a:srgbClr val="FFFF00"/>
              </a:solidFill>
            </a:endParaRPr>
          </a:p>
          <a:p>
            <a:pPr algn="ctr"/>
            <a:r>
              <a:rPr lang="it-IT" sz="2800" b="1" i="1" dirty="0" smtClean="0"/>
              <a:t>DISTRIBUZIONE  </a:t>
            </a:r>
            <a:r>
              <a:rPr lang="it-IT" sz="2800" b="1" i="1" dirty="0" err="1" smtClean="0"/>
              <a:t>DI</a:t>
            </a:r>
            <a:r>
              <a:rPr lang="it-IT" sz="2800" b="1" i="1" dirty="0" smtClean="0"/>
              <a:t>  DOSE</a:t>
            </a:r>
            <a:endParaRPr lang="it-IT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95536" y="2996952"/>
            <a:ext cx="8424936" cy="1902073"/>
          </a:xfrm>
        </p:spPr>
        <p:txBody>
          <a:bodyPr>
            <a:normAutofit fontScale="90000"/>
          </a:bodyPr>
          <a:lstStyle/>
          <a:p>
            <a:pPr algn="l"/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3600" b="1" dirty="0" smtClean="0"/>
              <a:t>. </a:t>
            </a:r>
            <a:r>
              <a:rPr lang="it-IT" sz="2800" dirty="0" smtClean="0"/>
              <a:t>CONSENTE </a:t>
            </a:r>
            <a:r>
              <a:rPr lang="it-IT" sz="2800" dirty="0" err="1" smtClean="0"/>
              <a:t>DI</a:t>
            </a:r>
            <a:r>
              <a:rPr lang="it-IT" sz="2800" dirty="0" smtClean="0"/>
              <a:t> ESEGUIRE L’INTERO TRATTAMENTO RADIANTE NELLA STESSA SEDUTA OPERATORIA DELLA QUADRANTECTOMIA</a:t>
            </a:r>
            <a:br>
              <a:rPr lang="it-IT" sz="2800" dirty="0" smtClean="0"/>
            </a:br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3600" b="1" dirty="0" smtClean="0"/>
              <a:t>. </a:t>
            </a:r>
            <a:r>
              <a:rPr lang="it-IT" sz="2800" dirty="0" smtClean="0"/>
              <a:t>ESPONE  PERO’ AL  PROBLEMA  DELLE  RECIDIVE</a:t>
            </a:r>
            <a:endParaRPr lang="it-IT" sz="2800" dirty="0"/>
          </a:p>
        </p:txBody>
      </p:sp>
      <p:sp>
        <p:nvSpPr>
          <p:cNvPr id="4" name="Rettangolo 3"/>
          <p:cNvSpPr/>
          <p:nvPr/>
        </p:nvSpPr>
        <p:spPr>
          <a:xfrm>
            <a:off x="1205880" y="260648"/>
            <a:ext cx="63904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400" b="1" dirty="0" smtClean="0">
                <a:solidFill>
                  <a:srgbClr val="FFFF00"/>
                </a:solidFill>
              </a:rPr>
              <a:t>PARTIAL BREAST IRRADIATION</a:t>
            </a:r>
            <a:br>
              <a:rPr lang="it-IT" sz="4400" b="1" dirty="0" smtClean="0">
                <a:solidFill>
                  <a:srgbClr val="FFFF00"/>
                </a:solidFill>
              </a:rPr>
            </a:br>
            <a:r>
              <a:rPr lang="it-IT" sz="4000" b="1" dirty="0" smtClean="0">
                <a:solidFill>
                  <a:srgbClr val="FFFF00"/>
                </a:solidFill>
              </a:rPr>
              <a:t>EXCLUSIVE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 b="8333"/>
          <a:stretch>
            <a:fillRect/>
          </a:stretch>
        </p:blipFill>
        <p:spPr bwMode="auto">
          <a:xfrm>
            <a:off x="107504" y="1772816"/>
            <a:ext cx="887225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4664"/>
            <a:ext cx="8795263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 r="31518"/>
          <a:stretch>
            <a:fillRect/>
          </a:stretch>
        </p:blipFill>
        <p:spPr bwMode="auto">
          <a:xfrm>
            <a:off x="481013" y="1268760"/>
            <a:ext cx="8195443" cy="4987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620688"/>
            <a:ext cx="81438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35" y="1340768"/>
            <a:ext cx="8853531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23528" y="3140969"/>
            <a:ext cx="8424936" cy="1440159"/>
          </a:xfrm>
        </p:spPr>
        <p:txBody>
          <a:bodyPr>
            <a:normAutofit fontScale="90000"/>
          </a:bodyPr>
          <a:lstStyle/>
          <a:p>
            <a:pPr algn="l"/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4000" dirty="0" smtClean="0"/>
              <a:t>.</a:t>
            </a:r>
            <a:r>
              <a:rPr lang="it-IT" sz="2800" dirty="0" smtClean="0"/>
              <a:t>CONSENTE  </a:t>
            </a:r>
            <a:r>
              <a:rPr lang="it-IT" sz="2800" dirty="0" err="1" smtClean="0"/>
              <a:t>DI</a:t>
            </a:r>
            <a:r>
              <a:rPr lang="it-IT" sz="2800" dirty="0" smtClean="0"/>
              <a:t>  ESEGUIRE  L’INTERO  TRATTAMENTO RADIANTE  NELLA  STESSA  SEDUTA  OPERATORIA  DELLA  QUADRANTECTOMIA</a:t>
            </a:r>
            <a:br>
              <a:rPr lang="it-IT" sz="2800" dirty="0" smtClean="0"/>
            </a:br>
            <a:r>
              <a:rPr lang="it-IT" sz="2000" dirty="0" smtClean="0"/>
              <a:t/>
            </a:r>
            <a:br>
              <a:rPr lang="it-IT" sz="2000" dirty="0" smtClean="0"/>
            </a:br>
            <a:r>
              <a:rPr lang="it-IT" sz="4000" dirty="0" smtClean="0"/>
              <a:t>.</a:t>
            </a:r>
            <a:r>
              <a:rPr lang="it-IT" sz="2800" dirty="0" smtClean="0"/>
              <a:t>ESPONE  PERO’ AL  PROBLEMA  DELLE  RECIDIVE NEL SENO  A  DISTANZA  DAL  TUMORE  PRIMITIVO</a:t>
            </a:r>
            <a:br>
              <a:rPr lang="it-IT" sz="2800" dirty="0" smtClean="0"/>
            </a:br>
            <a:r>
              <a:rPr lang="it-IT" sz="2000" dirty="0" smtClean="0"/>
              <a:t/>
            </a:r>
            <a:br>
              <a:rPr lang="it-IT" sz="2000" dirty="0" smtClean="0"/>
            </a:br>
            <a:r>
              <a:rPr lang="it-IT" sz="4000" dirty="0" smtClean="0"/>
              <a:t>.</a:t>
            </a:r>
            <a:r>
              <a:rPr lang="it-IT" sz="2800" dirty="0" smtClean="0"/>
              <a:t>VA  RISERVATA  ANCORA  NELL’ AMBITO  </a:t>
            </a:r>
            <a:r>
              <a:rPr lang="it-IT" sz="2800" dirty="0" err="1" smtClean="0"/>
              <a:t>DI</a:t>
            </a:r>
            <a:r>
              <a:rPr lang="it-IT" sz="2800" dirty="0" smtClean="0"/>
              <a:t>  STUDI CLINICI</a:t>
            </a:r>
            <a:br>
              <a:rPr lang="it-IT" sz="2800" dirty="0" smtClean="0"/>
            </a:br>
            <a:r>
              <a:rPr lang="it-IT" sz="2000" dirty="0" smtClean="0"/>
              <a:t/>
            </a:r>
            <a:br>
              <a:rPr lang="it-IT" sz="2000" dirty="0" smtClean="0"/>
            </a:br>
            <a:r>
              <a:rPr lang="it-IT" sz="4000" dirty="0" smtClean="0"/>
              <a:t>.</a:t>
            </a:r>
            <a:r>
              <a:rPr lang="it-IT" sz="2800" dirty="0" smtClean="0"/>
              <a:t>VANNO  ACCURATAMENTE  SELEZIONATI  I  CASI  CHE NON  ABBIANO  TENDENZA  ALLA  MULTICENTRICITA’</a:t>
            </a:r>
            <a:endParaRPr lang="it-IT" sz="2800" dirty="0"/>
          </a:p>
        </p:txBody>
      </p:sp>
      <p:sp>
        <p:nvSpPr>
          <p:cNvPr id="4" name="Rettangolo 3"/>
          <p:cNvSpPr/>
          <p:nvPr/>
        </p:nvSpPr>
        <p:spPr>
          <a:xfrm>
            <a:off x="323528" y="260648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400" b="1" dirty="0" smtClean="0">
                <a:solidFill>
                  <a:srgbClr val="FFFF00"/>
                </a:solidFill>
              </a:rPr>
              <a:t>PARTIAL  BREAST  IRRADIATION</a:t>
            </a:r>
            <a:br>
              <a:rPr lang="it-IT" sz="4400" b="1" dirty="0" smtClean="0">
                <a:solidFill>
                  <a:srgbClr val="FFFF00"/>
                </a:solidFill>
              </a:rPr>
            </a:br>
            <a:r>
              <a:rPr lang="it-IT" sz="4000" b="1" dirty="0" smtClean="0">
                <a:solidFill>
                  <a:srgbClr val="FFFF00"/>
                </a:solidFill>
              </a:rPr>
              <a:t>EXCLUSIVE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8944" y="2935486"/>
            <a:ext cx="8229600" cy="4237930"/>
          </a:xfrm>
        </p:spPr>
        <p:txBody>
          <a:bodyPr/>
          <a:lstStyle/>
          <a:p>
            <a:pPr eaLnBrk="1" hangingPunct="1"/>
            <a:r>
              <a:rPr lang="it-IT" b="1" u="sng" dirty="0" smtClean="0">
                <a:solidFill>
                  <a:srgbClr val="FFC000"/>
                </a:solidFill>
              </a:rPr>
              <a:t>VOLUME </a:t>
            </a:r>
            <a:r>
              <a:rPr lang="it-IT" b="1" u="sng" dirty="0" smtClean="0">
                <a:solidFill>
                  <a:srgbClr val="FFC000"/>
                </a:solidFill>
              </a:rPr>
              <a:t> DA  IRRADIARE</a:t>
            </a:r>
            <a:r>
              <a:rPr lang="it-IT" dirty="0" smtClean="0">
                <a:solidFill>
                  <a:srgbClr val="66FF33"/>
                </a:solidFill>
              </a:rPr>
              <a:t>:  il solo letto </a:t>
            </a:r>
            <a:br>
              <a:rPr lang="it-IT" dirty="0" smtClean="0">
                <a:solidFill>
                  <a:srgbClr val="66FF33"/>
                </a:solidFill>
              </a:rPr>
            </a:br>
            <a:r>
              <a:rPr lang="it-IT" dirty="0" smtClean="0">
                <a:solidFill>
                  <a:srgbClr val="66FF33"/>
                </a:solidFill>
              </a:rPr>
              <a:t>tumorale</a:t>
            </a:r>
            <a:br>
              <a:rPr lang="it-IT" dirty="0" smtClean="0">
                <a:solidFill>
                  <a:srgbClr val="66FF33"/>
                </a:solidFill>
              </a:rPr>
            </a:br>
            <a:endParaRPr lang="it-IT" sz="1400" dirty="0" smtClean="0">
              <a:solidFill>
                <a:srgbClr val="66FF33"/>
              </a:solidFill>
            </a:endParaRPr>
          </a:p>
          <a:p>
            <a:pPr eaLnBrk="1" hangingPunct="1"/>
            <a:r>
              <a:rPr lang="it-IT" b="1" u="sng" dirty="0" smtClean="0">
                <a:solidFill>
                  <a:srgbClr val="FFC000"/>
                </a:solidFill>
              </a:rPr>
              <a:t>Organi critici</a:t>
            </a:r>
            <a:r>
              <a:rPr lang="it-IT" dirty="0" smtClean="0">
                <a:solidFill>
                  <a:srgbClr val="66FF33"/>
                </a:solidFill>
              </a:rPr>
              <a:t>: </a:t>
            </a:r>
          </a:p>
          <a:p>
            <a:pPr eaLnBrk="1" hangingPunct="1"/>
            <a:r>
              <a:rPr lang="it-IT" b="1" u="sng" dirty="0" smtClean="0">
                <a:solidFill>
                  <a:srgbClr val="66FF33"/>
                </a:solidFill>
              </a:rPr>
              <a:t>Seno</a:t>
            </a:r>
            <a:r>
              <a:rPr lang="it-IT" dirty="0" smtClean="0">
                <a:solidFill>
                  <a:srgbClr val="66FF33"/>
                </a:solidFill>
              </a:rPr>
              <a:t>  </a:t>
            </a:r>
            <a:r>
              <a:rPr lang="it-IT" dirty="0" err="1" smtClean="0">
                <a:solidFill>
                  <a:srgbClr val="66FF33"/>
                </a:solidFill>
              </a:rPr>
              <a:t>omolaterale</a:t>
            </a:r>
            <a:endParaRPr lang="it-IT" dirty="0" smtClean="0">
              <a:solidFill>
                <a:srgbClr val="66FF33"/>
              </a:solidFill>
            </a:endParaRPr>
          </a:p>
          <a:p>
            <a:pPr eaLnBrk="1" hangingPunct="1"/>
            <a:r>
              <a:rPr lang="it-IT" b="1" u="sng" dirty="0" smtClean="0">
                <a:solidFill>
                  <a:srgbClr val="66FF33"/>
                </a:solidFill>
              </a:rPr>
              <a:t>Parete toracica</a:t>
            </a:r>
          </a:p>
          <a:p>
            <a:pPr eaLnBrk="1" hangingPunct="1"/>
            <a:r>
              <a:rPr lang="it-IT" b="1" u="sng" dirty="0" smtClean="0">
                <a:solidFill>
                  <a:srgbClr val="66FF33"/>
                </a:solidFill>
              </a:rPr>
              <a:t>Cute e sottocute</a:t>
            </a:r>
            <a:r>
              <a:rPr lang="it-IT" dirty="0" smtClean="0">
                <a:solidFill>
                  <a:srgbClr val="66FF33"/>
                </a:solidFill>
              </a:rPr>
              <a:t>:  risultato cosmetico</a:t>
            </a:r>
          </a:p>
        </p:txBody>
      </p:sp>
      <p:sp>
        <p:nvSpPr>
          <p:cNvPr id="5" name="Rettangolo 4"/>
          <p:cNvSpPr/>
          <p:nvPr/>
        </p:nvSpPr>
        <p:spPr>
          <a:xfrm>
            <a:off x="-180528" y="44624"/>
            <a:ext cx="95770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4800" b="1" u="sng" dirty="0" smtClean="0"/>
              <a:t>PARTIAL  </a:t>
            </a:r>
            <a:r>
              <a:rPr lang="it-IT" sz="4800" b="1" u="sng" dirty="0" smtClean="0">
                <a:solidFill>
                  <a:srgbClr val="FFC000"/>
                </a:solidFill>
              </a:rPr>
              <a:t>BREAST  </a:t>
            </a:r>
            <a:r>
              <a:rPr lang="it-IT" sz="4800" b="1" u="sng" dirty="0" smtClean="0">
                <a:solidFill>
                  <a:srgbClr val="FFC000"/>
                </a:solidFill>
              </a:rPr>
              <a:t>IRRADIATION</a:t>
            </a:r>
            <a:r>
              <a:rPr lang="it-IT" sz="4800" b="1" dirty="0" smtClean="0">
                <a:solidFill>
                  <a:srgbClr val="FFC000"/>
                </a:solidFill>
              </a:rPr>
              <a:t>   </a:t>
            </a:r>
          </a:p>
          <a:p>
            <a:pPr algn="ctr"/>
            <a:r>
              <a:rPr lang="it-IT" sz="3200" b="1" dirty="0" smtClean="0">
                <a:solidFill>
                  <a:srgbClr val="FFC000"/>
                </a:solidFill>
              </a:rPr>
              <a:t>1</a:t>
            </a:r>
            <a:r>
              <a:rPr lang="it-IT" sz="3200" b="1" dirty="0" smtClean="0">
                <a:solidFill>
                  <a:srgbClr val="FFC000"/>
                </a:solidFill>
              </a:rPr>
              <a:t>. Come </a:t>
            </a:r>
            <a:r>
              <a:rPr lang="it-IT" sz="3200" b="1" dirty="0" smtClean="0"/>
              <a:t>sovradosaggio (</a:t>
            </a:r>
            <a:r>
              <a:rPr lang="it-IT" sz="3200" b="1" dirty="0" err="1" smtClean="0"/>
              <a:t>Boost</a:t>
            </a:r>
            <a:r>
              <a:rPr lang="it-IT" sz="3200" b="1" dirty="0" smtClean="0"/>
              <a:t>)</a:t>
            </a:r>
            <a:r>
              <a:rPr lang="it-IT" sz="3200" b="1" dirty="0" smtClean="0">
                <a:solidFill>
                  <a:srgbClr val="FFC000"/>
                </a:solidFill>
              </a:rPr>
              <a:t> </a:t>
            </a:r>
            <a:br>
              <a:rPr lang="it-IT" sz="3200" b="1" dirty="0" smtClean="0">
                <a:solidFill>
                  <a:srgbClr val="FFC000"/>
                </a:solidFill>
              </a:rPr>
            </a:br>
            <a:r>
              <a:rPr lang="it-IT" sz="3200" b="1" dirty="0" smtClean="0">
                <a:solidFill>
                  <a:srgbClr val="FFC000"/>
                </a:solidFill>
              </a:rPr>
              <a:t>dopo Total </a:t>
            </a:r>
            <a:r>
              <a:rPr lang="it-IT" sz="3200" b="1" dirty="0" err="1" smtClean="0">
                <a:solidFill>
                  <a:srgbClr val="FFC000"/>
                </a:solidFill>
              </a:rPr>
              <a:t>Breast</a:t>
            </a:r>
            <a:r>
              <a:rPr lang="it-IT" sz="3200" b="1" dirty="0" smtClean="0">
                <a:solidFill>
                  <a:srgbClr val="FFC000"/>
                </a:solidFill>
              </a:rPr>
              <a:t> </a:t>
            </a:r>
            <a:r>
              <a:rPr lang="it-IT" sz="3200" b="1" dirty="0" err="1" smtClean="0">
                <a:solidFill>
                  <a:srgbClr val="FFC000"/>
                </a:solidFill>
              </a:rPr>
              <a:t>Irradiation</a:t>
            </a:r>
            <a:r>
              <a:rPr lang="it-IT" sz="3200" b="1" dirty="0" smtClean="0">
                <a:solidFill>
                  <a:srgbClr val="FFC000"/>
                </a:solidFill>
              </a:rPr>
              <a:t/>
            </a:r>
            <a:br>
              <a:rPr lang="it-IT" sz="3200" b="1" dirty="0" smtClean="0">
                <a:solidFill>
                  <a:srgbClr val="FFC000"/>
                </a:solidFill>
              </a:rPr>
            </a:br>
            <a:endParaRPr lang="it-IT" sz="1600" b="1" dirty="0" smtClean="0">
              <a:solidFill>
                <a:srgbClr val="FFC000"/>
              </a:solidFill>
            </a:endParaRPr>
          </a:p>
          <a:p>
            <a:pPr algn="ctr"/>
            <a:r>
              <a:rPr lang="it-IT" sz="3200" b="1" dirty="0" smtClean="0">
                <a:solidFill>
                  <a:srgbClr val="FFC000"/>
                </a:solidFill>
              </a:rPr>
              <a:t>2. Come irradiazione </a:t>
            </a:r>
            <a:r>
              <a:rPr lang="it-IT" sz="3200" b="1" dirty="0" smtClean="0"/>
              <a:t>esclusiva</a:t>
            </a:r>
            <a:r>
              <a:rPr lang="it-IT" sz="3200" b="1" dirty="0" smtClean="0">
                <a:solidFill>
                  <a:srgbClr val="FFC000"/>
                </a:solidFill>
              </a:rPr>
              <a:t> del solo letto tumorale </a:t>
            </a:r>
            <a:endParaRPr lang="it-IT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39552" y="542285"/>
            <a:ext cx="8153835" cy="5262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800" b="1" i="1" u="sng" dirty="0" smtClean="0">
                <a:solidFill>
                  <a:srgbClr val="FFC000"/>
                </a:solidFill>
              </a:rPr>
              <a:t>TOTAL  BREAST  IRRADIATION</a:t>
            </a:r>
          </a:p>
          <a:p>
            <a:pPr algn="ctr"/>
            <a:r>
              <a:rPr lang="it-IT" sz="4800" b="1" dirty="0" smtClean="0">
                <a:solidFill>
                  <a:srgbClr val="FFC000"/>
                </a:solidFill>
              </a:rPr>
              <a:t>PREVENZIONE</a:t>
            </a:r>
            <a:br>
              <a:rPr lang="it-IT" sz="4800" b="1" dirty="0" smtClean="0">
                <a:solidFill>
                  <a:srgbClr val="FFC000"/>
                </a:solidFill>
              </a:rPr>
            </a:br>
            <a:r>
              <a:rPr lang="it-IT" sz="4800" b="1" dirty="0" smtClean="0">
                <a:solidFill>
                  <a:srgbClr val="FFC000"/>
                </a:solidFill>
              </a:rPr>
              <a:t>della </a:t>
            </a:r>
            <a:r>
              <a:rPr lang="it-IT" sz="4800" b="1" dirty="0" err="1" smtClean="0">
                <a:solidFill>
                  <a:srgbClr val="FFC000"/>
                </a:solidFill>
              </a:rPr>
              <a:t>tossicita’</a:t>
            </a:r>
            <a:r>
              <a:rPr lang="it-IT" sz="4800" b="1" dirty="0" smtClean="0">
                <a:solidFill>
                  <a:srgbClr val="FFC000"/>
                </a:solidFill>
              </a:rPr>
              <a:t> agli organi critici</a:t>
            </a:r>
          </a:p>
          <a:p>
            <a:pPr algn="ctr"/>
            <a:endParaRPr lang="it-IT" sz="4800" b="1" dirty="0" smtClean="0">
              <a:solidFill>
                <a:srgbClr val="FFC000"/>
              </a:solidFill>
            </a:endParaRPr>
          </a:p>
          <a:p>
            <a:pPr algn="ctr"/>
            <a:r>
              <a:rPr lang="it-IT" sz="3600" b="1" dirty="0" smtClean="0"/>
              <a:t>IMMOBILIZZAZIONE</a:t>
            </a:r>
          </a:p>
          <a:p>
            <a:pPr algn="ctr"/>
            <a:endParaRPr lang="it-IT" sz="3600" b="1" dirty="0" smtClean="0"/>
          </a:p>
          <a:p>
            <a:pPr algn="ctr"/>
            <a:r>
              <a:rPr lang="it-IT" sz="3600" b="1" dirty="0" smtClean="0">
                <a:solidFill>
                  <a:srgbClr val="FFC000"/>
                </a:solidFill>
              </a:rPr>
              <a:t>POSIZIONAMENTO</a:t>
            </a:r>
          </a:p>
          <a:p>
            <a:pPr algn="ctr"/>
            <a:r>
              <a:rPr lang="it-IT" sz="3600" b="1" dirty="0" smtClean="0">
                <a:solidFill>
                  <a:srgbClr val="FFC000"/>
                </a:solidFill>
              </a:rPr>
              <a:t> SUPINO vs PRONO</a:t>
            </a:r>
            <a:endParaRPr lang="it-IT" sz="3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2800" dirty="0" smtClean="0">
                <a:solidFill>
                  <a:srgbClr val="FFFF00"/>
                </a:solidFill>
              </a:rPr>
              <a:t>Standard di riferimento nell’irradiazione del cancro della mammella in stadio iniziale</a:t>
            </a:r>
            <a:br>
              <a:rPr lang="it-IT" sz="2800" dirty="0" smtClean="0">
                <a:solidFill>
                  <a:srgbClr val="FFFF00"/>
                </a:solidFill>
              </a:rPr>
            </a:br>
            <a:r>
              <a:rPr lang="it-IT" sz="2800" dirty="0" smtClean="0">
                <a:solidFill>
                  <a:srgbClr val="FFFF00"/>
                </a:solidFill>
              </a:rPr>
              <a:t>Documento AIRO 1997</a:t>
            </a:r>
            <a:br>
              <a:rPr lang="it-IT" sz="2800" dirty="0" smtClean="0">
                <a:solidFill>
                  <a:srgbClr val="FFFF00"/>
                </a:solidFill>
              </a:rPr>
            </a:br>
            <a:r>
              <a:rPr lang="it-IT" b="1" dirty="0" smtClean="0"/>
              <a:t>Immobilizzazione</a:t>
            </a:r>
            <a:endParaRPr lang="it-IT" sz="3600" b="1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0872" y="2060848"/>
            <a:ext cx="8229600" cy="4525962"/>
          </a:xfrm>
        </p:spPr>
        <p:txBody>
          <a:bodyPr>
            <a:normAutofit/>
          </a:bodyPr>
          <a:lstStyle/>
          <a:p>
            <a:pPr eaLnBrk="1" hangingPunct="1">
              <a:buNone/>
            </a:pPr>
            <a:endParaRPr lang="it-IT" dirty="0" smtClean="0">
              <a:solidFill>
                <a:srgbClr val="66FF33"/>
              </a:solidFill>
            </a:endParaRPr>
          </a:p>
          <a:p>
            <a:pPr eaLnBrk="1" hangingPunct="1"/>
            <a:r>
              <a:rPr lang="it-IT" dirty="0" smtClean="0">
                <a:solidFill>
                  <a:srgbClr val="66FF33"/>
                </a:solidFill>
              </a:rPr>
              <a:t>Modifica la morfologia della mammella </a:t>
            </a:r>
          </a:p>
          <a:p>
            <a:pPr eaLnBrk="1" hangingPunct="1"/>
            <a:r>
              <a:rPr lang="it-IT" dirty="0" smtClean="0">
                <a:solidFill>
                  <a:srgbClr val="66FF33"/>
                </a:solidFill>
              </a:rPr>
              <a:t>Modifica il profilo toracico con spostamento della mammella </a:t>
            </a:r>
            <a:r>
              <a:rPr lang="it-IT" dirty="0" err="1" smtClean="0">
                <a:solidFill>
                  <a:srgbClr val="66FF33"/>
                </a:solidFill>
              </a:rPr>
              <a:t>controlaterale</a:t>
            </a:r>
            <a:endParaRPr lang="it-IT" dirty="0" smtClean="0">
              <a:solidFill>
                <a:srgbClr val="66FF33"/>
              </a:solidFill>
            </a:endParaRPr>
          </a:p>
          <a:p>
            <a:r>
              <a:rPr lang="it-IT" dirty="0" smtClean="0">
                <a:solidFill>
                  <a:srgbClr val="66FF33"/>
                </a:solidFill>
              </a:rPr>
              <a:t>Migliora il comfort della paziente</a:t>
            </a:r>
          </a:p>
          <a:p>
            <a:r>
              <a:rPr lang="it-IT" dirty="0" smtClean="0">
                <a:solidFill>
                  <a:srgbClr val="66FF33"/>
                </a:solidFill>
              </a:rPr>
              <a:t>Aumenta la </a:t>
            </a:r>
            <a:r>
              <a:rPr lang="it-IT" dirty="0" err="1" smtClean="0">
                <a:solidFill>
                  <a:srgbClr val="66FF33"/>
                </a:solidFill>
              </a:rPr>
              <a:t>riproducibilita’</a:t>
            </a:r>
            <a:r>
              <a:rPr lang="it-IT" dirty="0" smtClean="0">
                <a:solidFill>
                  <a:srgbClr val="66FF33"/>
                </a:solidFill>
              </a:rPr>
              <a:t> del trattamento</a:t>
            </a:r>
          </a:p>
          <a:p>
            <a:r>
              <a:rPr lang="it-IT" dirty="0" smtClean="0">
                <a:solidFill>
                  <a:srgbClr val="66FF33"/>
                </a:solidFill>
              </a:rPr>
              <a:t>Velocizza la ripetizione del trattamento</a:t>
            </a:r>
          </a:p>
          <a:p>
            <a:pPr eaLnBrk="1" hangingPunct="1">
              <a:buFontTx/>
              <a:buNone/>
            </a:pPr>
            <a:endParaRPr lang="it-IT" dirty="0" smtClean="0">
              <a:solidFill>
                <a:srgbClr val="66FF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it-IT" sz="4000" dirty="0" smtClean="0">
                <a:solidFill>
                  <a:srgbClr val="FFFF00"/>
                </a:solidFill>
              </a:rPr>
              <a:t>Posizionamento</a:t>
            </a:r>
            <a:br>
              <a:rPr lang="it-IT" sz="4000" dirty="0" smtClean="0">
                <a:solidFill>
                  <a:srgbClr val="FFFF00"/>
                </a:solidFill>
              </a:rPr>
            </a:br>
            <a:r>
              <a:rPr lang="it-IT" sz="4000" dirty="0" smtClean="0">
                <a:solidFill>
                  <a:srgbClr val="FFFF00"/>
                </a:solidFill>
              </a:rPr>
              <a:t>Piano  inclinato  di  appoggio</a:t>
            </a:r>
          </a:p>
        </p:txBody>
      </p:sp>
      <p:pic>
        <p:nvPicPr>
          <p:cNvPr id="37892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329" y="1989139"/>
            <a:ext cx="4177159" cy="3636638"/>
          </a:xfr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952624"/>
            <a:ext cx="4516442" cy="363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dirty="0" smtClean="0">
                <a:solidFill>
                  <a:srgbClr val="FFFF00"/>
                </a:solidFill>
              </a:rPr>
              <a:t>Applicazione   </a:t>
            </a:r>
            <a:r>
              <a:rPr lang="it-IT" dirty="0" err="1" smtClean="0">
                <a:solidFill>
                  <a:srgbClr val="FFFF00"/>
                </a:solidFill>
              </a:rPr>
              <a:t>mould</a:t>
            </a:r>
            <a:endParaRPr lang="it-IT" dirty="0" smtClean="0">
              <a:solidFill>
                <a:srgbClr val="FFFF00"/>
              </a:solidFill>
            </a:endParaRPr>
          </a:p>
        </p:txBody>
      </p:sp>
      <p:pic>
        <p:nvPicPr>
          <p:cNvPr id="49155" name="Picture 4"/>
          <p:cNvPicPr>
            <a:picLocks noChangeAspect="1" noChangeArrowheads="1"/>
          </p:cNvPicPr>
          <p:nvPr/>
        </p:nvPicPr>
        <p:blipFill>
          <a:blip r:embed="rId3" cstate="print"/>
          <a:srcRect l="19288" t="24402" r="21650"/>
          <a:stretch>
            <a:fillRect/>
          </a:stretch>
        </p:blipFill>
        <p:spPr bwMode="auto">
          <a:xfrm>
            <a:off x="1187624" y="1124744"/>
            <a:ext cx="6552728" cy="540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tangolo 4"/>
          <p:cNvSpPr/>
          <p:nvPr/>
        </p:nvSpPr>
        <p:spPr>
          <a:xfrm rot="1015631">
            <a:off x="5339378" y="1508244"/>
            <a:ext cx="720080" cy="432048"/>
          </a:xfrm>
          <a:prstGeom prst="rect">
            <a:avLst/>
          </a:prstGeom>
          <a:solidFill>
            <a:srgbClr val="FAAEFC">
              <a:alpha val="69804"/>
            </a:srgb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it-IT" sz="4000" dirty="0" smtClean="0">
                <a:solidFill>
                  <a:srgbClr val="FFFF00"/>
                </a:solidFill>
              </a:rPr>
              <a:t>Immobilizzazione   termoplastica</a:t>
            </a:r>
          </a:p>
        </p:txBody>
      </p:sp>
      <p:pic>
        <p:nvPicPr>
          <p:cNvPr id="44036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99592" y="764704"/>
            <a:ext cx="7272808" cy="558767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427</Words>
  <Application>Microsoft Office PowerPoint</Application>
  <PresentationFormat>Presentazione su schermo (4:3)</PresentationFormat>
  <Paragraphs>178</Paragraphs>
  <Slides>38</Slides>
  <Notes>38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38</vt:i4>
      </vt:variant>
    </vt:vector>
  </HeadingPairs>
  <TitlesOfParts>
    <vt:vector size="39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Standard di riferimento nell’irradiazione del cancro della mammella in stadio iniziale Documento AIRO 1997 Immobilizzazione</vt:lpstr>
      <vt:lpstr>Posizionamento Piano  inclinato  di  appoggio</vt:lpstr>
      <vt:lpstr>Applicazione   mould</vt:lpstr>
      <vt:lpstr>Immobilizzazione   termoplastica</vt:lpstr>
      <vt:lpstr>Diapositiva 10</vt:lpstr>
      <vt:lpstr>Ruolo del tecnico di radioterapia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 . CONSENTE DI ESEGUIRE L’INTERO TRATTAMENTO RADIANTE NELLA STESSA SEDUTA OPERATORIA DELLA QUADRANTECTOMIA   . ESPONE  PERO’ AL  PROBLEMA  DELLE  RECIDIVE</vt:lpstr>
      <vt:lpstr>Diapositiva 35</vt:lpstr>
      <vt:lpstr>Diapositiva 36</vt:lpstr>
      <vt:lpstr>Diapositiva 37</vt:lpstr>
      <vt:lpstr> .CONSENTE  DI  ESEGUIRE  L’INTERO  TRATTAMENTO RADIANTE  NELLA  STESSA  SEDUTA  OPERATORIA  DELLA  QUADRANTECTOMIA  .ESPONE  PERO’ AL  PROBLEMA  DELLE  RECIDIVE NEL SENO  A  DISTANZA  DAL  TUMORE  PRIMITIVO  .VA  RISERVATA  ANCORA  NELL’ AMBITO  DI  STUDI CLINICI  .VANNO  ACCURATAMENTE  SELEZIONATI  I  CASI  CHE NON  ABBIANO  TENDENZA  ALLA  MULTICENTRICITA’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Pietro</dc:creator>
  <cp:lastModifiedBy>Paolo</cp:lastModifiedBy>
  <cp:revision>153</cp:revision>
  <dcterms:created xsi:type="dcterms:W3CDTF">2010-09-18T18:53:20Z</dcterms:created>
  <dcterms:modified xsi:type="dcterms:W3CDTF">2010-10-14T23:21:30Z</dcterms:modified>
</cp:coreProperties>
</file>