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68" r:id="rId4"/>
    <p:sldId id="263" r:id="rId5"/>
    <p:sldId id="267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307" r:id="rId35"/>
    <p:sldId id="314" r:id="rId36"/>
    <p:sldId id="310" r:id="rId37"/>
    <p:sldId id="312" r:id="rId38"/>
    <p:sldId id="308" r:id="rId39"/>
    <p:sldId id="309" r:id="rId40"/>
    <p:sldId id="302" r:id="rId41"/>
    <p:sldId id="315" r:id="rId42"/>
    <p:sldId id="316" r:id="rId43"/>
    <p:sldId id="303" r:id="rId4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66"/>
    <a:srgbClr val="FFCC99"/>
    <a:srgbClr val="99FF99"/>
    <a:srgbClr val="FFFFCC"/>
    <a:srgbClr val="99FFCC"/>
    <a:srgbClr val="CCCCFF"/>
  </p:clrMru>
</p:presentationPr>
</file>

<file path=ppt/tableStyles.xml><?xml version="1.0" encoding="utf-8"?>
<a:tblStyleLst xmlns:a="http://schemas.openxmlformats.org/drawingml/2006/main" def="{5C22544A-7EE6-4342-B048-85BDC9FD1C3A}">
  <a:tblStyle styleId="{68D230F3-CF80-4859-8CE7-A43EE81993B5}" styleName="Stile chiaro 1 - Colore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7" autoAdjust="0"/>
    <p:restoredTop sz="86333" autoAdjust="0"/>
  </p:normalViewPr>
  <p:slideViewPr>
    <p:cSldViewPr>
      <p:cViewPr>
        <p:scale>
          <a:sx n="70" d="100"/>
          <a:sy n="70" d="100"/>
        </p:scale>
        <p:origin x="-114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5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065B5E-8F67-4E68-A45C-F153A02F3ECD}" type="datetimeFigureOut">
              <a:rPr lang="it-IT" smtClean="0"/>
              <a:pPr/>
              <a:t>27/05/2010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5A8B4-90E8-4B6E-B3B6-D396C7B6E916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D83327-1727-4EC4-953A-A304F55919BA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8EC8923-A3B4-4EA5-BFBA-0229673DF2D6}" type="slidenum">
              <a:rPr lang="it-IT" smtClean="0"/>
              <a:pPr>
                <a:defRPr/>
              </a:pPr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3686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D214A97-C7D1-420B-9D16-4B884BBE738A}" type="slidenum">
              <a:rPr lang="it-I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it-IT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90A478-C335-4461-9994-DB80155628A0}" type="slidenum">
              <a:rPr lang="de-DE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de-DE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7388"/>
            <a:ext cx="4570412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5988" y="4343400"/>
            <a:ext cx="5026025" cy="4113213"/>
          </a:xfrm>
          <a:noFill/>
        </p:spPr>
        <p:txBody>
          <a:bodyPr wrap="square" lIns="91301" tIns="45651" rIns="91301" bIns="45651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A58E1-1581-4346-95A8-40A8D37E6330}" type="datetimeFigureOut">
              <a:rPr lang="it-IT" smtClean="0"/>
              <a:pPr/>
              <a:t>27/05/2010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2D7E7-781A-4B82-A65D-173EFFA40BF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A58E1-1581-4346-95A8-40A8D37E6330}" type="datetimeFigureOut">
              <a:rPr lang="it-IT" smtClean="0"/>
              <a:pPr/>
              <a:t>27/05/2010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2D7E7-781A-4B82-A65D-173EFFA40BF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A58E1-1581-4346-95A8-40A8D37E6330}" type="datetimeFigureOut">
              <a:rPr lang="it-IT" smtClean="0"/>
              <a:pPr/>
              <a:t>27/05/2010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2D7E7-781A-4B82-A65D-173EFFA40BF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A58E1-1581-4346-95A8-40A8D37E6330}" type="datetimeFigureOut">
              <a:rPr lang="it-IT" smtClean="0"/>
              <a:pPr/>
              <a:t>27/05/2010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2D7E7-781A-4B82-A65D-173EFFA40BF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A58E1-1581-4346-95A8-40A8D37E6330}" type="datetimeFigureOut">
              <a:rPr lang="it-IT" smtClean="0"/>
              <a:pPr/>
              <a:t>27/05/2010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2D7E7-781A-4B82-A65D-173EFFA40BF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A58E1-1581-4346-95A8-40A8D37E6330}" type="datetimeFigureOut">
              <a:rPr lang="it-IT" smtClean="0"/>
              <a:pPr/>
              <a:t>27/05/2010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2D7E7-781A-4B82-A65D-173EFFA40BF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A58E1-1581-4346-95A8-40A8D37E6330}" type="datetimeFigureOut">
              <a:rPr lang="it-IT" smtClean="0"/>
              <a:pPr/>
              <a:t>27/05/2010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2D7E7-781A-4B82-A65D-173EFFA40BF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A58E1-1581-4346-95A8-40A8D37E6330}" type="datetimeFigureOut">
              <a:rPr lang="it-IT" smtClean="0"/>
              <a:pPr/>
              <a:t>27/05/2010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2D7E7-781A-4B82-A65D-173EFFA40BF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A58E1-1581-4346-95A8-40A8D37E6330}" type="datetimeFigureOut">
              <a:rPr lang="it-IT" smtClean="0"/>
              <a:pPr/>
              <a:t>27/05/2010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2D7E7-781A-4B82-A65D-173EFFA40BF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A58E1-1581-4346-95A8-40A8D37E6330}" type="datetimeFigureOut">
              <a:rPr lang="it-IT" smtClean="0"/>
              <a:pPr/>
              <a:t>27/05/2010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2D7E7-781A-4B82-A65D-173EFFA40BF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A58E1-1581-4346-95A8-40A8D37E6330}" type="datetimeFigureOut">
              <a:rPr lang="it-IT" smtClean="0"/>
              <a:pPr/>
              <a:t>27/05/2010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2D7E7-781A-4B82-A65D-173EFFA40BF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A58E1-1581-4346-95A8-40A8D37E6330}" type="datetimeFigureOut">
              <a:rPr lang="it-IT" smtClean="0"/>
              <a:pPr/>
              <a:t>27/05/2010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C2D7E7-781A-4B82-A65D-173EFFA40BFE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jpeg"/><Relationship Id="rId7" Type="http://schemas.openxmlformats.org/officeDocument/2006/relationships/image" Target="../media/image49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png"/><Relationship Id="rId4" Type="http://schemas.openxmlformats.org/officeDocument/2006/relationships/image" Target="../media/image46.jpeg"/><Relationship Id="rId9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42.jpe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jpeg"/><Relationship Id="rId4" Type="http://schemas.openxmlformats.org/officeDocument/2006/relationships/image" Target="../media/image7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w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1470025"/>
          </a:xfrm>
        </p:spPr>
        <p:txBody>
          <a:bodyPr/>
          <a:lstStyle/>
          <a:p>
            <a:r>
              <a:rPr lang="it-IT" dirty="0" smtClean="0">
                <a:solidFill>
                  <a:srgbClr val="FF0000"/>
                </a:solidFill>
              </a:rPr>
              <a:t>La IGRT mediante MV cone beam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714744" y="4029076"/>
            <a:ext cx="5286412" cy="2186006"/>
          </a:xfrm>
        </p:spPr>
        <p:txBody>
          <a:bodyPr>
            <a:normAutofit fontScale="77500" lnSpcReduction="20000"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Pietro  Gabriele</a:t>
            </a:r>
          </a:p>
          <a:p>
            <a:r>
              <a:rPr lang="it-IT" dirty="0" smtClean="0">
                <a:solidFill>
                  <a:schemeClr val="tx1"/>
                </a:solidFill>
              </a:rPr>
              <a:t>Rete Regionale di Radioterapia della Sardegna</a:t>
            </a:r>
          </a:p>
          <a:p>
            <a:r>
              <a:rPr lang="it-IT" dirty="0" smtClean="0">
                <a:solidFill>
                  <a:schemeClr val="tx1"/>
                </a:solidFill>
              </a:rPr>
              <a:t>Radioterapia Sperimentale Osp. “A. Businco”, Dipartimento di Radio-Oncologia, ASL 8 CA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6858016" y="6345816"/>
            <a:ext cx="2285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Roma 27 maggio 2010</a:t>
            </a:r>
            <a:endParaRPr lang="it-IT" dirty="0">
              <a:solidFill>
                <a:srgbClr val="FF0000"/>
              </a:solidFill>
            </a:endParaRPr>
          </a:p>
        </p:txBody>
      </p:sp>
      <p:pic>
        <p:nvPicPr>
          <p:cNvPr id="5" name="Picture 3" descr="_backdr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2000240"/>
            <a:ext cx="2089646" cy="151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_tab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7085" y="2285992"/>
            <a:ext cx="1656881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928802"/>
            <a:ext cx="3059113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asellaDiTesto 1"/>
          <p:cNvSpPr txBox="1">
            <a:spLocks noChangeArrowheads="1"/>
          </p:cNvSpPr>
          <p:nvPr/>
        </p:nvSpPr>
        <p:spPr bwMode="auto">
          <a:xfrm>
            <a:off x="500063" y="785813"/>
            <a:ext cx="8072437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3050" indent="-273050" algn="ctr">
              <a:lnSpc>
                <a:spcPct val="150000"/>
              </a:lnSpc>
            </a:pPr>
            <a:r>
              <a:rPr lang="it-IT" sz="2800">
                <a:solidFill>
                  <a:srgbClr val="C00000"/>
                </a:solidFill>
                <a:latin typeface="Comic Sans MS" pitchFamily="66" charset="0"/>
              </a:rPr>
              <a:t>SETTORI DELL’ IGRT</a:t>
            </a:r>
          </a:p>
          <a:p>
            <a:pPr marL="273050" indent="-273050" algn="ctr">
              <a:lnSpc>
                <a:spcPct val="150000"/>
              </a:lnSpc>
            </a:pPr>
            <a:r>
              <a:rPr lang="it-IT" sz="2800">
                <a:solidFill>
                  <a:srgbClr val="0000CC"/>
                </a:solidFill>
                <a:latin typeface="Comic Sans MS" pitchFamily="66" charset="0"/>
              </a:rPr>
              <a:t>B) </a:t>
            </a:r>
            <a:r>
              <a:rPr lang="it-IT" sz="2800">
                <a:latin typeface="Comic Sans MS" pitchFamily="66" charset="0"/>
              </a:rPr>
              <a:t>Sistemi  per il controllo dell’</a:t>
            </a:r>
            <a:r>
              <a:rPr lang="it-IT" sz="2800">
                <a:solidFill>
                  <a:srgbClr val="0000CC"/>
                </a:solidFill>
                <a:latin typeface="Comic Sans MS" pitchFamily="66" charset="0"/>
              </a:rPr>
              <a:t>organ motion intrafrazione</a:t>
            </a:r>
            <a:r>
              <a:rPr lang="it-IT" sz="2800">
                <a:latin typeface="Comic Sans MS" pitchFamily="66" charset="0"/>
              </a:rPr>
              <a:t> (markers fiduciali, sistemi di traking ottico, 4D-CRT,  Gating respiratorio)</a:t>
            </a:r>
          </a:p>
        </p:txBody>
      </p:sp>
      <p:sp>
        <p:nvSpPr>
          <p:cNvPr id="6" name="Rettangolo 5"/>
          <p:cNvSpPr/>
          <p:nvPr/>
        </p:nvSpPr>
        <p:spPr>
          <a:xfrm>
            <a:off x="142875" y="6038850"/>
            <a:ext cx="8858250" cy="60483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73050" indent="-2730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500" dirty="0">
                <a:solidFill>
                  <a:prstClr val="black"/>
                </a:solidFill>
                <a:latin typeface="Comic Sans MS" pitchFamily="66" charset="0"/>
                <a:sym typeface="Wingdings" pitchFamily="2" charset="2"/>
              </a:rPr>
              <a:t>OTTIMIZZAZIONE DEL PTV (INTERNAL MARGIN)</a:t>
            </a:r>
            <a:endParaRPr lang="it-IT" sz="25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7" name="Freccia in giù 6"/>
          <p:cNvSpPr/>
          <p:nvPr/>
        </p:nvSpPr>
        <p:spPr>
          <a:xfrm>
            <a:off x="4286250" y="3500438"/>
            <a:ext cx="428625" cy="2357437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2143125" y="71438"/>
            <a:ext cx="485775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sz="4400" dirty="0">
                <a:solidFill>
                  <a:srgbClr val="C00000"/>
                </a:solidFill>
                <a:latin typeface="Comic Sans MS" pitchFamily="66" charset="0"/>
                <a:ea typeface="+mj-ea"/>
                <a:cs typeface="+mj-cs"/>
              </a:rPr>
              <a:t>Introduzione</a:t>
            </a:r>
          </a:p>
        </p:txBody>
      </p:sp>
      <p:pic>
        <p:nvPicPr>
          <p:cNvPr id="7174" name="Picture 3" descr="call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3429000"/>
            <a:ext cx="2401887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2" descr="call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38" y="3429000"/>
            <a:ext cx="2452687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CasellaDiTesto 1"/>
          <p:cNvSpPr txBox="1">
            <a:spLocks noChangeArrowheads="1"/>
          </p:cNvSpPr>
          <p:nvPr/>
        </p:nvSpPr>
        <p:spPr bwMode="auto">
          <a:xfrm>
            <a:off x="571500" y="1679575"/>
            <a:ext cx="771525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3050" indent="-273050" algn="ctr">
              <a:lnSpc>
                <a:spcPct val="150000"/>
              </a:lnSpc>
            </a:pPr>
            <a:r>
              <a:rPr lang="it-IT" sz="2800">
                <a:solidFill>
                  <a:srgbClr val="C00000"/>
                </a:solidFill>
                <a:latin typeface="Comic Sans MS" pitchFamily="66" charset="0"/>
              </a:rPr>
              <a:t>SETTORI DELL’ IGRT</a:t>
            </a:r>
          </a:p>
          <a:p>
            <a:pPr marL="273050" indent="-273050" algn="ctr">
              <a:lnSpc>
                <a:spcPct val="150000"/>
              </a:lnSpc>
            </a:pPr>
            <a:r>
              <a:rPr lang="it-IT" sz="2800">
                <a:solidFill>
                  <a:srgbClr val="0000CC"/>
                </a:solidFill>
                <a:latin typeface="Comic Sans MS" pitchFamily="66" charset="0"/>
              </a:rPr>
              <a:t>C) </a:t>
            </a:r>
            <a:r>
              <a:rPr lang="it-IT" sz="2800">
                <a:latin typeface="Comic Sans MS" pitchFamily="66" charset="0"/>
              </a:rPr>
              <a:t>Sistemi  per il </a:t>
            </a:r>
            <a:r>
              <a:rPr lang="it-IT" sz="2800">
                <a:solidFill>
                  <a:srgbClr val="0000FF"/>
                </a:solidFill>
                <a:latin typeface="Comic Sans MS" pitchFamily="66" charset="0"/>
              </a:rPr>
              <a:t>controllo del set-up error interfrazione </a:t>
            </a:r>
            <a:r>
              <a:rPr lang="it-IT" sz="2800">
                <a:latin typeface="Comic Sans MS" pitchFamily="66" charset="0"/>
              </a:rPr>
              <a:t>(Portal Vision, kV ed </a:t>
            </a:r>
            <a:r>
              <a:rPr lang="it-IT" sz="2800">
                <a:solidFill>
                  <a:srgbClr val="0000CC"/>
                </a:solidFill>
                <a:latin typeface="Comic Sans MS" pitchFamily="66" charset="0"/>
              </a:rPr>
              <a:t>MV Cone-Beam</a:t>
            </a:r>
            <a:r>
              <a:rPr lang="it-IT" sz="2800">
                <a:latin typeface="Comic Sans MS" pitchFamily="66" charset="0"/>
              </a:rPr>
              <a:t>, Tomotherapy)</a:t>
            </a:r>
            <a:endParaRPr lang="it-IT" sz="2800">
              <a:latin typeface="Comic Sans MS" pitchFamily="66" charset="0"/>
              <a:sym typeface="Wingdings" pitchFamily="2" charset="2"/>
            </a:endParaRPr>
          </a:p>
        </p:txBody>
      </p:sp>
      <p:sp>
        <p:nvSpPr>
          <p:cNvPr id="6" name="Freccia in giù 5"/>
          <p:cNvSpPr/>
          <p:nvPr/>
        </p:nvSpPr>
        <p:spPr>
          <a:xfrm>
            <a:off x="4357688" y="4429125"/>
            <a:ext cx="500062" cy="10715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214313" y="5688013"/>
            <a:ext cx="8643937" cy="66992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73050" indent="-2730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500" dirty="0">
                <a:solidFill>
                  <a:prstClr val="black"/>
                </a:solidFill>
                <a:latin typeface="Comic Sans MS" pitchFamily="66" charset="0"/>
                <a:sym typeface="Wingdings" pitchFamily="2" charset="2"/>
              </a:rPr>
              <a:t> OTTIMIZZAZIONE DEL PTV (SET-UP MARGIN)</a:t>
            </a:r>
            <a:endParaRPr lang="it-IT" sz="25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2143125" y="714375"/>
            <a:ext cx="485775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sz="4400" dirty="0">
                <a:solidFill>
                  <a:srgbClr val="C00000"/>
                </a:solidFill>
                <a:latin typeface="Comic Sans MS" pitchFamily="66" charset="0"/>
                <a:ea typeface="+mj-ea"/>
                <a:cs typeface="+mj-cs"/>
              </a:rPr>
              <a:t>Introduzione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142875" y="3643313"/>
            <a:ext cx="8858250" cy="1139825"/>
          </a:xfrm>
          <a:prstGeom prst="rect">
            <a:avLst/>
          </a:prstGeom>
          <a:noFill/>
          <a:ln>
            <a:solidFill>
              <a:srgbClr val="0000CC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73050" indent="-2730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rgbClr val="C00000"/>
                </a:solidFill>
                <a:latin typeface="Comic Sans MS" pitchFamily="66" charset="0"/>
              </a:rPr>
              <a:t>PORTAL VISION</a:t>
            </a:r>
          </a:p>
          <a:p>
            <a:pPr marL="273050" indent="-2730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 err="1">
                <a:solidFill>
                  <a:srgbClr val="C00000"/>
                </a:solidFill>
                <a:latin typeface="Comic Sans MS" pitchFamily="66" charset="0"/>
              </a:rPr>
              <a:t>Gold</a:t>
            </a:r>
            <a:r>
              <a:rPr lang="it-IT" sz="2400" dirty="0">
                <a:solidFill>
                  <a:srgbClr val="C00000"/>
                </a:solidFill>
                <a:latin typeface="Comic Sans MS" pitchFamily="66" charset="0"/>
              </a:rPr>
              <a:t> standard </a:t>
            </a:r>
            <a:r>
              <a:rPr lang="it-IT" sz="2400" dirty="0">
                <a:latin typeface="Comic Sans MS" pitchFamily="66" charset="0"/>
              </a:rPr>
              <a:t>per la verifica on-line del set-up del paziente</a:t>
            </a:r>
            <a:endParaRPr lang="it-IT" sz="2400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7" name="Freccia in giù 6"/>
          <p:cNvSpPr/>
          <p:nvPr/>
        </p:nvSpPr>
        <p:spPr>
          <a:xfrm rot="1872391">
            <a:off x="2570163" y="4784725"/>
            <a:ext cx="285750" cy="7683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5" name="CasellaDiTesto 4"/>
          <p:cNvSpPr txBox="1"/>
          <p:nvPr/>
        </p:nvSpPr>
        <p:spPr>
          <a:xfrm>
            <a:off x="142875" y="5514975"/>
            <a:ext cx="4000500" cy="9239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99CC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latin typeface="Comic Sans MS" pitchFamily="66" charset="0"/>
                <a:cs typeface="+mn-cs"/>
              </a:rPr>
              <a:t>Valutazione  scostamenti nelle tre direzioni dello spazio, ma </a:t>
            </a:r>
            <a:r>
              <a:rPr lang="it-IT" dirty="0">
                <a:solidFill>
                  <a:srgbClr val="0000CC"/>
                </a:solidFill>
                <a:latin typeface="Comic Sans MS" pitchFamily="66" charset="0"/>
                <a:cs typeface="+mn-cs"/>
              </a:rPr>
              <a:t>non </a:t>
            </a:r>
            <a:r>
              <a:rPr lang="it-IT" dirty="0">
                <a:solidFill>
                  <a:srgbClr val="0000CC"/>
                </a:solidFill>
                <a:latin typeface="Comic Sans MS" pitchFamily="66" charset="0"/>
              </a:rPr>
              <a:t>rotazioni</a:t>
            </a:r>
            <a:endParaRPr lang="it-IT" dirty="0">
              <a:latin typeface="Comic Sans MS" pitchFamily="66" charset="0"/>
              <a:cs typeface="+mn-cs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5072063" y="5514975"/>
            <a:ext cx="4000500" cy="12001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99CC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rgbClr val="0000CC"/>
                </a:solidFill>
                <a:latin typeface="Comic Sans MS" pitchFamily="66" charset="0"/>
                <a:cs typeface="+mn-cs"/>
              </a:rPr>
              <a:t>No</a:t>
            </a:r>
            <a:r>
              <a:rPr lang="it-IT" dirty="0">
                <a:latin typeface="Comic Sans MS" pitchFamily="66" charset="0"/>
                <a:cs typeface="+mn-cs"/>
              </a:rPr>
              <a:t>  visualizzazione delle </a:t>
            </a:r>
            <a:r>
              <a:rPr lang="it-IT" dirty="0">
                <a:solidFill>
                  <a:srgbClr val="0000CC"/>
                </a:solidFill>
                <a:latin typeface="Comic Sans MS" pitchFamily="66" charset="0"/>
                <a:cs typeface="+mn-cs"/>
              </a:rPr>
              <a:t>modificazioni fisiologiche </a:t>
            </a:r>
            <a:r>
              <a:rPr lang="it-IT" dirty="0">
                <a:latin typeface="Comic Sans MS" pitchFamily="66" charset="0"/>
                <a:cs typeface="+mn-cs"/>
              </a:rPr>
              <a:t>degli organi interni e del target volume (in dimensioni, forma e posizione)</a:t>
            </a:r>
          </a:p>
        </p:txBody>
      </p:sp>
      <p:sp>
        <p:nvSpPr>
          <p:cNvPr id="8" name="Titolo 1"/>
          <p:cNvSpPr txBox="1">
            <a:spLocks/>
          </p:cNvSpPr>
          <p:nvPr/>
        </p:nvSpPr>
        <p:spPr>
          <a:xfrm>
            <a:off x="2071688" y="142875"/>
            <a:ext cx="485775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sz="4400" dirty="0">
                <a:solidFill>
                  <a:srgbClr val="C00000"/>
                </a:solidFill>
                <a:latin typeface="Comic Sans MS" pitchFamily="66" charset="0"/>
                <a:ea typeface="+mj-ea"/>
                <a:cs typeface="+mj-cs"/>
              </a:rPr>
              <a:t>Introduzione</a:t>
            </a:r>
          </a:p>
        </p:txBody>
      </p:sp>
      <p:pic>
        <p:nvPicPr>
          <p:cNvPr id="9223" name="Picture 2" descr="_tab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6750" y="0"/>
            <a:ext cx="857250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6" descr="RPV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928688"/>
            <a:ext cx="3071812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5" descr="RPV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38" y="928688"/>
            <a:ext cx="3071812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Freccia in giù 15"/>
          <p:cNvSpPr/>
          <p:nvPr/>
        </p:nvSpPr>
        <p:spPr>
          <a:xfrm rot="19796151">
            <a:off x="5981700" y="4768850"/>
            <a:ext cx="257175" cy="7159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9227" name="Picture 7" descr="RPV90"/>
          <p:cNvPicPr>
            <a:picLocks noChangeAspect="1" noChangeArrowheads="1"/>
          </p:cNvPicPr>
          <p:nvPr/>
        </p:nvPicPr>
        <p:blipFill>
          <a:blip r:embed="rId5" cstate="print"/>
          <a:srcRect l="37730" t="49335" r="24522" b="4617"/>
          <a:stretch>
            <a:fillRect/>
          </a:stretch>
        </p:blipFill>
        <p:spPr bwMode="auto">
          <a:xfrm>
            <a:off x="3429000" y="1357313"/>
            <a:ext cx="2268538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9" descr="MVCB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7875" y="1857375"/>
            <a:ext cx="5524500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0506" name="Picture 10" descr="MVCB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38350" y="1847850"/>
            <a:ext cx="5534025" cy="479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0507" name="Picture 11" descr="MVCB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38350" y="1847850"/>
            <a:ext cx="5534025" cy="479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0508" name="Picture 12" descr="MVCB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38350" y="1857375"/>
            <a:ext cx="5534025" cy="479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0509" name="Picture 13" descr="MVCB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38350" y="1847850"/>
            <a:ext cx="5534025" cy="479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0504" name="Picture 8" descr="MVCB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38350" y="1857375"/>
            <a:ext cx="5534025" cy="479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Rettangolo 6"/>
          <p:cNvSpPr>
            <a:spLocks noChangeArrowheads="1"/>
          </p:cNvSpPr>
          <p:nvPr/>
        </p:nvSpPr>
        <p:spPr bwMode="auto">
          <a:xfrm>
            <a:off x="571500" y="1071563"/>
            <a:ext cx="8215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>
                <a:latin typeface="Comic Sans MS" pitchFamily="66" charset="0"/>
              </a:rPr>
              <a:t>Ricostruzione di volumi 3D a partire da proiezioni 2D ottenute al momento del trattamento e confronto con la TC del treatment planning</a:t>
            </a:r>
          </a:p>
        </p:txBody>
      </p:sp>
      <p:sp>
        <p:nvSpPr>
          <p:cNvPr id="10249" name="CasellaDiTesto 5"/>
          <p:cNvSpPr txBox="1">
            <a:spLocks noChangeArrowheads="1"/>
          </p:cNvSpPr>
          <p:nvPr/>
        </p:nvSpPr>
        <p:spPr bwMode="auto">
          <a:xfrm>
            <a:off x="1643063" y="285750"/>
            <a:ext cx="60721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4000">
                <a:solidFill>
                  <a:srgbClr val="C00000"/>
                </a:solidFill>
                <a:latin typeface="Comic Sans MS" pitchFamily="66" charset="0"/>
              </a:rPr>
              <a:t>Cone-Beam CT: razionale</a:t>
            </a:r>
            <a:r>
              <a:rPr lang="it-IT" sz="2400">
                <a:latin typeface="Calibri" pitchFamily="34" charset="0"/>
              </a:rPr>
              <a:t>	</a:t>
            </a:r>
          </a:p>
        </p:txBody>
      </p:sp>
      <p:pic>
        <p:nvPicPr>
          <p:cNvPr id="10250" name="Picture 2" descr="_tabl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15313" y="0"/>
            <a:ext cx="9382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9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9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9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9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ONCOR_C_9543_fix_CL"/>
          <p:cNvPicPr>
            <a:picLocks noChangeAspect="1" noChangeArrowheads="1"/>
          </p:cNvPicPr>
          <p:nvPr/>
        </p:nvPicPr>
        <p:blipFill>
          <a:blip r:embed="rId3" cstate="print">
            <a:lum bright="-30000" contrast="40000"/>
          </a:blip>
          <a:srcRect l="18205" t="11787" r="19363" b="4015"/>
          <a:stretch>
            <a:fillRect/>
          </a:stretch>
        </p:blipFill>
        <p:spPr bwMode="auto">
          <a:xfrm>
            <a:off x="4929188" y="2259013"/>
            <a:ext cx="4000530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ttangolo 3"/>
          <p:cNvSpPr>
            <a:spLocks noChangeArrowheads="1"/>
          </p:cNvSpPr>
          <p:nvPr/>
        </p:nvSpPr>
        <p:spPr bwMode="auto">
          <a:xfrm>
            <a:off x="1071563" y="1571625"/>
            <a:ext cx="27003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800" b="1">
                <a:solidFill>
                  <a:srgbClr val="0000FF"/>
                </a:solidFill>
                <a:latin typeface="Comic Sans MS" pitchFamily="66" charset="0"/>
              </a:rPr>
              <a:t>KV Cone-Beam</a:t>
            </a:r>
          </a:p>
        </p:txBody>
      </p:sp>
      <p:sp>
        <p:nvSpPr>
          <p:cNvPr id="11268" name="Rettangolo 4"/>
          <p:cNvSpPr>
            <a:spLocks noChangeArrowheads="1"/>
          </p:cNvSpPr>
          <p:nvPr/>
        </p:nvSpPr>
        <p:spPr bwMode="auto">
          <a:xfrm>
            <a:off x="5500688" y="1571625"/>
            <a:ext cx="29511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800" b="1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it-IT" sz="2800" b="1">
                <a:solidFill>
                  <a:srgbClr val="0000FF"/>
                </a:solidFill>
                <a:latin typeface="Comic Sans MS" pitchFamily="66" charset="0"/>
              </a:rPr>
              <a:t>MV Cone-Beam</a:t>
            </a:r>
          </a:p>
        </p:txBody>
      </p:sp>
      <p:sp>
        <p:nvSpPr>
          <p:cNvPr id="11269" name="CasellaDiTesto 5"/>
          <p:cNvSpPr txBox="1">
            <a:spLocks noChangeArrowheads="1"/>
          </p:cNvSpPr>
          <p:nvPr/>
        </p:nvSpPr>
        <p:spPr bwMode="auto">
          <a:xfrm>
            <a:off x="2500313" y="500063"/>
            <a:ext cx="4572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4000">
                <a:solidFill>
                  <a:srgbClr val="C00000"/>
                </a:solidFill>
                <a:latin typeface="Comic Sans MS" pitchFamily="66" charset="0"/>
              </a:rPr>
              <a:t>Cone-Beam CT</a:t>
            </a:r>
          </a:p>
          <a:p>
            <a:pPr algn="ctr"/>
            <a:r>
              <a:rPr lang="it-IT" sz="2400">
                <a:solidFill>
                  <a:srgbClr val="C00000"/>
                </a:solidFill>
                <a:latin typeface="Comic Sans MS" pitchFamily="66" charset="0"/>
              </a:rPr>
              <a:t>	</a:t>
            </a:r>
            <a:r>
              <a:rPr lang="it-IT" sz="2400">
                <a:latin typeface="Calibri" pitchFamily="34" charset="0"/>
              </a:rPr>
              <a:t>	</a:t>
            </a:r>
          </a:p>
        </p:txBody>
      </p:sp>
      <p:pic>
        <p:nvPicPr>
          <p:cNvPr id="11270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2357438"/>
            <a:ext cx="4576763" cy="37861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1271" name="Picture 2" descr="_tabl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0"/>
            <a:ext cx="1152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e 7"/>
          <p:cNvSpPr/>
          <p:nvPr/>
        </p:nvSpPr>
        <p:spPr>
          <a:xfrm>
            <a:off x="5429250" y="1428750"/>
            <a:ext cx="3214688" cy="92868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>
              <a:ln>
                <a:solidFill>
                  <a:srgbClr val="C00000"/>
                </a:solidFill>
              </a:ln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313" y="895350"/>
            <a:ext cx="6515100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CasellaDiTesto 2"/>
          <p:cNvSpPr txBox="1">
            <a:spLocks noChangeArrowheads="1"/>
          </p:cNvSpPr>
          <p:nvPr/>
        </p:nvSpPr>
        <p:spPr bwMode="auto">
          <a:xfrm>
            <a:off x="1670050" y="214313"/>
            <a:ext cx="5772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sz="4400" b="1">
                <a:solidFill>
                  <a:srgbClr val="C00000"/>
                </a:solidFill>
                <a:latin typeface="Comic Sans MS" pitchFamily="66" charset="0"/>
              </a:rPr>
              <a:t>kV e MV Cone-Beam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320800" y="792163"/>
            <a:ext cx="7823200" cy="323373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lIns="0" tIns="0"/>
          <a:lstStyle/>
          <a:p>
            <a:pPr>
              <a:lnSpc>
                <a:spcPts val="24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  <a:latin typeface="Calibri" pitchFamily="34" charset="0"/>
            </a:endParaRPr>
          </a:p>
          <a:p>
            <a:pPr>
              <a:lnSpc>
                <a:spcPts val="24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  <a:latin typeface="Calibri" pitchFamily="34" charset="0"/>
            </a:endParaRPr>
          </a:p>
          <a:p>
            <a:pPr>
              <a:lnSpc>
                <a:spcPts val="24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  <a:latin typeface="Calibri" pitchFamily="34" charset="0"/>
            </a:endParaRPr>
          </a:p>
          <a:p>
            <a:pPr>
              <a:lnSpc>
                <a:spcPts val="24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3315" name="Picture 3" descr="prd202_stanford2_b_fu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2025" y="995363"/>
            <a:ext cx="321786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 descr="prd202_stanford2_c_full"/>
          <p:cNvPicPr>
            <a:picLocks noChangeAspect="1" noChangeArrowheads="1"/>
          </p:cNvPicPr>
          <p:nvPr/>
        </p:nvPicPr>
        <p:blipFill>
          <a:blip r:embed="rId3" cstate="print"/>
          <a:srcRect l="13029"/>
          <a:stretch>
            <a:fillRect/>
          </a:stretch>
        </p:blipFill>
        <p:spPr bwMode="auto">
          <a:xfrm>
            <a:off x="1320800" y="995363"/>
            <a:ext cx="27590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prd202_stanford2_a_full"/>
          <p:cNvPicPr>
            <a:picLocks noChangeAspect="1" noChangeArrowheads="1"/>
          </p:cNvPicPr>
          <p:nvPr/>
        </p:nvPicPr>
        <p:blipFill>
          <a:blip r:embed="rId4" cstate="print"/>
          <a:srcRect l="11765" r="2942"/>
          <a:stretch>
            <a:fillRect/>
          </a:stretch>
        </p:blipFill>
        <p:spPr bwMode="auto">
          <a:xfrm>
            <a:off x="6637338" y="995363"/>
            <a:ext cx="243046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1308100" y="4025900"/>
            <a:ext cx="7834313" cy="28289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lIns="0" tIns="0"/>
          <a:lstStyle/>
          <a:p>
            <a:pPr>
              <a:lnSpc>
                <a:spcPts val="24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  <a:latin typeface="Calibri" pitchFamily="34" charset="0"/>
            </a:endParaRPr>
          </a:p>
          <a:p>
            <a:pPr>
              <a:lnSpc>
                <a:spcPts val="24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  <a:latin typeface="Calibri" pitchFamily="34" charset="0"/>
            </a:endParaRPr>
          </a:p>
          <a:p>
            <a:pPr>
              <a:lnSpc>
                <a:spcPts val="24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  <a:latin typeface="Calibri" pitchFamily="34" charset="0"/>
            </a:endParaRPr>
          </a:p>
          <a:p>
            <a:pPr>
              <a:lnSpc>
                <a:spcPts val="24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7883525" y="6613525"/>
            <a:ext cx="12588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64008" bIns="32004">
            <a:spAutoFit/>
          </a:bodyPr>
          <a:lstStyle/>
          <a:p>
            <a:pPr defTabSz="639763" eaLnBrk="0" hangingPunct="0">
              <a:lnSpc>
                <a:spcPts val="1675"/>
              </a:lnSpc>
            </a:pPr>
            <a:r>
              <a:rPr lang="en-US" sz="1100" b="1" i="1">
                <a:latin typeface="Calibri" pitchFamily="34" charset="0"/>
              </a:rPr>
              <a:t>Courtesy of UCSF</a:t>
            </a:r>
          </a:p>
        </p:txBody>
      </p:sp>
      <p:pic>
        <p:nvPicPr>
          <p:cNvPr id="13320" name="Picture 8" descr="H&amp;N4"/>
          <p:cNvPicPr>
            <a:picLocks noChangeAspect="1" noChangeArrowheads="1"/>
          </p:cNvPicPr>
          <p:nvPr/>
        </p:nvPicPr>
        <p:blipFill>
          <a:blip r:embed="rId5" cstate="print"/>
          <a:srcRect l="38689" t="4680" r="25117" b="51642"/>
          <a:stretch>
            <a:fillRect/>
          </a:stretch>
        </p:blipFill>
        <p:spPr bwMode="auto">
          <a:xfrm>
            <a:off x="4191000" y="4356100"/>
            <a:ext cx="2209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9" descr="H&amp;N4"/>
          <p:cNvPicPr>
            <a:picLocks noChangeAspect="1" noChangeArrowheads="1"/>
          </p:cNvPicPr>
          <p:nvPr/>
        </p:nvPicPr>
        <p:blipFill>
          <a:blip r:embed="rId5" cstate="print"/>
          <a:srcRect t="49919" r="62558" b="3282"/>
          <a:stretch>
            <a:fillRect/>
          </a:stretch>
        </p:blipFill>
        <p:spPr bwMode="auto">
          <a:xfrm>
            <a:off x="6781800" y="42799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10" descr="headneck_ucsf"/>
          <p:cNvPicPr>
            <a:picLocks noChangeAspect="1" noChangeArrowheads="1"/>
          </p:cNvPicPr>
          <p:nvPr/>
        </p:nvPicPr>
        <p:blipFill>
          <a:blip r:embed="rId6" cstate="print"/>
          <a:srcRect l="999" r="67000" b="23685"/>
          <a:stretch>
            <a:fillRect/>
          </a:stretch>
        </p:blipFill>
        <p:spPr bwMode="auto">
          <a:xfrm>
            <a:off x="1384300" y="4279900"/>
            <a:ext cx="2438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25400" y="1789113"/>
            <a:ext cx="1308100" cy="730250"/>
          </a:xfrm>
          <a:prstGeom prst="rect">
            <a:avLst/>
          </a:prstGeom>
          <a:solidFill>
            <a:srgbClr val="808080"/>
          </a:solidFill>
          <a:ln w="9525" algn="ctr">
            <a:noFill/>
            <a:miter lim="800000"/>
            <a:headEnd/>
            <a:tailEnd/>
          </a:ln>
        </p:spPr>
        <p:txBody>
          <a:bodyPr lIns="0" tIns="0">
            <a:spAutoFit/>
          </a:bodyPr>
          <a:lstStyle/>
          <a:p>
            <a:pPr marL="381000" indent="-381000" eaLnBrk="0" hangingPunct="0">
              <a:lnSpc>
                <a:spcPct val="90000"/>
              </a:lnSpc>
              <a:spcAft>
                <a:spcPct val="25000"/>
              </a:spcAft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CBCT image</a:t>
            </a:r>
          </a:p>
          <a:p>
            <a:pPr marL="381000" indent="-381000" eaLnBrk="0" hangingPunct="0">
              <a:lnSpc>
                <a:spcPct val="90000"/>
              </a:lnSpc>
              <a:spcAft>
                <a:spcPct val="25000"/>
              </a:spcAft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head and neck</a:t>
            </a:r>
          </a:p>
          <a:p>
            <a:pPr marL="381000" indent="-381000" eaLnBrk="0" hangingPunct="0">
              <a:lnSpc>
                <a:spcPct val="90000"/>
              </a:lnSpc>
              <a:spcAft>
                <a:spcPct val="25000"/>
              </a:spcAft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2.5 mm sl. Th.</a:t>
            </a:r>
            <a:endParaRPr lang="it-IT" sz="1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63500" y="4581525"/>
            <a:ext cx="1270000" cy="976313"/>
          </a:xfrm>
          <a:prstGeom prst="rect">
            <a:avLst/>
          </a:prstGeom>
          <a:solidFill>
            <a:srgbClr val="808080"/>
          </a:solidFill>
          <a:ln w="9525" algn="ctr">
            <a:noFill/>
            <a:miter lim="800000"/>
            <a:headEnd/>
            <a:tailEnd/>
          </a:ln>
        </p:spPr>
        <p:txBody>
          <a:bodyPr lIns="0" tIns="0">
            <a:spAutoFit/>
          </a:bodyPr>
          <a:lstStyle/>
          <a:p>
            <a:pPr marL="381000" indent="-381000" eaLnBrk="0" hangingPunct="0">
              <a:lnSpc>
                <a:spcPct val="90000"/>
              </a:lnSpc>
              <a:spcAft>
                <a:spcPct val="25000"/>
              </a:spcAft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Siemens</a:t>
            </a:r>
          </a:p>
          <a:p>
            <a:pPr marL="381000" indent="-381000" eaLnBrk="0" hangingPunct="0">
              <a:lnSpc>
                <a:spcPct val="90000"/>
              </a:lnSpc>
              <a:spcAft>
                <a:spcPct val="25000"/>
              </a:spcAft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MVCB image</a:t>
            </a:r>
          </a:p>
          <a:p>
            <a:pPr marL="381000" indent="-381000" eaLnBrk="0" hangingPunct="0">
              <a:lnSpc>
                <a:spcPct val="90000"/>
              </a:lnSpc>
              <a:spcAft>
                <a:spcPct val="25000"/>
              </a:spcAft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of the head</a:t>
            </a:r>
          </a:p>
          <a:p>
            <a:pPr marL="381000" indent="-381000" eaLnBrk="0" hangingPunct="0">
              <a:lnSpc>
                <a:spcPct val="90000"/>
              </a:lnSpc>
              <a:spcAft>
                <a:spcPct val="25000"/>
              </a:spcAft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and neck</a:t>
            </a:r>
            <a:endParaRPr lang="it-IT" sz="140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0" y="889000"/>
            <a:ext cx="9129713" cy="2857500"/>
            <a:chOff x="0" y="408"/>
            <a:chExt cx="5751" cy="1800"/>
          </a:xfrm>
        </p:grpSpPr>
        <p:grpSp>
          <p:nvGrpSpPr>
            <p:cNvPr id="3" name="Group 14"/>
            <p:cNvGrpSpPr>
              <a:grpSpLocks/>
            </p:cNvGrpSpPr>
            <p:nvPr/>
          </p:nvGrpSpPr>
          <p:grpSpPr bwMode="auto">
            <a:xfrm>
              <a:off x="864" y="408"/>
              <a:ext cx="4887" cy="1800"/>
              <a:chOff x="840" y="352"/>
              <a:chExt cx="4887" cy="1800"/>
            </a:xfrm>
          </p:grpSpPr>
          <p:sp>
            <p:nvSpPr>
              <p:cNvPr id="13329" name="Rectangle 15"/>
              <p:cNvSpPr>
                <a:spLocks noChangeArrowheads="1"/>
              </p:cNvSpPr>
              <p:nvPr/>
            </p:nvSpPr>
            <p:spPr bwMode="auto">
              <a:xfrm>
                <a:off x="840" y="352"/>
                <a:ext cx="4887" cy="1800"/>
              </a:xfrm>
              <a:prstGeom prst="rect">
                <a:avLst/>
              </a:prstGeom>
              <a:solidFill>
                <a:schemeClr val="tx1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lIns="0" tIns="0" anchor="ctr"/>
              <a:lstStyle/>
              <a:p>
                <a:endParaRPr lang="it-IT">
                  <a:latin typeface="Calibri" pitchFamily="34" charset="0"/>
                </a:endParaRPr>
              </a:p>
            </p:txBody>
          </p:sp>
          <p:grpSp>
            <p:nvGrpSpPr>
              <p:cNvPr id="4" name="Group 16"/>
              <p:cNvGrpSpPr>
                <a:grpSpLocks noChangeAspect="1"/>
              </p:cNvGrpSpPr>
              <p:nvPr/>
            </p:nvGrpSpPr>
            <p:grpSpPr bwMode="auto">
              <a:xfrm>
                <a:off x="1126" y="384"/>
                <a:ext cx="4494" cy="1704"/>
                <a:chOff x="929" y="384"/>
                <a:chExt cx="4494" cy="1704"/>
              </a:xfrm>
            </p:grpSpPr>
            <p:pic>
              <p:nvPicPr>
                <p:cNvPr id="13331" name="Picture 17" descr="Trans2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722" y="384"/>
                  <a:ext cx="1701" cy="17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332" name="Picture 18" descr="Cor6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 r="18750"/>
                <a:stretch>
                  <a:fillRect/>
                </a:stretch>
              </p:blipFill>
              <p:spPr bwMode="auto">
                <a:xfrm>
                  <a:off x="2526" y="384"/>
                  <a:ext cx="1356" cy="17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3333" name="Picture 19" descr="Sag4"/>
                <p:cNvPicPr>
                  <a:picLocks noChangeAspect="1" noChangeArrowheads="1"/>
                </p:cNvPicPr>
                <p:nvPr/>
              </p:nvPicPr>
              <p:blipFill>
                <a:blip r:embed="rId9" cstate="print"/>
                <a:srcRect/>
                <a:stretch>
                  <a:fillRect/>
                </a:stretch>
              </p:blipFill>
              <p:spPr bwMode="auto">
                <a:xfrm>
                  <a:off x="929" y="384"/>
                  <a:ext cx="1597" cy="17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13328" name="Text Box 20"/>
            <p:cNvSpPr txBox="1">
              <a:spLocks noChangeArrowheads="1"/>
            </p:cNvSpPr>
            <p:nvPr/>
          </p:nvSpPr>
          <p:spPr bwMode="auto">
            <a:xfrm>
              <a:off x="0" y="975"/>
              <a:ext cx="1134" cy="460"/>
            </a:xfrm>
            <a:prstGeom prst="rect">
              <a:avLst/>
            </a:prstGeom>
            <a:solidFill>
              <a:srgbClr val="808080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0" tIns="0" rIns="0" bIns="0"/>
            <a:lstStyle/>
            <a:p>
              <a:pPr marL="381000" indent="-381000" eaLnBrk="0" hangingPunct="0">
                <a:lnSpc>
                  <a:spcPct val="90000"/>
                </a:lnSpc>
                <a:spcAft>
                  <a:spcPct val="25000"/>
                </a:spcAft>
                <a:buClr>
                  <a:schemeClr val="accent1"/>
                </a:buClr>
                <a:buSzPct val="90000"/>
                <a:buFont typeface="Wingdings 3" pitchFamily="18" charset="2"/>
                <a:buNone/>
              </a:pPr>
              <a:r>
                <a:rPr lang="en-US" sz="1400">
                  <a:solidFill>
                    <a:schemeClr val="bg1"/>
                  </a:solidFill>
                  <a:latin typeface="Calibri" pitchFamily="34" charset="0"/>
                </a:rPr>
                <a:t>2° es. di immagini kV </a:t>
              </a:r>
            </a:p>
            <a:p>
              <a:pPr marL="381000" indent="-381000" eaLnBrk="0" hangingPunct="0">
                <a:lnSpc>
                  <a:spcPct val="90000"/>
                </a:lnSpc>
                <a:spcAft>
                  <a:spcPct val="25000"/>
                </a:spcAft>
                <a:buClr>
                  <a:schemeClr val="accent1"/>
                </a:buClr>
                <a:buSzPct val="90000"/>
                <a:buFont typeface="Wingdings 3" pitchFamily="18" charset="2"/>
                <a:buNone/>
              </a:pPr>
              <a:r>
                <a:rPr lang="en-US" sz="1400">
                  <a:solidFill>
                    <a:schemeClr val="bg1"/>
                  </a:solidFill>
                  <a:latin typeface="Calibri" pitchFamily="34" charset="0"/>
                </a:rPr>
                <a:t>per testa e collo</a:t>
              </a:r>
            </a:p>
            <a:p>
              <a:pPr marL="381000" indent="-381000" eaLnBrk="0" hangingPunct="0">
                <a:lnSpc>
                  <a:spcPct val="90000"/>
                </a:lnSpc>
                <a:spcAft>
                  <a:spcPct val="25000"/>
                </a:spcAft>
                <a:buClr>
                  <a:schemeClr val="accent1"/>
                </a:buClr>
                <a:buSzPct val="90000"/>
                <a:buFont typeface="Wingdings 3" pitchFamily="18" charset="2"/>
                <a:buNone/>
              </a:pPr>
              <a:endParaRPr lang="it-IT" sz="140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13326" name="Rettangolo 20"/>
          <p:cNvSpPr>
            <a:spLocks noChangeArrowheads="1"/>
          </p:cNvSpPr>
          <p:nvPr/>
        </p:nvSpPr>
        <p:spPr bwMode="auto">
          <a:xfrm>
            <a:off x="2143125" y="149225"/>
            <a:ext cx="53149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sz="4000" b="1">
                <a:solidFill>
                  <a:srgbClr val="C00000"/>
                </a:solidFill>
                <a:latin typeface="Comic Sans MS" pitchFamily="66" charset="0"/>
              </a:rPr>
              <a:t>kV e MV Cone-Beam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1325563" y="1071563"/>
            <a:ext cx="7818437" cy="5799137"/>
          </a:xfrm>
          <a:prstGeom prst="rect">
            <a:avLst/>
          </a:prstGeom>
          <a:solidFill>
            <a:schemeClr val="tx1"/>
          </a:solidFill>
          <a:ln w="9525" algn="ctr">
            <a:noFill/>
            <a:miter lim="800000"/>
            <a:headEnd/>
            <a:tailEnd/>
          </a:ln>
        </p:spPr>
        <p:txBody>
          <a:bodyPr wrap="none" lIns="0" tIns="0" anchor="ctr"/>
          <a:lstStyle/>
          <a:p>
            <a:endParaRPr lang="it-IT">
              <a:latin typeface="Calibri" pitchFamily="34" charset="0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6172200" y="6613525"/>
            <a:ext cx="2819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64008" bIns="32004">
            <a:spAutoFit/>
          </a:bodyPr>
          <a:lstStyle/>
          <a:p>
            <a:pPr defTabSz="639763" eaLnBrk="0" hangingPunct="0">
              <a:lnSpc>
                <a:spcPts val="1675"/>
              </a:lnSpc>
            </a:pPr>
            <a:r>
              <a:rPr lang="en-US" sz="1100" b="1" i="1">
                <a:solidFill>
                  <a:schemeClr val="bg1"/>
                </a:solidFill>
                <a:latin typeface="Calibri" pitchFamily="34" charset="0"/>
              </a:rPr>
              <a:t>Courtesy of Savannah Oncology Center</a:t>
            </a:r>
          </a:p>
        </p:txBody>
      </p:sp>
      <p:pic>
        <p:nvPicPr>
          <p:cNvPr id="14340" name="Picture 4" descr="prd202_ford1_a_full"/>
          <p:cNvPicPr>
            <a:picLocks noChangeAspect="1" noChangeArrowheads="1"/>
          </p:cNvPicPr>
          <p:nvPr/>
        </p:nvPicPr>
        <p:blipFill>
          <a:blip r:embed="rId2" cstate="print"/>
          <a:srcRect l="16182" t="21274" r="16548" b="12157"/>
          <a:stretch>
            <a:fillRect/>
          </a:stretch>
        </p:blipFill>
        <p:spPr bwMode="auto">
          <a:xfrm>
            <a:off x="1325563" y="1373188"/>
            <a:ext cx="2778125" cy="169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prd202_ford1_b_full"/>
          <p:cNvPicPr>
            <a:picLocks noChangeAspect="1" noChangeArrowheads="1"/>
          </p:cNvPicPr>
          <p:nvPr/>
        </p:nvPicPr>
        <p:blipFill>
          <a:blip r:embed="rId3" cstate="print"/>
          <a:srcRect l="28349" t="32179" r="24944" b="32179"/>
          <a:stretch>
            <a:fillRect/>
          </a:stretch>
        </p:blipFill>
        <p:spPr bwMode="auto">
          <a:xfrm>
            <a:off x="6629400" y="1373188"/>
            <a:ext cx="2514600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prd202_ford1_c_full"/>
          <p:cNvPicPr>
            <a:picLocks noChangeAspect="1" noChangeArrowheads="1"/>
          </p:cNvPicPr>
          <p:nvPr/>
        </p:nvPicPr>
        <p:blipFill>
          <a:blip r:embed="rId4" cstate="print"/>
          <a:srcRect l="15575" t="32179" r="15575" b="32179"/>
          <a:stretch>
            <a:fillRect/>
          </a:stretch>
        </p:blipFill>
        <p:spPr bwMode="auto">
          <a:xfrm>
            <a:off x="4089400" y="1373188"/>
            <a:ext cx="274320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07" name="Picture 7"/>
          <p:cNvPicPr>
            <a:picLocks noChangeAspect="1" noChangeArrowheads="1"/>
          </p:cNvPicPr>
          <p:nvPr/>
        </p:nvPicPr>
        <p:blipFill>
          <a:blip r:embed="rId5" cstate="print"/>
          <a:srcRect l="1752" t="4918" r="43961" b="44263"/>
          <a:stretch>
            <a:fillRect/>
          </a:stretch>
        </p:blipFill>
        <p:spPr bwMode="auto">
          <a:xfrm>
            <a:off x="1363663" y="3860800"/>
            <a:ext cx="275272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8" descr="Prostate diffusion"/>
          <p:cNvPicPr>
            <a:picLocks noChangeAspect="1" noChangeArrowheads="1"/>
          </p:cNvPicPr>
          <p:nvPr/>
        </p:nvPicPr>
        <p:blipFill>
          <a:blip r:embed="rId6" cstate="print"/>
          <a:srcRect l="38126" t="3125" r="25000" b="50781"/>
          <a:stretch>
            <a:fillRect/>
          </a:stretch>
        </p:blipFill>
        <p:spPr bwMode="auto">
          <a:xfrm>
            <a:off x="4114800" y="4051300"/>
            <a:ext cx="2514600" cy="232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9" descr="Prostate diffusion2"/>
          <p:cNvPicPr>
            <a:picLocks noChangeAspect="1" noChangeArrowheads="1"/>
          </p:cNvPicPr>
          <p:nvPr/>
        </p:nvPicPr>
        <p:blipFill>
          <a:blip r:embed="rId7" cstate="print"/>
          <a:srcRect l="626" t="3125" r="62500" b="51563"/>
          <a:stretch>
            <a:fillRect/>
          </a:stretch>
        </p:blipFill>
        <p:spPr bwMode="auto">
          <a:xfrm>
            <a:off x="6629400" y="4051300"/>
            <a:ext cx="2514600" cy="222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80963" y="4486275"/>
            <a:ext cx="1270000" cy="730250"/>
          </a:xfrm>
          <a:prstGeom prst="rect">
            <a:avLst/>
          </a:prstGeom>
          <a:solidFill>
            <a:srgbClr val="808080"/>
          </a:solidFill>
          <a:ln w="9525" algn="ctr">
            <a:noFill/>
            <a:miter lim="800000"/>
            <a:headEnd/>
            <a:tailEnd/>
          </a:ln>
        </p:spPr>
        <p:txBody>
          <a:bodyPr lIns="0" tIns="0">
            <a:spAutoFit/>
          </a:bodyPr>
          <a:lstStyle/>
          <a:p>
            <a:pPr marL="381000" indent="-381000" eaLnBrk="0" hangingPunct="0">
              <a:lnSpc>
                <a:spcPct val="90000"/>
              </a:lnSpc>
              <a:spcAft>
                <a:spcPct val="25000"/>
              </a:spcAft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Siemens</a:t>
            </a:r>
          </a:p>
          <a:p>
            <a:pPr marL="381000" indent="-381000" eaLnBrk="0" hangingPunct="0">
              <a:lnSpc>
                <a:spcPct val="90000"/>
              </a:lnSpc>
              <a:spcAft>
                <a:spcPct val="25000"/>
              </a:spcAft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MVCB image</a:t>
            </a:r>
          </a:p>
          <a:p>
            <a:pPr marL="381000" indent="-381000" eaLnBrk="0" hangingPunct="0">
              <a:lnSpc>
                <a:spcPct val="90000"/>
              </a:lnSpc>
              <a:spcAft>
                <a:spcPct val="25000"/>
              </a:spcAft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of prostate</a:t>
            </a:r>
            <a:endParaRPr lang="it-IT" sz="1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0" y="671513"/>
            <a:ext cx="1912938" cy="1006475"/>
          </a:xfrm>
          <a:prstGeom prst="rect">
            <a:avLst/>
          </a:prstGeom>
          <a:solidFill>
            <a:srgbClr val="808080"/>
          </a:solidFill>
          <a:ln w="9525" algn="ctr">
            <a:noFill/>
            <a:miter lim="800000"/>
            <a:headEnd/>
            <a:tailEnd/>
          </a:ln>
        </p:spPr>
        <p:txBody>
          <a:bodyPr lIns="0" tIns="0">
            <a:spAutoFit/>
          </a:bodyPr>
          <a:lstStyle/>
          <a:p>
            <a:pPr marL="381000" indent="-381000" eaLnBrk="0" hangingPunct="0">
              <a:lnSpc>
                <a:spcPct val="90000"/>
              </a:lnSpc>
              <a:spcAft>
                <a:spcPct val="25000"/>
              </a:spcAft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CBCT images of a patient being treated for prostate cancer. 1.5mm sl. th.</a:t>
            </a:r>
            <a:endParaRPr lang="it-IT" sz="1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4348" name="Rettangolo 11"/>
          <p:cNvSpPr>
            <a:spLocks noChangeArrowheads="1"/>
          </p:cNvSpPr>
          <p:nvPr/>
        </p:nvSpPr>
        <p:spPr bwMode="auto">
          <a:xfrm>
            <a:off x="2071688" y="292100"/>
            <a:ext cx="53149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sz="4000" b="1">
                <a:solidFill>
                  <a:srgbClr val="C00000"/>
                </a:solidFill>
                <a:latin typeface="Comic Sans MS" pitchFamily="66" charset="0"/>
              </a:rPr>
              <a:t>kV e MV Cone-Beam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85813" y="2428875"/>
            <a:ext cx="3571875" cy="3429000"/>
            <a:chOff x="1164" y="2616"/>
            <a:chExt cx="1522" cy="1735"/>
          </a:xfrm>
        </p:grpSpPr>
        <p:pic>
          <p:nvPicPr>
            <p:cNvPr id="1537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64" y="2911"/>
              <a:ext cx="1522" cy="144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</p:pic>
        <p:sp>
          <p:nvSpPr>
            <p:cNvPr id="770052" name="Rectangle 4"/>
            <p:cNvSpPr>
              <a:spLocks noChangeArrowheads="1"/>
            </p:cNvSpPr>
            <p:nvPr/>
          </p:nvSpPr>
          <p:spPr bwMode="auto">
            <a:xfrm>
              <a:off x="1788" y="2616"/>
              <a:ext cx="269" cy="1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25399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 algn="ctr" defTabSz="822325" fontAlgn="auto">
                <a:spcBef>
                  <a:spcPts val="0"/>
                </a:spcBef>
                <a:spcAft>
                  <a:spcPts val="0"/>
                </a:spcAft>
                <a:tabLst>
                  <a:tab pos="960438" algn="l"/>
                </a:tabLst>
                <a:defRPr/>
              </a:pPr>
              <a:r>
                <a:rPr lang="en-US" sz="2000">
                  <a:latin typeface="+mn-lt"/>
                  <a:cs typeface="+mn-cs"/>
                  <a:sym typeface="Wingdings" pitchFamily="2" charset="2"/>
                </a:rPr>
                <a:t>kVCT</a:t>
              </a:r>
            </a:p>
          </p:txBody>
        </p:sp>
      </p:grpSp>
      <p:sp>
        <p:nvSpPr>
          <p:cNvPr id="770053" name="Rectangle 5"/>
          <p:cNvSpPr>
            <a:spLocks noChangeArrowheads="1"/>
          </p:cNvSpPr>
          <p:nvPr/>
        </p:nvSpPr>
        <p:spPr bwMode="auto">
          <a:xfrm>
            <a:off x="6510338" y="5929313"/>
            <a:ext cx="26336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399" dir="2700000" algn="ctr" rotWithShape="0">
              <a:srgbClr val="FFFFFF">
                <a:alpha val="50000"/>
              </a:srgb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1066800" algn="l"/>
              </a:tabLst>
              <a:defRPr/>
            </a:pPr>
            <a:r>
              <a:rPr lang="en-US" sz="1200" b="1" i="1" dirty="0">
                <a:latin typeface="+mn-lt"/>
                <a:sym typeface="Arial" charset="0"/>
              </a:rPr>
              <a:t>With courtesy from: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1066800" algn="l"/>
              </a:tabLst>
              <a:defRPr/>
            </a:pPr>
            <a:r>
              <a:rPr lang="en-US" sz="1200" b="1" i="1" dirty="0">
                <a:latin typeface="+mn-lt"/>
                <a:sym typeface="Arial" charset="0"/>
              </a:rPr>
              <a:t>J. </a:t>
            </a:r>
            <a:r>
              <a:rPr lang="en-US" sz="1200" b="1" i="1" dirty="0" err="1">
                <a:latin typeface="+mn-lt"/>
                <a:sym typeface="Arial" charset="0"/>
              </a:rPr>
              <a:t>Pouliot</a:t>
            </a:r>
            <a:r>
              <a:rPr lang="en-US" sz="1200" b="1" i="1" dirty="0">
                <a:latin typeface="+mn-lt"/>
                <a:sym typeface="Arial" charset="0"/>
              </a:rPr>
              <a:t>, UCSF, San Francisco, USA</a:t>
            </a:r>
          </a:p>
        </p:txBody>
      </p:sp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571500" y="928688"/>
            <a:ext cx="70104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US" sz="2800" b="1">
                <a:solidFill>
                  <a:srgbClr val="000099"/>
                </a:solidFill>
                <a:latin typeface="Comic Sans MS" pitchFamily="66" charset="0"/>
              </a:rPr>
              <a:t>MV imaging</a:t>
            </a:r>
          </a:p>
          <a:p>
            <a:pPr lvl="1"/>
            <a:r>
              <a:rPr lang="en-US" sz="2000">
                <a:latin typeface="Comic Sans MS" pitchFamily="66" charset="0"/>
              </a:rPr>
              <a:t>E’ la soluzione principale per l’acquisizione di immagini e la pianificazione di pazienti con protesi metalliche</a:t>
            </a:r>
          </a:p>
        </p:txBody>
      </p:sp>
      <p:sp>
        <p:nvSpPr>
          <p:cNvPr id="15365" name="Text Box 7"/>
          <p:cNvSpPr txBox="1">
            <a:spLocks noChangeArrowheads="1"/>
          </p:cNvSpPr>
          <p:nvPr/>
        </p:nvSpPr>
        <p:spPr bwMode="auto">
          <a:xfrm>
            <a:off x="1357313" y="5929313"/>
            <a:ext cx="6643687" cy="114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/>
          <a:lstStyle/>
          <a:p>
            <a:pPr algn="ctr" eaLnBrk="0" hangingPunct="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accent1"/>
              </a:buClr>
              <a:buSzPct val="90000"/>
              <a:buFont typeface="Wingdings 3" pitchFamily="18" charset="2"/>
              <a:buNone/>
            </a:pPr>
            <a:endParaRPr lang="en-US" sz="1700" b="1">
              <a:solidFill>
                <a:srgbClr val="000099"/>
              </a:solidFill>
              <a:latin typeface="Comic Sans MS" pitchFamily="66" charset="0"/>
            </a:endParaRPr>
          </a:p>
          <a:p>
            <a:pPr algn="ctr" eaLnBrk="0" hangingPunct="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en-US" sz="1700" b="1">
                <a:solidFill>
                  <a:srgbClr val="000099"/>
                </a:solidFill>
                <a:latin typeface="Comic Sans MS" pitchFamily="66" charset="0"/>
              </a:rPr>
              <a:t>MVCB minimizza gli artefatti causati da impianti dentali</a:t>
            </a: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5072063" y="2428875"/>
            <a:ext cx="3429000" cy="3379788"/>
            <a:chOff x="2752" y="2616"/>
            <a:chExt cx="1480" cy="1744"/>
          </a:xfrm>
        </p:grpSpPr>
        <p:pic>
          <p:nvPicPr>
            <p:cNvPr id="15368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52" y="2904"/>
              <a:ext cx="1480" cy="1456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</p:pic>
        <p:sp>
          <p:nvSpPr>
            <p:cNvPr id="770058" name="Rectangle 10"/>
            <p:cNvSpPr>
              <a:spLocks noChangeArrowheads="1"/>
            </p:cNvSpPr>
            <p:nvPr/>
          </p:nvSpPr>
          <p:spPr bwMode="auto">
            <a:xfrm>
              <a:off x="3291" y="2616"/>
              <a:ext cx="497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25399" dir="2700000" algn="ctr" rotWithShape="0">
                <a:srgbClr val="FFFFFF">
                  <a:alpha val="50000"/>
                </a:srgbClr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 algn="ctr" defTabSz="822325" fontAlgn="auto">
                <a:spcBef>
                  <a:spcPts val="0"/>
                </a:spcBef>
                <a:spcAft>
                  <a:spcPts val="0"/>
                </a:spcAft>
                <a:tabLst>
                  <a:tab pos="960438" algn="l"/>
                </a:tabLst>
                <a:defRPr/>
              </a:pPr>
              <a:r>
                <a:rPr lang="en-US" sz="2200" dirty="0">
                  <a:latin typeface="+mn-lt"/>
                  <a:cs typeface="+mn-cs"/>
                  <a:sym typeface="Wingdings" pitchFamily="2" charset="2"/>
                </a:rPr>
                <a:t>MVCBCT</a:t>
              </a:r>
            </a:p>
          </p:txBody>
        </p:sp>
      </p:grpSp>
      <p:sp>
        <p:nvSpPr>
          <p:cNvPr id="15367" name="Rettangolo 10"/>
          <p:cNvSpPr>
            <a:spLocks noChangeArrowheads="1"/>
          </p:cNvSpPr>
          <p:nvPr/>
        </p:nvSpPr>
        <p:spPr bwMode="auto">
          <a:xfrm>
            <a:off x="2071688" y="292100"/>
            <a:ext cx="53149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sz="4000" b="1">
                <a:solidFill>
                  <a:srgbClr val="C00000"/>
                </a:solidFill>
                <a:latin typeface="Comic Sans MS" pitchFamily="66" charset="0"/>
              </a:rPr>
              <a:t>kV e MV Cone-Beam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85938" y="2195513"/>
            <a:ext cx="6137275" cy="3733800"/>
            <a:chOff x="1342" y="1152"/>
            <a:chExt cx="3866" cy="2352"/>
          </a:xfrm>
        </p:grpSpPr>
        <p:pic>
          <p:nvPicPr>
            <p:cNvPr id="16394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42" y="1344"/>
              <a:ext cx="3866" cy="216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</p:pic>
        <p:sp>
          <p:nvSpPr>
            <p:cNvPr id="16395" name="Rectangle 4"/>
            <p:cNvSpPr>
              <a:spLocks noChangeArrowheads="1"/>
            </p:cNvSpPr>
            <p:nvPr/>
          </p:nvSpPr>
          <p:spPr bwMode="auto">
            <a:xfrm>
              <a:off x="1345" y="1152"/>
              <a:ext cx="5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Calibri" pitchFamily="34" charset="0"/>
                  <a:sym typeface="Wingdings" pitchFamily="2" charset="2"/>
                </a:rPr>
                <a:t>kVCT</a:t>
              </a:r>
            </a:p>
          </p:txBody>
        </p:sp>
      </p:grp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1676400" y="6400800"/>
            <a:ext cx="7086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/>
          <a:lstStyle/>
          <a:p>
            <a:pPr eaLnBrk="0" hangingPunct="0">
              <a:lnSpc>
                <a:spcPct val="110000"/>
              </a:lnSpc>
            </a:pPr>
            <a:r>
              <a:rPr lang="de-DE" sz="1600" b="1">
                <a:solidFill>
                  <a:schemeClr val="bg1"/>
                </a:solidFill>
                <a:latin typeface="Calibri" pitchFamily="34" charset="0"/>
              </a:rPr>
              <a:t>Images courtesy of UCSF </a:t>
            </a:r>
            <a:endParaRPr lang="en-US" sz="16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762000" y="1182688"/>
            <a:ext cx="7239000" cy="96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>
            <a:spAutoFit/>
          </a:bodyPr>
          <a:lstStyle/>
          <a:p>
            <a:pPr eaLnBrk="0" hangingPunct="0">
              <a:lnSpc>
                <a:spcPts val="3600"/>
              </a:lnSpc>
            </a:pPr>
            <a:r>
              <a:rPr lang="en-US" sz="2800" b="1">
                <a:solidFill>
                  <a:srgbClr val="000099"/>
                </a:solidFill>
                <a:latin typeface="Comic Sans MS" pitchFamily="66" charset="0"/>
              </a:rPr>
              <a:t>MV imaging</a:t>
            </a:r>
            <a:endParaRPr lang="en-US" sz="2800" b="1">
              <a:latin typeface="Comic Sans MS" pitchFamily="66" charset="0"/>
            </a:endParaRPr>
          </a:p>
          <a:p>
            <a:pPr eaLnBrk="0" hangingPunct="0">
              <a:lnSpc>
                <a:spcPts val="3600"/>
              </a:lnSpc>
            </a:pPr>
            <a:r>
              <a:rPr lang="en-US" sz="2000">
                <a:latin typeface="Comic Sans MS" pitchFamily="66" charset="0"/>
              </a:rPr>
              <a:t>minimizza gli artefatti causati da protesi metalliche </a:t>
            </a: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3532188" y="2143125"/>
            <a:ext cx="2540000" cy="3279775"/>
            <a:chOff x="2506" y="1152"/>
            <a:chExt cx="1600" cy="2066"/>
          </a:xfrm>
        </p:grpSpPr>
        <p:sp>
          <p:nvSpPr>
            <p:cNvPr id="16392" name="Oval 9"/>
            <p:cNvSpPr>
              <a:spLocks noChangeArrowheads="1"/>
            </p:cNvSpPr>
            <p:nvPr/>
          </p:nvSpPr>
          <p:spPr bwMode="auto">
            <a:xfrm rot="-119999">
              <a:off x="2506" y="1666"/>
              <a:ext cx="1600" cy="1552"/>
            </a:xfrm>
            <a:prstGeom prst="ellipse">
              <a:avLst/>
            </a:prstGeom>
            <a:blipFill dpi="0" rotWithShape="0">
              <a:blip r:embed="rId3" cstate="print"/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>
                <a:latin typeface="Calibri" pitchFamily="34" charset="0"/>
              </a:endParaRPr>
            </a:p>
          </p:txBody>
        </p:sp>
        <p:sp>
          <p:nvSpPr>
            <p:cNvPr id="16393" name="Rectangle 10"/>
            <p:cNvSpPr>
              <a:spLocks noChangeArrowheads="1"/>
            </p:cNvSpPr>
            <p:nvPr/>
          </p:nvSpPr>
          <p:spPr bwMode="auto">
            <a:xfrm>
              <a:off x="2808" y="1152"/>
              <a:ext cx="79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Calibri" pitchFamily="34" charset="0"/>
                  <a:sym typeface="Wingdings" pitchFamily="2" charset="2"/>
                </a:rPr>
                <a:t>MVCBCT</a:t>
              </a:r>
            </a:p>
          </p:txBody>
        </p:sp>
      </p:grpSp>
      <p:sp>
        <p:nvSpPr>
          <p:cNvPr id="16390" name="Rettangolo 10"/>
          <p:cNvSpPr>
            <a:spLocks noChangeArrowheads="1"/>
          </p:cNvSpPr>
          <p:nvPr/>
        </p:nvSpPr>
        <p:spPr bwMode="auto">
          <a:xfrm>
            <a:off x="2000250" y="434975"/>
            <a:ext cx="53149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sz="4000" b="1">
                <a:solidFill>
                  <a:srgbClr val="C00000"/>
                </a:solidFill>
                <a:latin typeface="Comic Sans MS" pitchFamily="66" charset="0"/>
              </a:rPr>
              <a:t>kV e MV Cone-Beam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5715000" y="6070600"/>
            <a:ext cx="36163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399" dir="2700000" algn="ctr" rotWithShape="0">
              <a:srgbClr val="FFFFFF">
                <a:alpha val="50000"/>
              </a:srgb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1066800" algn="l"/>
              </a:tabLst>
              <a:defRPr/>
            </a:pPr>
            <a:r>
              <a:rPr lang="en-US" sz="1400" b="1" i="1" dirty="0">
                <a:latin typeface="+mn-lt"/>
                <a:sym typeface="Arial" charset="0"/>
              </a:rPr>
              <a:t>With courtesy from: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1066800" algn="l"/>
              </a:tabLst>
              <a:defRPr/>
            </a:pPr>
            <a:r>
              <a:rPr lang="en-US" sz="1400" b="1" i="1" dirty="0">
                <a:latin typeface="+mn-lt"/>
                <a:sym typeface="Arial" charset="0"/>
              </a:rPr>
              <a:t>J. </a:t>
            </a:r>
            <a:r>
              <a:rPr lang="en-US" sz="1400" b="1" i="1" dirty="0" err="1">
                <a:latin typeface="+mn-lt"/>
                <a:sym typeface="Arial" charset="0"/>
              </a:rPr>
              <a:t>Pouliot</a:t>
            </a:r>
            <a:r>
              <a:rPr lang="en-US" sz="1400" b="1" i="1" dirty="0">
                <a:latin typeface="+mn-lt"/>
                <a:sym typeface="Arial" charset="0"/>
              </a:rPr>
              <a:t>,  UCSF, San Francisco, USA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Radioterapia Sperimentale, centro di Riferimento Radioterapico                           della Sardegna</a:t>
            </a:r>
            <a:endParaRPr lang="it-IT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Tema\Desktop\CA 06-07-08\Presentaz RT Businco CA  3-4-08\immagini radioterapia\immagini siemens\Centro Radioterpaia estern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" y="2214729"/>
            <a:ext cx="8254669" cy="3714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57188" y="214313"/>
            <a:ext cx="8229600" cy="1143000"/>
          </a:xfrm>
        </p:spPr>
        <p:txBody>
          <a:bodyPr/>
          <a:lstStyle/>
          <a:p>
            <a:pPr eaLnBrk="1" hangingPunct="1"/>
            <a:r>
              <a:rPr lang="it-IT" sz="4000" b="1" smtClean="0">
                <a:solidFill>
                  <a:srgbClr val="C00000"/>
                </a:solidFill>
                <a:latin typeface="Comic Sans MS" pitchFamily="66" charset="0"/>
              </a:rPr>
              <a:t>Impostazioni</a:t>
            </a:r>
            <a:endParaRPr lang="en-US" sz="4000" b="1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7411" name="Text Box 15"/>
          <p:cNvSpPr txBox="1">
            <a:spLocks noChangeArrowheads="1"/>
          </p:cNvSpPr>
          <p:nvPr/>
        </p:nvSpPr>
        <p:spPr bwMode="auto">
          <a:xfrm>
            <a:off x="609600" y="1103313"/>
            <a:ext cx="8177213" cy="2540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0850" indent="-450850">
              <a:lnSpc>
                <a:spcPct val="150000"/>
              </a:lnSpc>
              <a:buClr>
                <a:srgbClr val="0000CC"/>
              </a:buClr>
              <a:buFont typeface="Wingdings" pitchFamily="2" charset="2"/>
              <a:buChar char="Ø"/>
            </a:pPr>
            <a:r>
              <a:rPr lang="it-IT">
                <a:latin typeface="Comic Sans MS" pitchFamily="66" charset="0"/>
              </a:rPr>
              <a:t>Rotazione del gantry di 200° (da </a:t>
            </a:r>
            <a:r>
              <a:rPr lang="it-IT">
                <a:solidFill>
                  <a:srgbClr val="0000FF"/>
                </a:solidFill>
                <a:latin typeface="Comic Sans MS" pitchFamily="66" charset="0"/>
              </a:rPr>
              <a:t>270° a 110°)</a:t>
            </a:r>
          </a:p>
          <a:p>
            <a:pPr marL="450850" indent="-450850">
              <a:lnSpc>
                <a:spcPct val="150000"/>
              </a:lnSpc>
              <a:buClr>
                <a:srgbClr val="0000CC"/>
              </a:buClr>
              <a:buFont typeface="Wingdings" pitchFamily="2" charset="2"/>
              <a:buChar char="Ø"/>
            </a:pPr>
            <a:r>
              <a:rPr lang="it-IT">
                <a:solidFill>
                  <a:srgbClr val="0000FF"/>
                </a:solidFill>
                <a:latin typeface="Comic Sans MS" pitchFamily="66" charset="0"/>
              </a:rPr>
              <a:t>200 proiezioni acquisite</a:t>
            </a:r>
            <a:r>
              <a:rPr lang="it-IT">
                <a:latin typeface="Comic Sans MS" pitchFamily="66" charset="0"/>
              </a:rPr>
              <a:t>, 1 per ogni grado di rotazione</a:t>
            </a:r>
          </a:p>
          <a:p>
            <a:pPr marL="450850" indent="-450850">
              <a:lnSpc>
                <a:spcPct val="150000"/>
              </a:lnSpc>
              <a:buClr>
                <a:srgbClr val="0000CC"/>
              </a:buClr>
              <a:buFont typeface="Wingdings" pitchFamily="2" charset="2"/>
              <a:buChar char="Ø"/>
            </a:pPr>
            <a:r>
              <a:rPr lang="it-IT">
                <a:solidFill>
                  <a:srgbClr val="0000FF"/>
                </a:solidFill>
                <a:latin typeface="Comic Sans MS" pitchFamily="66" charset="0"/>
              </a:rPr>
              <a:t>Bassa dose </a:t>
            </a:r>
            <a:r>
              <a:rPr lang="it-IT">
                <a:latin typeface="Comic Sans MS" pitchFamily="66" charset="0"/>
              </a:rPr>
              <a:t>per proiezione (0,1 – 0,015 MU) </a:t>
            </a:r>
          </a:p>
          <a:p>
            <a:pPr marL="450850" indent="-450850">
              <a:lnSpc>
                <a:spcPct val="150000"/>
              </a:lnSpc>
              <a:buClr>
                <a:srgbClr val="0000CC"/>
              </a:buClr>
              <a:buFont typeface="Wingdings" pitchFamily="2" charset="2"/>
              <a:buChar char="Ø"/>
            </a:pPr>
            <a:r>
              <a:rPr lang="it-IT">
                <a:latin typeface="Comic Sans MS" pitchFamily="66" charset="0"/>
              </a:rPr>
              <a:t>Tempo di acquisizione totale circa 50 secondi</a:t>
            </a:r>
          </a:p>
          <a:p>
            <a:pPr marL="450850" indent="-450850">
              <a:lnSpc>
                <a:spcPct val="150000"/>
              </a:lnSpc>
              <a:buClr>
                <a:srgbClr val="0000CC"/>
              </a:buClr>
              <a:buFont typeface="Wingdings" pitchFamily="2" charset="2"/>
              <a:buChar char="Ø"/>
            </a:pPr>
            <a:r>
              <a:rPr lang="it-IT">
                <a:latin typeface="Comic Sans MS" pitchFamily="66" charset="0"/>
              </a:rPr>
              <a:t>Tempo di ricostruzione circa 1 minuto</a:t>
            </a:r>
          </a:p>
          <a:p>
            <a:pPr marL="450850" indent="-450850">
              <a:lnSpc>
                <a:spcPct val="150000"/>
              </a:lnSpc>
              <a:buClr>
                <a:srgbClr val="0000CC"/>
              </a:buClr>
              <a:buFont typeface="Wingdings" pitchFamily="2" charset="2"/>
              <a:buChar char="Ø"/>
            </a:pPr>
            <a:r>
              <a:rPr lang="it-IT">
                <a:latin typeface="Comic Sans MS" pitchFamily="66" charset="0"/>
              </a:rPr>
              <a:t> FOV massimo di 27 cm</a:t>
            </a:r>
            <a:r>
              <a:rPr lang="it-IT" baseline="30000">
                <a:latin typeface="Comic Sans MS" pitchFamily="66" charset="0"/>
              </a:rPr>
              <a:t>3 </a:t>
            </a:r>
            <a:r>
              <a:rPr lang="it-IT">
                <a:latin typeface="Comic Sans MS" pitchFamily="66" charset="0"/>
              </a:rPr>
              <a:t>(FS 27x27 cm</a:t>
            </a:r>
            <a:r>
              <a:rPr lang="it-IT" baseline="30000">
                <a:latin typeface="Comic Sans MS" pitchFamily="66" charset="0"/>
              </a:rPr>
              <a:t>2</a:t>
            </a:r>
            <a:r>
              <a:rPr lang="it-IT">
                <a:latin typeface="Comic Sans MS" pitchFamily="66" charset="0"/>
              </a:rPr>
              <a:t> a SID = 145 cm) </a:t>
            </a:r>
          </a:p>
        </p:txBody>
      </p:sp>
      <p:pic>
        <p:nvPicPr>
          <p:cNvPr id="17412" name="Picture 16" descr="c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3757613"/>
            <a:ext cx="4090987" cy="310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17" descr="cb"/>
          <p:cNvPicPr>
            <a:picLocks noChangeAspect="1" noChangeArrowheads="1"/>
          </p:cNvPicPr>
          <p:nvPr/>
        </p:nvPicPr>
        <p:blipFill>
          <a:blip r:embed="rId3" cstate="print"/>
          <a:srcRect l="33321" t="64122" r="44901" b="14601"/>
          <a:stretch>
            <a:fillRect/>
          </a:stretch>
        </p:blipFill>
        <p:spPr bwMode="auto">
          <a:xfrm>
            <a:off x="928688" y="3892550"/>
            <a:ext cx="3165475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2" descr="_tab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00" y="0"/>
            <a:ext cx="1152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0063" y="142875"/>
            <a:ext cx="8229600" cy="1143000"/>
          </a:xfrm>
        </p:spPr>
        <p:txBody>
          <a:bodyPr/>
          <a:lstStyle/>
          <a:p>
            <a:pPr eaLnBrk="1" hangingPunct="1"/>
            <a:r>
              <a:rPr lang="it-IT" b="1" smtClean="0">
                <a:solidFill>
                  <a:srgbClr val="C00000"/>
                </a:solidFill>
                <a:latin typeface="Comic Sans MS" pitchFamily="66" charset="0"/>
              </a:rPr>
              <a:t>Proiezioni</a:t>
            </a:r>
            <a:endParaRPr lang="en-US" b="1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285750" y="2479675"/>
            <a:ext cx="2643188" cy="2076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2600">
                <a:latin typeface="Comic Sans MS" pitchFamily="66" charset="0"/>
              </a:rPr>
              <a:t>Per ogni angolo del gantry viene acquisita un proiezione del paziente</a:t>
            </a:r>
          </a:p>
        </p:txBody>
      </p:sp>
      <p:pic>
        <p:nvPicPr>
          <p:cNvPr id="18436" name="Picture 2" descr="_tab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0" y="0"/>
            <a:ext cx="1152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8" name="Picture 2" descr="C:\Users\ELISAB~1\AppData\Local\Temp\ARC6E6D\MVCB_Prostata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38" y="1357313"/>
            <a:ext cx="5214937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3" descr="C:\Users\ELISAB~1\AppData\Local\Temp\ARCB68\MVCB_Prostata\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38" y="1357313"/>
            <a:ext cx="5214937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4" descr="C:\Users\ELISAB~1\AppData\Local\Temp\ARCD7DB\MVCB_Prostata\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38" y="1357313"/>
            <a:ext cx="5214937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1" name="Picture 5" descr="C:\Users\ELISAB~1\AppData\Local\Temp\ARC173D\MVCB_Prostata\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28938" y="1357313"/>
            <a:ext cx="5214937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2" name="Picture 6" descr="C:\Users\ELISAB~1\AppData\Local\Temp\ARCB8EA\MVCB_Prostata\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28938" y="1357313"/>
            <a:ext cx="5214937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9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625" y="357188"/>
            <a:ext cx="7858125" cy="571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b="1" dirty="0" smtClean="0">
                <a:solidFill>
                  <a:srgbClr val="C00000"/>
                </a:solidFill>
                <a:latin typeface="Comic Sans MS" pitchFamily="66" charset="0"/>
              </a:rPr>
              <a:t>Ricostruzione</a:t>
            </a:r>
            <a:endParaRPr lang="en-US" b="1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9459" name="Text Box 6"/>
          <p:cNvSpPr txBox="1">
            <a:spLocks noChangeArrowheads="1"/>
          </p:cNvSpPr>
          <p:nvPr/>
        </p:nvSpPr>
        <p:spPr bwMode="auto">
          <a:xfrm>
            <a:off x="596900" y="1014413"/>
            <a:ext cx="8118475" cy="1200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0850" indent="-450850">
              <a:buFont typeface="Wingdings" pitchFamily="2" charset="2"/>
              <a:buChar char="Ø"/>
            </a:pPr>
            <a:r>
              <a:rPr lang="it-IT" sz="2400">
                <a:latin typeface="Comic Sans MS" pitchFamily="66" charset="0"/>
              </a:rPr>
              <a:t>Utilizzando un </a:t>
            </a:r>
            <a:r>
              <a:rPr lang="it-IT" sz="2400">
                <a:solidFill>
                  <a:srgbClr val="0000FF"/>
                </a:solidFill>
                <a:latin typeface="Comic Sans MS" pitchFamily="66" charset="0"/>
              </a:rPr>
              <a:t>algoritmo di retroproiezione filtrata</a:t>
            </a:r>
            <a:r>
              <a:rPr lang="it-IT" sz="240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it-IT" sz="2400">
                <a:latin typeface="Comic Sans MS" pitchFamily="66" charset="0"/>
              </a:rPr>
              <a:t>le proiezioni vengono analizzate ed utilizzate per ottenere un’imaging volumetrico</a:t>
            </a:r>
          </a:p>
        </p:txBody>
      </p:sp>
      <p:pic>
        <p:nvPicPr>
          <p:cNvPr id="19460" name="Picture 2" descr="_tab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0" y="0"/>
            <a:ext cx="1152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3" descr="C:\Users\elisabetta\Desktop\eli\15M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88" y="2314575"/>
            <a:ext cx="5500687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ttangolo 6"/>
          <p:cNvSpPr/>
          <p:nvPr/>
        </p:nvSpPr>
        <p:spPr>
          <a:xfrm>
            <a:off x="2071688" y="2428875"/>
            <a:ext cx="642937" cy="2143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4143375" y="2428875"/>
            <a:ext cx="642938" cy="2143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2071688" y="4572000"/>
            <a:ext cx="642937" cy="2143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10" name="Rettangolo 9"/>
          <p:cNvSpPr/>
          <p:nvPr/>
        </p:nvSpPr>
        <p:spPr>
          <a:xfrm>
            <a:off x="6429375" y="2500313"/>
            <a:ext cx="928688" cy="2857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elisabetta\Desktop\eli\9M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363" y="2786063"/>
            <a:ext cx="4465637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 descr="C:\Users\elisabetta\Desktop\eli\15M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786063"/>
            <a:ext cx="442912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9"/>
          <p:cNvSpPr txBox="1">
            <a:spLocks noChangeArrowheads="1"/>
          </p:cNvSpPr>
          <p:nvPr/>
        </p:nvSpPr>
        <p:spPr bwMode="auto">
          <a:xfrm>
            <a:off x="5327650" y="2201863"/>
            <a:ext cx="2959100" cy="3698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b="1">
                <a:solidFill>
                  <a:srgbClr val="0000CC"/>
                </a:solidFill>
                <a:latin typeface="Comic Sans MS" pitchFamily="66" charset="0"/>
              </a:rPr>
              <a:t>MV-CONE BEAM 15 MU</a:t>
            </a:r>
          </a:p>
        </p:txBody>
      </p:sp>
      <p:sp>
        <p:nvSpPr>
          <p:cNvPr id="20485" name="Text Box 9"/>
          <p:cNvSpPr txBox="1">
            <a:spLocks noChangeArrowheads="1"/>
          </p:cNvSpPr>
          <p:nvPr/>
        </p:nvSpPr>
        <p:spPr bwMode="auto">
          <a:xfrm>
            <a:off x="1071563" y="2214563"/>
            <a:ext cx="2817812" cy="3698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b="1">
                <a:solidFill>
                  <a:srgbClr val="0000CC"/>
                </a:solidFill>
                <a:latin typeface="Comic Sans MS" pitchFamily="66" charset="0"/>
              </a:rPr>
              <a:t>MV-CONE BEAM 9 MU</a:t>
            </a:r>
          </a:p>
        </p:txBody>
      </p:sp>
      <p:sp>
        <p:nvSpPr>
          <p:cNvPr id="6" name="Rettangolo 5"/>
          <p:cNvSpPr/>
          <p:nvPr/>
        </p:nvSpPr>
        <p:spPr>
          <a:xfrm>
            <a:off x="142875" y="2786063"/>
            <a:ext cx="642938" cy="2143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4643438" y="2786063"/>
            <a:ext cx="642937" cy="2143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1785938" y="2786063"/>
            <a:ext cx="642937" cy="2143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142875" y="4572000"/>
            <a:ext cx="642938" cy="2143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10" name="Rettangolo 9"/>
          <p:cNvSpPr/>
          <p:nvPr/>
        </p:nvSpPr>
        <p:spPr>
          <a:xfrm>
            <a:off x="6286500" y="2786063"/>
            <a:ext cx="642938" cy="2143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11" name="Rettangolo 10"/>
          <p:cNvSpPr/>
          <p:nvPr/>
        </p:nvSpPr>
        <p:spPr>
          <a:xfrm>
            <a:off x="4643438" y="4572000"/>
            <a:ext cx="642937" cy="2143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12" name="Rettangolo 11"/>
          <p:cNvSpPr/>
          <p:nvPr/>
        </p:nvSpPr>
        <p:spPr>
          <a:xfrm>
            <a:off x="3643313" y="2928938"/>
            <a:ext cx="642937" cy="2143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13" name="Rettangolo 12"/>
          <p:cNvSpPr/>
          <p:nvPr/>
        </p:nvSpPr>
        <p:spPr>
          <a:xfrm>
            <a:off x="8143875" y="2857500"/>
            <a:ext cx="642938" cy="2143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14" name="Rectangle 2"/>
          <p:cNvSpPr txBox="1">
            <a:spLocks noRot="1" noChangeArrowheads="1"/>
          </p:cNvSpPr>
          <p:nvPr/>
        </p:nvSpPr>
        <p:spPr>
          <a:xfrm>
            <a:off x="428625" y="876300"/>
            <a:ext cx="7858125" cy="5715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ctr">
              <a:lnSpc>
                <a:spcPct val="80000"/>
              </a:lnSpc>
              <a:defRPr/>
            </a:pPr>
            <a:r>
              <a:rPr lang="it-IT" sz="4000" b="1">
                <a:solidFill>
                  <a:srgbClr val="C00000"/>
                </a:solidFill>
                <a:latin typeface="Comic Sans MS" pitchFamily="66" charset="0"/>
              </a:rPr>
              <a:t>Ricostruzione</a:t>
            </a:r>
            <a:endParaRPr lang="en-US" sz="4000" b="1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20495" name="Picture 2" descr="_tab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00" y="0"/>
            <a:ext cx="1152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elisabetta\Desktop\eli\reg1.JPG"/>
          <p:cNvPicPr>
            <a:picLocks noChangeAspect="1" noChangeArrowheads="1"/>
          </p:cNvPicPr>
          <p:nvPr/>
        </p:nvPicPr>
        <p:blipFill>
          <a:blip r:embed="rId2" cstate="print"/>
          <a:srcRect t="9578"/>
          <a:stretch>
            <a:fillRect/>
          </a:stretch>
        </p:blipFill>
        <p:spPr bwMode="auto">
          <a:xfrm>
            <a:off x="1371600" y="1981200"/>
            <a:ext cx="6215063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3" descr="C:\Users\elisabetta\Desktop\eli\reg2.JPG"/>
          <p:cNvPicPr>
            <a:picLocks noChangeAspect="1" noChangeArrowheads="1"/>
          </p:cNvPicPr>
          <p:nvPr/>
        </p:nvPicPr>
        <p:blipFill>
          <a:blip r:embed="rId3" cstate="print"/>
          <a:srcRect t="9261"/>
          <a:stretch>
            <a:fillRect/>
          </a:stretch>
        </p:blipFill>
        <p:spPr bwMode="auto">
          <a:xfrm>
            <a:off x="1371600" y="1981200"/>
            <a:ext cx="6172200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4" descr="C:\Users\elisabetta\Desktop\eli\reg3.JPG"/>
          <p:cNvPicPr>
            <a:picLocks noChangeAspect="1" noChangeArrowheads="1"/>
          </p:cNvPicPr>
          <p:nvPr/>
        </p:nvPicPr>
        <p:blipFill>
          <a:blip r:embed="rId4" cstate="print"/>
          <a:srcRect t="9258"/>
          <a:stretch>
            <a:fillRect/>
          </a:stretch>
        </p:blipFill>
        <p:spPr bwMode="auto">
          <a:xfrm>
            <a:off x="1371600" y="1981200"/>
            <a:ext cx="6172200" cy="448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8763" name="Picture 11" descr="centr_ok"/>
          <p:cNvPicPr>
            <a:picLocks noChangeAspect="1" noChangeArrowheads="1"/>
          </p:cNvPicPr>
          <p:nvPr/>
        </p:nvPicPr>
        <p:blipFill>
          <a:blip r:embed="rId5" cstate="print"/>
          <a:srcRect l="62592" t="54633" r="2502" b="3571"/>
          <a:stretch>
            <a:fillRect/>
          </a:stretch>
        </p:blipFill>
        <p:spPr bwMode="auto">
          <a:xfrm>
            <a:off x="4114800" y="3200400"/>
            <a:ext cx="23939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Rectangle 2"/>
          <p:cNvSpPr>
            <a:spLocks noRot="1" noChangeArrowheads="1"/>
          </p:cNvSpPr>
          <p:nvPr/>
        </p:nvSpPr>
        <p:spPr bwMode="auto">
          <a:xfrm>
            <a:off x="419100" y="-762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b="1">
                <a:solidFill>
                  <a:srgbClr val="C00000"/>
                </a:solidFill>
                <a:latin typeface="Comic Sans MS" pitchFamily="66" charset="0"/>
              </a:rPr>
              <a:t>Registrazione di immagini</a:t>
            </a:r>
            <a:endParaRPr lang="en-US" sz="3200" b="1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21511" name="Picture 2" descr="_tabl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34350" y="0"/>
            <a:ext cx="100965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2" name="Text Box 6"/>
          <p:cNvSpPr txBox="1">
            <a:spLocks noChangeArrowheads="1"/>
          </p:cNvSpPr>
          <p:nvPr/>
        </p:nvSpPr>
        <p:spPr bwMode="auto">
          <a:xfrm>
            <a:off x="382588" y="838200"/>
            <a:ext cx="8378825" cy="10699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0850" indent="-450850">
              <a:buFont typeface="Wingdings" pitchFamily="2" charset="2"/>
              <a:buChar char="Ø"/>
            </a:pPr>
            <a:r>
              <a:rPr lang="it-IT" sz="1600">
                <a:latin typeface="Comic Sans MS" pitchFamily="66" charset="0"/>
              </a:rPr>
              <a:t>Attraverso algoritmi di matching automatico e/o manuale la MVCB-CT viene registrata sulla kVCT</a:t>
            </a:r>
          </a:p>
          <a:p>
            <a:pPr marL="450850" indent="-450850">
              <a:buFont typeface="Wingdings" pitchFamily="2" charset="2"/>
              <a:buChar char="Ø"/>
            </a:pPr>
            <a:r>
              <a:rPr lang="it-IT" sz="1600">
                <a:latin typeface="Comic Sans MS" pitchFamily="66" charset="0"/>
              </a:rPr>
              <a:t>Il sistema calcola gli spostamenti del lettino per riprodurre la posizione di simulazione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3124200" y="2057400"/>
            <a:ext cx="642938" cy="2143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2" name="Rettangolo 6"/>
          <p:cNvSpPr/>
          <p:nvPr/>
        </p:nvSpPr>
        <p:spPr>
          <a:xfrm>
            <a:off x="5257800" y="2057400"/>
            <a:ext cx="642938" cy="2143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3" name="Rettangolo 6"/>
          <p:cNvSpPr/>
          <p:nvPr/>
        </p:nvSpPr>
        <p:spPr>
          <a:xfrm>
            <a:off x="3124200" y="4191000"/>
            <a:ext cx="642938" cy="2143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58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85750" y="500063"/>
            <a:ext cx="8229600" cy="1143000"/>
          </a:xfrm>
        </p:spPr>
        <p:txBody>
          <a:bodyPr/>
          <a:lstStyle/>
          <a:p>
            <a:pPr eaLnBrk="1" hangingPunct="1"/>
            <a:r>
              <a:rPr lang="it-IT" sz="3600" b="1" smtClean="0">
                <a:solidFill>
                  <a:srgbClr val="C00000"/>
                </a:solidFill>
                <a:latin typeface="Comic Sans MS" pitchFamily="66" charset="0"/>
              </a:rPr>
              <a:t>Caratteristiche della MVCB-CT</a:t>
            </a:r>
            <a:endParaRPr lang="en-US" sz="3600" b="1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48516" name="Rectangle 4"/>
          <p:cNvSpPr>
            <a:spLocks noChangeArrowheads="1"/>
          </p:cNvSpPr>
          <p:nvPr/>
        </p:nvSpPr>
        <p:spPr bwMode="auto">
          <a:xfrm>
            <a:off x="428625" y="1898650"/>
            <a:ext cx="8342313" cy="89217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>
            <a:solidFill>
              <a:srgbClr val="0808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600" u="sng" dirty="0">
                <a:solidFill>
                  <a:srgbClr val="0808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  <a:cs typeface="+mn-cs"/>
              </a:rPr>
              <a:t>L’immagine volumetrica del paziente viene acquisita utilizzando il fascio di trattamento e l’EPID</a:t>
            </a:r>
          </a:p>
        </p:txBody>
      </p:sp>
      <p:sp>
        <p:nvSpPr>
          <p:cNvPr id="14342" name="Rectangle 5"/>
          <p:cNvSpPr>
            <a:spLocks noChangeArrowheads="1"/>
          </p:cNvSpPr>
          <p:nvPr/>
        </p:nvSpPr>
        <p:spPr bwMode="auto">
          <a:xfrm>
            <a:off x="182563" y="4044950"/>
            <a:ext cx="4256087" cy="169227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>
            <a:solidFill>
              <a:srgbClr val="0808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600" dirty="0">
                <a:solidFill>
                  <a:srgbClr val="080800"/>
                </a:solidFill>
                <a:latin typeface="Comic Sans MS" pitchFamily="66" charset="0"/>
                <a:cs typeface="+mn-cs"/>
              </a:rPr>
              <a:t>Meccanica più semplice legata all’isocentro unico del sistema di </a:t>
            </a:r>
            <a:r>
              <a:rPr lang="it-IT" sz="2600" dirty="0" err="1">
                <a:solidFill>
                  <a:srgbClr val="080800"/>
                </a:solidFill>
                <a:latin typeface="Comic Sans MS" pitchFamily="66" charset="0"/>
                <a:cs typeface="+mn-cs"/>
              </a:rPr>
              <a:t>imaging</a:t>
            </a:r>
            <a:r>
              <a:rPr lang="it-IT" sz="2600" dirty="0">
                <a:solidFill>
                  <a:srgbClr val="080800"/>
                </a:solidFill>
                <a:latin typeface="Comic Sans MS" pitchFamily="66" charset="0"/>
                <a:cs typeface="+mn-cs"/>
              </a:rPr>
              <a:t> e erogazione della dose</a:t>
            </a:r>
          </a:p>
        </p:txBody>
      </p:sp>
      <p:sp>
        <p:nvSpPr>
          <p:cNvPr id="14343" name="Rectangle 6"/>
          <p:cNvSpPr>
            <a:spLocks noChangeArrowheads="1"/>
          </p:cNvSpPr>
          <p:nvPr/>
        </p:nvSpPr>
        <p:spPr bwMode="auto">
          <a:xfrm>
            <a:off x="4500563" y="4044950"/>
            <a:ext cx="4505325" cy="169227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12700">
            <a:solidFill>
              <a:srgbClr val="0808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600" dirty="0">
                <a:solidFill>
                  <a:srgbClr val="080800"/>
                </a:solidFill>
                <a:latin typeface="Comic Sans MS" pitchFamily="66" charset="0"/>
                <a:cs typeface="+mn-cs"/>
              </a:rPr>
              <a:t>Minor contrasto dovuto alle proprietà di interazione del fascio di radiazione di elevata energia</a:t>
            </a:r>
          </a:p>
        </p:txBody>
      </p:sp>
      <p:cxnSp>
        <p:nvCxnSpPr>
          <p:cNvPr id="22534" name="AutoShape 7"/>
          <p:cNvCxnSpPr>
            <a:cxnSpLocks noChangeShapeType="1"/>
            <a:stCxn id="448516" idx="2"/>
            <a:endCxn id="14342" idx="0"/>
          </p:cNvCxnSpPr>
          <p:nvPr/>
        </p:nvCxnSpPr>
        <p:spPr bwMode="auto">
          <a:xfrm rot="5400000">
            <a:off x="2828131" y="2274094"/>
            <a:ext cx="1254125" cy="2287588"/>
          </a:xfrm>
          <a:prstGeom prst="straightConnector1">
            <a:avLst/>
          </a:prstGeom>
          <a:noFill/>
          <a:ln w="63500">
            <a:solidFill>
              <a:srgbClr val="080800"/>
            </a:solidFill>
            <a:round/>
            <a:headEnd/>
            <a:tailEnd type="triangle" w="med" len="med"/>
          </a:ln>
        </p:spPr>
      </p:cxnSp>
      <p:cxnSp>
        <p:nvCxnSpPr>
          <p:cNvPr id="22535" name="AutoShape 8"/>
          <p:cNvCxnSpPr>
            <a:cxnSpLocks noChangeShapeType="1"/>
            <a:stCxn id="448516" idx="2"/>
            <a:endCxn id="14343" idx="0"/>
          </p:cNvCxnSpPr>
          <p:nvPr/>
        </p:nvCxnSpPr>
        <p:spPr bwMode="auto">
          <a:xfrm rot="16200000" flipH="1">
            <a:off x="5049044" y="2340769"/>
            <a:ext cx="1254125" cy="2154237"/>
          </a:xfrm>
          <a:prstGeom prst="straightConnector1">
            <a:avLst/>
          </a:prstGeom>
          <a:noFill/>
          <a:ln w="63500">
            <a:solidFill>
              <a:srgbClr val="080800"/>
            </a:solidFill>
            <a:round/>
            <a:headEnd/>
            <a:tailEnd type="triangle" w="med" len="med"/>
          </a:ln>
        </p:spPr>
      </p:cxnSp>
      <p:pic>
        <p:nvPicPr>
          <p:cNvPr id="22536" name="Picture 2" descr="_tab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0" y="0"/>
            <a:ext cx="1152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0063" y="285750"/>
            <a:ext cx="8229600" cy="1143000"/>
          </a:xfrm>
        </p:spPr>
        <p:txBody>
          <a:bodyPr/>
          <a:lstStyle/>
          <a:p>
            <a:pPr eaLnBrk="1" hangingPunct="1"/>
            <a:r>
              <a:rPr lang="it-IT" sz="3600" b="1" smtClean="0">
                <a:solidFill>
                  <a:srgbClr val="C00000"/>
                </a:solidFill>
                <a:latin typeface="Comic Sans MS" pitchFamily="66" charset="0"/>
              </a:rPr>
              <a:t>Applicazioni su paziente</a:t>
            </a:r>
            <a:endParaRPr lang="en-US" sz="3600" b="1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24579" name="Picture 6"/>
          <p:cNvPicPr>
            <a:picLocks noChangeAspect="1" noChangeArrowheads="1"/>
          </p:cNvPicPr>
          <p:nvPr/>
        </p:nvPicPr>
        <p:blipFill>
          <a:blip r:embed="rId3" cstate="print"/>
          <a:srcRect l="47487" t="11540" r="11771" b="10085"/>
          <a:stretch>
            <a:fillRect/>
          </a:stretch>
        </p:blipFill>
        <p:spPr bwMode="auto">
          <a:xfrm>
            <a:off x="214313" y="1455738"/>
            <a:ext cx="3819525" cy="4973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4580" name="Picture 7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 l="35234" t="17876" r="3932" b="39958"/>
          <a:stretch>
            <a:fillRect/>
          </a:stretch>
        </p:blipFill>
        <p:spPr bwMode="auto">
          <a:xfrm>
            <a:off x="4071938" y="2192338"/>
            <a:ext cx="4919662" cy="23082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4581" name="Picture 2" descr="_tabl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0"/>
            <a:ext cx="1152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57188" y="214313"/>
            <a:ext cx="8229600" cy="1143000"/>
          </a:xfrm>
        </p:spPr>
        <p:txBody>
          <a:bodyPr/>
          <a:lstStyle/>
          <a:p>
            <a:pPr eaLnBrk="1" hangingPunct="1"/>
            <a:r>
              <a:rPr lang="it-IT" sz="3600" b="1" smtClean="0">
                <a:solidFill>
                  <a:srgbClr val="C00000"/>
                </a:solidFill>
                <a:latin typeface="Comic Sans MS" pitchFamily="66" charset="0"/>
              </a:rPr>
              <a:t>Pianificazione con MVCB-CT</a:t>
            </a:r>
            <a:endParaRPr lang="en-US" sz="3600" b="1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428625" y="4498975"/>
            <a:ext cx="8329613" cy="221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0850" indent="-450850">
              <a:buClr>
                <a:srgbClr val="0000CC"/>
              </a:buClr>
              <a:buFont typeface="Wingdings" pitchFamily="2" charset="2"/>
              <a:buChar char="Ø"/>
            </a:pPr>
            <a:r>
              <a:rPr lang="it-IT" sz="2300">
                <a:latin typeface="Comic Sans MS" pitchFamily="66" charset="0"/>
              </a:rPr>
              <a:t> La dose erogata tramite la MVCB può essere calcolata direttamente sul sistema TPS attraverso l’elaborazione di un piano di cura compensativo</a:t>
            </a:r>
          </a:p>
          <a:p>
            <a:pPr marL="450850" indent="-450850">
              <a:buClr>
                <a:srgbClr val="0000CC"/>
              </a:buClr>
              <a:buFont typeface="Wingdings" pitchFamily="2" charset="2"/>
              <a:buChar char="Ø"/>
            </a:pPr>
            <a:endParaRPr lang="it-IT" sz="2300">
              <a:latin typeface="Comic Sans MS" pitchFamily="66" charset="0"/>
            </a:endParaRPr>
          </a:p>
          <a:p>
            <a:pPr marL="450850" indent="-450850">
              <a:buClr>
                <a:srgbClr val="0000CC"/>
              </a:buClr>
              <a:buFont typeface="Wingdings" pitchFamily="2" charset="2"/>
              <a:buChar char="Ø"/>
            </a:pPr>
            <a:r>
              <a:rPr lang="it-IT" sz="2300">
                <a:latin typeface="Comic Sans MS" pitchFamily="66" charset="0"/>
              </a:rPr>
              <a:t> Il numero di MVCB-CT deve essere deciso durante la fase di pianificazione</a:t>
            </a:r>
          </a:p>
        </p:txBody>
      </p:sp>
      <p:pic>
        <p:nvPicPr>
          <p:cNvPr id="25604" name="Picture 2" descr="_tab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0" y="0"/>
            <a:ext cx="1152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7" descr="C:\Users\ELISAB~1\AppData\Local\Temp\ARC5A6B\imagesMVCB\fugura5_2_altra.jpg"/>
          <p:cNvPicPr>
            <a:picLocks noChangeAspect="1" noChangeArrowheads="1"/>
          </p:cNvPicPr>
          <p:nvPr/>
        </p:nvPicPr>
        <p:blipFill>
          <a:blip r:embed="rId4" cstate="print"/>
          <a:srcRect l="55736" t="66190"/>
          <a:stretch>
            <a:fillRect/>
          </a:stretch>
        </p:blipFill>
        <p:spPr bwMode="auto">
          <a:xfrm>
            <a:off x="4357688" y="1214438"/>
            <a:ext cx="368935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2" descr="C:\Users\ELISAB~1\AppData\Local\Temp\ARCAB3B\imagesMVCB\figura5_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73163" y="1214438"/>
            <a:ext cx="2898775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ELISAB~1\AppData\Local\Temp\ARCEAE5\imagesMVCB\figura5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000250"/>
            <a:ext cx="4410075" cy="471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 descr="C:\Users\ELISAB~1\AppData\Local\Temp\ARCD1DA\imagesMVCB\figura5_3_alt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2000250"/>
            <a:ext cx="4257675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428625" y="571500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it-IT" sz="3600" b="1" dirty="0">
                <a:solidFill>
                  <a:srgbClr val="C00000"/>
                </a:solidFill>
                <a:latin typeface="Comic Sans MS" pitchFamily="66" charset="0"/>
                <a:ea typeface="+mj-ea"/>
                <a:cs typeface="+mj-cs"/>
              </a:rPr>
              <a:t>Pianificazione con MVCB-CT</a:t>
            </a:r>
            <a:endParaRPr lang="en-US" sz="3600" b="1" dirty="0">
              <a:solidFill>
                <a:srgbClr val="C00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26629" name="Picture 2" descr="_tab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00" y="0"/>
            <a:ext cx="1152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Text Box 9"/>
          <p:cNvSpPr txBox="1">
            <a:spLocks noChangeArrowheads="1"/>
          </p:cNvSpPr>
          <p:nvPr/>
        </p:nvSpPr>
        <p:spPr bwMode="auto">
          <a:xfrm>
            <a:off x="5572125" y="1416050"/>
            <a:ext cx="2541588" cy="369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b="1">
                <a:solidFill>
                  <a:srgbClr val="0000CC"/>
                </a:solidFill>
                <a:latin typeface="Comic Sans MS" pitchFamily="66" charset="0"/>
              </a:rPr>
              <a:t>CONTRIBUTO MVCB</a:t>
            </a:r>
          </a:p>
        </p:txBody>
      </p:sp>
      <p:sp>
        <p:nvSpPr>
          <p:cNvPr id="26631" name="Text Box 8"/>
          <p:cNvSpPr txBox="1">
            <a:spLocks noChangeArrowheads="1"/>
          </p:cNvSpPr>
          <p:nvPr/>
        </p:nvSpPr>
        <p:spPr bwMode="auto">
          <a:xfrm>
            <a:off x="714375" y="1416050"/>
            <a:ext cx="3621088" cy="369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b="1">
                <a:solidFill>
                  <a:srgbClr val="0000CC"/>
                </a:solidFill>
                <a:latin typeface="Comic Sans MS" pitchFamily="66" charset="0"/>
              </a:rPr>
              <a:t>DOSE TOTALE PIANIFICATA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57188" y="0"/>
            <a:ext cx="6086475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3600" b="1" dirty="0" smtClean="0">
                <a:solidFill>
                  <a:srgbClr val="C00000"/>
                </a:solidFill>
                <a:latin typeface="Comic Sans MS" pitchFamily="66" charset="0"/>
              </a:rPr>
              <a:t>Pianificazione con MVCB-CT</a:t>
            </a:r>
            <a:endParaRPr lang="en-US" sz="3600" b="1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27651" name="Picture 2" descr="C:\Users\ELISAB~1\AppData\Local\Temp\ARC768\imagesMVCB\DVH.jpg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1304925" y="1214438"/>
            <a:ext cx="6910388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CasellaDiTesto 4"/>
          <p:cNvSpPr txBox="1">
            <a:spLocks noChangeArrowheads="1"/>
          </p:cNvSpPr>
          <p:nvPr/>
        </p:nvSpPr>
        <p:spPr bwMode="auto">
          <a:xfrm>
            <a:off x="3571875" y="6000750"/>
            <a:ext cx="5715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/>
              <a:t>____ piano di cura  teorico</a:t>
            </a:r>
          </a:p>
          <a:p>
            <a:r>
              <a:rPr lang="it-IT"/>
              <a:t>------  piano di cura compensativo (con MVCB)</a:t>
            </a:r>
          </a:p>
          <a:p>
            <a:endParaRPr lang="it-IT"/>
          </a:p>
        </p:txBody>
      </p:sp>
      <p:pic>
        <p:nvPicPr>
          <p:cNvPr id="27653" name="Picture 2" descr="_tab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00" y="0"/>
            <a:ext cx="1152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658" name="Picture 18" descr="G:\foto GABRIELE\100_1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38" y="3621088"/>
            <a:ext cx="2071687" cy="137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865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5543560" cy="1143000"/>
          </a:xfrm>
          <a:noFill/>
        </p:spPr>
        <p:txBody>
          <a:bodyPr anchor="ctr"/>
          <a:lstStyle/>
          <a:p>
            <a:pPr eaLnBrk="1" hangingPunct="1"/>
            <a:r>
              <a:rPr lang="it-IT" sz="3200" b="1" dirty="0" smtClean="0">
                <a:solidFill>
                  <a:srgbClr val="FF0000"/>
                </a:solidFill>
              </a:rPr>
              <a:t>Le realizzazione </a:t>
            </a:r>
            <a:br>
              <a:rPr lang="it-IT" sz="3200" b="1" dirty="0" smtClean="0">
                <a:solidFill>
                  <a:srgbClr val="FF0000"/>
                </a:solidFill>
              </a:rPr>
            </a:br>
            <a:r>
              <a:rPr lang="it-IT" sz="3200" b="1" dirty="0" smtClean="0">
                <a:solidFill>
                  <a:srgbClr val="FF0000"/>
                </a:solidFill>
              </a:rPr>
              <a:t>2005-2008 </a:t>
            </a:r>
          </a:p>
        </p:txBody>
      </p:sp>
      <p:sp>
        <p:nvSpPr>
          <p:cNvPr id="19866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916113"/>
            <a:ext cx="4240212" cy="4114800"/>
          </a:xfrm>
          <a:noFill/>
        </p:spPr>
        <p:txBody>
          <a:bodyPr/>
          <a:lstStyle/>
          <a:p>
            <a:pPr marL="1009650" indent="-342900" eaLnBrk="1" hangingPunct="1">
              <a:buFont typeface="Wingdings" pitchFamily="2" charset="2"/>
              <a:buNone/>
            </a:pPr>
            <a:endParaRPr lang="it-IT" sz="4300" b="1" smtClean="0"/>
          </a:p>
          <a:p>
            <a:pPr marL="1009650" indent="-342900" eaLnBrk="1" hangingPunct="1">
              <a:buFont typeface="Wingdings" pitchFamily="2" charset="2"/>
              <a:buNone/>
            </a:pPr>
            <a:r>
              <a:rPr lang="it-IT" sz="4300" b="1" i="1" smtClean="0"/>
              <a:t>  </a:t>
            </a:r>
          </a:p>
        </p:txBody>
      </p:sp>
      <p:sp>
        <p:nvSpPr>
          <p:cNvPr id="198661" name="Rectangle 4"/>
          <p:cNvSpPr>
            <a:spLocks noChangeArrowheads="1"/>
          </p:cNvSpPr>
          <p:nvPr/>
        </p:nvSpPr>
        <p:spPr bwMode="auto">
          <a:xfrm>
            <a:off x="4724400" y="2133600"/>
            <a:ext cx="424021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009650" indent="-342900">
              <a:spcBef>
                <a:spcPct val="20000"/>
              </a:spcBef>
              <a:buClr>
                <a:srgbClr val="FF3300"/>
              </a:buClr>
              <a:buFont typeface="Times New Roman" charset="0"/>
              <a:buNone/>
            </a:pPr>
            <a:endParaRPr lang="it-IT" sz="2800" b="1"/>
          </a:p>
          <a:p>
            <a:pPr marL="1009650" indent="-342900">
              <a:spcBef>
                <a:spcPct val="20000"/>
              </a:spcBef>
              <a:buClr>
                <a:srgbClr val="FF3300"/>
              </a:buClr>
              <a:buFont typeface="Times New Roman" charset="0"/>
              <a:buNone/>
            </a:pPr>
            <a:r>
              <a:rPr lang="it-IT" sz="2800" b="1" i="1"/>
              <a:t>  </a:t>
            </a:r>
          </a:p>
        </p:txBody>
      </p:sp>
      <p:sp>
        <p:nvSpPr>
          <p:cNvPr id="198662" name="Rectangle 5"/>
          <p:cNvSpPr>
            <a:spLocks noChangeArrowheads="1"/>
          </p:cNvSpPr>
          <p:nvPr/>
        </p:nvSpPr>
        <p:spPr bwMode="auto">
          <a:xfrm>
            <a:off x="-571536" y="1785938"/>
            <a:ext cx="5857916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009650" indent="-342900">
              <a:spcBef>
                <a:spcPct val="20000"/>
              </a:spcBef>
              <a:buClr>
                <a:srgbClr val="FF3300"/>
              </a:buClr>
              <a:buFont typeface="Times New Roman" charset="0"/>
              <a:buNone/>
            </a:pPr>
            <a:r>
              <a:rPr lang="it-IT" sz="2200" b="1" i="1" dirty="0" smtClean="0"/>
              <a:t>Nuova </a:t>
            </a:r>
            <a:r>
              <a:rPr lang="it-IT" sz="2200" b="1" i="1" dirty="0"/>
              <a:t>piastra tecnologica dell’Ospedale Oncologico </a:t>
            </a:r>
            <a:r>
              <a:rPr lang="it-IT" sz="2200" b="1" i="1" dirty="0" smtClean="0"/>
              <a:t>A. Businco </a:t>
            </a:r>
            <a:r>
              <a:rPr lang="it-IT" sz="2200" b="1" i="1" dirty="0"/>
              <a:t>con:                  </a:t>
            </a:r>
            <a:r>
              <a:rPr lang="it-IT" sz="2200" b="1" i="1" dirty="0" smtClean="0"/>
              <a:t>                                 </a:t>
            </a:r>
            <a:r>
              <a:rPr lang="it-IT" sz="2200" b="1" i="1" dirty="0"/>
              <a:t>- 2 TC simulatore big-bore,                         - 4 Linac, 2 con </a:t>
            </a:r>
            <a:r>
              <a:rPr lang="it-IT" sz="2200" b="1" i="1" dirty="0" smtClean="0"/>
              <a:t>3DCRT-IMRT &amp; RT vision</a:t>
            </a:r>
            <a:endParaRPr lang="it-IT" sz="2200" b="1" i="1" dirty="0"/>
          </a:p>
          <a:p>
            <a:pPr marL="1009650" indent="-342900">
              <a:spcBef>
                <a:spcPct val="20000"/>
              </a:spcBef>
              <a:buClr>
                <a:srgbClr val="FF3300"/>
              </a:buClr>
              <a:buFont typeface="Times New Roman" charset="0"/>
              <a:buNone/>
            </a:pPr>
            <a:r>
              <a:rPr lang="it-IT" sz="2200" b="1" i="1" dirty="0"/>
              <a:t>                    2 con 3DCRT, IMRT </a:t>
            </a:r>
          </a:p>
          <a:p>
            <a:pPr marL="1009650" indent="-342900">
              <a:spcBef>
                <a:spcPct val="20000"/>
              </a:spcBef>
              <a:buClr>
                <a:srgbClr val="FF3300"/>
              </a:buClr>
              <a:buFont typeface="Times New Roman" charset="0"/>
              <a:buNone/>
            </a:pPr>
            <a:r>
              <a:rPr lang="it-IT" sz="2200" b="1" i="1" dirty="0"/>
              <a:t>                   &amp; MV cone-beam                           - brachiterapia HDR</a:t>
            </a:r>
          </a:p>
          <a:p>
            <a:pPr marL="1009650" indent="-342900">
              <a:spcBef>
                <a:spcPct val="20000"/>
              </a:spcBef>
              <a:buClr>
                <a:srgbClr val="FF3300"/>
              </a:buClr>
              <a:buFont typeface="Times New Roman" charset="0"/>
              <a:buNone/>
            </a:pPr>
            <a:endParaRPr lang="it-IT" sz="2200" b="1" i="1" dirty="0"/>
          </a:p>
          <a:p>
            <a:pPr marL="1009650" indent="-342900">
              <a:spcBef>
                <a:spcPct val="20000"/>
              </a:spcBef>
              <a:buClr>
                <a:srgbClr val="FF3300"/>
              </a:buClr>
              <a:buFont typeface="Times New Roman" charset="0"/>
              <a:buNone/>
            </a:pPr>
            <a:endParaRPr lang="it-IT" sz="2200" b="1" i="1" dirty="0"/>
          </a:p>
        </p:txBody>
      </p:sp>
      <p:pic>
        <p:nvPicPr>
          <p:cNvPr id="198663" name="Picture 6" descr="_backdro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171450"/>
            <a:ext cx="2895600" cy="1581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98664" name="Picture 8" descr="DSC_422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72720" y="1928813"/>
            <a:ext cx="1828438" cy="121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8665" name="Picture 11" descr="DSC_0003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57374" y="5286388"/>
            <a:ext cx="1790431" cy="13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8666" name="Picture 12" descr="DSC_422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7750" y="3929063"/>
            <a:ext cx="178593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8667" name="Picture 19" descr="G:\foto GABRIELE\100_100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15074" y="3405422"/>
            <a:ext cx="1142989" cy="760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Freccia angolare in su 20"/>
          <p:cNvSpPr/>
          <p:nvPr/>
        </p:nvSpPr>
        <p:spPr>
          <a:xfrm rot="5400000">
            <a:off x="964382" y="4750602"/>
            <a:ext cx="928688" cy="428625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 sz="2000"/>
          </a:p>
        </p:txBody>
      </p:sp>
      <p:pic>
        <p:nvPicPr>
          <p:cNvPr id="198669" name="Picture 20" descr="G:\foto GABRIELE\100_102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81617" y="1928813"/>
            <a:ext cx="1890713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Freccia a destra 22"/>
          <p:cNvSpPr/>
          <p:nvPr/>
        </p:nvSpPr>
        <p:spPr>
          <a:xfrm rot="20450802">
            <a:off x="3873995" y="2394634"/>
            <a:ext cx="1147219" cy="2933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 sz="2000"/>
          </a:p>
        </p:txBody>
      </p:sp>
      <p:sp>
        <p:nvSpPr>
          <p:cNvPr id="24" name="Freccia a destra 23"/>
          <p:cNvSpPr/>
          <p:nvPr/>
        </p:nvSpPr>
        <p:spPr>
          <a:xfrm rot="880991">
            <a:off x="3877641" y="3474641"/>
            <a:ext cx="960089" cy="2816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 sz="2000"/>
          </a:p>
        </p:txBody>
      </p:sp>
      <p:pic>
        <p:nvPicPr>
          <p:cNvPr id="198672" name="Picture 21" descr="G:\foto GABRIELE\100_100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338638" y="5257800"/>
            <a:ext cx="2214562" cy="147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8673" name="Picture 22" descr="G:\foto GABRIELE\100_101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630988" y="5194300"/>
            <a:ext cx="2284412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Freccia a destra 26"/>
          <p:cNvSpPr/>
          <p:nvPr/>
        </p:nvSpPr>
        <p:spPr>
          <a:xfrm rot="2887861">
            <a:off x="3250542" y="4370454"/>
            <a:ext cx="1135442" cy="317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z="3600" b="1" smtClean="0">
                <a:solidFill>
                  <a:srgbClr val="C00000"/>
                </a:solidFill>
                <a:latin typeface="Comic Sans MS" pitchFamily="66" charset="0"/>
              </a:rPr>
              <a:t>Prospettive</a:t>
            </a:r>
            <a:endParaRPr lang="en-US" sz="3600" b="1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28675" name="Picture 4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 l="32278" t="10312" r="2162" b="42697"/>
          <a:stretch>
            <a:fillRect/>
          </a:stretch>
        </p:blipFill>
        <p:spPr bwMode="auto">
          <a:xfrm>
            <a:off x="315913" y="1546225"/>
            <a:ext cx="8445500" cy="40973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9675B4-2969-4946-8468-61FE1E098618}" type="slidenum">
              <a:rPr lang="it-IT"/>
              <a:pPr>
                <a:defRPr/>
              </a:pPr>
              <a:t>31</a:t>
            </a:fld>
            <a:endParaRPr lang="it-IT"/>
          </a:p>
        </p:txBody>
      </p:sp>
      <p:sp>
        <p:nvSpPr>
          <p:cNvPr id="29699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71438"/>
            <a:ext cx="8229600" cy="1143000"/>
          </a:xfrm>
        </p:spPr>
        <p:txBody>
          <a:bodyPr/>
          <a:lstStyle/>
          <a:p>
            <a:pPr eaLnBrk="1" hangingPunct="1"/>
            <a:r>
              <a:rPr lang="it-IT" sz="3600" b="1" smtClean="0">
                <a:solidFill>
                  <a:srgbClr val="C00000"/>
                </a:solidFill>
                <a:latin typeface="Comic Sans MS" pitchFamily="66" charset="0"/>
              </a:rPr>
              <a:t>Prospettive</a:t>
            </a:r>
            <a:endParaRPr lang="en-US" sz="3600" b="1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29700" name="Picture 3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 l="9389" t="11250" r="12807" b="27142"/>
          <a:stretch>
            <a:fillRect/>
          </a:stretch>
        </p:blipFill>
        <p:spPr bwMode="auto">
          <a:xfrm>
            <a:off x="80963" y="935038"/>
            <a:ext cx="5453062" cy="2922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9701" name="Picture 4"/>
          <p:cNvPicPr>
            <a:picLocks noChangeAspect="1" noChangeArrowheads="1"/>
          </p:cNvPicPr>
          <p:nvPr/>
        </p:nvPicPr>
        <p:blipFill>
          <a:blip r:embed="rId4" cstate="print"/>
          <a:srcRect l="14180" t="17876" r="9389" b="8417"/>
          <a:stretch>
            <a:fillRect/>
          </a:stretch>
        </p:blipFill>
        <p:spPr bwMode="auto">
          <a:xfrm>
            <a:off x="3748088" y="3214688"/>
            <a:ext cx="5205412" cy="33988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14313" y="285750"/>
            <a:ext cx="8229600" cy="1143000"/>
          </a:xfrm>
        </p:spPr>
        <p:txBody>
          <a:bodyPr/>
          <a:lstStyle/>
          <a:p>
            <a:pPr eaLnBrk="1" hangingPunct="1"/>
            <a:r>
              <a:rPr lang="it-IT" sz="3600" b="1" smtClean="0">
                <a:solidFill>
                  <a:srgbClr val="C00000"/>
                </a:solidFill>
                <a:latin typeface="Comic Sans MS" pitchFamily="66" charset="0"/>
              </a:rPr>
              <a:t>Conclusioni</a:t>
            </a:r>
            <a:endParaRPr lang="en-US" sz="3600" b="1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75139" name="Text Box 3"/>
          <p:cNvSpPr txBox="1">
            <a:spLocks noChangeArrowheads="1"/>
          </p:cNvSpPr>
          <p:nvPr/>
        </p:nvSpPr>
        <p:spPr bwMode="auto">
          <a:xfrm>
            <a:off x="71438" y="1277938"/>
            <a:ext cx="9072562" cy="5508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55600" indent="-355600" fontAlgn="auto"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Font typeface="Wingdings" pitchFamily="2" charset="2"/>
              <a:buChar char="Ø"/>
              <a:defRPr/>
            </a:pPr>
            <a:r>
              <a:rPr lang="it-IT" sz="2200" dirty="0">
                <a:solidFill>
                  <a:srgbClr val="0000CC"/>
                </a:solidFill>
                <a:latin typeface="Comic Sans MS" pitchFamily="66" charset="0"/>
                <a:cs typeface="+mn-cs"/>
              </a:rPr>
              <a:t>Il sistema </a:t>
            </a:r>
            <a:r>
              <a:rPr lang="it-IT" sz="2200" dirty="0" err="1">
                <a:solidFill>
                  <a:srgbClr val="0000CC"/>
                </a:solidFill>
                <a:latin typeface="Comic Sans MS" pitchFamily="66" charset="0"/>
                <a:cs typeface="+mn-cs"/>
              </a:rPr>
              <a:t>MVision</a:t>
            </a:r>
            <a:r>
              <a:rPr lang="it-IT" sz="2200" dirty="0">
                <a:solidFill>
                  <a:srgbClr val="0000CC"/>
                </a:solidFill>
                <a:latin typeface="Comic Sans MS" pitchFamily="66" charset="0"/>
                <a:cs typeface="+mn-cs"/>
              </a:rPr>
              <a:t> è un sistema con buone caratteristiche in termini di velocità, precisione e accuratezza per applicazioni IGRT:</a:t>
            </a:r>
          </a:p>
          <a:p>
            <a:pPr marL="703263" lvl="1" indent="-246063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it-IT" dirty="0">
                <a:latin typeface="Comic Sans MS" pitchFamily="66" charset="0"/>
                <a:cs typeface="+mn-cs"/>
              </a:rPr>
              <a:t> Velocità: 50 secondi per un’acquisizione + 1 minuto per l’</a:t>
            </a:r>
            <a:r>
              <a:rPr lang="it-IT" dirty="0" err="1">
                <a:latin typeface="Comic Sans MS" pitchFamily="66" charset="0"/>
                <a:cs typeface="+mn-cs"/>
              </a:rPr>
              <a:t>eleborazione</a:t>
            </a:r>
            <a:endParaRPr lang="it-IT" dirty="0">
              <a:latin typeface="Comic Sans MS" pitchFamily="66" charset="0"/>
              <a:cs typeface="+mn-cs"/>
            </a:endParaRPr>
          </a:p>
          <a:p>
            <a:pPr marL="703263" lvl="1" indent="-246063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it-IT" dirty="0">
                <a:latin typeface="Comic Sans MS" pitchFamily="66" charset="0"/>
                <a:cs typeface="+mn-cs"/>
              </a:rPr>
              <a:t> Precisione: misure ripetute per spostamenti noti hanno medie &lt;= 1 mm</a:t>
            </a:r>
          </a:p>
          <a:p>
            <a:pPr marL="703263" lvl="1" indent="-246063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it-IT" dirty="0">
                <a:latin typeface="Comic Sans MS" pitchFamily="66" charset="0"/>
                <a:cs typeface="+mn-cs"/>
              </a:rPr>
              <a:t> Accuratezza: spostamenti noti sono calcolati dal sistema con errori &lt;= 1 mm</a:t>
            </a:r>
          </a:p>
          <a:p>
            <a:pPr marL="1160463" lvl="2" indent="-246063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lang="it-IT" dirty="0">
              <a:latin typeface="Comic Sans MS" pitchFamily="66" charset="0"/>
              <a:cs typeface="+mn-cs"/>
            </a:endParaRP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Font typeface="Wingdings" pitchFamily="2" charset="2"/>
              <a:buChar char="Ø"/>
              <a:defRPr/>
            </a:pPr>
            <a:r>
              <a:rPr lang="it-IT" sz="2200" dirty="0">
                <a:solidFill>
                  <a:srgbClr val="0000CC"/>
                </a:solidFill>
                <a:latin typeface="Comic Sans MS" pitchFamily="66" charset="0"/>
                <a:cs typeface="+mn-cs"/>
              </a:rPr>
              <a:t>Permette di ottenere un </a:t>
            </a:r>
            <a:r>
              <a:rPr lang="it-IT" sz="2200" dirty="0" err="1">
                <a:solidFill>
                  <a:srgbClr val="0000CC"/>
                </a:solidFill>
                <a:latin typeface="Comic Sans MS" pitchFamily="66" charset="0"/>
                <a:cs typeface="+mn-cs"/>
              </a:rPr>
              <a:t>imaging</a:t>
            </a:r>
            <a:r>
              <a:rPr lang="it-IT" sz="2200" dirty="0">
                <a:solidFill>
                  <a:srgbClr val="0000CC"/>
                </a:solidFill>
                <a:latin typeface="Comic Sans MS" pitchFamily="66" charset="0"/>
                <a:cs typeface="+mn-cs"/>
              </a:rPr>
              <a:t> 3D del paziente sul lettino di trattamento:</a:t>
            </a:r>
          </a:p>
          <a:p>
            <a:pPr marL="723900" lvl="1" indent="-2667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it-IT" dirty="0">
                <a:latin typeface="Comic Sans MS" pitchFamily="66" charset="0"/>
                <a:cs typeface="+mn-cs"/>
              </a:rPr>
              <a:t>Verifica del </a:t>
            </a:r>
            <a:r>
              <a:rPr lang="it-IT" dirty="0" err="1">
                <a:latin typeface="Comic Sans MS" pitchFamily="66" charset="0"/>
                <a:cs typeface="+mn-cs"/>
              </a:rPr>
              <a:t>setup</a:t>
            </a:r>
            <a:endParaRPr lang="it-IT" dirty="0">
              <a:latin typeface="Comic Sans MS" pitchFamily="66" charset="0"/>
              <a:cs typeface="+mn-cs"/>
            </a:endParaRPr>
          </a:p>
          <a:p>
            <a:pPr marL="723900" lvl="1" indent="-2667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it-IT" dirty="0">
                <a:latin typeface="Comic Sans MS" pitchFamily="66" charset="0"/>
                <a:cs typeface="+mn-cs"/>
              </a:rPr>
              <a:t>Monitoraggio di variazioni anatomiche del paziente</a:t>
            </a:r>
          </a:p>
          <a:p>
            <a:pPr marL="723900" lvl="1" indent="-2667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lang="it-IT" dirty="0">
              <a:latin typeface="Comic Sans MS" pitchFamily="66" charset="0"/>
              <a:cs typeface="+mn-cs"/>
            </a:endParaRPr>
          </a:p>
          <a:p>
            <a:pPr marL="450850" indent="-450850" fontAlgn="auto"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Font typeface="Wingdings" pitchFamily="2" charset="2"/>
              <a:buChar char="Ø"/>
              <a:defRPr/>
            </a:pPr>
            <a:r>
              <a:rPr lang="it-IT" sz="2200" dirty="0">
                <a:solidFill>
                  <a:srgbClr val="0000CC"/>
                </a:solidFill>
                <a:latin typeface="Comic Sans MS" pitchFamily="66" charset="0"/>
                <a:cs typeface="+mn-cs"/>
              </a:rPr>
              <a:t>Potrebbe essere utilizzato per ricalcolare la distribuzione di dose</a:t>
            </a:r>
          </a:p>
          <a:p>
            <a:pPr marL="723900" lvl="1" indent="-2667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it-IT" dirty="0">
                <a:latin typeface="Comic Sans MS" pitchFamily="66" charset="0"/>
                <a:cs typeface="+mn-cs"/>
              </a:rPr>
              <a:t> Il segnale è proporzionale alla densità elettronica</a:t>
            </a:r>
          </a:p>
          <a:p>
            <a:pPr marL="723900" lvl="1" indent="-2667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it-IT" dirty="0">
                <a:latin typeface="Comic Sans MS" pitchFamily="66" charset="0"/>
                <a:cs typeface="+mn-cs"/>
              </a:rPr>
              <a:t> </a:t>
            </a:r>
            <a:r>
              <a:rPr lang="it-IT" dirty="0" err="1">
                <a:latin typeface="Comic Sans MS" pitchFamily="66" charset="0"/>
                <a:cs typeface="+mn-cs"/>
              </a:rPr>
              <a:t>Dose-guided</a:t>
            </a:r>
            <a:r>
              <a:rPr lang="it-IT" dirty="0">
                <a:latin typeface="Comic Sans MS" pitchFamily="66" charset="0"/>
                <a:cs typeface="+mn-cs"/>
              </a:rPr>
              <a:t> RT (DGRT) su MVCB-CT ???</a:t>
            </a:r>
          </a:p>
          <a:p>
            <a:pPr marL="723900" lvl="1" indent="-2667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it-IT" dirty="0">
                <a:latin typeface="Comic Sans MS" pitchFamily="66" charset="0"/>
                <a:cs typeface="+mn-cs"/>
              </a:rPr>
              <a:t> Applicazioni con protesi metalliche ???</a:t>
            </a:r>
          </a:p>
          <a:p>
            <a:pPr marL="1160463" lvl="2" indent="-246063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lang="it-IT" dirty="0">
              <a:latin typeface="Comic Sans MS" pitchFamily="66" charset="0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 txBox="1">
            <a:spLocks noRot="1" noChangeArrowheads="1"/>
          </p:cNvSpPr>
          <p:nvPr/>
        </p:nvSpPr>
        <p:spPr bwMode="auto">
          <a:xfrm>
            <a:off x="1071563" y="428625"/>
            <a:ext cx="73580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it-IT" sz="3500" b="1">
                <a:solidFill>
                  <a:srgbClr val="C00000"/>
                </a:solidFill>
                <a:latin typeface="Comic Sans MS" pitchFamily="66" charset="0"/>
              </a:rPr>
              <a:t>La nostra esperienza </a:t>
            </a:r>
            <a:endParaRPr lang="en-US" sz="3500" b="1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714348" y="1291787"/>
            <a:ext cx="7929563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it-IT" sz="2000" dirty="0" smtClean="0">
                <a:latin typeface="Comic Sans MS" pitchFamily="66" charset="0"/>
              </a:rPr>
              <a:t>Da  Giugno  a Dicembre </a:t>
            </a:r>
            <a:r>
              <a:rPr lang="it-IT" sz="2000" dirty="0">
                <a:latin typeface="Comic Sans MS" pitchFamily="66" charset="0"/>
              </a:rPr>
              <a:t>2009:</a:t>
            </a:r>
          </a:p>
          <a:p>
            <a:pPr marL="450850" indent="-450850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it-IT" sz="2000" dirty="0">
                <a:latin typeface="Comic Sans MS" pitchFamily="66" charset="0"/>
              </a:rPr>
              <a:t>9</a:t>
            </a:r>
            <a:r>
              <a:rPr lang="it-IT" sz="2000" dirty="0" smtClean="0">
                <a:latin typeface="Comic Sans MS" pitchFamily="66" charset="0"/>
              </a:rPr>
              <a:t> </a:t>
            </a:r>
            <a:r>
              <a:rPr lang="it-IT" sz="2000" dirty="0">
                <a:latin typeface="Comic Sans MS" pitchFamily="66" charset="0"/>
              </a:rPr>
              <a:t>pazienti affetti da adenocarcinoma della </a:t>
            </a:r>
            <a:r>
              <a:rPr lang="it-IT" sz="2000" dirty="0" smtClean="0">
                <a:latin typeface="Comic Sans MS" pitchFamily="66" charset="0"/>
              </a:rPr>
              <a:t>prostata</a:t>
            </a:r>
          </a:p>
          <a:p>
            <a:pPr marL="450850" indent="-450850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it-IT" sz="2000" dirty="0" smtClean="0">
                <a:latin typeface="Comic Sans MS" pitchFamily="66" charset="0"/>
              </a:rPr>
              <a:t>Applicazione protocollo NAL  (50 coppie di PV)</a:t>
            </a:r>
            <a:endParaRPr lang="it-IT" sz="2000" dirty="0">
              <a:latin typeface="Comic Sans MS" pitchFamily="66" charset="0"/>
            </a:endParaRPr>
          </a:p>
          <a:p>
            <a:pPr marL="450850" indent="-450850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it-IT" sz="2000" dirty="0" smtClean="0">
                <a:latin typeface="Comic Sans MS" pitchFamily="66" charset="0"/>
              </a:rPr>
              <a:t>Gli </a:t>
            </a:r>
            <a:r>
              <a:rPr lang="it-IT" sz="2000" dirty="0" smtClean="0">
                <a:solidFill>
                  <a:srgbClr val="FF0000"/>
                </a:solidFill>
                <a:latin typeface="Comic Sans MS" pitchFamily="66" charset="0"/>
              </a:rPr>
              <a:t>scostamenti con PV </a:t>
            </a:r>
            <a:r>
              <a:rPr lang="it-IT" sz="2000" dirty="0" smtClean="0">
                <a:latin typeface="Comic Sans MS" pitchFamily="66" charset="0"/>
              </a:rPr>
              <a:t>sono stati valutati  	mediante </a:t>
            </a:r>
            <a:r>
              <a:rPr lang="it-IT" sz="2000" dirty="0" err="1" smtClean="0">
                <a:solidFill>
                  <a:srgbClr val="0000FF"/>
                </a:solidFill>
                <a:latin typeface="Comic Sans MS" pitchFamily="66" charset="0"/>
              </a:rPr>
              <a:t>matching</a:t>
            </a:r>
            <a:r>
              <a:rPr lang="it-IT" sz="2000" dirty="0" smtClean="0">
                <a:solidFill>
                  <a:srgbClr val="0000FF"/>
                </a:solidFill>
                <a:latin typeface="Comic Sans MS" pitchFamily="66" charset="0"/>
              </a:rPr>
              <a:t> con la DRR su </a:t>
            </a:r>
            <a:r>
              <a:rPr lang="it-IT" sz="2000" dirty="0" err="1" smtClean="0">
                <a:solidFill>
                  <a:srgbClr val="0000FF"/>
                </a:solidFill>
                <a:latin typeface="Comic Sans MS" pitchFamily="66" charset="0"/>
              </a:rPr>
              <a:t>reperi</a:t>
            </a:r>
            <a:r>
              <a:rPr lang="it-IT" sz="2000" dirty="0" smtClean="0">
                <a:solidFill>
                  <a:srgbClr val="0000FF"/>
                </a:solidFill>
                <a:latin typeface="Comic Sans MS" pitchFamily="66" charset="0"/>
              </a:rPr>
              <a:t> ossei	</a:t>
            </a:r>
          </a:p>
          <a:p>
            <a:pPr marL="450850" indent="-450850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it-IT" sz="2000" dirty="0" smtClean="0">
                <a:latin typeface="Comic Sans MS" pitchFamily="66" charset="0"/>
              </a:rPr>
              <a:t>50 MVCB</a:t>
            </a:r>
          </a:p>
          <a:p>
            <a:pPr marL="450850" indent="-450850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it-IT" sz="2000" dirty="0" smtClean="0">
                <a:latin typeface="Comic Sans MS" pitchFamily="66" charset="0"/>
              </a:rPr>
              <a:t>Gli </a:t>
            </a:r>
            <a:r>
              <a:rPr lang="it-IT" sz="2000" dirty="0" smtClean="0">
                <a:solidFill>
                  <a:srgbClr val="FF0000"/>
                </a:solidFill>
                <a:latin typeface="Comic Sans MS" pitchFamily="66" charset="0"/>
              </a:rPr>
              <a:t>scostamenti con MVCB</a:t>
            </a:r>
            <a:r>
              <a:rPr lang="it-IT" sz="2000" dirty="0" smtClean="0">
                <a:solidFill>
                  <a:srgbClr val="0000FF"/>
                </a:solidFill>
                <a:latin typeface="Comic Sans MS" pitchFamily="66" charset="0"/>
              </a:rPr>
              <a:t> (vs CT di simulazione)</a:t>
            </a:r>
            <a:r>
              <a:rPr lang="it-IT" sz="2000" dirty="0" smtClean="0">
                <a:latin typeface="Comic Sans MS" pitchFamily="66" charset="0"/>
              </a:rPr>
              <a:t> sono stati valutati con modalità di </a:t>
            </a:r>
            <a:r>
              <a:rPr lang="it-IT" sz="2000" dirty="0" smtClean="0">
                <a:solidFill>
                  <a:srgbClr val="0000FF"/>
                </a:solidFill>
                <a:latin typeface="Comic Sans MS" pitchFamily="66" charset="0"/>
              </a:rPr>
              <a:t>registrazione automatica (AR)</a:t>
            </a:r>
            <a:r>
              <a:rPr lang="it-IT" sz="2000" dirty="0" smtClean="0">
                <a:latin typeface="Comic Sans MS" pitchFamily="66" charset="0"/>
              </a:rPr>
              <a:t>, </a:t>
            </a:r>
            <a:r>
              <a:rPr lang="it-IT" sz="2000" dirty="0" err="1" smtClean="0">
                <a:solidFill>
                  <a:srgbClr val="0000FF"/>
                </a:solidFill>
                <a:latin typeface="Comic Sans MS" pitchFamily="66" charset="0"/>
              </a:rPr>
              <a:t>matching</a:t>
            </a:r>
            <a:r>
              <a:rPr lang="it-IT" sz="2000" dirty="0" smtClean="0">
                <a:solidFill>
                  <a:srgbClr val="0000FF"/>
                </a:solidFill>
                <a:latin typeface="Comic Sans MS" pitchFamily="66" charset="0"/>
              </a:rPr>
              <a:t> mediante </a:t>
            </a:r>
            <a:r>
              <a:rPr lang="it-IT" sz="2000" dirty="0" err="1" smtClean="0">
                <a:solidFill>
                  <a:srgbClr val="0000FF"/>
                </a:solidFill>
                <a:latin typeface="Comic Sans MS" pitchFamily="66" charset="0"/>
              </a:rPr>
              <a:t>reperi</a:t>
            </a:r>
            <a:r>
              <a:rPr lang="it-IT" sz="2000" dirty="0" smtClean="0">
                <a:solidFill>
                  <a:srgbClr val="0000FF"/>
                </a:solidFill>
                <a:latin typeface="Comic Sans MS" pitchFamily="66" charset="0"/>
              </a:rPr>
              <a:t> ossei (BMR) </a:t>
            </a:r>
            <a:r>
              <a:rPr lang="it-IT" sz="2000" dirty="0" smtClean="0">
                <a:latin typeface="Comic Sans MS" pitchFamily="66" charset="0"/>
              </a:rPr>
              <a:t>e </a:t>
            </a:r>
            <a:r>
              <a:rPr lang="it-IT" sz="2000" dirty="0" err="1" smtClean="0">
                <a:solidFill>
                  <a:srgbClr val="0000FF"/>
                </a:solidFill>
                <a:latin typeface="Comic Sans MS" pitchFamily="66" charset="0"/>
              </a:rPr>
              <a:t>matching</a:t>
            </a:r>
            <a:r>
              <a:rPr lang="it-IT" sz="2000" dirty="0" smtClean="0">
                <a:solidFill>
                  <a:srgbClr val="0000FF"/>
                </a:solidFill>
                <a:latin typeface="Comic Sans MS" pitchFamily="66" charset="0"/>
              </a:rPr>
              <a:t> mediante tessuti molli (STR)</a:t>
            </a:r>
          </a:p>
          <a:p>
            <a:pPr marL="450850" indent="-450850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it-IT" sz="2000" dirty="0" smtClean="0">
                <a:latin typeface="Comic Sans MS" pitchFamily="66" charset="0"/>
              </a:rPr>
              <a:t>150 misurazioni con MVCB, 150 con PV</a:t>
            </a:r>
          </a:p>
        </p:txBody>
      </p:sp>
      <p:pic>
        <p:nvPicPr>
          <p:cNvPr id="31748" name="Picture 2" descr="_tab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0"/>
            <a:ext cx="1152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 txBox="1">
            <a:spLocks noRot="1" noChangeArrowheads="1"/>
          </p:cNvSpPr>
          <p:nvPr/>
        </p:nvSpPr>
        <p:spPr bwMode="auto">
          <a:xfrm>
            <a:off x="1071563" y="428625"/>
            <a:ext cx="73580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it-IT" sz="3500" b="1" dirty="0">
                <a:solidFill>
                  <a:srgbClr val="C00000"/>
                </a:solidFill>
                <a:latin typeface="Comic Sans MS" pitchFamily="66" charset="0"/>
              </a:rPr>
              <a:t>La nostra </a:t>
            </a:r>
            <a:r>
              <a:rPr lang="it-IT" sz="3500" b="1" dirty="0" smtClean="0">
                <a:solidFill>
                  <a:srgbClr val="C00000"/>
                </a:solidFill>
                <a:latin typeface="Comic Sans MS" pitchFamily="66" charset="0"/>
              </a:rPr>
              <a:t>esperienza (I) </a:t>
            </a:r>
            <a:endParaRPr lang="en-US" sz="35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31748" name="Picture 2" descr="_tab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0"/>
            <a:ext cx="1152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Tabella 4"/>
          <p:cNvGraphicFramePr>
            <a:graphicFrameLocks noGrp="1"/>
          </p:cNvGraphicFramePr>
          <p:nvPr/>
        </p:nvGraphicFramePr>
        <p:xfrm>
          <a:off x="5268897" y="1500174"/>
          <a:ext cx="3517945" cy="321470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666034"/>
                <a:gridCol w="666034"/>
                <a:gridCol w="559673"/>
                <a:gridCol w="542068"/>
                <a:gridCol w="542068"/>
                <a:gridCol w="542068"/>
              </a:tblGrid>
              <a:tr h="4592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200" dirty="0">
                        <a:ln>
                          <a:solidFill>
                            <a:schemeClr val="tx1"/>
                          </a:solidFill>
                        </a:ln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 err="1">
                          <a:latin typeface="Comic Sans MS" pitchFamily="66" charset="0"/>
                        </a:rPr>
                        <a:t>Mean</a:t>
                      </a:r>
                      <a:r>
                        <a:rPr lang="it-IT" sz="1000" b="1" dirty="0">
                          <a:latin typeface="Comic Sans MS" pitchFamily="66" charset="0"/>
                        </a:rPr>
                        <a:t> (mm)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SD (mm)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 err="1">
                          <a:latin typeface="Comic Sans MS" pitchFamily="66" charset="0"/>
                        </a:rPr>
                        <a:t>Min</a:t>
                      </a:r>
                      <a:r>
                        <a:rPr lang="it-IT" sz="1000" b="1" dirty="0">
                          <a:latin typeface="Comic Sans MS" pitchFamily="66" charset="0"/>
                        </a:rPr>
                        <a:t> (mm)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Max (mm)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29622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CC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 smtClean="0">
                          <a:latin typeface="Comic Sans MS" pitchFamily="66" charset="0"/>
                        </a:rPr>
                        <a:t>PV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0,4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2,2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-4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6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BMR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-0,6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2,3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-5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6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AR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-1,2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2,4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-9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5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STR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-1,2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2,7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-9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5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22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LL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 smtClean="0">
                          <a:latin typeface="Comic Sans MS" pitchFamily="66" charset="0"/>
                        </a:rPr>
                        <a:t>PV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0,6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1,8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-3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5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BMR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0,6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2,1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-3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8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AR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-0,1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2,5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-5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11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STR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0,5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3,2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-5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13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22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AP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 smtClean="0">
                          <a:latin typeface="Comic Sans MS" pitchFamily="66" charset="0"/>
                        </a:rPr>
                        <a:t>PV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-0,2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3,0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BMR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-1,9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3,2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-5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13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AR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-3,1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2,3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-7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2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STR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-3,7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3,9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-12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asellaDiTesto 6"/>
          <p:cNvSpPr txBox="1"/>
          <p:nvPr/>
        </p:nvSpPr>
        <p:spPr>
          <a:xfrm>
            <a:off x="357158" y="1785926"/>
            <a:ext cx="47863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FF"/>
              </a:buClr>
              <a:buSzPct val="80000"/>
              <a:buFont typeface="Wingdings" pitchFamily="2" charset="2"/>
              <a:buChar char="q"/>
            </a:pPr>
            <a:r>
              <a:rPr lang="it-IT" sz="2000" dirty="0" smtClean="0">
                <a:latin typeface="Comic Sans MS" pitchFamily="66" charset="0"/>
              </a:rPr>
              <a:t> Gli scostamenti medi con PV calcolati lungo i tre assi risultano entro tolleranza (&lt;2mm)</a:t>
            </a:r>
          </a:p>
        </p:txBody>
      </p:sp>
      <p:sp>
        <p:nvSpPr>
          <p:cNvPr id="12" name="Ovale 11"/>
          <p:cNvSpPr/>
          <p:nvPr/>
        </p:nvSpPr>
        <p:spPr>
          <a:xfrm rot="16200000">
            <a:off x="6768720" y="1875223"/>
            <a:ext cx="214314" cy="4643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Ovale 14"/>
          <p:cNvSpPr/>
          <p:nvPr/>
        </p:nvSpPr>
        <p:spPr>
          <a:xfrm rot="16200000">
            <a:off x="6768721" y="2732481"/>
            <a:ext cx="214312" cy="46434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e 15"/>
          <p:cNvSpPr/>
          <p:nvPr/>
        </p:nvSpPr>
        <p:spPr>
          <a:xfrm rot="16200000">
            <a:off x="6786579" y="3643314"/>
            <a:ext cx="214313" cy="5000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 txBox="1">
            <a:spLocks noRot="1" noChangeArrowheads="1"/>
          </p:cNvSpPr>
          <p:nvPr/>
        </p:nvSpPr>
        <p:spPr bwMode="auto">
          <a:xfrm>
            <a:off x="1071563" y="428625"/>
            <a:ext cx="73580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it-IT" sz="3500" b="1" dirty="0">
                <a:solidFill>
                  <a:srgbClr val="C00000"/>
                </a:solidFill>
                <a:latin typeface="Comic Sans MS" pitchFamily="66" charset="0"/>
              </a:rPr>
              <a:t>La nostra </a:t>
            </a:r>
            <a:r>
              <a:rPr lang="it-IT" sz="3500" b="1" dirty="0" smtClean="0">
                <a:solidFill>
                  <a:srgbClr val="C00000"/>
                </a:solidFill>
                <a:latin typeface="Comic Sans MS" pitchFamily="66" charset="0"/>
              </a:rPr>
              <a:t>esperienza (II) </a:t>
            </a:r>
            <a:endParaRPr lang="en-US" sz="35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31748" name="Picture 2" descr="_tab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0"/>
            <a:ext cx="1152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Tabella 4"/>
          <p:cNvGraphicFramePr>
            <a:graphicFrameLocks noGrp="1"/>
          </p:cNvGraphicFramePr>
          <p:nvPr/>
        </p:nvGraphicFramePr>
        <p:xfrm>
          <a:off x="5268897" y="1500176"/>
          <a:ext cx="3517945" cy="321470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666034"/>
                <a:gridCol w="666034"/>
                <a:gridCol w="559673"/>
                <a:gridCol w="542068"/>
                <a:gridCol w="542068"/>
                <a:gridCol w="542068"/>
              </a:tblGrid>
              <a:tr h="4592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200" dirty="0">
                        <a:ln>
                          <a:solidFill>
                            <a:schemeClr val="tx1"/>
                          </a:solidFill>
                        </a:ln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 err="1">
                          <a:latin typeface="Comic Sans MS" pitchFamily="66" charset="0"/>
                        </a:rPr>
                        <a:t>Mean</a:t>
                      </a:r>
                      <a:r>
                        <a:rPr lang="it-IT" sz="1000" b="1" dirty="0">
                          <a:latin typeface="Comic Sans MS" pitchFamily="66" charset="0"/>
                        </a:rPr>
                        <a:t> (mm)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SD (mm)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 err="1">
                          <a:latin typeface="Comic Sans MS" pitchFamily="66" charset="0"/>
                        </a:rPr>
                        <a:t>Min</a:t>
                      </a:r>
                      <a:r>
                        <a:rPr lang="it-IT" sz="1000" b="1" dirty="0">
                          <a:latin typeface="Comic Sans MS" pitchFamily="66" charset="0"/>
                        </a:rPr>
                        <a:t> (mm)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Max (mm)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29622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CC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 smtClean="0">
                          <a:latin typeface="Comic Sans MS" pitchFamily="66" charset="0"/>
                        </a:rPr>
                        <a:t>PV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0,4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2,2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-4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BMR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-0,6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2,3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-5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6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AR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-1,2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2,4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-9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5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STR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-1,2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2,7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-9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5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22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LL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 smtClean="0">
                          <a:latin typeface="Comic Sans MS" pitchFamily="66" charset="0"/>
                        </a:rPr>
                        <a:t>PV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0,6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1,8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-3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5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BMR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0,6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2,1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-3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8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AR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-0,1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2,5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-5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11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STR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0,5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3,2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-5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13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22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AP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 smtClean="0">
                          <a:latin typeface="Comic Sans MS" pitchFamily="66" charset="0"/>
                        </a:rPr>
                        <a:t>PV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-0,2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3,0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-6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BMR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-1,9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3,2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-5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13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AR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-3,1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2,3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-7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2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STR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-3,7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3,9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-12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asellaDiTesto 6"/>
          <p:cNvSpPr txBox="1"/>
          <p:nvPr/>
        </p:nvSpPr>
        <p:spPr>
          <a:xfrm>
            <a:off x="285720" y="1441440"/>
            <a:ext cx="49292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FF"/>
              </a:buClr>
              <a:buSzPct val="80000"/>
              <a:buFont typeface="Wingdings" pitchFamily="2" charset="2"/>
              <a:buChar char="q"/>
            </a:pPr>
            <a:r>
              <a:rPr lang="it-IT" sz="2000" dirty="0" smtClean="0">
                <a:latin typeface="Comic Sans MS" pitchFamily="66" charset="0"/>
              </a:rPr>
              <a:t> Gli scostamenti medi con PV calcolati lungo i tre assi risultano entro tolleranza (&lt;2mm)</a:t>
            </a:r>
          </a:p>
          <a:p>
            <a:pPr>
              <a:buClr>
                <a:srgbClr val="0000FF"/>
              </a:buClr>
              <a:buSzPct val="80000"/>
              <a:buFont typeface="Wingdings" pitchFamily="2" charset="2"/>
              <a:buChar char="q"/>
            </a:pPr>
            <a:r>
              <a:rPr lang="it-IT" sz="2000" dirty="0" smtClean="0">
                <a:latin typeface="Comic Sans MS" pitchFamily="66" charset="0"/>
              </a:rPr>
              <a:t> Gli scostamenti con </a:t>
            </a:r>
            <a:r>
              <a:rPr lang="it-IT" sz="2000" dirty="0" smtClean="0">
                <a:solidFill>
                  <a:srgbClr val="0000FF"/>
                </a:solidFill>
                <a:latin typeface="Comic Sans MS" pitchFamily="66" charset="0"/>
              </a:rPr>
              <a:t>PV</a:t>
            </a:r>
            <a:r>
              <a:rPr lang="it-IT" sz="2000" dirty="0" smtClean="0">
                <a:latin typeface="Comic Sans MS" pitchFamily="66" charset="0"/>
              </a:rPr>
              <a:t> e con </a:t>
            </a:r>
            <a:r>
              <a:rPr lang="it-IT" sz="2000" dirty="0" smtClean="0">
                <a:solidFill>
                  <a:srgbClr val="0000FF"/>
                </a:solidFill>
                <a:latin typeface="Comic Sans MS" pitchFamily="66" charset="0"/>
              </a:rPr>
              <a:t>MVCB su reperi ossei</a:t>
            </a:r>
            <a:r>
              <a:rPr lang="it-IT" sz="2000" dirty="0" smtClean="0">
                <a:latin typeface="Comic Sans MS" pitchFamily="66" charset="0"/>
              </a:rPr>
              <a:t> </a:t>
            </a:r>
            <a:r>
              <a:rPr lang="it-IT" sz="2000" dirty="0" smtClean="0">
                <a:solidFill>
                  <a:srgbClr val="C00000"/>
                </a:solidFill>
                <a:latin typeface="Comic Sans MS" pitchFamily="66" charset="0"/>
              </a:rPr>
              <a:t>NON</a:t>
            </a:r>
            <a:r>
              <a:rPr lang="it-IT" sz="2000" dirty="0" smtClean="0">
                <a:latin typeface="Comic Sans MS" pitchFamily="66" charset="0"/>
              </a:rPr>
              <a:t> sono </a:t>
            </a:r>
            <a:r>
              <a:rPr lang="it-IT" sz="2000" dirty="0" smtClean="0">
                <a:solidFill>
                  <a:srgbClr val="C00000"/>
                </a:solidFill>
                <a:latin typeface="Comic Sans MS" pitchFamily="66" charset="0"/>
              </a:rPr>
              <a:t>significativamente diversi</a:t>
            </a:r>
          </a:p>
        </p:txBody>
      </p:sp>
      <p:sp>
        <p:nvSpPr>
          <p:cNvPr id="12" name="Ovale 11"/>
          <p:cNvSpPr/>
          <p:nvPr/>
        </p:nvSpPr>
        <p:spPr>
          <a:xfrm rot="16200000">
            <a:off x="6768719" y="1875223"/>
            <a:ext cx="214314" cy="4643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Ovale 14"/>
          <p:cNvSpPr/>
          <p:nvPr/>
        </p:nvSpPr>
        <p:spPr>
          <a:xfrm rot="16200000">
            <a:off x="6768719" y="2089537"/>
            <a:ext cx="214314" cy="4643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e 15"/>
          <p:cNvSpPr/>
          <p:nvPr/>
        </p:nvSpPr>
        <p:spPr>
          <a:xfrm rot="16200000">
            <a:off x="6768720" y="2732480"/>
            <a:ext cx="214313" cy="4643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Ovale 16"/>
          <p:cNvSpPr/>
          <p:nvPr/>
        </p:nvSpPr>
        <p:spPr>
          <a:xfrm rot="16200000">
            <a:off x="6768719" y="3018231"/>
            <a:ext cx="214314" cy="4643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Ovale 17"/>
          <p:cNvSpPr/>
          <p:nvPr/>
        </p:nvSpPr>
        <p:spPr>
          <a:xfrm rot="16200000">
            <a:off x="6768719" y="3661174"/>
            <a:ext cx="214314" cy="4643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Ovale 18"/>
          <p:cNvSpPr/>
          <p:nvPr/>
        </p:nvSpPr>
        <p:spPr>
          <a:xfrm rot="16200000">
            <a:off x="6768719" y="3875488"/>
            <a:ext cx="214314" cy="4643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 txBox="1">
            <a:spLocks noRot="1" noChangeArrowheads="1"/>
          </p:cNvSpPr>
          <p:nvPr/>
        </p:nvSpPr>
        <p:spPr bwMode="auto">
          <a:xfrm>
            <a:off x="1071563" y="428625"/>
            <a:ext cx="73580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it-IT" sz="3500" b="1" dirty="0">
                <a:solidFill>
                  <a:srgbClr val="C00000"/>
                </a:solidFill>
                <a:latin typeface="Comic Sans MS" pitchFamily="66" charset="0"/>
              </a:rPr>
              <a:t>La nostra </a:t>
            </a:r>
            <a:r>
              <a:rPr lang="it-IT" sz="3500" b="1" dirty="0" smtClean="0">
                <a:solidFill>
                  <a:srgbClr val="C00000"/>
                </a:solidFill>
                <a:latin typeface="Comic Sans MS" pitchFamily="66" charset="0"/>
              </a:rPr>
              <a:t>esperienza (III) </a:t>
            </a:r>
            <a:endParaRPr lang="en-US" sz="35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31748" name="Picture 2" descr="_tab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0"/>
            <a:ext cx="1152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Tabella 4"/>
          <p:cNvGraphicFramePr>
            <a:graphicFrameLocks noGrp="1"/>
          </p:cNvGraphicFramePr>
          <p:nvPr/>
        </p:nvGraphicFramePr>
        <p:xfrm>
          <a:off x="5268897" y="1500174"/>
          <a:ext cx="3517945" cy="321470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666034"/>
                <a:gridCol w="666034"/>
                <a:gridCol w="559673"/>
                <a:gridCol w="542068"/>
                <a:gridCol w="542068"/>
                <a:gridCol w="542068"/>
              </a:tblGrid>
              <a:tr h="4592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200" dirty="0">
                        <a:ln>
                          <a:solidFill>
                            <a:schemeClr val="tx1"/>
                          </a:solidFill>
                        </a:ln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 err="1">
                          <a:latin typeface="Comic Sans MS" pitchFamily="66" charset="0"/>
                        </a:rPr>
                        <a:t>Mean</a:t>
                      </a:r>
                      <a:r>
                        <a:rPr lang="it-IT" sz="1000" b="1" dirty="0">
                          <a:latin typeface="Comic Sans MS" pitchFamily="66" charset="0"/>
                        </a:rPr>
                        <a:t> (mm)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SD (mm)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 err="1">
                          <a:latin typeface="Comic Sans MS" pitchFamily="66" charset="0"/>
                        </a:rPr>
                        <a:t>Min</a:t>
                      </a:r>
                      <a:r>
                        <a:rPr lang="it-IT" sz="1000" b="1" dirty="0">
                          <a:latin typeface="Comic Sans MS" pitchFamily="66" charset="0"/>
                        </a:rPr>
                        <a:t> (mm)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Max (mm)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29622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CC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 smtClean="0">
                          <a:latin typeface="Comic Sans MS" pitchFamily="66" charset="0"/>
                        </a:rPr>
                        <a:t>PV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0,4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2,2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-4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6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BMR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-0,6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2,3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-5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6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AR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-1,2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2,4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-9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5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STR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-1,2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2,7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-9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5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22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LL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 smtClean="0">
                          <a:latin typeface="Comic Sans MS" pitchFamily="66" charset="0"/>
                        </a:rPr>
                        <a:t>PV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0,6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1,8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-3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5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BMR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0,6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2,1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-3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8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AR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-0,1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2,5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-5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11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STR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0,5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3,2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-5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13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22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AP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 smtClean="0">
                          <a:latin typeface="Comic Sans MS" pitchFamily="66" charset="0"/>
                        </a:rPr>
                        <a:t>PV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-0,2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3,0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BMR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-1,9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3,2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-5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13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AR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-3,1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2,3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-7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2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STR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-3,7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3,9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-12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asellaDiTesto 6"/>
          <p:cNvSpPr txBox="1"/>
          <p:nvPr/>
        </p:nvSpPr>
        <p:spPr>
          <a:xfrm>
            <a:off x="285720" y="1441440"/>
            <a:ext cx="492922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FF"/>
              </a:buClr>
              <a:buSzPct val="80000"/>
              <a:buFont typeface="Wingdings" pitchFamily="2" charset="2"/>
              <a:buChar char="q"/>
            </a:pPr>
            <a:r>
              <a:rPr lang="it-IT" sz="2000" dirty="0" smtClean="0">
                <a:latin typeface="Comic Sans MS" pitchFamily="66" charset="0"/>
              </a:rPr>
              <a:t> Gli scostamenti medi con PV calcolati lungo i tre assi risultano entro tolleranza (&lt;2mm)</a:t>
            </a:r>
          </a:p>
          <a:p>
            <a:pPr>
              <a:buClr>
                <a:srgbClr val="0000FF"/>
              </a:buClr>
              <a:buSzPct val="80000"/>
              <a:buFont typeface="Wingdings" pitchFamily="2" charset="2"/>
              <a:buChar char="q"/>
            </a:pPr>
            <a:r>
              <a:rPr lang="it-IT" sz="2000" dirty="0" smtClean="0">
                <a:latin typeface="Comic Sans MS" pitchFamily="66" charset="0"/>
              </a:rPr>
              <a:t> Gli scostamenti con PV e con MVCB su reperi ossei NON sono significativamente diversi</a:t>
            </a:r>
          </a:p>
          <a:p>
            <a:pPr>
              <a:buClr>
                <a:srgbClr val="0000FF"/>
              </a:buClr>
              <a:buSzPct val="80000"/>
              <a:buFont typeface="Wingdings" pitchFamily="2" charset="2"/>
              <a:buChar char="q"/>
            </a:pPr>
            <a:r>
              <a:rPr lang="it-IT" sz="2000" dirty="0" smtClean="0">
                <a:latin typeface="Comic Sans MS" pitchFamily="66" charset="0"/>
              </a:rPr>
              <a:t> Gli scostamenti con </a:t>
            </a:r>
            <a:r>
              <a:rPr lang="it-IT" sz="2000" dirty="0" smtClean="0">
                <a:solidFill>
                  <a:srgbClr val="0000FF"/>
                </a:solidFill>
                <a:latin typeface="Comic Sans MS" pitchFamily="66" charset="0"/>
              </a:rPr>
              <a:t>MVCB mediante registrazione automatica (AR)  </a:t>
            </a:r>
            <a:r>
              <a:rPr lang="it-IT" sz="2000" dirty="0" smtClean="0">
                <a:latin typeface="Comic Sans MS" pitchFamily="66" charset="0"/>
              </a:rPr>
              <a:t>e </a:t>
            </a:r>
            <a:r>
              <a:rPr lang="it-IT" sz="2000" dirty="0" smtClean="0">
                <a:solidFill>
                  <a:srgbClr val="0000FF"/>
                </a:solidFill>
                <a:latin typeface="Comic Sans MS" pitchFamily="66" charset="0"/>
              </a:rPr>
              <a:t>mediante paragone con i tessuti molli (STR)  </a:t>
            </a:r>
            <a:r>
              <a:rPr lang="it-IT" sz="2000" dirty="0" smtClean="0">
                <a:solidFill>
                  <a:srgbClr val="C00000"/>
                </a:solidFill>
                <a:latin typeface="Comic Sans MS" pitchFamily="66" charset="0"/>
              </a:rPr>
              <a:t>NON</a:t>
            </a:r>
            <a:r>
              <a:rPr lang="it-IT" sz="2000" dirty="0" smtClean="0">
                <a:latin typeface="Comic Sans MS" pitchFamily="66" charset="0"/>
              </a:rPr>
              <a:t> sono </a:t>
            </a:r>
            <a:r>
              <a:rPr lang="it-IT" sz="2000" dirty="0" smtClean="0">
                <a:solidFill>
                  <a:srgbClr val="C00000"/>
                </a:solidFill>
                <a:latin typeface="Comic Sans MS" pitchFamily="66" charset="0"/>
              </a:rPr>
              <a:t>significativamente diversi</a:t>
            </a:r>
          </a:p>
        </p:txBody>
      </p:sp>
      <p:sp>
        <p:nvSpPr>
          <p:cNvPr id="12" name="Ovale 11"/>
          <p:cNvSpPr/>
          <p:nvPr/>
        </p:nvSpPr>
        <p:spPr>
          <a:xfrm rot="16200000">
            <a:off x="6768719" y="2303851"/>
            <a:ext cx="214314" cy="4643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e 15"/>
          <p:cNvSpPr/>
          <p:nvPr/>
        </p:nvSpPr>
        <p:spPr>
          <a:xfrm rot="16200000">
            <a:off x="6768719" y="2518165"/>
            <a:ext cx="214314" cy="4643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Ovale 16"/>
          <p:cNvSpPr/>
          <p:nvPr/>
        </p:nvSpPr>
        <p:spPr>
          <a:xfrm rot="16200000">
            <a:off x="6768719" y="3232545"/>
            <a:ext cx="214314" cy="4643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Ovale 17"/>
          <p:cNvSpPr/>
          <p:nvPr/>
        </p:nvSpPr>
        <p:spPr>
          <a:xfrm rot="16200000">
            <a:off x="6768719" y="3446859"/>
            <a:ext cx="214314" cy="4643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Ovale 18"/>
          <p:cNvSpPr/>
          <p:nvPr/>
        </p:nvSpPr>
        <p:spPr>
          <a:xfrm rot="16200000">
            <a:off x="6768719" y="4161239"/>
            <a:ext cx="214314" cy="4643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Ovale 19"/>
          <p:cNvSpPr/>
          <p:nvPr/>
        </p:nvSpPr>
        <p:spPr>
          <a:xfrm rot="16200000">
            <a:off x="6768719" y="4375553"/>
            <a:ext cx="214314" cy="4643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 txBox="1">
            <a:spLocks noRot="1" noChangeArrowheads="1"/>
          </p:cNvSpPr>
          <p:nvPr/>
        </p:nvSpPr>
        <p:spPr bwMode="auto">
          <a:xfrm>
            <a:off x="1071563" y="428625"/>
            <a:ext cx="73580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it-IT" sz="3500" b="1" dirty="0">
                <a:solidFill>
                  <a:srgbClr val="C00000"/>
                </a:solidFill>
                <a:latin typeface="Comic Sans MS" pitchFamily="66" charset="0"/>
              </a:rPr>
              <a:t>La nostra </a:t>
            </a:r>
            <a:r>
              <a:rPr lang="it-IT" sz="3500" b="1" dirty="0" smtClean="0">
                <a:solidFill>
                  <a:srgbClr val="C00000"/>
                </a:solidFill>
                <a:latin typeface="Comic Sans MS" pitchFamily="66" charset="0"/>
              </a:rPr>
              <a:t>esperienza (IV) </a:t>
            </a:r>
            <a:endParaRPr lang="en-US" sz="35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31748" name="Picture 2" descr="_tab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0"/>
            <a:ext cx="1152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Tabella 4"/>
          <p:cNvGraphicFramePr>
            <a:graphicFrameLocks noGrp="1"/>
          </p:cNvGraphicFramePr>
          <p:nvPr/>
        </p:nvGraphicFramePr>
        <p:xfrm>
          <a:off x="5268897" y="1500174"/>
          <a:ext cx="3517945" cy="321470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666034"/>
                <a:gridCol w="666034"/>
                <a:gridCol w="559673"/>
                <a:gridCol w="542068"/>
                <a:gridCol w="542068"/>
                <a:gridCol w="542068"/>
              </a:tblGrid>
              <a:tr h="4592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200" dirty="0">
                        <a:ln>
                          <a:solidFill>
                            <a:schemeClr val="tx1"/>
                          </a:solidFill>
                        </a:ln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 err="1">
                          <a:latin typeface="Comic Sans MS" pitchFamily="66" charset="0"/>
                        </a:rPr>
                        <a:t>Mean</a:t>
                      </a:r>
                      <a:r>
                        <a:rPr lang="it-IT" sz="1000" b="1" dirty="0">
                          <a:latin typeface="Comic Sans MS" pitchFamily="66" charset="0"/>
                        </a:rPr>
                        <a:t> (mm)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SD (mm)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 err="1">
                          <a:latin typeface="Comic Sans MS" pitchFamily="66" charset="0"/>
                        </a:rPr>
                        <a:t>Min</a:t>
                      </a:r>
                      <a:r>
                        <a:rPr lang="it-IT" sz="1000" b="1" dirty="0">
                          <a:latin typeface="Comic Sans MS" pitchFamily="66" charset="0"/>
                        </a:rPr>
                        <a:t> (mm)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Max (mm)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29622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CC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 smtClean="0">
                          <a:latin typeface="Comic Sans MS" pitchFamily="66" charset="0"/>
                        </a:rPr>
                        <a:t>PV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0,4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2,2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-4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6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BMR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-0,6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2,3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-5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6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AR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-1,2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2,4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-9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5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STR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-1,2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2,7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-9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5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22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LL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 smtClean="0">
                          <a:latin typeface="Comic Sans MS" pitchFamily="66" charset="0"/>
                        </a:rPr>
                        <a:t>PV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0,6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1,8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-3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5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BMR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0,6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2,1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-3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8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AR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-0,1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2,5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-5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11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STR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0,5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3,2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-5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13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22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AP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 smtClean="0">
                          <a:latin typeface="Comic Sans MS" pitchFamily="66" charset="0"/>
                        </a:rPr>
                        <a:t>PV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-0,2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3,0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BMR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-1,9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3,2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-5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13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AR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-3,1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2,3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-7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2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962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STR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-3,7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3,9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-12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asellaDiTesto 6"/>
          <p:cNvSpPr txBox="1"/>
          <p:nvPr/>
        </p:nvSpPr>
        <p:spPr>
          <a:xfrm>
            <a:off x="285720" y="1214422"/>
            <a:ext cx="4929222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FF"/>
              </a:buClr>
              <a:buSzPct val="80000"/>
              <a:buFont typeface="Wingdings" pitchFamily="2" charset="2"/>
              <a:buChar char="q"/>
            </a:pPr>
            <a:r>
              <a:rPr lang="it-IT" dirty="0" smtClean="0">
                <a:latin typeface="Comic Sans MS" pitchFamily="66" charset="0"/>
              </a:rPr>
              <a:t> Gli scostamenti medi con PV calcolati lungo i tre assi risultano entro tolleranza (&lt;2mm)</a:t>
            </a:r>
          </a:p>
          <a:p>
            <a:pPr>
              <a:buClr>
                <a:srgbClr val="0000FF"/>
              </a:buClr>
              <a:buSzPct val="80000"/>
              <a:buFont typeface="Wingdings" pitchFamily="2" charset="2"/>
              <a:buChar char="q"/>
            </a:pPr>
            <a:r>
              <a:rPr lang="it-IT" dirty="0" smtClean="0">
                <a:latin typeface="Comic Sans MS" pitchFamily="66" charset="0"/>
              </a:rPr>
              <a:t> Gli scostamenti con PV e con MVCB su </a:t>
            </a:r>
            <a:r>
              <a:rPr lang="it-IT" dirty="0" err="1" smtClean="0">
                <a:latin typeface="Comic Sans MS" pitchFamily="66" charset="0"/>
              </a:rPr>
              <a:t>reperi</a:t>
            </a:r>
            <a:r>
              <a:rPr lang="it-IT" dirty="0" smtClean="0">
                <a:latin typeface="Comic Sans MS" pitchFamily="66" charset="0"/>
              </a:rPr>
              <a:t> ossei NON sono significativamente diversi</a:t>
            </a:r>
          </a:p>
          <a:p>
            <a:pPr>
              <a:buClr>
                <a:srgbClr val="0000FF"/>
              </a:buClr>
              <a:buSzPct val="80000"/>
              <a:buFont typeface="Wingdings" pitchFamily="2" charset="2"/>
              <a:buChar char="q"/>
            </a:pPr>
            <a:r>
              <a:rPr lang="it-IT" dirty="0" smtClean="0">
                <a:latin typeface="Comic Sans MS" pitchFamily="66" charset="0"/>
              </a:rPr>
              <a:t> Gli scostamenti con MVCB mediante AR e mediante STR NON sono significativamente diversi</a:t>
            </a:r>
          </a:p>
          <a:p>
            <a:pPr>
              <a:buClr>
                <a:srgbClr val="0000FF"/>
              </a:buClr>
              <a:buSzPct val="80000"/>
              <a:buFont typeface="Wingdings" pitchFamily="2" charset="2"/>
              <a:buChar char="q"/>
            </a:pPr>
            <a:r>
              <a:rPr lang="it-IT" sz="2000" dirty="0" smtClean="0">
                <a:latin typeface="Comic Sans MS" pitchFamily="66" charset="0"/>
              </a:rPr>
              <a:t> Gli scostamenti con </a:t>
            </a:r>
            <a:r>
              <a:rPr lang="it-IT" sz="2000" dirty="0" smtClean="0">
                <a:solidFill>
                  <a:srgbClr val="0000FF"/>
                </a:solidFill>
                <a:latin typeface="Comic Sans MS" pitchFamily="66" charset="0"/>
              </a:rPr>
              <a:t>PV</a:t>
            </a:r>
            <a:r>
              <a:rPr lang="it-IT" sz="2000" dirty="0" smtClean="0">
                <a:latin typeface="Comic Sans MS" pitchFamily="66" charset="0"/>
              </a:rPr>
              <a:t> e con </a:t>
            </a:r>
            <a:r>
              <a:rPr lang="it-IT" sz="2000" dirty="0" smtClean="0">
                <a:solidFill>
                  <a:srgbClr val="0000FF"/>
                </a:solidFill>
                <a:latin typeface="Comic Sans MS" pitchFamily="66" charset="0"/>
              </a:rPr>
              <a:t>MVCB su STR </a:t>
            </a:r>
            <a:r>
              <a:rPr lang="it-IT" sz="2000" dirty="0" smtClean="0">
                <a:latin typeface="Comic Sans MS" pitchFamily="66" charset="0"/>
              </a:rPr>
              <a:t>ed </a:t>
            </a:r>
            <a:r>
              <a:rPr lang="it-IT" sz="2000" dirty="0" smtClean="0">
                <a:solidFill>
                  <a:srgbClr val="0000FF"/>
                </a:solidFill>
                <a:latin typeface="Comic Sans MS" pitchFamily="66" charset="0"/>
              </a:rPr>
              <a:t>AR</a:t>
            </a:r>
            <a:r>
              <a:rPr lang="it-IT" sz="2000" dirty="0" smtClean="0">
                <a:latin typeface="Comic Sans MS" pitchFamily="66" charset="0"/>
              </a:rPr>
              <a:t> sono </a:t>
            </a:r>
            <a:r>
              <a:rPr lang="it-IT" sz="2000" dirty="0" smtClean="0">
                <a:solidFill>
                  <a:srgbClr val="C00000"/>
                </a:solidFill>
                <a:latin typeface="Comic Sans MS" pitchFamily="66" charset="0"/>
              </a:rPr>
              <a:t>significativamente diversi </a:t>
            </a:r>
            <a:r>
              <a:rPr lang="it-IT" sz="2000" dirty="0" smtClean="0">
                <a:latin typeface="Comic Sans MS" pitchFamily="66" charset="0"/>
              </a:rPr>
              <a:t>lungo </a:t>
            </a:r>
            <a:r>
              <a:rPr lang="it-IT" sz="2000" dirty="0" smtClean="0">
                <a:solidFill>
                  <a:srgbClr val="C00000"/>
                </a:solidFill>
                <a:latin typeface="Comic Sans MS" pitchFamily="66" charset="0"/>
              </a:rPr>
              <a:t>AP</a:t>
            </a:r>
            <a:r>
              <a:rPr lang="it-IT" sz="2000" dirty="0" smtClean="0">
                <a:latin typeface="Comic Sans MS" pitchFamily="66" charset="0"/>
              </a:rPr>
              <a:t> (p&lt;0.001)</a:t>
            </a:r>
            <a:endParaRPr lang="it-IT" sz="2000" dirty="0">
              <a:latin typeface="Comic Sans MS" pitchFamily="66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357158" y="5434628"/>
            <a:ext cx="4143404" cy="923330"/>
          </a:xfrm>
          <a:prstGeom prst="rect">
            <a:avLst/>
          </a:prstGeom>
          <a:solidFill>
            <a:srgbClr val="99FF99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>
                <a:latin typeface="Comic Sans MS" pitchFamily="66" charset="0"/>
              </a:rPr>
              <a:t>I </a:t>
            </a:r>
            <a:r>
              <a:rPr lang="it-IT" dirty="0" err="1" smtClean="0">
                <a:latin typeface="Comic Sans MS" pitchFamily="66" charset="0"/>
              </a:rPr>
              <a:t>reperi</a:t>
            </a:r>
            <a:r>
              <a:rPr lang="it-IT" dirty="0" smtClean="0">
                <a:latin typeface="Comic Sans MS" pitchFamily="66" charset="0"/>
              </a:rPr>
              <a:t> ossei </a:t>
            </a:r>
            <a:r>
              <a:rPr lang="it-IT" b="1" dirty="0" smtClean="0">
                <a:latin typeface="Comic Sans MS" pitchFamily="66" charset="0"/>
              </a:rPr>
              <a:t>non</a:t>
            </a:r>
            <a:r>
              <a:rPr lang="it-IT" dirty="0" smtClean="0">
                <a:latin typeface="Comic Sans MS" pitchFamily="66" charset="0"/>
              </a:rPr>
              <a:t> sembrano costituire un “valido surrogato” della posizione della prostata.</a:t>
            </a:r>
            <a:endParaRPr lang="it-IT" dirty="0">
              <a:latin typeface="Comic Sans MS" pitchFamily="66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5572132" y="5286388"/>
            <a:ext cx="2928958" cy="1200329"/>
          </a:xfrm>
          <a:prstGeom prst="rect">
            <a:avLst/>
          </a:prstGeom>
          <a:solidFill>
            <a:srgbClr val="FFCC99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>
                <a:latin typeface="Comic Sans MS" pitchFamily="66" charset="0"/>
              </a:rPr>
              <a:t>Verifica con IMPIANTO </a:t>
            </a:r>
            <a:r>
              <a:rPr lang="it-IT" dirty="0" err="1" smtClean="0">
                <a:latin typeface="Comic Sans MS" pitchFamily="66" charset="0"/>
              </a:rPr>
              <a:t>DI</a:t>
            </a:r>
            <a:r>
              <a:rPr lang="it-IT" dirty="0" smtClean="0">
                <a:latin typeface="Comic Sans MS" pitchFamily="66" charset="0"/>
              </a:rPr>
              <a:t> SEMI </a:t>
            </a:r>
            <a:r>
              <a:rPr lang="it-IT" dirty="0" err="1" smtClean="0">
                <a:latin typeface="Comic Sans MS" pitchFamily="66" charset="0"/>
              </a:rPr>
              <a:t>D’ORO</a:t>
            </a:r>
            <a:r>
              <a:rPr lang="it-IT" dirty="0" smtClean="0">
                <a:latin typeface="Comic Sans MS" pitchFamily="66" charset="0"/>
              </a:rPr>
              <a:t> e/o CALCIFICAZIONI INTRAPROSTATICHE</a:t>
            </a:r>
            <a:endParaRPr lang="it-IT" dirty="0">
              <a:latin typeface="Comic Sans MS" pitchFamily="66" charset="0"/>
            </a:endParaRPr>
          </a:p>
        </p:txBody>
      </p:sp>
      <p:sp>
        <p:nvSpPr>
          <p:cNvPr id="13" name="Freccia in giù 12"/>
          <p:cNvSpPr/>
          <p:nvPr/>
        </p:nvSpPr>
        <p:spPr>
          <a:xfrm>
            <a:off x="2214546" y="4714884"/>
            <a:ext cx="214314" cy="71438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Freccia a destra 13"/>
          <p:cNvSpPr/>
          <p:nvPr/>
        </p:nvSpPr>
        <p:spPr>
          <a:xfrm>
            <a:off x="4643438" y="5786454"/>
            <a:ext cx="785818" cy="214314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Ovale 18"/>
          <p:cNvSpPr/>
          <p:nvPr/>
        </p:nvSpPr>
        <p:spPr>
          <a:xfrm rot="16200000">
            <a:off x="6768719" y="4161239"/>
            <a:ext cx="214314" cy="4643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Ovale 19"/>
          <p:cNvSpPr/>
          <p:nvPr/>
        </p:nvSpPr>
        <p:spPr>
          <a:xfrm rot="16200000">
            <a:off x="6768719" y="4375553"/>
            <a:ext cx="214314" cy="4643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Ovale 21"/>
          <p:cNvSpPr/>
          <p:nvPr/>
        </p:nvSpPr>
        <p:spPr>
          <a:xfrm rot="16200000">
            <a:off x="6768719" y="3661174"/>
            <a:ext cx="214314" cy="464347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 txBox="1">
            <a:spLocks noRot="1" noChangeArrowheads="1"/>
          </p:cNvSpPr>
          <p:nvPr/>
        </p:nvSpPr>
        <p:spPr bwMode="auto">
          <a:xfrm>
            <a:off x="1071563" y="428625"/>
            <a:ext cx="73580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it-IT" sz="3500" b="1">
                <a:solidFill>
                  <a:srgbClr val="C00000"/>
                </a:solidFill>
                <a:latin typeface="Comic Sans MS" pitchFamily="66" charset="0"/>
              </a:rPr>
              <a:t>La nostra esperienza </a:t>
            </a:r>
            <a:endParaRPr lang="en-US" sz="3500" b="1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31748" name="Picture 2" descr="_tab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0"/>
            <a:ext cx="1152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50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7855" name="Rectangle 31"/>
          <p:cNvSpPr>
            <a:spLocks noChangeArrowheads="1"/>
          </p:cNvSpPr>
          <p:nvPr/>
        </p:nvSpPr>
        <p:spPr bwMode="auto">
          <a:xfrm>
            <a:off x="0" y="54387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3" name="Gruppo 32"/>
          <p:cNvGrpSpPr/>
          <p:nvPr/>
        </p:nvGrpSpPr>
        <p:grpSpPr>
          <a:xfrm>
            <a:off x="3071802" y="2090762"/>
            <a:ext cx="5643602" cy="4481510"/>
            <a:chOff x="2000232" y="1357298"/>
            <a:chExt cx="6119813" cy="4981575"/>
          </a:xfrm>
        </p:grpSpPr>
        <p:grpSp>
          <p:nvGrpSpPr>
            <p:cNvPr id="31" name="Gruppo 30"/>
            <p:cNvGrpSpPr/>
            <p:nvPr/>
          </p:nvGrpSpPr>
          <p:grpSpPr>
            <a:xfrm>
              <a:off x="2000232" y="1357298"/>
              <a:ext cx="6119813" cy="4981575"/>
              <a:chOff x="0" y="457200"/>
              <a:chExt cx="6119813" cy="4981575"/>
            </a:xfrm>
          </p:grpSpPr>
          <p:grpSp>
            <p:nvGrpSpPr>
              <p:cNvPr id="77841" name="Group 17"/>
              <p:cNvGrpSpPr>
                <a:grpSpLocks noChangeAspect="1"/>
              </p:cNvGrpSpPr>
              <p:nvPr/>
            </p:nvGrpSpPr>
            <p:grpSpPr bwMode="auto">
              <a:xfrm>
                <a:off x="0" y="457200"/>
                <a:ext cx="6119813" cy="4981575"/>
                <a:chOff x="1134" y="1417"/>
                <a:chExt cx="9638" cy="7845"/>
              </a:xfrm>
            </p:grpSpPr>
            <p:sp>
              <p:nvSpPr>
                <p:cNvPr id="77849" name="AutoShape 25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1134" y="1417"/>
                  <a:ext cx="9638" cy="7845"/>
                </a:xfrm>
                <a:prstGeom prst="rect">
                  <a:avLst/>
                </a:prstGeom>
                <a:noFill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t-IT"/>
                </a:p>
              </p:txBody>
            </p:sp>
            <p:pic>
              <p:nvPicPr>
                <p:cNvPr id="77848" name="Picture 24" descr="TC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40521" t="33447" r="16602" b="22559"/>
                <a:stretch>
                  <a:fillRect/>
                </a:stretch>
              </p:blipFill>
              <p:spPr bwMode="auto">
                <a:xfrm>
                  <a:off x="1146" y="1425"/>
                  <a:ext cx="4708" cy="3863"/>
                </a:xfrm>
                <a:prstGeom prst="rect">
                  <a:avLst/>
                </a:prstGeom>
                <a:noFill/>
              </p:spPr>
            </p:pic>
            <p:pic>
              <p:nvPicPr>
                <p:cNvPr id="77847" name="Picture 23" descr="MVCB_AR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 l="38750" t="25000" b="12500"/>
                <a:stretch>
                  <a:fillRect/>
                </a:stretch>
              </p:blipFill>
              <p:spPr bwMode="auto">
                <a:xfrm>
                  <a:off x="6006" y="5391"/>
                  <a:ext cx="4741" cy="3871"/>
                </a:xfrm>
                <a:prstGeom prst="rect">
                  <a:avLst/>
                </a:prstGeom>
                <a:noFill/>
              </p:spPr>
            </p:pic>
            <p:pic>
              <p:nvPicPr>
                <p:cNvPr id="77846" name="Picture 22" descr="MVCB_BMR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750" t="25000" b="12500"/>
                <a:stretch>
                  <a:fillRect/>
                </a:stretch>
              </p:blipFill>
              <p:spPr bwMode="auto">
                <a:xfrm>
                  <a:off x="1134" y="5379"/>
                  <a:ext cx="4743" cy="3871"/>
                </a:xfrm>
                <a:prstGeom prst="rect">
                  <a:avLst/>
                </a:prstGeom>
                <a:noFill/>
              </p:spPr>
            </p:pic>
            <p:sp>
              <p:nvSpPr>
                <p:cNvPr id="77845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1320" y="1608"/>
                  <a:ext cx="714" cy="5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74066" tIns="37033" rIns="74066" bIns="3703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it-IT" sz="1600" b="1" dirty="0" smtClean="0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CT</a:t>
                  </a:r>
                  <a:endParaRPr kumimoji="0" lang="it-IT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7844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6141" y="1576"/>
                  <a:ext cx="468" cy="5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74066" tIns="37033" rIns="74066" bIns="3703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it-IT" sz="1600" b="1" i="0" u="none" strike="noStrike" cap="none" normalizeH="0" baseline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latin typeface="Arial" pitchFamily="34" charset="0"/>
                      <a:ea typeface="Times New Roman" pitchFamily="18" charset="0"/>
                      <a:cs typeface="Arial" pitchFamily="34" charset="0"/>
                    </a:rPr>
                    <a:t>B</a:t>
                  </a:r>
                  <a:endParaRPr kumimoji="0" lang="it-IT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7843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1332" y="5577"/>
                  <a:ext cx="2277" cy="5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74066" tIns="37033" rIns="74066" bIns="3703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it-IT" sz="1600" b="1" dirty="0" smtClean="0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BMR-MVCB</a:t>
                  </a:r>
                  <a:endParaRPr kumimoji="0" lang="it-IT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7842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6153" y="5544"/>
                  <a:ext cx="1956" cy="5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74066" tIns="37033" rIns="74066" bIns="3703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it-IT" sz="1600" b="1" dirty="0" smtClean="0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AR-MVCB</a:t>
                  </a:r>
                  <a:endParaRPr kumimoji="0" lang="it-IT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pic>
            <p:nvPicPr>
              <p:cNvPr id="77840" name="Picture 16" descr="MVCB_STR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1563" t="21875" r="6798" b="15625"/>
              <a:stretch>
                <a:fillRect/>
              </a:stretch>
            </p:blipFill>
            <p:spPr bwMode="auto">
              <a:xfrm>
                <a:off x="3071802" y="461441"/>
                <a:ext cx="3030538" cy="2457450"/>
              </a:xfrm>
              <a:prstGeom prst="rect">
                <a:avLst/>
              </a:prstGeom>
              <a:noFill/>
            </p:spPr>
          </p:pic>
        </p:grpSp>
        <p:sp>
          <p:nvSpPr>
            <p:cNvPr id="32" name="Text Box 18"/>
            <p:cNvSpPr txBox="1">
              <a:spLocks noChangeArrowheads="1"/>
            </p:cNvSpPr>
            <p:nvPr/>
          </p:nvSpPr>
          <p:spPr bwMode="auto">
            <a:xfrm>
              <a:off x="5286379" y="1500175"/>
              <a:ext cx="1826606" cy="4129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74066" tIns="37033" rIns="74066" bIns="3703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it-IT" sz="1600" b="1" dirty="0" smtClean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STR-MVCB</a:t>
              </a: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4" name="CasellaDiTesto 33"/>
          <p:cNvSpPr txBox="1"/>
          <p:nvPr/>
        </p:nvSpPr>
        <p:spPr>
          <a:xfrm>
            <a:off x="285720" y="2071678"/>
            <a:ext cx="2286016" cy="1477328"/>
          </a:xfrm>
          <a:prstGeom prst="rect">
            <a:avLst/>
          </a:prstGeom>
          <a:solidFill>
            <a:srgbClr val="FFFFCC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Comic Sans MS" pitchFamily="66" charset="0"/>
              </a:rPr>
              <a:t>Identificazione della calcificazione sulla CT di simulazione mediante </a:t>
            </a:r>
            <a:r>
              <a:rPr lang="it-IT" dirty="0" err="1" smtClean="0">
                <a:latin typeface="Comic Sans MS" pitchFamily="66" charset="0"/>
              </a:rPr>
              <a:t>crocifilo</a:t>
            </a:r>
            <a:endParaRPr lang="it-IT" dirty="0">
              <a:latin typeface="Comic Sans MS" pitchFamily="66" charset="0"/>
            </a:endParaRPr>
          </a:p>
        </p:txBody>
      </p:sp>
      <p:sp>
        <p:nvSpPr>
          <p:cNvPr id="36" name="CasellaDiTesto 35"/>
          <p:cNvSpPr txBox="1"/>
          <p:nvPr/>
        </p:nvSpPr>
        <p:spPr>
          <a:xfrm>
            <a:off x="285720" y="4500570"/>
            <a:ext cx="2357454" cy="1200329"/>
          </a:xfrm>
          <a:prstGeom prst="rect">
            <a:avLst/>
          </a:prstGeom>
          <a:solidFill>
            <a:srgbClr val="CCCCFF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Comic Sans MS" pitchFamily="66" charset="0"/>
              </a:rPr>
              <a:t>Valutazione della distanza tra la calcificazione ed il centro del </a:t>
            </a:r>
            <a:r>
              <a:rPr lang="it-IT" dirty="0" err="1" smtClean="0">
                <a:latin typeface="Comic Sans MS" pitchFamily="66" charset="0"/>
              </a:rPr>
              <a:t>crocifilo</a:t>
            </a:r>
            <a:endParaRPr lang="it-IT" dirty="0">
              <a:latin typeface="Comic Sans MS" pitchFamily="66" charset="0"/>
            </a:endParaRPr>
          </a:p>
        </p:txBody>
      </p:sp>
      <p:sp>
        <p:nvSpPr>
          <p:cNvPr id="37" name="CasellaDiTesto 36"/>
          <p:cNvSpPr txBox="1"/>
          <p:nvPr/>
        </p:nvSpPr>
        <p:spPr>
          <a:xfrm>
            <a:off x="428596" y="1071546"/>
            <a:ext cx="8358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latin typeface="Comic Sans MS" pitchFamily="66" charset="0"/>
              </a:rPr>
              <a:t>Valutazione della posizione della prostata mediante l’utilizzo di calcificazioni </a:t>
            </a:r>
            <a:r>
              <a:rPr lang="it-IT" sz="2000" dirty="0" err="1" smtClean="0">
                <a:latin typeface="Comic Sans MS" pitchFamily="66" charset="0"/>
              </a:rPr>
              <a:t>intraprostatiche</a:t>
            </a:r>
            <a:r>
              <a:rPr lang="it-IT" sz="2000" dirty="0" smtClean="0">
                <a:latin typeface="Comic Sans MS" pitchFamily="66" charset="0"/>
              </a:rPr>
              <a:t> su alcuni pazienti </a:t>
            </a:r>
            <a:endParaRPr lang="it-IT" sz="2000" dirty="0">
              <a:latin typeface="Comic Sans MS" pitchFamily="66" charset="0"/>
            </a:endParaRPr>
          </a:p>
        </p:txBody>
      </p:sp>
      <p:cxnSp>
        <p:nvCxnSpPr>
          <p:cNvPr id="25" name="Connettore 2 24"/>
          <p:cNvCxnSpPr/>
          <p:nvPr/>
        </p:nvCxnSpPr>
        <p:spPr>
          <a:xfrm>
            <a:off x="2428860" y="2714620"/>
            <a:ext cx="1357322" cy="42862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2 27"/>
          <p:cNvCxnSpPr/>
          <p:nvPr/>
        </p:nvCxnSpPr>
        <p:spPr>
          <a:xfrm>
            <a:off x="2500298" y="5000636"/>
            <a:ext cx="1714512" cy="50006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 txBox="1">
            <a:spLocks noRot="1" noChangeArrowheads="1"/>
          </p:cNvSpPr>
          <p:nvPr/>
        </p:nvSpPr>
        <p:spPr bwMode="auto">
          <a:xfrm>
            <a:off x="1071563" y="642918"/>
            <a:ext cx="73580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it-IT" sz="3500" b="1" dirty="0">
                <a:solidFill>
                  <a:srgbClr val="C00000"/>
                </a:solidFill>
                <a:latin typeface="Comic Sans MS" pitchFamily="66" charset="0"/>
              </a:rPr>
              <a:t>La nostra esperienza </a:t>
            </a:r>
            <a:endParaRPr lang="en-US" sz="35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31748" name="Picture 2" descr="_tab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0"/>
            <a:ext cx="1152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asellaDiTesto 6"/>
          <p:cNvSpPr txBox="1"/>
          <p:nvPr/>
        </p:nvSpPr>
        <p:spPr>
          <a:xfrm>
            <a:off x="285720" y="2138314"/>
            <a:ext cx="39290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FF"/>
              </a:buClr>
              <a:buFont typeface="Wingdings" pitchFamily="2" charset="2"/>
              <a:buChar char="q"/>
            </a:pPr>
            <a:r>
              <a:rPr lang="it-IT" sz="2000" dirty="0" smtClean="0"/>
              <a:t> </a:t>
            </a:r>
            <a:r>
              <a:rPr lang="it-IT" sz="2000" dirty="0" smtClean="0">
                <a:latin typeface="Comic Sans MS" pitchFamily="66" charset="0"/>
              </a:rPr>
              <a:t>Distanza tra la calcificazione ed il centro del </a:t>
            </a:r>
            <a:r>
              <a:rPr lang="it-IT" sz="2000" dirty="0" err="1" smtClean="0">
                <a:latin typeface="Comic Sans MS" pitchFamily="66" charset="0"/>
              </a:rPr>
              <a:t>crocifilo</a:t>
            </a:r>
            <a:r>
              <a:rPr lang="it-IT" sz="2000" dirty="0" smtClean="0">
                <a:latin typeface="Comic Sans MS" pitchFamily="66" charset="0"/>
              </a:rPr>
              <a:t> nelle diverse registrazioni.</a:t>
            </a:r>
          </a:p>
          <a:p>
            <a:pPr>
              <a:buClr>
                <a:srgbClr val="0000FF"/>
              </a:buClr>
              <a:buFont typeface="Wingdings" pitchFamily="2" charset="2"/>
              <a:buChar char="q"/>
            </a:pPr>
            <a:endParaRPr lang="it-IT" sz="2000" dirty="0" smtClean="0">
              <a:latin typeface="Comic Sans MS" pitchFamily="66" charset="0"/>
            </a:endParaRPr>
          </a:p>
          <a:p>
            <a:pPr>
              <a:buClr>
                <a:srgbClr val="0000FF"/>
              </a:buClr>
              <a:buFont typeface="Wingdings" pitchFamily="2" charset="2"/>
              <a:buChar char="q"/>
            </a:pPr>
            <a:r>
              <a:rPr lang="it-IT" sz="2000" dirty="0" smtClean="0">
                <a:latin typeface="Comic Sans MS" pitchFamily="66" charset="0"/>
              </a:rPr>
              <a:t> </a:t>
            </a:r>
            <a:r>
              <a:rPr lang="it-IT" sz="2000" dirty="0" smtClean="0">
                <a:solidFill>
                  <a:srgbClr val="0000FF"/>
                </a:solidFill>
                <a:latin typeface="Comic Sans MS" pitchFamily="66" charset="0"/>
              </a:rPr>
              <a:t>Lungo AP</a:t>
            </a:r>
            <a:r>
              <a:rPr lang="it-IT" sz="2000" dirty="0" smtClean="0">
                <a:latin typeface="Comic Sans MS" pitchFamily="66" charset="0"/>
              </a:rPr>
              <a:t>, tale distanza nelle </a:t>
            </a:r>
            <a:r>
              <a:rPr lang="it-IT" sz="2000" dirty="0" smtClean="0">
                <a:solidFill>
                  <a:srgbClr val="0000FF"/>
                </a:solidFill>
                <a:latin typeface="Comic Sans MS" pitchFamily="66" charset="0"/>
              </a:rPr>
              <a:t>registrazioni PV o BMR </a:t>
            </a:r>
            <a:r>
              <a:rPr lang="it-IT" sz="2000" dirty="0" smtClean="0">
                <a:latin typeface="Comic Sans MS" pitchFamily="66" charset="0"/>
              </a:rPr>
              <a:t>risulta </a:t>
            </a:r>
            <a:r>
              <a:rPr lang="it-IT" sz="2000" dirty="0" smtClean="0">
                <a:solidFill>
                  <a:srgbClr val="FF0000"/>
                </a:solidFill>
                <a:latin typeface="Comic Sans MS" pitchFamily="66" charset="0"/>
              </a:rPr>
              <a:t>significativamente (</a:t>
            </a:r>
            <a:r>
              <a:rPr lang="en-GB" sz="2000" dirty="0" smtClean="0">
                <a:solidFill>
                  <a:srgbClr val="FF0000"/>
                </a:solidFill>
                <a:latin typeface="Comic Sans MS" pitchFamily="66" charset="0"/>
              </a:rPr>
              <a:t>p&lt;0.05</a:t>
            </a:r>
            <a:r>
              <a:rPr lang="it-IT" sz="2000" dirty="0" smtClean="0">
                <a:solidFill>
                  <a:srgbClr val="FF0000"/>
                </a:solidFill>
                <a:latin typeface="Comic Sans MS" pitchFamily="66" charset="0"/>
              </a:rPr>
              <a:t>) maggiore </a:t>
            </a:r>
            <a:r>
              <a:rPr lang="it-IT" sz="2000" dirty="0" smtClean="0">
                <a:latin typeface="Comic Sans MS" pitchFamily="66" charset="0"/>
              </a:rPr>
              <a:t>che in </a:t>
            </a:r>
            <a:r>
              <a:rPr lang="it-IT" sz="2000" dirty="0" smtClean="0">
                <a:solidFill>
                  <a:srgbClr val="0000FF"/>
                </a:solidFill>
                <a:latin typeface="Comic Sans MS" pitchFamily="66" charset="0"/>
              </a:rPr>
              <a:t>quella </a:t>
            </a:r>
            <a:r>
              <a:rPr lang="it-IT" sz="2000" dirty="0" err="1" smtClean="0">
                <a:solidFill>
                  <a:srgbClr val="0000FF"/>
                </a:solidFill>
                <a:latin typeface="Comic Sans MS" pitchFamily="66" charset="0"/>
              </a:rPr>
              <a:t>STR</a:t>
            </a:r>
            <a:r>
              <a:rPr lang="it-IT" sz="2000" dirty="0" smtClean="0">
                <a:latin typeface="Comic Sans MS" pitchFamily="66" charset="0"/>
              </a:rPr>
              <a:t>.</a:t>
            </a:r>
          </a:p>
          <a:p>
            <a:pPr>
              <a:buClr>
                <a:srgbClr val="0000FF"/>
              </a:buClr>
            </a:pPr>
            <a:r>
              <a:rPr lang="it-IT" sz="2000" dirty="0" smtClean="0">
                <a:latin typeface="Comic Sans MS" pitchFamily="66" charset="0"/>
              </a:rPr>
              <a:t>AR risulta intermedia.</a:t>
            </a:r>
          </a:p>
        </p:txBody>
      </p:sp>
      <p:graphicFrame>
        <p:nvGraphicFramePr>
          <p:cNvPr id="11" name="Tabella 10"/>
          <p:cNvGraphicFramePr>
            <a:graphicFrameLocks noGrp="1"/>
          </p:cNvGraphicFramePr>
          <p:nvPr/>
        </p:nvGraphicFramePr>
        <p:xfrm>
          <a:off x="4357685" y="1714488"/>
          <a:ext cx="4357719" cy="42862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94817"/>
                <a:gridCol w="794817"/>
                <a:gridCol w="708402"/>
                <a:gridCol w="686561"/>
                <a:gridCol w="686561"/>
                <a:gridCol w="686561"/>
              </a:tblGrid>
              <a:tr h="8572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 err="1">
                          <a:latin typeface="Comic Sans MS" pitchFamily="66" charset="0"/>
                        </a:rPr>
                        <a:t>Mean</a:t>
                      </a:r>
                      <a:r>
                        <a:rPr lang="it-IT" sz="1000" b="1" dirty="0">
                          <a:latin typeface="Comic Sans MS" pitchFamily="66" charset="0"/>
                        </a:rPr>
                        <a:t> (mm)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SD (mm)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 err="1">
                          <a:latin typeface="Comic Sans MS" pitchFamily="66" charset="0"/>
                        </a:rPr>
                        <a:t>Min</a:t>
                      </a:r>
                      <a:r>
                        <a:rPr lang="it-IT" sz="1000" b="1" dirty="0">
                          <a:latin typeface="Comic Sans MS" pitchFamily="66" charset="0"/>
                        </a:rPr>
                        <a:t> (mm)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Max (mm)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85752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CC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 smtClean="0">
                          <a:latin typeface="Comic Sans MS" pitchFamily="66" charset="0"/>
                          <a:ea typeface="+mn-ea"/>
                        </a:rPr>
                        <a:t>PV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2,9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2,2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-0,5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6,9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8575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BMR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2,7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3,1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0,5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7,3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8575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AR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1,6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1,9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-0,5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4,9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8575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STR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1,9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3,6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-3,7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6,3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LL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 smtClean="0">
                          <a:latin typeface="Comic Sans MS" pitchFamily="66" charset="0"/>
                          <a:ea typeface="+mn-ea"/>
                        </a:rPr>
                        <a:t>PV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-1,7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2,6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0,7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-1,4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8575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BMR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-0,2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2,2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-3,6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3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8575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AR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-0,8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0,8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-1,4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0,7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8575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STR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-0,7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2,9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-7,4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1,4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dirty="0">
                          <a:latin typeface="Comic Sans MS" pitchFamily="66" charset="0"/>
                        </a:rPr>
                        <a:t>AP</a:t>
                      </a:r>
                      <a:endParaRPr lang="it-IT" sz="1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 smtClean="0">
                          <a:latin typeface="Comic Sans MS" pitchFamily="66" charset="0"/>
                          <a:ea typeface="+mn-ea"/>
                        </a:rPr>
                        <a:t>PV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-4,9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3,6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-6,9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0,3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8575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BMR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-3,9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2,7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-7,9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0,3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8575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AR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-2,6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2,6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-6,9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0,3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8575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STR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-0,6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2,1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latin typeface="Comic Sans MS" pitchFamily="66" charset="0"/>
                        </a:rPr>
                        <a:t>-4,8</a:t>
                      </a:r>
                      <a:endParaRPr lang="it-IT" sz="120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latin typeface="Comic Sans MS" pitchFamily="66" charset="0"/>
                        </a:rPr>
                        <a:t>1,4</a:t>
                      </a:r>
                      <a:endParaRPr lang="it-IT" sz="1200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ttangolo arrotondato 7"/>
          <p:cNvSpPr/>
          <p:nvPr/>
        </p:nvSpPr>
        <p:spPr>
          <a:xfrm>
            <a:off x="6143636" y="4857760"/>
            <a:ext cx="357190" cy="114300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ChangeArrowheads="1"/>
          </p:cNvSpPr>
          <p:nvPr/>
        </p:nvSpPr>
        <p:spPr bwMode="auto">
          <a:xfrm>
            <a:off x="0" y="857232"/>
            <a:ext cx="8851900" cy="542925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it-IT"/>
          </a:p>
        </p:txBody>
      </p:sp>
      <p:sp>
        <p:nvSpPr>
          <p:cNvPr id="190467" name="Rectangle 3"/>
          <p:cNvSpPr>
            <a:spLocks noChangeArrowheads="1"/>
          </p:cNvSpPr>
          <p:nvPr/>
        </p:nvSpPr>
        <p:spPr bwMode="auto">
          <a:xfrm>
            <a:off x="1411294" y="285728"/>
            <a:ext cx="6303978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>
              <a:lnSpc>
                <a:spcPts val="3500"/>
              </a:lnSpc>
            </a:pPr>
            <a:r>
              <a:rPr lang="en-US" sz="2400" b="1" dirty="0" err="1" smtClean="0">
                <a:solidFill>
                  <a:srgbClr val="FF0000"/>
                </a:solidFill>
              </a:rPr>
              <a:t>Ospedale</a:t>
            </a:r>
            <a:r>
              <a:rPr lang="en-US" sz="2400" b="1" dirty="0" smtClean="0">
                <a:solidFill>
                  <a:srgbClr val="FF0000"/>
                </a:solidFill>
              </a:rPr>
              <a:t>  </a:t>
            </a:r>
            <a:r>
              <a:rPr lang="en-US" sz="2400" b="1" dirty="0" err="1" smtClean="0">
                <a:solidFill>
                  <a:srgbClr val="FF0000"/>
                </a:solidFill>
              </a:rPr>
              <a:t>Regionale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Oncologico</a:t>
            </a:r>
            <a:r>
              <a:rPr lang="en-US" sz="2400" b="1" dirty="0" smtClean="0">
                <a:solidFill>
                  <a:srgbClr val="FF0000"/>
                </a:solidFill>
              </a:rPr>
              <a:t>  “A. </a:t>
            </a:r>
            <a:r>
              <a:rPr lang="en-US" sz="2400" b="1" dirty="0" err="1" smtClean="0">
                <a:solidFill>
                  <a:srgbClr val="FF0000"/>
                </a:solidFill>
              </a:rPr>
              <a:t>Businco</a:t>
            </a:r>
            <a:r>
              <a:rPr lang="en-US" sz="2400" b="1" dirty="0" smtClean="0">
                <a:solidFill>
                  <a:srgbClr val="FF0000"/>
                </a:solidFill>
              </a:rPr>
              <a:t>”</a:t>
            </a:r>
            <a:r>
              <a:rPr lang="en-US" sz="2400" b="1" dirty="0">
                <a:solidFill>
                  <a:srgbClr val="FF0000"/>
                </a:solidFill>
              </a:rPr>
              <a:t/>
            </a:r>
            <a:br>
              <a:rPr lang="en-US" sz="2400" b="1" dirty="0">
                <a:solidFill>
                  <a:srgbClr val="FF0000"/>
                </a:solidFill>
              </a:rPr>
            </a:b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190474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40148"/>
            <a:ext cx="3738604" cy="2674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0394" y="932603"/>
            <a:ext cx="3489324" cy="2496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928670"/>
            <a:ext cx="3657275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ttangolo 6"/>
          <p:cNvSpPr/>
          <p:nvPr/>
        </p:nvSpPr>
        <p:spPr>
          <a:xfrm>
            <a:off x="3868057" y="6357958"/>
            <a:ext cx="14078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Radioterapia</a:t>
            </a:r>
            <a:endParaRPr lang="it-IT" dirty="0"/>
          </a:p>
        </p:txBody>
      </p:sp>
      <p:sp>
        <p:nvSpPr>
          <p:cNvPr id="8" name="Rettangolo 7"/>
          <p:cNvSpPr/>
          <p:nvPr/>
        </p:nvSpPr>
        <p:spPr>
          <a:xfrm>
            <a:off x="6357950" y="3643314"/>
            <a:ext cx="1975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Medicina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Nucleare</a:t>
            </a:r>
            <a:endParaRPr lang="it-IT" dirty="0"/>
          </a:p>
        </p:txBody>
      </p:sp>
      <p:sp>
        <p:nvSpPr>
          <p:cNvPr id="9" name="Rettangolo 8"/>
          <p:cNvSpPr/>
          <p:nvPr/>
        </p:nvSpPr>
        <p:spPr>
          <a:xfrm>
            <a:off x="486405" y="3571876"/>
            <a:ext cx="19424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Radio </a:t>
            </a:r>
            <a:r>
              <a:rPr lang="en-US" b="1" dirty="0" err="1" smtClean="0">
                <a:solidFill>
                  <a:srgbClr val="FF0000"/>
                </a:solidFill>
              </a:rPr>
              <a:t>Diagnostica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14313" y="28575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it-IT" sz="3600" b="1" dirty="0" smtClean="0">
                <a:solidFill>
                  <a:srgbClr val="C00000"/>
                </a:solidFill>
                <a:latin typeface="Comic Sans MS" pitchFamily="66" charset="0"/>
              </a:rPr>
              <a:t>Conclusioni</a:t>
            </a:r>
            <a:endParaRPr lang="en-US" sz="3600" b="1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35844" name="Picture 2" descr="_tab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0" y="0"/>
            <a:ext cx="1152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sellaDiTesto 8"/>
          <p:cNvSpPr txBox="1"/>
          <p:nvPr/>
        </p:nvSpPr>
        <p:spPr>
          <a:xfrm>
            <a:off x="857224" y="1571612"/>
            <a:ext cx="7143800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2400" dirty="0" smtClean="0">
                <a:latin typeface="Comic Sans MS" pitchFamily="66" charset="0"/>
              </a:rPr>
              <a:t>MVCB può essere utilizzata per lGRT della prostata, nonostante la qualità dell’immagine buona ma non ottimale.</a:t>
            </a:r>
          </a:p>
        </p:txBody>
      </p:sp>
      <p:sp>
        <p:nvSpPr>
          <p:cNvPr id="5" name="Rettangolo 4"/>
          <p:cNvSpPr/>
          <p:nvPr/>
        </p:nvSpPr>
        <p:spPr>
          <a:xfrm>
            <a:off x="857224" y="5026895"/>
            <a:ext cx="7143800" cy="830997"/>
          </a:xfrm>
          <a:prstGeom prst="rect">
            <a:avLst/>
          </a:prstGeom>
          <a:solidFill>
            <a:srgbClr val="FFCC99"/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it-IT" sz="2400" dirty="0" smtClean="0">
                <a:latin typeface="Comic Sans MS" pitchFamily="66" charset="0"/>
              </a:rPr>
              <a:t>La registrazione automatica permette procedure più rapide e indipendenti dall’operatore.</a:t>
            </a:r>
            <a:endParaRPr lang="it-IT" sz="2400" dirty="0">
              <a:latin typeface="Comic Sans MS" pitchFamily="66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857224" y="2967335"/>
            <a:ext cx="7000924" cy="830997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it-IT" sz="2400" dirty="0" smtClean="0">
                <a:latin typeface="Comic Sans MS" pitchFamily="66" charset="0"/>
              </a:rPr>
              <a:t>I </a:t>
            </a:r>
            <a:r>
              <a:rPr lang="it-IT" sz="2400" dirty="0" err="1" smtClean="0">
                <a:latin typeface="Comic Sans MS" pitchFamily="66" charset="0"/>
              </a:rPr>
              <a:t>reperi</a:t>
            </a:r>
            <a:r>
              <a:rPr lang="it-IT" sz="2400" dirty="0" smtClean="0">
                <a:latin typeface="Comic Sans MS" pitchFamily="66" charset="0"/>
              </a:rPr>
              <a:t> ossei non sembrerebbero costituire un “valido surrogato” della posizione della prostata.</a:t>
            </a:r>
          </a:p>
        </p:txBody>
      </p:sp>
      <p:sp>
        <p:nvSpPr>
          <p:cNvPr id="7" name="Rettangolo 6"/>
          <p:cNvSpPr/>
          <p:nvPr/>
        </p:nvSpPr>
        <p:spPr>
          <a:xfrm>
            <a:off x="857224" y="4000504"/>
            <a:ext cx="6929486" cy="830997"/>
          </a:xfrm>
          <a:prstGeom prst="rect">
            <a:avLst/>
          </a:prstGeom>
          <a:solidFill>
            <a:srgbClr val="99FF99"/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it-IT" sz="2400" dirty="0" smtClean="0">
                <a:latin typeface="Comic Sans MS" pitchFamily="66" charset="0"/>
              </a:rPr>
              <a:t>Significativi spostamenti lungo AP, in relazione all’</a:t>
            </a:r>
            <a:r>
              <a:rPr lang="it-IT" sz="2400" dirty="0" err="1" smtClean="0">
                <a:latin typeface="Comic Sans MS" pitchFamily="66" charset="0"/>
              </a:rPr>
              <a:t>organ</a:t>
            </a:r>
            <a:r>
              <a:rPr lang="it-IT" sz="2400" dirty="0" smtClean="0">
                <a:latin typeface="Comic Sans MS" pitchFamily="66" charset="0"/>
              </a:rPr>
              <a:t> </a:t>
            </a:r>
            <a:r>
              <a:rPr lang="it-IT" sz="2400" dirty="0" err="1" smtClean="0">
                <a:latin typeface="Comic Sans MS" pitchFamily="66" charset="0"/>
              </a:rPr>
              <a:t>motion</a:t>
            </a:r>
            <a:r>
              <a:rPr lang="it-IT" sz="2400" dirty="0" smtClean="0">
                <a:latin typeface="Comic Sans MS" pitchFamily="66" charset="0"/>
              </a:rPr>
              <a:t> </a:t>
            </a:r>
            <a:r>
              <a:rPr lang="it-IT" sz="2400" dirty="0" err="1" smtClean="0">
                <a:latin typeface="Comic Sans MS" pitchFamily="66" charset="0"/>
              </a:rPr>
              <a:t>interfraction</a:t>
            </a:r>
            <a:r>
              <a:rPr lang="it-IT" sz="2400" dirty="0" smtClean="0"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14313" y="285750"/>
            <a:ext cx="8229600" cy="1143000"/>
          </a:xfrm>
        </p:spPr>
        <p:txBody>
          <a:bodyPr/>
          <a:lstStyle/>
          <a:p>
            <a:pPr eaLnBrk="1" hangingPunct="1"/>
            <a:r>
              <a:rPr lang="it-IT" sz="3600" b="1" smtClean="0">
                <a:solidFill>
                  <a:srgbClr val="C00000"/>
                </a:solidFill>
                <a:latin typeface="Comic Sans MS" pitchFamily="66" charset="0"/>
              </a:rPr>
              <a:t>Ulteriori sviluppi (I)</a:t>
            </a:r>
            <a:endParaRPr lang="en-US" sz="3600" b="1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43011" name="Picture 2" descr="_tab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0" y="0"/>
            <a:ext cx="1152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CasellaDiTesto 8"/>
          <p:cNvSpPr txBox="1">
            <a:spLocks noChangeArrowheads="1"/>
          </p:cNvSpPr>
          <p:nvPr/>
        </p:nvSpPr>
        <p:spPr bwMode="auto">
          <a:xfrm>
            <a:off x="857250" y="2000250"/>
            <a:ext cx="7358063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it-IT" sz="2000" dirty="0">
                <a:latin typeface="Comic Sans MS" pitchFamily="66" charset="0"/>
              </a:rPr>
              <a:t>Da marzo  2010 abbiamo iniziato ad utilizzare l’infissione di semi d’oro nei tumori del pancreas e nei tumori della prostata</a:t>
            </a:r>
          </a:p>
          <a:p>
            <a:pPr>
              <a:defRPr/>
            </a:pPr>
            <a:endParaRPr lang="it-IT" sz="2000" dirty="0">
              <a:latin typeface="Comic Sans MS" pitchFamily="66" charset="0"/>
            </a:endParaRPr>
          </a:p>
          <a:p>
            <a:pPr marL="457200" indent="-457200">
              <a:buFontTx/>
              <a:buAutoNum type="arabicPeriod"/>
              <a:defRPr/>
            </a:pPr>
            <a:r>
              <a:rPr lang="it-IT" sz="2000" dirty="0">
                <a:latin typeface="Comic Sans MS" pitchFamily="66" charset="0"/>
              </a:rPr>
              <a:t>Come metodica autonoma di IGRT</a:t>
            </a:r>
          </a:p>
          <a:p>
            <a:pPr marL="457200" indent="-457200">
              <a:buFontTx/>
              <a:buAutoNum type="arabicPeriod"/>
              <a:defRPr/>
            </a:pPr>
            <a:endParaRPr lang="it-IT" sz="2000" dirty="0">
              <a:latin typeface="Comic Sans MS" pitchFamily="66" charset="0"/>
            </a:endParaRPr>
          </a:p>
          <a:p>
            <a:pPr marL="457200" indent="-457200">
              <a:buFontTx/>
              <a:buAutoNum type="arabicPeriod"/>
              <a:defRPr/>
            </a:pPr>
            <a:r>
              <a:rPr lang="it-IT" sz="2000" dirty="0">
                <a:latin typeface="Comic Sans MS" pitchFamily="66" charset="0"/>
              </a:rPr>
              <a:t>Per una valutazione della organ motion interfraction con  MVCB. </a:t>
            </a:r>
          </a:p>
          <a:p>
            <a:pPr marL="342900" indent="-342900">
              <a:defRPr/>
            </a:pPr>
            <a:r>
              <a:rPr lang="it-IT" sz="2000" dirty="0">
                <a:latin typeface="Comic Sans MS" pitchFamily="66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14313" y="285750"/>
            <a:ext cx="8229600" cy="1143000"/>
          </a:xfrm>
        </p:spPr>
        <p:txBody>
          <a:bodyPr/>
          <a:lstStyle/>
          <a:p>
            <a:pPr eaLnBrk="1" hangingPunct="1"/>
            <a:r>
              <a:rPr lang="it-IT" sz="3600" b="1" smtClean="0">
                <a:solidFill>
                  <a:srgbClr val="C00000"/>
                </a:solidFill>
                <a:latin typeface="Comic Sans MS" pitchFamily="66" charset="0"/>
              </a:rPr>
              <a:t>Ulteriori sviluppi (II)</a:t>
            </a:r>
            <a:endParaRPr lang="en-US" sz="3600" b="1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44035" name="Picture 2" descr="_tab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0" y="0"/>
            <a:ext cx="1152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CasellaDiTesto 8"/>
          <p:cNvSpPr txBox="1">
            <a:spLocks noChangeArrowheads="1"/>
          </p:cNvSpPr>
          <p:nvPr/>
        </p:nvSpPr>
        <p:spPr bwMode="auto">
          <a:xfrm>
            <a:off x="857250" y="2000250"/>
            <a:ext cx="7358063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it-IT" sz="2000" dirty="0">
                <a:latin typeface="Comic Sans MS" pitchFamily="66" charset="0"/>
              </a:rPr>
              <a:t>Da gennaio 2010 abbiamo iniziato ad utilizzare la </a:t>
            </a:r>
            <a:r>
              <a:rPr lang="it-IT" sz="2000" dirty="0" smtClean="0">
                <a:latin typeface="Comic Sans MS" pitchFamily="66" charset="0"/>
              </a:rPr>
              <a:t>MVCB </a:t>
            </a:r>
            <a:r>
              <a:rPr lang="it-IT" sz="2000" dirty="0">
                <a:latin typeface="Comic Sans MS" pitchFamily="66" charset="0"/>
              </a:rPr>
              <a:t>anche in altre tre patologie:</a:t>
            </a:r>
          </a:p>
          <a:p>
            <a:pPr>
              <a:defRPr/>
            </a:pPr>
            <a:endParaRPr lang="it-IT" sz="2000" dirty="0">
              <a:latin typeface="Comic Sans MS" pitchFamily="66" charset="0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it-IT" sz="2000" dirty="0">
                <a:latin typeface="Comic Sans MS" pitchFamily="66" charset="0"/>
              </a:rPr>
              <a:t>Tumori della testa e del collo trattati con 3DCRT o IMRT (atttualmente in corso il trattamento del quinto paziente)</a:t>
            </a:r>
          </a:p>
          <a:p>
            <a:pPr marL="342900" indent="-342900">
              <a:defRPr/>
            </a:pPr>
            <a:r>
              <a:rPr lang="it-IT" sz="2000" dirty="0">
                <a:latin typeface="Comic Sans MS" pitchFamily="66" charset="0"/>
              </a:rPr>
              <a:t> </a:t>
            </a:r>
          </a:p>
          <a:p>
            <a:pPr marL="342900" indent="-342900">
              <a:defRPr/>
            </a:pPr>
            <a:r>
              <a:rPr lang="it-IT" sz="2000" dirty="0">
                <a:latin typeface="Comic Sans MS" pitchFamily="66" charset="0"/>
              </a:rPr>
              <a:t>2.  Tumori del polmone </a:t>
            </a:r>
            <a:r>
              <a:rPr lang="it-IT" sz="2000" dirty="0" smtClean="0">
                <a:latin typeface="Comic Sans MS" pitchFamily="66" charset="0"/>
              </a:rPr>
              <a:t>trattati </a:t>
            </a:r>
            <a:r>
              <a:rPr lang="it-IT" sz="2000" dirty="0">
                <a:latin typeface="Comic Sans MS" pitchFamily="66" charset="0"/>
              </a:rPr>
              <a:t>con 3DCRT (due pazienti)</a:t>
            </a:r>
          </a:p>
          <a:p>
            <a:pPr marL="342900" indent="-342900">
              <a:defRPr/>
            </a:pPr>
            <a:endParaRPr lang="it-IT" sz="2000" dirty="0">
              <a:latin typeface="Comic Sans MS" pitchFamily="66" charset="0"/>
            </a:endParaRPr>
          </a:p>
          <a:p>
            <a:pPr marL="342900" indent="-342900">
              <a:defRPr/>
            </a:pPr>
            <a:r>
              <a:rPr lang="it-IT" sz="2000" dirty="0">
                <a:latin typeface="Comic Sans MS" pitchFamily="66" charset="0"/>
              </a:rPr>
              <a:t>3.  Tumori del pancreas trattati con 3DCRT ed impiantati con semi di oro (tre pazienti)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olo 1"/>
          <p:cNvSpPr>
            <a:spLocks noGrp="1"/>
          </p:cNvSpPr>
          <p:nvPr>
            <p:ph type="ctrTitle"/>
          </p:nvPr>
        </p:nvSpPr>
        <p:spPr>
          <a:xfrm>
            <a:off x="-142875" y="1785938"/>
            <a:ext cx="5143500" cy="1785937"/>
          </a:xfrm>
        </p:spPr>
        <p:txBody>
          <a:bodyPr/>
          <a:lstStyle/>
          <a:p>
            <a:r>
              <a:rPr lang="it-IT" sz="3000" smtClean="0">
                <a:solidFill>
                  <a:srgbClr val="0000CC"/>
                </a:solidFill>
              </a:rPr>
              <a:t/>
            </a:r>
            <a:br>
              <a:rPr lang="it-IT" sz="3000" smtClean="0">
                <a:solidFill>
                  <a:srgbClr val="0000CC"/>
                </a:solidFill>
              </a:rPr>
            </a:br>
            <a:r>
              <a:rPr lang="it-IT" sz="3000" smtClean="0">
                <a:solidFill>
                  <a:srgbClr val="0000CC"/>
                </a:solidFill>
              </a:rPr>
              <a:t>Radioterapia Sperimentale</a:t>
            </a:r>
            <a:br>
              <a:rPr lang="it-IT" sz="3000" smtClean="0">
                <a:solidFill>
                  <a:srgbClr val="0000CC"/>
                </a:solidFill>
              </a:rPr>
            </a:br>
            <a:r>
              <a:rPr lang="it-IT" sz="3000" smtClean="0">
                <a:solidFill>
                  <a:srgbClr val="0000CC"/>
                </a:solidFill>
              </a:rPr>
              <a:t>B. Carau, E. Garibaldi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00063" y="5033963"/>
            <a:ext cx="8215312" cy="1752600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dirty="0" smtClean="0">
                <a:solidFill>
                  <a:srgbClr val="C00000"/>
                </a:solidFill>
              </a:rPr>
              <a:t>Pietro Gabriele</a:t>
            </a:r>
          </a:p>
          <a:p>
            <a:pPr fontAlgn="auto">
              <a:spcAft>
                <a:spcPts val="0"/>
              </a:spcAft>
              <a:defRPr/>
            </a:pPr>
            <a:r>
              <a:rPr lang="it-IT" dirty="0" smtClean="0">
                <a:solidFill>
                  <a:srgbClr val="C00000"/>
                </a:solidFill>
              </a:rPr>
              <a:t>Radioterapia Sperimentale, </a:t>
            </a:r>
          </a:p>
          <a:p>
            <a:pPr fontAlgn="auto">
              <a:spcAft>
                <a:spcPts val="0"/>
              </a:spcAft>
              <a:defRPr/>
            </a:pPr>
            <a:r>
              <a:rPr lang="it-IT" dirty="0" smtClean="0">
                <a:solidFill>
                  <a:srgbClr val="C00000"/>
                </a:solidFill>
              </a:rPr>
              <a:t>Dipartimento Radio-Oncologia,                                                Ospedale  Oncologico A. </a:t>
            </a:r>
            <a:r>
              <a:rPr lang="it-IT" dirty="0" err="1" smtClean="0">
                <a:solidFill>
                  <a:srgbClr val="C00000"/>
                </a:solidFill>
              </a:rPr>
              <a:t>Businco</a:t>
            </a:r>
            <a:r>
              <a:rPr lang="it-IT" dirty="0" smtClean="0">
                <a:solidFill>
                  <a:srgbClr val="C00000"/>
                </a:solidFill>
              </a:rPr>
              <a:t>,   CA</a:t>
            </a:r>
          </a:p>
        </p:txBody>
      </p:sp>
      <p:pic>
        <p:nvPicPr>
          <p:cNvPr id="36868" name="Picture 3" descr="_backdr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25" y="142875"/>
            <a:ext cx="2643188" cy="194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2" descr="_tab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0" y="214313"/>
            <a:ext cx="1571625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4" descr="logoregion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8625"/>
            <a:ext cx="316706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olo 1"/>
          <p:cNvSpPr txBox="1">
            <a:spLocks/>
          </p:cNvSpPr>
          <p:nvPr/>
        </p:nvSpPr>
        <p:spPr>
          <a:xfrm>
            <a:off x="4500563" y="2173288"/>
            <a:ext cx="4643437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it-IT" sz="3000" dirty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Fisica Medica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it-IT" sz="3000" dirty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S. Zucca, I. </a:t>
            </a:r>
            <a:r>
              <a:rPr lang="it-IT" sz="3000" dirty="0" err="1">
                <a:solidFill>
                  <a:srgbClr val="0000CC"/>
                </a:solidFill>
                <a:latin typeface="+mj-lt"/>
                <a:ea typeface="+mj-ea"/>
                <a:cs typeface="+mj-cs"/>
              </a:rPr>
              <a:t>Solla</a:t>
            </a:r>
            <a:r>
              <a:rPr lang="it-IT" sz="3000" dirty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, </a:t>
            </a:r>
            <a:r>
              <a:rPr lang="it-IT" sz="3000" dirty="0" smtClean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P. </a:t>
            </a:r>
            <a:r>
              <a:rPr lang="it-IT" sz="3000" dirty="0" err="1" smtClean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Farace</a:t>
            </a:r>
            <a:endParaRPr lang="it-IT" sz="3000" dirty="0">
              <a:solidFill>
                <a:srgbClr val="0000CC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itolo 1"/>
          <p:cNvSpPr txBox="1">
            <a:spLocks/>
          </p:cNvSpPr>
          <p:nvPr/>
        </p:nvSpPr>
        <p:spPr>
          <a:xfrm>
            <a:off x="2286000" y="3459163"/>
            <a:ext cx="4643438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it-IT" sz="3000" dirty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Tecnici di Radioterapia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it-IT" sz="3000" dirty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M. Orlando, E. </a:t>
            </a:r>
            <a:r>
              <a:rPr lang="it-IT" sz="3000" dirty="0" err="1">
                <a:solidFill>
                  <a:srgbClr val="0000CC"/>
                </a:solidFill>
                <a:latin typeface="+mj-lt"/>
                <a:ea typeface="+mj-ea"/>
                <a:cs typeface="+mj-cs"/>
              </a:rPr>
              <a:t>Sotgiu</a:t>
            </a:r>
            <a:r>
              <a:rPr lang="it-IT" sz="3000" dirty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,        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it-IT" sz="3000" dirty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I. </a:t>
            </a:r>
            <a:r>
              <a:rPr lang="it-IT" sz="3000" dirty="0" err="1">
                <a:solidFill>
                  <a:srgbClr val="0000CC"/>
                </a:solidFill>
                <a:latin typeface="+mj-lt"/>
                <a:ea typeface="+mj-ea"/>
                <a:cs typeface="+mj-cs"/>
              </a:rPr>
              <a:t>Desogus</a:t>
            </a:r>
            <a:r>
              <a:rPr lang="it-IT" sz="3000" dirty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, G. De </a:t>
            </a:r>
            <a:r>
              <a:rPr lang="it-IT" sz="3000" dirty="0" err="1">
                <a:solidFill>
                  <a:srgbClr val="0000CC"/>
                </a:solidFill>
                <a:latin typeface="+mj-lt"/>
                <a:ea typeface="+mj-ea"/>
                <a:cs typeface="+mj-cs"/>
              </a:rPr>
              <a:t>Lussu</a:t>
            </a:r>
            <a:endParaRPr lang="it-IT" sz="3000" dirty="0">
              <a:solidFill>
                <a:srgbClr val="0000CC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Le nuove tecnologie 3D-4D nel planning, nelle verifiche di trattamento e gating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974871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it-IT" dirty="0" smtClean="0"/>
              <a:t>Il percorso che una unità di Radioterapia deve fare per giungere alla sua massima potenzialità è complesso e può essere articolato: in genere dopo la 3DCRT il passo è quello della implementazione della IMRT; successivamente l’impiego dell’imaging per guidare la radioterapia (IGRT) può portare, attraverso varie vie, alla Radioterapia che tiene conto della quarta dimensione, cioè del tempo (RT4D).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00" y="71438"/>
            <a:ext cx="82296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it-IT" dirty="0" smtClean="0">
                <a:solidFill>
                  <a:srgbClr val="FF0000"/>
                </a:solidFill>
              </a:rPr>
              <a:t>Le nuove tecnologie 3D-4D </a:t>
            </a:r>
            <a:br>
              <a:rPr lang="it-IT" dirty="0" smtClean="0">
                <a:solidFill>
                  <a:srgbClr val="FF0000"/>
                </a:solidFill>
              </a:rPr>
            </a:br>
            <a:r>
              <a:rPr lang="it-IT" dirty="0" smtClean="0">
                <a:solidFill>
                  <a:srgbClr val="FF0000"/>
                </a:solidFill>
              </a:rPr>
              <a:t>in Radioterapia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28625" y="1357313"/>
            <a:ext cx="8358188" cy="4668837"/>
          </a:xfrm>
        </p:spPr>
        <p:txBody>
          <a:bodyPr>
            <a:normAutofit fontScale="92500"/>
          </a:bodyPr>
          <a:lstStyle/>
          <a:p>
            <a:pPr>
              <a:buFont typeface="Arial" charset="0"/>
              <a:buNone/>
              <a:defRPr/>
            </a:pPr>
            <a:r>
              <a:rPr lang="it-IT" dirty="0" smtClean="0"/>
              <a:t>                                      </a:t>
            </a:r>
            <a:r>
              <a:rPr lang="it-IT" dirty="0" smtClean="0">
                <a:solidFill>
                  <a:srgbClr val="FF0000"/>
                </a:solidFill>
              </a:rPr>
              <a:t>3D-CRT </a:t>
            </a:r>
          </a:p>
          <a:p>
            <a:pPr>
              <a:buFont typeface="Arial" charset="0"/>
              <a:buNone/>
              <a:defRPr/>
            </a:pPr>
            <a:endParaRPr lang="it-IT" dirty="0" smtClean="0"/>
          </a:p>
          <a:p>
            <a:pPr>
              <a:buFont typeface="Arial" charset="0"/>
              <a:buNone/>
              <a:defRPr/>
            </a:pPr>
            <a:r>
              <a:rPr lang="it-IT" dirty="0" smtClean="0"/>
              <a:t>                 </a:t>
            </a:r>
            <a:r>
              <a:rPr lang="it-IT" dirty="0" smtClean="0">
                <a:solidFill>
                  <a:srgbClr val="FF0000"/>
                </a:solidFill>
              </a:rPr>
              <a:t>1 </a:t>
            </a:r>
            <a:r>
              <a:rPr lang="it-IT" dirty="0" smtClean="0"/>
              <a:t>             </a:t>
            </a:r>
            <a:r>
              <a:rPr lang="it-IT" dirty="0" smtClean="0">
                <a:solidFill>
                  <a:srgbClr val="FF0000"/>
                </a:solidFill>
              </a:rPr>
              <a:t>2</a:t>
            </a:r>
            <a:r>
              <a:rPr lang="it-IT" dirty="0" smtClean="0"/>
              <a:t>  </a:t>
            </a:r>
            <a:r>
              <a:rPr lang="it-IT" dirty="0" smtClean="0">
                <a:solidFill>
                  <a:srgbClr val="FF0000"/>
                </a:solidFill>
              </a:rPr>
              <a:t>IGRT-3D</a:t>
            </a:r>
            <a:r>
              <a:rPr lang="it-IT" dirty="0" smtClean="0"/>
              <a:t>                 </a:t>
            </a:r>
            <a:r>
              <a:rPr lang="it-IT" dirty="0" smtClean="0">
                <a:solidFill>
                  <a:srgbClr val="FF0000"/>
                </a:solidFill>
              </a:rPr>
              <a:t>3</a:t>
            </a:r>
          </a:p>
          <a:p>
            <a:pPr>
              <a:buFont typeface="Arial" charset="0"/>
              <a:buNone/>
              <a:defRPr/>
            </a:pPr>
            <a:r>
              <a:rPr lang="it-IT" dirty="0" smtClean="0"/>
              <a:t>    </a:t>
            </a:r>
          </a:p>
          <a:p>
            <a:pPr>
              <a:buFont typeface="Arial" charset="0"/>
              <a:buNone/>
              <a:defRPr/>
            </a:pPr>
            <a:r>
              <a:rPr lang="it-IT" dirty="0" smtClean="0"/>
              <a:t>       IMRT                      </a:t>
            </a:r>
            <a:r>
              <a:rPr lang="it-IT" dirty="0" smtClean="0">
                <a:solidFill>
                  <a:srgbClr val="FF0000"/>
                </a:solidFill>
              </a:rPr>
              <a:t>IGRT-4D</a:t>
            </a:r>
            <a:r>
              <a:rPr lang="it-IT" dirty="0" smtClean="0"/>
              <a:t>                   4D-CRT</a:t>
            </a:r>
          </a:p>
          <a:p>
            <a:pPr>
              <a:buFont typeface="Arial" charset="0"/>
              <a:buNone/>
              <a:defRPr/>
            </a:pPr>
            <a:endParaRPr lang="it-IT" dirty="0" smtClean="0"/>
          </a:p>
          <a:p>
            <a:pPr>
              <a:buFont typeface="Arial" charset="0"/>
              <a:buNone/>
              <a:defRPr/>
            </a:pPr>
            <a:r>
              <a:rPr lang="it-IT" dirty="0" smtClean="0"/>
              <a:t>   IMRT-4D               </a:t>
            </a:r>
            <a:r>
              <a:rPr lang="it-IT" dirty="0" smtClean="0">
                <a:solidFill>
                  <a:srgbClr val="FF0000"/>
                </a:solidFill>
              </a:rPr>
              <a:t>IGRT-IMRT</a:t>
            </a:r>
            <a:r>
              <a:rPr lang="it-IT" dirty="0" smtClean="0"/>
              <a:t>-4D            ART-CRT</a:t>
            </a:r>
          </a:p>
          <a:p>
            <a:pPr>
              <a:buFont typeface="Arial" charset="0"/>
              <a:buNone/>
              <a:defRPr/>
            </a:pPr>
            <a:r>
              <a:rPr lang="it-IT" dirty="0" smtClean="0"/>
              <a:t>                                                                        ART-IMRT</a:t>
            </a:r>
            <a:endParaRPr lang="it-IT" dirty="0"/>
          </a:p>
        </p:txBody>
      </p:sp>
      <p:sp>
        <p:nvSpPr>
          <p:cNvPr id="4" name="Freccia in giù 3"/>
          <p:cNvSpPr/>
          <p:nvPr/>
        </p:nvSpPr>
        <p:spPr>
          <a:xfrm>
            <a:off x="4286250" y="1857375"/>
            <a:ext cx="46038" cy="4286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5" name="Freccia in giù 4"/>
          <p:cNvSpPr/>
          <p:nvPr/>
        </p:nvSpPr>
        <p:spPr>
          <a:xfrm>
            <a:off x="4286250" y="3071813"/>
            <a:ext cx="46038" cy="4286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6" name="Freccia in giù 5"/>
          <p:cNvSpPr/>
          <p:nvPr/>
        </p:nvSpPr>
        <p:spPr>
          <a:xfrm>
            <a:off x="4357688" y="4286250"/>
            <a:ext cx="46037" cy="4286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7" name="Freccia in giù 6"/>
          <p:cNvSpPr/>
          <p:nvPr/>
        </p:nvSpPr>
        <p:spPr>
          <a:xfrm>
            <a:off x="1428750" y="4143375"/>
            <a:ext cx="46038" cy="4286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8" name="Freccia in giù 7"/>
          <p:cNvSpPr/>
          <p:nvPr/>
        </p:nvSpPr>
        <p:spPr>
          <a:xfrm>
            <a:off x="7215188" y="4143375"/>
            <a:ext cx="46037" cy="4286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cxnSp>
        <p:nvCxnSpPr>
          <p:cNvPr id="11" name="Connettore 2 10"/>
          <p:cNvCxnSpPr/>
          <p:nvPr/>
        </p:nvCxnSpPr>
        <p:spPr>
          <a:xfrm rot="10800000" flipV="1">
            <a:off x="1785919" y="2357438"/>
            <a:ext cx="1714521" cy="1285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/>
          <p:cNvCxnSpPr/>
          <p:nvPr/>
        </p:nvCxnSpPr>
        <p:spPr>
          <a:xfrm>
            <a:off x="4929188" y="2286000"/>
            <a:ext cx="1714514" cy="1357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2 14"/>
          <p:cNvCxnSpPr/>
          <p:nvPr/>
        </p:nvCxnSpPr>
        <p:spPr>
          <a:xfrm>
            <a:off x="5786438" y="5143500"/>
            <a:ext cx="785812" cy="3571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ccia a destra 15"/>
          <p:cNvSpPr/>
          <p:nvPr/>
        </p:nvSpPr>
        <p:spPr>
          <a:xfrm>
            <a:off x="2357438" y="5000625"/>
            <a:ext cx="714375" cy="460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pic>
        <p:nvPicPr>
          <p:cNvPr id="14" name="Picture 4" descr="C:\Documents and Settings\TST\Desktop\Giovanna\PET-CT 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3625" y="5643563"/>
            <a:ext cx="1603375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1029" descr="A:\SS.TIF"/>
          <p:cNvPicPr>
            <a:picLocks noChangeAspect="1" noChangeArrowheads="1"/>
          </p:cNvPicPr>
          <p:nvPr/>
        </p:nvPicPr>
        <p:blipFill>
          <a:blip r:embed="rId4" cstate="print"/>
          <a:srcRect t="4324" r="48334"/>
          <a:stretch>
            <a:fillRect/>
          </a:stretch>
        </p:blipFill>
        <p:spPr bwMode="auto">
          <a:xfrm>
            <a:off x="142875" y="1785938"/>
            <a:ext cx="1643063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2"/>
          <p:cNvPicPr>
            <a:picLocks noChangeAspect="1" noChangeArrowheads="1"/>
          </p:cNvPicPr>
          <p:nvPr/>
        </p:nvPicPr>
        <p:blipFill>
          <a:blip r:embed="rId5" cstate="print"/>
          <a:srcRect l="29883" t="26250" r="28516" b="12811"/>
          <a:stretch>
            <a:fillRect/>
          </a:stretch>
        </p:blipFill>
        <p:spPr bwMode="auto">
          <a:xfrm>
            <a:off x="4143375" y="5286375"/>
            <a:ext cx="1500188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8" name="Picture 2" descr="Coronali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75" y="1687513"/>
            <a:ext cx="1785938" cy="174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e 8"/>
          <p:cNvSpPr/>
          <p:nvPr/>
        </p:nvSpPr>
        <p:spPr>
          <a:xfrm>
            <a:off x="3286125" y="2500313"/>
            <a:ext cx="2714625" cy="1571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4099" name="CasellaDiTesto 1"/>
          <p:cNvSpPr txBox="1">
            <a:spLocks noChangeArrowheads="1"/>
          </p:cNvSpPr>
          <p:nvPr/>
        </p:nvSpPr>
        <p:spPr bwMode="auto">
          <a:xfrm>
            <a:off x="571500" y="1157288"/>
            <a:ext cx="8143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3050" indent="-273050" algn="ctr">
              <a:lnSpc>
                <a:spcPct val="150000"/>
              </a:lnSpc>
            </a:pPr>
            <a:r>
              <a:rPr lang="en-US" sz="2400">
                <a:latin typeface="Comic Sans MS" pitchFamily="66" charset="0"/>
              </a:rPr>
              <a:t>3D-CRT, IMRT, SRT richiedono un’alta precisione nel “planning” e nella “delivery” della dose</a:t>
            </a:r>
            <a:endParaRPr lang="it-IT" sz="2400">
              <a:latin typeface="Comic Sans MS" pitchFamily="66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928688" y="5153025"/>
            <a:ext cx="7500937" cy="13477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63538" indent="-363538" algn="ctr"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defRPr/>
            </a:pPr>
            <a:r>
              <a:rPr lang="it-IT" sz="2400" b="1" dirty="0">
                <a:solidFill>
                  <a:srgbClr val="000066"/>
                </a:solidFill>
                <a:latin typeface="Comic Sans MS" pitchFamily="66" charset="0"/>
              </a:rPr>
              <a:t>RIDUZIONE DEI VOLUMI DA IRRADIARE </a:t>
            </a:r>
          </a:p>
          <a:p>
            <a:pPr marL="363538" indent="-363538" algn="ctr"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defRPr/>
            </a:pPr>
            <a:r>
              <a:rPr lang="it-IT" sz="2400" b="1" dirty="0">
                <a:solidFill>
                  <a:srgbClr val="000066"/>
                </a:solidFill>
                <a:latin typeface="Comic Sans MS" pitchFamily="66" charset="0"/>
              </a:rPr>
              <a:t>DOSE ESCALATION</a:t>
            </a:r>
          </a:p>
        </p:txBody>
      </p:sp>
      <p:sp>
        <p:nvSpPr>
          <p:cNvPr id="4101" name="Rettangolo 5"/>
          <p:cNvSpPr>
            <a:spLocks noChangeArrowheads="1"/>
          </p:cNvSpPr>
          <p:nvPr/>
        </p:nvSpPr>
        <p:spPr bwMode="auto">
          <a:xfrm>
            <a:off x="3683000" y="2424113"/>
            <a:ext cx="1960563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63538" indent="-363538" algn="ctr">
              <a:lnSpc>
                <a:spcPct val="170000"/>
              </a:lnSpc>
              <a:buClr>
                <a:srgbClr val="FF3300"/>
              </a:buClr>
            </a:pPr>
            <a:r>
              <a:rPr lang="it-IT" sz="5400" b="1">
                <a:solidFill>
                  <a:srgbClr val="FFFF00"/>
                </a:solidFill>
                <a:latin typeface="Comic Sans MS" pitchFamily="66" charset="0"/>
              </a:rPr>
              <a:t>IGRT</a:t>
            </a:r>
          </a:p>
        </p:txBody>
      </p:sp>
      <p:sp>
        <p:nvSpPr>
          <p:cNvPr id="8" name="Freccia in giù 7"/>
          <p:cNvSpPr/>
          <p:nvPr/>
        </p:nvSpPr>
        <p:spPr>
          <a:xfrm>
            <a:off x="4429125" y="4214813"/>
            <a:ext cx="428625" cy="7858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7" name="Titolo 1"/>
          <p:cNvSpPr txBox="1">
            <a:spLocks/>
          </p:cNvSpPr>
          <p:nvPr/>
        </p:nvSpPr>
        <p:spPr>
          <a:xfrm>
            <a:off x="2143125" y="214313"/>
            <a:ext cx="485775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sz="4400" dirty="0">
                <a:solidFill>
                  <a:srgbClr val="C00000"/>
                </a:solidFill>
                <a:latin typeface="Comic Sans MS" pitchFamily="66" charset="0"/>
                <a:ea typeface="+mj-ea"/>
                <a:cs typeface="+mj-cs"/>
              </a:rPr>
              <a:t>Introduzione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2000250"/>
            <a:ext cx="2233613" cy="1785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5238" y="2357438"/>
            <a:ext cx="2409825" cy="19288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124" name="Sottotitolo 2"/>
          <p:cNvSpPr txBox="1">
            <a:spLocks/>
          </p:cNvSpPr>
          <p:nvPr/>
        </p:nvSpPr>
        <p:spPr bwMode="auto">
          <a:xfrm>
            <a:off x="3214688" y="1143000"/>
            <a:ext cx="45720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  <a:spcBef>
                <a:spcPct val="20000"/>
              </a:spcBef>
            </a:pPr>
            <a:r>
              <a:rPr lang="it-IT" sz="2200">
                <a:latin typeface="Comic Sans MS" pitchFamily="66" charset="0"/>
              </a:rPr>
              <a:t>Impiego dell’imaging in RT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2143125" y="214313"/>
            <a:ext cx="485775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sz="4400" dirty="0">
                <a:solidFill>
                  <a:srgbClr val="C00000"/>
                </a:solidFill>
                <a:latin typeface="Comic Sans MS" pitchFamily="66" charset="0"/>
                <a:ea typeface="+mj-ea"/>
                <a:cs typeface="+mj-cs"/>
              </a:rPr>
              <a:t>Introduzione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428625" y="1071563"/>
            <a:ext cx="1643063" cy="64611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3600" dirty="0">
                <a:solidFill>
                  <a:srgbClr val="0000FF"/>
                </a:solidFill>
                <a:latin typeface="Comic Sans MS" pitchFamily="66" charset="0"/>
              </a:rPr>
              <a:t>IGRT</a:t>
            </a:r>
            <a:endParaRPr lang="it-IT" sz="3600" dirty="0">
              <a:solidFill>
                <a:srgbClr val="0000FF"/>
              </a:solidFill>
            </a:endParaRPr>
          </a:p>
        </p:txBody>
      </p:sp>
      <p:sp>
        <p:nvSpPr>
          <p:cNvPr id="8" name="Freccia circolare a destra 7"/>
          <p:cNvSpPr/>
          <p:nvPr/>
        </p:nvSpPr>
        <p:spPr>
          <a:xfrm rot="20514100" flipH="1">
            <a:off x="8031163" y="1089025"/>
            <a:ext cx="857250" cy="1785938"/>
          </a:xfrm>
          <a:prstGeom prst="curvedRightArrow">
            <a:avLst/>
          </a:prstGeom>
          <a:solidFill>
            <a:srgbClr val="0000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solidFill>
                <a:schemeClr val="tx1"/>
              </a:solidFill>
            </a:endParaRPr>
          </a:p>
        </p:txBody>
      </p:sp>
      <p:sp>
        <p:nvSpPr>
          <p:cNvPr id="9" name="Freccia a destra 8"/>
          <p:cNvSpPr/>
          <p:nvPr/>
        </p:nvSpPr>
        <p:spPr>
          <a:xfrm>
            <a:off x="2286000" y="1285875"/>
            <a:ext cx="928688" cy="285750"/>
          </a:xfrm>
          <a:prstGeom prst="rightArrow">
            <a:avLst/>
          </a:prstGeom>
          <a:solidFill>
            <a:srgbClr val="0000FF"/>
          </a:solidFill>
          <a:ln>
            <a:solidFill>
              <a:srgbClr val="0000C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0" name="Freccia circolare a destra 9"/>
          <p:cNvSpPr/>
          <p:nvPr/>
        </p:nvSpPr>
        <p:spPr>
          <a:xfrm rot="1813473">
            <a:off x="500063" y="2354263"/>
            <a:ext cx="641350" cy="1592262"/>
          </a:xfrm>
          <a:prstGeom prst="curvedRightArrow">
            <a:avLst/>
          </a:prstGeom>
          <a:solidFill>
            <a:srgbClr val="0000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solidFill>
                <a:schemeClr val="tx1"/>
              </a:solidFill>
            </a:endParaRPr>
          </a:p>
        </p:txBody>
      </p:sp>
      <p:pic>
        <p:nvPicPr>
          <p:cNvPr id="5130" name="Picture 8" descr="G:\RT immagini\P04-12-08_04.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00" y="1714500"/>
            <a:ext cx="1643063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642938" y="4071938"/>
            <a:ext cx="2378075" cy="1647825"/>
            <a:chOff x="3582" y="1485"/>
            <a:chExt cx="2621" cy="1780"/>
          </a:xfrm>
        </p:grpSpPr>
        <p:pic>
          <p:nvPicPr>
            <p:cNvPr id="5138" name="Picture 7" descr="jb01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82" y="1485"/>
              <a:ext cx="2621" cy="17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9" name="Freeform 8"/>
            <p:cNvSpPr>
              <a:spLocks/>
            </p:cNvSpPr>
            <p:nvPr/>
          </p:nvSpPr>
          <p:spPr bwMode="auto">
            <a:xfrm>
              <a:off x="4440" y="2219"/>
              <a:ext cx="862" cy="514"/>
            </a:xfrm>
            <a:custGeom>
              <a:avLst/>
              <a:gdLst>
                <a:gd name="T0" fmla="*/ 11 w 1008"/>
                <a:gd name="T1" fmla="*/ 7 h 580"/>
                <a:gd name="T2" fmla="*/ 16 w 1008"/>
                <a:gd name="T3" fmla="*/ 4 h 580"/>
                <a:gd name="T4" fmla="*/ 23 w 1008"/>
                <a:gd name="T5" fmla="*/ 4 h 580"/>
                <a:gd name="T6" fmla="*/ 27 w 1008"/>
                <a:gd name="T7" fmla="*/ 4 h 580"/>
                <a:gd name="T8" fmla="*/ 36 w 1008"/>
                <a:gd name="T9" fmla="*/ 4 h 580"/>
                <a:gd name="T10" fmla="*/ 50 w 1008"/>
                <a:gd name="T11" fmla="*/ 4 h 580"/>
                <a:gd name="T12" fmla="*/ 58 w 1008"/>
                <a:gd name="T13" fmla="*/ 4 h 580"/>
                <a:gd name="T14" fmla="*/ 102 w 1008"/>
                <a:gd name="T15" fmla="*/ 4 h 580"/>
                <a:gd name="T16" fmla="*/ 108 w 1008"/>
                <a:gd name="T17" fmla="*/ 3 h 580"/>
                <a:gd name="T18" fmla="*/ 115 w 1008"/>
                <a:gd name="T19" fmla="*/ 4 h 580"/>
                <a:gd name="T20" fmla="*/ 125 w 1008"/>
                <a:gd name="T21" fmla="*/ 19 h 580"/>
                <a:gd name="T22" fmla="*/ 132 w 1008"/>
                <a:gd name="T23" fmla="*/ 43 h 580"/>
                <a:gd name="T24" fmla="*/ 132 w 1008"/>
                <a:gd name="T25" fmla="*/ 75 h 580"/>
                <a:gd name="T26" fmla="*/ 127 w 1008"/>
                <a:gd name="T27" fmla="*/ 89 h 580"/>
                <a:gd name="T28" fmla="*/ 127 w 1008"/>
                <a:gd name="T29" fmla="*/ 99 h 580"/>
                <a:gd name="T30" fmla="*/ 121 w 1008"/>
                <a:gd name="T31" fmla="*/ 116 h 580"/>
                <a:gd name="T32" fmla="*/ 110 w 1008"/>
                <a:gd name="T33" fmla="*/ 120 h 580"/>
                <a:gd name="T34" fmla="*/ 101 w 1008"/>
                <a:gd name="T35" fmla="*/ 118 h 580"/>
                <a:gd name="T36" fmla="*/ 97 w 1008"/>
                <a:gd name="T37" fmla="*/ 114 h 580"/>
                <a:gd name="T38" fmla="*/ 94 w 1008"/>
                <a:gd name="T39" fmla="*/ 112 h 580"/>
                <a:gd name="T40" fmla="*/ 88 w 1008"/>
                <a:gd name="T41" fmla="*/ 103 h 580"/>
                <a:gd name="T42" fmla="*/ 80 w 1008"/>
                <a:gd name="T43" fmla="*/ 93 h 580"/>
                <a:gd name="T44" fmla="*/ 75 w 1008"/>
                <a:gd name="T45" fmla="*/ 89 h 580"/>
                <a:gd name="T46" fmla="*/ 62 w 1008"/>
                <a:gd name="T47" fmla="*/ 85 h 580"/>
                <a:gd name="T48" fmla="*/ 54 w 1008"/>
                <a:gd name="T49" fmla="*/ 90 h 580"/>
                <a:gd name="T50" fmla="*/ 47 w 1008"/>
                <a:gd name="T51" fmla="*/ 100 h 580"/>
                <a:gd name="T52" fmla="*/ 43 w 1008"/>
                <a:gd name="T53" fmla="*/ 104 h 580"/>
                <a:gd name="T54" fmla="*/ 32 w 1008"/>
                <a:gd name="T55" fmla="*/ 115 h 580"/>
                <a:gd name="T56" fmla="*/ 27 w 1008"/>
                <a:gd name="T57" fmla="*/ 118 h 580"/>
                <a:gd name="T58" fmla="*/ 24 w 1008"/>
                <a:gd name="T59" fmla="*/ 120 h 580"/>
                <a:gd name="T60" fmla="*/ 15 w 1008"/>
                <a:gd name="T61" fmla="*/ 118 h 580"/>
                <a:gd name="T62" fmla="*/ 7 w 1008"/>
                <a:gd name="T63" fmla="*/ 108 h 580"/>
                <a:gd name="T64" fmla="*/ 3 w 1008"/>
                <a:gd name="T65" fmla="*/ 102 h 580"/>
                <a:gd name="T66" fmla="*/ 3 w 1008"/>
                <a:gd name="T67" fmla="*/ 84 h 580"/>
                <a:gd name="T68" fmla="*/ 3 w 1008"/>
                <a:gd name="T69" fmla="*/ 31 h 580"/>
                <a:gd name="T70" fmla="*/ 6 w 1008"/>
                <a:gd name="T71" fmla="*/ 17 h 580"/>
                <a:gd name="T72" fmla="*/ 11 w 1008"/>
                <a:gd name="T73" fmla="*/ 7 h 58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08"/>
                <a:gd name="T112" fmla="*/ 0 h 580"/>
                <a:gd name="T113" fmla="*/ 1008 w 1008"/>
                <a:gd name="T114" fmla="*/ 580 h 58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08" h="580">
                  <a:moveTo>
                    <a:pt x="86" y="31"/>
                  </a:moveTo>
                  <a:cubicBezTo>
                    <a:pt x="98" y="27"/>
                    <a:pt x="109" y="19"/>
                    <a:pt x="122" y="15"/>
                  </a:cubicBezTo>
                  <a:cubicBezTo>
                    <a:pt x="139" y="10"/>
                    <a:pt x="157" y="10"/>
                    <a:pt x="174" y="7"/>
                  </a:cubicBezTo>
                  <a:cubicBezTo>
                    <a:pt x="205" y="11"/>
                    <a:pt x="194" y="0"/>
                    <a:pt x="218" y="11"/>
                  </a:cubicBezTo>
                  <a:cubicBezTo>
                    <a:pt x="226" y="14"/>
                    <a:pt x="270" y="23"/>
                    <a:pt x="270" y="23"/>
                  </a:cubicBezTo>
                  <a:cubicBezTo>
                    <a:pt x="321" y="20"/>
                    <a:pt x="328" y="24"/>
                    <a:pt x="378" y="19"/>
                  </a:cubicBezTo>
                  <a:cubicBezTo>
                    <a:pt x="391" y="18"/>
                    <a:pt x="442" y="11"/>
                    <a:pt x="442" y="11"/>
                  </a:cubicBezTo>
                  <a:cubicBezTo>
                    <a:pt x="553" y="12"/>
                    <a:pt x="663" y="15"/>
                    <a:pt x="774" y="15"/>
                  </a:cubicBezTo>
                  <a:cubicBezTo>
                    <a:pt x="808" y="15"/>
                    <a:pt x="803" y="16"/>
                    <a:pt x="822" y="3"/>
                  </a:cubicBezTo>
                  <a:cubicBezTo>
                    <a:pt x="841" y="4"/>
                    <a:pt x="860" y="4"/>
                    <a:pt x="878" y="7"/>
                  </a:cubicBezTo>
                  <a:cubicBezTo>
                    <a:pt x="894" y="14"/>
                    <a:pt x="934" y="58"/>
                    <a:pt x="954" y="91"/>
                  </a:cubicBezTo>
                  <a:cubicBezTo>
                    <a:pt x="977" y="133"/>
                    <a:pt x="988" y="159"/>
                    <a:pt x="998" y="207"/>
                  </a:cubicBezTo>
                  <a:cubicBezTo>
                    <a:pt x="1000" y="283"/>
                    <a:pt x="1008" y="305"/>
                    <a:pt x="998" y="363"/>
                  </a:cubicBezTo>
                  <a:cubicBezTo>
                    <a:pt x="995" y="383"/>
                    <a:pt x="982" y="423"/>
                    <a:pt x="982" y="423"/>
                  </a:cubicBezTo>
                  <a:cubicBezTo>
                    <a:pt x="977" y="441"/>
                    <a:pt x="980" y="448"/>
                    <a:pt x="970" y="471"/>
                  </a:cubicBezTo>
                  <a:cubicBezTo>
                    <a:pt x="959" y="508"/>
                    <a:pt x="963" y="539"/>
                    <a:pt x="922" y="559"/>
                  </a:cubicBezTo>
                  <a:cubicBezTo>
                    <a:pt x="900" y="570"/>
                    <a:pt x="871" y="571"/>
                    <a:pt x="846" y="575"/>
                  </a:cubicBezTo>
                  <a:cubicBezTo>
                    <a:pt x="844" y="575"/>
                    <a:pt x="786" y="573"/>
                    <a:pt x="770" y="567"/>
                  </a:cubicBezTo>
                  <a:cubicBezTo>
                    <a:pt x="758" y="563"/>
                    <a:pt x="756" y="555"/>
                    <a:pt x="746" y="547"/>
                  </a:cubicBezTo>
                  <a:cubicBezTo>
                    <a:pt x="738" y="541"/>
                    <a:pt x="722" y="531"/>
                    <a:pt x="722" y="531"/>
                  </a:cubicBezTo>
                  <a:cubicBezTo>
                    <a:pt x="706" y="507"/>
                    <a:pt x="706" y="504"/>
                    <a:pt x="678" y="495"/>
                  </a:cubicBezTo>
                  <a:cubicBezTo>
                    <a:pt x="669" y="481"/>
                    <a:pt x="634" y="452"/>
                    <a:pt x="618" y="447"/>
                  </a:cubicBezTo>
                  <a:cubicBezTo>
                    <a:pt x="607" y="436"/>
                    <a:pt x="574" y="423"/>
                    <a:pt x="574" y="423"/>
                  </a:cubicBezTo>
                  <a:cubicBezTo>
                    <a:pt x="555" y="394"/>
                    <a:pt x="508" y="408"/>
                    <a:pt x="470" y="411"/>
                  </a:cubicBezTo>
                  <a:cubicBezTo>
                    <a:pt x="442" y="420"/>
                    <a:pt x="438" y="426"/>
                    <a:pt x="410" y="435"/>
                  </a:cubicBezTo>
                  <a:cubicBezTo>
                    <a:pt x="397" y="455"/>
                    <a:pt x="378" y="470"/>
                    <a:pt x="358" y="483"/>
                  </a:cubicBezTo>
                  <a:cubicBezTo>
                    <a:pt x="347" y="490"/>
                    <a:pt x="322" y="499"/>
                    <a:pt x="322" y="499"/>
                  </a:cubicBezTo>
                  <a:cubicBezTo>
                    <a:pt x="300" y="521"/>
                    <a:pt x="276" y="538"/>
                    <a:pt x="250" y="555"/>
                  </a:cubicBezTo>
                  <a:cubicBezTo>
                    <a:pt x="239" y="562"/>
                    <a:pt x="226" y="563"/>
                    <a:pt x="214" y="567"/>
                  </a:cubicBezTo>
                  <a:cubicBezTo>
                    <a:pt x="206" y="570"/>
                    <a:pt x="190" y="575"/>
                    <a:pt x="190" y="575"/>
                  </a:cubicBezTo>
                  <a:cubicBezTo>
                    <a:pt x="163" y="573"/>
                    <a:pt x="133" y="580"/>
                    <a:pt x="110" y="567"/>
                  </a:cubicBezTo>
                  <a:cubicBezTo>
                    <a:pt x="87" y="558"/>
                    <a:pt x="68" y="536"/>
                    <a:pt x="54" y="523"/>
                  </a:cubicBezTo>
                  <a:cubicBezTo>
                    <a:pt x="21" y="486"/>
                    <a:pt x="53" y="509"/>
                    <a:pt x="26" y="491"/>
                  </a:cubicBezTo>
                  <a:cubicBezTo>
                    <a:pt x="9" y="466"/>
                    <a:pt x="11" y="432"/>
                    <a:pt x="6" y="403"/>
                  </a:cubicBezTo>
                  <a:cubicBezTo>
                    <a:pt x="0" y="319"/>
                    <a:pt x="1" y="230"/>
                    <a:pt x="18" y="147"/>
                  </a:cubicBezTo>
                  <a:cubicBezTo>
                    <a:pt x="24" y="116"/>
                    <a:pt x="29" y="105"/>
                    <a:pt x="46" y="79"/>
                  </a:cubicBezTo>
                  <a:cubicBezTo>
                    <a:pt x="57" y="60"/>
                    <a:pt x="73" y="42"/>
                    <a:pt x="86" y="31"/>
                  </a:cubicBezTo>
                  <a:close/>
                </a:path>
              </a:pathLst>
            </a:cu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5140" name="Freeform 9"/>
            <p:cNvSpPr>
              <a:spLocks/>
            </p:cNvSpPr>
            <p:nvPr/>
          </p:nvSpPr>
          <p:spPr bwMode="auto">
            <a:xfrm>
              <a:off x="4701" y="2609"/>
              <a:ext cx="349" cy="309"/>
            </a:xfrm>
            <a:custGeom>
              <a:avLst/>
              <a:gdLst>
                <a:gd name="T0" fmla="*/ 15 w 427"/>
                <a:gd name="T1" fmla="*/ 4 h 324"/>
                <a:gd name="T2" fmla="*/ 23 w 427"/>
                <a:gd name="T3" fmla="*/ 10 h 324"/>
                <a:gd name="T4" fmla="*/ 29 w 427"/>
                <a:gd name="T5" fmla="*/ 39 h 324"/>
                <a:gd name="T6" fmla="*/ 31 w 427"/>
                <a:gd name="T7" fmla="*/ 58 h 324"/>
                <a:gd name="T8" fmla="*/ 31 w 427"/>
                <a:gd name="T9" fmla="*/ 71 h 324"/>
                <a:gd name="T10" fmla="*/ 31 w 427"/>
                <a:gd name="T11" fmla="*/ 128 h 324"/>
                <a:gd name="T12" fmla="*/ 25 w 427"/>
                <a:gd name="T13" fmla="*/ 155 h 324"/>
                <a:gd name="T14" fmla="*/ 18 w 427"/>
                <a:gd name="T15" fmla="*/ 175 h 324"/>
                <a:gd name="T16" fmla="*/ 11 w 427"/>
                <a:gd name="T17" fmla="*/ 169 h 324"/>
                <a:gd name="T18" fmla="*/ 7 w 427"/>
                <a:gd name="T19" fmla="*/ 155 h 324"/>
                <a:gd name="T20" fmla="*/ 2 w 427"/>
                <a:gd name="T21" fmla="*/ 128 h 324"/>
                <a:gd name="T22" fmla="*/ 2 w 427"/>
                <a:gd name="T23" fmla="*/ 101 h 324"/>
                <a:gd name="T24" fmla="*/ 0 w 427"/>
                <a:gd name="T25" fmla="*/ 89 h 324"/>
                <a:gd name="T26" fmla="*/ 2 w 427"/>
                <a:gd name="T27" fmla="*/ 49 h 324"/>
                <a:gd name="T28" fmla="*/ 4 w 427"/>
                <a:gd name="T29" fmla="*/ 34 h 324"/>
                <a:gd name="T30" fmla="*/ 7 w 427"/>
                <a:gd name="T31" fmla="*/ 11 h 324"/>
                <a:gd name="T32" fmla="*/ 15 w 427"/>
                <a:gd name="T33" fmla="*/ 4 h 3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27"/>
                <a:gd name="T52" fmla="*/ 0 h 324"/>
                <a:gd name="T53" fmla="*/ 427 w 427"/>
                <a:gd name="T54" fmla="*/ 324 h 32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27" h="324">
                  <a:moveTo>
                    <a:pt x="204" y="4"/>
                  </a:moveTo>
                  <a:cubicBezTo>
                    <a:pt x="232" y="0"/>
                    <a:pt x="296" y="13"/>
                    <a:pt x="308" y="20"/>
                  </a:cubicBezTo>
                  <a:cubicBezTo>
                    <a:pt x="320" y="16"/>
                    <a:pt x="379" y="55"/>
                    <a:pt x="396" y="72"/>
                  </a:cubicBezTo>
                  <a:cubicBezTo>
                    <a:pt x="403" y="83"/>
                    <a:pt x="411" y="96"/>
                    <a:pt x="416" y="108"/>
                  </a:cubicBezTo>
                  <a:cubicBezTo>
                    <a:pt x="419" y="116"/>
                    <a:pt x="424" y="132"/>
                    <a:pt x="424" y="132"/>
                  </a:cubicBezTo>
                  <a:cubicBezTo>
                    <a:pt x="423" y="149"/>
                    <a:pt x="427" y="209"/>
                    <a:pt x="412" y="236"/>
                  </a:cubicBezTo>
                  <a:cubicBezTo>
                    <a:pt x="393" y="270"/>
                    <a:pt x="367" y="271"/>
                    <a:pt x="336" y="288"/>
                  </a:cubicBezTo>
                  <a:cubicBezTo>
                    <a:pt x="306" y="305"/>
                    <a:pt x="278" y="317"/>
                    <a:pt x="244" y="324"/>
                  </a:cubicBezTo>
                  <a:cubicBezTo>
                    <a:pt x="191" y="321"/>
                    <a:pt x="183" y="322"/>
                    <a:pt x="144" y="312"/>
                  </a:cubicBezTo>
                  <a:cubicBezTo>
                    <a:pt x="129" y="302"/>
                    <a:pt x="112" y="297"/>
                    <a:pt x="96" y="288"/>
                  </a:cubicBezTo>
                  <a:cubicBezTo>
                    <a:pt x="72" y="275"/>
                    <a:pt x="55" y="255"/>
                    <a:pt x="36" y="236"/>
                  </a:cubicBezTo>
                  <a:cubicBezTo>
                    <a:pt x="26" y="226"/>
                    <a:pt x="14" y="202"/>
                    <a:pt x="8" y="188"/>
                  </a:cubicBezTo>
                  <a:cubicBezTo>
                    <a:pt x="5" y="180"/>
                    <a:pt x="0" y="164"/>
                    <a:pt x="0" y="164"/>
                  </a:cubicBezTo>
                  <a:cubicBezTo>
                    <a:pt x="3" y="137"/>
                    <a:pt x="7" y="118"/>
                    <a:pt x="16" y="92"/>
                  </a:cubicBezTo>
                  <a:cubicBezTo>
                    <a:pt x="19" y="84"/>
                    <a:pt x="45" y="70"/>
                    <a:pt x="52" y="64"/>
                  </a:cubicBezTo>
                  <a:cubicBezTo>
                    <a:pt x="60" y="57"/>
                    <a:pt x="96" y="31"/>
                    <a:pt x="104" y="24"/>
                  </a:cubicBezTo>
                  <a:cubicBezTo>
                    <a:pt x="140" y="13"/>
                    <a:pt x="163" y="10"/>
                    <a:pt x="204" y="4"/>
                  </a:cubicBezTo>
                  <a:close/>
                </a:path>
              </a:pathLst>
            </a:custGeom>
            <a:noFill/>
            <a:ln w="3810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5132" name="CasellaDiTesto 17"/>
          <p:cNvSpPr txBox="1">
            <a:spLocks noChangeArrowheads="1"/>
          </p:cNvSpPr>
          <p:nvPr/>
        </p:nvSpPr>
        <p:spPr bwMode="auto">
          <a:xfrm>
            <a:off x="214313" y="5786438"/>
            <a:ext cx="3429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2200">
                <a:latin typeface="Comic Sans MS" pitchFamily="66" charset="0"/>
              </a:rPr>
              <a:t>conformazione della dose al TV</a:t>
            </a:r>
            <a:endParaRPr lang="it-IT" sz="2200">
              <a:latin typeface="Calibri" pitchFamily="34" charset="0"/>
            </a:endParaRPr>
          </a:p>
        </p:txBody>
      </p:sp>
      <p:sp>
        <p:nvSpPr>
          <p:cNvPr id="19" name="Freccia in su 18"/>
          <p:cNvSpPr/>
          <p:nvPr/>
        </p:nvSpPr>
        <p:spPr>
          <a:xfrm>
            <a:off x="428625" y="5786438"/>
            <a:ext cx="142875" cy="357187"/>
          </a:xfrm>
          <a:prstGeom prst="up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5134" name="Picture 4" descr="ti10001"/>
          <p:cNvPicPr>
            <a:picLocks noChangeAspect="1" noChangeArrowheads="1"/>
          </p:cNvPicPr>
          <p:nvPr/>
        </p:nvPicPr>
        <p:blipFill>
          <a:blip r:embed="rId6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6357938" y="4000500"/>
            <a:ext cx="2635250" cy="2670175"/>
          </a:xfrm>
          <a:prstGeom prst="rect">
            <a:avLst/>
          </a:prstGeom>
          <a:noFill/>
          <a:ln w="44450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5135" name="CasellaDiTesto 21"/>
          <p:cNvSpPr txBox="1">
            <a:spLocks noChangeArrowheads="1"/>
          </p:cNvSpPr>
          <p:nvPr/>
        </p:nvSpPr>
        <p:spPr bwMode="auto">
          <a:xfrm>
            <a:off x="4572000" y="4929188"/>
            <a:ext cx="1857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2200">
                <a:latin typeface="Comic Sans MS" pitchFamily="66" charset="0"/>
              </a:rPr>
              <a:t>Indice terapeutico</a:t>
            </a:r>
          </a:p>
        </p:txBody>
      </p:sp>
      <p:sp>
        <p:nvSpPr>
          <p:cNvPr id="23" name="Freccia in su 22"/>
          <p:cNvSpPr/>
          <p:nvPr/>
        </p:nvSpPr>
        <p:spPr>
          <a:xfrm>
            <a:off x="4857750" y="4929188"/>
            <a:ext cx="142875" cy="357187"/>
          </a:xfrm>
          <a:prstGeom prst="up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5" name="Freccia a destra 24"/>
          <p:cNvSpPr/>
          <p:nvPr/>
        </p:nvSpPr>
        <p:spPr>
          <a:xfrm>
            <a:off x="3286125" y="5143500"/>
            <a:ext cx="1357313" cy="428625"/>
          </a:xfrm>
          <a:prstGeom prst="rightArrow">
            <a:avLst/>
          </a:prstGeom>
          <a:solidFill>
            <a:srgbClr val="0000FF"/>
          </a:solidFill>
          <a:ln>
            <a:solidFill>
              <a:srgbClr val="0000C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asellaDiTesto 1"/>
          <p:cNvSpPr txBox="1">
            <a:spLocks noChangeArrowheads="1"/>
          </p:cNvSpPr>
          <p:nvPr/>
        </p:nvSpPr>
        <p:spPr bwMode="auto">
          <a:xfrm>
            <a:off x="0" y="928688"/>
            <a:ext cx="5286375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3050" indent="-273050" algn="ctr">
              <a:lnSpc>
                <a:spcPct val="150000"/>
              </a:lnSpc>
            </a:pPr>
            <a:r>
              <a:rPr lang="it-IT" sz="2800">
                <a:solidFill>
                  <a:srgbClr val="C00000"/>
                </a:solidFill>
                <a:latin typeface="Comic Sans MS" pitchFamily="66" charset="0"/>
              </a:rPr>
              <a:t>SETTORI DELL’ IGRT</a:t>
            </a:r>
          </a:p>
          <a:p>
            <a:pPr marL="273050" indent="-273050" algn="ctr">
              <a:lnSpc>
                <a:spcPct val="150000"/>
              </a:lnSpc>
            </a:pPr>
            <a:r>
              <a:rPr lang="it-IT" sz="2800">
                <a:solidFill>
                  <a:srgbClr val="0000CC"/>
                </a:solidFill>
                <a:latin typeface="Comic Sans MS" pitchFamily="66" charset="0"/>
              </a:rPr>
              <a:t>A) </a:t>
            </a:r>
            <a:r>
              <a:rPr lang="it-IT" sz="2800">
                <a:solidFill>
                  <a:srgbClr val="0000FF"/>
                </a:solidFill>
                <a:latin typeface="Comic Sans MS" pitchFamily="66" charset="0"/>
              </a:rPr>
              <a:t>Integrazione dell’imaging molecolare </a:t>
            </a:r>
            <a:r>
              <a:rPr lang="it-IT" sz="2800">
                <a:latin typeface="Comic Sans MS" pitchFamily="66" charset="0"/>
              </a:rPr>
              <a:t>(PET, RM spettroscopica), nel planning radioterapico: miglior definizione dell’estensione tumorale</a:t>
            </a:r>
          </a:p>
        </p:txBody>
      </p:sp>
      <p:sp>
        <p:nvSpPr>
          <p:cNvPr id="6" name="Freccia in giù 5"/>
          <p:cNvSpPr/>
          <p:nvPr/>
        </p:nvSpPr>
        <p:spPr>
          <a:xfrm>
            <a:off x="4214813" y="5000625"/>
            <a:ext cx="500062" cy="642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1884363" y="5976938"/>
            <a:ext cx="5259387" cy="6667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273050" indent="-27305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solidFill>
                  <a:prstClr val="black"/>
                </a:solidFill>
                <a:latin typeface="Comic Sans MS" pitchFamily="66" charset="0"/>
              </a:rPr>
              <a:t>OTTIMIZZAZIONE DEL CTV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2143125" y="71438"/>
            <a:ext cx="4857750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t-IT" sz="4400" dirty="0">
                <a:solidFill>
                  <a:srgbClr val="C00000"/>
                </a:solidFill>
                <a:latin typeface="Comic Sans MS" pitchFamily="66" charset="0"/>
                <a:ea typeface="+mj-ea"/>
                <a:cs typeface="+mj-cs"/>
              </a:rPr>
              <a:t>Introduzione</a:t>
            </a:r>
          </a:p>
        </p:txBody>
      </p:sp>
      <p:pic>
        <p:nvPicPr>
          <p:cNvPr id="6150" name="Picture 2"/>
          <p:cNvPicPr>
            <a:picLocks noChangeAspect="1" noChangeArrowheads="1"/>
          </p:cNvPicPr>
          <p:nvPr/>
        </p:nvPicPr>
        <p:blipFill>
          <a:blip r:embed="rId2" cstate="print"/>
          <a:srcRect l="24609" t="25311" r="23828" b="10938"/>
          <a:stretch>
            <a:fillRect/>
          </a:stretch>
        </p:blipFill>
        <p:spPr bwMode="auto">
          <a:xfrm>
            <a:off x="5286375" y="2000250"/>
            <a:ext cx="3643313" cy="281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1977</Words>
  <Application>Microsoft Office PowerPoint</Application>
  <PresentationFormat>Presentazione su schermo (4:3)</PresentationFormat>
  <Paragraphs>556</Paragraphs>
  <Slides>43</Slides>
  <Notes>18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43</vt:i4>
      </vt:variant>
    </vt:vector>
  </HeadingPairs>
  <TitlesOfParts>
    <vt:vector size="44" baseType="lpstr">
      <vt:lpstr>Tema di Office</vt:lpstr>
      <vt:lpstr>La IGRT mediante MV cone beam</vt:lpstr>
      <vt:lpstr>Radioterapia Sperimentale, centro di Riferimento Radioterapico                           della Sardegna</vt:lpstr>
      <vt:lpstr>Le realizzazione  2005-2008 </vt:lpstr>
      <vt:lpstr>Diapositiva 4</vt:lpstr>
      <vt:lpstr>Le nuove tecnologie 3D-4D nel planning, nelle verifiche di trattamento e gating</vt:lpstr>
      <vt:lpstr>Le nuove tecnologie 3D-4D  in Radioterapia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Impostazioni</vt:lpstr>
      <vt:lpstr>Proiezioni</vt:lpstr>
      <vt:lpstr>Ricostruzione</vt:lpstr>
      <vt:lpstr>Diapositiva 23</vt:lpstr>
      <vt:lpstr>Diapositiva 24</vt:lpstr>
      <vt:lpstr>Caratteristiche della MVCB-CT</vt:lpstr>
      <vt:lpstr>Applicazioni su paziente</vt:lpstr>
      <vt:lpstr>Pianificazione con MVCB-CT</vt:lpstr>
      <vt:lpstr>Diapositiva 28</vt:lpstr>
      <vt:lpstr>Pianificazione con MVCB-CT</vt:lpstr>
      <vt:lpstr>Prospettive</vt:lpstr>
      <vt:lpstr>Prospettive</vt:lpstr>
      <vt:lpstr>Conclusioni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Conclusioni</vt:lpstr>
      <vt:lpstr>Ulteriori sviluppi (I)</vt:lpstr>
      <vt:lpstr>Ulteriori sviluppi (II)</vt:lpstr>
      <vt:lpstr> Radioterapia Sperimentale B. Carau, E. Garibaldi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Vecchie e nuove professionalità in Radioterapia</dc:title>
  <dc:creator>Tema</dc:creator>
  <cp:lastModifiedBy>Tema</cp:lastModifiedBy>
  <cp:revision>61</cp:revision>
  <dcterms:created xsi:type="dcterms:W3CDTF">2009-08-17T10:29:57Z</dcterms:created>
  <dcterms:modified xsi:type="dcterms:W3CDTF">2010-05-27T10:55:08Z</dcterms:modified>
</cp:coreProperties>
</file>