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notesSlides/notesSlide32.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Default Extension="wmf" ContentType="image/x-wmf"/>
  <Override PartName="/ppt/notesSlides/notesSlide4.xml" ContentType="application/vnd.openxmlformats-officedocument.presentationml.notesSlide+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Layouts/slideLayout6.xml" ContentType="application/vnd.openxmlformats-officedocument.presentationml.slideLayout+xml"/>
  <Default Extension="emf" ContentType="image/x-emf"/>
  <Override PartName="/ppt/slides/slide37.xml" ContentType="application/vnd.openxmlformats-officedocument.presentationml.slide+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Default Extension="vml" ContentType="application/vnd.openxmlformats-officedocument.vmlDrawing"/>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ppt/tags/tag5.xml" ContentType="application/vnd.openxmlformats-officedocument.presentationml.tags+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slides/slide5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Default Extension="xls" ContentType="application/vnd.ms-exce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tags/tag4.xml" ContentType="application/vnd.openxmlformats-officedocument.presentationml.tags+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notesSlides/notesSlide33.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tags/tag1.xml" ContentType="application/vnd.openxmlformats-officedocument.presentationml.tags+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57" r:id="rId1"/>
  </p:sldMasterIdLst>
  <p:notesMasterIdLst>
    <p:notesMasterId r:id="rId59"/>
  </p:notesMasterIdLst>
  <p:sldIdLst>
    <p:sldId id="614" r:id="rId2"/>
    <p:sldId id="493" r:id="rId3"/>
    <p:sldId id="494" r:id="rId4"/>
    <p:sldId id="495" r:id="rId5"/>
    <p:sldId id="564" r:id="rId6"/>
    <p:sldId id="566" r:id="rId7"/>
    <p:sldId id="565" r:id="rId8"/>
    <p:sldId id="621" r:id="rId9"/>
    <p:sldId id="568" r:id="rId10"/>
    <p:sldId id="539" r:id="rId11"/>
    <p:sldId id="590" r:id="rId12"/>
    <p:sldId id="574" r:id="rId13"/>
    <p:sldId id="542" r:id="rId14"/>
    <p:sldId id="575" r:id="rId15"/>
    <p:sldId id="540" r:id="rId16"/>
    <p:sldId id="569" r:id="rId17"/>
    <p:sldId id="623" r:id="rId18"/>
    <p:sldId id="576" r:id="rId19"/>
    <p:sldId id="634" r:id="rId20"/>
    <p:sldId id="507" r:id="rId21"/>
    <p:sldId id="508" r:id="rId22"/>
    <p:sldId id="601" r:id="rId23"/>
    <p:sldId id="515" r:id="rId24"/>
    <p:sldId id="516" r:id="rId25"/>
    <p:sldId id="517" r:id="rId26"/>
    <p:sldId id="611" r:id="rId27"/>
    <p:sldId id="626" r:id="rId28"/>
    <p:sldId id="519" r:id="rId29"/>
    <p:sldId id="545" r:id="rId30"/>
    <p:sldId id="550" r:id="rId31"/>
    <p:sldId id="544" r:id="rId32"/>
    <p:sldId id="637" r:id="rId33"/>
    <p:sldId id="635" r:id="rId34"/>
    <p:sldId id="584" r:id="rId35"/>
    <p:sldId id="631" r:id="rId36"/>
    <p:sldId id="583" r:id="rId37"/>
    <p:sldId id="586" r:id="rId38"/>
    <p:sldId id="636" r:id="rId39"/>
    <p:sldId id="521" r:id="rId40"/>
    <p:sldId id="522" r:id="rId41"/>
    <p:sldId id="524" r:id="rId42"/>
    <p:sldId id="527" r:id="rId43"/>
    <p:sldId id="528" r:id="rId44"/>
    <p:sldId id="652" r:id="rId45"/>
    <p:sldId id="529" r:id="rId46"/>
    <p:sldId id="599" r:id="rId47"/>
    <p:sldId id="572" r:id="rId48"/>
    <p:sldId id="598" r:id="rId49"/>
    <p:sldId id="638" r:id="rId50"/>
    <p:sldId id="639" r:id="rId51"/>
    <p:sldId id="640" r:id="rId52"/>
    <p:sldId id="646" r:id="rId53"/>
    <p:sldId id="647" r:id="rId54"/>
    <p:sldId id="648" r:id="rId55"/>
    <p:sldId id="649" r:id="rId56"/>
    <p:sldId id="650" r:id="rId57"/>
    <p:sldId id="651" r:id="rId58"/>
  </p:sldIdLst>
  <p:sldSz cx="9144000" cy="6858000" type="screen4x3"/>
  <p:notesSz cx="6858000" cy="9144000"/>
  <p:defaultTextStyle>
    <a:defPPr>
      <a:defRPr lang="it-IT"/>
    </a:defPPr>
    <a:lvl1pPr algn="l" defTabSz="457200" rtl="0" fontAlgn="base">
      <a:spcBef>
        <a:spcPct val="0"/>
      </a:spcBef>
      <a:spcAft>
        <a:spcPct val="0"/>
      </a:spcAft>
      <a:defRPr kern="1200">
        <a:solidFill>
          <a:schemeClr val="tx1"/>
        </a:solidFill>
        <a:latin typeface="Times New Roman" pitchFamily="18" charset="0"/>
        <a:ea typeface="ＭＳ Ｐゴシック"/>
        <a:cs typeface="ＭＳ Ｐゴシック"/>
      </a:defRPr>
    </a:lvl1pPr>
    <a:lvl2pPr marL="457200" algn="l" defTabSz="457200" rtl="0" fontAlgn="base">
      <a:spcBef>
        <a:spcPct val="0"/>
      </a:spcBef>
      <a:spcAft>
        <a:spcPct val="0"/>
      </a:spcAft>
      <a:defRPr kern="1200">
        <a:solidFill>
          <a:schemeClr val="tx1"/>
        </a:solidFill>
        <a:latin typeface="Times New Roman" pitchFamily="18" charset="0"/>
        <a:ea typeface="ＭＳ Ｐゴシック"/>
        <a:cs typeface="ＭＳ Ｐゴシック"/>
      </a:defRPr>
    </a:lvl2pPr>
    <a:lvl3pPr marL="914400" algn="l" defTabSz="457200" rtl="0" fontAlgn="base">
      <a:spcBef>
        <a:spcPct val="0"/>
      </a:spcBef>
      <a:spcAft>
        <a:spcPct val="0"/>
      </a:spcAft>
      <a:defRPr kern="1200">
        <a:solidFill>
          <a:schemeClr val="tx1"/>
        </a:solidFill>
        <a:latin typeface="Times New Roman" pitchFamily="18" charset="0"/>
        <a:ea typeface="ＭＳ Ｐゴシック"/>
        <a:cs typeface="ＭＳ Ｐゴシック"/>
      </a:defRPr>
    </a:lvl3pPr>
    <a:lvl4pPr marL="1371600" algn="l" defTabSz="457200" rtl="0" fontAlgn="base">
      <a:spcBef>
        <a:spcPct val="0"/>
      </a:spcBef>
      <a:spcAft>
        <a:spcPct val="0"/>
      </a:spcAft>
      <a:defRPr kern="1200">
        <a:solidFill>
          <a:schemeClr val="tx1"/>
        </a:solidFill>
        <a:latin typeface="Times New Roman" pitchFamily="18" charset="0"/>
        <a:ea typeface="ＭＳ Ｐゴシック"/>
        <a:cs typeface="ＭＳ Ｐゴシック"/>
      </a:defRPr>
    </a:lvl4pPr>
    <a:lvl5pPr marL="1828800" algn="l" defTabSz="457200" rtl="0" fontAlgn="base">
      <a:spcBef>
        <a:spcPct val="0"/>
      </a:spcBef>
      <a:spcAft>
        <a:spcPct val="0"/>
      </a:spcAft>
      <a:defRPr kern="1200">
        <a:solidFill>
          <a:schemeClr val="tx1"/>
        </a:solidFill>
        <a:latin typeface="Times New Roman" pitchFamily="18" charset="0"/>
        <a:ea typeface="ＭＳ Ｐゴシック"/>
        <a:cs typeface="ＭＳ Ｐゴシック"/>
      </a:defRPr>
    </a:lvl5pPr>
    <a:lvl6pPr marL="2286000" algn="l" defTabSz="914400" rtl="0" eaLnBrk="1" latinLnBrk="0" hangingPunct="1">
      <a:defRPr kern="1200">
        <a:solidFill>
          <a:schemeClr val="tx1"/>
        </a:solidFill>
        <a:latin typeface="Times New Roman" pitchFamily="18" charset="0"/>
        <a:ea typeface="ＭＳ Ｐゴシック"/>
        <a:cs typeface="ＭＳ Ｐゴシック"/>
      </a:defRPr>
    </a:lvl6pPr>
    <a:lvl7pPr marL="2743200" algn="l" defTabSz="914400" rtl="0" eaLnBrk="1" latinLnBrk="0" hangingPunct="1">
      <a:defRPr kern="1200">
        <a:solidFill>
          <a:schemeClr val="tx1"/>
        </a:solidFill>
        <a:latin typeface="Times New Roman" pitchFamily="18" charset="0"/>
        <a:ea typeface="ＭＳ Ｐゴシック"/>
        <a:cs typeface="ＭＳ Ｐゴシック"/>
      </a:defRPr>
    </a:lvl7pPr>
    <a:lvl8pPr marL="3200400" algn="l" defTabSz="914400" rtl="0" eaLnBrk="1" latinLnBrk="0" hangingPunct="1">
      <a:defRPr kern="1200">
        <a:solidFill>
          <a:schemeClr val="tx1"/>
        </a:solidFill>
        <a:latin typeface="Times New Roman" pitchFamily="18" charset="0"/>
        <a:ea typeface="ＭＳ Ｐゴシック"/>
        <a:cs typeface="ＭＳ Ｐゴシック"/>
      </a:defRPr>
    </a:lvl8pPr>
    <a:lvl9pPr marL="3657600" algn="l" defTabSz="914400" rtl="0" eaLnBrk="1" latinLnBrk="0" hangingPunct="1">
      <a:defRPr kern="1200">
        <a:solidFill>
          <a:schemeClr val="tx1"/>
        </a:solidFill>
        <a:latin typeface="Times New Roman" pitchFamily="18" charset="0"/>
        <a:ea typeface="ＭＳ Ｐゴシック"/>
        <a:cs typeface="ＭＳ Ｐゴシック"/>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useTimings="0">
    <p:present/>
    <p:sldAll/>
    <p:penClr>
      <a:srgbClr val="FF0000"/>
    </p:penClr>
  </p:showPr>
  <p:clrMru>
    <a:srgbClr val="00E800"/>
    <a:srgbClr val="00FF00"/>
    <a:srgbClr val="FF6600"/>
    <a:srgbClr val="FF9933"/>
    <a:srgbClr val="FFFF00"/>
    <a:srgbClr val="CCFFCC"/>
    <a:srgbClr val="99FF99"/>
    <a:srgbClr val="00FFFF"/>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80439" autoAdjust="0"/>
  </p:normalViewPr>
  <p:slideViewPr>
    <p:cSldViewPr snapToGrid="0" snapToObjects="1">
      <p:cViewPr varScale="1">
        <p:scale>
          <a:sx n="79" d="100"/>
          <a:sy n="79" d="100"/>
        </p:scale>
        <p:origin x="-1192" y="-104"/>
      </p:cViewPr>
      <p:guideLst>
        <p:guide orient="horz" pos="2160"/>
        <p:guide pos="2880"/>
      </p:guideLst>
    </p:cSldViewPr>
  </p:slideViewPr>
  <p:outlineViewPr>
    <p:cViewPr>
      <p:scale>
        <a:sx n="33" d="100"/>
        <a:sy n="33" d="100"/>
      </p:scale>
      <p:origin x="376"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tableStyles" Target="tableStyles.xml"/><Relationship Id="rId60" Type="http://schemas.openxmlformats.org/officeDocument/2006/relationships/printerSettings" Target="printerSettings/printerSettings1.bin"/><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theme" Target="theme/theme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notesMaster" Target="notesMasters/notesMaster1.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viewProps" Target="viewProps.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presProps" Target="presProps.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7F63FB42-0987-4337-9795-6AAA9D97A60E}" type="datetime1">
              <a:rPr lang="it-IT"/>
              <a:pPr>
                <a:defRPr/>
              </a:pPr>
              <a:t>26-05-2010</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smtClean="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632035-103A-4B85-B997-C40C61BDC6A3}"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Segnaposto immagine diapositiva 1"/>
          <p:cNvSpPr>
            <a:spLocks noGrp="1" noRot="1" noChangeAspect="1"/>
          </p:cNvSpPr>
          <p:nvPr>
            <p:ph type="sldImg"/>
          </p:nvPr>
        </p:nvSpPr>
        <p:spPr bwMode="auto">
          <a:noFill/>
          <a:ln>
            <a:solidFill>
              <a:srgbClr val="000000"/>
            </a:solidFill>
            <a:miter lim="800000"/>
            <a:headEnd/>
            <a:tailEnd/>
          </a:ln>
        </p:spPr>
      </p:sp>
      <p:sp>
        <p:nvSpPr>
          <p:cNvPr id="15362"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smtClean="0">
              <a:ea typeface="ＭＳ Ｐゴシック"/>
              <a:cs typeface="ＭＳ Ｐゴシック"/>
            </a:endParaRPr>
          </a:p>
        </p:txBody>
      </p:sp>
      <p:sp>
        <p:nvSpPr>
          <p:cNvPr id="4" name="Segnaposto numero diapositiva 3"/>
          <p:cNvSpPr>
            <a:spLocks noGrp="1"/>
          </p:cNvSpPr>
          <p:nvPr>
            <p:ph type="sldNum" sz="quarter" idx="5"/>
          </p:nvPr>
        </p:nvSpPr>
        <p:spPr/>
        <p:txBody>
          <a:bodyPr/>
          <a:lstStyle/>
          <a:p>
            <a:pPr>
              <a:defRPr/>
            </a:pPr>
            <a:fld id="{C409C38A-4C14-4B71-8B77-4624F305CEC2}" type="slidenum">
              <a:rPr lang="it-IT" smtClean="0"/>
              <a:pPr>
                <a:defRPr/>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1" name="Rectangle 2"/>
          <p:cNvSpPr>
            <a:spLocks noGrp="1" noRot="1" noChangeAspect="1" noTextEdit="1"/>
          </p:cNvSpPr>
          <p:nvPr>
            <p:ph type="sldImg"/>
          </p:nvPr>
        </p:nvSpPr>
        <p:spPr bwMode="auto">
          <a:noFill/>
          <a:ln>
            <a:solidFill>
              <a:srgbClr val="000000"/>
            </a:solidFill>
            <a:miter lim="800000"/>
            <a:headEnd/>
            <a:tailEnd/>
          </a:ln>
        </p:spPr>
      </p:sp>
      <p:sp>
        <p:nvSpPr>
          <p:cNvPr id="46082" name="Rectangle 3"/>
          <p:cNvSpPr>
            <a:spLocks noGrp="1"/>
          </p:cNvSpPr>
          <p:nvPr>
            <p:ph type="body" idx="1"/>
          </p:nvPr>
        </p:nvSpPr>
        <p:spPr bwMode="auto">
          <a:noFill/>
        </p:spPr>
        <p:txBody>
          <a:bodyPr wrap="square" numCol="1" anchor="t" anchorCtr="0" compatLnSpc="1">
            <a:prstTxWarp prst="textNoShape">
              <a:avLst/>
            </a:prstTxWarp>
          </a:bodyPr>
          <a:lstStyle/>
          <a:p>
            <a:endParaRPr lang="it-IT" dirty="0" smtClean="0">
              <a:ea typeface="ＭＳ Ｐゴシック"/>
              <a:cs typeface="ＭＳ Ｐゴシック"/>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29" name="Segnaposto immagine diapositiva 1"/>
          <p:cNvSpPr>
            <a:spLocks noGrp="1" noRot="1" noChangeAspect="1"/>
          </p:cNvSpPr>
          <p:nvPr>
            <p:ph type="sldImg"/>
          </p:nvPr>
        </p:nvSpPr>
        <p:spPr bwMode="auto">
          <a:noFill/>
          <a:ln>
            <a:solidFill>
              <a:srgbClr val="000000"/>
            </a:solidFill>
            <a:miter lim="800000"/>
            <a:headEnd/>
            <a:tailEnd/>
          </a:ln>
        </p:spPr>
      </p:sp>
      <p:sp>
        <p:nvSpPr>
          <p:cNvPr id="48130"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dirty="0" smtClean="0">
              <a:ea typeface="ＭＳ Ｐゴシック"/>
              <a:cs typeface="ＭＳ Ｐゴシック"/>
            </a:endParaRPr>
          </a:p>
        </p:txBody>
      </p:sp>
      <p:sp>
        <p:nvSpPr>
          <p:cNvPr id="4" name="Segnaposto numero diapositiva 3"/>
          <p:cNvSpPr>
            <a:spLocks noGrp="1"/>
          </p:cNvSpPr>
          <p:nvPr>
            <p:ph type="sldNum" sz="quarter" idx="5"/>
          </p:nvPr>
        </p:nvSpPr>
        <p:spPr/>
        <p:txBody>
          <a:bodyPr/>
          <a:lstStyle/>
          <a:p>
            <a:pPr>
              <a:defRPr/>
            </a:pPr>
            <a:fld id="{3D1C3C7A-36B7-4B77-B78B-73A7AE93F5A1}" type="slidenum">
              <a:rPr lang="it-IT" smtClean="0"/>
              <a:pPr>
                <a:defRPr/>
              </a:pPr>
              <a:t>19</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ln>
            <a:miter lim="800000"/>
            <a:headEnd/>
            <a:tailEnd/>
          </a:ln>
        </p:spPr>
        <p:txBody>
          <a:bodyPr/>
          <a:lstStyle/>
          <a:p>
            <a:pPr>
              <a:defRPr/>
            </a:pPr>
            <a:fld id="{9A469FDA-3154-46D5-83C4-41572722BD52}" type="slidenum">
              <a:rPr lang="it-IT"/>
              <a:pPr>
                <a:defRPr/>
              </a:pPr>
              <a:t>20</a:t>
            </a:fld>
            <a:endParaRPr lang="it-IT"/>
          </a:p>
        </p:txBody>
      </p:sp>
      <p:sp>
        <p:nvSpPr>
          <p:cNvPr id="50178" name="Rectangle 2"/>
          <p:cNvSpPr>
            <a:spLocks noGrp="1" noRot="1" noChangeAspect="1" noChangeArrowheads="1"/>
          </p:cNvSpPr>
          <p:nvPr>
            <p:ph type="sldImg"/>
          </p:nvPr>
        </p:nvSpPr>
        <p:spPr bwMode="auto">
          <a:xfrm>
            <a:off x="1144588" y="684213"/>
            <a:ext cx="4570412" cy="3429000"/>
          </a:xfrm>
          <a:solidFill>
            <a:srgbClr val="FFFFFF"/>
          </a:solidFill>
          <a:ln>
            <a:solidFill>
              <a:srgbClr val="000000"/>
            </a:solidFill>
            <a:miter lim="800000"/>
            <a:headEnd/>
            <a:tailEnd/>
          </a:ln>
        </p:spPr>
      </p:sp>
      <p:sp>
        <p:nvSpPr>
          <p:cNvPr id="50179"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lnSpc>
                <a:spcPct val="130000"/>
              </a:lnSpc>
              <a:spcBef>
                <a:spcPct val="50000"/>
              </a:spcBef>
            </a:pPr>
            <a:endParaRPr lang="it-IT" smtClean="0">
              <a:latin typeface="Times New Roman" pitchFamily="18" charset="0"/>
              <a:ea typeface="ＭＳ Ｐゴシック"/>
              <a:cs typeface="ＭＳ Ｐゴシック"/>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ln>
            <a:miter lim="800000"/>
            <a:headEnd/>
            <a:tailEnd/>
          </a:ln>
        </p:spPr>
        <p:txBody>
          <a:bodyPr/>
          <a:lstStyle/>
          <a:p>
            <a:pPr>
              <a:defRPr/>
            </a:pPr>
            <a:fld id="{D9FB1506-8C9A-4667-B89C-71526024BFBD}" type="slidenum">
              <a:rPr lang="it-IT"/>
              <a:pPr>
                <a:defRPr/>
              </a:pPr>
              <a:t>21</a:t>
            </a:fld>
            <a:endParaRPr lang="it-IT"/>
          </a:p>
        </p:txBody>
      </p:sp>
      <p:sp>
        <p:nvSpPr>
          <p:cNvPr id="52226" name="Rectangle 2"/>
          <p:cNvSpPr>
            <a:spLocks noGrp="1" noRot="1" noChangeAspect="1" noChangeArrowheads="1"/>
          </p:cNvSpPr>
          <p:nvPr>
            <p:ph type="sldImg"/>
          </p:nvPr>
        </p:nvSpPr>
        <p:spPr bwMode="auto">
          <a:xfrm>
            <a:off x="1144588" y="684213"/>
            <a:ext cx="4570412" cy="3429000"/>
          </a:xfrm>
          <a:solidFill>
            <a:srgbClr val="FFFFFF"/>
          </a:solidFill>
          <a:ln>
            <a:solidFill>
              <a:srgbClr val="000000"/>
            </a:solidFill>
            <a:miter lim="800000"/>
            <a:headEnd/>
            <a:tailEnd/>
          </a:ln>
        </p:spPr>
      </p:sp>
      <p:sp>
        <p:nvSpPr>
          <p:cNvPr id="52227"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z="2400" smtClean="0">
              <a:latin typeface="Times New Roman" pitchFamily="18" charset="0"/>
              <a:ea typeface="ＭＳ Ｐゴシック"/>
              <a:cs typeface="ＭＳ Ｐゴシック"/>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7" name="Segnaposto immagine diapositiva 1"/>
          <p:cNvSpPr>
            <a:spLocks noGrp="1" noRot="1" noChangeAspect="1"/>
          </p:cNvSpPr>
          <p:nvPr>
            <p:ph type="sldImg"/>
          </p:nvPr>
        </p:nvSpPr>
        <p:spPr bwMode="auto">
          <a:xfrm>
            <a:off x="1144588" y="684213"/>
            <a:ext cx="4570412" cy="3429000"/>
          </a:xfrm>
          <a:noFill/>
          <a:ln>
            <a:solidFill>
              <a:srgbClr val="000000"/>
            </a:solidFill>
            <a:miter lim="800000"/>
            <a:headEnd/>
            <a:tailEnd/>
          </a:ln>
        </p:spPr>
      </p:sp>
      <p:sp>
        <p:nvSpPr>
          <p:cNvPr id="55298" name="Segnaposto note 2"/>
          <p:cNvSpPr>
            <a:spLocks noGrp="1"/>
          </p:cNvSpPr>
          <p:nvPr>
            <p:ph type="body" idx="1"/>
          </p:nvPr>
        </p:nvSpPr>
        <p:spPr bwMode="auto">
          <a:xfrm>
            <a:off x="685800" y="4343400"/>
            <a:ext cx="5486400" cy="4116388"/>
          </a:xfrm>
          <a:noFill/>
        </p:spPr>
        <p:txBody>
          <a:bodyPr wrap="square" numCol="1" anchor="t" anchorCtr="0" compatLnSpc="1">
            <a:prstTxWarp prst="textNoShape">
              <a:avLst/>
            </a:prstTxWarp>
          </a:bodyPr>
          <a:lstStyle/>
          <a:p>
            <a:r>
              <a:rPr lang="it-IT" dirty="0" err="1" smtClean="0">
                <a:ea typeface="ＭＳ Ｐゴシック"/>
                <a:cs typeface="ＭＳ Ｐゴシック"/>
              </a:rPr>
              <a:t>5</a:t>
            </a:r>
            <a:r>
              <a:rPr lang="it-IT" dirty="0" smtClean="0">
                <a:ea typeface="ＭＳ Ｐゴシック"/>
                <a:cs typeface="ＭＳ Ｐゴシック"/>
              </a:rPr>
              <a:t> </a:t>
            </a:r>
            <a:r>
              <a:rPr lang="it-IT" dirty="0" err="1" smtClean="0">
                <a:ea typeface="ＭＳ Ｐゴシック"/>
                <a:cs typeface="ＭＳ Ｐゴシック"/>
              </a:rPr>
              <a:t>paz</a:t>
            </a:r>
            <a:endParaRPr lang="it-IT" dirty="0" smtClean="0">
              <a:ea typeface="ＭＳ Ｐゴシック"/>
              <a:cs typeface="ＭＳ Ｐゴシック"/>
            </a:endParaRPr>
          </a:p>
        </p:txBody>
      </p:sp>
      <p:sp>
        <p:nvSpPr>
          <p:cNvPr id="61444" name="Segnaposto numero diapositiva 3"/>
          <p:cNvSpPr>
            <a:spLocks noGrp="1"/>
          </p:cNvSpPr>
          <p:nvPr>
            <p:ph type="sldNum" sz="quarter" idx="5"/>
          </p:nvPr>
        </p:nvSpPr>
        <p:spPr bwMode="auto">
          <a:ln>
            <a:miter lim="800000"/>
            <a:headEnd/>
            <a:tailEnd/>
          </a:ln>
        </p:spPr>
        <p:txBody>
          <a:bodyPr/>
          <a:lstStyle/>
          <a:p>
            <a:pPr>
              <a:defRPr/>
            </a:pPr>
            <a:fld id="{266F24F2-0414-4ACF-8F80-46ED8676E899}" type="slidenum">
              <a:rPr lang="en-US"/>
              <a:pPr>
                <a:defRPr/>
              </a:pPr>
              <a:t>23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5" name="Segnaposto immagine diapositiva 1"/>
          <p:cNvSpPr>
            <a:spLocks noGrp="1" noRot="1" noChangeAspect="1"/>
          </p:cNvSpPr>
          <p:nvPr>
            <p:ph type="sldImg"/>
          </p:nvPr>
        </p:nvSpPr>
        <p:spPr bwMode="auto">
          <a:xfrm>
            <a:off x="1144588" y="684213"/>
            <a:ext cx="4570412" cy="3429000"/>
          </a:xfrm>
          <a:noFill/>
          <a:ln>
            <a:solidFill>
              <a:srgbClr val="000000"/>
            </a:solidFill>
            <a:miter lim="800000"/>
            <a:headEnd/>
            <a:tailEnd/>
          </a:ln>
        </p:spPr>
      </p:sp>
      <p:sp>
        <p:nvSpPr>
          <p:cNvPr id="57346" name="Segnaposto note 2"/>
          <p:cNvSpPr>
            <a:spLocks noGrp="1"/>
          </p:cNvSpPr>
          <p:nvPr>
            <p:ph type="body" idx="1"/>
          </p:nvPr>
        </p:nvSpPr>
        <p:spPr bwMode="auto">
          <a:xfrm>
            <a:off x="685800" y="4343400"/>
            <a:ext cx="5486400" cy="4116388"/>
          </a:xfrm>
          <a:noFill/>
        </p:spPr>
        <p:txBody>
          <a:bodyPr wrap="square" numCol="1" anchor="t" anchorCtr="0" compatLnSpc="1">
            <a:prstTxWarp prst="textNoShape">
              <a:avLst/>
            </a:prstTxWarp>
          </a:bodyPr>
          <a:lstStyle/>
          <a:p>
            <a:endParaRPr lang="it-IT" smtClean="0">
              <a:latin typeface="Palatino"/>
              <a:ea typeface="ＭＳ Ｐゴシック"/>
              <a:cs typeface="ＭＳ Ｐゴシック"/>
            </a:endParaRPr>
          </a:p>
        </p:txBody>
      </p:sp>
      <p:sp>
        <p:nvSpPr>
          <p:cNvPr id="64516" name="Segnaposto numero diapositiva 3"/>
          <p:cNvSpPr>
            <a:spLocks noGrp="1"/>
          </p:cNvSpPr>
          <p:nvPr>
            <p:ph type="sldNum" sz="quarter" idx="5"/>
          </p:nvPr>
        </p:nvSpPr>
        <p:spPr bwMode="auto">
          <a:ln>
            <a:miter lim="800000"/>
            <a:headEnd/>
            <a:tailEnd/>
          </a:ln>
        </p:spPr>
        <p:txBody>
          <a:bodyPr/>
          <a:lstStyle/>
          <a:p>
            <a:pPr>
              <a:defRPr/>
            </a:pPr>
            <a:fld id="{8D31B918-1278-43D4-A2C3-706F3783F6A9}" type="slidenum">
              <a:rPr lang="en-US" smtClean="0"/>
              <a:pPr>
                <a:defRPr/>
              </a:pPr>
              <a:t>24</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7" name="Segnaposto immagine diapositiva 1"/>
          <p:cNvSpPr>
            <a:spLocks noGrp="1" noRot="1" noChangeAspect="1"/>
          </p:cNvSpPr>
          <p:nvPr>
            <p:ph type="sldImg"/>
          </p:nvPr>
        </p:nvSpPr>
        <p:spPr bwMode="auto">
          <a:noFill/>
          <a:ln>
            <a:solidFill>
              <a:srgbClr val="000000"/>
            </a:solidFill>
            <a:miter lim="800000"/>
            <a:headEnd/>
            <a:tailEnd/>
          </a:ln>
        </p:spPr>
      </p:sp>
      <p:sp>
        <p:nvSpPr>
          <p:cNvPr id="60418"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dirty="0" smtClean="0">
              <a:ea typeface="ＭＳ Ｐゴシック"/>
              <a:cs typeface="ＭＳ Ｐゴシック"/>
            </a:endParaRPr>
          </a:p>
        </p:txBody>
      </p:sp>
      <p:sp>
        <p:nvSpPr>
          <p:cNvPr id="4" name="Segnaposto numero diapositiva 3"/>
          <p:cNvSpPr>
            <a:spLocks noGrp="1"/>
          </p:cNvSpPr>
          <p:nvPr>
            <p:ph type="sldNum" sz="quarter" idx="5"/>
          </p:nvPr>
        </p:nvSpPr>
        <p:spPr/>
        <p:txBody>
          <a:bodyPr/>
          <a:lstStyle/>
          <a:p>
            <a:pPr>
              <a:defRPr/>
            </a:pPr>
            <a:fld id="{DC18F8D2-CB30-4B68-BA64-4C92CF68F49F}" type="slidenum">
              <a:rPr lang="it-IT" smtClean="0"/>
              <a:pPr>
                <a:defRPr/>
              </a:pPr>
              <a:t>26</a:t>
            </a:fld>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5" name="Segnaposto immagine diapositiva 1"/>
          <p:cNvSpPr>
            <a:spLocks noGrp="1" noRot="1" noChangeAspect="1"/>
          </p:cNvSpPr>
          <p:nvPr>
            <p:ph type="sldImg"/>
          </p:nvPr>
        </p:nvSpPr>
        <p:spPr bwMode="auto">
          <a:noFill/>
          <a:ln>
            <a:solidFill>
              <a:srgbClr val="000000"/>
            </a:solidFill>
            <a:miter lim="800000"/>
            <a:headEnd/>
            <a:tailEnd/>
          </a:ln>
        </p:spPr>
      </p:sp>
      <p:sp>
        <p:nvSpPr>
          <p:cNvPr id="3" name="Segnaposto note 2"/>
          <p:cNvSpPr>
            <a:spLocks noGrp="1"/>
          </p:cNvSpPr>
          <p:nvPr>
            <p:ph type="body" idx="1"/>
          </p:nvPr>
        </p:nvSpPr>
        <p:spPr/>
        <p:txBody>
          <a:bodyPr/>
          <a:lstStyle/>
          <a:p>
            <a:pPr>
              <a:defRPr/>
            </a:pPr>
            <a:endParaRPr lang="it-IT" dirty="0"/>
          </a:p>
        </p:txBody>
      </p:sp>
      <p:sp>
        <p:nvSpPr>
          <p:cNvPr id="4" name="Segnaposto numero diapositiva 3"/>
          <p:cNvSpPr>
            <a:spLocks noGrp="1"/>
          </p:cNvSpPr>
          <p:nvPr>
            <p:ph type="sldNum" sz="quarter" idx="5"/>
          </p:nvPr>
        </p:nvSpPr>
        <p:spPr/>
        <p:txBody>
          <a:bodyPr/>
          <a:lstStyle/>
          <a:p>
            <a:pPr>
              <a:defRPr/>
            </a:pPr>
            <a:fld id="{811B205C-932A-418A-83D8-CCFA7C45843D}" type="slidenum">
              <a:rPr lang="it-IT" smtClean="0"/>
              <a:pPr>
                <a:defRPr/>
              </a:pPr>
              <a:t>27</a:t>
            </a:fld>
            <a:endParaRPr 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ln>
            <a:miter lim="800000"/>
            <a:headEnd/>
            <a:tailEnd/>
          </a:ln>
        </p:spPr>
        <p:txBody>
          <a:bodyPr/>
          <a:lstStyle/>
          <a:p>
            <a:pPr>
              <a:defRPr/>
            </a:pPr>
            <a:fld id="{2EE0768D-0066-4698-9887-C688E6AEA4FE}" type="slidenum">
              <a:rPr lang="it-IT"/>
              <a:pPr>
                <a:defRPr/>
              </a:pPr>
              <a:t>28</a:t>
            </a:fld>
            <a:endParaRPr lang="it-IT"/>
          </a:p>
        </p:txBody>
      </p:sp>
      <p:sp>
        <p:nvSpPr>
          <p:cNvPr id="64514" name="Rectangle 2"/>
          <p:cNvSpPr>
            <a:spLocks noGrp="1" noRot="1" noChangeAspect="1" noChangeArrowheads="1" noTextEdit="1"/>
          </p:cNvSpPr>
          <p:nvPr>
            <p:ph type="sldImg"/>
          </p:nvPr>
        </p:nvSpPr>
        <p:spPr bwMode="auto">
          <a:xfrm>
            <a:off x="1144588" y="684213"/>
            <a:ext cx="4570412" cy="3429000"/>
          </a:xfrm>
          <a:solidFill>
            <a:srgbClr val="FFFFFF"/>
          </a:solidFill>
          <a:ln>
            <a:solidFill>
              <a:srgbClr val="000000"/>
            </a:solidFill>
            <a:miter lim="800000"/>
            <a:headEnd/>
            <a:tailEnd/>
          </a:ln>
        </p:spPr>
      </p:sp>
      <p:sp>
        <p:nvSpPr>
          <p:cNvPr id="64515" name="Rectangle 3"/>
          <p:cNvSpPr>
            <a:spLocks noGrp="1" noChangeArrowheads="1"/>
          </p:cNvSpPr>
          <p:nvPr>
            <p:ph type="body" idx="1"/>
          </p:nvPr>
        </p:nvSpPr>
        <p:spPr bwMode="auto">
          <a:xfrm>
            <a:off x="685800" y="4343400"/>
            <a:ext cx="54864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en-US" smtClean="0">
              <a:latin typeface="Palatino"/>
              <a:ea typeface="ＭＳ Ｐゴシック"/>
              <a:cs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1" name="Segnaposto immagine diapositiva 1"/>
          <p:cNvSpPr>
            <a:spLocks noGrp="1" noRot="1" noChangeAspect="1"/>
          </p:cNvSpPr>
          <p:nvPr>
            <p:ph type="sldImg"/>
          </p:nvPr>
        </p:nvSpPr>
        <p:spPr bwMode="auto">
          <a:noFill/>
          <a:ln>
            <a:solidFill>
              <a:srgbClr val="000000"/>
            </a:solidFill>
            <a:miter lim="800000"/>
            <a:headEnd/>
            <a:tailEnd/>
          </a:ln>
        </p:spPr>
      </p:sp>
      <p:sp>
        <p:nvSpPr>
          <p:cNvPr id="69634" name="Segnaposto note 2"/>
          <p:cNvSpPr>
            <a:spLocks noGrp="1"/>
          </p:cNvSpPr>
          <p:nvPr>
            <p:ph type="body" idx="1"/>
          </p:nvPr>
        </p:nvSpPr>
        <p:spPr bwMode="auto"/>
        <p:txBody>
          <a:bodyPr wrap="square" numCol="1" anchor="t" anchorCtr="0" compatLnSpc="1">
            <a:prstTxWarp prst="textNoShape">
              <a:avLst/>
            </a:prstTxWarp>
          </a:bodyPr>
          <a:lstStyle/>
          <a:p>
            <a:pPr eaLnBrk="1" hangingPunct="1">
              <a:defRPr/>
            </a:pPr>
            <a:endParaRPr lang="it-IT" dirty="0" smtClean="0">
              <a:ea typeface="ＭＳ Ｐゴシック"/>
              <a:cs typeface="ＭＳ Ｐゴシック"/>
            </a:endParaRPr>
          </a:p>
          <a:p>
            <a:pPr eaLnBrk="1" hangingPunct="1">
              <a:defRPr/>
            </a:pPr>
            <a:r>
              <a:rPr lang="it-IT" dirty="0" err="1" smtClean="0">
                <a:ea typeface="ＭＳ Ｐゴシック"/>
                <a:cs typeface="ＭＳ Ｐゴシック"/>
              </a:rPr>
              <a:t>Paulino</a:t>
            </a:r>
            <a:r>
              <a:rPr lang="it-IT" dirty="0" smtClean="0">
                <a:ea typeface="ＭＳ Ｐゴシック"/>
                <a:cs typeface="ＭＳ Ｐゴシック"/>
              </a:rPr>
              <a:t>. </a:t>
            </a:r>
            <a:r>
              <a:rPr lang="it-IT" dirty="0" err="1" smtClean="0">
                <a:ea typeface="ＭＳ Ｐゴシック"/>
                <a:cs typeface="ＭＳ Ｐゴシック"/>
              </a:rPr>
              <a:t>Tumor</a:t>
            </a:r>
            <a:r>
              <a:rPr lang="it-IT" dirty="0" smtClean="0">
                <a:ea typeface="ＭＳ Ｐゴシック"/>
                <a:cs typeface="ＭＳ Ｐゴシック"/>
              </a:rPr>
              <a:t> </a:t>
            </a:r>
            <a:r>
              <a:rPr lang="it-IT" dirty="0" err="1" smtClean="0">
                <a:ea typeface="ＭＳ Ｐゴシック"/>
                <a:cs typeface="ＭＳ Ｐゴシック"/>
              </a:rPr>
              <a:t>inhomogeneity</a:t>
            </a:r>
            <a:r>
              <a:rPr lang="it-IT" dirty="0" smtClean="0">
                <a:ea typeface="ＭＳ Ｐゴシック"/>
                <a:cs typeface="ＭＳ Ｐゴシック"/>
              </a:rPr>
              <a:t> and </a:t>
            </a:r>
            <a:r>
              <a:rPr lang="it-IT" dirty="0" err="1" smtClean="0">
                <a:ea typeface="ＭＳ Ｐゴシック"/>
                <a:cs typeface="ＭＳ Ｐゴシック"/>
              </a:rPr>
              <a:t>motion</a:t>
            </a:r>
            <a:r>
              <a:rPr lang="it-IT" dirty="0" smtClean="0">
                <a:ea typeface="ＭＳ Ｐゴシック"/>
                <a:cs typeface="ＭＳ Ｐゴシック"/>
              </a:rPr>
              <a:t> can </a:t>
            </a:r>
            <a:r>
              <a:rPr lang="it-IT" dirty="0" err="1" smtClean="0">
                <a:ea typeface="ＭＳ Ｐゴシック"/>
                <a:cs typeface="ＭＳ Ｐゴシック"/>
              </a:rPr>
              <a:t>hinder</a:t>
            </a:r>
            <a:r>
              <a:rPr lang="it-IT" dirty="0" smtClean="0">
                <a:ea typeface="ＭＳ Ｐゴシック"/>
                <a:cs typeface="ＭＳ Ｐゴシック"/>
              </a:rPr>
              <a:t> </a:t>
            </a:r>
            <a:r>
              <a:rPr lang="it-IT" dirty="0" err="1" smtClean="0">
                <a:ea typeface="ＭＳ Ｐゴシック"/>
                <a:cs typeface="ＭＳ Ｐゴシック"/>
              </a:rPr>
              <a:t>this</a:t>
            </a:r>
            <a:r>
              <a:rPr lang="it-IT" dirty="0" smtClean="0">
                <a:ea typeface="ＭＳ Ｐゴシック"/>
                <a:cs typeface="ＭＳ Ｐゴシック"/>
              </a:rPr>
              <a:t> </a:t>
            </a:r>
            <a:r>
              <a:rPr lang="it-IT" dirty="0" err="1" smtClean="0">
                <a:ea typeface="ＭＳ Ｐゴシック"/>
                <a:cs typeface="ＭＳ Ｐゴシック"/>
              </a:rPr>
              <a:t>approach</a:t>
            </a:r>
            <a:r>
              <a:rPr lang="it-IT" dirty="0" smtClean="0">
                <a:ea typeface="ＭＳ Ｐゴシック"/>
                <a:cs typeface="ＭＳ Ｐゴシック"/>
              </a:rPr>
              <a:t> (in più occasioni si è dimostrato fallace)</a:t>
            </a:r>
          </a:p>
          <a:p>
            <a:pPr eaLnBrk="1" hangingPunct="1">
              <a:defRPr/>
            </a:pPr>
            <a:r>
              <a:rPr lang="it-IT" dirty="0" err="1" smtClean="0">
                <a:ea typeface="ＭＳ Ｐゴシック"/>
                <a:cs typeface="ＭＳ Ｐゴシック"/>
              </a:rPr>
              <a:t>Daisne</a:t>
            </a:r>
            <a:r>
              <a:rPr lang="it-IT" dirty="0" smtClean="0">
                <a:ea typeface="ＭＳ Ｐゴシック"/>
                <a:cs typeface="ＭＳ Ｐゴシック"/>
              </a:rPr>
              <a:t> </a:t>
            </a:r>
            <a:r>
              <a:rPr lang="it-IT" dirty="0" err="1" smtClean="0">
                <a:ea typeface="ＭＳ Ｐゴシック"/>
                <a:cs typeface="ＭＳ Ｐゴシック"/>
              </a:rPr>
              <a:t>requires</a:t>
            </a:r>
            <a:r>
              <a:rPr lang="it-IT" dirty="0" smtClean="0">
                <a:ea typeface="ＭＳ Ｐゴシック"/>
                <a:cs typeface="ＭＳ Ｐゴシック"/>
              </a:rPr>
              <a:t> </a:t>
            </a:r>
            <a:r>
              <a:rPr lang="it-IT" dirty="0" err="1" smtClean="0">
                <a:ea typeface="ＭＳ Ｐゴシック"/>
                <a:cs typeface="ＭＳ Ｐゴシック"/>
              </a:rPr>
              <a:t>calibration</a:t>
            </a:r>
            <a:r>
              <a:rPr lang="it-IT" dirty="0" smtClean="0">
                <a:ea typeface="ＭＳ Ｐゴシック"/>
                <a:cs typeface="ＭＳ Ｐゴシック"/>
              </a:rPr>
              <a:t> data (per ottenere i parametri necessari all’implementazione del </a:t>
            </a:r>
            <a:r>
              <a:rPr lang="it-IT" dirty="0" err="1" smtClean="0">
                <a:ea typeface="ＭＳ Ｐゴシック"/>
                <a:cs typeface="ＭＳ Ｐゴシック"/>
              </a:rPr>
              <a:t>sist</a:t>
            </a:r>
            <a:r>
              <a:rPr lang="it-IT" dirty="0" smtClean="0">
                <a:ea typeface="ＭＳ Ｐゴシック"/>
                <a:cs typeface="ＭＳ Ｐゴシック"/>
              </a:rPr>
              <a:t>). Tra SBR e soglia esiste una </a:t>
            </a:r>
            <a:r>
              <a:rPr lang="it-IT" dirty="0" err="1" smtClean="0">
                <a:ea typeface="ＭＳ Ｐゴシック"/>
                <a:cs typeface="ＭＳ Ｐゴシック"/>
              </a:rPr>
              <a:t>funz</a:t>
            </a:r>
            <a:r>
              <a:rPr lang="it-IT" dirty="0" smtClean="0">
                <a:ea typeface="ＭＳ Ｐゴシック"/>
                <a:cs typeface="ＭＳ Ｐゴシック"/>
              </a:rPr>
              <a:t> inversa. Il metodo è interessante perché è indipendente da una conoscenza a priori delle </a:t>
            </a:r>
            <a:r>
              <a:rPr lang="it-IT" dirty="0" err="1" smtClean="0">
                <a:ea typeface="ＭＳ Ｐゴシック"/>
                <a:cs typeface="ＭＳ Ｐゴシック"/>
              </a:rPr>
              <a:t>carattersitiche</a:t>
            </a:r>
            <a:r>
              <a:rPr lang="it-IT" dirty="0" smtClean="0">
                <a:ea typeface="ＭＳ Ｐゴシック"/>
                <a:cs typeface="ＭＳ Ｐゴシック"/>
              </a:rPr>
              <a:t> della lesione e della sede della lesione</a:t>
            </a:r>
          </a:p>
          <a:p>
            <a:pPr eaLnBrk="1" hangingPunct="1">
              <a:spcBef>
                <a:spcPct val="0"/>
              </a:spcBef>
              <a:defRPr/>
            </a:pPr>
            <a:r>
              <a:rPr lang="en-US" dirty="0" smtClean="0">
                <a:solidFill>
                  <a:srgbClr val="000000"/>
                </a:solidFill>
                <a:latin typeface="Comic Sans MS" pitchFamily="66" charset="0"/>
                <a:ea typeface="ＭＳ Ｐゴシック"/>
                <a:cs typeface="ＭＳ Ｐゴシック"/>
              </a:rPr>
              <a:t>Manual techniques:</a:t>
            </a:r>
            <a:r>
              <a:rPr lang="en-US" baseline="0" dirty="0" smtClean="0">
                <a:solidFill>
                  <a:srgbClr val="000000"/>
                </a:solidFill>
                <a:latin typeface="Comic Sans MS" pitchFamily="66" charset="0"/>
                <a:ea typeface="ＭＳ Ｐゴシック"/>
                <a:cs typeface="ＭＳ Ｐゴシック"/>
              </a:rPr>
              <a:t> PRO: </a:t>
            </a:r>
            <a:r>
              <a:rPr lang="en-US" dirty="0" smtClean="0">
                <a:solidFill>
                  <a:srgbClr val="000000"/>
                </a:solidFill>
                <a:latin typeface="Comic Sans MS" pitchFamily="66" charset="0"/>
                <a:ea typeface="ＭＳ Ｐゴシック"/>
                <a:cs typeface="ＭＳ Ｐゴシック"/>
              </a:rPr>
              <a:t>Visual interpretation and manual delineation of contours. </a:t>
            </a:r>
            <a:r>
              <a:rPr lang="en-US" dirty="0" smtClean="0">
                <a:solidFill>
                  <a:srgbClr val="FF6600"/>
                </a:solidFill>
                <a:effectLst>
                  <a:outerShdw blurRad="38100" dist="38100" dir="2700000" algn="tl">
                    <a:srgbClr val="C0C0C0"/>
                  </a:outerShdw>
                </a:effectLst>
                <a:latin typeface="Comic Sans MS" pitchFamily="66" charset="0"/>
                <a:ea typeface="ＭＳ Ｐゴシック"/>
                <a:cs typeface="ＭＳ Ｐゴシック"/>
              </a:rPr>
              <a:t>Very simple to use CONTR:</a:t>
            </a:r>
            <a:r>
              <a:rPr lang="en-US" baseline="0" dirty="0" smtClean="0">
                <a:solidFill>
                  <a:srgbClr val="FF6600"/>
                </a:solidFill>
                <a:effectLst>
                  <a:outerShdw blurRad="38100" dist="38100" dir="2700000" algn="tl">
                    <a:srgbClr val="C0C0C0"/>
                  </a:outerShdw>
                </a:effectLst>
                <a:latin typeface="Comic Sans MS" pitchFamily="66" charset="0"/>
                <a:ea typeface="ＭＳ Ｐゴシック"/>
                <a:cs typeface="ＭＳ Ｐゴシック"/>
              </a:rPr>
              <a:t> </a:t>
            </a:r>
            <a:r>
              <a:rPr lang="en-US" dirty="0" smtClean="0">
                <a:solidFill>
                  <a:srgbClr val="000000"/>
                </a:solidFill>
                <a:latin typeface="Comic Sans MS" pitchFamily="66" charset="0"/>
                <a:ea typeface="ＭＳ Ｐゴシック"/>
                <a:cs typeface="ＭＳ Ｐゴシック"/>
              </a:rPr>
              <a:t>Time consuming. </a:t>
            </a:r>
            <a:r>
              <a:rPr lang="en-US" dirty="0" smtClean="0">
                <a:solidFill>
                  <a:srgbClr val="FF6600"/>
                </a:solidFill>
                <a:effectLst>
                  <a:outerShdw blurRad="38100" dist="38100" dir="2700000" algn="tl">
                    <a:srgbClr val="C0C0C0"/>
                  </a:outerShdw>
                </a:effectLst>
                <a:latin typeface="Comic Sans MS" pitchFamily="66" charset="0"/>
                <a:ea typeface="ＭＳ Ｐゴシック"/>
                <a:cs typeface="ＭＳ Ｐゴシック"/>
              </a:rPr>
              <a:t>Susceptibility to window level settings. Suffer from intra- and inter-observer variability</a:t>
            </a:r>
            <a:r>
              <a:rPr lang="en-US" dirty="0" smtClean="0">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Comic Sans MS" pitchFamily="66" charset="0"/>
                <a:ea typeface="ＭＳ Ｐゴシック"/>
                <a:cs typeface="ＭＳ Ｐゴシック"/>
              </a:rPr>
              <a:t>.</a:t>
            </a:r>
            <a:r>
              <a:rPr lang="en-US" dirty="0" smtClean="0">
                <a:solidFill>
                  <a:srgbClr val="000000"/>
                </a:solidFill>
                <a:latin typeface="Comic Sans MS" pitchFamily="66" charset="0"/>
                <a:ea typeface="ＭＳ Ｐゴシック"/>
                <a:cs typeface="ＭＳ Ｐゴシック"/>
              </a:rPr>
              <a:t> Consensus reading by nuclear medicine physician and radiation oncologist hardly practical in busy clinical departments </a:t>
            </a:r>
          </a:p>
          <a:p>
            <a:pPr eaLnBrk="1" hangingPunct="1">
              <a:spcBef>
                <a:spcPct val="0"/>
              </a:spcBef>
              <a:defRPr/>
            </a:pPr>
            <a:r>
              <a:rPr lang="en-US" dirty="0" err="1" smtClean="0">
                <a:solidFill>
                  <a:srgbClr val="000000"/>
                </a:solidFill>
                <a:latin typeface="Comic Sans MS" pitchFamily="66" charset="0"/>
                <a:ea typeface="ＭＳ Ｐゴシック"/>
                <a:cs typeface="ＭＳ Ｐゴシック"/>
              </a:rPr>
              <a:t>Thresholding</a:t>
            </a:r>
            <a:r>
              <a:rPr lang="en-US" dirty="0" smtClean="0">
                <a:solidFill>
                  <a:srgbClr val="000000"/>
                </a:solidFill>
                <a:latin typeface="Comic Sans MS" pitchFamily="66" charset="0"/>
                <a:ea typeface="ＭＳ Ｐゴシック"/>
                <a:cs typeface="ＭＳ Ｐゴシック"/>
              </a:rPr>
              <a:t> techniques: PRO:</a:t>
            </a:r>
            <a:r>
              <a:rPr lang="en-US" baseline="0" dirty="0" smtClean="0">
                <a:solidFill>
                  <a:srgbClr val="000000"/>
                </a:solidFill>
                <a:latin typeface="Comic Sans MS" pitchFamily="66" charset="0"/>
                <a:ea typeface="ＭＳ Ｐゴシック"/>
                <a:cs typeface="ＭＳ Ｐゴシック"/>
              </a:rPr>
              <a:t> </a:t>
            </a:r>
            <a:r>
              <a:rPr lang="en-US" dirty="0" smtClean="0">
                <a:solidFill>
                  <a:srgbClr val="000000"/>
                </a:solidFill>
                <a:latin typeface="Comic Sans MS" pitchFamily="66" charset="0"/>
                <a:ea typeface="ＭＳ Ｐゴシック"/>
                <a:cs typeface="ＭＳ Ｐゴシック"/>
              </a:rPr>
              <a:t>Most frequently used due to their </a:t>
            </a:r>
            <a:r>
              <a:rPr lang="en-US" dirty="0" smtClean="0">
                <a:solidFill>
                  <a:srgbClr val="FF6600"/>
                </a:solidFill>
                <a:effectLst>
                  <a:outerShdw blurRad="38100" dist="38100" dir="2700000" algn="tl">
                    <a:srgbClr val="C0C0C0"/>
                  </a:outerShdw>
                </a:effectLst>
                <a:latin typeface="Comic Sans MS" pitchFamily="66" charset="0"/>
                <a:ea typeface="ＭＳ Ｐゴシック"/>
                <a:cs typeface="ＭＳ Ｐゴシック"/>
              </a:rPr>
              <a:t>simple implementation and high efficiency 	CONTRO: Hard decision making. Too sensitive to PVE, tumor heterogeneity and motion artifacts.</a:t>
            </a:r>
            <a:r>
              <a:rPr lang="en-US" dirty="0" smtClean="0">
                <a:solidFill>
                  <a:srgbClr val="000000"/>
                </a:solidFill>
                <a:latin typeface="Comic Sans MS" pitchFamily="66" charset="0"/>
                <a:ea typeface="ＭＳ Ｐゴシック"/>
                <a:cs typeface="ＭＳ Ｐゴシック"/>
              </a:rPr>
              <a:t> Some methods focus on volume, others focus on intensity differences. Combination of both seems to provide best results </a:t>
            </a:r>
            <a:endParaRPr lang="it-IT" dirty="0" smtClean="0">
              <a:solidFill>
                <a:srgbClr val="000000"/>
              </a:solidFill>
              <a:latin typeface="Comic Sans MS" pitchFamily="66" charset="0"/>
              <a:ea typeface="ＭＳ Ｐゴシック"/>
              <a:cs typeface="ＭＳ Ｐゴシック"/>
            </a:endParaRPr>
          </a:p>
          <a:p>
            <a:pPr eaLnBrk="1" hangingPunct="1">
              <a:defRPr/>
            </a:pPr>
            <a:endParaRPr lang="it-IT" dirty="0" smtClean="0">
              <a:ea typeface="ＭＳ Ｐゴシック"/>
              <a:cs typeface="ＭＳ Ｐゴシック"/>
            </a:endParaRPr>
          </a:p>
        </p:txBody>
      </p:sp>
      <p:sp>
        <p:nvSpPr>
          <p:cNvPr id="4" name="Segnaposto numero diapositiva 3"/>
          <p:cNvSpPr>
            <a:spLocks noGrp="1"/>
          </p:cNvSpPr>
          <p:nvPr>
            <p:ph type="sldNum" sz="quarter" idx="5"/>
          </p:nvPr>
        </p:nvSpPr>
        <p:spPr/>
        <p:txBody>
          <a:bodyPr/>
          <a:lstStyle/>
          <a:p>
            <a:pPr>
              <a:defRPr/>
            </a:pPr>
            <a:fld id="{39A17675-97F2-4DC6-8FE7-295B004C4846}" type="slidenum">
              <a:rPr lang="it-IT" smtClean="0"/>
              <a:pPr>
                <a:defRPr/>
              </a:pPr>
              <a:t>29</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ln>
            <a:miter lim="800000"/>
            <a:headEnd/>
            <a:tailEnd/>
          </a:ln>
        </p:spPr>
        <p:txBody>
          <a:bodyPr/>
          <a:lstStyle/>
          <a:p>
            <a:pPr>
              <a:defRPr/>
            </a:pPr>
            <a:fld id="{99C2AC3A-927C-4B02-84E0-B5E8C285CE47}" type="slidenum">
              <a:rPr lang="it-IT"/>
              <a:pPr>
                <a:defRPr/>
              </a:pPr>
              <a:t>2</a:t>
            </a:fld>
            <a:endParaRPr lang="it-IT"/>
          </a:p>
        </p:txBody>
      </p:sp>
      <p:sp>
        <p:nvSpPr>
          <p:cNvPr id="17410" name="Rectangle 2"/>
          <p:cNvSpPr>
            <a:spLocks noGrp="1" noRot="1" noChangeAspect="1" noChangeArrowheads="1" noTextEdit="1"/>
          </p:cNvSpPr>
          <p:nvPr>
            <p:ph type="sldImg"/>
          </p:nvPr>
        </p:nvSpPr>
        <p:spPr bwMode="auto">
          <a:xfrm>
            <a:off x="1144588" y="684213"/>
            <a:ext cx="4570412" cy="3429000"/>
          </a:xfrm>
          <a:noFill/>
          <a:ln>
            <a:solidFill>
              <a:srgbClr val="000000"/>
            </a:solidFill>
            <a:miter lim="800000"/>
            <a:headEnd/>
            <a:tailEnd/>
          </a:ln>
        </p:spPr>
      </p:sp>
      <p:sp>
        <p:nvSpPr>
          <p:cNvPr id="17411"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endParaRPr lang="it-IT" dirty="0" smtClean="0">
              <a:latin typeface="Palatino"/>
              <a:ea typeface="ＭＳ Ｐゴシック"/>
              <a:cs typeface="ＭＳ Ｐゴシック"/>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09" name="Segnaposto immagine diapositiva 1"/>
          <p:cNvSpPr>
            <a:spLocks noGrp="1" noRot="1" noChangeAspect="1"/>
          </p:cNvSpPr>
          <p:nvPr>
            <p:ph type="sldImg"/>
          </p:nvPr>
        </p:nvSpPr>
        <p:spPr bwMode="auto">
          <a:noFill/>
          <a:ln>
            <a:solidFill>
              <a:srgbClr val="000000"/>
            </a:solidFill>
            <a:miter lim="800000"/>
            <a:headEnd/>
            <a:tailEnd/>
          </a:ln>
        </p:spPr>
      </p:sp>
      <p:sp>
        <p:nvSpPr>
          <p:cNvPr id="68610" name="Segnaposto note 2"/>
          <p:cNvSpPr>
            <a:spLocks noGrp="1"/>
          </p:cNvSpPr>
          <p:nvPr>
            <p:ph type="body" idx="1"/>
          </p:nvPr>
        </p:nvSpPr>
        <p:spPr bwMode="auto">
          <a:noFill/>
        </p:spPr>
        <p:txBody>
          <a:bodyPr wrap="square" numCol="1" anchor="t" anchorCtr="0" compatLnSpc="1">
            <a:prstTxWarp prst="textNoShape">
              <a:avLst/>
            </a:prstTxWarp>
          </a:bodyPr>
          <a:lstStyle/>
          <a:p>
            <a:r>
              <a:rPr lang="en-US" dirty="0" smtClean="0">
                <a:solidFill>
                  <a:srgbClr val="FFFFFF"/>
                </a:solidFill>
                <a:latin typeface="Comic Sans MS" pitchFamily="66" charset="0"/>
                <a:ea typeface="ＭＳ Ｐゴシック"/>
                <a:cs typeface="ＭＳ Ｐゴシック"/>
              </a:rPr>
              <a:t>The gold standard to validate the accuracy of tumor delineation is pathologic examination</a:t>
            </a:r>
          </a:p>
          <a:p>
            <a:endParaRPr lang="it-IT" dirty="0" smtClean="0">
              <a:ea typeface="ＭＳ Ｐゴシック"/>
              <a:cs typeface="ＭＳ Ｐゴシック"/>
            </a:endParaRPr>
          </a:p>
        </p:txBody>
      </p:sp>
      <p:sp>
        <p:nvSpPr>
          <p:cNvPr id="4" name="Segnaposto numero diapositiva 3"/>
          <p:cNvSpPr>
            <a:spLocks noGrp="1"/>
          </p:cNvSpPr>
          <p:nvPr>
            <p:ph type="sldNum" sz="quarter" idx="5"/>
          </p:nvPr>
        </p:nvSpPr>
        <p:spPr/>
        <p:txBody>
          <a:bodyPr/>
          <a:lstStyle/>
          <a:p>
            <a:pPr>
              <a:defRPr/>
            </a:pPr>
            <a:fld id="{7E395008-202E-4DB9-BCE2-7E7BB24D20E4}" type="slidenum">
              <a:rPr lang="it-IT" smtClean="0"/>
              <a:pPr>
                <a:defRPr/>
              </a:pPr>
              <a:t>30</a:t>
            </a:fld>
            <a:endParaRPr 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7" name="Rectangle 2"/>
          <p:cNvSpPr>
            <a:spLocks noGrp="1" noRot="1" noChangeAspect="1" noTextEdit="1"/>
          </p:cNvSpPr>
          <p:nvPr>
            <p:ph type="sldImg"/>
          </p:nvPr>
        </p:nvSpPr>
        <p:spPr bwMode="auto">
          <a:noFill/>
          <a:ln>
            <a:solidFill>
              <a:srgbClr val="000000"/>
            </a:solidFill>
            <a:miter lim="800000"/>
            <a:headEnd/>
            <a:tailEnd/>
          </a:ln>
        </p:spPr>
      </p:sp>
      <p:sp>
        <p:nvSpPr>
          <p:cNvPr id="70658" name="Rectangle 3"/>
          <p:cNvSpPr>
            <a:spLocks noGrp="1"/>
          </p:cNvSpPr>
          <p:nvPr>
            <p:ph type="body" idx="1"/>
          </p:nvPr>
        </p:nvSpPr>
        <p:spPr bwMode="auto">
          <a:noFill/>
        </p:spPr>
        <p:txBody>
          <a:bodyPr wrap="square" numCol="1" anchor="t" anchorCtr="0" compatLnSpc="1">
            <a:prstTxWarp prst="textNoShape">
              <a:avLst/>
            </a:prstTxWarp>
          </a:bodyPr>
          <a:lstStyle/>
          <a:p>
            <a:endParaRPr lang="it-IT" dirty="0" smtClean="0">
              <a:ea typeface="ＭＳ Ｐゴシック"/>
              <a:cs typeface="ＭＳ Ｐゴシック"/>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5" name="Segnaposto immagine diapositiva 1"/>
          <p:cNvSpPr>
            <a:spLocks noGrp="1" noRot="1" noChangeAspect="1"/>
          </p:cNvSpPr>
          <p:nvPr>
            <p:ph type="sldImg"/>
          </p:nvPr>
        </p:nvSpPr>
        <p:spPr bwMode="auto">
          <a:xfrm>
            <a:off x="1144588" y="684213"/>
            <a:ext cx="4570412" cy="3429000"/>
          </a:xfrm>
          <a:noFill/>
          <a:ln>
            <a:solidFill>
              <a:srgbClr val="000000"/>
            </a:solidFill>
            <a:miter lim="800000"/>
            <a:headEnd/>
            <a:tailEnd/>
          </a:ln>
        </p:spPr>
      </p:sp>
      <p:sp>
        <p:nvSpPr>
          <p:cNvPr id="72706" name="Segnaposto note 2"/>
          <p:cNvSpPr>
            <a:spLocks noGrp="1"/>
          </p:cNvSpPr>
          <p:nvPr>
            <p:ph type="body" idx="1"/>
          </p:nvPr>
        </p:nvSpPr>
        <p:spPr bwMode="auto">
          <a:xfrm>
            <a:off x="685800" y="4343400"/>
            <a:ext cx="5486400" cy="4116388"/>
          </a:xfrm>
          <a:noFill/>
        </p:spPr>
        <p:txBody>
          <a:bodyPr wrap="square" numCol="1" anchor="t" anchorCtr="0" compatLnSpc="1">
            <a:prstTxWarp prst="textNoShape">
              <a:avLst/>
            </a:prstTxWarp>
          </a:bodyPr>
          <a:lstStyle/>
          <a:p>
            <a:r>
              <a:rPr lang="it-IT" smtClean="0">
                <a:latin typeface="Palatino"/>
                <a:ea typeface="ＭＳ Ｐゴシック"/>
                <a:cs typeface="ＭＳ Ｐゴシック"/>
              </a:rPr>
              <a:t>Paz studiati con PETfdg, MRI, CT prima e durante la RT</a:t>
            </a:r>
          </a:p>
          <a:p>
            <a:r>
              <a:rPr lang="it-IT" smtClean="0">
                <a:latin typeface="Palatino"/>
                <a:ea typeface="ＭＳ Ｐゴシック"/>
                <a:cs typeface="ＭＳ Ｐゴシック"/>
              </a:rPr>
              <a:t>Pet è l’imagng cheincide maggiormente su GTv e distribuzione di dose</a:t>
            </a:r>
          </a:p>
          <a:p>
            <a:r>
              <a:rPr lang="it-IT" smtClean="0">
                <a:latin typeface="Palatino"/>
                <a:ea typeface="ＭＳ Ｐゴシック"/>
                <a:cs typeface="ＭＳ Ｐゴシック"/>
              </a:rPr>
              <a:t>Rivalutazione in corso di terapia a ca 46 Gy con CT e MR mostra netta riduzione del GTV con conseguente impatto sulla distrib di dose</a:t>
            </a:r>
          </a:p>
          <a:p>
            <a:r>
              <a:rPr lang="it-IT" smtClean="0">
                <a:latin typeface="Palatino"/>
                <a:ea typeface="ＭＳ Ｐゴシック"/>
                <a:cs typeface="ＭＳ Ｐゴシック"/>
              </a:rPr>
              <a:t>PET è critica da valutare e richiede sistemi di segmentazione diversi </a:t>
            </a:r>
            <a:endParaRPr lang="it-IT" dirty="0" smtClean="0">
              <a:latin typeface="Palatino"/>
              <a:ea typeface="ＭＳ Ｐゴシック"/>
              <a:cs typeface="ＭＳ Ｐゴシック"/>
            </a:endParaRPr>
          </a:p>
        </p:txBody>
      </p:sp>
      <p:sp>
        <p:nvSpPr>
          <p:cNvPr id="59396" name="Segnaposto numero diapositiva 3"/>
          <p:cNvSpPr>
            <a:spLocks noGrp="1"/>
          </p:cNvSpPr>
          <p:nvPr>
            <p:ph type="sldNum" sz="quarter" idx="5"/>
          </p:nvPr>
        </p:nvSpPr>
        <p:spPr bwMode="auto">
          <a:ln>
            <a:miter lim="800000"/>
            <a:headEnd/>
            <a:tailEnd/>
          </a:ln>
        </p:spPr>
        <p:txBody>
          <a:bodyPr/>
          <a:lstStyle/>
          <a:p>
            <a:pPr>
              <a:defRPr/>
            </a:pPr>
            <a:fld id="{6F49F238-C32C-4C14-A594-6574955145D9}" type="slidenum">
              <a:rPr lang="en-US" smtClean="0"/>
              <a:pPr>
                <a:defRPr/>
              </a:pPr>
              <a:t>32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3"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74754" name="Segnaposto note 2"/>
          <p:cNvSpPr>
            <a:spLocks noGrp="1"/>
          </p:cNvSpPr>
          <p:nvPr>
            <p:ph type="body" idx="1"/>
          </p:nvPr>
        </p:nvSpPr>
        <p:spPr bwMode="auto">
          <a:noFill/>
        </p:spPr>
        <p:txBody>
          <a:bodyPr wrap="square" numCol="1" anchor="t" anchorCtr="0" compatLnSpc="1">
            <a:prstTxWarp prst="textNoShape">
              <a:avLst/>
            </a:prstTxWarp>
          </a:bodyPr>
          <a:lstStyle/>
          <a:p>
            <a:r>
              <a:rPr lang="it-IT" smtClean="0">
                <a:ea typeface="ＭＳ Ｐゴシック"/>
                <a:cs typeface="ＭＳ Ｐゴシック"/>
              </a:rPr>
              <a:t>27 paz sedi varie</a:t>
            </a:r>
          </a:p>
          <a:p>
            <a:endParaRPr lang="it-IT" smtClean="0">
              <a:ea typeface="ＭＳ Ｐゴシック"/>
              <a:cs typeface="ＭＳ Ｐゴシック"/>
            </a:endParaRPr>
          </a:p>
        </p:txBody>
      </p:sp>
      <p:sp>
        <p:nvSpPr>
          <p:cNvPr id="74755" name="Segnaposto numero diapositiva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77E9F4D-0383-42D0-A757-FFB1A9FC722D}" type="slidenum">
              <a:rPr lang="it-IT" sz="1200">
                <a:latin typeface="Calibri" pitchFamily="34" charset="0"/>
              </a:rPr>
              <a:pPr algn="r"/>
              <a:t>33</a:t>
            </a:fld>
            <a:endParaRPr lang="it-IT" sz="120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5" name="Rectangle 2"/>
          <p:cNvSpPr>
            <a:spLocks noGrp="1" noRot="1" noChangeAspect="1" noTextEdit="1"/>
          </p:cNvSpPr>
          <p:nvPr>
            <p:ph type="sldImg"/>
          </p:nvPr>
        </p:nvSpPr>
        <p:spPr bwMode="auto">
          <a:noFill/>
          <a:ln>
            <a:solidFill>
              <a:srgbClr val="000000"/>
            </a:solidFill>
            <a:miter lim="800000"/>
            <a:headEnd/>
            <a:tailEnd/>
          </a:ln>
        </p:spPr>
      </p:sp>
      <p:sp>
        <p:nvSpPr>
          <p:cNvPr id="77826" name="Rectangle 3"/>
          <p:cNvSpPr>
            <a:spLocks noGrp="1"/>
          </p:cNvSpPr>
          <p:nvPr>
            <p:ph type="body" idx="1"/>
          </p:nvPr>
        </p:nvSpPr>
        <p:spPr bwMode="auto">
          <a:noFill/>
        </p:spPr>
        <p:txBody>
          <a:bodyPr wrap="square" numCol="1" anchor="t" anchorCtr="0" compatLnSpc="1">
            <a:prstTxWarp prst="textNoShape">
              <a:avLst/>
            </a:prstTxWarp>
          </a:bodyPr>
          <a:lstStyle/>
          <a:p>
            <a:endParaRPr lang="it-IT" dirty="0" smtClean="0">
              <a:ea typeface="ＭＳ Ｐゴシック"/>
              <a:cs typeface="ＭＳ Ｐゴシック"/>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1"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81922"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it-IT" dirty="0" smtClean="0">
                <a:ea typeface="ＭＳ Ｐゴシック"/>
                <a:cs typeface="ＭＳ Ｐゴシック"/>
              </a:rPr>
              <a:t>30 </a:t>
            </a:r>
            <a:r>
              <a:rPr lang="it-IT" dirty="0" err="1" smtClean="0">
                <a:ea typeface="ＭＳ Ｐゴシック"/>
                <a:cs typeface="ＭＳ Ｐゴシック"/>
              </a:rPr>
              <a:t>paz</a:t>
            </a:r>
            <a:r>
              <a:rPr lang="it-IT" dirty="0" smtClean="0">
                <a:ea typeface="ＭＳ Ｐゴシック"/>
                <a:cs typeface="ＭＳ Ｐゴシック"/>
              </a:rPr>
              <a:t> (</a:t>
            </a:r>
            <a:r>
              <a:rPr lang="it-IT" dirty="0" err="1" smtClean="0">
                <a:ea typeface="ＭＳ Ｐゴシック"/>
                <a:cs typeface="ＭＳ Ｐゴシック"/>
              </a:rPr>
              <a:t>cape</a:t>
            </a:r>
            <a:r>
              <a:rPr lang="it-IT" dirty="0" smtClean="0">
                <a:ea typeface="ＭＳ Ｐゴシック"/>
                <a:cs typeface="ＭＳ Ｐゴシック"/>
              </a:rPr>
              <a:t> + 1.8x28</a:t>
            </a:r>
            <a:r>
              <a:rPr lang="it-IT" dirty="0" smtClean="0">
                <a:ea typeface="ＭＳ Ｐゴシック"/>
                <a:cs typeface="ＭＳ Ｐゴシック"/>
              </a:rPr>
              <a:t>),</a:t>
            </a:r>
            <a:r>
              <a:rPr lang="it-IT" baseline="0" dirty="0" smtClean="0">
                <a:ea typeface="ＭＳ Ｐゴシック"/>
                <a:cs typeface="ＭＳ Ｐゴシック"/>
              </a:rPr>
              <a:t> </a:t>
            </a:r>
            <a:r>
              <a:rPr lang="it-IT" dirty="0" smtClean="0">
                <a:ea typeface="ＭＳ Ｐゴシック"/>
                <a:cs typeface="ＭＳ Ｐゴシック"/>
              </a:rPr>
              <a:t>PET </a:t>
            </a:r>
            <a:r>
              <a:rPr lang="it-IT" dirty="0" smtClean="0">
                <a:ea typeface="ＭＳ Ｐゴシック"/>
                <a:cs typeface="ＭＳ Ｐゴシック"/>
              </a:rPr>
              <a:t>inizio, fine </a:t>
            </a:r>
            <a:r>
              <a:rPr lang="it-IT" dirty="0" err="1" smtClean="0">
                <a:ea typeface="ＭＳ Ｐゴシック"/>
                <a:cs typeface="ＭＳ Ｐゴシック"/>
              </a:rPr>
              <a:t>1</a:t>
            </a:r>
            <a:r>
              <a:rPr lang="it-IT" dirty="0" smtClean="0">
                <a:ea typeface="ＭＳ Ｐゴシック"/>
                <a:cs typeface="ＭＳ Ｐゴシック"/>
              </a:rPr>
              <a:t> e </a:t>
            </a:r>
            <a:r>
              <a:rPr lang="it-IT" dirty="0" err="1" smtClean="0">
                <a:ea typeface="ＭＳ Ｐゴシック"/>
                <a:cs typeface="ＭＳ Ｐゴシック"/>
              </a:rPr>
              <a:t>2</a:t>
            </a:r>
            <a:r>
              <a:rPr lang="it-IT" dirty="0" smtClean="0">
                <a:ea typeface="ＭＳ Ｐゴシック"/>
                <a:cs typeface="ＭＳ Ｐゴシック"/>
              </a:rPr>
              <a:t> </a:t>
            </a:r>
            <a:r>
              <a:rPr lang="it-IT" dirty="0" err="1" smtClean="0">
                <a:ea typeface="ＭＳ Ｐゴシック"/>
                <a:cs typeface="ＭＳ Ｐゴシック"/>
              </a:rPr>
              <a:t>sett</a:t>
            </a:r>
            <a:r>
              <a:rPr lang="it-IT" dirty="0" smtClean="0">
                <a:ea typeface="ＭＳ Ｐゴシック"/>
                <a:cs typeface="ＭＳ Ｐゴシック"/>
              </a:rPr>
              <a:t>, </a:t>
            </a:r>
            <a:r>
              <a:rPr lang="it-IT" dirty="0" err="1" smtClean="0">
                <a:ea typeface="ＭＳ Ｐゴシック"/>
                <a:cs typeface="ＭＳ Ｐゴシック"/>
              </a:rPr>
              <a:t>prior</a:t>
            </a:r>
            <a:r>
              <a:rPr lang="it-IT" dirty="0" smtClean="0">
                <a:ea typeface="ＭＳ Ｐゴシック"/>
                <a:cs typeface="ＭＳ Ｐゴシック"/>
              </a:rPr>
              <a:t> </a:t>
            </a:r>
            <a:r>
              <a:rPr lang="it-IT" dirty="0" smtClean="0">
                <a:ea typeface="ＭＳ Ｐゴシック"/>
                <a:cs typeface="ＭＳ Ｐゴシック"/>
              </a:rPr>
              <a:t>chir. Importanza non solo del tempo ma anche del BGL</a:t>
            </a:r>
          </a:p>
          <a:p>
            <a:pPr eaLnBrk="1" hangingPunct="1"/>
            <a:r>
              <a:rPr lang="it-IT" dirty="0" smtClean="0">
                <a:ea typeface="ＭＳ Ｐゴシック"/>
                <a:cs typeface="ＭＳ Ｐゴシック"/>
              </a:rPr>
              <a:t>La </a:t>
            </a:r>
            <a:r>
              <a:rPr lang="it-IT" dirty="0" err="1" smtClean="0">
                <a:ea typeface="ＭＳ Ｐゴシック"/>
                <a:cs typeface="ＭＳ Ｐゴシック"/>
              </a:rPr>
              <a:t>normalizz</a:t>
            </a:r>
            <a:r>
              <a:rPr lang="it-IT" dirty="0" smtClean="0">
                <a:ea typeface="ＭＳ Ｐゴシック"/>
                <a:cs typeface="ＭＳ Ｐゴシック"/>
              </a:rPr>
              <a:t> </a:t>
            </a:r>
            <a:r>
              <a:rPr lang="it-IT" dirty="0" err="1" smtClean="0">
                <a:ea typeface="ＭＳ Ｐゴシック"/>
                <a:cs typeface="ＭＳ Ｐゴシック"/>
              </a:rPr>
              <a:t>dell</a:t>
            </a:r>
            <a:r>
              <a:rPr lang="it-IT" dirty="0" smtClean="0">
                <a:ea typeface="ＭＳ Ｐゴシック"/>
                <a:cs typeface="ＭＳ Ｐゴシック"/>
              </a:rPr>
              <a:t> SUV sulla base della glicemia riduce il valore di </a:t>
            </a:r>
            <a:r>
              <a:rPr lang="it-IT" dirty="0" err="1" smtClean="0">
                <a:ea typeface="ＭＳ Ｐゴシック"/>
                <a:cs typeface="ＭＳ Ｐゴシック"/>
              </a:rPr>
              <a:t>p</a:t>
            </a:r>
            <a:r>
              <a:rPr lang="it-IT" dirty="0" smtClean="0">
                <a:ea typeface="ＭＳ Ｐゴシック"/>
                <a:cs typeface="ＭＳ Ｐゴシック"/>
              </a:rPr>
              <a:t> nel predire la risposta </a:t>
            </a:r>
            <a:r>
              <a:rPr lang="it-IT" dirty="0" err="1" smtClean="0">
                <a:ea typeface="ＭＳ Ｐゴシック"/>
                <a:cs typeface="ＭＳ Ｐゴシック"/>
              </a:rPr>
              <a:t>patol</a:t>
            </a:r>
            <a:r>
              <a:rPr lang="it-IT" dirty="0" smtClean="0">
                <a:ea typeface="ＭＳ Ｐゴシック"/>
                <a:cs typeface="ＭＳ Ｐゴシック"/>
              </a:rPr>
              <a:t> e riduce l’</a:t>
            </a:r>
            <a:r>
              <a:rPr lang="it-IT" dirty="0" err="1" smtClean="0">
                <a:ea typeface="ＭＳ Ｐゴシック"/>
                <a:cs typeface="ＭＳ Ｐゴシック"/>
              </a:rPr>
              <a:t>overlap</a:t>
            </a:r>
            <a:r>
              <a:rPr lang="it-IT" dirty="0" smtClean="0">
                <a:ea typeface="ＭＳ Ｐゴシック"/>
                <a:cs typeface="ＭＳ Ｐゴシック"/>
              </a:rPr>
              <a:t> tra </a:t>
            </a:r>
            <a:r>
              <a:rPr lang="it-IT" dirty="0" err="1" smtClean="0">
                <a:ea typeface="ＭＳ Ｐゴシック"/>
                <a:cs typeface="ＭＳ Ｐゴシック"/>
              </a:rPr>
              <a:t>responders</a:t>
            </a:r>
            <a:r>
              <a:rPr lang="it-IT" dirty="0" smtClean="0">
                <a:ea typeface="ＭＳ Ｐゴシック"/>
                <a:cs typeface="ＭＳ Ｐゴシック"/>
              </a:rPr>
              <a:t> e non </a:t>
            </a:r>
            <a:r>
              <a:rPr lang="it-IT" dirty="0" err="1" smtClean="0">
                <a:ea typeface="ＭＳ Ｐゴシック"/>
                <a:cs typeface="ＭＳ Ｐゴシック"/>
              </a:rPr>
              <a:t>resp</a:t>
            </a:r>
            <a:r>
              <a:rPr lang="it-IT" dirty="0" smtClean="0">
                <a:ea typeface="ＭＳ Ｐゴシック"/>
                <a:cs typeface="ＭＳ Ｐゴシック"/>
              </a:rPr>
              <a:t>.</a:t>
            </a:r>
            <a:r>
              <a:rPr lang="it-IT" dirty="0" smtClean="0">
                <a:ea typeface="ＭＳ Ｐゴシック"/>
                <a:cs typeface="ＭＳ Ｐゴシック"/>
              </a:rPr>
              <a:t> </a:t>
            </a:r>
            <a:endParaRPr lang="it-IT" dirty="0" smtClean="0">
              <a:ea typeface="ＭＳ Ｐゴシック"/>
              <a:cs typeface="ＭＳ Ｐゴシック"/>
            </a:endParaRPr>
          </a:p>
        </p:txBody>
      </p:sp>
      <p:sp>
        <p:nvSpPr>
          <p:cNvPr id="4" name="Segnaposto numero diapositiva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49243356-62AE-4BE4-9551-B82396678ED1}" type="slidenum">
              <a:rPr lang="it-IT" sz="1200">
                <a:latin typeface="+mn-lt"/>
                <a:ea typeface="+mn-ea"/>
                <a:cs typeface="+mn-cs"/>
              </a:rPr>
              <a:pPr algn="r" fontAlgn="auto">
                <a:spcBef>
                  <a:spcPts val="0"/>
                </a:spcBef>
                <a:spcAft>
                  <a:spcPts val="0"/>
                </a:spcAft>
                <a:defRPr/>
              </a:pPr>
              <a:t>38</a:t>
            </a:fld>
            <a:endParaRPr lang="it-IT" sz="1200">
              <a:latin typeface="+mn-lt"/>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ln>
            <a:miter lim="800000"/>
            <a:headEnd/>
            <a:tailEnd/>
          </a:ln>
        </p:spPr>
        <p:txBody>
          <a:bodyPr/>
          <a:lstStyle/>
          <a:p>
            <a:pPr>
              <a:defRPr/>
            </a:pPr>
            <a:fld id="{E3F09B55-21FD-4C03-9C82-5090AD69827C}" type="slidenum">
              <a:rPr lang="it-IT"/>
              <a:pPr>
                <a:defRPr/>
              </a:pPr>
              <a:t>39</a:t>
            </a:fld>
            <a:endParaRPr lang="it-IT"/>
          </a:p>
        </p:txBody>
      </p:sp>
      <p:sp>
        <p:nvSpPr>
          <p:cNvPr id="83970" name="Rectangle 2"/>
          <p:cNvSpPr>
            <a:spLocks noGrp="1" noRot="1" noChangeAspect="1" noChangeArrowheads="1"/>
          </p:cNvSpPr>
          <p:nvPr>
            <p:ph type="sldImg"/>
          </p:nvPr>
        </p:nvSpPr>
        <p:spPr bwMode="auto">
          <a:xfrm>
            <a:off x="1144588" y="684213"/>
            <a:ext cx="4570412" cy="3429000"/>
          </a:xfrm>
          <a:solidFill>
            <a:srgbClr val="FFFFFF"/>
          </a:solidFill>
          <a:ln>
            <a:solidFill>
              <a:srgbClr val="000000"/>
            </a:solidFill>
            <a:miter lim="800000"/>
            <a:headEnd/>
            <a:tailEnd/>
          </a:ln>
        </p:spPr>
      </p:sp>
      <p:sp>
        <p:nvSpPr>
          <p:cNvPr id="83971"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50000"/>
              </a:spcBef>
            </a:pPr>
            <a:endParaRPr lang="it-IT" smtClean="0">
              <a:latin typeface="Times New Roman" pitchFamily="18" charset="0"/>
              <a:ea typeface="ＭＳ Ｐゴシック"/>
              <a:cs typeface="ＭＳ Ｐゴシック"/>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ln>
            <a:miter lim="800000"/>
            <a:headEnd/>
            <a:tailEnd/>
          </a:ln>
        </p:spPr>
        <p:txBody>
          <a:bodyPr/>
          <a:lstStyle/>
          <a:p>
            <a:pPr>
              <a:defRPr/>
            </a:pPr>
            <a:fld id="{3D9B0EE6-7AF6-4EFF-B8D1-7C9D7FAB638B}" type="slidenum">
              <a:rPr lang="it-IT"/>
              <a:pPr>
                <a:defRPr/>
              </a:pPr>
              <a:t>40</a:t>
            </a:fld>
            <a:endParaRPr lang="it-IT"/>
          </a:p>
        </p:txBody>
      </p:sp>
      <p:sp>
        <p:nvSpPr>
          <p:cNvPr id="86018" name="Rectangle 2"/>
          <p:cNvSpPr>
            <a:spLocks noGrp="1" noRot="1" noChangeAspect="1" noChangeArrowheads="1"/>
          </p:cNvSpPr>
          <p:nvPr>
            <p:ph type="sldImg"/>
          </p:nvPr>
        </p:nvSpPr>
        <p:spPr bwMode="auto">
          <a:xfrm>
            <a:off x="1144588" y="684213"/>
            <a:ext cx="4570412" cy="3429000"/>
          </a:xfrm>
          <a:solidFill>
            <a:srgbClr val="FFFFFF"/>
          </a:solidFill>
          <a:ln>
            <a:solidFill>
              <a:srgbClr val="000000"/>
            </a:solidFill>
            <a:miter lim="800000"/>
            <a:headEnd/>
            <a:tailEnd/>
          </a:ln>
        </p:spPr>
      </p:sp>
      <p:sp>
        <p:nvSpPr>
          <p:cNvPr id="86019"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z="2400" b="1" smtClean="0">
              <a:latin typeface="Times New Roman" pitchFamily="18" charset="0"/>
              <a:ea typeface="ＭＳ Ｐゴシック"/>
              <a:cs typeface="ＭＳ Ｐゴシック"/>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5" name="Segnaposto immagine diapositiva 1"/>
          <p:cNvSpPr>
            <a:spLocks noGrp="1" noRot="1" noChangeAspect="1"/>
          </p:cNvSpPr>
          <p:nvPr>
            <p:ph type="sldImg"/>
          </p:nvPr>
        </p:nvSpPr>
        <p:spPr bwMode="auto">
          <a:xfrm>
            <a:off x="1144588" y="684213"/>
            <a:ext cx="4570412" cy="3429000"/>
          </a:xfrm>
          <a:noFill/>
          <a:ln>
            <a:solidFill>
              <a:srgbClr val="000000"/>
            </a:solidFill>
            <a:miter lim="800000"/>
            <a:headEnd/>
            <a:tailEnd/>
          </a:ln>
        </p:spPr>
      </p:sp>
      <p:sp>
        <p:nvSpPr>
          <p:cNvPr id="88066" name="Segnaposto note 2"/>
          <p:cNvSpPr>
            <a:spLocks noGrp="1"/>
          </p:cNvSpPr>
          <p:nvPr>
            <p:ph type="body" idx="1"/>
          </p:nvPr>
        </p:nvSpPr>
        <p:spPr bwMode="auto">
          <a:xfrm>
            <a:off x="685800" y="4343400"/>
            <a:ext cx="5486400" cy="4116388"/>
          </a:xfrm>
          <a:noFill/>
        </p:spPr>
        <p:txBody>
          <a:bodyPr wrap="square" numCol="1" anchor="t" anchorCtr="0" compatLnSpc="1">
            <a:prstTxWarp prst="textNoShape">
              <a:avLst/>
            </a:prstTxWarp>
          </a:bodyPr>
          <a:lstStyle/>
          <a:p>
            <a:endParaRPr lang="it-IT" smtClean="0">
              <a:latin typeface="Palatino"/>
              <a:ea typeface="ＭＳ Ｐゴシック"/>
              <a:cs typeface="ＭＳ Ｐゴシック"/>
            </a:endParaRPr>
          </a:p>
        </p:txBody>
      </p:sp>
      <p:sp>
        <p:nvSpPr>
          <p:cNvPr id="76804" name="Segnaposto numero diapositiva 3"/>
          <p:cNvSpPr>
            <a:spLocks noGrp="1"/>
          </p:cNvSpPr>
          <p:nvPr>
            <p:ph type="sldNum" sz="quarter" idx="5"/>
          </p:nvPr>
        </p:nvSpPr>
        <p:spPr bwMode="auto">
          <a:ln>
            <a:miter lim="800000"/>
            <a:headEnd/>
            <a:tailEnd/>
          </a:ln>
        </p:spPr>
        <p:txBody>
          <a:bodyPr/>
          <a:lstStyle/>
          <a:p>
            <a:pPr>
              <a:defRPr/>
            </a:pPr>
            <a:fld id="{2B64CB3B-BE91-4AFD-BC56-977BB1E833E1}" type="slidenum">
              <a:rPr lang="en-US" smtClean="0"/>
              <a:pPr>
                <a:defRPr/>
              </a:pPr>
              <a:t>41</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ln>
            <a:miter lim="800000"/>
            <a:headEnd/>
            <a:tailEnd/>
          </a:ln>
        </p:spPr>
        <p:txBody>
          <a:bodyPr/>
          <a:lstStyle/>
          <a:p>
            <a:pPr>
              <a:defRPr/>
            </a:pPr>
            <a:fld id="{E15BE8D7-4C87-4A2F-A9F4-B379BFAFACF1}" type="slidenum">
              <a:rPr lang="it-IT"/>
              <a:pPr>
                <a:defRPr/>
              </a:pPr>
              <a:t>42</a:t>
            </a:fld>
            <a:endParaRPr lang="it-IT"/>
          </a:p>
        </p:txBody>
      </p:sp>
      <p:sp>
        <p:nvSpPr>
          <p:cNvPr id="90114" name="Rectangle 2"/>
          <p:cNvSpPr>
            <a:spLocks noGrp="1" noRot="1" noChangeAspect="1" noChangeArrowheads="1" noTextEdit="1"/>
          </p:cNvSpPr>
          <p:nvPr>
            <p:ph type="sldImg"/>
          </p:nvPr>
        </p:nvSpPr>
        <p:spPr bwMode="auto">
          <a:xfrm>
            <a:off x="1144588" y="684213"/>
            <a:ext cx="4570412" cy="3429000"/>
          </a:xfrm>
          <a:solidFill>
            <a:srgbClr val="FFFFFF"/>
          </a:solidFill>
          <a:ln>
            <a:solidFill>
              <a:srgbClr val="000000"/>
            </a:solidFill>
            <a:miter lim="800000"/>
            <a:headEnd/>
            <a:tailEnd/>
          </a:ln>
        </p:spPr>
      </p:sp>
      <p:sp>
        <p:nvSpPr>
          <p:cNvPr id="90115"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z="2400" b="1" smtClean="0">
              <a:latin typeface="Times New Roman" pitchFamily="18" charset="0"/>
              <a:ea typeface="ＭＳ Ｐゴシック"/>
              <a:cs typeface="ＭＳ Ｐゴシック"/>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ln>
            <a:miter lim="800000"/>
            <a:headEnd/>
            <a:tailEnd/>
          </a:ln>
        </p:spPr>
        <p:txBody>
          <a:bodyPr/>
          <a:lstStyle/>
          <a:p>
            <a:pPr>
              <a:defRPr/>
            </a:pPr>
            <a:fld id="{20423163-2DD5-467D-807C-973D85A663DD}" type="slidenum">
              <a:rPr lang="it-IT"/>
              <a:pPr>
                <a:defRPr/>
              </a:pPr>
              <a:t>3</a:t>
            </a:fld>
            <a:endParaRPr lang="it-IT"/>
          </a:p>
        </p:txBody>
      </p:sp>
      <p:sp>
        <p:nvSpPr>
          <p:cNvPr id="21506" name="Rectangle 2"/>
          <p:cNvSpPr>
            <a:spLocks noGrp="1" noRot="1" noChangeAspect="1" noChangeArrowheads="1" noTextEdit="1"/>
          </p:cNvSpPr>
          <p:nvPr>
            <p:ph type="sldImg"/>
          </p:nvPr>
        </p:nvSpPr>
        <p:spPr bwMode="auto">
          <a:xfrm>
            <a:off x="1144588" y="684213"/>
            <a:ext cx="4570412" cy="3429000"/>
          </a:xfrm>
          <a:noFill/>
          <a:ln>
            <a:solidFill>
              <a:srgbClr val="000000"/>
            </a:solidFill>
            <a:miter lim="800000"/>
            <a:headEnd/>
            <a:tailEnd/>
          </a:ln>
        </p:spPr>
      </p:sp>
      <p:sp>
        <p:nvSpPr>
          <p:cNvPr id="21507"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endParaRPr lang="it-IT" dirty="0" smtClean="0">
              <a:latin typeface="Palatino"/>
              <a:ea typeface="ＭＳ Ｐゴシック"/>
              <a:cs typeface="ＭＳ Ｐゴシック"/>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1" name="Segnaposto immagine diapositiva 1"/>
          <p:cNvSpPr>
            <a:spLocks noGrp="1" noRot="1" noChangeAspect="1"/>
          </p:cNvSpPr>
          <p:nvPr>
            <p:ph type="sldImg"/>
          </p:nvPr>
        </p:nvSpPr>
        <p:spPr bwMode="auto">
          <a:xfrm>
            <a:off x="1144588" y="684213"/>
            <a:ext cx="4570412" cy="3429000"/>
          </a:xfrm>
          <a:noFill/>
          <a:ln>
            <a:solidFill>
              <a:srgbClr val="000000"/>
            </a:solidFill>
            <a:miter lim="800000"/>
            <a:headEnd/>
            <a:tailEnd/>
          </a:ln>
        </p:spPr>
      </p:sp>
      <p:sp>
        <p:nvSpPr>
          <p:cNvPr id="92162" name="Segnaposto note 2"/>
          <p:cNvSpPr>
            <a:spLocks noGrp="1"/>
          </p:cNvSpPr>
          <p:nvPr>
            <p:ph type="body" idx="1"/>
          </p:nvPr>
        </p:nvSpPr>
        <p:spPr bwMode="auto">
          <a:xfrm>
            <a:off x="685800" y="4343400"/>
            <a:ext cx="5486400" cy="4116388"/>
          </a:xfrm>
          <a:noFill/>
        </p:spPr>
        <p:txBody>
          <a:bodyPr wrap="square" numCol="1" anchor="t" anchorCtr="0" compatLnSpc="1">
            <a:prstTxWarp prst="textNoShape">
              <a:avLst/>
            </a:prstTxWarp>
          </a:bodyPr>
          <a:lstStyle/>
          <a:p>
            <a:endParaRPr lang="it-IT" smtClean="0">
              <a:latin typeface="Palatino"/>
              <a:ea typeface="ＭＳ Ｐゴシック"/>
              <a:cs typeface="ＭＳ Ｐゴシック"/>
            </a:endParaRPr>
          </a:p>
        </p:txBody>
      </p:sp>
      <p:sp>
        <p:nvSpPr>
          <p:cNvPr id="82948" name="Segnaposto numero diapositiva 3"/>
          <p:cNvSpPr>
            <a:spLocks noGrp="1"/>
          </p:cNvSpPr>
          <p:nvPr>
            <p:ph type="sldNum" sz="quarter" idx="5"/>
          </p:nvPr>
        </p:nvSpPr>
        <p:spPr bwMode="auto">
          <a:ln>
            <a:miter lim="800000"/>
            <a:headEnd/>
            <a:tailEnd/>
          </a:ln>
        </p:spPr>
        <p:txBody>
          <a:bodyPr/>
          <a:lstStyle/>
          <a:p>
            <a:pPr>
              <a:defRPr/>
            </a:pPr>
            <a:fld id="{97678A98-6A19-4F93-83EE-F406E316BA5F}" type="slidenum">
              <a:rPr lang="en-US" smtClean="0"/>
              <a:pPr>
                <a:defRPr/>
              </a:pPr>
              <a:t>43</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23907"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marL="39688" defTabSz="914400" eaLnBrk="1" hangingPunct="1">
              <a:spcBef>
                <a:spcPts val="413"/>
              </a:spcBef>
            </a:pPr>
            <a:r>
              <a:rPr lang="en-US" dirty="0" smtClean="0">
                <a:solidFill>
                  <a:srgbClr val="000000"/>
                </a:solidFill>
                <a:ea typeface="ＭＳ Ｐゴシック"/>
                <a:cs typeface="ＭＳ Ｐゴシック"/>
                <a:sym typeface="Calibri" pitchFamily="34" charset="0"/>
              </a:rPr>
              <a:t>15 </a:t>
            </a:r>
            <a:r>
              <a:rPr lang="en-US" dirty="0" err="1" smtClean="0">
                <a:solidFill>
                  <a:srgbClr val="000000"/>
                </a:solidFill>
                <a:ea typeface="ＭＳ Ｐゴシック"/>
                <a:cs typeface="ＭＳ Ｐゴシック"/>
                <a:sym typeface="Calibri" pitchFamily="34" charset="0"/>
              </a:rPr>
              <a:t>paz</a:t>
            </a:r>
            <a:r>
              <a:rPr lang="en-US" dirty="0" smtClean="0">
                <a:solidFill>
                  <a:srgbClr val="000000"/>
                </a:solidFill>
                <a:ea typeface="ＭＳ Ｐゴシック"/>
                <a:cs typeface="ＭＳ Ｐゴシック"/>
                <a:sym typeface="Calibri" pitchFamily="34" charset="0"/>
              </a:rPr>
              <a:t> CRT</a:t>
            </a:r>
          </a:p>
          <a:p>
            <a:pPr marL="39688" defTabSz="914400" eaLnBrk="1" hangingPunct="1">
              <a:spcBef>
                <a:spcPts val="413"/>
              </a:spcBef>
            </a:pPr>
            <a:r>
              <a:rPr lang="en-US" dirty="0" smtClean="0">
                <a:solidFill>
                  <a:srgbClr val="000000"/>
                </a:solidFill>
                <a:ea typeface="ＭＳ Ｐゴシック"/>
                <a:cs typeface="ＭＳ Ｐゴシック"/>
                <a:sym typeface="Calibri" pitchFamily="34" charset="0"/>
              </a:rPr>
              <a:t>Although the GTVFDG, based on a validated</a:t>
            </a:r>
            <a:r>
              <a:rPr lang="en-US" dirty="0" smtClean="0">
                <a:solidFill>
                  <a:srgbClr val="000000"/>
                </a:solidFill>
                <a:ea typeface="ＭＳ Ｐゴシック"/>
                <a:cs typeface="ＭＳ Ｐゴシック"/>
                <a:sym typeface="Calibri" pitchFamily="34" charset="0"/>
              </a:rPr>
              <a:t> SBR </a:t>
            </a:r>
            <a:r>
              <a:rPr lang="en-US" dirty="0" smtClean="0">
                <a:solidFill>
                  <a:srgbClr val="000000"/>
                </a:solidFill>
                <a:ea typeface="ＭＳ Ｐゴシック"/>
                <a:cs typeface="ＭＳ Ｐゴシック"/>
                <a:sym typeface="Calibri" pitchFamily="34" charset="0"/>
              </a:rPr>
              <a:t>algorithm, was significantly smaller than the anatomic tumor volume on CT, all locoregional failures occurred within the initial 18F-FDG–avid volume.</a:t>
            </a:r>
            <a:endParaRPr lang="en-US" dirty="0" smtClean="0">
              <a:solidFill>
                <a:srgbClr val="000000"/>
              </a:solidFill>
              <a:ea typeface="ＭＳ Ｐゴシック"/>
              <a:cs typeface="ＭＳ Ｐゴシック"/>
              <a:sym typeface="Calibri" pitchFamily="34" charset="0"/>
            </a:endParaRPr>
          </a:p>
          <a:p>
            <a:pPr marL="39688" defTabSz="914400" eaLnBrk="1" hangingPunct="1">
              <a:spcBef>
                <a:spcPts val="413"/>
              </a:spcBef>
            </a:pPr>
            <a:r>
              <a:rPr lang="en-US" dirty="0" smtClean="0">
                <a:solidFill>
                  <a:srgbClr val="000000"/>
                </a:solidFill>
                <a:ea typeface="ＭＳ Ｐゴシック"/>
                <a:cs typeface="ＭＳ Ｐゴシック"/>
                <a:sym typeface="Calibri" pitchFamily="34" charset="0"/>
              </a:rPr>
              <a:t>Both </a:t>
            </a:r>
            <a:r>
              <a:rPr lang="en-US" dirty="0" smtClean="0">
                <a:solidFill>
                  <a:srgbClr val="000000"/>
                </a:solidFill>
                <a:ea typeface="ＭＳ Ｐゴシック"/>
                <a:cs typeface="ＭＳ Ｐゴシック"/>
                <a:sym typeface="Calibri" pitchFamily="34" charset="0"/>
              </a:rPr>
              <a:t>the pretreatment amount of hypoxia (size of the hypoxic volume) and the level of hypoxia (T/</a:t>
            </a:r>
            <a:r>
              <a:rPr lang="en-US" dirty="0" err="1" smtClean="0">
                <a:solidFill>
                  <a:srgbClr val="000000"/>
                </a:solidFill>
                <a:ea typeface="ＭＳ Ｐゴシック"/>
                <a:cs typeface="ＭＳ Ｐゴシック"/>
                <a:sym typeface="Calibri" pitchFamily="34" charset="0"/>
              </a:rPr>
              <a:t>Bmax</a:t>
            </a:r>
            <a:r>
              <a:rPr lang="en-US" dirty="0" smtClean="0">
                <a:solidFill>
                  <a:srgbClr val="000000"/>
                </a:solidFill>
                <a:ea typeface="ＭＳ Ｐゴシック"/>
                <a:cs typeface="ＭＳ Ｐゴシック"/>
                <a:sym typeface="Calibri" pitchFamily="34" charset="0"/>
              </a:rPr>
              <a:t>) correlated negatively with disease-free survival.</a:t>
            </a:r>
          </a:p>
          <a:p>
            <a:pPr marL="39688" defTabSz="914400" eaLnBrk="1" hangingPunct="1">
              <a:spcBef>
                <a:spcPts val="413"/>
              </a:spcBef>
            </a:pPr>
            <a:r>
              <a:rPr lang="en-US" dirty="0" smtClean="0">
                <a:solidFill>
                  <a:srgbClr val="000000"/>
                </a:solidFill>
                <a:ea typeface="ＭＳ Ｐゴシック"/>
                <a:cs typeface="ＭＳ Ｐゴシック"/>
                <a:sym typeface="Calibri" pitchFamily="34" charset="0"/>
              </a:rPr>
              <a:t>Our data showed that considerable </a:t>
            </a:r>
            <a:r>
              <a:rPr lang="en-US" dirty="0" err="1" smtClean="0">
                <a:solidFill>
                  <a:srgbClr val="000000"/>
                </a:solidFill>
                <a:ea typeface="ＭＳ Ｐゴシック"/>
                <a:cs typeface="ＭＳ Ｐゴシック"/>
                <a:sym typeface="Calibri" pitchFamily="34" charset="0"/>
              </a:rPr>
              <a:t>reoxygenation</a:t>
            </a:r>
            <a:r>
              <a:rPr lang="en-US" dirty="0" smtClean="0">
                <a:solidFill>
                  <a:srgbClr val="000000"/>
                </a:solidFill>
                <a:ea typeface="ＭＳ Ｐゴシック"/>
                <a:cs typeface="ＭＳ Ｐゴシック"/>
                <a:sym typeface="Calibri" pitchFamily="34" charset="0"/>
              </a:rPr>
              <a:t> takes place during radiotherapy</a:t>
            </a:r>
          </a:p>
          <a:p>
            <a:pPr marL="39688" defTabSz="914400" eaLnBrk="1" hangingPunct="1">
              <a:spcBef>
                <a:spcPts val="413"/>
              </a:spcBef>
            </a:pPr>
            <a:r>
              <a:rPr lang="en-US" dirty="0" smtClean="0">
                <a:solidFill>
                  <a:srgbClr val="000000"/>
                </a:solidFill>
                <a:ea typeface="ＭＳ Ｐゴシック"/>
                <a:cs typeface="ＭＳ Ｐゴシック"/>
                <a:sym typeface="Calibri" pitchFamily="34" charset="0"/>
              </a:rPr>
              <a:t>In our opinion, more work is required to elucidate the spatial–temporal evolution in </a:t>
            </a:r>
            <a:r>
              <a:rPr lang="en-US" dirty="0" err="1" smtClean="0">
                <a:solidFill>
                  <a:srgbClr val="000000"/>
                </a:solidFill>
                <a:ea typeface="ＭＳ Ｐゴシック"/>
                <a:cs typeface="ＭＳ Ｐゴシック"/>
                <a:sym typeface="Calibri" pitchFamily="34" charset="0"/>
              </a:rPr>
              <a:t>intratumor</a:t>
            </a:r>
            <a:r>
              <a:rPr lang="en-US" dirty="0" smtClean="0">
                <a:solidFill>
                  <a:srgbClr val="000000"/>
                </a:solidFill>
                <a:ea typeface="ＭＳ Ｐゴシック"/>
                <a:cs typeface="ＭＳ Ｐゴシック"/>
                <a:sym typeface="Calibri" pitchFamily="34" charset="0"/>
              </a:rPr>
              <a:t> distribution before </a:t>
            </a:r>
            <a:r>
              <a:rPr lang="en-US" dirty="0" smtClean="0">
                <a:solidFill>
                  <a:srgbClr val="000000"/>
                </a:solidFill>
                <a:ea typeface="ＭＳ Ｐゴシック"/>
                <a:cs typeface="ＭＳ Ｐゴシック"/>
                <a:sym typeface="Calibri" pitchFamily="34" charset="0"/>
              </a:rPr>
              <a:t>single time</a:t>
            </a:r>
            <a:r>
              <a:rPr lang="en-US" dirty="0" smtClean="0">
                <a:solidFill>
                  <a:srgbClr val="000000"/>
                </a:solidFill>
                <a:ea typeface="ＭＳ Ｐゴシック"/>
                <a:cs typeface="ＭＳ Ｐゴシック"/>
                <a:sym typeface="Calibri" pitchFamily="34" charset="0"/>
              </a:rPr>
              <a:t>-point 18F-fluoromisonidazole PET images can be </a:t>
            </a:r>
            <a:r>
              <a:rPr lang="en-US" dirty="0" smtClean="0">
                <a:solidFill>
                  <a:srgbClr val="000000"/>
                </a:solidFill>
                <a:ea typeface="ＭＳ Ｐゴシック"/>
                <a:cs typeface="ＭＳ Ｐゴシック"/>
                <a:sym typeface="Calibri" pitchFamily="34" charset="0"/>
              </a:rPr>
              <a:t>used</a:t>
            </a:r>
            <a:r>
              <a:rPr lang="en-US" baseline="0" dirty="0" smtClean="0">
                <a:solidFill>
                  <a:srgbClr val="000000"/>
                </a:solidFill>
                <a:ea typeface="ＭＳ Ｐゴシック"/>
                <a:cs typeface="ＭＳ Ｐゴシック"/>
                <a:sym typeface="Calibri" pitchFamily="34" charset="0"/>
              </a:rPr>
              <a:t> </a:t>
            </a:r>
            <a:r>
              <a:rPr lang="en-US" dirty="0" smtClean="0">
                <a:solidFill>
                  <a:srgbClr val="000000"/>
                </a:solidFill>
                <a:ea typeface="ＭＳ Ｐゴシック"/>
                <a:cs typeface="ＭＳ Ｐゴシック"/>
                <a:sym typeface="Calibri" pitchFamily="34" charset="0"/>
              </a:rPr>
              <a:t>as </a:t>
            </a:r>
            <a:r>
              <a:rPr lang="en-US" dirty="0" smtClean="0">
                <a:solidFill>
                  <a:srgbClr val="000000"/>
                </a:solidFill>
                <a:ea typeface="ＭＳ Ｐゴシック"/>
                <a:cs typeface="ＭＳ Ｐゴシック"/>
                <a:sym typeface="Calibri" pitchFamily="34" charset="0"/>
              </a:rPr>
              <a:t>a basis for hypoxia-targeting dose-escalation protocols</a:t>
            </a:r>
            <a:r>
              <a:rPr lang="en-US" dirty="0" smtClean="0">
                <a:solidFill>
                  <a:srgbClr val="000000"/>
                </a:solidFill>
                <a:ea typeface="ＭＳ Ｐゴシック"/>
                <a:cs typeface="ＭＳ Ｐゴシック"/>
                <a:sym typeface="Calibri" pitchFamily="34" charset="0"/>
              </a:rPr>
              <a:t>.</a:t>
            </a:r>
            <a:endParaRPr lang="en-US" dirty="0" smtClean="0">
              <a:solidFill>
                <a:srgbClr val="000000"/>
              </a:solidFill>
              <a:ea typeface="ＭＳ Ｐゴシック"/>
              <a:cs typeface="ＭＳ Ｐゴシック"/>
              <a:sym typeface="Calibri"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7" name="Segnaposto immagine diapositiva 1"/>
          <p:cNvSpPr>
            <a:spLocks noGrp="1" noRot="1" noChangeAspect="1"/>
          </p:cNvSpPr>
          <p:nvPr>
            <p:ph type="sldImg"/>
          </p:nvPr>
        </p:nvSpPr>
        <p:spPr bwMode="auto">
          <a:xfrm>
            <a:off x="1144588" y="684213"/>
            <a:ext cx="4570412" cy="3429000"/>
          </a:xfrm>
          <a:noFill/>
          <a:ln>
            <a:solidFill>
              <a:srgbClr val="000000"/>
            </a:solidFill>
            <a:miter lim="800000"/>
            <a:headEnd/>
            <a:tailEnd/>
          </a:ln>
        </p:spPr>
      </p:sp>
      <p:sp>
        <p:nvSpPr>
          <p:cNvPr id="96258" name="Segnaposto note 2"/>
          <p:cNvSpPr>
            <a:spLocks noGrp="1"/>
          </p:cNvSpPr>
          <p:nvPr>
            <p:ph type="body" idx="1"/>
          </p:nvPr>
        </p:nvSpPr>
        <p:spPr bwMode="auto">
          <a:xfrm>
            <a:off x="685800" y="4343400"/>
            <a:ext cx="5486400" cy="4116388"/>
          </a:xfrm>
          <a:noFill/>
        </p:spPr>
        <p:txBody>
          <a:bodyPr wrap="square" numCol="1" anchor="t" anchorCtr="0" compatLnSpc="1">
            <a:prstTxWarp prst="textNoShape">
              <a:avLst/>
            </a:prstTxWarp>
          </a:bodyPr>
          <a:lstStyle/>
          <a:p>
            <a:r>
              <a:rPr lang="it-IT" smtClean="0">
                <a:latin typeface="Palatino"/>
                <a:ea typeface="ＭＳ Ｐゴシック"/>
                <a:cs typeface="ＭＳ Ｐゴシック"/>
              </a:rPr>
              <a:t>21pts HN pre- e mid-FMISO (40Gy), RT 70. Gy in 33 fr + CHT (per lo più P ogni 3 sett). A 3aa NO LR!</a:t>
            </a:r>
          </a:p>
          <a:p>
            <a:r>
              <a:rPr lang="it-IT" smtClean="0">
                <a:latin typeface="Palatino"/>
                <a:ea typeface="ＭＳ Ｐゴシック"/>
                <a:cs typeface="ＭＳ Ｐゴシック"/>
              </a:rPr>
              <a:t>LPFS: 100%, RPFS:95%, OS 90%</a:t>
            </a:r>
          </a:p>
          <a:p>
            <a:r>
              <a:rPr lang="it-IT" smtClean="0">
                <a:latin typeface="Palatino"/>
                <a:ea typeface="ＭＳ Ｐゴシック"/>
                <a:cs typeface="ＭＳ Ｐゴシック"/>
              </a:rPr>
              <a:t>FMISO visto in 18 paz. In tutti i paz tranne due la PET in corso ha evidenziato risoluz ipossia nonostante non sia state utilizzate strategie specifiche (tirapazamina) ma sono andati bene anche loro. Il paz che aveva malattia residua al termine della terapia non aveva ipossia residua</a:t>
            </a:r>
          </a:p>
          <a:p>
            <a:endParaRPr lang="it-IT" smtClean="0">
              <a:latin typeface="Palatino"/>
              <a:ea typeface="ＭＳ Ｐゴシック"/>
              <a:cs typeface="ＭＳ Ｐゴシック"/>
            </a:endParaRPr>
          </a:p>
          <a:p>
            <a:endParaRPr lang="it-IT" smtClean="0">
              <a:latin typeface="Palatino"/>
              <a:ea typeface="ＭＳ Ｐゴシック"/>
              <a:cs typeface="ＭＳ Ｐゴシック"/>
            </a:endParaRPr>
          </a:p>
        </p:txBody>
      </p:sp>
      <p:sp>
        <p:nvSpPr>
          <p:cNvPr id="89092" name="Segnaposto numero diapositiva 3"/>
          <p:cNvSpPr>
            <a:spLocks noGrp="1"/>
          </p:cNvSpPr>
          <p:nvPr>
            <p:ph type="sldNum" sz="quarter" idx="5"/>
          </p:nvPr>
        </p:nvSpPr>
        <p:spPr bwMode="auto">
          <a:ln>
            <a:miter lim="800000"/>
            <a:headEnd/>
            <a:tailEnd/>
          </a:ln>
        </p:spPr>
        <p:txBody>
          <a:bodyPr/>
          <a:lstStyle/>
          <a:p>
            <a:pPr>
              <a:defRPr/>
            </a:pPr>
            <a:fld id="{B787D605-F063-43C9-AC1A-D632FEFB42EB}" type="slidenum">
              <a:rPr lang="en-US" smtClean="0"/>
              <a:pPr>
                <a:defRPr/>
              </a:pPr>
              <a:t>45</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7" name="Segnaposto immagine diapositiva 1"/>
          <p:cNvSpPr>
            <a:spLocks noGrp="1" noRot="1" noChangeAspect="1" noTextEdit="1"/>
          </p:cNvSpPr>
          <p:nvPr>
            <p:ph type="sldImg"/>
          </p:nvPr>
        </p:nvSpPr>
        <p:spPr bwMode="auto">
          <a:xfrm>
            <a:off x="1144588" y="684213"/>
            <a:ext cx="4570412" cy="3429000"/>
          </a:xfrm>
          <a:noFill/>
          <a:ln>
            <a:solidFill>
              <a:srgbClr val="000000"/>
            </a:solidFill>
            <a:miter lim="800000"/>
            <a:headEnd/>
            <a:tailEnd/>
          </a:ln>
        </p:spPr>
      </p:sp>
      <p:sp>
        <p:nvSpPr>
          <p:cNvPr id="101378" name="Segnaposto note 2"/>
          <p:cNvSpPr>
            <a:spLocks noGrp="1"/>
          </p:cNvSpPr>
          <p:nvPr>
            <p:ph type="body" idx="1"/>
          </p:nvPr>
        </p:nvSpPr>
        <p:spPr bwMode="auto">
          <a:xfrm>
            <a:off x="685800" y="4343400"/>
            <a:ext cx="5486400" cy="4116388"/>
          </a:xfrm>
          <a:noFill/>
        </p:spPr>
        <p:txBody>
          <a:bodyPr wrap="square" numCol="1" anchor="t" anchorCtr="0" compatLnSpc="1">
            <a:prstTxWarp prst="textNoShape">
              <a:avLst/>
            </a:prstTxWarp>
          </a:bodyPr>
          <a:lstStyle/>
          <a:p>
            <a:endParaRPr lang="it-IT" smtClean="0">
              <a:latin typeface="Palatino"/>
              <a:ea typeface="ＭＳ Ｐゴシック"/>
              <a:cs typeface="ＭＳ Ｐゴシック"/>
            </a:endParaRPr>
          </a:p>
        </p:txBody>
      </p:sp>
      <p:sp>
        <p:nvSpPr>
          <p:cNvPr id="110596" name="Segnaposto numero diapositiva 3"/>
          <p:cNvSpPr txBox="1">
            <a:spLocks noGrp="1"/>
          </p:cNvSpPr>
          <p:nvPr/>
        </p:nvSpPr>
        <p:spPr bwMode="auto">
          <a:xfrm>
            <a:off x="3884613" y="8685213"/>
            <a:ext cx="2971800" cy="457200"/>
          </a:xfrm>
          <a:prstGeom prst="rect">
            <a:avLst/>
          </a:prstGeom>
          <a:noFill/>
          <a:ln>
            <a:miter lim="800000"/>
            <a:headEnd/>
            <a:tailEnd/>
          </a:ln>
        </p:spPr>
        <p:txBody>
          <a:bodyPr anchor="b"/>
          <a:lstStyle/>
          <a:p>
            <a:pPr algn="r" fontAlgn="auto">
              <a:spcBef>
                <a:spcPts val="0"/>
              </a:spcBef>
              <a:spcAft>
                <a:spcPts val="0"/>
              </a:spcAft>
              <a:defRPr/>
            </a:pPr>
            <a:fld id="{9D731CF9-65A7-4A35-A00C-6935B4AC55BF}" type="slidenum">
              <a:rPr lang="en-US" sz="1200">
                <a:latin typeface="+mn-lt"/>
                <a:ea typeface="+mn-ea"/>
                <a:cs typeface="+mn-cs"/>
              </a:rPr>
              <a:pPr algn="r" fontAlgn="auto">
                <a:spcBef>
                  <a:spcPts val="0"/>
                </a:spcBef>
                <a:spcAft>
                  <a:spcPts val="0"/>
                </a:spcAft>
                <a:defRPr/>
              </a:pPr>
              <a:t>48</a:t>
            </a:fld>
            <a:endParaRPr lang="en-US" sz="1200">
              <a:latin typeface="+mn-lt"/>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2C320DD-3228-4FB1-8CC9-D500C12DCACC}" type="slidenum">
              <a:rPr lang="it-IT"/>
              <a:pPr>
                <a:defRPr/>
              </a:pPr>
              <a:t>49</a:t>
            </a:fld>
            <a:endParaRPr lang="it-IT"/>
          </a:p>
        </p:txBody>
      </p:sp>
      <p:sp>
        <p:nvSpPr>
          <p:cNvPr id="1034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it-IT" sz="2800" i="1" smtClean="0">
              <a:solidFill>
                <a:schemeClr val="bg1"/>
              </a:solidFill>
              <a:latin typeface="Times New Roman" pitchFamily="18" charset="0"/>
              <a:ea typeface="ＭＳ Ｐゴシック"/>
              <a:cs typeface="ＭＳ Ｐゴシック"/>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3284EC8-17CB-452A-B06F-DA2123E9ECC2}" type="slidenum">
              <a:rPr lang="it-IT"/>
              <a:pPr>
                <a:defRPr/>
              </a:pPr>
              <a:t>50</a:t>
            </a:fld>
            <a:endParaRPr lang="it-IT"/>
          </a:p>
        </p:txBody>
      </p:sp>
      <p:sp>
        <p:nvSpPr>
          <p:cNvPr id="1054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5"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latin typeface="Times New Roman" pitchFamily="18" charset="0"/>
                <a:ea typeface="ＭＳ Ｐゴシック"/>
                <a:cs typeface="ＭＳ Ｐゴシック"/>
              </a:rPr>
              <a:t>On the contary, the radiation oncologist applies a quantitative method . The software employed (eclipse Varian) does not provide SUV dataset but only activity parameters However, </a:t>
            </a:r>
            <a:r>
              <a:rPr lang="it-IT" smtClean="0">
                <a:ea typeface="ＭＳ Ｐゴシック"/>
                <a:cs typeface="ＭＳ Ｐゴシック"/>
              </a:rPr>
              <a:t>in each patient</a:t>
            </a:r>
            <a:r>
              <a:rPr lang="en-US" smtClean="0">
                <a:latin typeface="Times New Roman" pitchFamily="18" charset="0"/>
                <a:ea typeface="ＭＳ Ｐゴシック"/>
                <a:cs typeface="ＭＳ Ｐゴシック"/>
              </a:rPr>
              <a:t> , </a:t>
            </a:r>
            <a:r>
              <a:rPr lang="it-IT" smtClean="0">
                <a:ea typeface="ＭＳ Ｐゴシック"/>
                <a:cs typeface="ＭＳ Ｐゴシック"/>
              </a:rPr>
              <a:t>a linear proportion between SUV and activity has been observed,.</a:t>
            </a:r>
          </a:p>
          <a:p>
            <a:r>
              <a:rPr lang="en-US" smtClean="0">
                <a:latin typeface="Times New Roman" pitchFamily="18" charset="0"/>
                <a:ea typeface="ＭＳ Ｐゴシック"/>
                <a:cs typeface="ＭＳ Ｐゴシック"/>
              </a:rPr>
              <a:t>the first action is </a:t>
            </a:r>
            <a:r>
              <a:rPr lang="en-US" sz="2800" smtClean="0">
                <a:solidFill>
                  <a:schemeClr val="bg1"/>
                </a:solidFill>
                <a:latin typeface="Times New Roman" pitchFamily="18" charset="0"/>
                <a:ea typeface="ＭＳ Ｐゴシック"/>
                <a:cs typeface="ＭＳ Ｐゴシック"/>
              </a:rPr>
              <a:t>the measurement of the max activity value for every site of disease. To detect all the pathologic lesions  </a:t>
            </a:r>
            <a:r>
              <a:rPr lang="en-US" smtClean="0">
                <a:latin typeface="Times New Roman" pitchFamily="18" charset="0"/>
                <a:ea typeface="ＭＳ Ｐゴシック"/>
                <a:cs typeface="ＭＳ Ｐゴシック"/>
              </a:rPr>
              <a:t>the radiation oncologist takes advantage of the report provided by the NM,colleague </a:t>
            </a:r>
            <a:endParaRPr lang="it-IT" smtClean="0">
              <a:latin typeface="Times New Roman" pitchFamily="18" charset="0"/>
              <a:ea typeface="ＭＳ Ｐゴシック"/>
              <a:cs typeface="ＭＳ Ｐゴシック"/>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F785911-8788-44EA-83D8-955C78E44743}" type="slidenum">
              <a:rPr lang="it-IT"/>
              <a:pPr>
                <a:defRPr/>
              </a:pPr>
              <a:t>51</a:t>
            </a:fld>
            <a:endParaRPr lang="it-IT"/>
          </a:p>
        </p:txBody>
      </p:sp>
      <p:sp>
        <p:nvSpPr>
          <p:cNvPr id="1075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latin typeface="Times New Roman" pitchFamily="18" charset="0"/>
                <a:ea typeface="ＭＳ Ｐゴシック"/>
                <a:cs typeface="ＭＳ Ｐゴシック"/>
              </a:rPr>
              <a:t>The next step is the definition of the threshold value for every lesion. Finally, </a:t>
            </a:r>
            <a:r>
              <a:rPr lang="it-IT" smtClean="0">
                <a:ea typeface="ＭＳ Ｐゴシック"/>
                <a:cs typeface="ＭＳ Ｐゴシック"/>
              </a:rPr>
              <a:t>the window level is set on the obtained value for tumor delineation.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A9F5EF7-CFB3-43AF-8E6F-7C027E7BE647}" type="slidenum">
              <a:rPr lang="it-IT"/>
              <a:pPr>
                <a:defRPr/>
              </a:pPr>
              <a:t>52</a:t>
            </a:fld>
            <a:endParaRPr lang="it-IT"/>
          </a:p>
        </p:txBody>
      </p:sp>
      <p:sp>
        <p:nvSpPr>
          <p:cNvPr id="1095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a:cs typeface="ＭＳ Ｐゴシック"/>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7" name="Rectangle 2"/>
          <p:cNvSpPr>
            <a:spLocks noGrp="1" noRot="1" noChangeAspect="1" noTextEdit="1"/>
          </p:cNvSpPr>
          <p:nvPr>
            <p:ph type="sldImg"/>
          </p:nvPr>
        </p:nvSpPr>
        <p:spPr bwMode="auto">
          <a:noFill/>
          <a:ln>
            <a:solidFill>
              <a:srgbClr val="000000"/>
            </a:solidFill>
            <a:miter lim="800000"/>
            <a:headEnd/>
            <a:tailEnd/>
          </a:ln>
        </p:spPr>
      </p:sp>
      <p:sp>
        <p:nvSpPr>
          <p:cNvPr id="111618"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a:cs typeface="ＭＳ Ｐゴシック"/>
              </a:rPr>
              <a:t>Image sensitivity &lt; 100% means: undetected tumor</a:t>
            </a:r>
          </a:p>
          <a:p>
            <a:r>
              <a:rPr lang="en-US" smtClean="0">
                <a:ea typeface="ＭＳ Ｐゴシック"/>
                <a:cs typeface="ＭＳ Ｐゴシック"/>
              </a:rPr>
              <a:t>Differential dose prescription can be too dangerous if the image sensitivity is over-estimated</a:t>
            </a:r>
            <a:endParaRPr lang="it-IT" smtClean="0">
              <a:ea typeface="ＭＳ Ｐゴシック"/>
              <a:cs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bwMode="auto">
          <a:ln>
            <a:miter lim="800000"/>
            <a:headEnd/>
            <a:tailEnd/>
          </a:ln>
        </p:spPr>
        <p:txBody>
          <a:bodyPr/>
          <a:lstStyle/>
          <a:p>
            <a:pPr>
              <a:defRPr/>
            </a:pPr>
            <a:fld id="{1B5FDCDF-95A2-451D-998E-6E16DFF3C0D0}" type="slidenum">
              <a:rPr lang="it-IT"/>
              <a:pPr>
                <a:defRPr/>
              </a:pPr>
              <a:t>4</a:t>
            </a:fld>
            <a:endParaRPr lang="it-IT"/>
          </a:p>
        </p:txBody>
      </p:sp>
      <p:sp>
        <p:nvSpPr>
          <p:cNvPr id="23554" name="Rectangle 2"/>
          <p:cNvSpPr>
            <a:spLocks noGrp="1" noRot="1" noChangeAspect="1" noChangeArrowheads="1"/>
          </p:cNvSpPr>
          <p:nvPr>
            <p:ph type="sldImg"/>
          </p:nvPr>
        </p:nvSpPr>
        <p:spPr bwMode="auto">
          <a:xfrm>
            <a:off x="1144588" y="684213"/>
            <a:ext cx="4570412" cy="3429000"/>
          </a:xfrm>
          <a:solidFill>
            <a:srgbClr val="FFFFFF"/>
          </a:solidFill>
          <a:ln>
            <a:solidFill>
              <a:srgbClr val="000000"/>
            </a:solidFill>
            <a:miter lim="800000"/>
            <a:headEnd/>
            <a:tailEnd/>
          </a:ln>
        </p:spPr>
      </p:sp>
      <p:sp>
        <p:nvSpPr>
          <p:cNvPr id="23555"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endParaRPr lang="it-IT" smtClean="0">
              <a:latin typeface="Times New Roman" pitchFamily="18" charset="0"/>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fontAlgn="auto">
              <a:spcBef>
                <a:spcPts val="0"/>
              </a:spcBef>
              <a:spcAft>
                <a:spcPts val="0"/>
              </a:spcAft>
              <a:defRPr/>
            </a:pPr>
            <a:fld id="{D3DD5038-60F4-4636-8E12-C644D3C058CA}" type="slidenum">
              <a:rPr lang="it-IT" sz="1200">
                <a:latin typeface="+mn-lt"/>
                <a:ea typeface="+mn-ea"/>
                <a:cs typeface="+mn-cs"/>
              </a:rPr>
              <a:pPr algn="r" fontAlgn="auto">
                <a:spcBef>
                  <a:spcPts val="0"/>
                </a:spcBef>
                <a:spcAft>
                  <a:spcPts val="0"/>
                </a:spcAft>
                <a:defRPr/>
              </a:pPr>
              <a:t>5</a:t>
            </a:fld>
            <a:endParaRPr lang="it-IT" sz="1200">
              <a:latin typeface="+mn-lt"/>
              <a:ea typeface="+mn-ea"/>
              <a:cs typeface="+mn-cs"/>
            </a:endParaRPr>
          </a:p>
        </p:txBody>
      </p:sp>
      <p:sp>
        <p:nvSpPr>
          <p:cNvPr id="25602" name="Rectangle 2"/>
          <p:cNvSpPr>
            <a:spLocks noGrp="1" noRot="1" noChangeAspect="1" noChangeArrowheads="1" noTextEdit="1"/>
          </p:cNvSpPr>
          <p:nvPr>
            <p:ph type="sldImg"/>
          </p:nvPr>
        </p:nvSpPr>
        <p:spPr bwMode="auto">
          <a:xfrm>
            <a:off x="1144588" y="684213"/>
            <a:ext cx="4570412" cy="3429000"/>
          </a:xfrm>
          <a:solidFill>
            <a:srgbClr val="FFFFFF"/>
          </a:solidFill>
          <a:ln>
            <a:solidFill>
              <a:srgbClr val="000000"/>
            </a:solidFill>
            <a:miter lim="800000"/>
            <a:headEnd/>
            <a:tailEnd/>
          </a:ln>
        </p:spPr>
      </p:sp>
      <p:sp>
        <p:nvSpPr>
          <p:cNvPr id="25603"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endParaRPr lang="it-IT" smtClean="0">
              <a:latin typeface="Times New Roman" pitchFamily="18" charset="0"/>
              <a:ea typeface="ＭＳ Ｐゴシック"/>
              <a:cs typeface="ＭＳ Ｐゴシック"/>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27650" name="Segnaposto note 2"/>
          <p:cNvSpPr>
            <a:spLocks noGrp="1"/>
          </p:cNvSpPr>
          <p:nvPr>
            <p:ph type="body" idx="1"/>
          </p:nvPr>
        </p:nvSpPr>
        <p:spPr bwMode="auto">
          <a:noFill/>
        </p:spPr>
        <p:txBody>
          <a:bodyPr wrap="square" numCol="1" anchor="t" anchorCtr="0" compatLnSpc="1">
            <a:prstTxWarp prst="textNoShape">
              <a:avLst/>
            </a:prstTxWarp>
          </a:bodyPr>
          <a:lstStyle/>
          <a:p>
            <a:r>
              <a:rPr lang="it-IT" smtClean="0">
                <a:ea typeface="ＭＳ Ｐゴシック"/>
                <a:cs typeface="ＭＳ Ｐゴシック"/>
              </a:rPr>
              <a:t>The National Oncologic PET Registry NOPR collected questionnaire data from referring physicians on intended management before and after PET. Data were available from 40,863 PET studies done at 1,368 centers. The impact of PET was assessed for 18 cancer type</a:t>
            </a:r>
          </a:p>
        </p:txBody>
      </p:sp>
      <p:sp>
        <p:nvSpPr>
          <p:cNvPr id="4" name="Segnaposto numero diapositiva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A870C948-5C82-4ECB-8B62-843D6D5BF824}" type="slidenum">
              <a:rPr lang="it-IT" sz="1200">
                <a:latin typeface="+mn-lt"/>
                <a:ea typeface="+mn-ea"/>
                <a:cs typeface="+mn-cs"/>
              </a:rPr>
              <a:pPr algn="r" fontAlgn="auto">
                <a:spcBef>
                  <a:spcPts val="0"/>
                </a:spcBef>
                <a:spcAft>
                  <a:spcPts val="0"/>
                </a:spcAft>
                <a:defRPr/>
              </a:pPr>
              <a:t>6</a:t>
            </a:fld>
            <a:endParaRPr lang="it-IT" sz="1200">
              <a:latin typeface="+mn-lt"/>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fontAlgn="auto">
              <a:spcBef>
                <a:spcPts val="0"/>
              </a:spcBef>
              <a:spcAft>
                <a:spcPts val="0"/>
              </a:spcAft>
              <a:defRPr/>
            </a:pPr>
            <a:fld id="{E3C596BE-2931-4EF5-9B43-077939F48D54}" type="slidenum">
              <a:rPr lang="it-IT" sz="1200">
                <a:latin typeface="+mn-lt"/>
                <a:ea typeface="+mn-ea"/>
                <a:cs typeface="+mn-cs"/>
              </a:rPr>
              <a:pPr algn="r" fontAlgn="auto">
                <a:spcBef>
                  <a:spcPts val="0"/>
                </a:spcBef>
                <a:spcAft>
                  <a:spcPts val="0"/>
                </a:spcAft>
                <a:defRPr/>
              </a:pPr>
              <a:t>8</a:t>
            </a:fld>
            <a:endParaRPr lang="it-IT" sz="1200">
              <a:latin typeface="+mn-lt"/>
              <a:ea typeface="+mn-ea"/>
              <a:cs typeface="+mn-cs"/>
            </a:endParaRPr>
          </a:p>
        </p:txBody>
      </p:sp>
      <p:sp>
        <p:nvSpPr>
          <p:cNvPr id="32770" name="Rectangle 2"/>
          <p:cNvSpPr>
            <a:spLocks noGrp="1" noRot="1" noChangeAspect="1" noChangeArrowheads="1" noTextEdit="1"/>
          </p:cNvSpPr>
          <p:nvPr>
            <p:ph type="sldImg"/>
          </p:nvPr>
        </p:nvSpPr>
        <p:spPr bwMode="auto">
          <a:xfrm>
            <a:off x="1144588" y="684213"/>
            <a:ext cx="4570412" cy="3429000"/>
          </a:xfrm>
          <a:solidFill>
            <a:srgbClr val="FFFFFF"/>
          </a:solidFill>
          <a:ln>
            <a:solidFill>
              <a:srgbClr val="000000"/>
            </a:solidFill>
            <a:miter lim="800000"/>
            <a:headEnd/>
            <a:tailEnd/>
          </a:ln>
        </p:spPr>
      </p:sp>
      <p:sp>
        <p:nvSpPr>
          <p:cNvPr id="32771"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endParaRPr lang="it-IT" dirty="0" smtClean="0">
              <a:latin typeface="Times New Roman" pitchFamily="18" charset="0"/>
              <a:ea typeface="ＭＳ Ｐゴシック"/>
              <a:cs typeface="ＭＳ Ｐゴシック"/>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noFill/>
        </p:spPr>
        <p:txBody>
          <a:bodyPr wrap="square" numCol="1" anchor="t" anchorCtr="0" compatLnSpc="1">
            <a:prstTxWarp prst="textNoShape">
              <a:avLst/>
            </a:prstTxWarp>
          </a:bodyPr>
          <a:lstStyle/>
          <a:p>
            <a:endParaRPr lang="it-IT" dirty="0" smtClean="0">
              <a:solidFill>
                <a:srgbClr val="FFFFFF"/>
              </a:solidFill>
              <a:ea typeface="ＭＳ Ｐゴシック"/>
              <a:cs typeface="ＭＳ Ｐゴシック"/>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fontAlgn="auto">
              <a:spcBef>
                <a:spcPts val="0"/>
              </a:spcBef>
              <a:spcAft>
                <a:spcPts val="0"/>
              </a:spcAft>
              <a:defRPr/>
            </a:pPr>
            <a:fld id="{D5F4E1FB-9C66-4DD2-9CD5-32BC37D8DD3C}" type="slidenum">
              <a:rPr lang="it-IT" sz="1200">
                <a:latin typeface="+mn-lt"/>
                <a:ea typeface="+mn-ea"/>
                <a:cs typeface="+mn-cs"/>
              </a:rPr>
              <a:pPr algn="r" fontAlgn="auto">
                <a:spcBef>
                  <a:spcPts val="0"/>
                </a:spcBef>
                <a:spcAft>
                  <a:spcPts val="0"/>
                </a:spcAft>
                <a:defRPr/>
              </a:pPr>
              <a:t>12</a:t>
            </a:fld>
            <a:endParaRPr lang="it-IT" sz="1200">
              <a:latin typeface="+mn-lt"/>
              <a:ea typeface="+mn-ea"/>
              <a:cs typeface="+mn-cs"/>
            </a:endParaRPr>
          </a:p>
        </p:txBody>
      </p:sp>
      <p:sp>
        <p:nvSpPr>
          <p:cNvPr id="38914" name="Rectangle 2"/>
          <p:cNvSpPr>
            <a:spLocks noGrp="1" noRot="1" noChangeAspect="1" noChangeArrowheads="1" noTextEdit="1"/>
          </p:cNvSpPr>
          <p:nvPr>
            <p:ph type="sldImg"/>
          </p:nvPr>
        </p:nvSpPr>
        <p:spPr bwMode="auto">
          <a:xfrm>
            <a:off x="1144588" y="684213"/>
            <a:ext cx="4570412" cy="3429000"/>
          </a:xfrm>
          <a:solidFill>
            <a:srgbClr val="FFFFFF"/>
          </a:solidFill>
          <a:ln>
            <a:solidFill>
              <a:srgbClr val="000000"/>
            </a:solidFill>
            <a:miter lim="800000"/>
            <a:headEnd/>
            <a:tailEnd/>
          </a:ln>
        </p:spPr>
      </p:sp>
      <p:sp>
        <p:nvSpPr>
          <p:cNvPr id="38915" name="Rectangle 3"/>
          <p:cNvSpPr>
            <a:spLocks noGrp="1" noChangeArrowheads="1"/>
          </p:cNvSpPr>
          <p:nvPr>
            <p:ph type="body" idx="1"/>
          </p:nvPr>
        </p:nvSpPr>
        <p:spPr bwMode="auto">
          <a:xfrm>
            <a:off x="914400" y="4343400"/>
            <a:ext cx="5029200" cy="4116388"/>
          </a:xfrm>
          <a:solidFill>
            <a:srgbClr val="FFFFFF"/>
          </a:solidFill>
          <a:ln>
            <a:solidFill>
              <a:srgbClr val="000000"/>
            </a:solidFill>
            <a:miter lim="800000"/>
            <a:headEnd/>
            <a:tailEnd/>
          </a:ln>
        </p:spPr>
        <p:txBody>
          <a:bodyPr wrap="square" lIns="91431" tIns="45716" rIns="91431" bIns="45716" numCol="1" anchor="t" anchorCtr="0" compatLnSpc="1">
            <a:prstTxWarp prst="textNoShape">
              <a:avLst/>
            </a:prstTxWarp>
          </a:bodyPr>
          <a:lstStyle/>
          <a:p>
            <a:pPr>
              <a:spcBef>
                <a:spcPct val="0"/>
              </a:spcBef>
            </a:pPr>
            <a:endParaRPr lang="it-IT" sz="2400" dirty="0" smtClean="0">
              <a:latin typeface="Times New Roman" pitchFamily="18" charset="0"/>
              <a:ea typeface="ＭＳ Ｐゴシック"/>
              <a:cs typeface="ＭＳ Ｐゴシック"/>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Diapositiva titolo">
    <p:spTree>
      <p:nvGrpSpPr>
        <p:cNvPr id="1" name=""/>
        <p:cNvGrpSpPr/>
        <p:nvPr/>
      </p:nvGrpSpPr>
      <p:grpSpPr>
        <a:xfrm>
          <a:off x="0" y="0"/>
          <a:ext cx="0" cy="0"/>
          <a:chOff x="0" y="0"/>
          <a:chExt cx="0" cy="0"/>
        </a:xfrm>
      </p:grpSpPr>
      <p:sp>
        <p:nvSpPr>
          <p:cNvPr id="4" name="Rettangolo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ttangolo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6" name="Rettangolo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Rettangolo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ttangolo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1" name="Rettangolo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Rettangolo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Rettangolo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Rettangolo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Titolo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lstStyle>
          <a:p>
            <a:r>
              <a:rPr lang="it-IT" smtClean="0"/>
              <a:t>Fare clic per modificare stile</a:t>
            </a:r>
            <a:endParaRPr lang="en-US"/>
          </a:p>
        </p:txBody>
      </p:sp>
      <p:sp>
        <p:nvSpPr>
          <p:cNvPr id="9" name="Sottotitolo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it-IT" smtClean="0"/>
              <a:t>Fare clic per modificare lo stile del sottotitolo dello schema</a:t>
            </a:r>
            <a:endParaRPr lang="en-US"/>
          </a:p>
        </p:txBody>
      </p:sp>
      <p:sp>
        <p:nvSpPr>
          <p:cNvPr id="15" name="Segnaposto data 27"/>
          <p:cNvSpPr>
            <a:spLocks noGrp="1"/>
          </p:cNvSpPr>
          <p:nvPr>
            <p:ph type="dt" sz="half" idx="10"/>
          </p:nvPr>
        </p:nvSpPr>
        <p:spPr/>
        <p:txBody>
          <a:bodyPr/>
          <a:lstStyle>
            <a:lvl1pPr>
              <a:defRPr/>
            </a:lvl1pPr>
          </a:lstStyle>
          <a:p>
            <a:pPr>
              <a:defRPr/>
            </a:pPr>
            <a:fld id="{9932CB60-D723-4D82-A419-B80367434F0B}" type="datetime1">
              <a:rPr lang="it-IT"/>
              <a:pPr>
                <a:defRPr/>
              </a:pPr>
              <a:t>26-05-2010</a:t>
            </a:fld>
            <a:endParaRPr lang="it-IT"/>
          </a:p>
        </p:txBody>
      </p:sp>
      <p:sp>
        <p:nvSpPr>
          <p:cNvPr id="16" name="Segnaposto piè di pagina 16"/>
          <p:cNvSpPr>
            <a:spLocks noGrp="1"/>
          </p:cNvSpPr>
          <p:nvPr>
            <p:ph type="ftr" sz="quarter" idx="11"/>
          </p:nvPr>
        </p:nvSpPr>
        <p:spPr/>
        <p:txBody>
          <a:bodyPr/>
          <a:lstStyle>
            <a:lvl1pPr>
              <a:defRPr/>
            </a:lvl1pPr>
          </a:lstStyle>
          <a:p>
            <a:pPr>
              <a:defRPr/>
            </a:pPr>
            <a:endParaRPr lang="it-IT"/>
          </a:p>
        </p:txBody>
      </p:sp>
      <p:sp>
        <p:nvSpPr>
          <p:cNvPr id="17" name="Segnaposto numero diapositiva 28"/>
          <p:cNvSpPr>
            <a:spLocks noGrp="1"/>
          </p:cNvSpPr>
          <p:nvPr>
            <p:ph type="sldNum" sz="quarter" idx="12"/>
          </p:nvPr>
        </p:nvSpPr>
        <p:spPr/>
        <p:txBody>
          <a:bodyPr/>
          <a:lstStyle>
            <a:lvl1pPr>
              <a:defRPr/>
            </a:lvl1pPr>
          </a:lstStyle>
          <a:p>
            <a:pPr>
              <a:defRPr/>
            </a:pPr>
            <a:fld id="{C865C773-48D1-44B6-B5C6-2B595CB1BC66}"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13"/>
          <p:cNvSpPr>
            <a:spLocks noGrp="1"/>
          </p:cNvSpPr>
          <p:nvPr>
            <p:ph type="dt" sz="half" idx="10"/>
          </p:nvPr>
        </p:nvSpPr>
        <p:spPr/>
        <p:txBody>
          <a:bodyPr/>
          <a:lstStyle>
            <a:lvl1pPr>
              <a:defRPr/>
            </a:lvl1pPr>
          </a:lstStyle>
          <a:p>
            <a:pPr>
              <a:defRPr/>
            </a:pPr>
            <a:fld id="{471086F0-76A7-44AF-8242-8DA28211EC76}" type="datetime1">
              <a:rPr lang="it-IT"/>
              <a:pPr>
                <a:defRPr/>
              </a:pPr>
              <a:t>26-05-2010</a:t>
            </a:fld>
            <a:endParaRPr lang="it-IT"/>
          </a:p>
        </p:txBody>
      </p:sp>
      <p:sp>
        <p:nvSpPr>
          <p:cNvPr id="5" name="Segnaposto piè di pagina 2"/>
          <p:cNvSpPr>
            <a:spLocks noGrp="1"/>
          </p:cNvSpPr>
          <p:nvPr>
            <p:ph type="ftr" sz="quarter" idx="11"/>
          </p:nvPr>
        </p:nvSpPr>
        <p:spPr/>
        <p:txBody>
          <a:bodyPr/>
          <a:lstStyle>
            <a:lvl1pPr>
              <a:defRPr/>
            </a:lvl1pPr>
          </a:lstStyle>
          <a:p>
            <a:pPr>
              <a:defRPr/>
            </a:pPr>
            <a:endParaRPr lang="it-IT"/>
          </a:p>
        </p:txBody>
      </p:sp>
      <p:sp>
        <p:nvSpPr>
          <p:cNvPr id="6" name="Segnaposto numero diapositiva 22"/>
          <p:cNvSpPr>
            <a:spLocks noGrp="1"/>
          </p:cNvSpPr>
          <p:nvPr>
            <p:ph type="sldNum" sz="quarter" idx="12"/>
          </p:nvPr>
        </p:nvSpPr>
        <p:spPr/>
        <p:txBody>
          <a:bodyPr/>
          <a:lstStyle>
            <a:lvl1pPr>
              <a:defRPr/>
            </a:lvl1pPr>
          </a:lstStyle>
          <a:p>
            <a:pPr>
              <a:defRPr/>
            </a:pPr>
            <a:fld id="{5E58F3DC-9250-421F-B454-75EAA82788A5}"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9"/>
            <a:ext cx="1981200" cy="5851525"/>
          </a:xfrm>
        </p:spPr>
        <p:txBody>
          <a:bodyPr vert="eaVert" anchor="ctr"/>
          <a:lstStyle/>
          <a:p>
            <a:r>
              <a:rPr lang="it-IT" smtClean="0"/>
              <a:t>Fare clic per modificare stile</a:t>
            </a:r>
            <a:endParaRPr lang="en-US"/>
          </a:p>
        </p:txBody>
      </p:sp>
      <p:sp>
        <p:nvSpPr>
          <p:cNvPr id="3" name="Segnaposto testo verticale 2"/>
          <p:cNvSpPr>
            <a:spLocks noGrp="1"/>
          </p:cNvSpPr>
          <p:nvPr>
            <p:ph type="body" orient="vert" idx="1"/>
          </p:nvPr>
        </p:nvSpPr>
        <p:spPr>
          <a:xfrm>
            <a:off x="609600" y="274639"/>
            <a:ext cx="58674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13"/>
          <p:cNvSpPr>
            <a:spLocks noGrp="1"/>
          </p:cNvSpPr>
          <p:nvPr>
            <p:ph type="dt" sz="half" idx="10"/>
          </p:nvPr>
        </p:nvSpPr>
        <p:spPr/>
        <p:txBody>
          <a:bodyPr/>
          <a:lstStyle>
            <a:lvl1pPr>
              <a:defRPr/>
            </a:lvl1pPr>
          </a:lstStyle>
          <a:p>
            <a:pPr>
              <a:defRPr/>
            </a:pPr>
            <a:fld id="{FB287AE3-82C6-4A96-9CF5-DA6B33A43A32}" type="datetime1">
              <a:rPr lang="it-IT"/>
              <a:pPr>
                <a:defRPr/>
              </a:pPr>
              <a:t>26-05-2010</a:t>
            </a:fld>
            <a:endParaRPr lang="it-IT"/>
          </a:p>
        </p:txBody>
      </p:sp>
      <p:sp>
        <p:nvSpPr>
          <p:cNvPr id="5" name="Segnaposto piè di pagina 2"/>
          <p:cNvSpPr>
            <a:spLocks noGrp="1"/>
          </p:cNvSpPr>
          <p:nvPr>
            <p:ph type="ftr" sz="quarter" idx="11"/>
          </p:nvPr>
        </p:nvSpPr>
        <p:spPr/>
        <p:txBody>
          <a:bodyPr/>
          <a:lstStyle>
            <a:lvl1pPr>
              <a:defRPr/>
            </a:lvl1pPr>
          </a:lstStyle>
          <a:p>
            <a:pPr>
              <a:defRPr/>
            </a:pPr>
            <a:endParaRPr lang="it-IT"/>
          </a:p>
        </p:txBody>
      </p:sp>
      <p:sp>
        <p:nvSpPr>
          <p:cNvPr id="6" name="Segnaposto numero diapositiva 22"/>
          <p:cNvSpPr>
            <a:spLocks noGrp="1"/>
          </p:cNvSpPr>
          <p:nvPr>
            <p:ph type="sldNum" sz="quarter" idx="12"/>
          </p:nvPr>
        </p:nvSpPr>
        <p:spPr/>
        <p:txBody>
          <a:bodyPr/>
          <a:lstStyle>
            <a:lvl1pPr>
              <a:defRPr/>
            </a:lvl1pPr>
          </a:lstStyle>
          <a:p>
            <a:pPr>
              <a:defRPr/>
            </a:pPr>
            <a:fld id="{D70FC927-6F02-4185-BB39-516341EEB9DC}"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en-US"/>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13"/>
          <p:cNvSpPr>
            <a:spLocks noGrp="1"/>
          </p:cNvSpPr>
          <p:nvPr>
            <p:ph type="dt" sz="half" idx="10"/>
          </p:nvPr>
        </p:nvSpPr>
        <p:spPr/>
        <p:txBody>
          <a:bodyPr/>
          <a:lstStyle>
            <a:lvl1pPr>
              <a:defRPr/>
            </a:lvl1pPr>
          </a:lstStyle>
          <a:p>
            <a:pPr>
              <a:defRPr/>
            </a:pPr>
            <a:fld id="{A067255E-BFAE-477D-A33C-D984903EB004}" type="datetime1">
              <a:rPr lang="it-IT"/>
              <a:pPr>
                <a:defRPr/>
              </a:pPr>
              <a:t>26-05-2010</a:t>
            </a:fld>
            <a:endParaRPr lang="it-IT"/>
          </a:p>
        </p:txBody>
      </p:sp>
      <p:sp>
        <p:nvSpPr>
          <p:cNvPr id="5" name="Segnaposto piè di pagina 2"/>
          <p:cNvSpPr>
            <a:spLocks noGrp="1"/>
          </p:cNvSpPr>
          <p:nvPr>
            <p:ph type="ftr" sz="quarter" idx="11"/>
          </p:nvPr>
        </p:nvSpPr>
        <p:spPr/>
        <p:txBody>
          <a:bodyPr/>
          <a:lstStyle>
            <a:lvl1pPr>
              <a:defRPr/>
            </a:lvl1pPr>
          </a:lstStyle>
          <a:p>
            <a:pPr>
              <a:defRPr/>
            </a:pPr>
            <a:endParaRPr lang="it-IT"/>
          </a:p>
        </p:txBody>
      </p:sp>
      <p:sp>
        <p:nvSpPr>
          <p:cNvPr id="6" name="Segnaposto numero diapositiva 22"/>
          <p:cNvSpPr>
            <a:spLocks noGrp="1"/>
          </p:cNvSpPr>
          <p:nvPr>
            <p:ph type="sldNum" sz="quarter" idx="12"/>
          </p:nvPr>
        </p:nvSpPr>
        <p:spPr/>
        <p:txBody>
          <a:bodyPr/>
          <a:lstStyle>
            <a:lvl1pPr>
              <a:defRPr/>
            </a:lvl1pPr>
          </a:lstStyle>
          <a:p>
            <a:pPr>
              <a:defRPr/>
            </a:pPr>
            <a:fld id="{27C38E97-D248-4764-AA13-32CD57EE2192}"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4" name="Figura a mano libera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5" name="Figura a mano libera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6" name="Figura a mano libera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7" name="Figura a mano libera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8" name="Figura a mano libera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9" name="Figura a mano libera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0" name="Figura a mano libera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1" name="Figura a mano libera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2" name="Figura a mano libera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3" name="Figura a mano libera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4" name="Figura a mano libera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5" name="Figura a mano libera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6" name="Figura a mano libera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7" name="Figura a mano libera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8" name="Figura a mano libera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p>
            <a:pPr>
              <a:defRPr/>
            </a:pPr>
            <a:endParaRPr lang="en-US">
              <a:latin typeface="Arial" pitchFamily="-107" charset="0"/>
              <a:ea typeface="ＭＳ Ｐゴシック" pitchFamily="-107" charset="-128"/>
              <a:cs typeface="ＭＳ Ｐゴシック" pitchFamily="-107" charset="-128"/>
            </a:endParaRPr>
          </a:p>
        </p:txBody>
      </p:sp>
      <p:sp>
        <p:nvSpPr>
          <p:cNvPr id="19" name="Rettangolo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0" name="Rettangolo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Rettangolo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2" name="Rettangolo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Rettangolo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4" name="Rettangolo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 name="Segnaposto testo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gli stili del testo dello schema</a:t>
            </a:r>
          </a:p>
        </p:txBody>
      </p:sp>
      <p:sp>
        <p:nvSpPr>
          <p:cNvPr id="2" name="Titolo 1"/>
          <p:cNvSpPr>
            <a:spLocks noGrp="1"/>
          </p:cNvSpPr>
          <p:nvPr>
            <p:ph type="title"/>
          </p:nvPr>
        </p:nvSpPr>
        <p:spPr>
          <a:xfrm>
            <a:off x="706902" y="512064"/>
            <a:ext cx="8156448" cy="777240"/>
          </a:xfrm>
        </p:spPr>
        <p:txBody>
          <a:bodyPr tIns="64008"/>
          <a:lstStyle>
            <a:lvl1pPr algn="l">
              <a:buNone/>
              <a:defRPr sz="3800" b="0" cap="none" spc="-150" baseline="0"/>
            </a:lvl1pPr>
          </a:lstStyle>
          <a:p>
            <a:r>
              <a:rPr lang="it-IT" smtClean="0"/>
              <a:t>Fare clic per modificare stile</a:t>
            </a:r>
            <a:endParaRPr lang="en-US"/>
          </a:p>
        </p:txBody>
      </p:sp>
      <p:sp>
        <p:nvSpPr>
          <p:cNvPr id="25" name="Segnaposto data 3"/>
          <p:cNvSpPr>
            <a:spLocks noGrp="1"/>
          </p:cNvSpPr>
          <p:nvPr>
            <p:ph type="dt" sz="half" idx="10"/>
          </p:nvPr>
        </p:nvSpPr>
        <p:spPr/>
        <p:txBody>
          <a:bodyPr/>
          <a:lstStyle>
            <a:lvl1pPr>
              <a:defRPr/>
            </a:lvl1pPr>
          </a:lstStyle>
          <a:p>
            <a:pPr>
              <a:defRPr/>
            </a:pPr>
            <a:fld id="{8F6BCBE8-30B0-4476-8762-9236B142003A}" type="datetimeFigureOut">
              <a:rPr lang="en-US"/>
              <a:pPr>
                <a:defRPr/>
              </a:pPr>
              <a:t>26-05-2010</a:t>
            </a:fld>
            <a:endParaRPr lang="en-US" dirty="0"/>
          </a:p>
        </p:txBody>
      </p:sp>
      <p:sp>
        <p:nvSpPr>
          <p:cNvPr id="26" name="Segnaposto piè di pagina 4"/>
          <p:cNvSpPr>
            <a:spLocks noGrp="1"/>
          </p:cNvSpPr>
          <p:nvPr>
            <p:ph type="ftr" sz="quarter" idx="11"/>
          </p:nvPr>
        </p:nvSpPr>
        <p:spPr/>
        <p:txBody>
          <a:bodyPr/>
          <a:lstStyle>
            <a:lvl1pPr>
              <a:defRPr/>
            </a:lvl1pPr>
          </a:lstStyle>
          <a:p>
            <a:pPr>
              <a:defRPr/>
            </a:pPr>
            <a:endParaRPr lang="en-US"/>
          </a:p>
        </p:txBody>
      </p:sp>
      <p:sp>
        <p:nvSpPr>
          <p:cNvPr id="27" name="Segnaposto numero diapositiva 5"/>
          <p:cNvSpPr>
            <a:spLocks noGrp="1"/>
          </p:cNvSpPr>
          <p:nvPr>
            <p:ph type="sldNum" sz="quarter" idx="12"/>
          </p:nvPr>
        </p:nvSpPr>
        <p:spPr/>
        <p:txBody>
          <a:bodyPr/>
          <a:lstStyle>
            <a:lvl1pPr>
              <a:defRPr/>
            </a:lvl1pPr>
          </a:lstStyle>
          <a:p>
            <a:pPr>
              <a:defRPr/>
            </a:pPr>
            <a:fld id="{7AA271F3-17EA-4477-955C-4E1231F975D8}"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512064"/>
            <a:ext cx="8229600" cy="914400"/>
          </a:xfrm>
        </p:spPr>
        <p:txBody>
          <a:bodyPr/>
          <a:lstStyle/>
          <a:p>
            <a:r>
              <a:rPr lang="it-IT" smtClean="0"/>
              <a:t>Fare clic per modificare stile</a:t>
            </a:r>
            <a:endParaRPr lang="en-US"/>
          </a:p>
        </p:txBody>
      </p:sp>
      <p:sp>
        <p:nvSpPr>
          <p:cNvPr id="3" name="Segnaposto contenuto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4"/>
          <p:cNvSpPr>
            <a:spLocks noGrp="1"/>
          </p:cNvSpPr>
          <p:nvPr>
            <p:ph type="dt" sz="half" idx="10"/>
          </p:nvPr>
        </p:nvSpPr>
        <p:spPr/>
        <p:txBody>
          <a:bodyPr/>
          <a:lstStyle>
            <a:lvl1pPr>
              <a:defRPr/>
            </a:lvl1pPr>
          </a:lstStyle>
          <a:p>
            <a:pPr>
              <a:defRPr/>
            </a:pPr>
            <a:fld id="{C66FBE19-3DB5-4128-B575-22177920A73F}" type="datetime1">
              <a:rPr lang="it-IT"/>
              <a:pPr>
                <a:defRPr/>
              </a:pPr>
              <a:t>26-05-2010</a:t>
            </a:fld>
            <a:endParaRPr lang="it-IT"/>
          </a:p>
        </p:txBody>
      </p:sp>
      <p:sp>
        <p:nvSpPr>
          <p:cNvPr id="6" name="Segnaposto piè di pagina 5"/>
          <p:cNvSpPr>
            <a:spLocks noGrp="1"/>
          </p:cNvSpPr>
          <p:nvPr>
            <p:ph type="ftr" sz="quarter" idx="11"/>
          </p:nvPr>
        </p:nvSpPr>
        <p:spPr/>
        <p:txBody>
          <a:bodyPr/>
          <a:lstStyle>
            <a:lvl1pPr>
              <a:defRPr/>
            </a:lvl1pPr>
          </a:lstStyle>
          <a:p>
            <a:pPr>
              <a:defRPr/>
            </a:pPr>
            <a:endParaRPr lang="it-IT"/>
          </a:p>
        </p:txBody>
      </p:sp>
      <p:sp>
        <p:nvSpPr>
          <p:cNvPr id="7" name="Segnaposto numero diapositiva 6"/>
          <p:cNvSpPr>
            <a:spLocks noGrp="1"/>
          </p:cNvSpPr>
          <p:nvPr>
            <p:ph type="sldNum" sz="quarter" idx="12"/>
          </p:nvPr>
        </p:nvSpPr>
        <p:spPr/>
        <p:txBody>
          <a:bodyPr/>
          <a:lstStyle>
            <a:lvl1pPr>
              <a:defRPr/>
            </a:lvl1pPr>
          </a:lstStyle>
          <a:p>
            <a:pPr>
              <a:defRPr/>
            </a:pPr>
            <a:fld id="{7B60E601-DD00-4455-ABC0-CAD688A463B3}"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nfronto">
    <p:spTree>
      <p:nvGrpSpPr>
        <p:cNvPr id="1" name=""/>
        <p:cNvGrpSpPr/>
        <p:nvPr/>
      </p:nvGrpSpPr>
      <p:grpSpPr>
        <a:xfrm>
          <a:off x="0" y="0"/>
          <a:ext cx="0" cy="0"/>
          <a:chOff x="0" y="0"/>
          <a:chExt cx="0" cy="0"/>
        </a:xfrm>
      </p:grpSpPr>
      <p:sp>
        <p:nvSpPr>
          <p:cNvPr id="7" name="Rettangolo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ttangolo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9" name="Rettangolo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0" name="Rettangolo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Rettangolo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2" name="Rettangolo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3" name="Rettangolo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Rettangolo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Rettangolo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Rettangolo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olo 1"/>
          <p:cNvSpPr>
            <a:spLocks noGrp="1"/>
          </p:cNvSpPr>
          <p:nvPr>
            <p:ph type="title"/>
          </p:nvPr>
        </p:nvSpPr>
        <p:spPr>
          <a:xfrm>
            <a:off x="504824" y="512064"/>
            <a:ext cx="7772400" cy="914400"/>
          </a:xfrm>
        </p:spPr>
        <p:txBody>
          <a:bodyPr/>
          <a:lstStyle>
            <a:lvl1pPr>
              <a:defRPr sz="4000"/>
            </a:lvl1pPr>
          </a:lstStyle>
          <a:p>
            <a:r>
              <a:rPr lang="it-IT" smtClean="0"/>
              <a:t>Fare clic per modificare stile</a:t>
            </a:r>
            <a:endParaRPr lang="en-US"/>
          </a:p>
        </p:txBody>
      </p:sp>
      <p:sp>
        <p:nvSpPr>
          <p:cNvPr id="3" name="Segnaposto testo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smtClean="0"/>
              <a:t>Fare clic per modificare gli stili del testo dello schema</a:t>
            </a:r>
          </a:p>
        </p:txBody>
      </p:sp>
      <p:sp>
        <p:nvSpPr>
          <p:cNvPr id="4" name="Segnaposto testo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smtClean="0"/>
              <a:t>Fare clic per modificare gli stili del testo dello schema</a:t>
            </a:r>
          </a:p>
        </p:txBody>
      </p:sp>
      <p:sp>
        <p:nvSpPr>
          <p:cNvPr id="5" name="Segnaposto contenuto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contenuto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17" name="Segnaposto data 6"/>
          <p:cNvSpPr>
            <a:spLocks noGrp="1"/>
          </p:cNvSpPr>
          <p:nvPr>
            <p:ph type="dt" sz="half" idx="10"/>
          </p:nvPr>
        </p:nvSpPr>
        <p:spPr/>
        <p:txBody>
          <a:bodyPr/>
          <a:lstStyle>
            <a:lvl1pPr>
              <a:defRPr/>
            </a:lvl1pPr>
          </a:lstStyle>
          <a:p>
            <a:pPr>
              <a:defRPr/>
            </a:pPr>
            <a:fld id="{78FEC11B-9FED-46BF-9AA1-B9C103744481}" type="datetime1">
              <a:rPr lang="it-IT"/>
              <a:pPr>
                <a:defRPr/>
              </a:pPr>
              <a:t>26-05-2010</a:t>
            </a:fld>
            <a:endParaRPr lang="it-IT"/>
          </a:p>
        </p:txBody>
      </p:sp>
      <p:sp>
        <p:nvSpPr>
          <p:cNvPr id="18" name="Segnaposto piè di pagina 7"/>
          <p:cNvSpPr>
            <a:spLocks noGrp="1"/>
          </p:cNvSpPr>
          <p:nvPr>
            <p:ph type="ftr" sz="quarter" idx="11"/>
          </p:nvPr>
        </p:nvSpPr>
        <p:spPr/>
        <p:txBody>
          <a:bodyPr/>
          <a:lstStyle>
            <a:lvl1pPr>
              <a:defRPr/>
            </a:lvl1pPr>
          </a:lstStyle>
          <a:p>
            <a:pPr>
              <a:defRPr/>
            </a:pPr>
            <a:endParaRPr lang="it-IT"/>
          </a:p>
        </p:txBody>
      </p:sp>
      <p:sp>
        <p:nvSpPr>
          <p:cNvPr id="19" name="Segnaposto numero diapositiva 8"/>
          <p:cNvSpPr>
            <a:spLocks noGrp="1"/>
          </p:cNvSpPr>
          <p:nvPr>
            <p:ph type="sldNum" sz="quarter" idx="12"/>
          </p:nvPr>
        </p:nvSpPr>
        <p:spPr/>
        <p:txBody>
          <a:bodyPr/>
          <a:lstStyle>
            <a:lvl1pPr>
              <a:defRPr/>
            </a:lvl1pPr>
          </a:lstStyle>
          <a:p>
            <a:pPr>
              <a:defRPr/>
            </a:pPr>
            <a:fld id="{AEC5A79B-2681-4118-8591-845B603262D7}"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914400" y="512064"/>
            <a:ext cx="7772400" cy="914400"/>
          </a:xfrm>
        </p:spPr>
        <p:txBody>
          <a:bodyPr/>
          <a:lstStyle>
            <a:lvl1pPr>
              <a:defRPr sz="4000" cap="none" baseline="0"/>
            </a:lvl1pPr>
          </a:lstStyle>
          <a:p>
            <a:r>
              <a:rPr lang="it-IT" smtClean="0"/>
              <a:t>Fare clic per modificare stile</a:t>
            </a:r>
            <a:endParaRPr lang="en-US"/>
          </a:p>
        </p:txBody>
      </p:sp>
      <p:sp>
        <p:nvSpPr>
          <p:cNvPr id="3" name="Segnaposto data 13"/>
          <p:cNvSpPr>
            <a:spLocks noGrp="1"/>
          </p:cNvSpPr>
          <p:nvPr>
            <p:ph type="dt" sz="half" idx="10"/>
          </p:nvPr>
        </p:nvSpPr>
        <p:spPr/>
        <p:txBody>
          <a:bodyPr/>
          <a:lstStyle>
            <a:lvl1pPr>
              <a:defRPr/>
            </a:lvl1pPr>
          </a:lstStyle>
          <a:p>
            <a:pPr>
              <a:defRPr/>
            </a:pPr>
            <a:fld id="{243F268C-B8A3-4DC8-9937-82DC1B6741BB}" type="datetime1">
              <a:rPr lang="it-IT"/>
              <a:pPr>
                <a:defRPr/>
              </a:pPr>
              <a:t>26-05-2010</a:t>
            </a:fld>
            <a:endParaRPr lang="it-IT"/>
          </a:p>
        </p:txBody>
      </p:sp>
      <p:sp>
        <p:nvSpPr>
          <p:cNvPr id="4" name="Segnaposto piè di pagina 2"/>
          <p:cNvSpPr>
            <a:spLocks noGrp="1"/>
          </p:cNvSpPr>
          <p:nvPr>
            <p:ph type="ftr" sz="quarter" idx="11"/>
          </p:nvPr>
        </p:nvSpPr>
        <p:spPr/>
        <p:txBody>
          <a:bodyPr/>
          <a:lstStyle>
            <a:lvl1pPr>
              <a:defRPr/>
            </a:lvl1pPr>
          </a:lstStyle>
          <a:p>
            <a:pPr>
              <a:defRPr/>
            </a:pPr>
            <a:endParaRPr lang="it-IT"/>
          </a:p>
        </p:txBody>
      </p:sp>
      <p:sp>
        <p:nvSpPr>
          <p:cNvPr id="5" name="Segnaposto numero diapositiva 22"/>
          <p:cNvSpPr>
            <a:spLocks noGrp="1"/>
          </p:cNvSpPr>
          <p:nvPr>
            <p:ph type="sldNum" sz="quarter" idx="12"/>
          </p:nvPr>
        </p:nvSpPr>
        <p:spPr/>
        <p:txBody>
          <a:bodyPr/>
          <a:lstStyle>
            <a:lvl1pPr>
              <a:defRPr/>
            </a:lvl1pPr>
          </a:lstStyle>
          <a:p>
            <a:pPr>
              <a:defRPr/>
            </a:pPr>
            <a:fld id="{3949DF5A-B493-44B4-8E4E-BE1720A722C2}"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pPr>
              <a:defRPr/>
            </a:pPr>
            <a:fld id="{22E441EF-2AC0-4E93-870E-F5F887AD90BB}" type="datetime1">
              <a:rPr lang="it-IT"/>
              <a:pPr>
                <a:defRPr/>
              </a:pPr>
              <a:t>26-05-2010</a:t>
            </a:fld>
            <a:endParaRPr lang="it-IT"/>
          </a:p>
        </p:txBody>
      </p:sp>
      <p:sp>
        <p:nvSpPr>
          <p:cNvPr id="3" name="Segnaposto piè di pagina 2"/>
          <p:cNvSpPr>
            <a:spLocks noGrp="1"/>
          </p:cNvSpPr>
          <p:nvPr>
            <p:ph type="ftr" sz="quarter" idx="11"/>
          </p:nvPr>
        </p:nvSpPr>
        <p:spPr/>
        <p:txBody>
          <a:bodyPr/>
          <a:lstStyle>
            <a:lvl1pPr>
              <a:defRPr/>
            </a:lvl1pPr>
          </a:lstStyle>
          <a:p>
            <a:pPr>
              <a:defRPr/>
            </a:pPr>
            <a:endParaRPr lang="it-IT"/>
          </a:p>
        </p:txBody>
      </p:sp>
      <p:sp>
        <p:nvSpPr>
          <p:cNvPr id="4" name="Segnaposto numero diapositiva 3"/>
          <p:cNvSpPr>
            <a:spLocks noGrp="1"/>
          </p:cNvSpPr>
          <p:nvPr>
            <p:ph type="sldNum" sz="quarter" idx="12"/>
          </p:nvPr>
        </p:nvSpPr>
        <p:spPr/>
        <p:txBody>
          <a:bodyPr/>
          <a:lstStyle>
            <a:lvl1pPr>
              <a:defRPr/>
            </a:lvl1pPr>
          </a:lstStyle>
          <a:p>
            <a:pPr>
              <a:defRPr/>
            </a:pPr>
            <a:fld id="{F752AD3C-5DC6-44DB-A620-977C7C100CEC}"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5800" y="273050"/>
            <a:ext cx="8229600" cy="1162050"/>
          </a:xfrm>
        </p:spPr>
        <p:txBody>
          <a:bodyPr anchor="ctr"/>
          <a:lstStyle>
            <a:lvl1pPr algn="l">
              <a:buNone/>
              <a:defRPr sz="3600" b="0"/>
            </a:lvl1pPr>
          </a:lstStyle>
          <a:p>
            <a:r>
              <a:rPr lang="it-IT" smtClean="0"/>
              <a:t>Fare clic per modificare stile</a:t>
            </a:r>
            <a:endParaRPr lang="en-US"/>
          </a:p>
        </p:txBody>
      </p:sp>
      <p:sp>
        <p:nvSpPr>
          <p:cNvPr id="3" name="Segnaposto testo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lstStyle>
          <a:p>
            <a:pPr lvl="0"/>
            <a:r>
              <a:rPr lang="it-IT" smtClean="0"/>
              <a:t>Fare clic per modificare gli stili del testo dello schema</a:t>
            </a:r>
          </a:p>
        </p:txBody>
      </p:sp>
      <p:sp>
        <p:nvSpPr>
          <p:cNvPr id="4" name="Segnaposto contenuto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13"/>
          <p:cNvSpPr>
            <a:spLocks noGrp="1"/>
          </p:cNvSpPr>
          <p:nvPr>
            <p:ph type="dt" sz="half" idx="10"/>
          </p:nvPr>
        </p:nvSpPr>
        <p:spPr/>
        <p:txBody>
          <a:bodyPr/>
          <a:lstStyle>
            <a:lvl1pPr>
              <a:defRPr/>
            </a:lvl1pPr>
          </a:lstStyle>
          <a:p>
            <a:pPr>
              <a:defRPr/>
            </a:pPr>
            <a:fld id="{4DE94C0F-7B04-4FC9-AF97-E948B21A56F4}" type="datetime1">
              <a:rPr lang="it-IT"/>
              <a:pPr>
                <a:defRPr/>
              </a:pPr>
              <a:t>26-05-2010</a:t>
            </a:fld>
            <a:endParaRPr lang="it-IT"/>
          </a:p>
        </p:txBody>
      </p:sp>
      <p:sp>
        <p:nvSpPr>
          <p:cNvPr id="6" name="Segnaposto piè di pagina 2"/>
          <p:cNvSpPr>
            <a:spLocks noGrp="1"/>
          </p:cNvSpPr>
          <p:nvPr>
            <p:ph type="ftr" sz="quarter" idx="11"/>
          </p:nvPr>
        </p:nvSpPr>
        <p:spPr/>
        <p:txBody>
          <a:bodyPr/>
          <a:lstStyle>
            <a:lvl1pPr>
              <a:defRPr/>
            </a:lvl1pPr>
          </a:lstStyle>
          <a:p>
            <a:pPr>
              <a:defRPr/>
            </a:pPr>
            <a:endParaRPr lang="it-IT"/>
          </a:p>
        </p:txBody>
      </p:sp>
      <p:sp>
        <p:nvSpPr>
          <p:cNvPr id="7" name="Segnaposto numero diapositiva 22"/>
          <p:cNvSpPr>
            <a:spLocks noGrp="1"/>
          </p:cNvSpPr>
          <p:nvPr>
            <p:ph type="sldNum" sz="quarter" idx="12"/>
          </p:nvPr>
        </p:nvSpPr>
        <p:spPr/>
        <p:txBody>
          <a:bodyPr/>
          <a:lstStyle>
            <a:lvl1pPr>
              <a:defRPr/>
            </a:lvl1pPr>
          </a:lstStyle>
          <a:p>
            <a:pPr>
              <a:defRPr/>
            </a:pPr>
            <a:fld id="{0E0DECF2-C733-41D4-8CE7-9DEB4A4BBCB6}"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5" name="Rettangolo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Connettore 1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uppo 19"/>
          <p:cNvGrpSpPr>
            <a:grpSpLocks/>
          </p:cNvGrpSpPr>
          <p:nvPr/>
        </p:nvGrpSpPr>
        <p:grpSpPr bwMode="auto">
          <a:xfrm rot="5400000">
            <a:off x="8515351" y="1219200"/>
            <a:ext cx="131762" cy="128587"/>
            <a:chOff x="6668087" y="1297746"/>
            <a:chExt cx="161840" cy="156602"/>
          </a:xfrm>
        </p:grpSpPr>
        <p:cxnSp>
          <p:nvCxnSpPr>
            <p:cNvPr id="8" name="Connettore 1 7"/>
            <p:cNvCxnSpPr/>
            <p:nvPr/>
          </p:nvCxnSpPr>
          <p:spPr>
            <a:xfrm rot="16200000">
              <a:off x="6659693" y="1298375"/>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ttore 1 8"/>
            <p:cNvCxnSpPr/>
            <p:nvPr/>
          </p:nvCxnSpPr>
          <p:spPr>
            <a:xfrm rot="16200000" flipV="1">
              <a:off x="6681299" y="1395381"/>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ttore 1 9"/>
            <p:cNvCxnSpPr/>
            <p:nvPr/>
          </p:nvCxnSpPr>
          <p:spPr>
            <a:xfrm rot="5400000" flipH="1">
              <a:off x="6740613" y="1297400"/>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uppo 25"/>
          <p:cNvGrpSpPr>
            <a:grpSpLocks/>
          </p:cNvGrpSpPr>
          <p:nvPr/>
        </p:nvGrpSpPr>
        <p:grpSpPr bwMode="auto">
          <a:xfrm rot="5400000">
            <a:off x="8667751" y="1371600"/>
            <a:ext cx="131762" cy="128587"/>
            <a:chOff x="6668087" y="1297746"/>
            <a:chExt cx="161840" cy="156602"/>
          </a:xfrm>
        </p:grpSpPr>
        <p:cxnSp>
          <p:nvCxnSpPr>
            <p:cNvPr id="12" name="Connettore 1 11"/>
            <p:cNvCxnSpPr/>
            <p:nvPr/>
          </p:nvCxnSpPr>
          <p:spPr>
            <a:xfrm rot="16200000">
              <a:off x="6659693" y="1298375"/>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ttore 1 12"/>
            <p:cNvCxnSpPr/>
            <p:nvPr/>
          </p:nvCxnSpPr>
          <p:spPr>
            <a:xfrm rot="16200000" flipV="1">
              <a:off x="6681299" y="1395381"/>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Connettore 1 13"/>
            <p:cNvCxnSpPr/>
            <p:nvPr/>
          </p:nvCxnSpPr>
          <p:spPr>
            <a:xfrm rot="5400000" flipH="1">
              <a:off x="6740613" y="1297400"/>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uppo 29"/>
          <p:cNvGrpSpPr>
            <a:grpSpLocks/>
          </p:cNvGrpSpPr>
          <p:nvPr/>
        </p:nvGrpSpPr>
        <p:grpSpPr bwMode="auto">
          <a:xfrm rot="5400000">
            <a:off x="8320087" y="1474788"/>
            <a:ext cx="131763" cy="128588"/>
            <a:chOff x="6668087" y="1297746"/>
            <a:chExt cx="161840" cy="156602"/>
          </a:xfrm>
        </p:grpSpPr>
        <p:cxnSp>
          <p:nvCxnSpPr>
            <p:cNvPr id="16" name="Connettore 1 15"/>
            <p:cNvCxnSpPr/>
            <p:nvPr/>
          </p:nvCxnSpPr>
          <p:spPr>
            <a:xfrm rot="16200000">
              <a:off x="6659692" y="1298373"/>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ttore 1 16"/>
            <p:cNvCxnSpPr/>
            <p:nvPr/>
          </p:nvCxnSpPr>
          <p:spPr>
            <a:xfrm rot="16200000" flipV="1">
              <a:off x="6681298" y="1395380"/>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Connettore 1 17"/>
            <p:cNvCxnSpPr/>
            <p:nvPr/>
          </p:nvCxnSpPr>
          <p:spPr>
            <a:xfrm rot="5400000" flipH="1">
              <a:off x="6740612" y="1297398"/>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olo 1"/>
          <p:cNvSpPr>
            <a:spLocks noGrp="1"/>
          </p:cNvSpPr>
          <p:nvPr>
            <p:ph type="title"/>
          </p:nvPr>
        </p:nvSpPr>
        <p:spPr bwMode="grayWhite">
          <a:xfrm>
            <a:off x="914400" y="441251"/>
            <a:ext cx="6858000" cy="701749"/>
          </a:xfrm>
        </p:spPr>
        <p:txBody>
          <a:bodyPr anchor="b"/>
          <a:lstStyle>
            <a:lvl1pPr algn="l">
              <a:buNone/>
              <a:defRPr sz="2100" b="0"/>
            </a:lvl1pPr>
          </a:lstStyle>
          <a:p>
            <a:r>
              <a:rPr lang="it-IT" smtClean="0"/>
              <a:t>Fare clic per modificare stile</a:t>
            </a:r>
            <a:endParaRPr lang="en-US"/>
          </a:p>
        </p:txBody>
      </p:sp>
      <p:sp>
        <p:nvSpPr>
          <p:cNvPr id="3" name="Segnaposto immagine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lstStyle>
          <a:p>
            <a:pPr lvl="0"/>
            <a:r>
              <a:rPr lang="it-IT" noProof="0" smtClean="0"/>
              <a:t>Fare clic sull'icona per inserire un'immagine</a:t>
            </a:r>
            <a:endParaRPr lang="en-US" noProof="0"/>
          </a:p>
        </p:txBody>
      </p:sp>
      <p:sp>
        <p:nvSpPr>
          <p:cNvPr id="4" name="Segnaposto testo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lstStyle>
          <a:p>
            <a:pPr lvl="0"/>
            <a:r>
              <a:rPr lang="it-IT" smtClean="0"/>
              <a:t>Fare clic per modificare gli stili del testo dello schema</a:t>
            </a:r>
          </a:p>
        </p:txBody>
      </p:sp>
      <p:sp>
        <p:nvSpPr>
          <p:cNvPr id="19" name="Segnaposto data 4"/>
          <p:cNvSpPr>
            <a:spLocks noGrp="1"/>
          </p:cNvSpPr>
          <p:nvPr>
            <p:ph type="dt" sz="half" idx="10"/>
          </p:nvPr>
        </p:nvSpPr>
        <p:spPr>
          <a:xfrm>
            <a:off x="6477000" y="55563"/>
            <a:ext cx="2133600" cy="365125"/>
          </a:xfrm>
        </p:spPr>
        <p:txBody>
          <a:bodyPr/>
          <a:lstStyle>
            <a:lvl1pPr>
              <a:defRPr/>
            </a:lvl1pPr>
          </a:lstStyle>
          <a:p>
            <a:pPr>
              <a:defRPr/>
            </a:pPr>
            <a:fld id="{F92FE9C2-0BA5-46ED-8B55-8BDB7B690D85}" type="datetime1">
              <a:rPr lang="it-IT"/>
              <a:pPr>
                <a:defRPr/>
              </a:pPr>
              <a:t>26-05-2010</a:t>
            </a:fld>
            <a:endParaRPr lang="it-IT"/>
          </a:p>
        </p:txBody>
      </p:sp>
      <p:sp>
        <p:nvSpPr>
          <p:cNvPr id="20" name="Segnaposto piè di pagina 5"/>
          <p:cNvSpPr>
            <a:spLocks noGrp="1"/>
          </p:cNvSpPr>
          <p:nvPr>
            <p:ph type="ftr" sz="quarter" idx="11"/>
          </p:nvPr>
        </p:nvSpPr>
        <p:spPr>
          <a:xfrm>
            <a:off x="914400" y="55563"/>
            <a:ext cx="5562600" cy="365125"/>
          </a:xfrm>
        </p:spPr>
        <p:txBody>
          <a:bodyPr/>
          <a:lstStyle>
            <a:lvl1pPr>
              <a:defRPr/>
            </a:lvl1pPr>
          </a:lstStyle>
          <a:p>
            <a:pPr>
              <a:defRPr/>
            </a:pPr>
            <a:endParaRPr lang="it-IT"/>
          </a:p>
        </p:txBody>
      </p:sp>
      <p:sp>
        <p:nvSpPr>
          <p:cNvPr id="21" name="Segnaposto numero diapositiva 6"/>
          <p:cNvSpPr>
            <a:spLocks noGrp="1"/>
          </p:cNvSpPr>
          <p:nvPr>
            <p:ph type="sldNum" sz="quarter" idx="12"/>
          </p:nvPr>
        </p:nvSpPr>
        <p:spPr>
          <a:xfrm>
            <a:off x="8610600" y="55563"/>
            <a:ext cx="457200" cy="365125"/>
          </a:xfrm>
        </p:spPr>
        <p:txBody>
          <a:bodyPr/>
          <a:lstStyle>
            <a:lvl1pPr>
              <a:defRPr/>
            </a:lvl1pPr>
          </a:lstStyle>
          <a:p>
            <a:pPr>
              <a:defRPr/>
            </a:pPr>
            <a:fld id="{93B01C93-1A72-4A8C-B9C0-6BC15B923134}"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Rettangolo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ttangolo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Rettangolo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ttangolo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Rettangolo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2" name="Rettangolo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Rettangolo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Rettangolo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Rettangolo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2" name="Segnaposto titolo 21"/>
          <p:cNvSpPr>
            <a:spLocks noGrp="1"/>
          </p:cNvSpPr>
          <p:nvPr>
            <p:ph type="title"/>
          </p:nvPr>
        </p:nvSpPr>
        <p:spPr>
          <a:xfrm>
            <a:off x="914400" y="512763"/>
            <a:ext cx="7772400" cy="914400"/>
          </a:xfrm>
          <a:prstGeom prst="rect">
            <a:avLst/>
          </a:prstGeom>
        </p:spPr>
        <p:txBody>
          <a:bodyPr vert="horz" anchor="t">
            <a:noAutofit/>
          </a:bodyPr>
          <a:lstStyle/>
          <a:p>
            <a:r>
              <a:rPr lang="it-IT" smtClean="0"/>
              <a:t>Fare clic per modificare stile</a:t>
            </a:r>
            <a:endParaRPr lang="en-US"/>
          </a:p>
        </p:txBody>
      </p:sp>
      <p:sp>
        <p:nvSpPr>
          <p:cNvPr id="1036" name="Segnaposto testo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14" name="Segnaposto data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latin typeface="Arial" pitchFamily="-107" charset="0"/>
                <a:ea typeface="ＭＳ Ｐゴシック" pitchFamily="-107" charset="-128"/>
                <a:cs typeface="ＭＳ Ｐゴシック" pitchFamily="-107" charset="-128"/>
              </a:defRPr>
            </a:lvl1pPr>
          </a:lstStyle>
          <a:p>
            <a:pPr>
              <a:defRPr/>
            </a:pPr>
            <a:fld id="{A99DEE36-C861-489F-9BF7-530166905CA5}" type="datetime1">
              <a:rPr lang="it-IT"/>
              <a:pPr>
                <a:defRPr/>
              </a:pPr>
              <a:t>26-05-2010</a:t>
            </a:fld>
            <a:endParaRPr lang="it-IT"/>
          </a:p>
        </p:txBody>
      </p:sp>
      <p:sp>
        <p:nvSpPr>
          <p:cNvPr id="3" name="Segnaposto piè di pagina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latin typeface="Arial" pitchFamily="-107" charset="0"/>
                <a:ea typeface="ＭＳ Ｐゴシック" pitchFamily="-107" charset="-128"/>
                <a:cs typeface="ＭＳ Ｐゴシック" pitchFamily="-107" charset="-128"/>
              </a:defRPr>
            </a:lvl1pPr>
          </a:lstStyle>
          <a:p>
            <a:pPr>
              <a:defRPr/>
            </a:pPr>
            <a:endParaRPr lang="it-IT"/>
          </a:p>
        </p:txBody>
      </p:sp>
      <p:sp>
        <p:nvSpPr>
          <p:cNvPr id="23" name="Segnaposto numero diapositiva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latin typeface="Arial" pitchFamily="-107" charset="0"/>
                <a:ea typeface="ＭＳ Ｐゴシック" pitchFamily="-107" charset="-128"/>
                <a:cs typeface="ＭＳ Ｐゴシック" pitchFamily="-107" charset="-128"/>
              </a:defRPr>
            </a:lvl1pPr>
          </a:lstStyle>
          <a:p>
            <a:pPr>
              <a:defRPr/>
            </a:pPr>
            <a:fld id="{59039F22-B4CF-43FD-A90C-375956A6FCF2}" type="slidenum">
              <a:rPr lang="it-IT"/>
              <a:pPr>
                <a:defRPr/>
              </a:pPr>
              <a:t>‹n.›</a:t>
            </a:fld>
            <a:endParaRPr lang="it-IT"/>
          </a:p>
        </p:txBody>
      </p:sp>
    </p:spTree>
  </p:cSld>
  <p:clrMap bg1="dk1" tx1="lt1" bg2="dk2" tx2="lt2" accent1="accent1" accent2="accent2" accent3="accent3" accent4="accent4" accent5="accent5" accent6="accent6" hlink="hlink" folHlink="folHlink"/>
  <p:sldLayoutIdLst>
    <p:sldLayoutId id="2147483769" r:id="rId1"/>
    <p:sldLayoutId id="2147483764" r:id="rId2"/>
    <p:sldLayoutId id="2147483770" r:id="rId3"/>
    <p:sldLayoutId id="2147483771" r:id="rId4"/>
    <p:sldLayoutId id="2147483772" r:id="rId5"/>
    <p:sldLayoutId id="2147483765" r:id="rId6"/>
    <p:sldLayoutId id="2147483773" r:id="rId7"/>
    <p:sldLayoutId id="2147483766" r:id="rId8"/>
    <p:sldLayoutId id="2147483774" r:id="rId9"/>
    <p:sldLayoutId id="2147483767" r:id="rId10"/>
    <p:sldLayoutId id="2147483768" r:id="rId11"/>
  </p:sldLayoutIdLst>
  <p:txStyles>
    <p:titleStyle>
      <a:lvl1pPr algn="l" rtl="0" eaLnBrk="0" fontAlgn="base" hangingPunct="0">
        <a:spcBef>
          <a:spcPct val="0"/>
        </a:spcBef>
        <a:spcAft>
          <a:spcPct val="0"/>
        </a:spcAft>
        <a:defRPr sz="4000" kern="1200" spc="-100">
          <a:solidFill>
            <a:srgbClr val="C1EEFF"/>
          </a:solidFill>
          <a:latin typeface="+mj-lt"/>
          <a:ea typeface="ＭＳ Ｐゴシック" pitchFamily="-107" charset="-128"/>
          <a:cs typeface="ＭＳ Ｐゴシック" pitchFamily="-107" charset="-128"/>
        </a:defRPr>
      </a:lvl1pPr>
      <a:lvl2pPr algn="l" rtl="0" eaLnBrk="0" fontAlgn="base" hangingPunct="0">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2pPr>
      <a:lvl3pPr algn="l" rtl="0" eaLnBrk="0" fontAlgn="base" hangingPunct="0">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3pPr>
      <a:lvl4pPr algn="l" rtl="0" eaLnBrk="0" fontAlgn="base" hangingPunct="0">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4pPr>
      <a:lvl5pPr algn="l" rtl="0" eaLnBrk="0" fontAlgn="base" hangingPunct="0">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5pPr>
      <a:lvl6pPr marL="457200" algn="l" rtl="0" fontAlgn="base">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6pPr>
      <a:lvl7pPr marL="914400" algn="l" rtl="0" fontAlgn="base">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7pPr>
      <a:lvl8pPr marL="1371600" algn="l" rtl="0" fontAlgn="base">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8pPr>
      <a:lvl9pPr marL="1828800" algn="l" rtl="0" fontAlgn="base">
        <a:spcBef>
          <a:spcPct val="0"/>
        </a:spcBef>
        <a:spcAft>
          <a:spcPct val="0"/>
        </a:spcAft>
        <a:defRPr sz="4000">
          <a:solidFill>
            <a:srgbClr val="C1EEFF"/>
          </a:solidFill>
          <a:latin typeface="Consolas" pitchFamily="-107" charset="0"/>
          <a:ea typeface="ＭＳ Ｐゴシック" pitchFamily="-107" charset="-128"/>
          <a:cs typeface="ＭＳ Ｐゴシック" pitchFamily="-107" charset="-128"/>
        </a:defRPr>
      </a:lvl9pPr>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ＭＳ Ｐゴシック" pitchFamily="-107" charset="-128"/>
          <a:cs typeface="ＭＳ Ｐゴシック" pitchFamily="-107" charset="-128"/>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ＭＳ Ｐゴシック" pitchFamily="-107" charset="-128"/>
          <a:cs typeface="ＭＳ Ｐゴシック"/>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ＭＳ Ｐゴシック" pitchFamily="-107" charset="-128"/>
          <a:cs typeface="ＭＳ Ｐゴシック"/>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ＭＳ Ｐゴシック" pitchFamily="-107" charset="-128"/>
          <a:cs typeface="ＭＳ Ｐゴシック"/>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ＭＳ Ｐゴシック" pitchFamily="-107" charset="-128"/>
          <a:cs typeface="ＭＳ Ｐゴシック"/>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4" Type="http://schemas.openxmlformats.org/officeDocument/2006/relationships/image" Target="../media/image19.jpeg"/><Relationship Id="rId5" Type="http://schemas.openxmlformats.org/officeDocument/2006/relationships/image" Target="../media/image20.jpeg"/><Relationship Id="rId7" Type="http://schemas.openxmlformats.org/officeDocument/2006/relationships/image" Target="../media/image22.jpeg"/><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8.jpeg"/><Relationship Id="rId6"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4" Type="http://schemas.openxmlformats.org/officeDocument/2006/relationships/image" Target="../media/image26.png"/><Relationship Id="rId1" Type="http://schemas.openxmlformats.org/officeDocument/2006/relationships/tags" Target="../tags/tag1.xml"/><Relationship Id="rId2" Type="http://schemas.openxmlformats.org/officeDocument/2006/relationships/slideLayout" Target="../slideLayouts/slideLayout7.xml"/><Relationship Id="rId3" Type="http://schemas.openxmlformats.org/officeDocument/2006/relationships/notesSlide" Target="../notesSlides/notesSlide11.xml"/><Relationship Id="rId5"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4" Type="http://schemas.openxmlformats.org/officeDocument/2006/relationships/image" Target="../media/image4.jpeg"/><Relationship Id="rId10" Type="http://schemas.openxmlformats.org/officeDocument/2006/relationships/image" Target="../media/image10.jpeg"/><Relationship Id="rId5" Type="http://schemas.openxmlformats.org/officeDocument/2006/relationships/image" Target="../media/image5.jpeg"/><Relationship Id="rId7" Type="http://schemas.openxmlformats.org/officeDocument/2006/relationships/image" Target="../media/image7.jpeg"/><Relationship Id="rId11" Type="http://schemas.openxmlformats.org/officeDocument/2006/relationships/image" Target="../media/image11.jpeg"/><Relationship Id="rId1" Type="http://schemas.openxmlformats.org/officeDocument/2006/relationships/slideLayout" Target="../slideLayouts/slideLayout7.xml"/><Relationship Id="rId2" Type="http://schemas.openxmlformats.org/officeDocument/2006/relationships/notesSlide" Target="../notesSlides/notesSlide2.xml"/><Relationship Id="rId9" Type="http://schemas.openxmlformats.org/officeDocument/2006/relationships/image" Target="../media/image9.jpeg"/><Relationship Id="rId3" Type="http://schemas.openxmlformats.org/officeDocument/2006/relationships/image" Target="../media/image3.jpeg"/><Relationship Id="rId6" Type="http://schemas.openxmlformats.org/officeDocument/2006/relationships/image" Target="../media/image6.jpeg"/></Relationships>
</file>

<file path=ppt/slides/_rels/slide20.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8.jpeg"/></Relationships>
</file>

<file path=ppt/slides/_rels/slide21.xml.rels><?xml version="1.0" encoding="UTF-8" standalone="yes"?>
<Relationships xmlns="http://schemas.openxmlformats.org/package/2006/relationships"><Relationship Id="rId4" Type="http://schemas.openxmlformats.org/officeDocument/2006/relationships/image" Target="../media/image31.jpeg"/><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0.jpeg"/></Relationships>
</file>

<file path=ppt/slides/_rels/slide22.xml.rels><?xml version="1.0" encoding="UTF-8" standalone="yes"?>
<Relationships xmlns="http://schemas.openxmlformats.org/package/2006/relationships"><Relationship Id="rId6" Type="http://schemas.openxmlformats.org/officeDocument/2006/relationships/image" Target="../media/image36.png"/><Relationship Id="rId4" Type="http://schemas.openxmlformats.org/officeDocument/2006/relationships/image" Target="../media/image34.png"/><Relationship Id="rId1" Type="http://schemas.openxmlformats.org/officeDocument/2006/relationships/slideLayout" Target="../slideLayouts/slideLayout7.xml"/><Relationship Id="rId2" Type="http://schemas.openxmlformats.org/officeDocument/2006/relationships/image" Target="../media/image32.png"/><Relationship Id="rId3" Type="http://schemas.openxmlformats.org/officeDocument/2006/relationships/image" Target="../media/image33.png"/><Relationship Id="rId5" Type="http://schemas.openxmlformats.org/officeDocument/2006/relationships/image" Target="../media/image35.png"/></Relationships>
</file>

<file path=ppt/slides/_rels/slide23.xml.rels><?xml version="1.0" encoding="UTF-8" standalone="yes"?>
<Relationships xmlns="http://schemas.openxmlformats.org/package/2006/relationships"><Relationship Id="rId4"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3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3" Type="http://schemas.openxmlformats.org/officeDocument/2006/relationships/notesSlide" Target="../notesSlides/notesSlide19.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oleObject" Target="../embeddings/Foglio_di_lavoro_di_Excel_97_-_20041.xls"/><Relationship Id="rId1" Type="http://schemas.openxmlformats.org/officeDocument/2006/relationships/vmlDrawing" Target="../drawings/vmlDrawing1.vml"/><Relationship Id="rId2" Type="http://schemas.openxmlformats.org/officeDocument/2006/relationships/slideLayout" Target="../slideLayouts/slideLayout7.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44.png"/><Relationship Id="rId4" Type="http://schemas.openxmlformats.org/officeDocument/2006/relationships/image" Target="../media/image40.png"/><Relationship Id="rId5" Type="http://schemas.openxmlformats.org/officeDocument/2006/relationships/image" Target="../media/image41.png"/><Relationship Id="rId7" Type="http://schemas.openxmlformats.org/officeDocument/2006/relationships/image" Target="../media/image43.png"/><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21.xml"/><Relationship Id="rId6" Type="http://schemas.openxmlformats.org/officeDocument/2006/relationships/image" Target="../media/image42.png"/></Relationships>
</file>

<file path=ppt/slides/_rels/slide32.xml.rels><?xml version="1.0" encoding="UTF-8" standalone="yes"?>
<Relationships xmlns="http://schemas.openxmlformats.org/package/2006/relationships"><Relationship Id="rId4" Type="http://schemas.openxmlformats.org/officeDocument/2006/relationships/image" Target="../media/image46.png"/><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45.png"/></Relationships>
</file>

<file path=ppt/slides/_rels/slide33.xml.rels><?xml version="1.0" encoding="UTF-8" standalone="yes"?>
<Relationships xmlns="http://schemas.openxmlformats.org/package/2006/relationships"><Relationship Id="rId4" Type="http://schemas.openxmlformats.org/officeDocument/2006/relationships/image" Target="../media/image48.png"/><Relationship Id="rId5" Type="http://schemas.openxmlformats.org/officeDocument/2006/relationships/image" Target="../media/image49.png"/><Relationship Id="rId7"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47.png"/><Relationship Id="rId6" Type="http://schemas.openxmlformats.org/officeDocument/2006/relationships/image" Target="../media/image50.png"/></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4"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53.png"/><Relationship Id="rId5" Type="http://schemas.openxmlformats.org/officeDocument/2006/relationships/image" Target="../media/image5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6.png"/><Relationship Id="rId3" Type="http://schemas.openxmlformats.org/officeDocument/2006/relationships/image" Target="../media/image5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63.png"/><Relationship Id="rId4" Type="http://schemas.openxmlformats.org/officeDocument/2006/relationships/image" Target="../media/image59.png"/><Relationship Id="rId5" Type="http://schemas.openxmlformats.org/officeDocument/2006/relationships/image" Target="../media/image60.png"/><Relationship Id="rId7" Type="http://schemas.openxmlformats.org/officeDocument/2006/relationships/image" Target="../media/image62.png"/><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58.png"/><Relationship Id="rId6" Type="http://schemas.openxmlformats.org/officeDocument/2006/relationships/image" Target="../media/image61.png"/></Relationships>
</file>

<file path=ppt/slides/_rels/slide39.xml.rels><?xml version="1.0" encoding="UTF-8" standalone="yes"?>
<Relationships xmlns="http://schemas.openxmlformats.org/package/2006/relationships"><Relationship Id="rId4" Type="http://schemas.openxmlformats.org/officeDocument/2006/relationships/image" Target="../media/image65.png"/><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64.png"/></Relationships>
</file>

<file path=ppt/slides/_rels/slide4.xml.rels><?xml version="1.0" encoding="UTF-8" standalone="yes"?>
<Relationships xmlns="http://schemas.openxmlformats.org/package/2006/relationships"><Relationship Id="rId4" Type="http://schemas.openxmlformats.org/officeDocument/2006/relationships/image" Target="../media/image14.jpeg"/><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6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6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6" Type="http://schemas.openxmlformats.org/officeDocument/2006/relationships/image" Target="../media/image71.png"/><Relationship Id="rId4" Type="http://schemas.openxmlformats.org/officeDocument/2006/relationships/image" Target="../media/image69.png"/><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68.png"/><Relationship Id="rId5" Type="http://schemas.openxmlformats.org/officeDocument/2006/relationships/image" Target="../media/image7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7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3" Type="http://schemas.openxmlformats.org/officeDocument/2006/relationships/image" Target="../media/image73.jpeg"/><Relationship Id="rId1" Type="http://schemas.openxmlformats.org/officeDocument/2006/relationships/tags" Target="../tags/tag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7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4" Type="http://schemas.openxmlformats.org/officeDocument/2006/relationships/image" Target="../media/image76.jpeg"/><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7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4" Type="http://schemas.openxmlformats.org/officeDocument/2006/relationships/image" Target="../media/image77.jpeg"/><Relationship Id="rId5" Type="http://schemas.openxmlformats.org/officeDocument/2006/relationships/image" Target="../media/image78.jpeg"/><Relationship Id="rId7" Type="http://schemas.openxmlformats.org/officeDocument/2006/relationships/image" Target="../media/image80.jpeg"/><Relationship Id="rId1" Type="http://schemas.openxmlformats.org/officeDocument/2006/relationships/tags" Target="../tags/tag5.xml"/><Relationship Id="rId2" Type="http://schemas.openxmlformats.org/officeDocument/2006/relationships/slideLayout" Target="../slideLayouts/slideLayout7.xml"/><Relationship Id="rId3" Type="http://schemas.openxmlformats.org/officeDocument/2006/relationships/notesSlide" Target="../notesSlides/notesSlide35.xml"/><Relationship Id="rId6" Type="http://schemas.openxmlformats.org/officeDocument/2006/relationships/image" Target="../media/image79.jpeg"/></Relationships>
</file>

<file path=ppt/slides/_rels/slide51.xml.rels><?xml version="1.0" encoding="UTF-8" standalone="yes"?>
<Relationships xmlns="http://schemas.openxmlformats.org/package/2006/relationships"><Relationship Id="rId4" Type="http://schemas.openxmlformats.org/officeDocument/2006/relationships/image" Target="../media/image82.jpeg"/><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81.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4" Type="http://schemas.openxmlformats.org/officeDocument/2006/relationships/image" Target="../media/image84.png"/><Relationship Id="rId5" Type="http://schemas.openxmlformats.org/officeDocument/2006/relationships/image" Target="../media/image85.png"/><Relationship Id="rId7" Type="http://schemas.openxmlformats.org/officeDocument/2006/relationships/image" Target="../media/image87.emf"/><Relationship Id="rId1" Type="http://schemas.openxmlformats.org/officeDocument/2006/relationships/slideLayout" Target="../slideLayouts/slideLayout7.xml"/><Relationship Id="rId2" Type="http://schemas.openxmlformats.org/officeDocument/2006/relationships/notesSlide" Target="../notesSlides/notesSlide38.xml"/><Relationship Id="rId3" Type="http://schemas.openxmlformats.org/officeDocument/2006/relationships/image" Target="../media/image83.png"/><Relationship Id="rId6" Type="http://schemas.openxmlformats.org/officeDocument/2006/relationships/image" Target="../media/image86.png"/></Relationships>
</file>

<file path=ppt/slides/_rels/slide5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4" Type="http://schemas.openxmlformats.org/officeDocument/2006/relationships/image" Target="../media/image89.png"/><Relationship Id="rId1" Type="http://schemas.openxmlformats.org/officeDocument/2006/relationships/slideLayout" Target="../slideLayouts/slideLayout7.xml"/><Relationship Id="rId2" Type="http://schemas.openxmlformats.org/officeDocument/2006/relationships/image" Target="../media/image25.png"/><Relationship Id="rId3" Type="http://schemas.openxmlformats.org/officeDocument/2006/relationships/image" Target="../media/image24.png"/><Relationship Id="rId5" Type="http://schemas.openxmlformats.org/officeDocument/2006/relationships/image" Target="../media/image90.png"/></Relationships>
</file>

<file path=ppt/slides/_rels/slide56.xml.rels><?xml version="1.0" encoding="UTF-8" standalone="yes"?>
<Relationships xmlns="http://schemas.openxmlformats.org/package/2006/relationships"><Relationship Id="rId6" Type="http://schemas.openxmlformats.org/officeDocument/2006/relationships/image" Target="../media/image95.png"/><Relationship Id="rId4" Type="http://schemas.openxmlformats.org/officeDocument/2006/relationships/image" Target="../media/image93.png"/><Relationship Id="rId1" Type="http://schemas.openxmlformats.org/officeDocument/2006/relationships/slideLayout" Target="../slideLayouts/slideLayout7.xml"/><Relationship Id="rId2" Type="http://schemas.openxmlformats.org/officeDocument/2006/relationships/image" Target="../media/image91.png"/><Relationship Id="rId3" Type="http://schemas.openxmlformats.org/officeDocument/2006/relationships/image" Target="../media/image92.png"/><Relationship Id="rId5" Type="http://schemas.openxmlformats.org/officeDocument/2006/relationships/image" Target="../media/image94.png"/></Relationships>
</file>

<file path=ppt/slides/_rels/slide57.xml.rels><?xml version="1.0" encoding="UTF-8" standalone="yes"?>
<Relationships xmlns="http://schemas.openxmlformats.org/package/2006/relationships"><Relationship Id="rId6" Type="http://schemas.openxmlformats.org/officeDocument/2006/relationships/image" Target="../media/image100.wmf"/><Relationship Id="rId4" Type="http://schemas.openxmlformats.org/officeDocument/2006/relationships/image" Target="../media/image98.emf"/><Relationship Id="rId1" Type="http://schemas.openxmlformats.org/officeDocument/2006/relationships/slideLayout" Target="../slideLayouts/slideLayout7.xml"/><Relationship Id="rId2" Type="http://schemas.openxmlformats.org/officeDocument/2006/relationships/image" Target="../media/image96.emf"/><Relationship Id="rId3" Type="http://schemas.openxmlformats.org/officeDocument/2006/relationships/image" Target="../media/image97.emf"/><Relationship Id="rId5" Type="http://schemas.openxmlformats.org/officeDocument/2006/relationships/image" Target="../media/image99.emf"/></Relationships>
</file>

<file path=ppt/slides/_rels/slide6.xml.rels><?xml version="1.0" encoding="UTF-8" standalone="yes"?>
<Relationships xmlns="http://schemas.openxmlformats.org/package/2006/relationships"><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7" name="Picture 4"/>
          <p:cNvPicPr>
            <a:picLocks noChangeAspect="1" noChangeArrowheads="1"/>
          </p:cNvPicPr>
          <p:nvPr/>
        </p:nvPicPr>
        <p:blipFill>
          <a:blip r:embed="rId3"/>
          <a:srcRect/>
          <a:stretch>
            <a:fillRect/>
          </a:stretch>
        </p:blipFill>
        <p:spPr bwMode="auto">
          <a:xfrm>
            <a:off x="461963" y="1666875"/>
            <a:ext cx="8218487" cy="2811463"/>
          </a:xfrm>
          <a:prstGeom prst="rect">
            <a:avLst/>
          </a:prstGeom>
          <a:noFill/>
          <a:ln w="38100" algn="ctr">
            <a:solidFill>
              <a:srgbClr val="00FF00"/>
            </a:solidFill>
            <a:round/>
            <a:headEnd/>
            <a:tailEnd/>
          </a:ln>
        </p:spPr>
      </p:pic>
      <p:sp>
        <p:nvSpPr>
          <p:cNvPr id="14338" name="CasellaDiTesto 4"/>
          <p:cNvSpPr txBox="1">
            <a:spLocks noChangeArrowheads="1"/>
          </p:cNvSpPr>
          <p:nvPr/>
        </p:nvSpPr>
        <p:spPr bwMode="auto">
          <a:xfrm>
            <a:off x="377825" y="287338"/>
            <a:ext cx="8388350" cy="1200150"/>
          </a:xfrm>
          <a:prstGeom prst="rect">
            <a:avLst/>
          </a:prstGeom>
          <a:noFill/>
          <a:ln w="9525">
            <a:noFill/>
            <a:miter lim="800000"/>
            <a:headEnd/>
            <a:tailEnd/>
          </a:ln>
        </p:spPr>
        <p:txBody>
          <a:bodyPr>
            <a:spAutoFit/>
          </a:bodyPr>
          <a:lstStyle/>
          <a:p>
            <a:pPr algn="ctr"/>
            <a:r>
              <a:rPr lang="it-IT" sz="2400" b="1">
                <a:latin typeface="Comic Sans MS" pitchFamily="66" charset="0"/>
              </a:rPr>
              <a:t>II CONVEGNO NAZIONALE </a:t>
            </a:r>
          </a:p>
          <a:p>
            <a:pPr algn="ctr"/>
            <a:endParaRPr lang="it-IT" sz="2400">
              <a:solidFill>
                <a:srgbClr val="00FF00"/>
              </a:solidFill>
              <a:latin typeface="Comic Sans MS" pitchFamily="66" charset="0"/>
            </a:endParaRPr>
          </a:p>
          <a:p>
            <a:pPr algn="ctr"/>
            <a:r>
              <a:rPr lang="it-IT" sz="2400">
                <a:solidFill>
                  <a:srgbClr val="00FF00"/>
                </a:solidFill>
                <a:latin typeface="Comic Sans MS" pitchFamily="66" charset="0"/>
              </a:rPr>
              <a:t>Dalla simulazione tradizionale alla Adaptive Radiotherapy</a:t>
            </a:r>
          </a:p>
        </p:txBody>
      </p:sp>
      <p:sp>
        <p:nvSpPr>
          <p:cNvPr id="14339" name="CasellaDiTesto 5"/>
          <p:cNvSpPr txBox="1">
            <a:spLocks noChangeArrowheads="1"/>
          </p:cNvSpPr>
          <p:nvPr/>
        </p:nvSpPr>
        <p:spPr bwMode="auto">
          <a:xfrm>
            <a:off x="582613" y="4789488"/>
            <a:ext cx="7978775" cy="1570037"/>
          </a:xfrm>
          <a:prstGeom prst="rect">
            <a:avLst/>
          </a:prstGeom>
          <a:noFill/>
          <a:ln w="9525">
            <a:noFill/>
            <a:miter lim="800000"/>
            <a:headEnd/>
            <a:tailEnd/>
          </a:ln>
        </p:spPr>
        <p:txBody>
          <a:bodyPr>
            <a:spAutoFit/>
          </a:bodyPr>
          <a:lstStyle/>
          <a:p>
            <a:pPr algn="ctr"/>
            <a:r>
              <a:rPr lang="it-IT" sz="2400" b="1">
                <a:latin typeface="Comic Sans MS" pitchFamily="66" charset="0"/>
              </a:rPr>
              <a:t>La PET-TC e le attuali applicazioni in radioterapia</a:t>
            </a:r>
          </a:p>
          <a:p>
            <a:pPr algn="ctr"/>
            <a:endParaRPr lang="it-IT" sz="2400">
              <a:latin typeface="Comic Sans MS" pitchFamily="66" charset="0"/>
            </a:endParaRPr>
          </a:p>
          <a:p>
            <a:pPr algn="ctr"/>
            <a:r>
              <a:rPr lang="it-IT" sz="2400" b="1">
                <a:solidFill>
                  <a:srgbClr val="00FF00"/>
                </a:solidFill>
                <a:latin typeface="Comic Sans MS" pitchFamily="66" charset="0"/>
              </a:rPr>
              <a:t>Cinzia Iotti</a:t>
            </a:r>
          </a:p>
          <a:p>
            <a:pPr algn="ctr"/>
            <a:r>
              <a:rPr lang="it-IT" sz="2400">
                <a:latin typeface="Comic Sans MS" pitchFamily="66" charset="0"/>
              </a:rPr>
              <a:t>Arcispedale S. Maria Nuova - Reggio Emilia</a:t>
            </a:r>
          </a:p>
        </p:txBody>
      </p:sp>
    </p:spTree>
  </p:cSld>
  <p:clrMapOvr>
    <a:masterClrMapping/>
  </p:clrMapOvr>
  <p:transition advTm="2018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34820" name="Gruppo 23"/>
          <p:cNvGrpSpPr>
            <a:grpSpLocks/>
          </p:cNvGrpSpPr>
          <p:nvPr/>
        </p:nvGrpSpPr>
        <p:grpSpPr bwMode="auto">
          <a:xfrm>
            <a:off x="558800" y="710013"/>
            <a:ext cx="8026400" cy="4151868"/>
            <a:chOff x="150597" y="745063"/>
            <a:chExt cx="8403990" cy="4521200"/>
          </a:xfrm>
        </p:grpSpPr>
        <p:pic>
          <p:nvPicPr>
            <p:cNvPr id="34821" name="Immagine 1"/>
            <p:cNvPicPr>
              <a:picLocks noChangeAspect="1"/>
            </p:cNvPicPr>
            <p:nvPr/>
          </p:nvPicPr>
          <p:blipFill>
            <a:blip r:embed="rId2"/>
            <a:srcRect t="8130" b="17982"/>
            <a:stretch>
              <a:fillRect/>
            </a:stretch>
          </p:blipFill>
          <p:spPr bwMode="auto">
            <a:xfrm>
              <a:off x="150597" y="745063"/>
              <a:ext cx="8403990" cy="4521200"/>
            </a:xfrm>
            <a:prstGeom prst="rect">
              <a:avLst/>
            </a:prstGeom>
            <a:noFill/>
            <a:ln w="9525">
              <a:noFill/>
              <a:miter lim="800000"/>
              <a:headEnd/>
              <a:tailEnd/>
            </a:ln>
          </p:spPr>
        </p:pic>
        <p:sp>
          <p:nvSpPr>
            <p:cNvPr id="34822" name="CasellaDiTesto 22"/>
            <p:cNvSpPr txBox="1">
              <a:spLocks noChangeArrowheads="1"/>
            </p:cNvSpPr>
            <p:nvPr/>
          </p:nvSpPr>
          <p:spPr bwMode="auto">
            <a:xfrm>
              <a:off x="4859867" y="4844416"/>
              <a:ext cx="1998133" cy="402186"/>
            </a:xfrm>
            <a:prstGeom prst="rect">
              <a:avLst/>
            </a:prstGeom>
            <a:solidFill>
              <a:srgbClr val="FFFFFF"/>
            </a:solidFill>
            <a:ln w="9525">
              <a:noFill/>
              <a:miter lim="800000"/>
              <a:headEnd/>
              <a:tailEnd/>
            </a:ln>
          </p:spPr>
          <p:txBody>
            <a:bodyPr wrap="square">
              <a:spAutoFit/>
            </a:bodyPr>
            <a:lstStyle/>
            <a:p>
              <a:r>
                <a:rPr lang="it-IT">
                  <a:latin typeface="Arial" charset="0"/>
                </a:rPr>
                <a:t>  </a:t>
              </a:r>
            </a:p>
          </p:txBody>
        </p:sp>
      </p:grpSp>
      <p:sp>
        <p:nvSpPr>
          <p:cNvPr id="34817" name="CasellaDiTesto 2"/>
          <p:cNvSpPr txBox="1">
            <a:spLocks noChangeArrowheads="1"/>
          </p:cNvSpPr>
          <p:nvPr/>
        </p:nvSpPr>
        <p:spPr bwMode="auto">
          <a:xfrm>
            <a:off x="768350" y="156363"/>
            <a:ext cx="7605713" cy="457200"/>
          </a:xfrm>
          <a:prstGeom prst="rect">
            <a:avLst/>
          </a:prstGeom>
          <a:noFill/>
          <a:ln w="9525">
            <a:noFill/>
            <a:miter lim="800000"/>
            <a:headEnd/>
            <a:tailEnd/>
          </a:ln>
        </p:spPr>
        <p:txBody>
          <a:bodyPr>
            <a:spAutoFit/>
          </a:bodyPr>
          <a:lstStyle/>
          <a:p>
            <a:pPr algn="ctr">
              <a:spcBef>
                <a:spcPct val="50000"/>
              </a:spcBef>
            </a:pPr>
            <a:r>
              <a:rPr lang="en-US" sz="2400" b="1" dirty="0">
                <a:solidFill>
                  <a:srgbClr val="00FF00"/>
                </a:solidFill>
                <a:latin typeface="Comic Sans MS" pitchFamily="66" charset="0"/>
              </a:rPr>
              <a:t>A new paradigm: the personalized medicine</a:t>
            </a:r>
          </a:p>
        </p:txBody>
      </p:sp>
      <p:sp>
        <p:nvSpPr>
          <p:cNvPr id="34818" name="CasellaDiTesto 3"/>
          <p:cNvSpPr txBox="1">
            <a:spLocks noChangeArrowheads="1"/>
          </p:cNvSpPr>
          <p:nvPr/>
        </p:nvSpPr>
        <p:spPr bwMode="auto">
          <a:xfrm>
            <a:off x="2695575" y="5015402"/>
            <a:ext cx="5889625" cy="1323975"/>
          </a:xfrm>
          <a:prstGeom prst="rect">
            <a:avLst/>
          </a:prstGeom>
          <a:noFill/>
          <a:ln w="9525">
            <a:noFill/>
            <a:miter lim="800000"/>
            <a:headEnd/>
            <a:tailEnd/>
          </a:ln>
        </p:spPr>
        <p:txBody>
          <a:bodyPr>
            <a:spAutoFit/>
          </a:bodyPr>
          <a:lstStyle/>
          <a:p>
            <a:pPr algn="just"/>
            <a:r>
              <a:rPr lang="en-US" sz="2000" dirty="0">
                <a:latin typeface="Comic Sans MS" pitchFamily="66" charset="0"/>
              </a:rPr>
              <a:t>To the Right patient and tumor, the Right intervention, for the Right reason, at the Right location, at the Right time, with the Right outcome, monitored in Real time</a:t>
            </a:r>
          </a:p>
        </p:txBody>
      </p:sp>
      <p:sp>
        <p:nvSpPr>
          <p:cNvPr id="34819" name="CasellaDiTesto 21"/>
          <p:cNvSpPr txBox="1">
            <a:spLocks noChangeArrowheads="1"/>
          </p:cNvSpPr>
          <p:nvPr/>
        </p:nvSpPr>
        <p:spPr bwMode="auto">
          <a:xfrm>
            <a:off x="558800" y="5310188"/>
            <a:ext cx="1984375" cy="469900"/>
          </a:xfrm>
          <a:prstGeom prst="rect">
            <a:avLst/>
          </a:prstGeom>
          <a:noFill/>
          <a:ln w="12700">
            <a:solidFill>
              <a:srgbClr val="00FF00"/>
            </a:solidFill>
            <a:miter lim="800000"/>
            <a:headEnd/>
            <a:tailEnd/>
          </a:ln>
        </p:spPr>
        <p:txBody>
          <a:bodyPr>
            <a:spAutoFit/>
          </a:bodyPr>
          <a:lstStyle/>
          <a:p>
            <a:pPr algn="ctr"/>
            <a:r>
              <a:rPr lang="it-IT" sz="2400" b="1" dirty="0">
                <a:solidFill>
                  <a:srgbClr val="00FF00"/>
                </a:solidFill>
                <a:latin typeface="Comic Sans MS" pitchFamily="66" charset="0"/>
              </a:rPr>
              <a:t>R</a:t>
            </a:r>
            <a:r>
              <a:rPr lang="it-IT" sz="2400" b="1" baseline="30000" dirty="0">
                <a:solidFill>
                  <a:srgbClr val="00FF00"/>
                </a:solidFill>
                <a:latin typeface="Comic Sans MS" pitchFamily="66" charset="0"/>
              </a:rPr>
              <a:t>7</a:t>
            </a:r>
            <a:r>
              <a:rPr lang="it-IT" sz="2400" b="1" dirty="0">
                <a:solidFill>
                  <a:srgbClr val="00FF00"/>
                </a:solidFill>
                <a:latin typeface="Comic Sans MS" pitchFamily="66" charset="0"/>
              </a:rPr>
              <a:t> </a:t>
            </a:r>
            <a:r>
              <a:rPr lang="en-US" sz="2400" b="1" dirty="0">
                <a:solidFill>
                  <a:srgbClr val="00FF00"/>
                </a:solidFill>
                <a:latin typeface="Comic Sans MS" pitchFamily="66" charset="0"/>
              </a:rPr>
              <a:t>paradigm</a:t>
            </a:r>
          </a:p>
        </p:txBody>
      </p:sp>
    </p:spTree>
  </p:cSld>
  <p:clrMapOvr>
    <a:masterClrMapping/>
  </p:clrMapOvr>
  <p:transition advTm="66828"/>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1" name="CasellaDiTesto 1"/>
          <p:cNvSpPr txBox="1">
            <a:spLocks noChangeArrowheads="1"/>
          </p:cNvSpPr>
          <p:nvPr/>
        </p:nvSpPr>
        <p:spPr bwMode="auto">
          <a:xfrm>
            <a:off x="576263" y="1042988"/>
            <a:ext cx="7989887" cy="822325"/>
          </a:xfrm>
          <a:prstGeom prst="rect">
            <a:avLst/>
          </a:prstGeom>
          <a:noFill/>
          <a:ln w="9525">
            <a:noFill/>
            <a:miter lim="800000"/>
            <a:headEnd/>
            <a:tailEnd/>
          </a:ln>
        </p:spPr>
        <p:txBody>
          <a:bodyPr>
            <a:spAutoFit/>
          </a:bodyPr>
          <a:lstStyle/>
          <a:p>
            <a:pPr marL="495300" indent="-495300" algn="just">
              <a:lnSpc>
                <a:spcPct val="120000"/>
              </a:lnSpc>
            </a:pPr>
            <a:endParaRPr lang="en-US" sz="2000">
              <a:latin typeface="Comic Sans MS" pitchFamily="66" charset="0"/>
            </a:endParaRPr>
          </a:p>
          <a:p>
            <a:pPr marL="495300" indent="-495300" algn="just">
              <a:lnSpc>
                <a:spcPct val="120000"/>
              </a:lnSpc>
            </a:pPr>
            <a:endParaRPr lang="en-US" sz="2000">
              <a:latin typeface="Comic Sans MS" pitchFamily="66" charset="0"/>
            </a:endParaRPr>
          </a:p>
        </p:txBody>
      </p:sp>
      <p:sp>
        <p:nvSpPr>
          <p:cNvPr id="35842" name="Text Box 3"/>
          <p:cNvSpPr txBox="1">
            <a:spLocks noChangeArrowheads="1"/>
          </p:cNvSpPr>
          <p:nvPr/>
        </p:nvSpPr>
        <p:spPr bwMode="auto">
          <a:xfrm>
            <a:off x="827088" y="2773363"/>
            <a:ext cx="7489825" cy="1311275"/>
          </a:xfrm>
          <a:prstGeom prst="rect">
            <a:avLst/>
          </a:prstGeom>
          <a:noFill/>
          <a:ln w="9525">
            <a:noFill/>
            <a:miter lim="800000"/>
            <a:headEnd/>
            <a:tailEnd/>
          </a:ln>
        </p:spPr>
        <p:txBody>
          <a:bodyPr>
            <a:spAutoFit/>
          </a:bodyPr>
          <a:lstStyle/>
          <a:p>
            <a:pPr>
              <a:spcBef>
                <a:spcPct val="50000"/>
              </a:spcBef>
              <a:buSzPct val="70000"/>
              <a:buFont typeface="Wingdings" pitchFamily="2" charset="2"/>
              <a:buChar char="Ø"/>
            </a:pPr>
            <a:r>
              <a:rPr lang="en-US" sz="2000">
                <a:latin typeface="Comic Sans MS" pitchFamily="66" charset="0"/>
              </a:rPr>
              <a:t> </a:t>
            </a:r>
            <a:r>
              <a:rPr lang="en-US" sz="2000">
                <a:solidFill>
                  <a:srgbClr val="00FF00"/>
                </a:solidFill>
                <a:latin typeface="Comic Sans MS" pitchFamily="66" charset="0"/>
              </a:rPr>
              <a:t>Monitoring</a:t>
            </a:r>
            <a:r>
              <a:rPr lang="en-US" sz="2000">
                <a:latin typeface="Comic Sans MS" pitchFamily="66" charset="0"/>
              </a:rPr>
              <a:t> the response to therapy (early assessment) </a:t>
            </a:r>
          </a:p>
          <a:p>
            <a:pPr>
              <a:spcBef>
                <a:spcPct val="50000"/>
              </a:spcBef>
              <a:buSzPct val="70000"/>
              <a:buFont typeface="Wingdings" pitchFamily="2" charset="2"/>
              <a:buChar char="Ø"/>
            </a:pPr>
            <a:endParaRPr lang="en-US" sz="2000">
              <a:latin typeface="Comic Sans MS" pitchFamily="66" charset="0"/>
            </a:endParaRPr>
          </a:p>
          <a:p>
            <a:pPr>
              <a:spcBef>
                <a:spcPct val="50000"/>
              </a:spcBef>
              <a:buSzPct val="70000"/>
              <a:buFont typeface="Wingdings" pitchFamily="2" charset="2"/>
              <a:buChar char="Ø"/>
            </a:pPr>
            <a:r>
              <a:rPr lang="en-US" sz="2000">
                <a:latin typeface="Comic Sans MS" pitchFamily="66" charset="0"/>
              </a:rPr>
              <a:t> </a:t>
            </a:r>
            <a:r>
              <a:rPr lang="en-US" sz="2000">
                <a:solidFill>
                  <a:srgbClr val="00FF00"/>
                </a:solidFill>
                <a:latin typeface="Comic Sans MS" pitchFamily="66" charset="0"/>
              </a:rPr>
              <a:t>Predicting</a:t>
            </a:r>
            <a:r>
              <a:rPr lang="en-US" sz="2000">
                <a:latin typeface="Comic Sans MS" pitchFamily="66" charset="0"/>
              </a:rPr>
              <a:t> the response to therapy </a:t>
            </a:r>
          </a:p>
        </p:txBody>
      </p:sp>
      <p:sp>
        <p:nvSpPr>
          <p:cNvPr id="35843" name="Rectangle 4"/>
          <p:cNvSpPr>
            <a:spLocks noChangeArrowheads="1"/>
          </p:cNvSpPr>
          <p:nvPr/>
        </p:nvSpPr>
        <p:spPr bwMode="auto">
          <a:xfrm>
            <a:off x="1106488" y="950913"/>
            <a:ext cx="6929437" cy="914400"/>
          </a:xfrm>
          <a:prstGeom prst="rect">
            <a:avLst/>
          </a:prstGeom>
          <a:noFill/>
          <a:ln w="9525">
            <a:noFill/>
            <a:miter lim="800000"/>
            <a:headEnd/>
            <a:tailEnd/>
          </a:ln>
        </p:spPr>
        <p:txBody>
          <a:bodyPr>
            <a:spAutoFit/>
          </a:bodyPr>
          <a:lstStyle/>
          <a:p>
            <a:pPr algn="just" defTabSz="914400">
              <a:lnSpc>
                <a:spcPct val="135000"/>
              </a:lnSpc>
            </a:pPr>
            <a:r>
              <a:rPr lang="en-US" sz="2000">
                <a:latin typeface="Comic Sans MS" pitchFamily="66" charset="0"/>
              </a:rPr>
              <a:t>Moving toward more personalized, adaptive treatment strategies means:</a:t>
            </a:r>
            <a:endParaRPr lang="it-IT" sz="2000">
              <a:latin typeface="Comic Sans MS" pitchFamily="66" charset="0"/>
            </a:endParaRPr>
          </a:p>
        </p:txBody>
      </p:sp>
    </p:spTree>
  </p:cSld>
  <p:clrMapOvr>
    <a:masterClrMapping/>
  </p:clrMapOvr>
  <p:transition advTm="1564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7889" name="Picture 2" descr="piccinini piano 66"/>
          <p:cNvPicPr>
            <a:picLocks noChangeAspect="1" noChangeArrowheads="1"/>
          </p:cNvPicPr>
          <p:nvPr/>
        </p:nvPicPr>
        <p:blipFill>
          <a:blip r:embed="rId3"/>
          <a:srcRect l="28052" t="42888" r="44292" b="25836"/>
          <a:stretch>
            <a:fillRect/>
          </a:stretch>
        </p:blipFill>
        <p:spPr bwMode="auto">
          <a:xfrm>
            <a:off x="3476625" y="4237038"/>
            <a:ext cx="2189163" cy="2051050"/>
          </a:xfrm>
          <a:prstGeom prst="rect">
            <a:avLst/>
          </a:prstGeom>
          <a:noFill/>
          <a:ln w="9525">
            <a:noFill/>
            <a:miter lim="800000"/>
            <a:headEnd/>
            <a:tailEnd/>
          </a:ln>
        </p:spPr>
      </p:pic>
      <p:sp>
        <p:nvSpPr>
          <p:cNvPr id="37890" name="Text Box 9"/>
          <p:cNvSpPr txBox="1">
            <a:spLocks noChangeArrowheads="1"/>
          </p:cNvSpPr>
          <p:nvPr/>
        </p:nvSpPr>
        <p:spPr bwMode="auto">
          <a:xfrm>
            <a:off x="3676650" y="325438"/>
            <a:ext cx="1789113" cy="915987"/>
          </a:xfrm>
          <a:prstGeom prst="rect">
            <a:avLst/>
          </a:prstGeom>
          <a:noFill/>
          <a:ln w="9525">
            <a:noFill/>
            <a:miter lim="800000"/>
            <a:headEnd/>
            <a:tailEnd/>
          </a:ln>
        </p:spPr>
        <p:txBody>
          <a:bodyPr>
            <a:spAutoFit/>
          </a:bodyPr>
          <a:lstStyle/>
          <a:p>
            <a:pPr algn="ctr"/>
            <a:r>
              <a:rPr lang="it-IT">
                <a:solidFill>
                  <a:srgbClr val="FFFFFF"/>
                </a:solidFill>
                <a:latin typeface="Comic Sans MS" pitchFamily="66" charset="0"/>
              </a:rPr>
              <a:t>SIB-IMRT </a:t>
            </a:r>
          </a:p>
          <a:p>
            <a:pPr algn="ctr"/>
            <a:r>
              <a:rPr lang="it-IT">
                <a:solidFill>
                  <a:srgbClr val="FFFFFF"/>
                </a:solidFill>
                <a:latin typeface="Comic Sans MS" pitchFamily="66" charset="0"/>
              </a:rPr>
              <a:t>2.2Gy/30 fx </a:t>
            </a:r>
          </a:p>
          <a:p>
            <a:pPr algn="ctr"/>
            <a:r>
              <a:rPr lang="it-IT">
                <a:solidFill>
                  <a:srgbClr val="FFFFFF"/>
                </a:solidFill>
                <a:latin typeface="Comic Sans MS" pitchFamily="66" charset="0"/>
              </a:rPr>
              <a:t>+ weekly DPP</a:t>
            </a:r>
          </a:p>
        </p:txBody>
      </p:sp>
      <p:grpSp>
        <p:nvGrpSpPr>
          <p:cNvPr id="37891" name="Group 17"/>
          <p:cNvGrpSpPr>
            <a:grpSpLocks/>
          </p:cNvGrpSpPr>
          <p:nvPr/>
        </p:nvGrpSpPr>
        <p:grpSpPr bwMode="auto">
          <a:xfrm>
            <a:off x="6072188" y="4233863"/>
            <a:ext cx="2005012" cy="2051050"/>
            <a:chOff x="3735" y="1169"/>
            <a:chExt cx="1557" cy="1545"/>
          </a:xfrm>
        </p:grpSpPr>
        <p:pic>
          <p:nvPicPr>
            <p:cNvPr id="37909" name="Picture 7" descr="confronto TC"/>
            <p:cNvPicPr>
              <a:picLocks noChangeAspect="1" noChangeArrowheads="1"/>
            </p:cNvPicPr>
            <p:nvPr/>
          </p:nvPicPr>
          <p:blipFill>
            <a:blip r:embed="rId4"/>
            <a:srcRect l="63275" t="10942" r="3984" b="49570"/>
            <a:stretch>
              <a:fillRect/>
            </a:stretch>
          </p:blipFill>
          <p:spPr bwMode="auto">
            <a:xfrm>
              <a:off x="3735" y="1169"/>
              <a:ext cx="1557" cy="1545"/>
            </a:xfrm>
            <a:prstGeom prst="rect">
              <a:avLst/>
            </a:prstGeom>
            <a:noFill/>
            <a:ln w="9525">
              <a:noFill/>
              <a:miter lim="800000"/>
              <a:headEnd/>
              <a:tailEnd/>
            </a:ln>
          </p:spPr>
        </p:pic>
        <p:sp>
          <p:nvSpPr>
            <p:cNvPr id="37910" name="Line 13"/>
            <p:cNvSpPr>
              <a:spLocks noChangeShapeType="1"/>
            </p:cNvSpPr>
            <p:nvPr/>
          </p:nvSpPr>
          <p:spPr bwMode="auto">
            <a:xfrm flipH="1">
              <a:off x="4976" y="1664"/>
              <a:ext cx="233" cy="0"/>
            </a:xfrm>
            <a:prstGeom prst="line">
              <a:avLst/>
            </a:prstGeom>
            <a:noFill/>
            <a:ln w="38100">
              <a:solidFill>
                <a:srgbClr val="00FFFF"/>
              </a:solidFill>
              <a:round/>
              <a:headEnd/>
              <a:tailEnd type="triangle" w="med" len="med"/>
            </a:ln>
          </p:spPr>
          <p:txBody>
            <a:bodyPr/>
            <a:lstStyle/>
            <a:p>
              <a:endParaRPr lang="it-IT"/>
            </a:p>
          </p:txBody>
        </p:sp>
        <p:sp>
          <p:nvSpPr>
            <p:cNvPr id="37911" name="Line 14"/>
            <p:cNvSpPr>
              <a:spLocks noChangeShapeType="1"/>
            </p:cNvSpPr>
            <p:nvPr/>
          </p:nvSpPr>
          <p:spPr bwMode="auto">
            <a:xfrm>
              <a:off x="3825" y="1804"/>
              <a:ext cx="239" cy="0"/>
            </a:xfrm>
            <a:prstGeom prst="line">
              <a:avLst/>
            </a:prstGeom>
            <a:noFill/>
            <a:ln w="38100">
              <a:solidFill>
                <a:srgbClr val="00FFFF"/>
              </a:solidFill>
              <a:round/>
              <a:headEnd/>
              <a:tailEnd type="triangle" w="med" len="med"/>
            </a:ln>
          </p:spPr>
          <p:txBody>
            <a:bodyPr/>
            <a:lstStyle/>
            <a:p>
              <a:endParaRPr lang="it-IT"/>
            </a:p>
          </p:txBody>
        </p:sp>
      </p:grpSp>
      <p:grpSp>
        <p:nvGrpSpPr>
          <p:cNvPr id="37892" name="Group 32"/>
          <p:cNvGrpSpPr>
            <a:grpSpLocks/>
          </p:cNvGrpSpPr>
          <p:nvPr/>
        </p:nvGrpSpPr>
        <p:grpSpPr bwMode="auto">
          <a:xfrm>
            <a:off x="1100138" y="4270375"/>
            <a:ext cx="1936750" cy="2009775"/>
            <a:chOff x="504" y="2572"/>
            <a:chExt cx="1303" cy="1266"/>
          </a:xfrm>
        </p:grpSpPr>
        <p:pic>
          <p:nvPicPr>
            <p:cNvPr id="37907" name="Picture 4" descr="confronto TC"/>
            <p:cNvPicPr>
              <a:picLocks noChangeAspect="1" noChangeArrowheads="1"/>
            </p:cNvPicPr>
            <p:nvPr/>
          </p:nvPicPr>
          <p:blipFill>
            <a:blip r:embed="rId4"/>
            <a:srcRect l="21497" t="10925" r="42999" b="49570"/>
            <a:stretch>
              <a:fillRect/>
            </a:stretch>
          </p:blipFill>
          <p:spPr bwMode="auto">
            <a:xfrm>
              <a:off x="504" y="2572"/>
              <a:ext cx="1303" cy="1266"/>
            </a:xfrm>
            <a:prstGeom prst="rect">
              <a:avLst/>
            </a:prstGeom>
            <a:noFill/>
            <a:ln w="9525">
              <a:noFill/>
              <a:miter lim="800000"/>
              <a:headEnd/>
              <a:tailEnd/>
            </a:ln>
          </p:spPr>
        </p:pic>
        <p:sp>
          <p:nvSpPr>
            <p:cNvPr id="37908" name="Line 12"/>
            <p:cNvSpPr>
              <a:spLocks noChangeShapeType="1"/>
            </p:cNvSpPr>
            <p:nvPr/>
          </p:nvSpPr>
          <p:spPr bwMode="auto">
            <a:xfrm flipH="1">
              <a:off x="1525" y="3012"/>
              <a:ext cx="240" cy="0"/>
            </a:xfrm>
            <a:prstGeom prst="line">
              <a:avLst/>
            </a:prstGeom>
            <a:noFill/>
            <a:ln w="38100">
              <a:solidFill>
                <a:srgbClr val="00FFFF"/>
              </a:solidFill>
              <a:round/>
              <a:headEnd/>
              <a:tailEnd type="triangle" w="med" len="med"/>
            </a:ln>
          </p:spPr>
          <p:txBody>
            <a:bodyPr/>
            <a:lstStyle/>
            <a:p>
              <a:endParaRPr lang="it-IT"/>
            </a:p>
          </p:txBody>
        </p:sp>
      </p:grpSp>
      <p:grpSp>
        <p:nvGrpSpPr>
          <p:cNvPr id="37893" name="Group 33"/>
          <p:cNvGrpSpPr>
            <a:grpSpLocks/>
          </p:cNvGrpSpPr>
          <p:nvPr/>
        </p:nvGrpSpPr>
        <p:grpSpPr bwMode="auto">
          <a:xfrm>
            <a:off x="969963" y="1814513"/>
            <a:ext cx="2066925" cy="1839912"/>
            <a:chOff x="546" y="1143"/>
            <a:chExt cx="1220" cy="1159"/>
          </a:xfrm>
        </p:grpSpPr>
        <p:pic>
          <p:nvPicPr>
            <p:cNvPr id="37905" name="Picture 3" descr="terenziani start"/>
            <p:cNvPicPr>
              <a:picLocks noChangeAspect="1" noChangeArrowheads="1"/>
            </p:cNvPicPr>
            <p:nvPr/>
          </p:nvPicPr>
          <p:blipFill>
            <a:blip r:embed="rId5"/>
            <a:srcRect l="27594" t="15485" r="49599" b="54346"/>
            <a:stretch>
              <a:fillRect/>
            </a:stretch>
          </p:blipFill>
          <p:spPr bwMode="auto">
            <a:xfrm>
              <a:off x="546" y="1143"/>
              <a:ext cx="1220" cy="1159"/>
            </a:xfrm>
            <a:prstGeom prst="rect">
              <a:avLst/>
            </a:prstGeom>
            <a:noFill/>
            <a:ln w="9525">
              <a:noFill/>
              <a:miter lim="800000"/>
              <a:headEnd/>
              <a:tailEnd/>
            </a:ln>
          </p:spPr>
        </p:pic>
        <p:sp>
          <p:nvSpPr>
            <p:cNvPr id="37906" name="Line 10"/>
            <p:cNvSpPr>
              <a:spLocks noChangeShapeType="1"/>
            </p:cNvSpPr>
            <p:nvPr/>
          </p:nvSpPr>
          <p:spPr bwMode="auto">
            <a:xfrm>
              <a:off x="693" y="1629"/>
              <a:ext cx="216" cy="0"/>
            </a:xfrm>
            <a:prstGeom prst="line">
              <a:avLst/>
            </a:prstGeom>
            <a:noFill/>
            <a:ln w="28575">
              <a:solidFill>
                <a:srgbClr val="00FFFF"/>
              </a:solidFill>
              <a:round/>
              <a:headEnd/>
              <a:tailEnd type="triangle" w="med" len="med"/>
            </a:ln>
          </p:spPr>
          <p:txBody>
            <a:bodyPr/>
            <a:lstStyle/>
            <a:p>
              <a:endParaRPr lang="it-IT"/>
            </a:p>
          </p:txBody>
        </p:sp>
      </p:grpSp>
      <p:pic>
        <p:nvPicPr>
          <p:cNvPr id="37894" name="Picture 2" descr="terenziani piano"/>
          <p:cNvPicPr>
            <a:picLocks noChangeAspect="1" noChangeArrowheads="1"/>
          </p:cNvPicPr>
          <p:nvPr/>
        </p:nvPicPr>
        <p:blipFill>
          <a:blip r:embed="rId6"/>
          <a:srcRect l="28200" t="16133" r="48303" b="53888"/>
          <a:stretch>
            <a:fillRect/>
          </a:stretch>
        </p:blipFill>
        <p:spPr bwMode="auto">
          <a:xfrm>
            <a:off x="3554413" y="1738313"/>
            <a:ext cx="2035175" cy="1916112"/>
          </a:xfrm>
          <a:prstGeom prst="rect">
            <a:avLst/>
          </a:prstGeom>
          <a:noFill/>
          <a:ln w="9525">
            <a:noFill/>
            <a:miter lim="800000"/>
            <a:headEnd/>
            <a:tailEnd/>
          </a:ln>
        </p:spPr>
      </p:pic>
      <p:grpSp>
        <p:nvGrpSpPr>
          <p:cNvPr id="37895" name="Group 31"/>
          <p:cNvGrpSpPr>
            <a:grpSpLocks/>
          </p:cNvGrpSpPr>
          <p:nvPr/>
        </p:nvGrpSpPr>
        <p:grpSpPr bwMode="auto">
          <a:xfrm>
            <a:off x="6072188" y="1814513"/>
            <a:ext cx="1900237" cy="1839912"/>
            <a:chOff x="4237" y="898"/>
            <a:chExt cx="995" cy="1159"/>
          </a:xfrm>
        </p:grpSpPr>
        <p:pic>
          <p:nvPicPr>
            <p:cNvPr id="37903" name="Picture 6" descr="terenziani rivalut"/>
            <p:cNvPicPr>
              <a:picLocks noChangeAspect="1" noChangeArrowheads="1"/>
            </p:cNvPicPr>
            <p:nvPr/>
          </p:nvPicPr>
          <p:blipFill>
            <a:blip r:embed="rId7"/>
            <a:srcRect l="30817" t="15826" r="49466" b="54266"/>
            <a:stretch>
              <a:fillRect/>
            </a:stretch>
          </p:blipFill>
          <p:spPr bwMode="auto">
            <a:xfrm>
              <a:off x="4237" y="898"/>
              <a:ext cx="995" cy="1159"/>
            </a:xfrm>
            <a:prstGeom prst="rect">
              <a:avLst/>
            </a:prstGeom>
            <a:noFill/>
            <a:ln w="9525">
              <a:noFill/>
              <a:miter lim="800000"/>
              <a:headEnd/>
              <a:tailEnd/>
            </a:ln>
          </p:spPr>
        </p:pic>
        <p:sp>
          <p:nvSpPr>
            <p:cNvPr id="37904" name="Line 12"/>
            <p:cNvSpPr>
              <a:spLocks noChangeShapeType="1"/>
            </p:cNvSpPr>
            <p:nvPr/>
          </p:nvSpPr>
          <p:spPr bwMode="auto">
            <a:xfrm>
              <a:off x="4237" y="1415"/>
              <a:ext cx="194" cy="0"/>
            </a:xfrm>
            <a:prstGeom prst="line">
              <a:avLst/>
            </a:prstGeom>
            <a:noFill/>
            <a:ln w="28575">
              <a:solidFill>
                <a:srgbClr val="00FFFF"/>
              </a:solidFill>
              <a:round/>
              <a:headEnd/>
              <a:tailEnd type="triangle" w="med" len="med"/>
            </a:ln>
          </p:spPr>
          <p:txBody>
            <a:bodyPr/>
            <a:lstStyle/>
            <a:p>
              <a:endParaRPr lang="it-IT"/>
            </a:p>
          </p:txBody>
        </p:sp>
      </p:grpSp>
      <p:sp>
        <p:nvSpPr>
          <p:cNvPr id="37896" name="Text Box 4"/>
          <p:cNvSpPr txBox="1">
            <a:spLocks noChangeArrowheads="1"/>
          </p:cNvSpPr>
          <p:nvPr/>
        </p:nvSpPr>
        <p:spPr bwMode="auto">
          <a:xfrm>
            <a:off x="1100138" y="539750"/>
            <a:ext cx="1905000" cy="396875"/>
          </a:xfrm>
          <a:prstGeom prst="rect">
            <a:avLst/>
          </a:prstGeom>
          <a:noFill/>
          <a:ln w="9525">
            <a:noFill/>
            <a:miter lim="800000"/>
            <a:headEnd/>
            <a:tailEnd/>
          </a:ln>
        </p:spPr>
        <p:txBody>
          <a:bodyPr>
            <a:spAutoFit/>
          </a:bodyPr>
          <a:lstStyle/>
          <a:p>
            <a:pPr algn="ctr">
              <a:spcBef>
                <a:spcPct val="50000"/>
              </a:spcBef>
            </a:pPr>
            <a:r>
              <a:rPr lang="it-IT" sz="2000">
                <a:solidFill>
                  <a:srgbClr val="FFFFFF"/>
                </a:solidFill>
                <a:latin typeface="Comic Sans MS" pitchFamily="66" charset="0"/>
              </a:rPr>
              <a:t>baseline</a:t>
            </a:r>
          </a:p>
        </p:txBody>
      </p:sp>
      <p:sp>
        <p:nvSpPr>
          <p:cNvPr id="37897" name="Text Box 7"/>
          <p:cNvSpPr txBox="1">
            <a:spLocks noChangeArrowheads="1"/>
          </p:cNvSpPr>
          <p:nvPr/>
        </p:nvSpPr>
        <p:spPr bwMode="auto">
          <a:xfrm>
            <a:off x="5965825" y="539750"/>
            <a:ext cx="2111375" cy="396875"/>
          </a:xfrm>
          <a:prstGeom prst="rect">
            <a:avLst/>
          </a:prstGeom>
          <a:noFill/>
          <a:ln w="9525">
            <a:noFill/>
            <a:miter lim="800000"/>
            <a:headEnd/>
            <a:tailEnd/>
          </a:ln>
        </p:spPr>
        <p:txBody>
          <a:bodyPr>
            <a:spAutoFit/>
          </a:bodyPr>
          <a:lstStyle/>
          <a:p>
            <a:pPr algn="ctr">
              <a:spcBef>
                <a:spcPct val="50000"/>
              </a:spcBef>
            </a:pPr>
            <a:r>
              <a:rPr lang="it-IT" sz="2000">
                <a:solidFill>
                  <a:srgbClr val="FFFFFF"/>
                </a:solidFill>
                <a:latin typeface="Comic Sans MS" pitchFamily="66" charset="0"/>
              </a:rPr>
              <a:t>after 3.5 weeks</a:t>
            </a:r>
          </a:p>
        </p:txBody>
      </p:sp>
      <p:sp>
        <p:nvSpPr>
          <p:cNvPr id="37898" name="Line 34"/>
          <p:cNvSpPr>
            <a:spLocks noChangeShapeType="1"/>
          </p:cNvSpPr>
          <p:nvPr/>
        </p:nvSpPr>
        <p:spPr bwMode="auto">
          <a:xfrm>
            <a:off x="587375" y="3795713"/>
            <a:ext cx="7924800" cy="0"/>
          </a:xfrm>
          <a:prstGeom prst="line">
            <a:avLst/>
          </a:prstGeom>
          <a:noFill/>
          <a:ln w="38100">
            <a:solidFill>
              <a:srgbClr val="00FF00"/>
            </a:solidFill>
            <a:round/>
            <a:headEnd/>
            <a:tailEnd/>
          </a:ln>
        </p:spPr>
        <p:txBody>
          <a:bodyPr/>
          <a:lstStyle/>
          <a:p>
            <a:endParaRPr lang="it-IT"/>
          </a:p>
        </p:txBody>
      </p:sp>
      <p:sp>
        <p:nvSpPr>
          <p:cNvPr id="37899" name="Line 35"/>
          <p:cNvSpPr>
            <a:spLocks noChangeShapeType="1"/>
          </p:cNvSpPr>
          <p:nvPr/>
        </p:nvSpPr>
        <p:spPr bwMode="auto">
          <a:xfrm>
            <a:off x="3265488" y="539750"/>
            <a:ext cx="0" cy="5748338"/>
          </a:xfrm>
          <a:prstGeom prst="line">
            <a:avLst/>
          </a:prstGeom>
          <a:noFill/>
          <a:ln w="28575">
            <a:solidFill>
              <a:srgbClr val="00FF00"/>
            </a:solidFill>
            <a:prstDash val="sysDot"/>
            <a:round/>
            <a:headEnd/>
            <a:tailEnd/>
          </a:ln>
        </p:spPr>
        <p:txBody>
          <a:bodyPr/>
          <a:lstStyle/>
          <a:p>
            <a:endParaRPr lang="it-IT"/>
          </a:p>
        </p:txBody>
      </p:sp>
      <p:sp>
        <p:nvSpPr>
          <p:cNvPr id="37900" name="Line 36"/>
          <p:cNvSpPr>
            <a:spLocks noChangeShapeType="1"/>
          </p:cNvSpPr>
          <p:nvPr/>
        </p:nvSpPr>
        <p:spPr bwMode="auto">
          <a:xfrm>
            <a:off x="5845175" y="452438"/>
            <a:ext cx="0" cy="5748337"/>
          </a:xfrm>
          <a:prstGeom prst="line">
            <a:avLst/>
          </a:prstGeom>
          <a:noFill/>
          <a:ln w="28575">
            <a:solidFill>
              <a:srgbClr val="00FF00"/>
            </a:solidFill>
            <a:prstDash val="sysDot"/>
            <a:round/>
            <a:headEnd/>
            <a:tailEnd/>
          </a:ln>
        </p:spPr>
        <p:txBody>
          <a:bodyPr/>
          <a:lstStyle/>
          <a:p>
            <a:endParaRPr lang="it-IT"/>
          </a:p>
        </p:txBody>
      </p:sp>
      <p:sp>
        <p:nvSpPr>
          <p:cNvPr id="37901" name="Oval 37"/>
          <p:cNvSpPr>
            <a:spLocks noChangeArrowheads="1"/>
          </p:cNvSpPr>
          <p:nvPr/>
        </p:nvSpPr>
        <p:spPr bwMode="auto">
          <a:xfrm>
            <a:off x="7970838" y="1589088"/>
            <a:ext cx="434975" cy="358775"/>
          </a:xfrm>
          <a:prstGeom prst="ellipse">
            <a:avLst/>
          </a:prstGeom>
          <a:solidFill>
            <a:schemeClr val="accent1"/>
          </a:solidFill>
          <a:ln w="9525">
            <a:solidFill>
              <a:schemeClr val="tx1"/>
            </a:solidFill>
            <a:round/>
            <a:headEnd/>
            <a:tailEnd/>
          </a:ln>
        </p:spPr>
        <p:txBody>
          <a:bodyPr wrap="none" anchor="ctr"/>
          <a:lstStyle/>
          <a:p>
            <a:pPr algn="ctr" defTabSz="914400"/>
            <a:r>
              <a:rPr lang="it-IT" b="1">
                <a:latin typeface="Comic Sans MS" pitchFamily="66" charset="0"/>
              </a:rPr>
              <a:t>R</a:t>
            </a:r>
          </a:p>
        </p:txBody>
      </p:sp>
      <p:sp>
        <p:nvSpPr>
          <p:cNvPr id="37902" name="Oval 38"/>
          <p:cNvSpPr>
            <a:spLocks noChangeArrowheads="1"/>
          </p:cNvSpPr>
          <p:nvPr/>
        </p:nvSpPr>
        <p:spPr bwMode="auto">
          <a:xfrm>
            <a:off x="8043863" y="4090988"/>
            <a:ext cx="434975" cy="358775"/>
          </a:xfrm>
          <a:prstGeom prst="ellipse">
            <a:avLst/>
          </a:prstGeom>
          <a:solidFill>
            <a:schemeClr val="accent1"/>
          </a:solidFill>
          <a:ln w="9525">
            <a:solidFill>
              <a:schemeClr val="tx1"/>
            </a:solidFill>
            <a:round/>
            <a:headEnd/>
            <a:tailEnd/>
          </a:ln>
        </p:spPr>
        <p:txBody>
          <a:bodyPr wrap="none" anchor="ctr"/>
          <a:lstStyle/>
          <a:p>
            <a:pPr algn="ctr"/>
            <a:r>
              <a:rPr lang="it-IT" b="1">
                <a:latin typeface="Comic Sans MS" pitchFamily="66" charset="0"/>
              </a:rPr>
              <a:t>NR</a:t>
            </a:r>
          </a:p>
        </p:txBody>
      </p:sp>
    </p:spTree>
  </p:cSld>
  <p:clrMapOvr>
    <a:masterClrMapping/>
  </p:clrMapOvr>
  <p:transition advTm="38297"/>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CasellaDiTesto 1"/>
          <p:cNvSpPr txBox="1">
            <a:spLocks noChangeArrowheads="1"/>
          </p:cNvSpPr>
          <p:nvPr/>
        </p:nvSpPr>
        <p:spPr bwMode="auto">
          <a:xfrm>
            <a:off x="1236663" y="469900"/>
            <a:ext cx="6670675" cy="457200"/>
          </a:xfrm>
          <a:prstGeom prst="rect">
            <a:avLst/>
          </a:prstGeom>
          <a:noFill/>
          <a:ln w="9525">
            <a:noFill/>
            <a:miter lim="800000"/>
            <a:headEnd/>
            <a:tailEnd/>
          </a:ln>
        </p:spPr>
        <p:txBody>
          <a:bodyPr>
            <a:spAutoFit/>
          </a:bodyPr>
          <a:lstStyle/>
          <a:p>
            <a:pPr algn="ctr"/>
            <a:r>
              <a:rPr lang="en-US" sz="2400" b="1">
                <a:solidFill>
                  <a:srgbClr val="00FF00"/>
                </a:solidFill>
                <a:latin typeface="Comic Sans MS" pitchFamily="66" charset="0"/>
              </a:rPr>
              <a:t>Limits of the structural imaging methods</a:t>
            </a:r>
          </a:p>
        </p:txBody>
      </p:sp>
      <p:sp>
        <p:nvSpPr>
          <p:cNvPr id="39938" name="CasellaDiTesto 2"/>
          <p:cNvSpPr txBox="1">
            <a:spLocks noChangeArrowheads="1"/>
          </p:cNvSpPr>
          <p:nvPr/>
        </p:nvSpPr>
        <p:spPr bwMode="auto">
          <a:xfrm>
            <a:off x="863600" y="1268413"/>
            <a:ext cx="7416800" cy="2530475"/>
          </a:xfrm>
          <a:prstGeom prst="rect">
            <a:avLst/>
          </a:prstGeom>
          <a:noFill/>
          <a:ln w="9525">
            <a:noFill/>
            <a:miter lim="800000"/>
            <a:headEnd/>
            <a:tailEnd/>
          </a:ln>
        </p:spPr>
        <p:txBody>
          <a:bodyPr>
            <a:spAutoFit/>
          </a:bodyPr>
          <a:lstStyle/>
          <a:p>
            <a:pPr algn="just">
              <a:spcBef>
                <a:spcPts val="1200"/>
              </a:spcBef>
              <a:buFont typeface="Arial" charset="0"/>
              <a:buChar char="•"/>
            </a:pPr>
            <a:r>
              <a:rPr lang="en-US" sz="2000">
                <a:latin typeface="Comic Sans MS" pitchFamily="66" charset="0"/>
              </a:rPr>
              <a:t> do not account for tumor heterogeneity</a:t>
            </a:r>
          </a:p>
          <a:p>
            <a:pPr algn="just">
              <a:spcBef>
                <a:spcPts val="1200"/>
              </a:spcBef>
              <a:buFont typeface="Arial" charset="0"/>
              <a:buChar char="•"/>
            </a:pPr>
            <a:r>
              <a:rPr lang="en-US" sz="2000">
                <a:latin typeface="Comic Sans MS" pitchFamily="66" charset="0"/>
              </a:rPr>
              <a:t> do not show the molecular target</a:t>
            </a:r>
          </a:p>
          <a:p>
            <a:pPr algn="just">
              <a:spcBef>
                <a:spcPts val="1200"/>
              </a:spcBef>
              <a:buFont typeface="Arial" charset="0"/>
              <a:buChar char="•"/>
            </a:pPr>
            <a:r>
              <a:rPr lang="en-US" sz="2000">
                <a:latin typeface="Comic Sans MS" pitchFamily="66" charset="0"/>
              </a:rPr>
              <a:t> are not predictive of short-term response</a:t>
            </a:r>
          </a:p>
          <a:p>
            <a:pPr algn="just">
              <a:spcBef>
                <a:spcPts val="1200"/>
              </a:spcBef>
              <a:buFont typeface="Arial" charset="0"/>
              <a:buChar char="•"/>
            </a:pPr>
            <a:r>
              <a:rPr lang="en-US" sz="2000">
                <a:latin typeface="Comic Sans MS" pitchFamily="66" charset="0"/>
              </a:rPr>
              <a:t> are not sensitive to detect therapy-induced tumor cell kill</a:t>
            </a:r>
          </a:p>
          <a:p>
            <a:pPr algn="just">
              <a:spcBef>
                <a:spcPts val="1200"/>
              </a:spcBef>
              <a:buFont typeface="Arial" charset="0"/>
              <a:buChar char="•"/>
            </a:pPr>
            <a:r>
              <a:rPr lang="en-US" sz="2000">
                <a:latin typeface="Comic Sans MS" pitchFamily="66" charset="0"/>
              </a:rPr>
              <a:t> may not distinguish between viable tumor and treatment effects in normal tissue</a:t>
            </a:r>
          </a:p>
        </p:txBody>
      </p:sp>
      <p:pic>
        <p:nvPicPr>
          <p:cNvPr id="39939" name="Immagine 2"/>
          <p:cNvPicPr>
            <a:picLocks noChangeAspect="1"/>
          </p:cNvPicPr>
          <p:nvPr/>
        </p:nvPicPr>
        <p:blipFill>
          <a:blip r:embed="rId2"/>
          <a:srcRect/>
          <a:stretch>
            <a:fillRect/>
          </a:stretch>
        </p:blipFill>
        <p:spPr bwMode="auto">
          <a:xfrm>
            <a:off x="1566863" y="4127500"/>
            <a:ext cx="3005137" cy="2376488"/>
          </a:xfrm>
          <a:prstGeom prst="rect">
            <a:avLst/>
          </a:prstGeom>
          <a:noFill/>
          <a:ln w="9525">
            <a:noFill/>
            <a:miter lim="800000"/>
            <a:headEnd/>
            <a:tailEnd/>
          </a:ln>
        </p:spPr>
      </p:pic>
      <p:sp>
        <p:nvSpPr>
          <p:cNvPr id="39940" name="CasellaDiTesto 4"/>
          <p:cNvSpPr txBox="1">
            <a:spLocks noChangeArrowheads="1"/>
          </p:cNvSpPr>
          <p:nvPr/>
        </p:nvSpPr>
        <p:spPr bwMode="auto">
          <a:xfrm>
            <a:off x="4572000" y="5118100"/>
            <a:ext cx="3302000" cy="396875"/>
          </a:xfrm>
          <a:prstGeom prst="rect">
            <a:avLst/>
          </a:prstGeom>
          <a:noFill/>
          <a:ln w="9525">
            <a:noFill/>
            <a:miter lim="800000"/>
            <a:headEnd/>
            <a:tailEnd/>
          </a:ln>
        </p:spPr>
        <p:txBody>
          <a:bodyPr>
            <a:spAutoFit/>
          </a:bodyPr>
          <a:lstStyle/>
          <a:p>
            <a:pPr algn="ctr"/>
            <a:r>
              <a:rPr lang="en-US" sz="2000" i="1">
                <a:latin typeface="Comic Sans MS" pitchFamily="66" charset="0"/>
              </a:rPr>
              <a:t>How large is this tumor?</a:t>
            </a:r>
          </a:p>
        </p:txBody>
      </p:sp>
    </p:spTree>
  </p:cSld>
  <p:clrMapOvr>
    <a:masterClrMapping/>
  </p:clrMapOvr>
  <p:transition advTm="29438"/>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1004" name="Group 44"/>
          <p:cNvGraphicFramePr>
            <a:graphicFrameLocks noGrp="1"/>
          </p:cNvGraphicFramePr>
          <p:nvPr/>
        </p:nvGraphicFramePr>
        <p:xfrm>
          <a:off x="250825" y="996950"/>
          <a:ext cx="8640763" cy="5364480"/>
        </p:xfrm>
        <a:graphic>
          <a:graphicData uri="http://schemas.openxmlformats.org/drawingml/2006/table">
            <a:tbl>
              <a:tblPr/>
              <a:tblGrid>
                <a:gridCol w="3381375"/>
                <a:gridCol w="5259388"/>
              </a:tblGrid>
              <a:tr h="334963">
                <a:tc>
                  <a:txBody>
                    <a:bodyPr/>
                    <a:lstStyle/>
                    <a:p>
                      <a:pPr marL="39688" marR="0" lvl="0" indent="0" algn="ctr"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chemeClr val="tx1"/>
                          </a:solidFill>
                          <a:effectLst/>
                          <a:latin typeface="Comic Sans MS" pitchFamily="66" charset="0"/>
                          <a:ea typeface="ＭＳ Ｐゴシック"/>
                          <a:cs typeface="ＭＳ Ｐゴシック"/>
                          <a:sym typeface="Comic Sans MS" pitchFamily="66" charset="0"/>
                        </a:rPr>
                        <a:t>FUNCTION/METABOLISM</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39688" marR="0" lvl="0" indent="0" algn="ctr"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chemeClr val="tx1"/>
                          </a:solidFill>
                          <a:effectLst/>
                          <a:latin typeface="Comic Sans MS" pitchFamily="66" charset="0"/>
                          <a:ea typeface="ＭＳ Ｐゴシック"/>
                          <a:cs typeface="ＭＳ Ｐゴシック"/>
                          <a:sym typeface="Comic Sans MS" pitchFamily="66" charset="0"/>
                        </a:rPr>
                        <a:t>TRACER</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1"/>
                    </a:solidFill>
                  </a:tcPr>
                </a:tc>
              </a:tr>
              <a:tr h="334963">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Glucose metabolism</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1"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1"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F-fluoro-deoxy-glucose (FDG)</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r>
              <a:tr h="579438">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DNA replication/cellular proliferation</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11</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C-carbon-thymidine</a:t>
                      </a:r>
                    </a:p>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F-fluoro-thymidine (FLT)</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r>
              <a:tr h="579438">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Protein synthesis, amino acid transport</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11</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C-carbon-methionine (MET)</a:t>
                      </a:r>
                    </a:p>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F-fluoro-ethyl-tyrosine (FET),     etc</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r>
              <a:tr h="822325">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Membrane lipid synthesis</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F-fluoro-acetate</a:t>
                      </a:r>
                    </a:p>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1"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11</a:t>
                      </a:r>
                      <a:r>
                        <a:rPr kumimoji="0" lang="en-US" sz="1600" b="1"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C-carbon-choline</a:t>
                      </a:r>
                    </a:p>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1"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1"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F-fluoro-choline (FCH)</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r>
              <a:tr h="579438">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Hypoxia </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F-fluoro-misonidazole (FMISO)</a:t>
                      </a:r>
                    </a:p>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64</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Cu-copper-ATSM</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r>
              <a:tr h="334963">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Apoptosis</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F-fluoro-annexin V</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r>
              <a:tr h="334963">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Angiogenesis</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F-fluoro-galacto-RDG</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r>
              <a:tr h="334963">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Reporter genes</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F-fluoro-deoxy-arabinofuranosyl nucleosides</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r>
              <a:tr h="336550">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Tumor therapy control</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F-fluoro—uracil (FU)</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r>
              <a:tr h="334963">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Receptor binding (estrogen)</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18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F-fluoro-estradiol (FES)</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CF7E8"/>
                    </a:solidFill>
                  </a:tcPr>
                </a:tc>
              </a:tr>
              <a:tr h="334963">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Receptor binding (somatostatine)</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c>
                  <a:txBody>
                    <a:bodyPr/>
                    <a:lstStyle/>
                    <a:p>
                      <a:pPr marL="39688" marR="0" lvl="0" indent="0" algn="l" defTabSz="914400" rtl="0" eaLnBrk="1" fontAlgn="base" latinLnBrk="0" hangingPunct="1">
                        <a:lnSpc>
                          <a:spcPct val="100000"/>
                        </a:lnSpc>
                        <a:spcBef>
                          <a:spcPct val="0"/>
                        </a:spcBef>
                        <a:spcAft>
                          <a:spcPct val="0"/>
                        </a:spcAft>
                        <a:buClr>
                          <a:srgbClr val="D6ECFF"/>
                        </a:buClr>
                        <a:buSzPct val="94000"/>
                        <a:buFont typeface="Wingdings" pitchFamily="2" charset="2"/>
                        <a:buNone/>
                        <a:tabLst/>
                      </a:pPr>
                      <a:r>
                        <a:rPr kumimoji="0" lang="en-US" sz="1600" b="0" i="0" u="none" strike="noStrike" cap="none" normalizeH="0" baseline="30000" smtClean="0">
                          <a:ln>
                            <a:noFill/>
                          </a:ln>
                          <a:solidFill>
                            <a:srgbClr val="000000"/>
                          </a:solidFill>
                          <a:effectLst/>
                          <a:latin typeface="Comic Sans MS" pitchFamily="66" charset="0"/>
                          <a:ea typeface="ＭＳ Ｐゴシック"/>
                          <a:cs typeface="ＭＳ Ｐゴシック"/>
                          <a:sym typeface="Comic Sans MS" pitchFamily="66" charset="0"/>
                        </a:rPr>
                        <a:t>68</a:t>
                      </a:r>
                      <a:r>
                        <a:rPr kumimoji="0" lang="en-US" sz="1600" b="0" i="0" u="none" strike="noStrike" cap="none" normalizeH="0" baseline="0" smtClean="0">
                          <a:ln>
                            <a:noFill/>
                          </a:ln>
                          <a:solidFill>
                            <a:srgbClr val="000000"/>
                          </a:solidFill>
                          <a:effectLst/>
                          <a:latin typeface="Comic Sans MS" pitchFamily="66" charset="0"/>
                          <a:ea typeface="ＭＳ Ｐゴシック"/>
                          <a:cs typeface="ＭＳ Ｐゴシック"/>
                          <a:sym typeface="Comic Sans MS" pitchFamily="66" charset="0"/>
                        </a:rPr>
                        <a:t>Ga-gallium-DOTATOC/DOTANOC</a:t>
                      </a:r>
                    </a:p>
                  </a:txBody>
                  <a:tcPr marL="50800" marR="50800" marT="50800" marB="5080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8EECE"/>
                    </a:solidFill>
                  </a:tcPr>
                </a:tc>
              </a:tr>
            </a:tbl>
          </a:graphicData>
        </a:graphic>
      </p:graphicFrame>
      <p:sp>
        <p:nvSpPr>
          <p:cNvPr id="41002" name="Rectangle 88"/>
          <p:cNvSpPr>
            <a:spLocks/>
          </p:cNvSpPr>
          <p:nvPr/>
        </p:nvSpPr>
        <p:spPr bwMode="auto">
          <a:xfrm>
            <a:off x="584200" y="212725"/>
            <a:ext cx="7975600" cy="838200"/>
          </a:xfrm>
          <a:prstGeom prst="rect">
            <a:avLst/>
          </a:prstGeom>
          <a:noFill/>
          <a:ln w="9525">
            <a:noFill/>
            <a:miter lim="800000"/>
            <a:headEnd/>
            <a:tailEnd/>
          </a:ln>
        </p:spPr>
        <p:txBody>
          <a:bodyPr lIns="0" tIns="0" rIns="40639" bIns="0"/>
          <a:lstStyle/>
          <a:p>
            <a:pPr marL="39688" algn="just"/>
            <a:r>
              <a:rPr lang="en-US" sz="2000">
                <a:latin typeface="Comic Sans MS" pitchFamily="66" charset="0"/>
                <a:sym typeface="Comic Sans MS" pitchFamily="66" charset="0"/>
              </a:rPr>
              <a:t>Numerous biologic tracers are being developed, but require validation (and regulatory acceptance) for clinical use</a:t>
            </a:r>
          </a:p>
        </p:txBody>
      </p:sp>
    </p:spTree>
  </p:cSld>
  <p:clrMapOvr>
    <a:masterClrMapping/>
  </p:clrMapOvr>
  <p:transition advTm="2185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Processo 2"/>
          <p:cNvSpPr/>
          <p:nvPr/>
        </p:nvSpPr>
        <p:spPr>
          <a:xfrm>
            <a:off x="654651" y="1450754"/>
            <a:ext cx="8015101" cy="330326"/>
          </a:xfrm>
          <a:prstGeom prst="flowChartProcess">
            <a:avLst/>
          </a:pr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sz="2400" dirty="0"/>
              <a:t>-  </a:t>
            </a:r>
            <a:r>
              <a:rPr lang="it-IT" sz="2400" dirty="0" err="1"/>
              <a:t>Radiation</a:t>
            </a:r>
            <a:r>
              <a:rPr lang="it-IT" sz="2400" dirty="0"/>
              <a:t> </a:t>
            </a:r>
            <a:r>
              <a:rPr lang="it-IT" sz="2400" dirty="0" err="1"/>
              <a:t>Therapy</a:t>
            </a:r>
            <a:r>
              <a:rPr lang="it-IT" sz="2400" dirty="0"/>
              <a:t>  -</a:t>
            </a:r>
          </a:p>
        </p:txBody>
      </p:sp>
      <p:sp>
        <p:nvSpPr>
          <p:cNvPr id="41986" name="CasellaDiTesto 1"/>
          <p:cNvSpPr txBox="1">
            <a:spLocks noChangeArrowheads="1"/>
          </p:cNvSpPr>
          <p:nvPr/>
        </p:nvSpPr>
        <p:spPr bwMode="auto">
          <a:xfrm>
            <a:off x="765175" y="414338"/>
            <a:ext cx="7542213" cy="457200"/>
          </a:xfrm>
          <a:prstGeom prst="rect">
            <a:avLst/>
          </a:prstGeom>
          <a:noFill/>
          <a:ln w="9525">
            <a:noFill/>
            <a:miter lim="800000"/>
            <a:headEnd/>
            <a:tailEnd/>
          </a:ln>
        </p:spPr>
        <p:txBody>
          <a:bodyPr>
            <a:spAutoFit/>
          </a:bodyPr>
          <a:lstStyle/>
          <a:p>
            <a:pPr algn="ctr"/>
            <a:r>
              <a:rPr lang="en-US" sz="2400">
                <a:solidFill>
                  <a:srgbClr val="00FF00"/>
                </a:solidFill>
                <a:latin typeface="Comic Sans MS" pitchFamily="66" charset="0"/>
              </a:rPr>
              <a:t>Potential added-value of PET in radiation oncology</a:t>
            </a:r>
          </a:p>
        </p:txBody>
      </p:sp>
      <p:cxnSp>
        <p:nvCxnSpPr>
          <p:cNvPr id="19" name="Connettore 2 18"/>
          <p:cNvCxnSpPr/>
          <p:nvPr/>
        </p:nvCxnSpPr>
        <p:spPr>
          <a:xfrm rot="5400000" flipH="1" flipV="1">
            <a:off x="2613077" y="2954868"/>
            <a:ext cx="2148981"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Ovale 41"/>
          <p:cNvSpPr/>
          <p:nvPr/>
        </p:nvSpPr>
        <p:spPr>
          <a:xfrm>
            <a:off x="2124088" y="2672223"/>
            <a:ext cx="2339508" cy="1271557"/>
          </a:xfrm>
          <a:prstGeom prst="ellips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41989" name="CasellaDiTesto 3"/>
          <p:cNvSpPr txBox="1">
            <a:spLocks noChangeArrowheads="1"/>
          </p:cNvSpPr>
          <p:nvPr/>
        </p:nvSpPr>
        <p:spPr bwMode="auto">
          <a:xfrm>
            <a:off x="241300" y="2144713"/>
            <a:ext cx="2374900" cy="915987"/>
          </a:xfrm>
          <a:prstGeom prst="rect">
            <a:avLst/>
          </a:prstGeom>
          <a:noFill/>
          <a:ln w="9525">
            <a:noFill/>
            <a:miter lim="800000"/>
            <a:headEnd/>
            <a:tailEnd/>
          </a:ln>
        </p:spPr>
        <p:txBody>
          <a:bodyPr>
            <a:spAutoFit/>
          </a:bodyPr>
          <a:lstStyle/>
          <a:p>
            <a:pPr algn="ctr"/>
            <a:r>
              <a:rPr lang="en-US">
                <a:latin typeface="Comic Sans MS" pitchFamily="66" charset="0"/>
              </a:rPr>
              <a:t>Work-up staging</a:t>
            </a:r>
          </a:p>
          <a:p>
            <a:pPr algn="ctr"/>
            <a:r>
              <a:rPr lang="en-US">
                <a:latin typeface="Comic Sans MS" pitchFamily="66" charset="0"/>
              </a:rPr>
              <a:t>Prognostic evaluation</a:t>
            </a:r>
          </a:p>
        </p:txBody>
      </p:sp>
      <p:sp>
        <p:nvSpPr>
          <p:cNvPr id="41990" name="CasellaDiTesto 4"/>
          <p:cNvSpPr txBox="1">
            <a:spLocks noChangeArrowheads="1"/>
          </p:cNvSpPr>
          <p:nvPr/>
        </p:nvSpPr>
        <p:spPr bwMode="auto">
          <a:xfrm>
            <a:off x="1955800" y="2847975"/>
            <a:ext cx="2671763" cy="641350"/>
          </a:xfrm>
          <a:prstGeom prst="rect">
            <a:avLst/>
          </a:prstGeom>
          <a:noFill/>
          <a:ln w="9525">
            <a:noFill/>
            <a:miter lim="800000"/>
            <a:headEnd/>
            <a:tailEnd/>
          </a:ln>
        </p:spPr>
        <p:txBody>
          <a:bodyPr>
            <a:spAutoFit/>
          </a:bodyPr>
          <a:lstStyle/>
          <a:p>
            <a:pPr algn="ctr"/>
            <a:r>
              <a:rPr lang="en-US" b="1">
                <a:solidFill>
                  <a:srgbClr val="FF0000"/>
                </a:solidFill>
                <a:latin typeface="Comic Sans MS" pitchFamily="66" charset="0"/>
              </a:rPr>
              <a:t>GTV/CTV </a:t>
            </a:r>
          </a:p>
          <a:p>
            <a:pPr algn="ctr"/>
            <a:r>
              <a:rPr lang="en-US" b="1">
                <a:solidFill>
                  <a:srgbClr val="FF0000"/>
                </a:solidFill>
                <a:latin typeface="Comic Sans MS" pitchFamily="66" charset="0"/>
              </a:rPr>
              <a:t>selection/delineation</a:t>
            </a:r>
          </a:p>
        </p:txBody>
      </p:sp>
      <p:sp>
        <p:nvSpPr>
          <p:cNvPr id="41991" name="CasellaDiTesto 6"/>
          <p:cNvSpPr txBox="1">
            <a:spLocks noChangeArrowheads="1"/>
          </p:cNvSpPr>
          <p:nvPr/>
        </p:nvSpPr>
        <p:spPr bwMode="auto">
          <a:xfrm>
            <a:off x="3994150" y="4518025"/>
            <a:ext cx="1847850" cy="641350"/>
          </a:xfrm>
          <a:prstGeom prst="rect">
            <a:avLst/>
          </a:prstGeom>
          <a:noFill/>
          <a:ln w="9525">
            <a:noFill/>
            <a:miter lim="800000"/>
            <a:headEnd/>
            <a:tailEnd/>
          </a:ln>
        </p:spPr>
        <p:txBody>
          <a:bodyPr>
            <a:spAutoFit/>
          </a:bodyPr>
          <a:lstStyle/>
          <a:p>
            <a:pPr algn="ctr"/>
            <a:r>
              <a:rPr lang="en-US">
                <a:latin typeface="Comic Sans MS" pitchFamily="66" charset="0"/>
              </a:rPr>
              <a:t>Early response evaluation</a:t>
            </a:r>
          </a:p>
        </p:txBody>
      </p:sp>
      <p:sp>
        <p:nvSpPr>
          <p:cNvPr id="41992" name="CasellaDiTesto 7"/>
          <p:cNvSpPr txBox="1">
            <a:spLocks noChangeArrowheads="1"/>
          </p:cNvSpPr>
          <p:nvPr/>
        </p:nvSpPr>
        <p:spPr bwMode="auto">
          <a:xfrm>
            <a:off x="6148388" y="5048250"/>
            <a:ext cx="1744662" cy="641350"/>
          </a:xfrm>
          <a:prstGeom prst="rect">
            <a:avLst/>
          </a:prstGeom>
          <a:noFill/>
          <a:ln w="9525">
            <a:noFill/>
            <a:miter lim="800000"/>
            <a:headEnd/>
            <a:tailEnd/>
          </a:ln>
        </p:spPr>
        <p:txBody>
          <a:bodyPr>
            <a:spAutoFit/>
          </a:bodyPr>
          <a:lstStyle/>
          <a:p>
            <a:pPr algn="ctr"/>
            <a:r>
              <a:rPr lang="en-US">
                <a:latin typeface="Comic Sans MS" pitchFamily="66" charset="0"/>
              </a:rPr>
              <a:t>Final response evaluation</a:t>
            </a:r>
          </a:p>
        </p:txBody>
      </p:sp>
      <p:sp>
        <p:nvSpPr>
          <p:cNvPr id="41993" name="CasellaDiTesto 8"/>
          <p:cNvSpPr txBox="1">
            <a:spLocks noChangeArrowheads="1"/>
          </p:cNvSpPr>
          <p:nvPr/>
        </p:nvSpPr>
        <p:spPr bwMode="auto">
          <a:xfrm>
            <a:off x="7019925" y="5770563"/>
            <a:ext cx="1881188" cy="641350"/>
          </a:xfrm>
          <a:prstGeom prst="rect">
            <a:avLst/>
          </a:prstGeom>
          <a:noFill/>
          <a:ln w="9525">
            <a:noFill/>
            <a:miter lim="800000"/>
            <a:headEnd/>
            <a:tailEnd/>
          </a:ln>
        </p:spPr>
        <p:txBody>
          <a:bodyPr>
            <a:spAutoFit/>
          </a:bodyPr>
          <a:lstStyle/>
          <a:p>
            <a:pPr algn="ctr"/>
            <a:r>
              <a:rPr lang="en-US">
                <a:latin typeface="Comic Sans MS" pitchFamily="66" charset="0"/>
              </a:rPr>
              <a:t>Early detection of recurrence</a:t>
            </a:r>
          </a:p>
        </p:txBody>
      </p:sp>
      <p:cxnSp>
        <p:nvCxnSpPr>
          <p:cNvPr id="11" name="Connettore 2 10"/>
          <p:cNvCxnSpPr/>
          <p:nvPr/>
        </p:nvCxnSpPr>
        <p:spPr>
          <a:xfrm rot="5400000" flipH="1" flipV="1">
            <a:off x="1227117" y="2067614"/>
            <a:ext cx="338886" cy="158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Connettore 2 14"/>
          <p:cNvCxnSpPr/>
          <p:nvPr/>
        </p:nvCxnSpPr>
        <p:spPr>
          <a:xfrm rot="5400000" flipH="1" flipV="1">
            <a:off x="2690392" y="2386576"/>
            <a:ext cx="92253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Connettore 2 24"/>
          <p:cNvCxnSpPr/>
          <p:nvPr/>
        </p:nvCxnSpPr>
        <p:spPr>
          <a:xfrm rot="16200000" flipV="1">
            <a:off x="3620689" y="3201101"/>
            <a:ext cx="2588131" cy="664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Connettore 2 26"/>
          <p:cNvCxnSpPr>
            <a:stCxn id="144392" idx="0"/>
          </p:cNvCxnSpPr>
          <p:nvPr/>
        </p:nvCxnSpPr>
        <p:spPr>
          <a:xfrm rot="5400000" flipH="1" flipV="1">
            <a:off x="5461838" y="3487317"/>
            <a:ext cx="3117192"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Connettore 2 29"/>
          <p:cNvCxnSpPr>
            <a:stCxn id="144393" idx="0"/>
          </p:cNvCxnSpPr>
          <p:nvPr/>
        </p:nvCxnSpPr>
        <p:spPr>
          <a:xfrm rot="5400000" flipH="1" flipV="1">
            <a:off x="6051631" y="3839777"/>
            <a:ext cx="3836666" cy="174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1999" name="CasellaDiTesto 5"/>
          <p:cNvSpPr txBox="1">
            <a:spLocks noChangeArrowheads="1"/>
          </p:cNvSpPr>
          <p:nvPr/>
        </p:nvSpPr>
        <p:spPr bwMode="auto">
          <a:xfrm>
            <a:off x="3021013" y="4029075"/>
            <a:ext cx="2820987" cy="369888"/>
          </a:xfrm>
          <a:prstGeom prst="rect">
            <a:avLst/>
          </a:prstGeom>
          <a:noFill/>
          <a:ln w="9525">
            <a:noFill/>
            <a:miter lim="800000"/>
            <a:headEnd/>
            <a:tailEnd/>
          </a:ln>
        </p:spPr>
        <p:txBody>
          <a:bodyPr>
            <a:spAutoFit/>
          </a:bodyPr>
          <a:lstStyle/>
          <a:p>
            <a:pPr algn="ctr"/>
            <a:r>
              <a:rPr lang="en-US">
                <a:latin typeface="Comic Sans MS" pitchFamily="66" charset="0"/>
              </a:rPr>
              <a:t>Functional IG-IMRT</a:t>
            </a:r>
          </a:p>
        </p:txBody>
      </p:sp>
      <p:cxnSp>
        <p:nvCxnSpPr>
          <p:cNvPr id="26" name="Connettore 2 25"/>
          <p:cNvCxnSpPr/>
          <p:nvPr/>
        </p:nvCxnSpPr>
        <p:spPr>
          <a:xfrm rot="5400000" flipH="1" flipV="1">
            <a:off x="3388312" y="2954868"/>
            <a:ext cx="2148981"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CasellaDiTesto 17"/>
          <p:cNvSpPr txBox="1"/>
          <p:nvPr/>
        </p:nvSpPr>
        <p:spPr>
          <a:xfrm>
            <a:off x="30917" y="6379763"/>
            <a:ext cx="1366436" cy="338554"/>
          </a:xfrm>
          <a:prstGeom prst="rect">
            <a:avLst/>
          </a:prstGeom>
          <a:noFill/>
        </p:spPr>
        <p:txBody>
          <a:bodyPr wrap="square" rtlCol="0">
            <a:spAutoFit/>
          </a:bodyPr>
          <a:lstStyle/>
          <a:p>
            <a:r>
              <a:rPr lang="it-IT" sz="1600" i="1" dirty="0" smtClean="0">
                <a:latin typeface="Comic Sans MS"/>
              </a:rPr>
              <a:t>V. </a:t>
            </a:r>
            <a:r>
              <a:rPr lang="it-IT" sz="1600" i="1" dirty="0" err="1" smtClean="0">
                <a:latin typeface="Comic Sans MS"/>
              </a:rPr>
              <a:t>Grégoire</a:t>
            </a:r>
            <a:endParaRPr lang="it-IT" sz="1600" i="1" dirty="0">
              <a:latin typeface="Comic Sans MS"/>
            </a:endParaRPr>
          </a:p>
        </p:txBody>
      </p:sp>
    </p:spTree>
  </p:cSld>
  <p:clrMapOvr>
    <a:masterClrMapping/>
  </p:clrMapOvr>
  <p:transition advTm="16437"/>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09" name="CasellaDiTesto 1"/>
          <p:cNvSpPr txBox="1">
            <a:spLocks noChangeArrowheads="1"/>
          </p:cNvSpPr>
          <p:nvPr/>
        </p:nvSpPr>
        <p:spPr bwMode="auto">
          <a:xfrm>
            <a:off x="765175" y="414338"/>
            <a:ext cx="7542213" cy="457200"/>
          </a:xfrm>
          <a:prstGeom prst="rect">
            <a:avLst/>
          </a:prstGeom>
          <a:noFill/>
          <a:ln w="9525">
            <a:noFill/>
            <a:miter lim="800000"/>
            <a:headEnd/>
            <a:tailEnd/>
          </a:ln>
        </p:spPr>
        <p:txBody>
          <a:bodyPr>
            <a:spAutoFit/>
          </a:bodyPr>
          <a:lstStyle/>
          <a:p>
            <a:pPr algn="ctr"/>
            <a:r>
              <a:rPr lang="en-US" sz="2400">
                <a:solidFill>
                  <a:srgbClr val="00FF00"/>
                </a:solidFill>
                <a:latin typeface="Comic Sans MS" pitchFamily="66" charset="0"/>
              </a:rPr>
              <a:t>Potential added-value of PET in radiation oncology</a:t>
            </a:r>
          </a:p>
        </p:txBody>
      </p:sp>
      <p:cxnSp>
        <p:nvCxnSpPr>
          <p:cNvPr id="19" name="Connettore 2 18"/>
          <p:cNvCxnSpPr/>
          <p:nvPr/>
        </p:nvCxnSpPr>
        <p:spPr>
          <a:xfrm rot="5400000" flipH="1" flipV="1">
            <a:off x="2652132" y="2924644"/>
            <a:ext cx="2070869"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Ovale 41"/>
          <p:cNvSpPr/>
          <p:nvPr/>
        </p:nvSpPr>
        <p:spPr>
          <a:xfrm>
            <a:off x="1820133" y="2568700"/>
            <a:ext cx="4957417" cy="2659525"/>
          </a:xfrm>
          <a:prstGeom prst="ellipse">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3" name="Processo 2"/>
          <p:cNvSpPr/>
          <p:nvPr/>
        </p:nvSpPr>
        <p:spPr>
          <a:xfrm>
            <a:off x="654651" y="1450754"/>
            <a:ext cx="8015101" cy="330326"/>
          </a:xfrm>
          <a:prstGeom prst="flowChartProcess">
            <a:avLst/>
          </a:pr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sz="2400" dirty="0"/>
              <a:t>-  </a:t>
            </a:r>
            <a:r>
              <a:rPr lang="it-IT" sz="2400" dirty="0" err="1"/>
              <a:t>Radiation</a:t>
            </a:r>
            <a:r>
              <a:rPr lang="it-IT" sz="2400" dirty="0"/>
              <a:t> </a:t>
            </a:r>
            <a:r>
              <a:rPr lang="it-IT" sz="2400" dirty="0" err="1"/>
              <a:t>Therapy</a:t>
            </a:r>
            <a:r>
              <a:rPr lang="it-IT" sz="2400" dirty="0"/>
              <a:t>  -</a:t>
            </a:r>
          </a:p>
        </p:txBody>
      </p:sp>
      <p:sp>
        <p:nvSpPr>
          <p:cNvPr id="209927" name="CasellaDiTesto 3"/>
          <p:cNvSpPr txBox="1">
            <a:spLocks noChangeArrowheads="1"/>
          </p:cNvSpPr>
          <p:nvPr/>
        </p:nvSpPr>
        <p:spPr bwMode="auto">
          <a:xfrm>
            <a:off x="241300" y="2144713"/>
            <a:ext cx="2374900" cy="915987"/>
          </a:xfrm>
          <a:prstGeom prst="rect">
            <a:avLst/>
          </a:prstGeom>
          <a:noFill/>
          <a:ln w="9525">
            <a:noFill/>
            <a:miter lim="800000"/>
            <a:headEnd/>
            <a:tailEnd/>
          </a:ln>
        </p:spPr>
        <p:txBody>
          <a:bodyPr>
            <a:spAutoFit/>
          </a:bodyPr>
          <a:lstStyle/>
          <a:p>
            <a:pPr algn="ctr">
              <a:defRPr/>
            </a:pPr>
            <a:r>
              <a:rPr lang="en-US" dirty="0">
                <a:solidFill>
                  <a:schemeClr val="bg1">
                    <a:lumMod val="50000"/>
                    <a:lumOff val="50000"/>
                  </a:schemeClr>
                </a:solidFill>
                <a:latin typeface="Comic Sans MS" pitchFamily="-107" charset="0"/>
                <a:ea typeface="ＭＳ Ｐゴシック" pitchFamily="-107" charset="-128"/>
                <a:cs typeface="ＭＳ Ｐゴシック" pitchFamily="-107" charset="-128"/>
              </a:rPr>
              <a:t>Work-up staging</a:t>
            </a:r>
          </a:p>
          <a:p>
            <a:pPr algn="ctr">
              <a:defRPr/>
            </a:pPr>
            <a:r>
              <a:rPr lang="en-US" dirty="0">
                <a:solidFill>
                  <a:schemeClr val="bg1">
                    <a:lumMod val="50000"/>
                    <a:lumOff val="50000"/>
                  </a:schemeClr>
                </a:solidFill>
                <a:latin typeface="Comic Sans MS" pitchFamily="-107" charset="0"/>
                <a:ea typeface="ＭＳ Ｐゴシック" pitchFamily="-107" charset="-128"/>
                <a:cs typeface="ＭＳ Ｐゴシック" pitchFamily="-107" charset="-128"/>
              </a:rPr>
              <a:t>Prognostic evaluation</a:t>
            </a:r>
          </a:p>
        </p:txBody>
      </p:sp>
      <p:sp>
        <p:nvSpPr>
          <p:cNvPr id="43014" name="CasellaDiTesto 4"/>
          <p:cNvSpPr txBox="1">
            <a:spLocks noChangeArrowheads="1"/>
          </p:cNvSpPr>
          <p:nvPr/>
        </p:nvSpPr>
        <p:spPr bwMode="auto">
          <a:xfrm>
            <a:off x="1955800" y="2847975"/>
            <a:ext cx="2671763" cy="641350"/>
          </a:xfrm>
          <a:prstGeom prst="rect">
            <a:avLst/>
          </a:prstGeom>
          <a:noFill/>
          <a:ln w="9525">
            <a:noFill/>
            <a:miter lim="800000"/>
            <a:headEnd/>
            <a:tailEnd/>
          </a:ln>
        </p:spPr>
        <p:txBody>
          <a:bodyPr>
            <a:spAutoFit/>
          </a:bodyPr>
          <a:lstStyle/>
          <a:p>
            <a:pPr algn="ctr"/>
            <a:r>
              <a:rPr lang="en-US" b="1">
                <a:solidFill>
                  <a:srgbClr val="FED4CC"/>
                </a:solidFill>
                <a:latin typeface="Comic Sans MS" pitchFamily="66" charset="0"/>
              </a:rPr>
              <a:t>GTV/CTV </a:t>
            </a:r>
          </a:p>
          <a:p>
            <a:pPr algn="ctr"/>
            <a:r>
              <a:rPr lang="en-US" b="1">
                <a:solidFill>
                  <a:srgbClr val="FED4CC"/>
                </a:solidFill>
                <a:latin typeface="Comic Sans MS" pitchFamily="66" charset="0"/>
              </a:rPr>
              <a:t>selection/delineation</a:t>
            </a:r>
          </a:p>
        </p:txBody>
      </p:sp>
      <p:sp>
        <p:nvSpPr>
          <p:cNvPr id="43015" name="CasellaDiTesto 6"/>
          <p:cNvSpPr txBox="1">
            <a:spLocks noChangeArrowheads="1"/>
          </p:cNvSpPr>
          <p:nvPr/>
        </p:nvSpPr>
        <p:spPr bwMode="auto">
          <a:xfrm>
            <a:off x="3984625" y="4445000"/>
            <a:ext cx="1847850" cy="641350"/>
          </a:xfrm>
          <a:prstGeom prst="rect">
            <a:avLst/>
          </a:prstGeom>
          <a:noFill/>
          <a:ln w="9525">
            <a:noFill/>
            <a:miter lim="800000"/>
            <a:headEnd/>
            <a:tailEnd/>
          </a:ln>
        </p:spPr>
        <p:txBody>
          <a:bodyPr>
            <a:spAutoFit/>
          </a:bodyPr>
          <a:lstStyle/>
          <a:p>
            <a:pPr algn="ctr"/>
            <a:r>
              <a:rPr lang="en-US" b="1">
                <a:solidFill>
                  <a:srgbClr val="FF0000"/>
                </a:solidFill>
                <a:latin typeface="Comic Sans MS" pitchFamily="66" charset="0"/>
              </a:rPr>
              <a:t>Early response evaluation</a:t>
            </a:r>
          </a:p>
        </p:txBody>
      </p:sp>
      <p:sp>
        <p:nvSpPr>
          <p:cNvPr id="209931" name="CasellaDiTesto 7"/>
          <p:cNvSpPr txBox="1">
            <a:spLocks noChangeArrowheads="1"/>
          </p:cNvSpPr>
          <p:nvPr/>
        </p:nvSpPr>
        <p:spPr bwMode="auto">
          <a:xfrm>
            <a:off x="6148388" y="5048250"/>
            <a:ext cx="1744662" cy="641350"/>
          </a:xfrm>
          <a:prstGeom prst="rect">
            <a:avLst/>
          </a:prstGeom>
          <a:noFill/>
          <a:ln w="9525">
            <a:noFill/>
            <a:miter lim="800000"/>
            <a:headEnd/>
            <a:tailEnd/>
          </a:ln>
        </p:spPr>
        <p:txBody>
          <a:bodyPr>
            <a:spAutoFit/>
          </a:bodyPr>
          <a:lstStyle/>
          <a:p>
            <a:pPr algn="ctr">
              <a:defRPr/>
            </a:pPr>
            <a:r>
              <a:rPr lang="en-US" dirty="0">
                <a:solidFill>
                  <a:schemeClr val="bg1">
                    <a:lumMod val="50000"/>
                    <a:lumOff val="50000"/>
                  </a:schemeClr>
                </a:solidFill>
                <a:latin typeface="Comic Sans MS" pitchFamily="-107" charset="0"/>
                <a:ea typeface="ＭＳ Ｐゴシック" pitchFamily="-107" charset="-128"/>
                <a:cs typeface="ＭＳ Ｐゴシック" pitchFamily="-107" charset="-128"/>
              </a:rPr>
              <a:t>Final response evaluation</a:t>
            </a:r>
          </a:p>
        </p:txBody>
      </p:sp>
      <p:sp>
        <p:nvSpPr>
          <p:cNvPr id="209932" name="CasellaDiTesto 8"/>
          <p:cNvSpPr txBox="1">
            <a:spLocks noChangeArrowheads="1"/>
          </p:cNvSpPr>
          <p:nvPr/>
        </p:nvSpPr>
        <p:spPr bwMode="auto">
          <a:xfrm>
            <a:off x="7019925" y="5770563"/>
            <a:ext cx="1881188" cy="641350"/>
          </a:xfrm>
          <a:prstGeom prst="rect">
            <a:avLst/>
          </a:prstGeom>
          <a:noFill/>
          <a:ln w="9525">
            <a:noFill/>
            <a:miter lim="800000"/>
            <a:headEnd/>
            <a:tailEnd/>
          </a:ln>
        </p:spPr>
        <p:txBody>
          <a:bodyPr>
            <a:spAutoFit/>
          </a:bodyPr>
          <a:lstStyle/>
          <a:p>
            <a:pPr algn="ctr">
              <a:defRPr/>
            </a:pPr>
            <a:r>
              <a:rPr lang="en-US" dirty="0">
                <a:solidFill>
                  <a:schemeClr val="bg1">
                    <a:lumMod val="50000"/>
                    <a:lumOff val="50000"/>
                  </a:schemeClr>
                </a:solidFill>
                <a:latin typeface="Comic Sans MS" pitchFamily="-107" charset="0"/>
                <a:ea typeface="ＭＳ Ｐゴシック" pitchFamily="-107" charset="-128"/>
                <a:cs typeface="ＭＳ Ｐゴシック" pitchFamily="-107" charset="-128"/>
              </a:rPr>
              <a:t>Early detection of recurrence</a:t>
            </a:r>
          </a:p>
        </p:txBody>
      </p:sp>
      <p:cxnSp>
        <p:nvCxnSpPr>
          <p:cNvPr id="11" name="Connettore 2 10"/>
          <p:cNvCxnSpPr/>
          <p:nvPr/>
        </p:nvCxnSpPr>
        <p:spPr>
          <a:xfrm rot="5400000" flipH="1" flipV="1">
            <a:off x="1227117" y="2067614"/>
            <a:ext cx="338886" cy="158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Connettore 2 14"/>
          <p:cNvCxnSpPr/>
          <p:nvPr/>
        </p:nvCxnSpPr>
        <p:spPr>
          <a:xfrm rot="5400000" flipH="1" flipV="1">
            <a:off x="2690392" y="2386576"/>
            <a:ext cx="92253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Connettore 2 21"/>
          <p:cNvCxnSpPr/>
          <p:nvPr/>
        </p:nvCxnSpPr>
        <p:spPr>
          <a:xfrm rot="5400000" flipH="1" flipV="1">
            <a:off x="3422589" y="2920702"/>
            <a:ext cx="2080343"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Connettore 2 24"/>
          <p:cNvCxnSpPr/>
          <p:nvPr/>
        </p:nvCxnSpPr>
        <p:spPr>
          <a:xfrm rot="16200000" flipV="1">
            <a:off x="3677829" y="3143960"/>
            <a:ext cx="2468796"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Connettore 2 26"/>
          <p:cNvCxnSpPr>
            <a:stCxn id="144392" idx="0"/>
          </p:cNvCxnSpPr>
          <p:nvPr/>
        </p:nvCxnSpPr>
        <p:spPr>
          <a:xfrm rot="5400000" flipH="1" flipV="1">
            <a:off x="5461838" y="3487317"/>
            <a:ext cx="3117192"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Connettore 2 29"/>
          <p:cNvCxnSpPr>
            <a:stCxn id="144393" idx="0"/>
          </p:cNvCxnSpPr>
          <p:nvPr/>
        </p:nvCxnSpPr>
        <p:spPr>
          <a:xfrm rot="5400000" flipH="1" flipV="1">
            <a:off x="6051631" y="3839777"/>
            <a:ext cx="3836666" cy="174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024" name="CasellaDiTesto 5"/>
          <p:cNvSpPr txBox="1">
            <a:spLocks noChangeArrowheads="1"/>
          </p:cNvSpPr>
          <p:nvPr/>
        </p:nvSpPr>
        <p:spPr bwMode="auto">
          <a:xfrm>
            <a:off x="3119438" y="3960813"/>
            <a:ext cx="2527300" cy="368300"/>
          </a:xfrm>
          <a:prstGeom prst="rect">
            <a:avLst/>
          </a:prstGeom>
          <a:noFill/>
          <a:ln w="9525">
            <a:noFill/>
            <a:miter lim="800000"/>
            <a:headEnd/>
            <a:tailEnd/>
          </a:ln>
        </p:spPr>
        <p:txBody>
          <a:bodyPr>
            <a:spAutoFit/>
          </a:bodyPr>
          <a:lstStyle/>
          <a:p>
            <a:pPr algn="ctr"/>
            <a:r>
              <a:rPr lang="en-US" b="1">
                <a:solidFill>
                  <a:srgbClr val="FF0000"/>
                </a:solidFill>
                <a:latin typeface="Comic Sans MS" pitchFamily="66" charset="0"/>
              </a:rPr>
              <a:t>Functional IG-IMRT</a:t>
            </a:r>
          </a:p>
        </p:txBody>
      </p:sp>
      <p:sp>
        <p:nvSpPr>
          <p:cNvPr id="18" name="CasellaDiTesto 17"/>
          <p:cNvSpPr txBox="1"/>
          <p:nvPr/>
        </p:nvSpPr>
        <p:spPr>
          <a:xfrm>
            <a:off x="30917" y="6379763"/>
            <a:ext cx="1366436" cy="338554"/>
          </a:xfrm>
          <a:prstGeom prst="rect">
            <a:avLst/>
          </a:prstGeom>
          <a:noFill/>
        </p:spPr>
        <p:txBody>
          <a:bodyPr wrap="square" rtlCol="0">
            <a:spAutoFit/>
          </a:bodyPr>
          <a:lstStyle/>
          <a:p>
            <a:r>
              <a:rPr lang="it-IT" sz="1600" i="1" dirty="0" smtClean="0">
                <a:latin typeface="Comic Sans MS"/>
              </a:rPr>
              <a:t>V. </a:t>
            </a:r>
            <a:r>
              <a:rPr lang="it-IT" sz="1600" i="1" dirty="0" err="1" smtClean="0">
                <a:latin typeface="Comic Sans MS"/>
              </a:rPr>
              <a:t>Grégoire</a:t>
            </a:r>
            <a:endParaRPr lang="it-IT" sz="1600" i="1" dirty="0">
              <a:latin typeface="Comic Sans MS"/>
            </a:endParaRPr>
          </a:p>
        </p:txBody>
      </p:sp>
    </p:spTree>
  </p:cSld>
  <p:clrMapOvr>
    <a:masterClrMapping/>
  </p:clrMapOvr>
  <p:transition advTm="1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Text Box 7"/>
          <p:cNvSpPr txBox="1">
            <a:spLocks noChangeArrowheads="1"/>
          </p:cNvSpPr>
          <p:nvPr/>
        </p:nvSpPr>
        <p:spPr bwMode="auto">
          <a:xfrm>
            <a:off x="225083" y="1817688"/>
            <a:ext cx="8693833" cy="2123658"/>
          </a:xfrm>
          <a:prstGeom prst="rect">
            <a:avLst/>
          </a:prstGeom>
          <a:noFill/>
          <a:ln w="9525">
            <a:noFill/>
            <a:miter lim="800000"/>
            <a:headEnd/>
            <a:tailEnd/>
          </a:ln>
        </p:spPr>
        <p:txBody>
          <a:bodyPr wrap="square">
            <a:spAutoFit/>
          </a:bodyPr>
          <a:lstStyle/>
          <a:p>
            <a:pPr algn="just" defTabSz="914400">
              <a:spcBef>
                <a:spcPct val="50000"/>
              </a:spcBef>
              <a:buSzPct val="85000"/>
              <a:buFont typeface="Wingdings" pitchFamily="2" charset="2"/>
              <a:buChar char="Ø"/>
            </a:pPr>
            <a:r>
              <a:rPr lang="en-US" sz="2400" b="1" dirty="0">
                <a:solidFill>
                  <a:srgbClr val="00FF00"/>
                </a:solidFill>
                <a:latin typeface="Comic Sans MS" pitchFamily="66" charset="0"/>
              </a:rPr>
              <a:t> Biologic guided dose </a:t>
            </a:r>
            <a:r>
              <a:rPr lang="en-US" sz="2400" b="1" dirty="0" smtClean="0">
                <a:solidFill>
                  <a:srgbClr val="00FF00"/>
                </a:solidFill>
                <a:latin typeface="Comic Sans MS" pitchFamily="66" charset="0"/>
              </a:rPr>
              <a:t>escalation </a:t>
            </a:r>
            <a:r>
              <a:rPr lang="en-US" sz="2000" b="1" dirty="0" smtClean="0">
                <a:latin typeface="Comic Sans MS" pitchFamily="66" charset="0"/>
              </a:rPr>
              <a:t>(and/or dose redistribution)</a:t>
            </a:r>
          </a:p>
          <a:p>
            <a:pPr algn="just" defTabSz="914400">
              <a:spcBef>
                <a:spcPct val="50000"/>
              </a:spcBef>
              <a:buSzPct val="85000"/>
              <a:buFont typeface="Wingdings" pitchFamily="2" charset="2"/>
              <a:buChar char="Ø"/>
            </a:pPr>
            <a:endParaRPr lang="en-US" sz="2400" b="1" dirty="0">
              <a:solidFill>
                <a:srgbClr val="00FF00"/>
              </a:solidFill>
              <a:latin typeface="Comic Sans MS" pitchFamily="66" charset="0"/>
            </a:endParaRPr>
          </a:p>
          <a:p>
            <a:pPr algn="just" defTabSz="914400">
              <a:spcBef>
                <a:spcPct val="50000"/>
              </a:spcBef>
              <a:buSzPct val="85000"/>
              <a:buFont typeface="Wingdings" pitchFamily="2" charset="2"/>
              <a:buChar char="Ø"/>
            </a:pPr>
            <a:endParaRPr lang="en-US" sz="2400" b="1" dirty="0">
              <a:solidFill>
                <a:srgbClr val="00FF00"/>
              </a:solidFill>
              <a:latin typeface="Comic Sans MS" pitchFamily="66" charset="0"/>
            </a:endParaRPr>
          </a:p>
          <a:p>
            <a:pPr algn="just" defTabSz="914400">
              <a:spcBef>
                <a:spcPct val="50000"/>
              </a:spcBef>
              <a:buSzPct val="85000"/>
              <a:buFont typeface="Wingdings" pitchFamily="2" charset="2"/>
              <a:buChar char="Ø"/>
            </a:pPr>
            <a:r>
              <a:rPr lang="en-US" sz="2400" b="1" dirty="0">
                <a:solidFill>
                  <a:srgbClr val="00FF00"/>
                </a:solidFill>
                <a:latin typeface="Comic Sans MS" pitchFamily="66" charset="0"/>
              </a:rPr>
              <a:t> Biologic monitoring and treatment adaptation</a:t>
            </a:r>
          </a:p>
        </p:txBody>
      </p:sp>
    </p:spTree>
  </p:cSld>
  <p:clrMapOvr>
    <a:masterClrMapping/>
  </p:clrMapOvr>
  <p:transition advTm="11344"/>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5057" name="Picture 3"/>
          <p:cNvPicPr>
            <a:picLocks noChangeAspect="1" noChangeArrowheads="1"/>
          </p:cNvPicPr>
          <p:nvPr/>
        </p:nvPicPr>
        <p:blipFill>
          <a:blip r:embed="rId3"/>
          <a:srcRect l="7738" r="12477"/>
          <a:stretch>
            <a:fillRect/>
          </a:stretch>
        </p:blipFill>
        <p:spPr bwMode="auto">
          <a:xfrm>
            <a:off x="4779963" y="3851275"/>
            <a:ext cx="2384425" cy="2371725"/>
          </a:xfrm>
          <a:prstGeom prst="rect">
            <a:avLst/>
          </a:prstGeom>
          <a:noFill/>
          <a:ln w="9525">
            <a:noFill/>
            <a:miter lim="800000"/>
            <a:headEnd/>
            <a:tailEnd/>
          </a:ln>
        </p:spPr>
      </p:pic>
      <p:pic>
        <p:nvPicPr>
          <p:cNvPr id="45058" name="Picture 2"/>
          <p:cNvPicPr>
            <a:picLocks noChangeAspect="1" noChangeArrowheads="1"/>
          </p:cNvPicPr>
          <p:nvPr/>
        </p:nvPicPr>
        <p:blipFill>
          <a:blip r:embed="rId4"/>
          <a:srcRect b="10730"/>
          <a:stretch>
            <a:fillRect/>
          </a:stretch>
        </p:blipFill>
        <p:spPr bwMode="auto">
          <a:xfrm>
            <a:off x="1893888" y="3719513"/>
            <a:ext cx="2492375" cy="2511425"/>
          </a:xfrm>
          <a:prstGeom prst="rect">
            <a:avLst/>
          </a:prstGeom>
          <a:noFill/>
          <a:ln w="9525">
            <a:noFill/>
            <a:miter lim="800000"/>
            <a:headEnd/>
            <a:tailEnd/>
          </a:ln>
        </p:spPr>
      </p:pic>
      <p:sp>
        <p:nvSpPr>
          <p:cNvPr id="45059" name="Text Box 3"/>
          <p:cNvSpPr txBox="1">
            <a:spLocks noChangeArrowheads="1"/>
          </p:cNvSpPr>
          <p:nvPr/>
        </p:nvSpPr>
        <p:spPr bwMode="auto">
          <a:xfrm>
            <a:off x="466725" y="781050"/>
            <a:ext cx="8208963" cy="1857375"/>
          </a:xfrm>
          <a:prstGeom prst="rect">
            <a:avLst/>
          </a:prstGeom>
          <a:noFill/>
          <a:ln w="9525">
            <a:noFill/>
            <a:miter lim="800000"/>
            <a:headEnd/>
            <a:tailEnd/>
          </a:ln>
        </p:spPr>
        <p:txBody>
          <a:bodyPr>
            <a:spAutoFit/>
          </a:bodyPr>
          <a:lstStyle/>
          <a:p>
            <a:pPr algn="just">
              <a:lnSpc>
                <a:spcPts val="3475"/>
              </a:lnSpc>
              <a:buFont typeface="Wingdings" pitchFamily="2" charset="2"/>
              <a:buNone/>
            </a:pPr>
            <a:r>
              <a:rPr lang="en-US" sz="2000">
                <a:latin typeface="Comic Sans MS" pitchFamily="66" charset="0"/>
              </a:rPr>
              <a:t>Improved methods for the delivery of focal dose escalation </a:t>
            </a:r>
            <a:r>
              <a:rPr lang="en-US" sz="2000">
                <a:solidFill>
                  <a:srgbClr val="00FF00"/>
                </a:solidFill>
                <a:latin typeface="Comic Sans MS" pitchFamily="66" charset="0"/>
              </a:rPr>
              <a:t>(</a:t>
            </a:r>
            <a:r>
              <a:rPr lang="en-US" sz="2000" b="1">
                <a:solidFill>
                  <a:srgbClr val="00FF00"/>
                </a:solidFill>
                <a:latin typeface="Comic Sans MS" pitchFamily="66" charset="0"/>
              </a:rPr>
              <a:t>DOSE PAINTING</a:t>
            </a:r>
            <a:r>
              <a:rPr lang="en-US" sz="2000">
                <a:solidFill>
                  <a:srgbClr val="00FF00"/>
                </a:solidFill>
                <a:latin typeface="Comic Sans MS" pitchFamily="66" charset="0"/>
              </a:rPr>
              <a:t>)</a:t>
            </a:r>
            <a:r>
              <a:rPr lang="en-US" sz="2000">
                <a:latin typeface="Comic Sans MS" pitchFamily="66" charset="0"/>
              </a:rPr>
              <a:t> coupled with advances in biologic imaging offer the possibility to increase the therapeutic ratio by escalating the dose to radio-resistant regions within the tumor</a:t>
            </a:r>
          </a:p>
        </p:txBody>
      </p:sp>
      <p:sp>
        <p:nvSpPr>
          <p:cNvPr id="7" name="Rectangle 5"/>
          <p:cNvSpPr>
            <a:spLocks/>
          </p:cNvSpPr>
          <p:nvPr/>
        </p:nvSpPr>
        <p:spPr bwMode="auto">
          <a:xfrm>
            <a:off x="1135063" y="2743200"/>
            <a:ext cx="6873875" cy="1371600"/>
          </a:xfrm>
          <a:prstGeom prst="rect">
            <a:avLst/>
          </a:prstGeom>
          <a:solidFill>
            <a:srgbClr val="FFFFFF"/>
          </a:solidFill>
          <a:ln w="28575">
            <a:solidFill>
              <a:srgbClr val="00FF00"/>
            </a:solidFill>
            <a:miter lim="800000"/>
            <a:headEnd/>
            <a:tailEnd/>
          </a:ln>
        </p:spPr>
        <p:txBody>
          <a:bodyPr lIns="0" tIns="0" rIns="40639" bIns="0" anchor="ctr"/>
          <a:lstStyle/>
          <a:p>
            <a:pPr marL="39688" algn="just">
              <a:lnSpc>
                <a:spcPct val="120000"/>
              </a:lnSpc>
              <a:spcBef>
                <a:spcPts val="1813"/>
              </a:spcBef>
            </a:pPr>
            <a:r>
              <a:rPr lang="en-US" sz="2000" b="1">
                <a:solidFill>
                  <a:srgbClr val="000000"/>
                </a:solidFill>
                <a:latin typeface="Comic Sans MS" pitchFamily="66" charset="0"/>
                <a:sym typeface="Comic Sans MS" pitchFamily="66" charset="0"/>
              </a:rPr>
              <a:t>Multimodal imaging as a guide to define not only </a:t>
            </a:r>
            <a:r>
              <a:rPr lang="en-US" sz="2000" b="1">
                <a:solidFill>
                  <a:srgbClr val="FF6600"/>
                </a:solidFill>
                <a:latin typeface="Comic Sans MS" pitchFamily="66" charset="0"/>
                <a:sym typeface="Comic Sans MS" pitchFamily="66" charset="0"/>
              </a:rPr>
              <a:t>WHERE</a:t>
            </a:r>
            <a:r>
              <a:rPr lang="en-US" sz="2000" b="1">
                <a:solidFill>
                  <a:srgbClr val="000000"/>
                </a:solidFill>
                <a:latin typeface="Comic Sans MS" pitchFamily="66" charset="0"/>
                <a:sym typeface="Comic Sans MS" pitchFamily="66" charset="0"/>
              </a:rPr>
              <a:t> but also </a:t>
            </a:r>
            <a:r>
              <a:rPr lang="en-US" sz="2000" b="1">
                <a:solidFill>
                  <a:srgbClr val="FF6600"/>
                </a:solidFill>
                <a:latin typeface="Comic Sans MS" pitchFamily="66" charset="0"/>
                <a:sym typeface="Comic Sans MS" pitchFamily="66" charset="0"/>
              </a:rPr>
              <a:t>HOW </a:t>
            </a:r>
            <a:r>
              <a:rPr lang="en-US" sz="2000" b="1">
                <a:solidFill>
                  <a:srgbClr val="000000"/>
                </a:solidFill>
                <a:latin typeface="Comic Sans MS" pitchFamily="66" charset="0"/>
                <a:sym typeface="Comic Sans MS" pitchFamily="66" charset="0"/>
              </a:rPr>
              <a:t>the radiation treatment should be delivered</a:t>
            </a:r>
          </a:p>
        </p:txBody>
      </p:sp>
      <p:sp>
        <p:nvSpPr>
          <p:cNvPr id="45061" name="Oval 7"/>
          <p:cNvSpPr>
            <a:spLocks noChangeArrowheads="1"/>
          </p:cNvSpPr>
          <p:nvPr/>
        </p:nvSpPr>
        <p:spPr bwMode="auto">
          <a:xfrm>
            <a:off x="7326313" y="4916488"/>
            <a:ext cx="1365250" cy="914400"/>
          </a:xfrm>
          <a:prstGeom prst="ellipse">
            <a:avLst/>
          </a:prstGeom>
          <a:solidFill>
            <a:srgbClr val="CCFFCC"/>
          </a:solidFill>
          <a:ln w="28575">
            <a:solidFill>
              <a:srgbClr val="00FF00"/>
            </a:solidFill>
            <a:round/>
            <a:headEnd/>
            <a:tailEnd/>
          </a:ln>
        </p:spPr>
        <p:txBody>
          <a:bodyPr wrap="none" anchor="ctr"/>
          <a:lstStyle/>
          <a:p>
            <a:pPr algn="ctr" defTabSz="914400"/>
            <a:r>
              <a:rPr lang="it-IT" sz="2400" b="1">
                <a:solidFill>
                  <a:srgbClr val="FF6600"/>
                </a:solidFill>
                <a:latin typeface="Comic Sans MS" pitchFamily="66" charset="0"/>
              </a:rPr>
              <a:t>BTV</a:t>
            </a:r>
          </a:p>
        </p:txBody>
      </p:sp>
    </p:spTree>
  </p:cSld>
  <p:clrMapOvr>
    <a:masterClrMapping/>
  </p:clrMapOvr>
  <p:transition advTm="1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5" name="Immagine 1"/>
          <p:cNvPicPr>
            <a:picLocks noChangeAspect="1"/>
          </p:cNvPicPr>
          <p:nvPr/>
        </p:nvPicPr>
        <p:blipFill>
          <a:blip r:embed="rId4"/>
          <a:srcRect l="2815"/>
          <a:stretch>
            <a:fillRect/>
          </a:stretch>
        </p:blipFill>
        <p:spPr bwMode="auto">
          <a:xfrm>
            <a:off x="1477963" y="3103563"/>
            <a:ext cx="1838325" cy="2268537"/>
          </a:xfrm>
          <a:prstGeom prst="rect">
            <a:avLst/>
          </a:prstGeom>
          <a:noFill/>
          <a:ln w="9525">
            <a:noFill/>
            <a:miter lim="800000"/>
            <a:headEnd/>
            <a:tailEnd/>
          </a:ln>
        </p:spPr>
      </p:pic>
      <p:sp>
        <p:nvSpPr>
          <p:cNvPr id="47106" name="CasellaDiTesto 5"/>
          <p:cNvSpPr txBox="1">
            <a:spLocks noChangeArrowheads="1"/>
          </p:cNvSpPr>
          <p:nvPr/>
        </p:nvSpPr>
        <p:spPr bwMode="auto">
          <a:xfrm>
            <a:off x="587375" y="5921375"/>
            <a:ext cx="3444875" cy="400050"/>
          </a:xfrm>
          <a:prstGeom prst="rect">
            <a:avLst/>
          </a:prstGeom>
          <a:noFill/>
          <a:ln w="9525">
            <a:noFill/>
            <a:miter lim="800000"/>
            <a:headEnd/>
            <a:tailEnd/>
          </a:ln>
        </p:spPr>
        <p:txBody>
          <a:bodyPr>
            <a:spAutoFit/>
          </a:bodyPr>
          <a:lstStyle/>
          <a:p>
            <a:pPr algn="ctr"/>
            <a:r>
              <a:rPr lang="en-US" sz="2000">
                <a:latin typeface="Comic Sans MS" pitchFamily="66" charset="0"/>
              </a:rPr>
              <a:t>Biology-based contours</a:t>
            </a:r>
          </a:p>
        </p:txBody>
      </p:sp>
      <p:sp>
        <p:nvSpPr>
          <p:cNvPr id="47107" name="Rettangolo 5"/>
          <p:cNvSpPr>
            <a:spLocks noChangeArrowheads="1"/>
          </p:cNvSpPr>
          <p:nvPr/>
        </p:nvSpPr>
        <p:spPr bwMode="auto">
          <a:xfrm>
            <a:off x="338138" y="285750"/>
            <a:ext cx="4002087" cy="2492375"/>
          </a:xfrm>
          <a:prstGeom prst="rect">
            <a:avLst/>
          </a:prstGeom>
          <a:noFill/>
          <a:ln w="9525">
            <a:noFill/>
            <a:miter lim="800000"/>
            <a:headEnd/>
            <a:tailEnd/>
          </a:ln>
        </p:spPr>
        <p:txBody>
          <a:bodyPr>
            <a:spAutoFit/>
          </a:bodyPr>
          <a:lstStyle/>
          <a:p>
            <a:pPr algn="ctr">
              <a:lnSpc>
                <a:spcPts val="2700"/>
              </a:lnSpc>
            </a:pPr>
            <a:r>
              <a:rPr lang="en-US" sz="2400" b="1">
                <a:solidFill>
                  <a:srgbClr val="00FF00"/>
                </a:solidFill>
                <a:latin typeface="Comic Sans MS" pitchFamily="66" charset="0"/>
              </a:rPr>
              <a:t>Dose painting by contours</a:t>
            </a:r>
          </a:p>
          <a:p>
            <a:pPr algn="ctr">
              <a:lnSpc>
                <a:spcPts val="2700"/>
              </a:lnSpc>
            </a:pPr>
            <a:endParaRPr lang="en-US" sz="2000">
              <a:latin typeface="Comic Sans MS" pitchFamily="66" charset="0"/>
            </a:endParaRPr>
          </a:p>
          <a:p>
            <a:pPr algn="just">
              <a:lnSpc>
                <a:spcPts val="2700"/>
              </a:lnSpc>
            </a:pPr>
            <a:r>
              <a:rPr lang="en-US" sz="2000">
                <a:solidFill>
                  <a:srgbClr val="FFFFFF"/>
                </a:solidFill>
                <a:latin typeface="Comic Sans MS" pitchFamily="66" charset="0"/>
              </a:rPr>
              <a:t>Uniform dose escalation to tumor subvolumes. The DE is usually limited by normal tissue toxicity (usually, DE factor 1.2-1.5)</a:t>
            </a:r>
          </a:p>
        </p:txBody>
      </p:sp>
      <p:grpSp>
        <p:nvGrpSpPr>
          <p:cNvPr id="10" name="Gruppo 9"/>
          <p:cNvGrpSpPr>
            <a:grpSpLocks/>
          </p:cNvGrpSpPr>
          <p:nvPr/>
        </p:nvGrpSpPr>
        <p:grpSpPr bwMode="auto">
          <a:xfrm>
            <a:off x="4737100" y="285750"/>
            <a:ext cx="4217988" cy="6399213"/>
            <a:chOff x="4737100" y="285750"/>
            <a:chExt cx="4217988" cy="6399213"/>
          </a:xfrm>
        </p:grpSpPr>
        <p:pic>
          <p:nvPicPr>
            <p:cNvPr id="47109" name="Immagine 2"/>
            <p:cNvPicPr>
              <a:picLocks/>
            </p:cNvPicPr>
            <p:nvPr/>
          </p:nvPicPr>
          <p:blipFill>
            <a:blip r:embed="rId5"/>
            <a:srcRect l="1929"/>
            <a:stretch>
              <a:fillRect/>
            </a:stretch>
          </p:blipFill>
          <p:spPr bwMode="auto">
            <a:xfrm>
              <a:off x="6046788" y="2989263"/>
              <a:ext cx="1835150" cy="2268537"/>
            </a:xfrm>
            <a:prstGeom prst="rect">
              <a:avLst/>
            </a:prstGeom>
            <a:noFill/>
            <a:ln w="9525">
              <a:noFill/>
              <a:miter lim="800000"/>
              <a:headEnd/>
              <a:tailEnd/>
            </a:ln>
          </p:spPr>
        </p:pic>
        <p:grpSp>
          <p:nvGrpSpPr>
            <p:cNvPr id="47110" name="Gruppo 14"/>
            <p:cNvGrpSpPr>
              <a:grpSpLocks/>
            </p:cNvGrpSpPr>
            <p:nvPr/>
          </p:nvGrpSpPr>
          <p:grpSpPr bwMode="auto">
            <a:xfrm>
              <a:off x="4922838" y="5668963"/>
              <a:ext cx="4032250" cy="1016000"/>
              <a:chOff x="4819910" y="5534229"/>
              <a:chExt cx="4031486" cy="1015663"/>
            </a:xfrm>
          </p:grpSpPr>
          <p:sp>
            <p:nvSpPr>
              <p:cNvPr id="25607" name="CasellaDiTesto 6"/>
              <p:cNvSpPr txBox="1">
                <a:spLocks noChangeArrowheads="1"/>
              </p:cNvSpPr>
              <p:nvPr/>
            </p:nvSpPr>
            <p:spPr bwMode="auto">
              <a:xfrm>
                <a:off x="4819910" y="5534229"/>
                <a:ext cx="4031486" cy="1015663"/>
              </a:xfrm>
              <a:prstGeom prst="rect">
                <a:avLst/>
              </a:prstGeom>
              <a:noFill/>
              <a:ln w="9525">
                <a:noFill/>
                <a:miter lim="800000"/>
                <a:headEnd/>
                <a:tailEnd/>
              </a:ln>
              <a:scene3d>
                <a:camera prst="orthographicFront"/>
                <a:lightRig rig="threePt" dir="t"/>
              </a:scene3d>
              <a:sp3d extrusionH="76200">
                <a:extrusionClr>
                  <a:schemeClr val="tx1"/>
                </a:extrusionClr>
              </a:sp3d>
            </p:spPr>
            <p:txBody>
              <a:bodyPr>
                <a:spAutoFit/>
              </a:bodyPr>
              <a:lstStyle/>
              <a:p>
                <a:pPr>
                  <a:defRPr/>
                </a:pPr>
                <a:r>
                  <a:rPr lang="en-US" sz="2000">
                    <a:latin typeface="Comic Sans MS" pitchFamily="27" charset="0"/>
                  </a:rPr>
                  <a:t>Biology-based   	X, Y, Z</a:t>
                </a:r>
              </a:p>
              <a:p>
                <a:pPr>
                  <a:defRPr/>
                </a:pPr>
                <a:r>
                  <a:rPr lang="en-US" sz="2000">
                    <a:latin typeface="Comic Sans MS" pitchFamily="27" charset="0"/>
                  </a:rPr>
                  <a:t>Voxels				signal value</a:t>
                </a:r>
              </a:p>
              <a:p>
                <a:pPr>
                  <a:defRPr/>
                </a:pPr>
                <a:endParaRPr lang="en-US" sz="2000">
                  <a:latin typeface="Comic Sans MS" pitchFamily="27" charset="0"/>
                </a:endParaRPr>
              </a:p>
            </p:txBody>
          </p:sp>
          <p:sp>
            <p:nvSpPr>
              <p:cNvPr id="8" name="Parentesi graffa aperta 7"/>
              <p:cNvSpPr/>
              <p:nvPr/>
            </p:nvSpPr>
            <p:spPr bwMode="auto">
              <a:xfrm>
                <a:off x="6680547" y="5569447"/>
                <a:ext cx="346784" cy="751671"/>
              </a:xfrm>
              <a:prstGeom prst="leftBrace">
                <a:avLst>
                  <a:gd name="adj1" fmla="val 8333"/>
                  <a:gd name="adj2" fmla="val 50000"/>
                </a:avLst>
              </a:prstGeom>
              <a:ln w="28575">
                <a:solidFill>
                  <a:schemeClr val="tx1"/>
                </a:solidFill>
              </a:ln>
              <a:effectLst/>
              <a:scene3d>
                <a:camera prst="orthographicFront"/>
                <a:lightRig rig="threePt" dir="t"/>
              </a:scene3d>
              <a:sp3d extrusionH="76200">
                <a:extrusionClr>
                  <a:schemeClr val="tx1"/>
                </a:extrusionClr>
              </a:sp3d>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47111" name="Rettangolo 13"/>
            <p:cNvSpPr>
              <a:spLocks noChangeArrowheads="1"/>
            </p:cNvSpPr>
            <p:nvPr/>
          </p:nvSpPr>
          <p:spPr bwMode="auto">
            <a:xfrm>
              <a:off x="4737100" y="285750"/>
              <a:ext cx="4114800" cy="2509838"/>
            </a:xfrm>
            <a:prstGeom prst="rect">
              <a:avLst/>
            </a:prstGeom>
            <a:noFill/>
            <a:ln w="9525">
              <a:noFill/>
              <a:miter lim="800000"/>
              <a:headEnd/>
              <a:tailEnd/>
            </a:ln>
          </p:spPr>
          <p:txBody>
            <a:bodyPr>
              <a:spAutoFit/>
            </a:bodyPr>
            <a:lstStyle/>
            <a:p>
              <a:pPr algn="ctr">
                <a:lnSpc>
                  <a:spcPts val="2700"/>
                </a:lnSpc>
              </a:pPr>
              <a:r>
                <a:rPr lang="en-US" sz="2400" b="1">
                  <a:solidFill>
                    <a:srgbClr val="00FF00"/>
                  </a:solidFill>
                  <a:latin typeface="Comic Sans MS" pitchFamily="66" charset="0"/>
                </a:rPr>
                <a:t>Dose Painting by Numbers (DPN)</a:t>
              </a:r>
            </a:p>
            <a:p>
              <a:pPr algn="just">
                <a:lnSpc>
                  <a:spcPts val="2700"/>
                </a:lnSpc>
              </a:pPr>
              <a:r>
                <a:rPr lang="en-US" sz="2000">
                  <a:solidFill>
                    <a:srgbClr val="FFFFFF"/>
                  </a:solidFill>
                  <a:latin typeface="Comic Sans MS" pitchFamily="66" charset="0"/>
                </a:rPr>
                <a:t>Voxel-based. The DE is determined by a mathematical relationship between the image parameters and the required dose</a:t>
              </a:r>
            </a:p>
          </p:txBody>
        </p:sp>
      </p:grpSp>
    </p:spTree>
    <p:custDataLst>
      <p:tags r:id="rId1"/>
    </p:custDataLst>
  </p:cSld>
  <p:clrMapOvr>
    <a:masterClrMapping/>
  </p:clrMapOvr>
  <p:transition advTm="4909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6385" name="Gruppo 21"/>
          <p:cNvGrpSpPr>
            <a:grpSpLocks/>
          </p:cNvGrpSpPr>
          <p:nvPr/>
        </p:nvGrpSpPr>
        <p:grpSpPr bwMode="auto">
          <a:xfrm>
            <a:off x="4429125" y="1395413"/>
            <a:ext cx="4438650" cy="2060575"/>
            <a:chOff x="4429215" y="1395826"/>
            <a:chExt cx="4438899" cy="2060342"/>
          </a:xfrm>
        </p:grpSpPr>
        <p:sp>
          <p:nvSpPr>
            <p:cNvPr id="18434" name="Text Box 4"/>
            <p:cNvSpPr txBox="1">
              <a:spLocks noChangeArrowheads="1"/>
            </p:cNvSpPr>
            <p:nvPr/>
          </p:nvSpPr>
          <p:spPr bwMode="auto">
            <a:xfrm>
              <a:off x="4429215" y="2122819"/>
              <a:ext cx="1952735" cy="460323"/>
            </a:xfrm>
            <a:prstGeom prst="rect">
              <a:avLst/>
            </a:prstGeom>
            <a:noFill/>
            <a:ln w="9525">
              <a:noFill/>
              <a:miter lim="800000"/>
              <a:headEnd/>
              <a:tailEnd/>
            </a:ln>
          </p:spPr>
          <p:txBody>
            <a:bodyPr>
              <a:spAutoFit/>
            </a:bodyPr>
            <a:lstStyle/>
            <a:p>
              <a:pPr marL="514350" indent="-514350" algn="r">
                <a:spcBef>
                  <a:spcPct val="50000"/>
                </a:spcBef>
                <a:spcAft>
                  <a:spcPts val="1200"/>
                </a:spcAft>
                <a:buSzPct val="65000"/>
                <a:defRPr/>
              </a:pPr>
              <a:r>
                <a:rPr lang="it-IT" sz="2400" b="1" dirty="0">
                  <a:solidFill>
                    <a:srgbClr val="00FF00"/>
                  </a:solidFill>
                  <a:effectLst>
                    <a:outerShdw blurRad="38100" dist="38100" dir="2700000" algn="tl">
                      <a:srgbClr val="4E5B6F"/>
                    </a:outerShdw>
                  </a:effectLst>
                  <a:latin typeface="Comic Sans MS" pitchFamily="-107" charset="0"/>
                  <a:ea typeface="ＭＳ Ｐゴシック" pitchFamily="-107" charset="-128"/>
                  <a:cs typeface="ＭＳ Ｐゴシック" pitchFamily="-107" charset="-128"/>
                </a:rPr>
                <a:t>SRT-FSRT</a:t>
              </a:r>
            </a:p>
          </p:txBody>
        </p:sp>
        <p:pic>
          <p:nvPicPr>
            <p:cNvPr id="16404" name="Picture 3" descr="corsi"/>
            <p:cNvPicPr>
              <a:picLocks noChangeAspect="1" noChangeArrowheads="1"/>
            </p:cNvPicPr>
            <p:nvPr/>
          </p:nvPicPr>
          <p:blipFill>
            <a:blip r:embed="rId3"/>
            <a:srcRect l="21783" t="49394" r="47095" b="19542"/>
            <a:stretch>
              <a:fillRect/>
            </a:stretch>
          </p:blipFill>
          <p:spPr bwMode="auto">
            <a:xfrm>
              <a:off x="6424465" y="1395826"/>
              <a:ext cx="2443649" cy="2060342"/>
            </a:xfrm>
            <a:prstGeom prst="rect">
              <a:avLst/>
            </a:prstGeom>
            <a:noFill/>
            <a:ln w="9525">
              <a:noFill/>
              <a:miter lim="800000"/>
              <a:headEnd/>
              <a:tailEnd/>
            </a:ln>
          </p:spPr>
        </p:pic>
      </p:grpSp>
      <p:sp>
        <p:nvSpPr>
          <p:cNvPr id="12" name="Text Box 4"/>
          <p:cNvSpPr txBox="1">
            <a:spLocks noChangeArrowheads="1"/>
          </p:cNvSpPr>
          <p:nvPr/>
        </p:nvSpPr>
        <p:spPr bwMode="auto">
          <a:xfrm>
            <a:off x="740272" y="1503764"/>
            <a:ext cx="7367156" cy="1477328"/>
          </a:xfrm>
          <a:prstGeom prst="rect">
            <a:avLst/>
          </a:prstGeom>
          <a:noFill/>
          <a:ln w="9525">
            <a:noFill/>
            <a:miter lim="800000"/>
            <a:headEnd/>
            <a:tailEnd/>
          </a:ln>
        </p:spPr>
        <p:txBody>
          <a:bodyPr>
            <a:spAutoFit/>
          </a:bodyPr>
          <a:lstStyle/>
          <a:p>
            <a:pPr marL="971550" lvl="1" indent="-514350">
              <a:spcBef>
                <a:spcPct val="50000"/>
              </a:spcBef>
              <a:spcAft>
                <a:spcPts val="1200"/>
              </a:spcAft>
              <a:defRPr/>
            </a:pPr>
            <a:endParaRPr lang="it-IT" sz="3200" b="1" dirty="0">
              <a:solidFill>
                <a:srgbClr val="FF0000"/>
              </a:solidFill>
              <a:latin typeface="Comic Sans MS" pitchFamily="-110" charset="0"/>
              <a:ea typeface="ＭＳ Ｐゴシック" pitchFamily="-110" charset="-128"/>
              <a:cs typeface="ＭＳ Ｐゴシック" pitchFamily="-110" charset="-128"/>
            </a:endParaRPr>
          </a:p>
          <a:p>
            <a:pPr marL="3714750" lvl="7" indent="-514350" defTabSz="457200">
              <a:spcBef>
                <a:spcPct val="50000"/>
              </a:spcBef>
              <a:spcAft>
                <a:spcPts val="1200"/>
              </a:spcAft>
              <a:buFont typeface="Wingdings" charset="2"/>
              <a:buChar char="ü"/>
              <a:defRPr/>
            </a:pPr>
            <a:endParaRPr lang="it-IT" sz="3200" b="1" dirty="0">
              <a:solidFill>
                <a:srgbClr val="FFFFFF"/>
              </a:solidFill>
              <a:latin typeface="Comic Sans MS" pitchFamily="-110" charset="0"/>
              <a:ea typeface="ＭＳ Ｐゴシック" pitchFamily="-110" charset="-128"/>
              <a:cs typeface="ＭＳ Ｐゴシック" pitchFamily="-110" charset="-128"/>
            </a:endParaRPr>
          </a:p>
        </p:txBody>
      </p:sp>
      <p:grpSp>
        <p:nvGrpSpPr>
          <p:cNvPr id="16387" name="Gruppo 22"/>
          <p:cNvGrpSpPr>
            <a:grpSpLocks/>
          </p:cNvGrpSpPr>
          <p:nvPr/>
        </p:nvGrpSpPr>
        <p:grpSpPr bwMode="auto">
          <a:xfrm>
            <a:off x="496888" y="3257550"/>
            <a:ext cx="5099050" cy="1800225"/>
            <a:chOff x="714898" y="3258167"/>
            <a:chExt cx="5099439" cy="1800225"/>
          </a:xfrm>
        </p:grpSpPr>
        <p:grpSp>
          <p:nvGrpSpPr>
            <p:cNvPr id="16395" name="Gruppo 14"/>
            <p:cNvGrpSpPr>
              <a:grpSpLocks/>
            </p:cNvGrpSpPr>
            <p:nvPr/>
          </p:nvGrpSpPr>
          <p:grpSpPr bwMode="auto">
            <a:xfrm>
              <a:off x="995027" y="3258167"/>
              <a:ext cx="4819310" cy="1800225"/>
              <a:chOff x="3198194" y="4530042"/>
              <a:chExt cx="5221906" cy="1800908"/>
            </a:xfrm>
          </p:grpSpPr>
          <p:pic>
            <p:nvPicPr>
              <p:cNvPr id="16397" name="Picture 2" descr="macchioni 6"/>
              <p:cNvPicPr>
                <a:picLocks noChangeAspect="1" noChangeArrowheads="1"/>
              </p:cNvPicPr>
              <p:nvPr/>
            </p:nvPicPr>
            <p:blipFill>
              <a:blip r:embed="rId4"/>
              <a:srcRect l="15649" t="9227" b="9227"/>
              <a:stretch>
                <a:fillRect/>
              </a:stretch>
            </p:blipFill>
            <p:spPr bwMode="auto">
              <a:xfrm>
                <a:off x="7006013" y="4544046"/>
                <a:ext cx="1414087" cy="792624"/>
              </a:xfrm>
              <a:prstGeom prst="rect">
                <a:avLst/>
              </a:prstGeom>
              <a:noFill/>
              <a:ln w="9525">
                <a:noFill/>
                <a:miter lim="800000"/>
                <a:headEnd/>
                <a:tailEnd/>
              </a:ln>
            </p:spPr>
          </p:pic>
          <p:pic>
            <p:nvPicPr>
              <p:cNvPr id="16398" name="Picture 3" descr="macchioni 5"/>
              <p:cNvPicPr>
                <a:picLocks noChangeAspect="1" noChangeArrowheads="1"/>
              </p:cNvPicPr>
              <p:nvPr/>
            </p:nvPicPr>
            <p:blipFill>
              <a:blip r:embed="rId5"/>
              <a:srcRect l="15649" t="9227" b="9227"/>
              <a:stretch>
                <a:fillRect/>
              </a:stretch>
            </p:blipFill>
            <p:spPr bwMode="auto">
              <a:xfrm>
                <a:off x="6496015" y="5101403"/>
                <a:ext cx="1414087" cy="792624"/>
              </a:xfrm>
              <a:prstGeom prst="rect">
                <a:avLst/>
              </a:prstGeom>
              <a:noFill/>
              <a:ln w="9525">
                <a:noFill/>
                <a:miter lim="800000"/>
                <a:headEnd/>
                <a:tailEnd/>
              </a:ln>
            </p:spPr>
          </p:pic>
          <p:pic>
            <p:nvPicPr>
              <p:cNvPr id="16399" name="Picture 4" descr="macchioni 1"/>
              <p:cNvPicPr>
                <a:picLocks noChangeAspect="1" noChangeArrowheads="1"/>
              </p:cNvPicPr>
              <p:nvPr/>
            </p:nvPicPr>
            <p:blipFill>
              <a:blip r:embed="rId6"/>
              <a:srcRect l="15649" t="9227" b="9227"/>
              <a:stretch>
                <a:fillRect/>
              </a:stretch>
            </p:blipFill>
            <p:spPr bwMode="auto">
              <a:xfrm>
                <a:off x="3198194" y="4770462"/>
                <a:ext cx="1414087" cy="792624"/>
              </a:xfrm>
              <a:prstGeom prst="rect">
                <a:avLst/>
              </a:prstGeom>
              <a:noFill/>
              <a:ln w="9525">
                <a:noFill/>
                <a:miter lim="800000"/>
                <a:headEnd/>
                <a:tailEnd/>
              </a:ln>
            </p:spPr>
          </p:pic>
          <p:pic>
            <p:nvPicPr>
              <p:cNvPr id="16400" name="Picture 5" descr="macchioni 2"/>
              <p:cNvPicPr>
                <a:picLocks noChangeAspect="1" noChangeArrowheads="1"/>
              </p:cNvPicPr>
              <p:nvPr/>
            </p:nvPicPr>
            <p:blipFill>
              <a:blip r:embed="rId7"/>
              <a:srcRect l="15649" t="9227" b="9227"/>
              <a:stretch>
                <a:fillRect/>
              </a:stretch>
            </p:blipFill>
            <p:spPr bwMode="auto">
              <a:xfrm>
                <a:off x="3992386" y="4530042"/>
                <a:ext cx="1414087" cy="792624"/>
              </a:xfrm>
              <a:prstGeom prst="rect">
                <a:avLst/>
              </a:prstGeom>
              <a:noFill/>
              <a:ln w="9525">
                <a:noFill/>
                <a:miter lim="800000"/>
                <a:headEnd/>
                <a:tailEnd/>
              </a:ln>
            </p:spPr>
          </p:pic>
          <p:pic>
            <p:nvPicPr>
              <p:cNvPr id="16401" name="Picture 6" descr="macchioni 3"/>
              <p:cNvPicPr>
                <a:picLocks noChangeAspect="1" noChangeArrowheads="1"/>
              </p:cNvPicPr>
              <p:nvPr/>
            </p:nvPicPr>
            <p:blipFill>
              <a:blip r:embed="rId8"/>
              <a:srcRect l="15649" t="9227" b="9227"/>
              <a:stretch>
                <a:fillRect/>
              </a:stretch>
            </p:blipFill>
            <p:spPr bwMode="auto">
              <a:xfrm>
                <a:off x="4684941" y="5034185"/>
                <a:ext cx="1416984" cy="794024"/>
              </a:xfrm>
              <a:prstGeom prst="rect">
                <a:avLst/>
              </a:prstGeom>
              <a:noFill/>
              <a:ln w="9525">
                <a:noFill/>
                <a:miter lim="800000"/>
                <a:headEnd/>
                <a:tailEnd/>
              </a:ln>
            </p:spPr>
          </p:pic>
          <p:pic>
            <p:nvPicPr>
              <p:cNvPr id="16402" name="Picture 7" descr="macchioni 4"/>
              <p:cNvPicPr>
                <a:picLocks noChangeAspect="1" noChangeArrowheads="1"/>
              </p:cNvPicPr>
              <p:nvPr/>
            </p:nvPicPr>
            <p:blipFill>
              <a:blip r:embed="rId9"/>
              <a:srcRect l="15649" t="9227" b="9227"/>
              <a:stretch>
                <a:fillRect/>
              </a:stretch>
            </p:blipFill>
            <p:spPr bwMode="auto">
              <a:xfrm>
                <a:off x="5429654" y="5538326"/>
                <a:ext cx="1414087" cy="792624"/>
              </a:xfrm>
              <a:prstGeom prst="rect">
                <a:avLst/>
              </a:prstGeom>
              <a:noFill/>
              <a:ln w="9525">
                <a:noFill/>
                <a:miter lim="800000"/>
                <a:headEnd/>
                <a:tailEnd/>
              </a:ln>
            </p:spPr>
          </p:pic>
        </p:grpSp>
        <p:sp>
          <p:nvSpPr>
            <p:cNvPr id="4" name="Text Box 4"/>
            <p:cNvSpPr txBox="1">
              <a:spLocks noChangeArrowheads="1"/>
            </p:cNvSpPr>
            <p:nvPr/>
          </p:nvSpPr>
          <p:spPr bwMode="auto">
            <a:xfrm>
              <a:off x="714898" y="4544042"/>
              <a:ext cx="1301849" cy="457200"/>
            </a:xfrm>
            <a:prstGeom prst="rect">
              <a:avLst/>
            </a:prstGeom>
            <a:noFill/>
            <a:ln w="9525">
              <a:noFill/>
              <a:miter lim="800000"/>
              <a:headEnd/>
              <a:tailEnd/>
            </a:ln>
          </p:spPr>
          <p:txBody>
            <a:bodyPr>
              <a:spAutoFit/>
            </a:bodyPr>
            <a:lstStyle/>
            <a:p>
              <a:pPr marL="514350" indent="-514350" algn="r">
                <a:spcBef>
                  <a:spcPct val="50000"/>
                </a:spcBef>
                <a:spcAft>
                  <a:spcPts val="1200"/>
                </a:spcAft>
                <a:buSzPct val="65000"/>
                <a:defRPr/>
              </a:pPr>
              <a:r>
                <a:rPr lang="it-IT" sz="2400" b="1" dirty="0">
                  <a:solidFill>
                    <a:srgbClr val="00FF00"/>
                  </a:solidFill>
                  <a:effectLst>
                    <a:outerShdw blurRad="38100" dist="38100" dir="2700000" algn="tl">
                      <a:srgbClr val="4E5B6F"/>
                    </a:outerShdw>
                  </a:effectLst>
                  <a:latin typeface="Comic Sans MS" pitchFamily="-107" charset="0"/>
                  <a:ea typeface="ＭＳ Ｐゴシック" pitchFamily="-107" charset="-128"/>
                  <a:cs typeface="ＭＳ Ｐゴシック" pitchFamily="-107" charset="-128"/>
                </a:rPr>
                <a:t>4D-RT</a:t>
              </a:r>
            </a:p>
          </p:txBody>
        </p:sp>
      </p:grpSp>
      <p:grpSp>
        <p:nvGrpSpPr>
          <p:cNvPr id="16388" name="Gruppo 20"/>
          <p:cNvGrpSpPr>
            <a:grpSpLocks/>
          </p:cNvGrpSpPr>
          <p:nvPr/>
        </p:nvGrpSpPr>
        <p:grpSpPr bwMode="auto">
          <a:xfrm>
            <a:off x="714375" y="617538"/>
            <a:ext cx="3040063" cy="2039937"/>
            <a:chOff x="714898" y="617538"/>
            <a:chExt cx="3040019" cy="2039395"/>
          </a:xfrm>
        </p:grpSpPr>
        <p:pic>
          <p:nvPicPr>
            <p:cNvPr id="16393" name="Picture 2" descr="GISTANI"/>
            <p:cNvPicPr>
              <a:picLocks noChangeAspect="1" noChangeArrowheads="1"/>
            </p:cNvPicPr>
            <p:nvPr/>
          </p:nvPicPr>
          <p:blipFill>
            <a:blip r:embed="rId10"/>
            <a:srcRect l="36685" t="9354" r="27165" b="38110"/>
            <a:stretch>
              <a:fillRect/>
            </a:stretch>
          </p:blipFill>
          <p:spPr bwMode="auto">
            <a:xfrm>
              <a:off x="1742682" y="617538"/>
              <a:ext cx="2012235" cy="2039395"/>
            </a:xfrm>
            <a:prstGeom prst="rect">
              <a:avLst/>
            </a:prstGeom>
            <a:noFill/>
            <a:ln w="9525">
              <a:noFill/>
              <a:miter lim="800000"/>
              <a:headEnd/>
              <a:tailEnd/>
            </a:ln>
          </p:spPr>
        </p:pic>
        <p:sp>
          <p:nvSpPr>
            <p:cNvPr id="5" name="Text Box 4"/>
            <p:cNvSpPr txBox="1">
              <a:spLocks noChangeArrowheads="1"/>
            </p:cNvSpPr>
            <p:nvPr/>
          </p:nvSpPr>
          <p:spPr bwMode="auto">
            <a:xfrm>
              <a:off x="714898" y="1395206"/>
              <a:ext cx="1193783" cy="461839"/>
            </a:xfrm>
            <a:prstGeom prst="rect">
              <a:avLst/>
            </a:prstGeom>
            <a:noFill/>
            <a:ln w="9525">
              <a:noFill/>
              <a:miter lim="800000"/>
              <a:headEnd/>
              <a:tailEnd/>
            </a:ln>
          </p:spPr>
          <p:txBody>
            <a:bodyPr>
              <a:spAutoFit/>
            </a:bodyPr>
            <a:lstStyle/>
            <a:p>
              <a:pPr marL="514350" indent="-514350" algn="r">
                <a:spcBef>
                  <a:spcPct val="50000"/>
                </a:spcBef>
                <a:spcAft>
                  <a:spcPts val="1200"/>
                </a:spcAft>
                <a:buSzPct val="60000"/>
                <a:defRPr/>
              </a:pPr>
              <a:r>
                <a:rPr lang="it-IT" sz="2400" b="1" dirty="0">
                  <a:solidFill>
                    <a:srgbClr val="00FF00"/>
                  </a:solidFill>
                  <a:effectLst>
                    <a:outerShdw blurRad="38100" dist="38100" dir="2700000" algn="tl">
                      <a:srgbClr val="4E5B6F"/>
                    </a:outerShdw>
                  </a:effectLst>
                  <a:latin typeface="Comic Sans MS" pitchFamily="-107" charset="0"/>
                  <a:ea typeface="ＭＳ Ｐゴシック" pitchFamily="-107" charset="-128"/>
                  <a:cs typeface="ＭＳ Ｐゴシック" pitchFamily="-107" charset="-128"/>
                </a:rPr>
                <a:t>IMRT</a:t>
              </a:r>
            </a:p>
          </p:txBody>
        </p:sp>
      </p:grpSp>
      <p:grpSp>
        <p:nvGrpSpPr>
          <p:cNvPr id="16389" name="Gruppo 23"/>
          <p:cNvGrpSpPr>
            <a:grpSpLocks/>
          </p:cNvGrpSpPr>
          <p:nvPr/>
        </p:nvGrpSpPr>
        <p:grpSpPr bwMode="auto">
          <a:xfrm>
            <a:off x="3978275" y="4621213"/>
            <a:ext cx="4756150" cy="1963737"/>
            <a:chOff x="3977600" y="4621635"/>
            <a:chExt cx="4756826" cy="1963316"/>
          </a:xfrm>
        </p:grpSpPr>
        <p:sp>
          <p:nvSpPr>
            <p:cNvPr id="20482" name="Rectangle 2"/>
            <p:cNvSpPr>
              <a:spLocks noChangeArrowheads="1"/>
            </p:cNvSpPr>
            <p:nvPr/>
          </p:nvSpPr>
          <p:spPr bwMode="auto">
            <a:xfrm>
              <a:off x="3977600" y="5745344"/>
              <a:ext cx="1836999" cy="476148"/>
            </a:xfrm>
            <a:prstGeom prst="rect">
              <a:avLst/>
            </a:prstGeom>
            <a:noFill/>
            <a:ln w="9525">
              <a:noFill/>
              <a:miter lim="800000"/>
              <a:headEnd/>
              <a:tailEnd/>
            </a:ln>
          </p:spPr>
          <p:txBody>
            <a:bodyPr/>
            <a:lstStyle/>
            <a:p>
              <a:pPr algn="r" defTabSz="914400">
                <a:defRPr/>
              </a:pPr>
              <a:r>
                <a:rPr lang="en-US" b="1" dirty="0">
                  <a:solidFill>
                    <a:srgbClr val="00FF00"/>
                  </a:solidFill>
                  <a:effectLst>
                    <a:outerShdw blurRad="38100" dist="38100" dir="2700000" algn="tl">
                      <a:srgbClr val="4E5B6F"/>
                    </a:outerShdw>
                  </a:effectLst>
                  <a:latin typeface="Comic Sans MS" pitchFamily="-107" charset="0"/>
                  <a:ea typeface="ＭＳ Ｐゴシック" pitchFamily="-107" charset="-128"/>
                  <a:cs typeface="ＭＳ Ｐゴシック" pitchFamily="-107" charset="-128"/>
                </a:rPr>
                <a:t>…and</a:t>
              </a:r>
              <a:r>
                <a:rPr lang="en-US" sz="2400" b="1" dirty="0">
                  <a:solidFill>
                    <a:srgbClr val="00FF00"/>
                  </a:solidFill>
                  <a:effectLst>
                    <a:outerShdw blurRad="38100" dist="38100" dir="2700000" algn="tl">
                      <a:srgbClr val="4E5B6F"/>
                    </a:outerShdw>
                  </a:effectLst>
                  <a:latin typeface="Comic Sans MS" pitchFamily="-107" charset="0"/>
                  <a:ea typeface="ＭＳ Ｐゴシック" pitchFamily="-107" charset="-128"/>
                  <a:cs typeface="ＭＳ Ｐゴシック" pitchFamily="-107" charset="-128"/>
                </a:rPr>
                <a:t> IGRT</a:t>
              </a:r>
              <a:endParaRPr lang="th-TH" sz="2400" b="1" dirty="0">
                <a:solidFill>
                  <a:srgbClr val="00FF00"/>
                </a:solidFill>
                <a:effectLst>
                  <a:outerShdw blurRad="38100" dist="38100" dir="2700000" algn="tl">
                    <a:srgbClr val="4E5B6F"/>
                  </a:outerShdw>
                </a:effectLst>
                <a:latin typeface="Comic Sans MS" pitchFamily="-107" charset="0"/>
                <a:ea typeface="ＭＳ Ｐゴシック" pitchFamily="-107" charset="-128"/>
                <a:cs typeface="ＭＳ Ｐゴシック" pitchFamily="-107" charset="-128"/>
              </a:endParaRPr>
            </a:p>
          </p:txBody>
        </p:sp>
        <p:pic>
          <p:nvPicPr>
            <p:cNvPr id="16392" name="Picture 8" descr="tomo match"/>
            <p:cNvPicPr>
              <a:picLocks noChangeAspect="1" noChangeArrowheads="1"/>
            </p:cNvPicPr>
            <p:nvPr/>
          </p:nvPicPr>
          <p:blipFill>
            <a:blip r:embed="rId11"/>
            <a:srcRect t="17601"/>
            <a:stretch>
              <a:fillRect/>
            </a:stretch>
          </p:blipFill>
          <p:spPr bwMode="auto">
            <a:xfrm>
              <a:off x="5756294" y="4621635"/>
              <a:ext cx="2978132" cy="1963316"/>
            </a:xfrm>
            <a:prstGeom prst="rect">
              <a:avLst/>
            </a:prstGeom>
            <a:noFill/>
            <a:ln w="9525">
              <a:noFill/>
              <a:miter lim="800000"/>
              <a:headEnd/>
              <a:tailEnd/>
            </a:ln>
          </p:spPr>
        </p:pic>
      </p:grpSp>
      <p:sp>
        <p:nvSpPr>
          <p:cNvPr id="16390" name="CasellaDiTesto 19"/>
          <p:cNvSpPr txBox="1">
            <a:spLocks noChangeArrowheads="1"/>
          </p:cNvSpPr>
          <p:nvPr/>
        </p:nvSpPr>
        <p:spPr bwMode="auto">
          <a:xfrm>
            <a:off x="4514850" y="160338"/>
            <a:ext cx="4352925" cy="457200"/>
          </a:xfrm>
          <a:prstGeom prst="rect">
            <a:avLst/>
          </a:prstGeom>
          <a:noFill/>
          <a:ln w="9525">
            <a:solidFill>
              <a:srgbClr val="00FF00"/>
            </a:solidFill>
            <a:miter lim="800000"/>
            <a:headEnd/>
            <a:tailEnd/>
          </a:ln>
        </p:spPr>
        <p:txBody>
          <a:bodyPr>
            <a:spAutoFit/>
          </a:bodyPr>
          <a:lstStyle/>
          <a:p>
            <a:pPr algn="ctr"/>
            <a:r>
              <a:rPr lang="en-US" sz="2400" b="1">
                <a:solidFill>
                  <a:srgbClr val="00FF00"/>
                </a:solidFill>
                <a:latin typeface="Comic Sans MS" pitchFamily="66" charset="0"/>
              </a:rPr>
              <a:t>The modern radiotherapy</a:t>
            </a:r>
          </a:p>
        </p:txBody>
      </p:sp>
    </p:spTree>
  </p:cSld>
  <p:clrMapOvr>
    <a:masterClrMapping/>
  </p:clrMapOvr>
  <p:transition advTm="26437"/>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9153" name="Gruppo 13"/>
          <p:cNvGrpSpPr>
            <a:grpSpLocks/>
          </p:cNvGrpSpPr>
          <p:nvPr/>
        </p:nvGrpSpPr>
        <p:grpSpPr bwMode="auto">
          <a:xfrm>
            <a:off x="406400" y="2819400"/>
            <a:ext cx="8331200" cy="2889250"/>
            <a:chOff x="438022" y="3429000"/>
            <a:chExt cx="9026782" cy="2890273"/>
          </a:xfrm>
        </p:grpSpPr>
        <p:pic>
          <p:nvPicPr>
            <p:cNvPr id="49156" name="Picture 4" descr="SafariScreenSnapz003"/>
            <p:cNvPicPr preferRelativeResize="0">
              <a:picLocks noChangeAspect="1" noChangeArrowheads="1"/>
            </p:cNvPicPr>
            <p:nvPr/>
          </p:nvPicPr>
          <p:blipFill>
            <a:blip r:embed="rId3"/>
            <a:srcRect l="28008" t="52061" r="28056" b="4118"/>
            <a:stretch>
              <a:fillRect/>
            </a:stretch>
          </p:blipFill>
          <p:spPr bwMode="auto">
            <a:xfrm>
              <a:off x="6734804" y="3439134"/>
              <a:ext cx="2730000" cy="2340000"/>
            </a:xfrm>
            <a:prstGeom prst="rect">
              <a:avLst/>
            </a:prstGeom>
            <a:noFill/>
            <a:ln w="9525">
              <a:noFill/>
              <a:miter lim="800000"/>
              <a:headEnd/>
              <a:tailEnd/>
            </a:ln>
          </p:spPr>
        </p:pic>
        <p:sp>
          <p:nvSpPr>
            <p:cNvPr id="49157" name="Text Box 5"/>
            <p:cNvSpPr txBox="1">
              <a:spLocks noChangeArrowheads="1"/>
            </p:cNvSpPr>
            <p:nvPr/>
          </p:nvSpPr>
          <p:spPr bwMode="auto">
            <a:xfrm>
              <a:off x="4112032" y="5880968"/>
              <a:ext cx="1563519" cy="397015"/>
            </a:xfrm>
            <a:prstGeom prst="rect">
              <a:avLst/>
            </a:prstGeom>
            <a:noFill/>
            <a:ln w="9525">
              <a:noFill/>
              <a:miter lim="800000"/>
              <a:headEnd/>
              <a:tailEnd/>
            </a:ln>
          </p:spPr>
          <p:txBody>
            <a:bodyPr>
              <a:spAutoFit/>
            </a:bodyPr>
            <a:lstStyle/>
            <a:p>
              <a:pPr algn="ctr">
                <a:spcBef>
                  <a:spcPct val="50000"/>
                </a:spcBef>
              </a:pPr>
              <a:r>
                <a:rPr lang="it-IT" sz="2000">
                  <a:solidFill>
                    <a:srgbClr val="FFFFFF"/>
                  </a:solidFill>
                  <a:latin typeface="Comic Sans MS" pitchFamily="66" charset="0"/>
                </a:rPr>
                <a:t>FDG/PET</a:t>
              </a:r>
            </a:p>
          </p:txBody>
        </p:sp>
        <p:sp>
          <p:nvSpPr>
            <p:cNvPr id="49158" name="Text Box 6"/>
            <p:cNvSpPr txBox="1">
              <a:spLocks noChangeArrowheads="1"/>
            </p:cNvSpPr>
            <p:nvPr/>
          </p:nvSpPr>
          <p:spPr bwMode="auto">
            <a:xfrm>
              <a:off x="1396086" y="5922257"/>
              <a:ext cx="655336" cy="397016"/>
            </a:xfrm>
            <a:prstGeom prst="rect">
              <a:avLst/>
            </a:prstGeom>
            <a:noFill/>
            <a:ln w="9525">
              <a:noFill/>
              <a:miter lim="800000"/>
              <a:headEnd/>
              <a:tailEnd/>
            </a:ln>
          </p:spPr>
          <p:txBody>
            <a:bodyPr>
              <a:spAutoFit/>
            </a:bodyPr>
            <a:lstStyle/>
            <a:p>
              <a:pPr algn="ctr">
                <a:spcBef>
                  <a:spcPct val="50000"/>
                </a:spcBef>
              </a:pPr>
              <a:r>
                <a:rPr lang="it-IT" sz="2000">
                  <a:solidFill>
                    <a:srgbClr val="FFFFFF"/>
                  </a:solidFill>
                  <a:latin typeface="Comic Sans MS" pitchFamily="66" charset="0"/>
                </a:rPr>
                <a:t>CT</a:t>
              </a:r>
              <a:endParaRPr lang="it-IT" sz="2000">
                <a:solidFill>
                  <a:schemeClr val="bg1"/>
                </a:solidFill>
                <a:latin typeface="Comic Sans MS" pitchFamily="66" charset="0"/>
              </a:endParaRPr>
            </a:p>
          </p:txBody>
        </p:sp>
        <p:sp>
          <p:nvSpPr>
            <p:cNvPr id="49159" name="Text Box 7"/>
            <p:cNvSpPr txBox="1">
              <a:spLocks noChangeArrowheads="1"/>
            </p:cNvSpPr>
            <p:nvPr/>
          </p:nvSpPr>
          <p:spPr bwMode="auto">
            <a:xfrm>
              <a:off x="6889901" y="5872371"/>
              <a:ext cx="2469980" cy="396909"/>
            </a:xfrm>
            <a:prstGeom prst="rect">
              <a:avLst/>
            </a:prstGeom>
            <a:noFill/>
            <a:ln w="9525">
              <a:noFill/>
              <a:miter lim="800000"/>
              <a:headEnd/>
              <a:tailEnd/>
            </a:ln>
          </p:spPr>
          <p:txBody>
            <a:bodyPr>
              <a:spAutoFit/>
            </a:bodyPr>
            <a:lstStyle/>
            <a:p>
              <a:pPr algn="ctr">
                <a:spcBef>
                  <a:spcPct val="50000"/>
                </a:spcBef>
              </a:pPr>
              <a:r>
                <a:rPr lang="it-IT" sz="2000">
                  <a:solidFill>
                    <a:srgbClr val="FFFFFF"/>
                  </a:solidFill>
                  <a:latin typeface="Comic Sans MS" pitchFamily="66" charset="0"/>
                </a:rPr>
                <a:t>F-FMISO/PET</a:t>
              </a:r>
            </a:p>
          </p:txBody>
        </p:sp>
        <p:pic>
          <p:nvPicPr>
            <p:cNvPr id="49160" name="Picture 4" descr="SafariScreenSnapz003"/>
            <p:cNvPicPr preferRelativeResize="0">
              <a:picLocks noChangeAspect="1" noChangeArrowheads="1"/>
            </p:cNvPicPr>
            <p:nvPr/>
          </p:nvPicPr>
          <p:blipFill>
            <a:blip r:embed="rId3"/>
            <a:srcRect l="2527" t="1172" r="51990" b="54713"/>
            <a:stretch>
              <a:fillRect/>
            </a:stretch>
          </p:blipFill>
          <p:spPr bwMode="auto">
            <a:xfrm>
              <a:off x="438022" y="3464195"/>
              <a:ext cx="2730000" cy="2340000"/>
            </a:xfrm>
            <a:prstGeom prst="rect">
              <a:avLst/>
            </a:prstGeom>
            <a:noFill/>
            <a:ln w="9525">
              <a:noFill/>
              <a:miter lim="800000"/>
              <a:headEnd/>
              <a:tailEnd/>
            </a:ln>
          </p:spPr>
        </p:pic>
        <p:pic>
          <p:nvPicPr>
            <p:cNvPr id="49161" name="Picture 4" descr="SafariScreenSnapz003"/>
            <p:cNvPicPr preferRelativeResize="0">
              <a:picLocks noChangeAspect="1" noChangeArrowheads="1"/>
            </p:cNvPicPr>
            <p:nvPr/>
          </p:nvPicPr>
          <p:blipFill>
            <a:blip r:embed="rId3"/>
            <a:srcRect l="49582" t="1172" r="3847" b="54713"/>
            <a:stretch>
              <a:fillRect/>
            </a:stretch>
          </p:blipFill>
          <p:spPr bwMode="auto">
            <a:xfrm>
              <a:off x="3529071" y="3429000"/>
              <a:ext cx="2730000" cy="2340000"/>
            </a:xfrm>
            <a:prstGeom prst="rect">
              <a:avLst/>
            </a:prstGeom>
            <a:noFill/>
            <a:ln w="9525">
              <a:noFill/>
              <a:miter lim="800000"/>
              <a:headEnd/>
              <a:tailEnd/>
            </a:ln>
          </p:spPr>
        </p:pic>
      </p:grpSp>
      <p:pic>
        <p:nvPicPr>
          <p:cNvPr id="49154" name="Immagine 10"/>
          <p:cNvPicPr>
            <a:picLocks noChangeAspect="1"/>
          </p:cNvPicPr>
          <p:nvPr/>
        </p:nvPicPr>
        <p:blipFill>
          <a:blip r:embed="rId4"/>
          <a:srcRect/>
          <a:stretch>
            <a:fillRect/>
          </a:stretch>
        </p:blipFill>
        <p:spPr bwMode="auto">
          <a:xfrm>
            <a:off x="438150" y="596900"/>
            <a:ext cx="7110413" cy="1528763"/>
          </a:xfrm>
          <a:prstGeom prst="rect">
            <a:avLst/>
          </a:prstGeom>
          <a:noFill/>
          <a:ln w="28575">
            <a:solidFill>
              <a:schemeClr val="bg1"/>
            </a:solidFill>
            <a:miter lim="800000"/>
            <a:headEnd/>
            <a:tailEnd/>
          </a:ln>
        </p:spPr>
      </p:pic>
      <p:sp>
        <p:nvSpPr>
          <p:cNvPr id="49155" name="Text Box 3"/>
          <p:cNvSpPr txBox="1">
            <a:spLocks noChangeArrowheads="1"/>
          </p:cNvSpPr>
          <p:nvPr/>
        </p:nvSpPr>
        <p:spPr bwMode="auto">
          <a:xfrm>
            <a:off x="7170738" y="714375"/>
            <a:ext cx="1905000" cy="336550"/>
          </a:xfrm>
          <a:prstGeom prst="rect">
            <a:avLst/>
          </a:prstGeom>
          <a:noFill/>
          <a:ln w="9525">
            <a:noFill/>
            <a:miter lim="800000"/>
            <a:headEnd/>
            <a:tailEnd/>
          </a:ln>
        </p:spPr>
        <p:txBody>
          <a:bodyPr>
            <a:spAutoFit/>
          </a:bodyPr>
          <a:lstStyle/>
          <a:p>
            <a:pPr algn="r">
              <a:spcBef>
                <a:spcPct val="50000"/>
              </a:spcBef>
            </a:pPr>
            <a:r>
              <a:rPr lang="it-IT" sz="1600">
                <a:latin typeface="Comic Sans MS" pitchFamily="66" charset="0"/>
              </a:rPr>
              <a:t>IJROBP, 2008</a:t>
            </a:r>
          </a:p>
        </p:txBody>
      </p:sp>
    </p:spTree>
  </p:cSld>
  <p:clrMapOvr>
    <a:masterClrMapping/>
  </p:clrMapOvr>
  <p:transition advTm="19015"/>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01" name="Picture 8" descr="SafariScreenSnapz002"/>
          <p:cNvPicPr>
            <a:picLocks noChangeAspect="1" noChangeArrowheads="1"/>
          </p:cNvPicPr>
          <p:nvPr/>
        </p:nvPicPr>
        <p:blipFill>
          <a:blip r:embed="rId3"/>
          <a:srcRect l="62489" t="31750" r="14265" b="11105"/>
          <a:stretch>
            <a:fillRect/>
          </a:stretch>
        </p:blipFill>
        <p:spPr bwMode="auto">
          <a:xfrm>
            <a:off x="4903788" y="3408363"/>
            <a:ext cx="3505200" cy="3190875"/>
          </a:xfrm>
          <a:prstGeom prst="rect">
            <a:avLst/>
          </a:prstGeom>
          <a:noFill/>
          <a:ln w="9525">
            <a:noFill/>
            <a:miter lim="800000"/>
            <a:headEnd/>
            <a:tailEnd/>
          </a:ln>
        </p:spPr>
      </p:pic>
      <p:sp>
        <p:nvSpPr>
          <p:cNvPr id="61446" name="Text Box 9"/>
          <p:cNvSpPr txBox="1">
            <a:spLocks noChangeArrowheads="1"/>
          </p:cNvSpPr>
          <p:nvPr/>
        </p:nvSpPr>
        <p:spPr bwMode="auto">
          <a:xfrm>
            <a:off x="2798763" y="5670550"/>
            <a:ext cx="2027237" cy="708025"/>
          </a:xfrm>
          <a:prstGeom prst="rect">
            <a:avLst/>
          </a:prstGeom>
          <a:noFill/>
          <a:ln w="9525">
            <a:noFill/>
            <a:miter lim="800000"/>
            <a:headEnd/>
            <a:tailEnd/>
          </a:ln>
        </p:spPr>
        <p:txBody>
          <a:bodyPr>
            <a:spAutoFit/>
          </a:bodyPr>
          <a:lstStyle/>
          <a:p>
            <a:pPr>
              <a:spcBef>
                <a:spcPct val="50000"/>
              </a:spcBef>
              <a:defRPr/>
            </a:pPr>
            <a:r>
              <a:rPr lang="it-IT" sz="2000" b="1" dirty="0">
                <a:solidFill>
                  <a:srgbClr val="00FF00"/>
                </a:solidFill>
                <a:effectLst>
                  <a:outerShdw blurRad="38100" dist="38100" dir="2700000" algn="tl">
                    <a:srgbClr val="000000"/>
                  </a:outerShdw>
                </a:effectLst>
                <a:latin typeface="Comic Sans MS" pitchFamily="-107" charset="0"/>
                <a:ea typeface="ＭＳ Ｐゴシック" pitchFamily="-107" charset="-128"/>
                <a:cs typeface="ＭＳ Ｐゴシック" pitchFamily="-107" charset="-128"/>
              </a:rPr>
              <a:t>105</a:t>
            </a:r>
            <a:r>
              <a:rPr lang="it-IT" sz="2000" dirty="0">
                <a:solidFill>
                  <a:schemeClr val="bg1"/>
                </a:solidFill>
                <a:latin typeface="Comic Sans MS" pitchFamily="-107" charset="0"/>
                <a:ea typeface="ＭＳ Ｐゴシック" pitchFamily="-107" charset="-128"/>
                <a:cs typeface="ＭＳ Ｐゴシック" pitchFamily="-107" charset="-128"/>
              </a:rPr>
              <a:t> </a:t>
            </a:r>
            <a:r>
              <a:rPr lang="it-IT" sz="2000" dirty="0" err="1">
                <a:solidFill>
                  <a:srgbClr val="FFFFFF"/>
                </a:solidFill>
                <a:latin typeface="Comic Sans MS" pitchFamily="-107" charset="0"/>
                <a:ea typeface="ＭＳ Ｐゴシック" pitchFamily="-107" charset="-128"/>
                <a:cs typeface="ＭＳ Ｐゴシック" pitchFamily="-107" charset="-128"/>
              </a:rPr>
              <a:t>Gy</a:t>
            </a:r>
            <a:r>
              <a:rPr lang="it-IT" sz="2000" dirty="0">
                <a:solidFill>
                  <a:srgbClr val="FFFFFF"/>
                </a:solidFill>
                <a:latin typeface="Comic Sans MS" pitchFamily="-107" charset="0"/>
                <a:ea typeface="ＭＳ Ｐゴシック" pitchFamily="-107" charset="-128"/>
                <a:cs typeface="ＭＳ Ｐゴシック" pitchFamily="-107" charset="-128"/>
              </a:rPr>
              <a:t> </a:t>
            </a:r>
            <a:r>
              <a:rPr lang="it-IT" sz="2000" dirty="0" err="1">
                <a:solidFill>
                  <a:srgbClr val="FFFFFF"/>
                </a:solidFill>
                <a:latin typeface="Comic Sans MS" pitchFamily="-107" charset="0"/>
                <a:ea typeface="ＭＳ Ｐゴシック" pitchFamily="-107" charset="-128"/>
                <a:cs typeface="ＭＳ Ｐゴシック" pitchFamily="-107" charset="-128"/>
              </a:rPr>
              <a:t>to</a:t>
            </a:r>
            <a:r>
              <a:rPr lang="it-IT" sz="2000" dirty="0">
                <a:solidFill>
                  <a:srgbClr val="FFFFFF"/>
                </a:solidFill>
                <a:latin typeface="Comic Sans MS" pitchFamily="-107" charset="0"/>
                <a:ea typeface="ＭＳ Ｐゴシック" pitchFamily="-107" charset="-128"/>
                <a:cs typeface="ＭＳ Ｐゴシック" pitchFamily="-107" charset="-128"/>
              </a:rPr>
              <a:t> </a:t>
            </a:r>
            <a:r>
              <a:rPr lang="it-IT" sz="2000" dirty="0" err="1">
                <a:solidFill>
                  <a:srgbClr val="FFFFFF"/>
                </a:solidFill>
                <a:latin typeface="Comic Sans MS" pitchFamily="-107" charset="0"/>
                <a:ea typeface="ＭＳ Ｐゴシック" pitchFamily="-107" charset="-128"/>
                <a:cs typeface="ＭＳ Ｐゴシック" pitchFamily="-107" charset="-128"/>
              </a:rPr>
              <a:t>hypoxic</a:t>
            </a:r>
            <a:r>
              <a:rPr lang="it-IT" sz="2000" dirty="0">
                <a:solidFill>
                  <a:srgbClr val="FFFFFF"/>
                </a:solidFill>
                <a:latin typeface="Comic Sans MS" pitchFamily="-107" charset="0"/>
                <a:ea typeface="ＭＳ Ｐゴシック" pitchFamily="-107" charset="-128"/>
                <a:cs typeface="ＭＳ Ｐゴシック" pitchFamily="-107" charset="-128"/>
              </a:rPr>
              <a:t> volume</a:t>
            </a:r>
          </a:p>
        </p:txBody>
      </p:sp>
      <p:pic>
        <p:nvPicPr>
          <p:cNvPr id="51203" name="Picture 5" descr="SafariScreenSnapz001"/>
          <p:cNvPicPr>
            <a:picLocks noChangeAspect="1" noChangeArrowheads="1"/>
          </p:cNvPicPr>
          <p:nvPr/>
        </p:nvPicPr>
        <p:blipFill>
          <a:blip r:embed="rId4"/>
          <a:srcRect l="64255" t="16217" r="15839" b="24228"/>
          <a:stretch>
            <a:fillRect/>
          </a:stretch>
        </p:blipFill>
        <p:spPr bwMode="auto">
          <a:xfrm>
            <a:off x="554038" y="504825"/>
            <a:ext cx="3259137" cy="3579813"/>
          </a:xfrm>
          <a:prstGeom prst="rect">
            <a:avLst/>
          </a:prstGeom>
          <a:noFill/>
          <a:ln w="9525">
            <a:noFill/>
            <a:miter lim="800000"/>
            <a:headEnd/>
            <a:tailEnd/>
          </a:ln>
        </p:spPr>
      </p:pic>
      <p:sp>
        <p:nvSpPr>
          <p:cNvPr id="61448" name="Text Box 6"/>
          <p:cNvSpPr txBox="1">
            <a:spLocks noChangeArrowheads="1"/>
          </p:cNvSpPr>
          <p:nvPr/>
        </p:nvSpPr>
        <p:spPr bwMode="auto">
          <a:xfrm>
            <a:off x="3616325" y="549275"/>
            <a:ext cx="2087563" cy="706438"/>
          </a:xfrm>
          <a:prstGeom prst="rect">
            <a:avLst/>
          </a:prstGeom>
          <a:noFill/>
          <a:ln w="9525">
            <a:noFill/>
            <a:miter lim="800000"/>
            <a:headEnd/>
            <a:tailEnd/>
          </a:ln>
        </p:spPr>
        <p:txBody>
          <a:bodyPr>
            <a:spAutoFit/>
          </a:bodyPr>
          <a:lstStyle/>
          <a:p>
            <a:pPr>
              <a:spcBef>
                <a:spcPct val="50000"/>
              </a:spcBef>
              <a:defRPr/>
            </a:pPr>
            <a:r>
              <a:rPr lang="it-IT" sz="2000" b="1" dirty="0">
                <a:solidFill>
                  <a:srgbClr val="00FF00"/>
                </a:solidFill>
                <a:effectLst>
                  <a:outerShdw blurRad="38100" dist="38100" dir="2700000" algn="tl">
                    <a:srgbClr val="000000"/>
                  </a:outerShdw>
                </a:effectLst>
                <a:latin typeface="Comic Sans MS" pitchFamily="-107" charset="0"/>
                <a:ea typeface="ＭＳ Ｐゴシック" pitchFamily="-107" charset="-128"/>
                <a:cs typeface="ＭＳ Ｐゴシック" pitchFamily="-107" charset="-128"/>
              </a:rPr>
              <a:t>84</a:t>
            </a:r>
            <a:r>
              <a:rPr lang="it-IT" sz="2000" dirty="0">
                <a:solidFill>
                  <a:schemeClr val="bg1"/>
                </a:solidFill>
                <a:latin typeface="Comic Sans MS" pitchFamily="-107" charset="0"/>
                <a:ea typeface="ＭＳ Ｐゴシック" pitchFamily="-107" charset="-128"/>
                <a:cs typeface="ＭＳ Ｐゴシック" pitchFamily="-107" charset="-128"/>
              </a:rPr>
              <a:t> </a:t>
            </a:r>
            <a:r>
              <a:rPr lang="it-IT" sz="2000" dirty="0" err="1">
                <a:solidFill>
                  <a:srgbClr val="FFFFFF"/>
                </a:solidFill>
                <a:latin typeface="Comic Sans MS" pitchFamily="-107" charset="0"/>
                <a:ea typeface="ＭＳ Ｐゴシック" pitchFamily="-107" charset="-128"/>
                <a:cs typeface="ＭＳ Ｐゴシック" pitchFamily="-107" charset="-128"/>
              </a:rPr>
              <a:t>Gy</a:t>
            </a:r>
            <a:r>
              <a:rPr lang="it-IT" sz="2000" dirty="0">
                <a:solidFill>
                  <a:srgbClr val="FFFFFF"/>
                </a:solidFill>
                <a:latin typeface="Comic Sans MS" pitchFamily="-107" charset="0"/>
                <a:ea typeface="ＭＳ Ｐゴシック" pitchFamily="-107" charset="-128"/>
                <a:cs typeface="ＭＳ Ｐゴシック" pitchFamily="-107" charset="-128"/>
              </a:rPr>
              <a:t> </a:t>
            </a:r>
            <a:r>
              <a:rPr lang="it-IT" sz="2000" dirty="0" err="1">
                <a:solidFill>
                  <a:srgbClr val="FFFFFF"/>
                </a:solidFill>
                <a:latin typeface="Comic Sans MS" pitchFamily="-107" charset="0"/>
                <a:ea typeface="ＭＳ Ｐゴシック" pitchFamily="-107" charset="-128"/>
                <a:cs typeface="ＭＳ Ｐゴシック" pitchFamily="-107" charset="-128"/>
              </a:rPr>
              <a:t>to</a:t>
            </a:r>
            <a:r>
              <a:rPr lang="it-IT" sz="2000" dirty="0">
                <a:solidFill>
                  <a:srgbClr val="FFFFFF"/>
                </a:solidFill>
                <a:latin typeface="Comic Sans MS" pitchFamily="-107" charset="0"/>
                <a:ea typeface="ＭＳ Ｐゴシック" pitchFamily="-107" charset="-128"/>
                <a:cs typeface="ＭＳ Ｐゴシック" pitchFamily="-107" charset="-128"/>
              </a:rPr>
              <a:t> </a:t>
            </a:r>
            <a:r>
              <a:rPr lang="it-IT" sz="2000" dirty="0" err="1">
                <a:solidFill>
                  <a:srgbClr val="FFFFFF"/>
                </a:solidFill>
                <a:latin typeface="Comic Sans MS" pitchFamily="-107" charset="0"/>
                <a:ea typeface="ＭＳ Ｐゴシック" pitchFamily="-107" charset="-128"/>
                <a:cs typeface="ＭＳ Ｐゴシック" pitchFamily="-107" charset="-128"/>
              </a:rPr>
              <a:t>hypoxic</a:t>
            </a:r>
            <a:r>
              <a:rPr lang="it-IT" sz="2000" dirty="0">
                <a:solidFill>
                  <a:srgbClr val="FFFFFF"/>
                </a:solidFill>
                <a:latin typeface="Comic Sans MS" pitchFamily="-107" charset="0"/>
                <a:ea typeface="ＭＳ Ｐゴシック" pitchFamily="-107" charset="-128"/>
                <a:cs typeface="ＭＳ Ｐゴシック" pitchFamily="-107" charset="-128"/>
              </a:rPr>
              <a:t> volume</a:t>
            </a:r>
          </a:p>
        </p:txBody>
      </p:sp>
      <p:sp>
        <p:nvSpPr>
          <p:cNvPr id="51205" name="Text Box 8"/>
          <p:cNvSpPr txBox="1">
            <a:spLocks noChangeArrowheads="1"/>
          </p:cNvSpPr>
          <p:nvPr/>
        </p:nvSpPr>
        <p:spPr bwMode="auto">
          <a:xfrm>
            <a:off x="5527675" y="168275"/>
            <a:ext cx="3200400" cy="336550"/>
          </a:xfrm>
          <a:prstGeom prst="rect">
            <a:avLst/>
          </a:prstGeom>
          <a:noFill/>
          <a:ln w="9525">
            <a:noFill/>
            <a:miter lim="800000"/>
            <a:headEnd/>
            <a:tailEnd/>
          </a:ln>
        </p:spPr>
        <p:txBody>
          <a:bodyPr>
            <a:spAutoFit/>
          </a:bodyPr>
          <a:lstStyle/>
          <a:p>
            <a:pPr algn="r">
              <a:spcBef>
                <a:spcPct val="50000"/>
              </a:spcBef>
            </a:pPr>
            <a:r>
              <a:rPr lang="it-IT" sz="1600">
                <a:solidFill>
                  <a:srgbClr val="FFFFFF"/>
                </a:solidFill>
                <a:latin typeface="Comic Sans MS" pitchFamily="66" charset="0"/>
              </a:rPr>
              <a:t>Lee NY et al IJROBP 2008</a:t>
            </a:r>
          </a:p>
        </p:txBody>
      </p:sp>
      <p:cxnSp>
        <p:nvCxnSpPr>
          <p:cNvPr id="17" name="Connettore 2 16"/>
          <p:cNvCxnSpPr/>
          <p:nvPr/>
        </p:nvCxnSpPr>
        <p:spPr>
          <a:xfrm flipV="1">
            <a:off x="4164013" y="5176838"/>
            <a:ext cx="1363662" cy="690562"/>
          </a:xfrm>
          <a:prstGeom prst="straightConnector1">
            <a:avLst/>
          </a:prstGeom>
          <a:ln w="44450" cap="flat" cmpd="sng" algn="ctr">
            <a:solidFill>
              <a:srgbClr val="FF0000"/>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25" name="Connettore 2 24"/>
          <p:cNvCxnSpPr/>
          <p:nvPr/>
        </p:nvCxnSpPr>
        <p:spPr>
          <a:xfrm rot="10800000" flipV="1">
            <a:off x="1954213" y="1255713"/>
            <a:ext cx="1662112" cy="842962"/>
          </a:xfrm>
          <a:prstGeom prst="straightConnector1">
            <a:avLst/>
          </a:prstGeom>
          <a:ln w="44450" cap="flat" cmpd="sng" algn="ctr">
            <a:solidFill>
              <a:srgbClr val="FF0000"/>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26" name="Connettore 2 25"/>
          <p:cNvCxnSpPr/>
          <p:nvPr/>
        </p:nvCxnSpPr>
        <p:spPr>
          <a:xfrm rot="5400000">
            <a:off x="2786063" y="1268413"/>
            <a:ext cx="842962" cy="817562"/>
          </a:xfrm>
          <a:prstGeom prst="straightConnector1">
            <a:avLst/>
          </a:prstGeom>
          <a:ln w="44450" cap="flat" cmpd="sng" algn="ctr">
            <a:solidFill>
              <a:srgbClr val="FF0000"/>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advTm="15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49" name="CasellaDiTesto 1"/>
          <p:cNvSpPr txBox="1">
            <a:spLocks noChangeArrowheads="1"/>
          </p:cNvSpPr>
          <p:nvPr/>
        </p:nvSpPr>
        <p:spPr bwMode="auto">
          <a:xfrm>
            <a:off x="3894138" y="2228850"/>
            <a:ext cx="4627562" cy="1616075"/>
          </a:xfrm>
          <a:prstGeom prst="rect">
            <a:avLst/>
          </a:prstGeom>
          <a:noFill/>
          <a:ln w="9525">
            <a:noFill/>
            <a:miter lim="800000"/>
            <a:headEnd/>
            <a:tailEnd/>
          </a:ln>
        </p:spPr>
        <p:txBody>
          <a:bodyPr>
            <a:spAutoFit/>
          </a:bodyPr>
          <a:lstStyle/>
          <a:p>
            <a:pPr algn="just"/>
            <a:r>
              <a:rPr lang="en-US" sz="2000">
                <a:latin typeface="Comic Sans MS" pitchFamily="66" charset="0"/>
              </a:rPr>
              <a:t>Dose escalation for prostatic cancer</a:t>
            </a:r>
          </a:p>
          <a:p>
            <a:pPr algn="just"/>
            <a:endParaRPr lang="en-US" sz="2000">
              <a:latin typeface="Comic Sans MS" pitchFamily="66" charset="0"/>
            </a:endParaRPr>
          </a:p>
          <a:p>
            <a:pPr algn="just"/>
            <a:r>
              <a:rPr lang="en-US" sz="2000">
                <a:latin typeface="Comic Sans MS" pitchFamily="66" charset="0"/>
              </a:rPr>
              <a:t>Intra-prostatic lesion defined by a tumor-to-background uptake value ratio &gt; 2  (18F-Cholne-PET)</a:t>
            </a:r>
          </a:p>
        </p:txBody>
      </p:sp>
      <p:pic>
        <p:nvPicPr>
          <p:cNvPr id="53250" name="Immagine 2"/>
          <p:cNvPicPr>
            <a:picLocks noChangeAspect="1"/>
          </p:cNvPicPr>
          <p:nvPr/>
        </p:nvPicPr>
        <p:blipFill>
          <a:blip r:embed="rId2"/>
          <a:srcRect/>
          <a:stretch>
            <a:fillRect/>
          </a:stretch>
        </p:blipFill>
        <p:spPr bwMode="auto">
          <a:xfrm>
            <a:off x="88900" y="2178050"/>
            <a:ext cx="3111500" cy="2501900"/>
          </a:xfrm>
          <a:prstGeom prst="rect">
            <a:avLst/>
          </a:prstGeom>
          <a:noFill/>
          <a:ln w="9525">
            <a:noFill/>
            <a:miter lim="800000"/>
            <a:headEnd/>
            <a:tailEnd/>
          </a:ln>
        </p:spPr>
      </p:pic>
      <p:pic>
        <p:nvPicPr>
          <p:cNvPr id="53251" name="Immagine 3"/>
          <p:cNvPicPr>
            <a:picLocks noChangeAspect="1"/>
          </p:cNvPicPr>
          <p:nvPr/>
        </p:nvPicPr>
        <p:blipFill>
          <a:blip r:embed="rId3"/>
          <a:srcRect/>
          <a:stretch>
            <a:fillRect/>
          </a:stretch>
        </p:blipFill>
        <p:spPr bwMode="auto">
          <a:xfrm>
            <a:off x="277813" y="439738"/>
            <a:ext cx="7232650" cy="1258887"/>
          </a:xfrm>
          <a:prstGeom prst="rect">
            <a:avLst/>
          </a:prstGeom>
          <a:noFill/>
          <a:ln w="9525">
            <a:noFill/>
            <a:miter lim="800000"/>
            <a:headEnd/>
            <a:tailEnd/>
          </a:ln>
        </p:spPr>
      </p:pic>
      <p:pic>
        <p:nvPicPr>
          <p:cNvPr id="53252" name="Immagine 4"/>
          <p:cNvPicPr>
            <a:picLocks noChangeAspect="1"/>
          </p:cNvPicPr>
          <p:nvPr/>
        </p:nvPicPr>
        <p:blipFill>
          <a:blip r:embed="rId4"/>
          <a:srcRect r="700" b="1668"/>
          <a:stretch>
            <a:fillRect/>
          </a:stretch>
        </p:blipFill>
        <p:spPr bwMode="auto">
          <a:xfrm>
            <a:off x="7731125" y="217488"/>
            <a:ext cx="1255713" cy="1565275"/>
          </a:xfrm>
          <a:prstGeom prst="rect">
            <a:avLst/>
          </a:prstGeom>
          <a:noFill/>
          <a:ln w="9525">
            <a:noFill/>
            <a:miter lim="800000"/>
            <a:headEnd/>
            <a:tailEnd/>
          </a:ln>
        </p:spPr>
      </p:pic>
      <p:pic>
        <p:nvPicPr>
          <p:cNvPr id="53253" name="Immagine 5"/>
          <p:cNvPicPr>
            <a:picLocks noChangeAspect="1"/>
          </p:cNvPicPr>
          <p:nvPr/>
        </p:nvPicPr>
        <p:blipFill>
          <a:blip r:embed="rId5"/>
          <a:srcRect/>
          <a:stretch>
            <a:fillRect/>
          </a:stretch>
        </p:blipFill>
        <p:spPr bwMode="auto">
          <a:xfrm>
            <a:off x="277813" y="217488"/>
            <a:ext cx="3467100" cy="203200"/>
          </a:xfrm>
          <a:prstGeom prst="rect">
            <a:avLst/>
          </a:prstGeom>
          <a:noFill/>
          <a:ln w="9525">
            <a:noFill/>
            <a:miter lim="800000"/>
            <a:headEnd/>
            <a:tailEnd/>
          </a:ln>
        </p:spPr>
      </p:pic>
      <p:sp>
        <p:nvSpPr>
          <p:cNvPr id="53254" name="CasellaDiTesto 6"/>
          <p:cNvSpPr txBox="1">
            <a:spLocks noChangeArrowheads="1"/>
          </p:cNvSpPr>
          <p:nvPr/>
        </p:nvSpPr>
        <p:spPr bwMode="auto">
          <a:xfrm>
            <a:off x="3290888" y="4057650"/>
            <a:ext cx="5719762" cy="1082675"/>
          </a:xfrm>
          <a:prstGeom prst="rect">
            <a:avLst/>
          </a:prstGeom>
          <a:noFill/>
          <a:ln w="9525">
            <a:noFill/>
            <a:miter lim="800000"/>
            <a:headEnd/>
            <a:tailEnd/>
          </a:ln>
        </p:spPr>
        <p:txBody>
          <a:bodyPr>
            <a:spAutoFit/>
          </a:bodyPr>
          <a:lstStyle/>
          <a:p>
            <a:pPr marL="342900" indent="-342900">
              <a:lnSpc>
                <a:spcPct val="120000"/>
              </a:lnSpc>
              <a:buFontTx/>
              <a:buAutoNum type="arabicParenR"/>
            </a:pPr>
            <a:r>
              <a:rPr lang="it-IT">
                <a:latin typeface="Comic Sans MS" pitchFamily="66" charset="0"/>
              </a:rPr>
              <a:t>60Gy/Gy to PTV plus 16Gy/2Gy with or w/o IB (20Gy/2.5Gy)</a:t>
            </a:r>
          </a:p>
          <a:p>
            <a:pPr marL="342900" indent="-342900">
              <a:lnSpc>
                <a:spcPct val="120000"/>
              </a:lnSpc>
              <a:buFontTx/>
              <a:buAutoNum type="arabicParenR"/>
            </a:pPr>
            <a:r>
              <a:rPr lang="it-IT">
                <a:latin typeface="Comic Sans MS" pitchFamily="66" charset="0"/>
              </a:rPr>
              <a:t>66.6Gy/1.8Gy to PTV plus IB (83.25Gy/2.25Gy)</a:t>
            </a:r>
          </a:p>
        </p:txBody>
      </p:sp>
      <p:pic>
        <p:nvPicPr>
          <p:cNvPr id="53255" name="Immagine 7"/>
          <p:cNvPicPr>
            <a:picLocks noChangeAspect="1"/>
          </p:cNvPicPr>
          <p:nvPr/>
        </p:nvPicPr>
        <p:blipFill>
          <a:blip r:embed="rId6"/>
          <a:srcRect/>
          <a:stretch>
            <a:fillRect/>
          </a:stretch>
        </p:blipFill>
        <p:spPr bwMode="auto">
          <a:xfrm>
            <a:off x="106363" y="5480050"/>
            <a:ext cx="8904287" cy="844550"/>
          </a:xfrm>
          <a:prstGeom prst="rect">
            <a:avLst/>
          </a:prstGeom>
          <a:noFill/>
          <a:ln w="9525">
            <a:solidFill>
              <a:srgbClr val="00FF00"/>
            </a:solidFill>
            <a:miter lim="800000"/>
            <a:headEnd/>
            <a:tailEnd/>
          </a:ln>
        </p:spPr>
      </p:pic>
    </p:spTree>
  </p:cSld>
  <p:clrMapOvr>
    <a:masterClrMapping/>
  </p:clrMapOvr>
  <p:transition advTm="23625"/>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4273" name="Immagine 1"/>
          <p:cNvPicPr>
            <a:picLocks noChangeAspect="1"/>
          </p:cNvPicPr>
          <p:nvPr/>
        </p:nvPicPr>
        <p:blipFill>
          <a:blip r:embed="rId3"/>
          <a:srcRect/>
          <a:stretch>
            <a:fillRect/>
          </a:stretch>
        </p:blipFill>
        <p:spPr bwMode="auto">
          <a:xfrm>
            <a:off x="1403350" y="495300"/>
            <a:ext cx="6357938" cy="1662113"/>
          </a:xfrm>
          <a:prstGeom prst="rect">
            <a:avLst/>
          </a:prstGeom>
          <a:noFill/>
          <a:ln w="9525">
            <a:noFill/>
            <a:miter lim="800000"/>
            <a:headEnd/>
            <a:tailEnd/>
          </a:ln>
        </p:spPr>
      </p:pic>
      <p:sp>
        <p:nvSpPr>
          <p:cNvPr id="54274" name="CasellaDiTesto 2"/>
          <p:cNvSpPr txBox="1">
            <a:spLocks noChangeArrowheads="1"/>
          </p:cNvSpPr>
          <p:nvPr/>
        </p:nvSpPr>
        <p:spPr bwMode="auto">
          <a:xfrm>
            <a:off x="1763713" y="190500"/>
            <a:ext cx="5616575" cy="304800"/>
          </a:xfrm>
          <a:prstGeom prst="rect">
            <a:avLst/>
          </a:prstGeom>
          <a:noFill/>
          <a:ln w="9525">
            <a:noFill/>
            <a:miter lim="800000"/>
            <a:headEnd/>
            <a:tailEnd/>
          </a:ln>
        </p:spPr>
        <p:txBody>
          <a:bodyPr>
            <a:spAutoFit/>
          </a:bodyPr>
          <a:lstStyle/>
          <a:p>
            <a:pPr algn="ctr">
              <a:spcBef>
                <a:spcPct val="30000"/>
              </a:spcBef>
            </a:pPr>
            <a:r>
              <a:rPr lang="it-IT" sz="1400">
                <a:latin typeface="Comic Sans MS" pitchFamily="66" charset="0"/>
              </a:rPr>
              <a:t>Int J Radiat Oncol Biol Phys. 2009,75:1098</a:t>
            </a:r>
          </a:p>
        </p:txBody>
      </p:sp>
      <p:sp>
        <p:nvSpPr>
          <p:cNvPr id="54275" name="CasellaDiTesto 3"/>
          <p:cNvSpPr txBox="1">
            <a:spLocks noChangeArrowheads="1"/>
          </p:cNvSpPr>
          <p:nvPr/>
        </p:nvSpPr>
        <p:spPr bwMode="auto">
          <a:xfrm>
            <a:off x="412750" y="2451100"/>
            <a:ext cx="8318500" cy="1416050"/>
          </a:xfrm>
          <a:prstGeom prst="rect">
            <a:avLst/>
          </a:prstGeom>
          <a:noFill/>
          <a:ln w="9525">
            <a:noFill/>
            <a:miter lim="800000"/>
            <a:headEnd/>
            <a:tailEnd/>
          </a:ln>
        </p:spPr>
        <p:txBody>
          <a:bodyPr>
            <a:spAutoFit/>
          </a:bodyPr>
          <a:lstStyle/>
          <a:p>
            <a:pPr algn="just">
              <a:lnSpc>
                <a:spcPts val="3475"/>
              </a:lnSpc>
            </a:pPr>
            <a:r>
              <a:rPr lang="en-US" sz="2000" baseline="30000">
                <a:solidFill>
                  <a:srgbClr val="FFFFFF"/>
                </a:solidFill>
                <a:latin typeface="Comic Sans MS" pitchFamily="66" charset="0"/>
              </a:rPr>
              <a:t>18</a:t>
            </a:r>
            <a:r>
              <a:rPr lang="en-US" sz="2000">
                <a:solidFill>
                  <a:srgbClr val="FFFFFF"/>
                </a:solidFill>
                <a:latin typeface="Comic Sans MS" pitchFamily="66" charset="0"/>
              </a:rPr>
              <a:t>F-FLT uptake can monitor the distinctive biologic responses of epithelial cancers and highly radiosensitive normal tissue change during radical chemo-RT</a:t>
            </a:r>
          </a:p>
        </p:txBody>
      </p:sp>
      <p:pic>
        <p:nvPicPr>
          <p:cNvPr id="54276" name="Immagine 1"/>
          <p:cNvPicPr>
            <a:picLocks noChangeAspect="1"/>
          </p:cNvPicPr>
          <p:nvPr/>
        </p:nvPicPr>
        <p:blipFill>
          <a:blip r:embed="rId4"/>
          <a:srcRect t="69894"/>
          <a:stretch>
            <a:fillRect/>
          </a:stretch>
        </p:blipFill>
        <p:spPr bwMode="auto">
          <a:xfrm>
            <a:off x="787400" y="4037013"/>
            <a:ext cx="7569200" cy="1971675"/>
          </a:xfrm>
          <a:prstGeom prst="rect">
            <a:avLst/>
          </a:prstGeom>
          <a:noFill/>
          <a:ln w="9525">
            <a:noFill/>
            <a:miter lim="800000"/>
            <a:headEnd/>
            <a:tailEnd/>
          </a:ln>
        </p:spPr>
      </p:pic>
    </p:spTree>
  </p:cSld>
  <p:clrMapOvr>
    <a:masterClrMapping/>
  </p:clrMapOvr>
  <p:transition advTm="23391"/>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1" name="CasellaDiTesto 7"/>
          <p:cNvSpPr txBox="1">
            <a:spLocks noChangeArrowheads="1"/>
          </p:cNvSpPr>
          <p:nvPr/>
        </p:nvSpPr>
        <p:spPr bwMode="auto">
          <a:xfrm>
            <a:off x="6035675" y="6342063"/>
            <a:ext cx="2979738" cy="339725"/>
          </a:xfrm>
          <a:prstGeom prst="rect">
            <a:avLst/>
          </a:prstGeom>
          <a:noFill/>
          <a:ln w="9525">
            <a:noFill/>
            <a:miter lim="800000"/>
            <a:headEnd/>
            <a:tailEnd/>
          </a:ln>
        </p:spPr>
        <p:txBody>
          <a:bodyPr anchor="ctr">
            <a:spAutoFit/>
          </a:bodyPr>
          <a:lstStyle/>
          <a:p>
            <a:pPr algn="r"/>
            <a:r>
              <a:rPr lang="en-US" sz="1600" i="1">
                <a:solidFill>
                  <a:srgbClr val="FFFFFF"/>
                </a:solidFill>
                <a:latin typeface="Comic Sans MS" pitchFamily="66" charset="0"/>
              </a:rPr>
              <a:t>Everitt, IJROBP 2009</a:t>
            </a:r>
            <a:endParaRPr lang="it-IT" sz="1600" i="1">
              <a:solidFill>
                <a:srgbClr val="FFFFFF"/>
              </a:solidFill>
              <a:latin typeface="Comic Sans MS" pitchFamily="66" charset="0"/>
            </a:endParaRPr>
          </a:p>
        </p:txBody>
      </p:sp>
      <p:pic>
        <p:nvPicPr>
          <p:cNvPr id="56322" name="Immagine 4"/>
          <p:cNvPicPr>
            <a:picLocks noChangeAspect="1"/>
          </p:cNvPicPr>
          <p:nvPr/>
        </p:nvPicPr>
        <p:blipFill>
          <a:blip r:embed="rId3"/>
          <a:srcRect r="2869" b="3387"/>
          <a:stretch>
            <a:fillRect/>
          </a:stretch>
        </p:blipFill>
        <p:spPr bwMode="auto">
          <a:xfrm>
            <a:off x="744538" y="1352550"/>
            <a:ext cx="7654925" cy="4014788"/>
          </a:xfrm>
          <a:prstGeom prst="rect">
            <a:avLst/>
          </a:prstGeom>
          <a:noFill/>
          <a:ln w="9525">
            <a:noFill/>
            <a:miter lim="800000"/>
            <a:headEnd/>
            <a:tailEnd/>
          </a:ln>
        </p:spPr>
      </p:pic>
    </p:spTree>
  </p:cSld>
  <p:clrMapOvr>
    <a:masterClrMapping/>
  </p:clrMapOvr>
  <p:transition advTm="28828"/>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69" name="CasellaDiTesto 1"/>
          <p:cNvSpPr txBox="1">
            <a:spLocks noChangeArrowheads="1"/>
          </p:cNvSpPr>
          <p:nvPr/>
        </p:nvSpPr>
        <p:spPr bwMode="auto">
          <a:xfrm>
            <a:off x="1247775" y="733425"/>
            <a:ext cx="6646863" cy="822325"/>
          </a:xfrm>
          <a:prstGeom prst="rect">
            <a:avLst/>
          </a:prstGeom>
          <a:noFill/>
          <a:ln w="9525">
            <a:noFill/>
            <a:miter lim="800000"/>
            <a:headEnd/>
            <a:tailEnd/>
          </a:ln>
        </p:spPr>
        <p:txBody>
          <a:bodyPr>
            <a:spAutoFit/>
          </a:bodyPr>
          <a:lstStyle/>
          <a:p>
            <a:pPr algn="ctr"/>
            <a:r>
              <a:rPr lang="en-US" sz="2400" b="1">
                <a:solidFill>
                  <a:srgbClr val="00FF00"/>
                </a:solidFill>
                <a:latin typeface="Comic Sans MS" pitchFamily="66" charset="0"/>
              </a:rPr>
              <a:t>To understand the limitations and pitfalls of technologies</a:t>
            </a:r>
          </a:p>
        </p:txBody>
      </p:sp>
    </p:spTree>
  </p:cSld>
  <p:clrMapOvr>
    <a:masterClrMapping/>
  </p:clrMapOvr>
  <p:transition advTm="13438"/>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3" name="CasellaDiTesto 1"/>
          <p:cNvSpPr txBox="1">
            <a:spLocks noChangeArrowheads="1"/>
          </p:cNvSpPr>
          <p:nvPr/>
        </p:nvSpPr>
        <p:spPr bwMode="auto">
          <a:xfrm>
            <a:off x="392113" y="1582738"/>
            <a:ext cx="8358187" cy="1552575"/>
          </a:xfrm>
          <a:prstGeom prst="rect">
            <a:avLst/>
          </a:prstGeom>
          <a:noFill/>
          <a:ln w="9525">
            <a:noFill/>
            <a:miter lim="800000"/>
            <a:headEnd/>
            <a:tailEnd/>
          </a:ln>
        </p:spPr>
        <p:txBody>
          <a:bodyPr>
            <a:spAutoFit/>
          </a:bodyPr>
          <a:lstStyle/>
          <a:p>
            <a:pPr algn="ctr"/>
            <a:r>
              <a:rPr lang="en-US" sz="2400" b="1">
                <a:solidFill>
                  <a:srgbClr val="00FF00"/>
                </a:solidFill>
                <a:latin typeface="Comic Sans MS" pitchFamily="66" charset="0"/>
              </a:rPr>
              <a:t>PERFORMANCE</a:t>
            </a:r>
          </a:p>
          <a:p>
            <a:pPr algn="ctr"/>
            <a:endParaRPr lang="en-US" sz="2400" b="1">
              <a:solidFill>
                <a:srgbClr val="00FF00"/>
              </a:solidFill>
              <a:latin typeface="Comic Sans MS" pitchFamily="66" charset="0"/>
            </a:endParaRPr>
          </a:p>
          <a:p>
            <a:pPr algn="ctr"/>
            <a:endParaRPr lang="en-US" sz="2400">
              <a:latin typeface="Comic Sans MS" pitchFamily="66" charset="0"/>
            </a:endParaRPr>
          </a:p>
          <a:p>
            <a:pPr algn="ctr"/>
            <a:r>
              <a:rPr lang="en-US" sz="2400">
                <a:latin typeface="Comic Sans MS" pitchFamily="66" charset="0"/>
              </a:rPr>
              <a:t>The science of measurement opposed to picture taking</a:t>
            </a:r>
          </a:p>
        </p:txBody>
      </p:sp>
    </p:spTree>
  </p:cSld>
  <p:clrMapOvr>
    <a:masterClrMapping/>
  </p:clrMapOvr>
  <p:transition advTm="10343"/>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1" name="Rectangle 2"/>
          <p:cNvSpPr>
            <a:spLocks/>
          </p:cNvSpPr>
          <p:nvPr/>
        </p:nvSpPr>
        <p:spPr bwMode="auto">
          <a:xfrm>
            <a:off x="233363" y="298450"/>
            <a:ext cx="1447800" cy="444500"/>
          </a:xfrm>
          <a:prstGeom prst="rect">
            <a:avLst/>
          </a:prstGeom>
          <a:noFill/>
          <a:ln w="9525">
            <a:solidFill>
              <a:srgbClr val="00FF00"/>
            </a:solidFill>
            <a:miter lim="800000"/>
            <a:headEnd/>
            <a:tailEnd/>
          </a:ln>
        </p:spPr>
        <p:txBody>
          <a:bodyPr lIns="0" tIns="0" rIns="40639" bIns="0" anchor="ctr"/>
          <a:lstStyle/>
          <a:p>
            <a:pPr marL="39688" algn="ctr">
              <a:spcBef>
                <a:spcPts val="1250"/>
              </a:spcBef>
            </a:pPr>
            <a:r>
              <a:rPr lang="en-US" b="1">
                <a:solidFill>
                  <a:srgbClr val="00FF00"/>
                </a:solidFill>
                <a:latin typeface="Comic Sans MS" pitchFamily="66" charset="0"/>
                <a:sym typeface="Comic Sans MS" pitchFamily="66" charset="0"/>
              </a:rPr>
              <a:t>Issue n. 1</a:t>
            </a:r>
          </a:p>
        </p:txBody>
      </p:sp>
      <p:sp>
        <p:nvSpPr>
          <p:cNvPr id="3" name="Rectangle 3"/>
          <p:cNvSpPr>
            <a:spLocks/>
          </p:cNvSpPr>
          <p:nvPr/>
        </p:nvSpPr>
        <p:spPr bwMode="auto">
          <a:xfrm>
            <a:off x="608013" y="1028700"/>
            <a:ext cx="7937500" cy="939800"/>
          </a:xfrm>
          <a:prstGeom prst="rect">
            <a:avLst/>
          </a:prstGeom>
          <a:noFill/>
          <a:ln w="9525" cap="flat">
            <a:noFill/>
            <a:miter lim="800000"/>
            <a:headEnd type="none" w="med" len="med"/>
            <a:tailEnd type="none" w="med" len="med"/>
          </a:ln>
          <a:effectLst>
            <a:outerShdw blurRad="38100" dist="38099" dir="2700000" algn="ctr" rotWithShape="0">
              <a:schemeClr val="bg2">
                <a:alpha val="74997"/>
              </a:schemeClr>
            </a:outerShdw>
          </a:effectLst>
        </p:spPr>
        <p:txBody>
          <a:bodyPr lIns="0" tIns="0" rIns="40639" bIns="0"/>
          <a:lstStyle/>
          <a:p>
            <a:pPr marL="39688" algn="ctr">
              <a:defRPr/>
            </a:pPr>
            <a:r>
              <a:rPr lang="en-US" sz="2400" b="1" dirty="0">
                <a:solidFill>
                  <a:srgbClr val="00FF00"/>
                </a:solidFill>
                <a:latin typeface="Comic Sans MS" pitchFamily="26" charset="0"/>
                <a:ea typeface="Comic Sans MS" pitchFamily="26" charset="0"/>
                <a:cs typeface="Comic Sans MS" pitchFamily="26" charset="0"/>
                <a:sym typeface="Comic Sans MS" pitchFamily="26" charset="0"/>
              </a:rPr>
              <a:t>Accuracy</a:t>
            </a:r>
          </a:p>
          <a:p>
            <a:pPr marL="39688" algn="ctr">
              <a:defRPr/>
            </a:pPr>
            <a:r>
              <a:rPr lang="en-US" sz="2000" dirty="0">
                <a:latin typeface="Comic Sans MS" pitchFamily="26" charset="0"/>
                <a:ea typeface="Comic Sans MS" pitchFamily="26" charset="0"/>
                <a:cs typeface="Comic Sans MS" pitchFamily="26" charset="0"/>
                <a:sym typeface="Comic Sans MS" pitchFamily="26" charset="0"/>
              </a:rPr>
              <a:t>(sensitivity-specificity)</a:t>
            </a:r>
          </a:p>
        </p:txBody>
      </p:sp>
      <p:sp>
        <p:nvSpPr>
          <p:cNvPr id="61443" name="Rectangle 1"/>
          <p:cNvSpPr>
            <a:spLocks/>
          </p:cNvSpPr>
          <p:nvPr/>
        </p:nvSpPr>
        <p:spPr bwMode="auto">
          <a:xfrm>
            <a:off x="447675" y="2298700"/>
            <a:ext cx="8248650" cy="2566988"/>
          </a:xfrm>
          <a:prstGeom prst="rect">
            <a:avLst/>
          </a:prstGeom>
          <a:noFill/>
          <a:ln w="9525">
            <a:noFill/>
            <a:miter lim="800000"/>
            <a:headEnd/>
            <a:tailEnd/>
          </a:ln>
        </p:spPr>
        <p:txBody>
          <a:bodyPr lIns="0" tIns="0" rIns="40639" bIns="0"/>
          <a:lstStyle/>
          <a:p>
            <a:pPr marL="39688" algn="ctr">
              <a:lnSpc>
                <a:spcPts val="3475"/>
              </a:lnSpc>
            </a:pPr>
            <a:r>
              <a:rPr lang="en-US" sz="2000">
                <a:latin typeface="Comic Sans MS" pitchFamily="66" charset="0"/>
                <a:sym typeface="Comic Sans MS" pitchFamily="66" charset="0"/>
              </a:rPr>
              <a:t> There is not a modality able to tell us what is the “true” tumor</a:t>
            </a:r>
          </a:p>
          <a:p>
            <a:pPr marL="39688" algn="just">
              <a:lnSpc>
                <a:spcPts val="3475"/>
              </a:lnSpc>
            </a:pPr>
            <a:endParaRPr lang="en-US" sz="2000">
              <a:latin typeface="Comic Sans MS" pitchFamily="66" charset="0"/>
              <a:sym typeface="Comic Sans MS" pitchFamily="66" charset="0"/>
            </a:endParaRPr>
          </a:p>
          <a:p>
            <a:pPr marL="39688" algn="just">
              <a:lnSpc>
                <a:spcPts val="3475"/>
              </a:lnSpc>
            </a:pPr>
            <a:endParaRPr lang="en-US" sz="2000">
              <a:latin typeface="Comic Sans MS" pitchFamily="66" charset="0"/>
              <a:sym typeface="Comic Sans MS" pitchFamily="66" charset="0"/>
            </a:endParaRPr>
          </a:p>
          <a:p>
            <a:pPr marL="39688" algn="just">
              <a:lnSpc>
                <a:spcPts val="3475"/>
              </a:lnSpc>
            </a:pPr>
            <a:r>
              <a:rPr lang="en-US" sz="2000">
                <a:latin typeface="Comic Sans MS" pitchFamily="66" charset="0"/>
                <a:sym typeface="Comic Sans MS" pitchFamily="66" charset="0"/>
              </a:rPr>
              <a:t>Differential dose prescription can be too dangerous if the image sensitivity is over-estimated</a:t>
            </a:r>
          </a:p>
          <a:p>
            <a:pPr marL="39688" algn="just">
              <a:lnSpc>
                <a:spcPts val="3475"/>
              </a:lnSpc>
            </a:pPr>
            <a:endParaRPr lang="en-US" sz="2000">
              <a:latin typeface="Comic Sans MS" pitchFamily="66" charset="0"/>
              <a:sym typeface="Comic Sans MS" pitchFamily="66" charset="0"/>
            </a:endParaRPr>
          </a:p>
        </p:txBody>
      </p:sp>
      <p:sp>
        <p:nvSpPr>
          <p:cNvPr id="61444" name="Rectangle 1"/>
          <p:cNvSpPr>
            <a:spLocks/>
          </p:cNvSpPr>
          <p:nvPr/>
        </p:nvSpPr>
        <p:spPr bwMode="auto">
          <a:xfrm>
            <a:off x="674688" y="2735263"/>
            <a:ext cx="7870825" cy="1387475"/>
          </a:xfrm>
          <a:prstGeom prst="rect">
            <a:avLst/>
          </a:prstGeom>
          <a:noFill/>
          <a:ln w="9525">
            <a:noFill/>
            <a:miter lim="800000"/>
            <a:headEnd/>
            <a:tailEnd/>
          </a:ln>
        </p:spPr>
        <p:txBody>
          <a:bodyPr lIns="0" tIns="0" rIns="40639" bIns="0"/>
          <a:lstStyle/>
          <a:p>
            <a:pPr marL="39688" algn="just">
              <a:lnSpc>
                <a:spcPct val="120000"/>
              </a:lnSpc>
            </a:pPr>
            <a:endParaRPr lang="en-US" sz="2000">
              <a:latin typeface="Comic Sans MS" pitchFamily="66" charset="0"/>
              <a:sym typeface="Comic Sans MS" pitchFamily="66" charset="0"/>
            </a:endParaRPr>
          </a:p>
          <a:p>
            <a:pPr marL="39688" algn="just">
              <a:lnSpc>
                <a:spcPct val="120000"/>
              </a:lnSpc>
            </a:pPr>
            <a:endParaRPr lang="en-US" sz="2000">
              <a:latin typeface="Comic Sans MS" pitchFamily="66" charset="0"/>
              <a:sym typeface="Comic Sans MS" pitchFamily="66" charset="0"/>
            </a:endParaRPr>
          </a:p>
          <a:p>
            <a:pPr marL="39688" algn="just"/>
            <a:endParaRPr lang="en-US" sz="2000">
              <a:latin typeface="Comic Sans MS" pitchFamily="66" charset="0"/>
              <a:sym typeface="Comic Sans MS" pitchFamily="66" charset="0"/>
            </a:endParaRPr>
          </a:p>
        </p:txBody>
      </p:sp>
    </p:spTree>
  </p:cSld>
  <p:clrMapOvr>
    <a:masterClrMapping/>
  </p:clrMapOvr>
  <p:transition advTm="54891"/>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8994" name="Text Box 2"/>
          <p:cNvSpPr txBox="1">
            <a:spLocks noChangeArrowheads="1"/>
          </p:cNvSpPr>
          <p:nvPr/>
        </p:nvSpPr>
        <p:spPr bwMode="auto">
          <a:xfrm>
            <a:off x="608013" y="1028700"/>
            <a:ext cx="7924800" cy="457200"/>
          </a:xfrm>
          <a:prstGeom prst="rect">
            <a:avLst/>
          </a:prstGeom>
          <a:noFill/>
          <a:ln w="9525">
            <a:noFill/>
            <a:miter lim="800000"/>
            <a:headEnd/>
            <a:tailEnd/>
          </a:ln>
          <a:effectLst>
            <a:outerShdw blurRad="38100" dist="38100" dir="2700000" rotWithShape="0">
              <a:srgbClr val="000000">
                <a:alpha val="74998"/>
              </a:srgbClr>
            </a:outerShdw>
          </a:effectLst>
        </p:spPr>
        <p:txBody>
          <a:bodyPr>
            <a:spAutoFit/>
          </a:bodyPr>
          <a:lstStyle/>
          <a:p>
            <a:pPr algn="ctr">
              <a:defRPr/>
            </a:pPr>
            <a:r>
              <a:rPr lang="en-US" sz="2400" b="1" dirty="0">
                <a:solidFill>
                  <a:srgbClr val="00FF00"/>
                </a:solidFill>
                <a:latin typeface="Comic Sans MS" pitchFamily="-107" charset="0"/>
                <a:ea typeface="ＭＳ Ｐゴシック" pitchFamily="-107" charset="-128"/>
                <a:cs typeface="ＭＳ Ｐゴシック" pitchFamily="-107" charset="-128"/>
              </a:rPr>
              <a:t>Image segmentation</a:t>
            </a:r>
          </a:p>
        </p:txBody>
      </p:sp>
      <p:sp>
        <p:nvSpPr>
          <p:cNvPr id="63490" name="Text Box 8"/>
          <p:cNvSpPr txBox="1">
            <a:spLocks noChangeArrowheads="1"/>
          </p:cNvSpPr>
          <p:nvPr/>
        </p:nvSpPr>
        <p:spPr bwMode="auto">
          <a:xfrm>
            <a:off x="236538" y="298450"/>
            <a:ext cx="1428750" cy="376238"/>
          </a:xfrm>
          <a:prstGeom prst="rect">
            <a:avLst/>
          </a:prstGeom>
          <a:noFill/>
          <a:ln w="9525">
            <a:solidFill>
              <a:srgbClr val="00FF00"/>
            </a:solidFill>
            <a:miter lim="800000"/>
            <a:headEnd/>
            <a:tailEnd/>
          </a:ln>
        </p:spPr>
        <p:txBody>
          <a:bodyPr>
            <a:spAutoFit/>
          </a:bodyPr>
          <a:lstStyle/>
          <a:p>
            <a:pPr algn="ctr">
              <a:spcBef>
                <a:spcPct val="50000"/>
              </a:spcBef>
            </a:pPr>
            <a:r>
              <a:rPr lang="it-IT" b="1">
                <a:solidFill>
                  <a:srgbClr val="00FF00"/>
                </a:solidFill>
                <a:latin typeface="Comic Sans MS" pitchFamily="66" charset="0"/>
              </a:rPr>
              <a:t>Issue n. 2</a:t>
            </a:r>
          </a:p>
        </p:txBody>
      </p:sp>
    </p:spTree>
  </p:cSld>
  <p:clrMapOvr>
    <a:masterClrMapping/>
  </p:clrMapOvr>
  <p:transition advTm="8953"/>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7" name="CasellaDiTesto 1"/>
          <p:cNvSpPr txBox="1">
            <a:spLocks noChangeArrowheads="1"/>
          </p:cNvSpPr>
          <p:nvPr/>
        </p:nvSpPr>
        <p:spPr bwMode="auto">
          <a:xfrm>
            <a:off x="1122363" y="212725"/>
            <a:ext cx="6897687" cy="457200"/>
          </a:xfrm>
          <a:prstGeom prst="rect">
            <a:avLst/>
          </a:prstGeom>
          <a:noFill/>
          <a:ln w="9525">
            <a:noFill/>
            <a:miter lim="800000"/>
            <a:headEnd/>
            <a:tailEnd/>
          </a:ln>
        </p:spPr>
        <p:txBody>
          <a:bodyPr>
            <a:spAutoFit/>
          </a:bodyPr>
          <a:lstStyle/>
          <a:p>
            <a:pPr algn="ctr"/>
            <a:r>
              <a:rPr lang="en-US" sz="2400" b="1">
                <a:solidFill>
                  <a:srgbClr val="00FF00"/>
                </a:solidFill>
                <a:latin typeface="Comic Sans MS" pitchFamily="66" charset="0"/>
              </a:rPr>
              <a:t>PET segmentation methodologies</a:t>
            </a:r>
          </a:p>
        </p:txBody>
      </p:sp>
      <p:sp>
        <p:nvSpPr>
          <p:cNvPr id="65538" name="CasellaDiTesto 2"/>
          <p:cNvSpPr txBox="1">
            <a:spLocks noChangeArrowheads="1"/>
          </p:cNvSpPr>
          <p:nvPr/>
        </p:nvSpPr>
        <p:spPr bwMode="auto">
          <a:xfrm>
            <a:off x="969963" y="898525"/>
            <a:ext cx="7705725" cy="4983163"/>
          </a:xfrm>
          <a:prstGeom prst="rect">
            <a:avLst/>
          </a:prstGeom>
          <a:noFill/>
          <a:ln w="9525">
            <a:noFill/>
            <a:miter lim="800000"/>
            <a:headEnd/>
            <a:tailEnd/>
          </a:ln>
        </p:spPr>
        <p:txBody>
          <a:bodyPr>
            <a:spAutoFit/>
          </a:bodyPr>
          <a:lstStyle/>
          <a:p>
            <a:pPr marL="457200" indent="-457200" algn="just">
              <a:lnSpc>
                <a:spcPct val="140000"/>
              </a:lnSpc>
              <a:buFont typeface="Consolas" pitchFamily="49" charset="0"/>
              <a:buAutoNum type="arabicPeriod"/>
            </a:pPr>
            <a:r>
              <a:rPr lang="en-US" sz="2000" b="1" u="sng">
                <a:latin typeface="Comic Sans MS" pitchFamily="66" charset="0"/>
              </a:rPr>
              <a:t>Manual techniques</a:t>
            </a:r>
          </a:p>
          <a:p>
            <a:pPr marL="457200" indent="-457200" algn="just">
              <a:lnSpc>
                <a:spcPct val="140000"/>
              </a:lnSpc>
              <a:buFont typeface="Consolas" pitchFamily="49" charset="0"/>
              <a:buAutoNum type="arabicPeriod"/>
            </a:pPr>
            <a:r>
              <a:rPr lang="en-US" sz="2000" b="1" u="sng">
                <a:latin typeface="Comic Sans MS" pitchFamily="66" charset="0"/>
              </a:rPr>
              <a:t>Thresholding methods</a:t>
            </a:r>
          </a:p>
          <a:p>
            <a:pPr marL="1371600" lvl="2" indent="-457200" algn="just">
              <a:lnSpc>
                <a:spcPct val="140000"/>
              </a:lnSpc>
              <a:buFont typeface="Wingdings" pitchFamily="2" charset="2"/>
              <a:buChar char="§"/>
            </a:pPr>
            <a:r>
              <a:rPr lang="en-US" b="1">
                <a:latin typeface="Comic Sans MS" pitchFamily="66" charset="0"/>
              </a:rPr>
              <a:t>Erdi</a:t>
            </a:r>
            <a:r>
              <a:rPr lang="en-US">
                <a:latin typeface="Comic Sans MS" pitchFamily="66" charset="0"/>
              </a:rPr>
              <a:t>:		40-50% of the max SUV </a:t>
            </a:r>
          </a:p>
          <a:p>
            <a:pPr marL="1371600" lvl="2" indent="-457200" algn="just">
              <a:lnSpc>
                <a:spcPct val="140000"/>
              </a:lnSpc>
              <a:buFont typeface="Wingdings" pitchFamily="2" charset="2"/>
              <a:buChar char="§"/>
            </a:pPr>
            <a:r>
              <a:rPr lang="en-US" b="1">
                <a:latin typeface="Comic Sans MS" pitchFamily="66" charset="0"/>
              </a:rPr>
              <a:t>Biehl</a:t>
            </a:r>
            <a:r>
              <a:rPr lang="en-US">
                <a:latin typeface="Comic Sans MS" pitchFamily="66" charset="0"/>
              </a:rPr>
              <a:t>: 		59.1-18.5 x log10 (tumor volume) </a:t>
            </a:r>
          </a:p>
          <a:p>
            <a:pPr marL="1371600" lvl="2" indent="-457200" algn="just">
              <a:lnSpc>
                <a:spcPct val="140000"/>
              </a:lnSpc>
              <a:buFont typeface="Wingdings" pitchFamily="2" charset="2"/>
              <a:buChar char="§"/>
            </a:pPr>
            <a:r>
              <a:rPr lang="en-US" b="1">
                <a:latin typeface="Comic Sans MS" pitchFamily="66" charset="0"/>
              </a:rPr>
              <a:t>Paulino</a:t>
            </a:r>
            <a:r>
              <a:rPr lang="en-US">
                <a:latin typeface="Comic Sans MS" pitchFamily="66" charset="0"/>
              </a:rPr>
              <a:t>:		2.5 SUV isocontour</a:t>
            </a:r>
          </a:p>
          <a:p>
            <a:pPr marL="1371600" lvl="2" indent="-457200" algn="just">
              <a:lnSpc>
                <a:spcPct val="140000"/>
              </a:lnSpc>
              <a:buFont typeface="Wingdings" pitchFamily="2" charset="2"/>
              <a:buChar char="§"/>
            </a:pPr>
            <a:r>
              <a:rPr lang="en-US" b="1">
                <a:latin typeface="Comic Sans MS" pitchFamily="66" charset="0"/>
              </a:rPr>
              <a:t>Daisne</a:t>
            </a:r>
            <a:r>
              <a:rPr lang="en-US">
                <a:latin typeface="Comic Sans MS" pitchFamily="66" charset="0"/>
              </a:rPr>
              <a:t>:		adapted to Source Background Ratio (SBR)</a:t>
            </a:r>
          </a:p>
          <a:p>
            <a:pPr marL="1371600" lvl="2" indent="-457200" algn="just">
              <a:lnSpc>
                <a:spcPct val="140000"/>
              </a:lnSpc>
              <a:buFont typeface="Wingdings" pitchFamily="2" charset="2"/>
              <a:buChar char="§"/>
            </a:pPr>
            <a:r>
              <a:rPr lang="en-US" b="1">
                <a:latin typeface="Comic Sans MS" pitchFamily="66" charset="0"/>
              </a:rPr>
              <a:t>Black</a:t>
            </a:r>
            <a:r>
              <a:rPr lang="en-US">
                <a:latin typeface="Comic Sans MS" pitchFamily="66" charset="0"/>
              </a:rPr>
              <a:t>:		0.307 x mean target SUV + 0.588</a:t>
            </a:r>
          </a:p>
          <a:p>
            <a:pPr marL="1371600" lvl="2" indent="-457200" algn="just">
              <a:lnSpc>
                <a:spcPct val="140000"/>
              </a:lnSpc>
              <a:buFont typeface="Wingdings" pitchFamily="2" charset="2"/>
              <a:buChar char="§"/>
            </a:pPr>
            <a:r>
              <a:rPr lang="en-US" b="1">
                <a:latin typeface="Comic Sans MS" pitchFamily="66" charset="0"/>
              </a:rPr>
              <a:t>Nestle</a:t>
            </a:r>
            <a:r>
              <a:rPr lang="en-US">
                <a:latin typeface="Comic Sans MS" pitchFamily="66" charset="0"/>
              </a:rPr>
              <a:t>:		(a x SUV</a:t>
            </a:r>
            <a:r>
              <a:rPr lang="en-US" baseline="-25000">
                <a:latin typeface="Comic Sans MS" pitchFamily="66" charset="0"/>
              </a:rPr>
              <a:t>mean(70%) </a:t>
            </a:r>
            <a:r>
              <a:rPr lang="en-US">
                <a:latin typeface="Comic Sans MS" pitchFamily="66" charset="0"/>
              </a:rPr>
              <a:t>+ b x BKG)/SUV</a:t>
            </a:r>
            <a:r>
              <a:rPr lang="en-US" baseline="-25000">
                <a:latin typeface="Comic Sans MS" pitchFamily="66" charset="0"/>
              </a:rPr>
              <a:t>max</a:t>
            </a:r>
          </a:p>
          <a:p>
            <a:pPr marL="1371600" lvl="2" indent="-457200" algn="just">
              <a:lnSpc>
                <a:spcPct val="140000"/>
              </a:lnSpc>
            </a:pPr>
            <a:endParaRPr lang="en-US" sz="2000" b="1" u="sng">
              <a:latin typeface="Comic Sans MS" pitchFamily="66" charset="0"/>
            </a:endParaRPr>
          </a:p>
          <a:p>
            <a:pPr marL="457200" indent="-457200" algn="just">
              <a:lnSpc>
                <a:spcPct val="140000"/>
              </a:lnSpc>
              <a:buFont typeface="Consolas" pitchFamily="49" charset="0"/>
              <a:buAutoNum type="arabicPeriod"/>
            </a:pPr>
            <a:r>
              <a:rPr lang="en-US" sz="2000">
                <a:latin typeface="Comic Sans MS" pitchFamily="66" charset="0"/>
              </a:rPr>
              <a:t>Variational approaches </a:t>
            </a:r>
            <a:r>
              <a:rPr lang="en-US">
                <a:latin typeface="Comic Sans MS" pitchFamily="66" charset="0"/>
              </a:rPr>
              <a:t>(</a:t>
            </a:r>
            <a:r>
              <a:rPr lang="en-US" i="1">
                <a:latin typeface="Comic Sans MS" pitchFamily="66" charset="0"/>
              </a:rPr>
              <a:t>Gradient-based method , Geets)</a:t>
            </a:r>
            <a:endParaRPr lang="en-US">
              <a:latin typeface="Comic Sans MS" pitchFamily="66" charset="0"/>
            </a:endParaRPr>
          </a:p>
          <a:p>
            <a:pPr marL="457200" indent="-457200" algn="just">
              <a:lnSpc>
                <a:spcPct val="140000"/>
              </a:lnSpc>
              <a:buFont typeface="Consolas" pitchFamily="49" charset="0"/>
              <a:buAutoNum type="arabicPeriod"/>
            </a:pPr>
            <a:r>
              <a:rPr lang="en-US" sz="2000">
                <a:latin typeface="Comic Sans MS" pitchFamily="66" charset="0"/>
              </a:rPr>
              <a:t>Learning methods</a:t>
            </a:r>
          </a:p>
          <a:p>
            <a:pPr marL="457200" indent="-457200" algn="just">
              <a:lnSpc>
                <a:spcPct val="140000"/>
              </a:lnSpc>
              <a:buFont typeface="Consolas" pitchFamily="49" charset="0"/>
              <a:buAutoNum type="arabicPeriod"/>
            </a:pPr>
            <a:r>
              <a:rPr lang="en-US" sz="2000">
                <a:latin typeface="Comic Sans MS" pitchFamily="66" charset="0"/>
              </a:rPr>
              <a:t>Stochastic models </a:t>
            </a:r>
          </a:p>
        </p:txBody>
      </p:sp>
      <p:grpSp>
        <p:nvGrpSpPr>
          <p:cNvPr id="14" name="Gruppo 13"/>
          <p:cNvGrpSpPr>
            <a:grpSpLocks/>
          </p:cNvGrpSpPr>
          <p:nvPr/>
        </p:nvGrpSpPr>
        <p:grpSpPr bwMode="auto">
          <a:xfrm>
            <a:off x="527050" y="4522788"/>
            <a:ext cx="8066088" cy="2141537"/>
            <a:chOff x="527022" y="4522139"/>
            <a:chExt cx="8066484" cy="2141523"/>
          </a:xfrm>
        </p:grpSpPr>
        <p:sp>
          <p:nvSpPr>
            <p:cNvPr id="65540" name="Rettangolo 2"/>
            <p:cNvSpPr>
              <a:spLocks noChangeArrowheads="1"/>
            </p:cNvSpPr>
            <p:nvPr/>
          </p:nvSpPr>
          <p:spPr bwMode="auto">
            <a:xfrm>
              <a:off x="3992154" y="5299186"/>
              <a:ext cx="4601352" cy="1364476"/>
            </a:xfrm>
            <a:prstGeom prst="rect">
              <a:avLst/>
            </a:prstGeom>
            <a:noFill/>
            <a:ln w="9525">
              <a:solidFill>
                <a:srgbClr val="00E800"/>
              </a:solidFill>
              <a:miter lim="800000"/>
              <a:headEnd/>
              <a:tailEnd/>
            </a:ln>
          </p:spPr>
          <p:txBody>
            <a:bodyPr>
              <a:spAutoFit/>
            </a:bodyPr>
            <a:lstStyle/>
            <a:p>
              <a:pPr>
                <a:lnSpc>
                  <a:spcPct val="140000"/>
                </a:lnSpc>
              </a:pPr>
              <a:r>
                <a:rPr lang="en-US" sz="2000" i="1">
                  <a:latin typeface="Comic Sans MS" pitchFamily="66" charset="0"/>
                </a:rPr>
                <a:t>Such methods need to be carefully applied, otherwise inferior performances could be obtained !</a:t>
              </a:r>
            </a:p>
          </p:txBody>
        </p:sp>
        <p:sp>
          <p:nvSpPr>
            <p:cNvPr id="6" name="Parentesi quadra aperta 5"/>
            <p:cNvSpPr/>
            <p:nvPr/>
          </p:nvSpPr>
          <p:spPr>
            <a:xfrm>
              <a:off x="882067" y="4522139"/>
              <a:ext cx="482178" cy="1360315"/>
            </a:xfrm>
            <a:prstGeom prst="leftBracket">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it-IT"/>
            </a:p>
          </p:txBody>
        </p:sp>
        <p:cxnSp>
          <p:nvCxnSpPr>
            <p:cNvPr id="8" name="Connettore 1 7"/>
            <p:cNvCxnSpPr>
              <a:stCxn id="6" idx="1"/>
            </p:cNvCxnSpPr>
            <p:nvPr/>
          </p:nvCxnSpPr>
          <p:spPr>
            <a:xfrm rot="10800000">
              <a:off x="527817" y="5200217"/>
              <a:ext cx="354251" cy="2081"/>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Connettore 1 9"/>
            <p:cNvCxnSpPr/>
            <p:nvPr/>
          </p:nvCxnSpPr>
          <p:spPr>
            <a:xfrm rot="5400000">
              <a:off x="85547" y="5644567"/>
              <a:ext cx="884538"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Connettore 2 11"/>
            <p:cNvCxnSpPr/>
            <p:nvPr/>
          </p:nvCxnSpPr>
          <p:spPr>
            <a:xfrm>
              <a:off x="527022" y="6087630"/>
              <a:ext cx="3332633"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Tree>
    <p:custDataLst>
      <p:tags r:id="rId1"/>
    </p:custDataLst>
  </p:cSld>
  <p:clrMapOvr>
    <a:masterClrMapping/>
  </p:clrMapOvr>
  <p:transition advTm="5587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0482" name="Object 17"/>
          <p:cNvGraphicFramePr>
            <a:graphicFrameLocks noChangeAspect="1"/>
          </p:cNvGraphicFramePr>
          <p:nvPr/>
        </p:nvGraphicFramePr>
        <p:xfrm>
          <a:off x="84138" y="1289050"/>
          <a:ext cx="8932862" cy="4951413"/>
        </p:xfrm>
        <a:graphic>
          <a:graphicData uri="http://schemas.openxmlformats.org/presentationml/2006/ole">
            <p:oleObj spid="_x0000_s20482" name="Foglio di lavoro" r:id="rId4" imgW="7826617" imgH="4522858" progId="Excel.Sheet.8">
              <p:embed/>
            </p:oleObj>
          </a:graphicData>
        </a:graphic>
      </p:graphicFrame>
      <p:sp>
        <p:nvSpPr>
          <p:cNvPr id="20483" name="CasellaDiTesto 17"/>
          <p:cNvSpPr txBox="1">
            <a:spLocks noChangeArrowheads="1"/>
          </p:cNvSpPr>
          <p:nvPr/>
        </p:nvSpPr>
        <p:spPr bwMode="auto">
          <a:xfrm>
            <a:off x="2189163" y="303213"/>
            <a:ext cx="4765675" cy="822325"/>
          </a:xfrm>
          <a:prstGeom prst="rect">
            <a:avLst/>
          </a:prstGeom>
          <a:noFill/>
          <a:ln w="9525">
            <a:noFill/>
            <a:miter lim="800000"/>
            <a:headEnd/>
            <a:tailEnd/>
          </a:ln>
        </p:spPr>
        <p:txBody>
          <a:bodyPr>
            <a:spAutoFit/>
          </a:bodyPr>
          <a:lstStyle/>
          <a:p>
            <a:pPr algn="ctr"/>
            <a:r>
              <a:rPr lang="en-US" sz="2400" b="1">
                <a:solidFill>
                  <a:srgbClr val="00FF00"/>
                </a:solidFill>
                <a:latin typeface="Comic Sans MS" pitchFamily="66" charset="0"/>
              </a:rPr>
              <a:t>Residual treatment uncertainties</a:t>
            </a:r>
          </a:p>
        </p:txBody>
      </p:sp>
    </p:spTree>
  </p:cSld>
  <p:clrMapOvr>
    <a:masterClrMapping/>
  </p:clrMapOvr>
  <p:transition advTm="14141"/>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892175" y="2149475"/>
            <a:ext cx="7359650" cy="1470025"/>
          </a:xfrm>
          <a:prstGeom prst="rect">
            <a:avLst/>
          </a:prstGeom>
          <a:noFill/>
          <a:ln w="9525">
            <a:noFill/>
            <a:miter lim="800000"/>
            <a:headEnd/>
            <a:tailEnd/>
          </a:ln>
        </p:spPr>
        <p:txBody>
          <a:bodyPr>
            <a:spAutoFit/>
          </a:bodyPr>
          <a:lstStyle/>
          <a:p>
            <a:pPr algn="just" defTabSz="914400">
              <a:lnSpc>
                <a:spcPct val="235000"/>
              </a:lnSpc>
            </a:pPr>
            <a:r>
              <a:rPr lang="en-US" sz="2000" i="1">
                <a:latin typeface="Comic Sans MS" pitchFamily="66" charset="0"/>
              </a:rPr>
              <a:t>For validation </a:t>
            </a:r>
            <a:r>
              <a:rPr lang="en-US" sz="2000">
                <a:latin typeface="Comic Sans MS" pitchFamily="66" charset="0"/>
              </a:rPr>
              <a:t>(fidelity to the truth) </a:t>
            </a:r>
            <a:r>
              <a:rPr lang="en-US" sz="2000" i="1">
                <a:latin typeface="Comic Sans MS" pitchFamily="66" charset="0"/>
              </a:rPr>
              <a:t>the identification of a gold standard (i.e  the benchmark) is required</a:t>
            </a:r>
          </a:p>
        </p:txBody>
      </p:sp>
    </p:spTree>
  </p:cSld>
  <p:clrMapOvr>
    <a:masterClrMapping/>
  </p:clrMapOvr>
  <p:transition advTm="2146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3" name="CasellaDiTesto 1"/>
          <p:cNvSpPr txBox="1">
            <a:spLocks noChangeArrowheads="1"/>
          </p:cNvSpPr>
          <p:nvPr/>
        </p:nvSpPr>
        <p:spPr bwMode="auto">
          <a:xfrm>
            <a:off x="711200" y="260350"/>
            <a:ext cx="6088063" cy="822325"/>
          </a:xfrm>
          <a:prstGeom prst="rect">
            <a:avLst/>
          </a:prstGeom>
          <a:noFill/>
          <a:ln w="9525">
            <a:noFill/>
            <a:miter lim="800000"/>
            <a:headEnd/>
            <a:tailEnd/>
          </a:ln>
        </p:spPr>
        <p:txBody>
          <a:bodyPr>
            <a:spAutoFit/>
          </a:bodyPr>
          <a:lstStyle/>
          <a:p>
            <a:r>
              <a:rPr lang="en-US" sz="2400" b="1">
                <a:solidFill>
                  <a:srgbClr val="00FF00"/>
                </a:solidFill>
                <a:latin typeface="Comic Sans MS" pitchFamily="66" charset="0"/>
              </a:rPr>
              <a:t>Definition of target volume with </a:t>
            </a:r>
            <a:r>
              <a:rPr lang="en-US" sz="2200" b="1">
                <a:solidFill>
                  <a:srgbClr val="00FF00"/>
                </a:solidFill>
                <a:latin typeface="Comic Sans MS" pitchFamily="66" charset="0"/>
              </a:rPr>
              <a:t>PET/CT</a:t>
            </a:r>
            <a:r>
              <a:rPr lang="en-US" sz="2400" b="1">
                <a:solidFill>
                  <a:srgbClr val="00FF00"/>
                </a:solidFill>
                <a:latin typeface="Comic Sans MS" pitchFamily="66" charset="0"/>
              </a:rPr>
              <a:t>: which method?</a:t>
            </a:r>
          </a:p>
        </p:txBody>
      </p:sp>
      <p:grpSp>
        <p:nvGrpSpPr>
          <p:cNvPr id="69634" name="Gruppo 11"/>
          <p:cNvGrpSpPr>
            <a:grpSpLocks/>
          </p:cNvGrpSpPr>
          <p:nvPr/>
        </p:nvGrpSpPr>
        <p:grpSpPr bwMode="auto">
          <a:xfrm>
            <a:off x="3111500" y="1354138"/>
            <a:ext cx="5884863" cy="3113087"/>
            <a:chOff x="3111500" y="1422400"/>
            <a:chExt cx="5884863" cy="3113088"/>
          </a:xfrm>
        </p:grpSpPr>
        <p:sp>
          <p:nvSpPr>
            <p:cNvPr id="69644" name="CasellaDiTesto 3"/>
            <p:cNvSpPr txBox="1">
              <a:spLocks noChangeArrowheads="1"/>
            </p:cNvSpPr>
            <p:nvPr/>
          </p:nvSpPr>
          <p:spPr bwMode="auto">
            <a:xfrm>
              <a:off x="3111500" y="1422400"/>
              <a:ext cx="4492625" cy="3113088"/>
            </a:xfrm>
            <a:prstGeom prst="rect">
              <a:avLst/>
            </a:prstGeom>
            <a:noFill/>
            <a:ln w="9525">
              <a:noFill/>
              <a:miter lim="800000"/>
              <a:headEnd/>
              <a:tailEnd/>
            </a:ln>
          </p:spPr>
          <p:txBody>
            <a:bodyPr>
              <a:spAutoFit/>
            </a:bodyPr>
            <a:lstStyle/>
            <a:p>
              <a:r>
                <a:rPr lang="en-US" dirty="0">
                  <a:latin typeface="Comic Sans MS" pitchFamily="66" charset="0"/>
                </a:rPr>
                <a:t>Results depend on segmentation </a:t>
              </a:r>
            </a:p>
            <a:p>
              <a:r>
                <a:rPr lang="en-US" dirty="0">
                  <a:latin typeface="Comic Sans MS" pitchFamily="66" charset="0"/>
                </a:rPr>
                <a:t>method being used</a:t>
              </a:r>
            </a:p>
            <a:p>
              <a:endParaRPr lang="en-US" dirty="0">
                <a:latin typeface="Comic Sans MS" pitchFamily="66" charset="0"/>
              </a:endParaRPr>
            </a:p>
            <a:p>
              <a:r>
                <a:rPr lang="en-US" dirty="0">
                  <a:latin typeface="Comic Sans MS" pitchFamily="66" charset="0"/>
                </a:rPr>
                <a:t>CT:</a:t>
              </a:r>
            </a:p>
            <a:p>
              <a:r>
                <a:rPr lang="en-US" dirty="0" smtClean="0">
                  <a:latin typeface="Comic Sans MS" pitchFamily="66" charset="0"/>
                </a:rPr>
                <a:t>GTV</a:t>
              </a:r>
              <a:r>
                <a:rPr lang="en-US" baseline="-25000" dirty="0" smtClean="0">
                  <a:latin typeface="Comic Sans MS" pitchFamily="66" charset="0"/>
                </a:rPr>
                <a:t>CT</a:t>
              </a:r>
              <a:r>
                <a:rPr lang="en-US" dirty="0">
                  <a:latin typeface="Comic Sans MS" pitchFamily="66" charset="0"/>
                </a:rPr>
                <a:t>		47.5 cc (red)</a:t>
              </a:r>
            </a:p>
            <a:p>
              <a:endParaRPr lang="en-US" dirty="0">
                <a:latin typeface="Comic Sans MS" pitchFamily="66" charset="0"/>
              </a:endParaRPr>
            </a:p>
            <a:p>
              <a:r>
                <a:rPr lang="en-US" dirty="0">
                  <a:latin typeface="Comic Sans MS" pitchFamily="66" charset="0"/>
                </a:rPr>
                <a:t>PET:</a:t>
              </a:r>
            </a:p>
            <a:p>
              <a:r>
                <a:rPr lang="en-US" dirty="0" smtClean="0">
                  <a:latin typeface="Comic Sans MS" pitchFamily="66" charset="0"/>
                </a:rPr>
                <a:t>GTV</a:t>
              </a:r>
              <a:r>
                <a:rPr lang="en-US" baseline="-25000" dirty="0" smtClean="0">
                  <a:latin typeface="Comic Sans MS" pitchFamily="66" charset="0"/>
                </a:rPr>
                <a:t>visual</a:t>
              </a:r>
              <a:r>
                <a:rPr lang="en-US" dirty="0" smtClean="0">
                  <a:latin typeface="Comic Sans MS" pitchFamily="66" charset="0"/>
                </a:rPr>
                <a:t>		43.8 </a:t>
              </a:r>
              <a:r>
                <a:rPr lang="en-US" dirty="0">
                  <a:latin typeface="Comic Sans MS" pitchFamily="66" charset="0"/>
                </a:rPr>
                <a:t>cc (green)</a:t>
              </a:r>
            </a:p>
            <a:p>
              <a:r>
                <a:rPr lang="en-US" dirty="0">
                  <a:latin typeface="Comic Sans MS" pitchFamily="66" charset="0"/>
                </a:rPr>
                <a:t>GTV</a:t>
              </a:r>
              <a:r>
                <a:rPr lang="en-US" baseline="-25000" dirty="0">
                  <a:latin typeface="Comic Sans MS" pitchFamily="66" charset="0"/>
                </a:rPr>
                <a:t>40%</a:t>
              </a:r>
              <a:r>
                <a:rPr lang="en-US" dirty="0">
                  <a:latin typeface="Comic Sans MS" pitchFamily="66" charset="0"/>
                </a:rPr>
                <a:t>		20.1 cc (yellow)</a:t>
              </a:r>
            </a:p>
            <a:p>
              <a:r>
                <a:rPr lang="en-US" dirty="0">
                  <a:latin typeface="Comic Sans MS" pitchFamily="66" charset="0"/>
                </a:rPr>
                <a:t>GTV</a:t>
              </a:r>
              <a:r>
                <a:rPr lang="en-US" baseline="-25000" dirty="0">
                  <a:latin typeface="Comic Sans MS" pitchFamily="66" charset="0"/>
                </a:rPr>
                <a:t>SUV		</a:t>
              </a:r>
              <a:r>
                <a:rPr lang="en-US" dirty="0">
                  <a:latin typeface="Comic Sans MS" pitchFamily="66" charset="0"/>
                </a:rPr>
                <a:t>32.6 cc (orange)</a:t>
              </a:r>
            </a:p>
            <a:p>
              <a:r>
                <a:rPr lang="en-US" dirty="0">
                  <a:latin typeface="Comic Sans MS" pitchFamily="66" charset="0"/>
                </a:rPr>
                <a:t>GTV</a:t>
              </a:r>
              <a:r>
                <a:rPr lang="en-US" baseline="-25000" dirty="0">
                  <a:latin typeface="Comic Sans MS" pitchFamily="66" charset="0"/>
                </a:rPr>
                <a:t>SBR</a:t>
              </a:r>
              <a:r>
                <a:rPr lang="en-US" dirty="0">
                  <a:latin typeface="Comic Sans MS" pitchFamily="66" charset="0"/>
                </a:rPr>
                <a:t>		15.7 cc (blue)</a:t>
              </a:r>
            </a:p>
          </p:txBody>
        </p:sp>
        <p:sp>
          <p:nvSpPr>
            <p:cNvPr id="6" name="Parentesi graffa chiusa 5"/>
            <p:cNvSpPr/>
            <p:nvPr/>
          </p:nvSpPr>
          <p:spPr>
            <a:xfrm>
              <a:off x="6191250" y="2689225"/>
              <a:ext cx="608013" cy="896937"/>
            </a:xfrm>
            <a:prstGeom prst="rightBrac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it-IT"/>
            </a:p>
          </p:txBody>
        </p:sp>
        <p:sp>
          <p:nvSpPr>
            <p:cNvPr id="7" name="Parentesi graffa chiusa 6"/>
            <p:cNvSpPr/>
            <p:nvPr/>
          </p:nvSpPr>
          <p:spPr>
            <a:xfrm>
              <a:off x="6202363" y="3746501"/>
              <a:ext cx="608012" cy="715962"/>
            </a:xfrm>
            <a:prstGeom prst="rightBrac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it-IT"/>
            </a:p>
          </p:txBody>
        </p:sp>
        <p:sp>
          <p:nvSpPr>
            <p:cNvPr id="69647" name="CasellaDiTesto 7"/>
            <p:cNvSpPr txBox="1">
              <a:spLocks noChangeArrowheads="1"/>
            </p:cNvSpPr>
            <p:nvPr/>
          </p:nvSpPr>
          <p:spPr bwMode="auto">
            <a:xfrm>
              <a:off x="6799263" y="2916238"/>
              <a:ext cx="1238250" cy="366712"/>
            </a:xfrm>
            <a:prstGeom prst="rect">
              <a:avLst/>
            </a:prstGeom>
            <a:noFill/>
            <a:ln w="9525">
              <a:noFill/>
              <a:miter lim="800000"/>
              <a:headEnd/>
              <a:tailEnd/>
            </a:ln>
          </p:spPr>
          <p:txBody>
            <a:bodyPr>
              <a:spAutoFit/>
            </a:bodyPr>
            <a:lstStyle/>
            <a:p>
              <a:r>
                <a:rPr lang="en-US">
                  <a:latin typeface="Comic Sans MS" pitchFamily="66" charset="0"/>
                </a:rPr>
                <a:t>manual</a:t>
              </a:r>
            </a:p>
          </p:txBody>
        </p:sp>
        <p:sp>
          <p:nvSpPr>
            <p:cNvPr id="69648" name="CasellaDiTesto 8"/>
            <p:cNvSpPr txBox="1">
              <a:spLocks noChangeArrowheads="1"/>
            </p:cNvSpPr>
            <p:nvPr/>
          </p:nvSpPr>
          <p:spPr bwMode="auto">
            <a:xfrm>
              <a:off x="6783388" y="3887788"/>
              <a:ext cx="2212975" cy="368300"/>
            </a:xfrm>
            <a:prstGeom prst="rect">
              <a:avLst/>
            </a:prstGeom>
            <a:noFill/>
            <a:ln w="9525">
              <a:noFill/>
              <a:miter lim="800000"/>
              <a:headEnd/>
              <a:tailEnd/>
            </a:ln>
          </p:spPr>
          <p:txBody>
            <a:bodyPr>
              <a:spAutoFit/>
            </a:bodyPr>
            <a:lstStyle/>
            <a:p>
              <a:r>
                <a:rPr lang="en-US">
                  <a:latin typeface="Comic Sans MS" pitchFamily="66" charset="0"/>
                </a:rPr>
                <a:t>semi-automated</a:t>
              </a:r>
            </a:p>
          </p:txBody>
        </p:sp>
      </p:grpSp>
      <p:pic>
        <p:nvPicPr>
          <p:cNvPr id="69635" name="Immagine 10"/>
          <p:cNvPicPr>
            <a:picLocks noChangeAspect="1"/>
          </p:cNvPicPr>
          <p:nvPr/>
        </p:nvPicPr>
        <p:blipFill>
          <a:blip r:embed="rId4"/>
          <a:srcRect/>
          <a:stretch>
            <a:fillRect/>
          </a:stretch>
        </p:blipFill>
        <p:spPr bwMode="auto">
          <a:xfrm>
            <a:off x="295275" y="5894388"/>
            <a:ext cx="5040313" cy="731837"/>
          </a:xfrm>
          <a:prstGeom prst="rect">
            <a:avLst/>
          </a:prstGeom>
          <a:noFill/>
          <a:ln w="9525">
            <a:noFill/>
            <a:miter lim="800000"/>
            <a:headEnd/>
            <a:tailEnd/>
          </a:ln>
        </p:spPr>
      </p:pic>
      <p:pic>
        <p:nvPicPr>
          <p:cNvPr id="69636" name="Immagine 11"/>
          <p:cNvPicPr>
            <a:picLocks noChangeAspect="1"/>
          </p:cNvPicPr>
          <p:nvPr/>
        </p:nvPicPr>
        <p:blipFill>
          <a:blip r:embed="rId5"/>
          <a:srcRect/>
          <a:stretch>
            <a:fillRect/>
          </a:stretch>
        </p:blipFill>
        <p:spPr bwMode="auto">
          <a:xfrm>
            <a:off x="4572000" y="6199188"/>
            <a:ext cx="2557463" cy="161925"/>
          </a:xfrm>
          <a:prstGeom prst="rect">
            <a:avLst/>
          </a:prstGeom>
          <a:noFill/>
          <a:ln w="9525">
            <a:solidFill>
              <a:schemeClr val="bg1"/>
            </a:solidFill>
            <a:miter lim="800000"/>
            <a:headEnd/>
            <a:tailEnd/>
          </a:ln>
        </p:spPr>
      </p:pic>
      <p:pic>
        <p:nvPicPr>
          <p:cNvPr id="69637" name="Immagine 1"/>
          <p:cNvPicPr>
            <a:picLocks noChangeAspect="1"/>
          </p:cNvPicPr>
          <p:nvPr/>
        </p:nvPicPr>
        <p:blipFill>
          <a:blip r:embed="rId6"/>
          <a:srcRect/>
          <a:stretch>
            <a:fillRect/>
          </a:stretch>
        </p:blipFill>
        <p:spPr bwMode="auto">
          <a:xfrm>
            <a:off x="295275" y="5016500"/>
            <a:ext cx="5040313" cy="838200"/>
          </a:xfrm>
          <a:prstGeom prst="rect">
            <a:avLst/>
          </a:prstGeom>
          <a:noFill/>
          <a:ln w="9525">
            <a:noFill/>
            <a:miter lim="800000"/>
            <a:headEnd/>
            <a:tailEnd/>
          </a:ln>
        </p:spPr>
      </p:pic>
      <p:sp>
        <p:nvSpPr>
          <p:cNvPr id="69638" name="Text Box 15"/>
          <p:cNvSpPr txBox="1">
            <a:spLocks noChangeArrowheads="1"/>
          </p:cNvSpPr>
          <p:nvPr/>
        </p:nvSpPr>
        <p:spPr bwMode="auto">
          <a:xfrm>
            <a:off x="4829175" y="5283200"/>
            <a:ext cx="1011238" cy="238125"/>
          </a:xfrm>
          <a:prstGeom prst="rect">
            <a:avLst/>
          </a:prstGeom>
          <a:solidFill>
            <a:schemeClr val="tx1"/>
          </a:solidFill>
          <a:ln w="9525">
            <a:solidFill>
              <a:schemeClr val="bg1"/>
            </a:solidFill>
            <a:miter lim="800000"/>
            <a:headEnd/>
            <a:tailEnd/>
          </a:ln>
        </p:spPr>
        <p:txBody>
          <a:bodyPr>
            <a:spAutoFit/>
          </a:bodyPr>
          <a:lstStyle/>
          <a:p>
            <a:pPr defTabSz="914400">
              <a:spcBef>
                <a:spcPct val="50000"/>
              </a:spcBef>
            </a:pPr>
            <a:r>
              <a:rPr lang="it-IT" sz="900" b="1">
                <a:solidFill>
                  <a:schemeClr val="bg1"/>
                </a:solidFill>
                <a:latin typeface="Comic Sans MS" pitchFamily="66" charset="0"/>
              </a:rPr>
              <a:t>2007 IJROBP</a:t>
            </a:r>
          </a:p>
        </p:txBody>
      </p:sp>
      <p:pic>
        <p:nvPicPr>
          <p:cNvPr id="69639" name="Immagine 4"/>
          <p:cNvPicPr>
            <a:picLocks noChangeAspect="1"/>
          </p:cNvPicPr>
          <p:nvPr/>
        </p:nvPicPr>
        <p:blipFill>
          <a:blip r:embed="rId7"/>
          <a:srcRect/>
          <a:stretch>
            <a:fillRect/>
          </a:stretch>
        </p:blipFill>
        <p:spPr bwMode="auto">
          <a:xfrm>
            <a:off x="6810375" y="666750"/>
            <a:ext cx="1814513" cy="1954213"/>
          </a:xfrm>
          <a:prstGeom prst="rect">
            <a:avLst/>
          </a:prstGeom>
          <a:noFill/>
          <a:ln w="9525">
            <a:noFill/>
            <a:miter lim="800000"/>
            <a:headEnd/>
            <a:tailEnd/>
          </a:ln>
        </p:spPr>
      </p:pic>
      <p:grpSp>
        <p:nvGrpSpPr>
          <p:cNvPr id="69640" name="Group 19"/>
          <p:cNvGrpSpPr>
            <a:grpSpLocks/>
          </p:cNvGrpSpPr>
          <p:nvPr/>
        </p:nvGrpSpPr>
        <p:grpSpPr bwMode="auto">
          <a:xfrm>
            <a:off x="295275" y="1354138"/>
            <a:ext cx="2667000" cy="3378200"/>
            <a:chOff x="186" y="853"/>
            <a:chExt cx="1680" cy="2128"/>
          </a:xfrm>
        </p:grpSpPr>
        <p:pic>
          <p:nvPicPr>
            <p:cNvPr id="69642" name="Immagine 2"/>
            <p:cNvPicPr>
              <a:picLocks noChangeAspect="1"/>
            </p:cNvPicPr>
            <p:nvPr/>
          </p:nvPicPr>
          <p:blipFill>
            <a:blip r:embed="rId8"/>
            <a:srcRect/>
            <a:stretch>
              <a:fillRect/>
            </a:stretch>
          </p:blipFill>
          <p:spPr bwMode="auto">
            <a:xfrm>
              <a:off x="186" y="853"/>
              <a:ext cx="1680" cy="2128"/>
            </a:xfrm>
            <a:prstGeom prst="rect">
              <a:avLst/>
            </a:prstGeom>
            <a:noFill/>
            <a:ln w="9525">
              <a:noFill/>
              <a:miter lim="800000"/>
              <a:headEnd/>
              <a:tailEnd/>
            </a:ln>
          </p:spPr>
        </p:pic>
        <p:sp>
          <p:nvSpPr>
            <p:cNvPr id="69643" name="Text Box 18"/>
            <p:cNvSpPr txBox="1">
              <a:spLocks noChangeArrowheads="1"/>
            </p:cNvSpPr>
            <p:nvPr/>
          </p:nvSpPr>
          <p:spPr bwMode="auto">
            <a:xfrm>
              <a:off x="186" y="853"/>
              <a:ext cx="157" cy="231"/>
            </a:xfrm>
            <a:prstGeom prst="rect">
              <a:avLst/>
            </a:prstGeom>
            <a:solidFill>
              <a:schemeClr val="bg1"/>
            </a:solidFill>
            <a:ln w="9525">
              <a:noFill/>
              <a:miter lim="800000"/>
              <a:headEnd/>
              <a:tailEnd/>
            </a:ln>
          </p:spPr>
          <p:txBody>
            <a:bodyPr>
              <a:spAutoFit/>
            </a:bodyPr>
            <a:lstStyle/>
            <a:p>
              <a:pPr defTabSz="914400">
                <a:spcBef>
                  <a:spcPct val="50000"/>
                </a:spcBef>
              </a:pPr>
              <a:endParaRPr lang="it-IT"/>
            </a:p>
          </p:txBody>
        </p:sp>
      </p:grpSp>
      <p:sp>
        <p:nvSpPr>
          <p:cNvPr id="86033" name="Rettangolo 3"/>
          <p:cNvSpPr>
            <a:spLocks noChangeArrowheads="1"/>
          </p:cNvSpPr>
          <p:nvPr/>
        </p:nvSpPr>
        <p:spPr bwMode="auto">
          <a:xfrm>
            <a:off x="893762" y="2401888"/>
            <a:ext cx="7356475" cy="1116012"/>
          </a:xfrm>
          <a:prstGeom prst="rect">
            <a:avLst/>
          </a:prstGeom>
          <a:solidFill>
            <a:schemeClr val="tx1"/>
          </a:solidFill>
          <a:ln w="9525">
            <a:solidFill>
              <a:srgbClr val="00FF00"/>
            </a:solidFill>
            <a:miter lim="800000"/>
            <a:headEnd/>
            <a:tailEnd/>
          </a:ln>
        </p:spPr>
        <p:txBody>
          <a:bodyPr>
            <a:spAutoFit/>
          </a:bodyPr>
          <a:lstStyle/>
          <a:p>
            <a:pPr algn="just">
              <a:lnSpc>
                <a:spcPts val="2663"/>
              </a:lnSpc>
            </a:pPr>
            <a:r>
              <a:rPr lang="en-US" b="1" u="sng" dirty="0">
                <a:solidFill>
                  <a:schemeClr val="bg1"/>
                </a:solidFill>
                <a:latin typeface="Comic Sans MS" pitchFamily="66" charset="0"/>
              </a:rPr>
              <a:t>Conclusions:</a:t>
            </a:r>
            <a:r>
              <a:rPr lang="en-US" b="1" dirty="0">
                <a:solidFill>
                  <a:schemeClr val="bg1"/>
                </a:solidFill>
                <a:latin typeface="Comic Sans MS" pitchFamily="66" charset="0"/>
              </a:rPr>
              <a:t> The choice of segmentation tool for target-volume definition based on FDG-PET images is not trivial because it influences both volume and shape of the resulting GTV. </a:t>
            </a:r>
          </a:p>
        </p:txBody>
      </p:sp>
    </p:spTree>
    <p:custDataLst>
      <p:tags r:id="rId1"/>
    </p:custDataLst>
  </p:cSld>
  <p:clrMapOvr>
    <a:masterClrMapping/>
  </p:clrMapOvr>
  <p:transition advTm="3078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3" grpId="0" animBg="1"/>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71681" name="Gruppo 8"/>
          <p:cNvGrpSpPr>
            <a:grpSpLocks/>
          </p:cNvGrpSpPr>
          <p:nvPr/>
        </p:nvGrpSpPr>
        <p:grpSpPr bwMode="auto">
          <a:xfrm>
            <a:off x="5280025" y="2482850"/>
            <a:ext cx="3476625" cy="3992563"/>
            <a:chOff x="4834637" y="1012825"/>
            <a:chExt cx="4545901" cy="5435701"/>
          </a:xfrm>
        </p:grpSpPr>
        <p:grpSp>
          <p:nvGrpSpPr>
            <p:cNvPr id="71685" name="Gruppo 5"/>
            <p:cNvGrpSpPr>
              <a:grpSpLocks/>
            </p:cNvGrpSpPr>
            <p:nvPr/>
          </p:nvGrpSpPr>
          <p:grpSpPr bwMode="auto">
            <a:xfrm>
              <a:off x="4951413" y="1012825"/>
              <a:ext cx="4429125" cy="5307013"/>
              <a:chOff x="2701927" y="1048092"/>
              <a:chExt cx="4429379" cy="5306591"/>
            </a:xfrm>
          </p:grpSpPr>
          <p:pic>
            <p:nvPicPr>
              <p:cNvPr id="71687" name="Immagine 1"/>
              <p:cNvPicPr>
                <a:picLocks noChangeAspect="1"/>
              </p:cNvPicPr>
              <p:nvPr/>
            </p:nvPicPr>
            <p:blipFill>
              <a:blip r:embed="rId3"/>
              <a:srcRect/>
              <a:stretch>
                <a:fillRect/>
              </a:stretch>
            </p:blipFill>
            <p:spPr bwMode="auto">
              <a:xfrm>
                <a:off x="2701927" y="1048092"/>
                <a:ext cx="4429379" cy="5306591"/>
              </a:xfrm>
              <a:prstGeom prst="rect">
                <a:avLst/>
              </a:prstGeom>
              <a:noFill/>
              <a:ln w="9525">
                <a:noFill/>
                <a:miter lim="800000"/>
                <a:headEnd/>
                <a:tailEnd/>
              </a:ln>
            </p:spPr>
          </p:pic>
          <p:sp>
            <p:nvSpPr>
              <p:cNvPr id="71688" name="CasellaDiTesto 2"/>
              <p:cNvSpPr txBox="1">
                <a:spLocks noChangeArrowheads="1"/>
              </p:cNvSpPr>
              <p:nvPr/>
            </p:nvSpPr>
            <p:spPr bwMode="auto">
              <a:xfrm>
                <a:off x="2748887" y="2974554"/>
                <a:ext cx="1948579" cy="1382760"/>
              </a:xfrm>
              <a:prstGeom prst="rect">
                <a:avLst/>
              </a:prstGeom>
              <a:solidFill>
                <a:srgbClr val="FFFFFF"/>
              </a:solidFill>
              <a:ln w="9525">
                <a:noFill/>
                <a:miter lim="800000"/>
                <a:headEnd/>
                <a:tailEnd/>
              </a:ln>
            </p:spPr>
            <p:txBody>
              <a:bodyPr>
                <a:spAutoFit/>
              </a:bodyPr>
              <a:lstStyle/>
              <a:p>
                <a:pPr>
                  <a:spcBef>
                    <a:spcPct val="30000"/>
                  </a:spcBef>
                </a:pPr>
                <a:r>
                  <a:rPr lang="it-IT" sz="2000">
                    <a:solidFill>
                      <a:srgbClr val="08054C"/>
                    </a:solidFill>
                    <a:latin typeface="Comic Sans MS" pitchFamily="66" charset="0"/>
                  </a:rPr>
                  <a:t>Classic PET-based planning</a:t>
                </a:r>
              </a:p>
            </p:txBody>
          </p:sp>
          <p:sp>
            <p:nvSpPr>
              <p:cNvPr id="58378" name="CasellaDiTesto 3"/>
              <p:cNvSpPr txBox="1">
                <a:spLocks noChangeArrowheads="1"/>
              </p:cNvSpPr>
              <p:nvPr/>
            </p:nvSpPr>
            <p:spPr bwMode="auto">
              <a:xfrm>
                <a:off x="4897502" y="2924007"/>
                <a:ext cx="1948579" cy="1382760"/>
              </a:xfrm>
              <a:prstGeom prst="rect">
                <a:avLst/>
              </a:prstGeom>
              <a:solidFill>
                <a:schemeClr val="tx1"/>
              </a:solidFill>
              <a:ln w="9525">
                <a:solidFill>
                  <a:schemeClr val="tx1"/>
                </a:solidFill>
                <a:miter lim="800000"/>
                <a:headEnd/>
                <a:tailEnd/>
              </a:ln>
            </p:spPr>
            <p:txBody>
              <a:bodyPr>
                <a:spAutoFit/>
              </a:bodyPr>
              <a:lstStyle/>
              <a:p>
                <a:pPr>
                  <a:spcBef>
                    <a:spcPct val="30000"/>
                  </a:spcBef>
                  <a:defRPr/>
                </a:pPr>
                <a:r>
                  <a:rPr lang="it-IT" sz="2000" dirty="0" err="1">
                    <a:noFill/>
                    <a:latin typeface="Comic Sans MS"/>
                    <a:ea typeface="ＭＳ Ｐゴシック" pitchFamily="-107" charset="-128"/>
                    <a:cs typeface="Comic Sans MS"/>
                  </a:rPr>
                  <a:t>Adaptive</a:t>
                </a:r>
                <a:r>
                  <a:rPr lang="it-IT" sz="2000" dirty="0">
                    <a:noFill/>
                    <a:latin typeface="Comic Sans MS"/>
                    <a:ea typeface="ＭＳ Ｐゴシック" pitchFamily="-107" charset="-128"/>
                    <a:cs typeface="Comic Sans MS"/>
                  </a:rPr>
                  <a:t> </a:t>
                </a:r>
                <a:r>
                  <a:rPr lang="it-IT" sz="2000" dirty="0" err="1">
                    <a:noFill/>
                    <a:latin typeface="Comic Sans MS"/>
                    <a:ea typeface="ＭＳ Ｐゴシック" pitchFamily="-107" charset="-128"/>
                    <a:cs typeface="Comic Sans MS"/>
                  </a:rPr>
                  <a:t>PET-based</a:t>
                </a:r>
                <a:r>
                  <a:rPr lang="it-IT" sz="2000" dirty="0">
                    <a:noFill/>
                    <a:latin typeface="Comic Sans MS"/>
                    <a:ea typeface="ＭＳ Ｐゴシック" pitchFamily="-107" charset="-128"/>
                    <a:cs typeface="Comic Sans MS"/>
                  </a:rPr>
                  <a:t> planning</a:t>
                </a:r>
              </a:p>
            </p:txBody>
          </p:sp>
        </p:grpSp>
        <p:sp>
          <p:nvSpPr>
            <p:cNvPr id="71686" name="CasellaDiTesto 4"/>
            <p:cNvSpPr txBox="1">
              <a:spLocks noChangeArrowheads="1"/>
            </p:cNvSpPr>
            <p:nvPr/>
          </p:nvSpPr>
          <p:spPr bwMode="auto">
            <a:xfrm>
              <a:off x="4834637" y="6029491"/>
              <a:ext cx="2496691" cy="419035"/>
            </a:xfrm>
            <a:prstGeom prst="rect">
              <a:avLst/>
            </a:prstGeom>
            <a:noFill/>
            <a:ln w="9525">
              <a:noFill/>
              <a:miter lim="800000"/>
              <a:headEnd/>
              <a:tailEnd/>
            </a:ln>
          </p:spPr>
          <p:txBody>
            <a:bodyPr>
              <a:spAutoFit/>
            </a:bodyPr>
            <a:lstStyle/>
            <a:p>
              <a:pPr>
                <a:spcBef>
                  <a:spcPct val="30000"/>
                </a:spcBef>
              </a:pPr>
              <a:endParaRPr lang="it-IT" sz="1400">
                <a:solidFill>
                  <a:srgbClr val="000090"/>
                </a:solidFill>
                <a:latin typeface="Arial" charset="0"/>
              </a:endParaRPr>
            </a:p>
          </p:txBody>
        </p:sp>
      </p:grpSp>
      <p:sp>
        <p:nvSpPr>
          <p:cNvPr id="71682" name="CasellaDiTesto 6"/>
          <p:cNvSpPr txBox="1">
            <a:spLocks noChangeArrowheads="1"/>
          </p:cNvSpPr>
          <p:nvPr/>
        </p:nvSpPr>
        <p:spPr bwMode="auto">
          <a:xfrm>
            <a:off x="333375" y="3860800"/>
            <a:ext cx="4819650" cy="1416050"/>
          </a:xfrm>
          <a:prstGeom prst="rect">
            <a:avLst/>
          </a:prstGeom>
          <a:noFill/>
          <a:ln w="9525">
            <a:noFill/>
            <a:miter lim="800000"/>
            <a:headEnd/>
            <a:tailEnd/>
          </a:ln>
        </p:spPr>
        <p:txBody>
          <a:bodyPr>
            <a:spAutoFit/>
          </a:bodyPr>
          <a:lstStyle/>
          <a:p>
            <a:pPr algn="just">
              <a:lnSpc>
                <a:spcPts val="3475"/>
              </a:lnSpc>
            </a:pPr>
            <a:r>
              <a:rPr lang="en-US" sz="2000">
                <a:solidFill>
                  <a:srgbClr val="FFFFFF"/>
                </a:solidFill>
                <a:latin typeface="Comic Sans MS" pitchFamily="66" charset="0"/>
              </a:rPr>
              <a:t>Dose painting using the imaged residual  metabolically active tumor after part of the treatment course</a:t>
            </a:r>
          </a:p>
        </p:txBody>
      </p:sp>
      <p:pic>
        <p:nvPicPr>
          <p:cNvPr id="71683" name="Immagine 9"/>
          <p:cNvPicPr>
            <a:picLocks noChangeAspect="1"/>
          </p:cNvPicPr>
          <p:nvPr/>
        </p:nvPicPr>
        <p:blipFill>
          <a:blip r:embed="rId4"/>
          <a:srcRect/>
          <a:stretch>
            <a:fillRect/>
          </a:stretch>
        </p:blipFill>
        <p:spPr bwMode="auto">
          <a:xfrm>
            <a:off x="333375" y="269875"/>
            <a:ext cx="6769100" cy="2019300"/>
          </a:xfrm>
          <a:prstGeom prst="rect">
            <a:avLst/>
          </a:prstGeom>
          <a:noFill/>
          <a:ln w="9525">
            <a:noFill/>
            <a:miter lim="800000"/>
            <a:headEnd/>
            <a:tailEnd/>
          </a:ln>
        </p:spPr>
      </p:pic>
      <p:sp>
        <p:nvSpPr>
          <p:cNvPr id="71684" name="CasellaDiTesto 10"/>
          <p:cNvSpPr txBox="1">
            <a:spLocks noChangeArrowheads="1"/>
          </p:cNvSpPr>
          <p:nvPr/>
        </p:nvSpPr>
        <p:spPr bwMode="auto">
          <a:xfrm>
            <a:off x="409575" y="2463800"/>
            <a:ext cx="3641725" cy="369888"/>
          </a:xfrm>
          <a:prstGeom prst="rect">
            <a:avLst/>
          </a:prstGeom>
          <a:noFill/>
          <a:ln w="9525">
            <a:solidFill>
              <a:schemeClr val="bg1"/>
            </a:solidFill>
            <a:miter lim="800000"/>
            <a:headEnd/>
            <a:tailEnd/>
          </a:ln>
        </p:spPr>
        <p:txBody>
          <a:bodyPr>
            <a:spAutoFit/>
          </a:bodyPr>
          <a:lstStyle/>
          <a:p>
            <a:r>
              <a:rPr lang="it-IT">
                <a:solidFill>
                  <a:srgbClr val="FFFFFF"/>
                </a:solidFill>
                <a:latin typeface="Comic Sans MS" pitchFamily="66" charset="0"/>
              </a:rPr>
              <a:t>Radiother Oncol 2006</a:t>
            </a:r>
          </a:p>
        </p:txBody>
      </p:sp>
    </p:spTree>
  </p:cSld>
  <p:clrMapOvr>
    <a:masterClrMapping/>
  </p:clrMapOvr>
  <p:transition advTm="18391"/>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73736" name="Group 8"/>
          <p:cNvGrpSpPr>
            <a:grpSpLocks/>
          </p:cNvGrpSpPr>
          <p:nvPr/>
        </p:nvGrpSpPr>
        <p:grpSpPr bwMode="auto">
          <a:xfrm>
            <a:off x="1700213" y="1484313"/>
            <a:ext cx="5741987" cy="3556000"/>
            <a:chOff x="939" y="957"/>
            <a:chExt cx="3888" cy="2405"/>
          </a:xfrm>
        </p:grpSpPr>
        <p:pic>
          <p:nvPicPr>
            <p:cNvPr id="73729" name="Immagine 1"/>
            <p:cNvPicPr>
              <a:picLocks noChangeAspect="1"/>
            </p:cNvPicPr>
            <p:nvPr/>
          </p:nvPicPr>
          <p:blipFill>
            <a:blip r:embed="rId3"/>
            <a:srcRect/>
            <a:stretch>
              <a:fillRect/>
            </a:stretch>
          </p:blipFill>
          <p:spPr bwMode="auto">
            <a:xfrm>
              <a:off x="939" y="957"/>
              <a:ext cx="3888" cy="1203"/>
            </a:xfrm>
            <a:prstGeom prst="rect">
              <a:avLst/>
            </a:prstGeom>
            <a:noFill/>
            <a:ln w="9525">
              <a:noFill/>
              <a:miter lim="800000"/>
              <a:headEnd/>
              <a:tailEnd/>
            </a:ln>
          </p:spPr>
        </p:pic>
        <p:pic>
          <p:nvPicPr>
            <p:cNvPr id="73730" name="Immagine 2"/>
            <p:cNvPicPr>
              <a:picLocks/>
            </p:cNvPicPr>
            <p:nvPr/>
          </p:nvPicPr>
          <p:blipFill>
            <a:blip r:embed="rId4"/>
            <a:srcRect/>
            <a:stretch>
              <a:fillRect/>
            </a:stretch>
          </p:blipFill>
          <p:spPr bwMode="auto">
            <a:xfrm>
              <a:off x="939" y="2151"/>
              <a:ext cx="3888" cy="1211"/>
            </a:xfrm>
            <a:prstGeom prst="rect">
              <a:avLst/>
            </a:prstGeom>
            <a:noFill/>
            <a:ln w="9525">
              <a:noFill/>
              <a:miter lim="800000"/>
              <a:headEnd/>
              <a:tailEnd/>
            </a:ln>
          </p:spPr>
        </p:pic>
      </p:grpSp>
      <p:pic>
        <p:nvPicPr>
          <p:cNvPr id="73731" name="Immagine 3"/>
          <p:cNvPicPr>
            <a:picLocks noChangeAspect="1"/>
          </p:cNvPicPr>
          <p:nvPr/>
        </p:nvPicPr>
        <p:blipFill>
          <a:blip r:embed="rId5"/>
          <a:srcRect/>
          <a:stretch>
            <a:fillRect/>
          </a:stretch>
        </p:blipFill>
        <p:spPr bwMode="auto">
          <a:xfrm>
            <a:off x="314325" y="150813"/>
            <a:ext cx="7146925" cy="615950"/>
          </a:xfrm>
          <a:prstGeom prst="rect">
            <a:avLst/>
          </a:prstGeom>
          <a:noFill/>
          <a:ln w="9525">
            <a:noFill/>
            <a:miter lim="800000"/>
            <a:headEnd/>
            <a:tailEnd/>
          </a:ln>
        </p:spPr>
      </p:pic>
      <p:pic>
        <p:nvPicPr>
          <p:cNvPr id="73732" name="Immagine 4"/>
          <p:cNvPicPr>
            <a:picLocks noChangeAspect="1"/>
          </p:cNvPicPr>
          <p:nvPr/>
        </p:nvPicPr>
        <p:blipFill>
          <a:blip r:embed="rId6"/>
          <a:srcRect/>
          <a:stretch>
            <a:fillRect/>
          </a:stretch>
        </p:blipFill>
        <p:spPr bwMode="auto">
          <a:xfrm>
            <a:off x="314325" y="806450"/>
            <a:ext cx="4851400" cy="514350"/>
          </a:xfrm>
          <a:prstGeom prst="rect">
            <a:avLst/>
          </a:prstGeom>
          <a:noFill/>
          <a:ln w="9525">
            <a:noFill/>
            <a:miter lim="800000"/>
            <a:headEnd/>
            <a:tailEnd/>
          </a:ln>
        </p:spPr>
      </p:pic>
      <p:pic>
        <p:nvPicPr>
          <p:cNvPr id="73733" name="Immagine 5"/>
          <p:cNvPicPr>
            <a:picLocks noChangeAspect="1"/>
          </p:cNvPicPr>
          <p:nvPr/>
        </p:nvPicPr>
        <p:blipFill>
          <a:blip r:embed="rId7"/>
          <a:srcRect/>
          <a:stretch>
            <a:fillRect/>
          </a:stretch>
        </p:blipFill>
        <p:spPr bwMode="auto">
          <a:xfrm>
            <a:off x="4808538" y="496888"/>
            <a:ext cx="4094162" cy="215900"/>
          </a:xfrm>
          <a:prstGeom prst="rect">
            <a:avLst/>
          </a:prstGeom>
          <a:noFill/>
          <a:ln w="6350">
            <a:solidFill>
              <a:schemeClr val="bg1"/>
            </a:solidFill>
            <a:miter lim="800000"/>
            <a:headEnd/>
            <a:tailEnd/>
          </a:ln>
        </p:spPr>
      </p:pic>
      <p:sp>
        <p:nvSpPr>
          <p:cNvPr id="73734" name="Rettangolo 7"/>
          <p:cNvSpPr>
            <a:spLocks noChangeArrowheads="1"/>
          </p:cNvSpPr>
          <p:nvPr/>
        </p:nvSpPr>
        <p:spPr bwMode="auto">
          <a:xfrm>
            <a:off x="314325" y="5040313"/>
            <a:ext cx="8588375" cy="1625600"/>
          </a:xfrm>
          <a:prstGeom prst="rect">
            <a:avLst/>
          </a:prstGeom>
          <a:noFill/>
          <a:ln w="9525">
            <a:solidFill>
              <a:srgbClr val="00E800"/>
            </a:solidFill>
            <a:miter lim="800000"/>
            <a:headEnd/>
            <a:tailEnd/>
          </a:ln>
        </p:spPr>
        <p:txBody>
          <a:bodyPr>
            <a:spAutoFit/>
          </a:bodyPr>
          <a:lstStyle/>
          <a:p>
            <a:pPr algn="just"/>
            <a:r>
              <a:rPr lang="en-US" sz="2000" u="sng">
                <a:latin typeface="Comic Sans MS" pitchFamily="66" charset="0"/>
              </a:rPr>
              <a:t>Conclusions</a:t>
            </a:r>
            <a:r>
              <a:rPr lang="en-US" sz="2000">
                <a:latin typeface="Comic Sans MS" pitchFamily="66" charset="0"/>
              </a:rPr>
              <a:t>: Data suggest that a reduction of treatment volume is not possible by an adaptive re-planning based on FDG- PET, e.g., at 50 Gy. This may be caused by the associated inflammation. This limitation is probably related to the use of a source-to-background based algorithm. </a:t>
            </a:r>
          </a:p>
        </p:txBody>
      </p:sp>
    </p:spTree>
  </p:cSld>
  <p:clrMapOvr>
    <a:masterClrMapping/>
  </p:clrMapOvr>
  <p:transition advTm="37781"/>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7" name="CasellaDiTesto 1"/>
          <p:cNvSpPr txBox="1">
            <a:spLocks noChangeArrowheads="1"/>
          </p:cNvSpPr>
          <p:nvPr/>
        </p:nvSpPr>
        <p:spPr bwMode="auto">
          <a:xfrm>
            <a:off x="2395538" y="547688"/>
            <a:ext cx="4352925" cy="457200"/>
          </a:xfrm>
          <a:prstGeom prst="rect">
            <a:avLst/>
          </a:prstGeom>
          <a:noFill/>
          <a:ln w="9525">
            <a:noFill/>
            <a:miter lim="800000"/>
            <a:headEnd/>
            <a:tailEnd/>
          </a:ln>
        </p:spPr>
        <p:txBody>
          <a:bodyPr>
            <a:spAutoFit/>
          </a:bodyPr>
          <a:lstStyle/>
          <a:p>
            <a:pPr algn="ctr"/>
            <a:r>
              <a:rPr lang="en-US" sz="2400">
                <a:solidFill>
                  <a:srgbClr val="00FF00"/>
                </a:solidFill>
                <a:latin typeface="Comic Sans MS" pitchFamily="66" charset="0"/>
              </a:rPr>
              <a:t>Delineation algorithms</a:t>
            </a:r>
          </a:p>
        </p:txBody>
      </p:sp>
      <p:sp>
        <p:nvSpPr>
          <p:cNvPr id="75778" name="CasellaDiTesto 2"/>
          <p:cNvSpPr txBox="1">
            <a:spLocks noChangeArrowheads="1"/>
          </p:cNvSpPr>
          <p:nvPr/>
        </p:nvSpPr>
        <p:spPr bwMode="auto">
          <a:xfrm>
            <a:off x="796925" y="1301750"/>
            <a:ext cx="7550150" cy="2822575"/>
          </a:xfrm>
          <a:prstGeom prst="rect">
            <a:avLst/>
          </a:prstGeom>
          <a:noFill/>
          <a:ln w="9525">
            <a:noFill/>
            <a:miter lim="800000"/>
            <a:headEnd/>
            <a:tailEnd/>
          </a:ln>
        </p:spPr>
        <p:txBody>
          <a:bodyPr>
            <a:spAutoFit/>
          </a:bodyPr>
          <a:lstStyle/>
          <a:p>
            <a:pPr>
              <a:lnSpc>
                <a:spcPct val="130000"/>
              </a:lnSpc>
              <a:buFont typeface="Arial" charset="0"/>
              <a:buChar char="•"/>
            </a:pPr>
            <a:r>
              <a:rPr lang="en-US" sz="2000">
                <a:latin typeface="Comic Sans MS" pitchFamily="66" charset="0"/>
              </a:rPr>
              <a:t> Many algorithms, several good ones</a:t>
            </a:r>
          </a:p>
          <a:p>
            <a:pPr>
              <a:lnSpc>
                <a:spcPct val="130000"/>
              </a:lnSpc>
              <a:buFont typeface="Arial" charset="0"/>
              <a:buChar char="•"/>
            </a:pPr>
            <a:r>
              <a:rPr lang="en-US" sz="2000">
                <a:latin typeface="Comic Sans MS" pitchFamily="66" charset="0"/>
              </a:rPr>
              <a:t> No clear winner, no standard method</a:t>
            </a:r>
          </a:p>
          <a:p>
            <a:pPr algn="just">
              <a:lnSpc>
                <a:spcPct val="130000"/>
              </a:lnSpc>
              <a:buFont typeface="Arial" charset="0"/>
              <a:buChar char="•"/>
            </a:pPr>
            <a:r>
              <a:rPr lang="en-US" sz="2000">
                <a:latin typeface="Comic Sans MS" pitchFamily="66" charset="0"/>
              </a:rPr>
              <a:t> Not easy to compare methods in patients</a:t>
            </a:r>
          </a:p>
          <a:p>
            <a:pPr algn="just">
              <a:lnSpc>
                <a:spcPct val="130000"/>
              </a:lnSpc>
              <a:buFont typeface="Arial" charset="0"/>
              <a:buNone/>
            </a:pPr>
            <a:endParaRPr lang="en-US" sz="2000">
              <a:latin typeface="Comic Sans MS" pitchFamily="66" charset="0"/>
            </a:endParaRPr>
          </a:p>
          <a:p>
            <a:pPr algn="just">
              <a:lnSpc>
                <a:spcPct val="125000"/>
              </a:lnSpc>
              <a:buFont typeface="Arial" charset="0"/>
              <a:buChar char="•"/>
            </a:pPr>
            <a:r>
              <a:rPr lang="en-US" sz="2000">
                <a:latin typeface="Comic Sans MS" pitchFamily="66" charset="0"/>
              </a:rPr>
              <a:t> Even if any algorithm could ultimately be shown to yield an accurate outline of the GTV, </a:t>
            </a:r>
            <a:r>
              <a:rPr lang="en-US" sz="2000" u="sng">
                <a:latin typeface="Comic Sans MS" pitchFamily="66" charset="0"/>
              </a:rPr>
              <a:t>such algorithm alone should not be relied upon as the only tool for target design</a:t>
            </a:r>
            <a:r>
              <a:rPr lang="en-US" sz="2000">
                <a:latin typeface="Comic Sans MS" pitchFamily="66" charset="0"/>
              </a:rPr>
              <a:t>. </a:t>
            </a:r>
          </a:p>
        </p:txBody>
      </p:sp>
      <p:pic>
        <p:nvPicPr>
          <p:cNvPr id="75780" name="Immagine 3"/>
          <p:cNvPicPr preferRelativeResize="0">
            <a:picLocks noChangeAspect="1"/>
          </p:cNvPicPr>
          <p:nvPr/>
        </p:nvPicPr>
        <p:blipFill>
          <a:blip r:embed="rId2"/>
          <a:srcRect l="1230" t="6216" r="1230"/>
          <a:stretch>
            <a:fillRect/>
          </a:stretch>
        </p:blipFill>
        <p:spPr bwMode="auto">
          <a:xfrm>
            <a:off x="1585913" y="4625975"/>
            <a:ext cx="5970587" cy="1228725"/>
          </a:xfrm>
          <a:prstGeom prst="rect">
            <a:avLst/>
          </a:prstGeom>
          <a:noFill/>
          <a:ln w="9525">
            <a:noFill/>
            <a:miter lim="800000"/>
            <a:headEnd/>
            <a:tailEnd/>
          </a:ln>
        </p:spPr>
      </p:pic>
      <p:sp>
        <p:nvSpPr>
          <p:cNvPr id="75781" name="CasellaDiTesto 4"/>
          <p:cNvSpPr txBox="1">
            <a:spLocks noChangeArrowheads="1"/>
          </p:cNvSpPr>
          <p:nvPr/>
        </p:nvSpPr>
        <p:spPr bwMode="auto">
          <a:xfrm>
            <a:off x="619125" y="5854700"/>
            <a:ext cx="7904163" cy="396875"/>
          </a:xfrm>
          <a:prstGeom prst="rect">
            <a:avLst/>
          </a:prstGeom>
          <a:noFill/>
          <a:ln w="9525">
            <a:noFill/>
            <a:miter lim="800000"/>
            <a:headEnd/>
            <a:tailEnd/>
          </a:ln>
        </p:spPr>
        <p:txBody>
          <a:bodyPr>
            <a:spAutoFit/>
          </a:bodyPr>
          <a:lstStyle/>
          <a:p>
            <a:pPr algn="ctr"/>
            <a:r>
              <a:rPr lang="en-US" sz="2000" i="1">
                <a:solidFill>
                  <a:srgbClr val="FFFFFF"/>
                </a:solidFill>
                <a:latin typeface="Comic Sans MS" pitchFamily="66" charset="0"/>
              </a:rPr>
              <a:t>Several different representations of 1 ground truth</a:t>
            </a:r>
          </a:p>
        </p:txBody>
      </p:sp>
    </p:spTree>
  </p:cSld>
  <p:clrMapOvr>
    <a:masterClrMapping/>
  </p:clrMapOvr>
  <p:transition advTm="27078"/>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6801" name="Immagine 1"/>
          <p:cNvPicPr>
            <a:picLocks noChangeAspect="1"/>
          </p:cNvPicPr>
          <p:nvPr/>
        </p:nvPicPr>
        <p:blipFill>
          <a:blip r:embed="rId3"/>
          <a:srcRect/>
          <a:stretch>
            <a:fillRect/>
          </a:stretch>
        </p:blipFill>
        <p:spPr bwMode="auto">
          <a:xfrm>
            <a:off x="157163" y="576263"/>
            <a:ext cx="5754687" cy="949325"/>
          </a:xfrm>
          <a:prstGeom prst="rect">
            <a:avLst/>
          </a:prstGeom>
          <a:noFill/>
          <a:ln w="9525">
            <a:noFill/>
            <a:miter lim="800000"/>
            <a:headEnd/>
            <a:tailEnd/>
          </a:ln>
        </p:spPr>
      </p:pic>
      <p:pic>
        <p:nvPicPr>
          <p:cNvPr id="76802" name="Immagine 2"/>
          <p:cNvPicPr>
            <a:picLocks noChangeAspect="1"/>
          </p:cNvPicPr>
          <p:nvPr/>
        </p:nvPicPr>
        <p:blipFill>
          <a:blip r:embed="rId4"/>
          <a:srcRect/>
          <a:stretch>
            <a:fillRect/>
          </a:stretch>
        </p:blipFill>
        <p:spPr bwMode="auto">
          <a:xfrm>
            <a:off x="5911850" y="771525"/>
            <a:ext cx="1944688" cy="165100"/>
          </a:xfrm>
          <a:prstGeom prst="rect">
            <a:avLst/>
          </a:prstGeom>
          <a:noFill/>
          <a:ln w="9525">
            <a:noFill/>
            <a:miter lim="800000"/>
            <a:headEnd/>
            <a:tailEnd/>
          </a:ln>
        </p:spPr>
      </p:pic>
      <p:pic>
        <p:nvPicPr>
          <p:cNvPr id="76803" name="Immagine 3"/>
          <p:cNvPicPr>
            <a:picLocks noChangeAspect="1"/>
          </p:cNvPicPr>
          <p:nvPr/>
        </p:nvPicPr>
        <p:blipFill>
          <a:blip r:embed="rId5"/>
          <a:srcRect/>
          <a:stretch>
            <a:fillRect/>
          </a:stretch>
        </p:blipFill>
        <p:spPr bwMode="auto">
          <a:xfrm>
            <a:off x="3468688" y="1139825"/>
            <a:ext cx="2362200" cy="279400"/>
          </a:xfrm>
          <a:prstGeom prst="rect">
            <a:avLst/>
          </a:prstGeom>
          <a:noFill/>
          <a:ln w="9525">
            <a:solidFill>
              <a:schemeClr val="bg1"/>
            </a:solidFill>
            <a:miter lim="800000"/>
            <a:headEnd/>
            <a:tailEnd/>
          </a:ln>
        </p:spPr>
      </p:pic>
      <p:sp>
        <p:nvSpPr>
          <p:cNvPr id="76804" name="Rettangolo 4"/>
          <p:cNvSpPr>
            <a:spLocks noChangeArrowheads="1"/>
          </p:cNvSpPr>
          <p:nvPr/>
        </p:nvSpPr>
        <p:spPr bwMode="auto">
          <a:xfrm>
            <a:off x="654050" y="2154238"/>
            <a:ext cx="7835900" cy="2547937"/>
          </a:xfrm>
          <a:prstGeom prst="rect">
            <a:avLst/>
          </a:prstGeom>
          <a:noFill/>
          <a:ln w="9525">
            <a:noFill/>
            <a:miter lim="800000"/>
            <a:headEnd/>
            <a:tailEnd/>
          </a:ln>
        </p:spPr>
        <p:txBody>
          <a:bodyPr>
            <a:spAutoFit/>
          </a:bodyPr>
          <a:lstStyle/>
          <a:p>
            <a:pPr algn="just">
              <a:lnSpc>
                <a:spcPct val="115000"/>
              </a:lnSpc>
            </a:pPr>
            <a:r>
              <a:rPr lang="en-US" sz="2000">
                <a:latin typeface="Comic Sans MS" pitchFamily="66" charset="0"/>
              </a:rPr>
              <a:t>As a general guideline, fixed thresholding techniques should not be used as adaptive thresholding techniques which take into account the background could be easily implemented in the clinic</a:t>
            </a:r>
          </a:p>
          <a:p>
            <a:pPr algn="just">
              <a:lnSpc>
                <a:spcPct val="115000"/>
              </a:lnSpc>
            </a:pPr>
            <a:endParaRPr lang="en-US" sz="2000">
              <a:latin typeface="Comic Sans MS" pitchFamily="66" charset="0"/>
            </a:endParaRPr>
          </a:p>
          <a:p>
            <a:pPr algn="just">
              <a:lnSpc>
                <a:spcPct val="115000"/>
              </a:lnSpc>
            </a:pPr>
            <a:r>
              <a:rPr lang="en-US" sz="2000">
                <a:latin typeface="Comic Sans MS" pitchFamily="66" charset="0"/>
              </a:rPr>
              <a:t>For those departments with limited physics support, manual delineation techniques are to be preferred to fixed thresholding approaches. </a:t>
            </a:r>
          </a:p>
        </p:txBody>
      </p:sp>
    </p:spTree>
  </p:cSld>
  <p:clrMapOvr>
    <a:masterClrMapping/>
  </p:clrMapOvr>
  <p:transition advTm="66828"/>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49" name="CasellaDiTesto 1"/>
          <p:cNvSpPr txBox="1">
            <a:spLocks noChangeArrowheads="1"/>
          </p:cNvSpPr>
          <p:nvPr/>
        </p:nvSpPr>
        <p:spPr bwMode="auto">
          <a:xfrm>
            <a:off x="855663" y="1712913"/>
            <a:ext cx="7432675" cy="2835275"/>
          </a:xfrm>
          <a:prstGeom prst="rect">
            <a:avLst/>
          </a:prstGeom>
          <a:noFill/>
          <a:ln w="9525">
            <a:noFill/>
            <a:miter lim="800000"/>
            <a:headEnd/>
            <a:tailEnd/>
          </a:ln>
        </p:spPr>
        <p:txBody>
          <a:bodyPr>
            <a:spAutoFit/>
          </a:bodyPr>
          <a:lstStyle/>
          <a:p>
            <a:pPr algn="just"/>
            <a:r>
              <a:rPr lang="en-US" sz="2000">
                <a:latin typeface="Comic Sans MS" pitchFamily="66" charset="0"/>
              </a:rPr>
              <a:t>The SUV (and BTV!) does not exist and cannot be used in clinical trials/research studies  unless it is</a:t>
            </a:r>
          </a:p>
          <a:p>
            <a:pPr algn="just"/>
            <a:endParaRPr lang="en-US" sz="2000">
              <a:latin typeface="Comic Sans MS" pitchFamily="66" charset="0"/>
            </a:endParaRPr>
          </a:p>
          <a:p>
            <a:pPr lvl="2" algn="just">
              <a:spcBef>
                <a:spcPts val="600"/>
              </a:spcBef>
              <a:buFont typeface="Arial" charset="0"/>
              <a:buChar char="•"/>
            </a:pPr>
            <a:r>
              <a:rPr lang="en-US" sz="2000">
                <a:latin typeface="Comic Sans MS" pitchFamily="66" charset="0"/>
              </a:rPr>
              <a:t> Validated</a:t>
            </a:r>
          </a:p>
          <a:p>
            <a:pPr lvl="2" algn="just">
              <a:spcBef>
                <a:spcPts val="600"/>
              </a:spcBef>
              <a:buFont typeface="Arial" charset="0"/>
              <a:buChar char="•"/>
            </a:pPr>
            <a:r>
              <a:rPr lang="en-US" sz="2000">
                <a:latin typeface="Comic Sans MS" pitchFamily="66" charset="0"/>
              </a:rPr>
              <a:t> Standardized</a:t>
            </a:r>
          </a:p>
          <a:p>
            <a:pPr lvl="2" algn="just">
              <a:spcBef>
                <a:spcPts val="600"/>
              </a:spcBef>
              <a:buFont typeface="Arial" charset="0"/>
              <a:buChar char="•"/>
            </a:pPr>
            <a:r>
              <a:rPr lang="en-US" sz="2000">
                <a:latin typeface="Comic Sans MS" pitchFamily="66" charset="0"/>
              </a:rPr>
              <a:t> QC’d</a:t>
            </a:r>
          </a:p>
          <a:p>
            <a:pPr lvl="2" algn="just">
              <a:spcBef>
                <a:spcPts val="600"/>
              </a:spcBef>
              <a:buFont typeface="Arial" charset="0"/>
              <a:buChar char="•"/>
            </a:pPr>
            <a:r>
              <a:rPr lang="en-US" sz="2000">
                <a:latin typeface="Comic Sans MS" pitchFamily="66" charset="0"/>
              </a:rPr>
              <a:t> QA’d</a:t>
            </a:r>
          </a:p>
          <a:p>
            <a:pPr algn="just"/>
            <a:endParaRPr lang="en-US" sz="2000">
              <a:latin typeface="Comic Sans MS" pitchFamily="66" charset="0"/>
            </a:endParaRPr>
          </a:p>
        </p:txBody>
      </p:sp>
      <p:sp>
        <p:nvSpPr>
          <p:cNvPr id="78850" name="Text Box 7"/>
          <p:cNvSpPr txBox="1">
            <a:spLocks noChangeArrowheads="1"/>
          </p:cNvSpPr>
          <p:nvPr/>
        </p:nvSpPr>
        <p:spPr bwMode="auto">
          <a:xfrm>
            <a:off x="236538" y="298450"/>
            <a:ext cx="1428750" cy="376238"/>
          </a:xfrm>
          <a:prstGeom prst="rect">
            <a:avLst/>
          </a:prstGeom>
          <a:noFill/>
          <a:ln w="9525">
            <a:solidFill>
              <a:srgbClr val="00FF00"/>
            </a:solidFill>
            <a:miter lim="800000"/>
            <a:headEnd/>
            <a:tailEnd/>
          </a:ln>
        </p:spPr>
        <p:txBody>
          <a:bodyPr>
            <a:spAutoFit/>
          </a:bodyPr>
          <a:lstStyle/>
          <a:p>
            <a:pPr algn="ctr">
              <a:spcBef>
                <a:spcPct val="50000"/>
              </a:spcBef>
            </a:pPr>
            <a:r>
              <a:rPr lang="it-IT" b="1">
                <a:solidFill>
                  <a:srgbClr val="00FF00"/>
                </a:solidFill>
                <a:latin typeface="Comic Sans MS" pitchFamily="66" charset="0"/>
              </a:rPr>
              <a:t>Issue n. 3</a:t>
            </a:r>
          </a:p>
        </p:txBody>
      </p:sp>
    </p:spTree>
  </p:cSld>
  <p:clrMapOvr>
    <a:masterClrMapping/>
  </p:clrMapOvr>
  <p:transition advTm="17875"/>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9873" name="Immagine 3"/>
          <p:cNvPicPr preferRelativeResize="0">
            <a:picLocks/>
          </p:cNvPicPr>
          <p:nvPr/>
        </p:nvPicPr>
        <p:blipFill>
          <a:blip r:embed="rId2"/>
          <a:srcRect/>
          <a:stretch>
            <a:fillRect/>
          </a:stretch>
        </p:blipFill>
        <p:spPr bwMode="auto">
          <a:xfrm>
            <a:off x="1970088" y="204788"/>
            <a:ext cx="5872162" cy="938212"/>
          </a:xfrm>
          <a:prstGeom prst="rect">
            <a:avLst/>
          </a:prstGeom>
          <a:noFill/>
          <a:ln w="9525">
            <a:noFill/>
            <a:miter lim="800000"/>
            <a:headEnd/>
            <a:tailEnd/>
          </a:ln>
        </p:spPr>
      </p:pic>
      <p:sp>
        <p:nvSpPr>
          <p:cNvPr id="79874" name="CasellaDiTesto 1"/>
          <p:cNvSpPr txBox="1">
            <a:spLocks noChangeArrowheads="1"/>
          </p:cNvSpPr>
          <p:nvPr/>
        </p:nvSpPr>
        <p:spPr bwMode="auto">
          <a:xfrm>
            <a:off x="1820863" y="1330325"/>
            <a:ext cx="5502275" cy="461963"/>
          </a:xfrm>
          <a:prstGeom prst="rect">
            <a:avLst/>
          </a:prstGeom>
          <a:noFill/>
          <a:ln w="9525">
            <a:noFill/>
            <a:miter lim="800000"/>
            <a:headEnd/>
            <a:tailEnd/>
          </a:ln>
        </p:spPr>
        <p:txBody>
          <a:bodyPr>
            <a:spAutoFit/>
          </a:bodyPr>
          <a:lstStyle/>
          <a:p>
            <a:pPr algn="ctr"/>
            <a:r>
              <a:rPr lang="en-US" sz="2400" b="1">
                <a:solidFill>
                  <a:srgbClr val="00FF00"/>
                </a:solidFill>
                <a:latin typeface="Comic Sans MS" pitchFamily="66" charset="0"/>
              </a:rPr>
              <a:t>PET imaging / SUV uncertainties</a:t>
            </a:r>
          </a:p>
        </p:txBody>
      </p:sp>
      <p:sp>
        <p:nvSpPr>
          <p:cNvPr id="79875" name="CasellaDiTesto 2"/>
          <p:cNvSpPr txBox="1">
            <a:spLocks noChangeArrowheads="1"/>
          </p:cNvSpPr>
          <p:nvPr/>
        </p:nvSpPr>
        <p:spPr bwMode="auto">
          <a:xfrm>
            <a:off x="541338" y="1865313"/>
            <a:ext cx="8061325" cy="4616450"/>
          </a:xfrm>
          <a:prstGeom prst="rect">
            <a:avLst/>
          </a:prstGeom>
          <a:noFill/>
          <a:ln w="9525">
            <a:noFill/>
            <a:miter lim="800000"/>
            <a:headEnd/>
            <a:tailEnd/>
          </a:ln>
        </p:spPr>
        <p:txBody>
          <a:bodyPr>
            <a:spAutoFit/>
          </a:bodyPr>
          <a:lstStyle/>
          <a:p>
            <a:r>
              <a:rPr lang="en-US" sz="2000">
                <a:latin typeface="Comic Sans MS" pitchFamily="66" charset="0"/>
              </a:rPr>
              <a:t>Technical factors</a:t>
            </a:r>
          </a:p>
          <a:p>
            <a:pPr lvl="1">
              <a:buFont typeface="Arial" charset="0"/>
              <a:buChar char="•"/>
            </a:pPr>
            <a:r>
              <a:rPr lang="en-US" i="1">
                <a:latin typeface="Comic Sans MS" pitchFamily="66" charset="0"/>
              </a:rPr>
              <a:t> Relative calibration between PET scanner and dose calibration (10%)</a:t>
            </a:r>
          </a:p>
          <a:p>
            <a:pPr lvl="1">
              <a:buFont typeface="Arial" charset="0"/>
              <a:buChar char="•"/>
            </a:pPr>
            <a:r>
              <a:rPr lang="en-US" i="1">
                <a:latin typeface="Comic Sans MS" pitchFamily="66" charset="0"/>
              </a:rPr>
              <a:t> Residual activity in syringe (5%)</a:t>
            </a:r>
          </a:p>
          <a:p>
            <a:pPr lvl="1">
              <a:buFont typeface="Arial" charset="0"/>
              <a:buChar char="•"/>
            </a:pPr>
            <a:r>
              <a:rPr lang="en-US" i="1">
                <a:latin typeface="Comic Sans MS" pitchFamily="66" charset="0"/>
              </a:rPr>
              <a:t> Incorrect synchronization of clocks (10%)</a:t>
            </a:r>
          </a:p>
          <a:p>
            <a:pPr lvl="1">
              <a:buFont typeface="Arial" charset="0"/>
              <a:buChar char="•"/>
            </a:pPr>
            <a:r>
              <a:rPr lang="en-US" i="1">
                <a:latin typeface="Comic Sans MS" pitchFamily="66" charset="0"/>
              </a:rPr>
              <a:t> Injection vs calibration time (10%)</a:t>
            </a:r>
          </a:p>
          <a:p>
            <a:endParaRPr lang="en-US">
              <a:latin typeface="Comic Sans MS" pitchFamily="66" charset="0"/>
            </a:endParaRPr>
          </a:p>
          <a:p>
            <a:r>
              <a:rPr lang="en-US" sz="2000">
                <a:latin typeface="Comic Sans MS" pitchFamily="66" charset="0"/>
              </a:rPr>
              <a:t>Physics related factors</a:t>
            </a:r>
          </a:p>
          <a:p>
            <a:pPr lvl="1">
              <a:buFont typeface="Arial" charset="0"/>
              <a:buChar char="•"/>
            </a:pPr>
            <a:r>
              <a:rPr lang="en-US" i="1">
                <a:latin typeface="Comic Sans MS" pitchFamily="66" charset="0"/>
              </a:rPr>
              <a:t> Scan acquisition parameters (15%)</a:t>
            </a:r>
          </a:p>
          <a:p>
            <a:pPr lvl="1">
              <a:buFont typeface="Arial" charset="0"/>
              <a:buChar char="•"/>
            </a:pPr>
            <a:r>
              <a:rPr lang="en-US" i="1">
                <a:latin typeface="Comic Sans MS" pitchFamily="66" charset="0"/>
              </a:rPr>
              <a:t> Image reconstruction parameters (30%)</a:t>
            </a:r>
          </a:p>
          <a:p>
            <a:pPr lvl="1">
              <a:buFont typeface="Arial" charset="0"/>
              <a:buChar char="•"/>
            </a:pPr>
            <a:r>
              <a:rPr lang="en-US" i="1">
                <a:latin typeface="Comic Sans MS" pitchFamily="66" charset="0"/>
              </a:rPr>
              <a:t> Use of contrast agents (15%)</a:t>
            </a:r>
          </a:p>
          <a:p>
            <a:pPr lvl="1">
              <a:buFont typeface="Arial" charset="0"/>
              <a:buChar char="•"/>
            </a:pPr>
            <a:r>
              <a:rPr lang="en-US" i="1">
                <a:latin typeface="Comic Sans MS" pitchFamily="66" charset="0"/>
              </a:rPr>
              <a:t> ROI (50%)</a:t>
            </a:r>
          </a:p>
          <a:p>
            <a:endParaRPr lang="en-US">
              <a:latin typeface="Comic Sans MS" pitchFamily="66" charset="0"/>
            </a:endParaRPr>
          </a:p>
          <a:p>
            <a:r>
              <a:rPr lang="en-US" sz="2000">
                <a:latin typeface="Comic Sans MS" pitchFamily="66" charset="0"/>
              </a:rPr>
              <a:t>Biological factors</a:t>
            </a:r>
          </a:p>
          <a:p>
            <a:pPr lvl="1">
              <a:buFont typeface="Arial" charset="0"/>
              <a:buChar char="•"/>
            </a:pPr>
            <a:r>
              <a:rPr lang="en-US" i="1">
                <a:latin typeface="Comic Sans MS" pitchFamily="66" charset="0"/>
              </a:rPr>
              <a:t> Uptake period (15%)</a:t>
            </a:r>
          </a:p>
          <a:p>
            <a:pPr lvl="1">
              <a:buFont typeface="Arial" charset="0"/>
              <a:buChar char="•"/>
            </a:pPr>
            <a:r>
              <a:rPr lang="en-US" i="1">
                <a:latin typeface="Comic Sans MS" pitchFamily="66" charset="0"/>
              </a:rPr>
              <a:t> Patient motion and breathing (30%)</a:t>
            </a:r>
          </a:p>
          <a:p>
            <a:pPr lvl="1">
              <a:buFont typeface="Arial" charset="0"/>
              <a:buChar char="•"/>
            </a:pPr>
            <a:r>
              <a:rPr lang="en-US" i="1">
                <a:latin typeface="Comic Sans MS" pitchFamily="66" charset="0"/>
              </a:rPr>
              <a:t> Blood glucose levels (15%)</a:t>
            </a:r>
          </a:p>
        </p:txBody>
      </p:sp>
      <p:pic>
        <p:nvPicPr>
          <p:cNvPr id="79876" name="Immagine 4"/>
          <p:cNvPicPr preferRelativeResize="0">
            <a:picLocks/>
          </p:cNvPicPr>
          <p:nvPr/>
        </p:nvPicPr>
        <p:blipFill>
          <a:blip r:embed="rId3"/>
          <a:srcRect/>
          <a:stretch>
            <a:fillRect/>
          </a:stretch>
        </p:blipFill>
        <p:spPr bwMode="auto">
          <a:xfrm>
            <a:off x="5248275" y="793750"/>
            <a:ext cx="3544888" cy="227013"/>
          </a:xfrm>
          <a:prstGeom prst="rect">
            <a:avLst/>
          </a:prstGeom>
          <a:noFill/>
          <a:ln w="9525">
            <a:noFill/>
            <a:miter lim="800000"/>
            <a:headEnd/>
            <a:tailEnd/>
          </a:ln>
        </p:spPr>
      </p:pic>
    </p:spTree>
  </p:cSld>
  <p:clrMapOvr>
    <a:masterClrMapping/>
  </p:clrMapOvr>
  <p:transition advTm="16813"/>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0897" name="Immagine 1"/>
          <p:cNvPicPr>
            <a:picLocks noChangeAspect="1"/>
          </p:cNvPicPr>
          <p:nvPr/>
        </p:nvPicPr>
        <p:blipFill>
          <a:blip r:embed="rId3"/>
          <a:srcRect/>
          <a:stretch>
            <a:fillRect/>
          </a:stretch>
        </p:blipFill>
        <p:spPr bwMode="auto">
          <a:xfrm>
            <a:off x="69850" y="601663"/>
            <a:ext cx="7958138" cy="1081087"/>
          </a:xfrm>
          <a:prstGeom prst="rect">
            <a:avLst/>
          </a:prstGeom>
          <a:noFill/>
          <a:ln w="9525">
            <a:noFill/>
            <a:miter lim="800000"/>
            <a:headEnd/>
            <a:tailEnd/>
          </a:ln>
        </p:spPr>
      </p:pic>
      <p:pic>
        <p:nvPicPr>
          <p:cNvPr id="80898" name="Immagine 2"/>
          <p:cNvPicPr>
            <a:picLocks noChangeAspect="1"/>
          </p:cNvPicPr>
          <p:nvPr/>
        </p:nvPicPr>
        <p:blipFill>
          <a:blip r:embed="rId4"/>
          <a:srcRect r="1707"/>
          <a:stretch>
            <a:fillRect/>
          </a:stretch>
        </p:blipFill>
        <p:spPr bwMode="auto">
          <a:xfrm>
            <a:off x="8012113" y="403225"/>
            <a:ext cx="1112837" cy="1404938"/>
          </a:xfrm>
          <a:prstGeom prst="rect">
            <a:avLst/>
          </a:prstGeom>
          <a:noFill/>
          <a:ln w="9525">
            <a:noFill/>
            <a:miter lim="800000"/>
            <a:headEnd/>
            <a:tailEnd/>
          </a:ln>
        </p:spPr>
      </p:pic>
      <p:pic>
        <p:nvPicPr>
          <p:cNvPr id="80899" name="Immagine 3"/>
          <p:cNvPicPr>
            <a:picLocks noChangeAspect="1"/>
          </p:cNvPicPr>
          <p:nvPr/>
        </p:nvPicPr>
        <p:blipFill>
          <a:blip r:embed="rId5"/>
          <a:srcRect/>
          <a:stretch>
            <a:fillRect/>
          </a:stretch>
        </p:blipFill>
        <p:spPr bwMode="auto">
          <a:xfrm>
            <a:off x="2560638" y="204788"/>
            <a:ext cx="4021137" cy="198437"/>
          </a:xfrm>
          <a:prstGeom prst="rect">
            <a:avLst/>
          </a:prstGeom>
          <a:noFill/>
          <a:ln w="9525">
            <a:noFill/>
            <a:miter lim="800000"/>
            <a:headEnd/>
            <a:tailEnd/>
          </a:ln>
        </p:spPr>
      </p:pic>
      <p:pic>
        <p:nvPicPr>
          <p:cNvPr id="80900" name="Immagine 4"/>
          <p:cNvPicPr>
            <a:picLocks noChangeAspect="1"/>
          </p:cNvPicPr>
          <p:nvPr/>
        </p:nvPicPr>
        <p:blipFill>
          <a:blip r:embed="rId6"/>
          <a:srcRect/>
          <a:stretch>
            <a:fillRect/>
          </a:stretch>
        </p:blipFill>
        <p:spPr bwMode="auto">
          <a:xfrm>
            <a:off x="344488" y="5362575"/>
            <a:ext cx="8453437" cy="985838"/>
          </a:xfrm>
          <a:prstGeom prst="rect">
            <a:avLst/>
          </a:prstGeom>
          <a:noFill/>
          <a:ln w="9525">
            <a:noFill/>
            <a:miter lim="800000"/>
            <a:headEnd/>
            <a:tailEnd/>
          </a:ln>
        </p:spPr>
      </p:pic>
      <p:pic>
        <p:nvPicPr>
          <p:cNvPr id="80901" name="Immagine 5"/>
          <p:cNvPicPr>
            <a:picLocks noChangeAspect="1"/>
          </p:cNvPicPr>
          <p:nvPr/>
        </p:nvPicPr>
        <p:blipFill>
          <a:blip r:embed="rId7"/>
          <a:srcRect/>
          <a:stretch>
            <a:fillRect/>
          </a:stretch>
        </p:blipFill>
        <p:spPr bwMode="auto">
          <a:xfrm>
            <a:off x="679450" y="2095500"/>
            <a:ext cx="3760788" cy="2878138"/>
          </a:xfrm>
          <a:prstGeom prst="rect">
            <a:avLst/>
          </a:prstGeom>
          <a:noFill/>
          <a:ln w="9525">
            <a:noFill/>
            <a:miter lim="800000"/>
            <a:headEnd/>
            <a:tailEnd/>
          </a:ln>
        </p:spPr>
      </p:pic>
      <p:pic>
        <p:nvPicPr>
          <p:cNvPr id="80902" name="Immagine 6"/>
          <p:cNvPicPr>
            <a:picLocks noChangeAspect="1"/>
          </p:cNvPicPr>
          <p:nvPr/>
        </p:nvPicPr>
        <p:blipFill>
          <a:blip r:embed="rId8"/>
          <a:srcRect/>
          <a:stretch>
            <a:fillRect/>
          </a:stretch>
        </p:blipFill>
        <p:spPr bwMode="auto">
          <a:xfrm>
            <a:off x="4711700" y="2095500"/>
            <a:ext cx="3914775" cy="2878138"/>
          </a:xfrm>
          <a:prstGeom prst="rect">
            <a:avLst/>
          </a:prstGeom>
          <a:noFill/>
          <a:ln w="9525">
            <a:noFill/>
            <a:miter lim="800000"/>
            <a:headEnd/>
            <a:tailEnd/>
          </a:ln>
        </p:spPr>
      </p:pic>
    </p:spTree>
  </p:cSld>
  <p:clrMapOvr>
    <a:masterClrMapping/>
  </p:clrMapOvr>
  <p:transition advTm="25844"/>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5" name="Text Box 2"/>
          <p:cNvSpPr txBox="1">
            <a:spLocks noChangeArrowheads="1"/>
          </p:cNvSpPr>
          <p:nvPr/>
        </p:nvSpPr>
        <p:spPr bwMode="auto">
          <a:xfrm>
            <a:off x="385763" y="1211263"/>
            <a:ext cx="6108700" cy="1187450"/>
          </a:xfrm>
          <a:prstGeom prst="rect">
            <a:avLst/>
          </a:prstGeom>
          <a:noFill/>
          <a:ln w="9525">
            <a:noFill/>
            <a:miter lim="800000"/>
            <a:headEnd/>
            <a:tailEnd/>
          </a:ln>
        </p:spPr>
        <p:txBody>
          <a:bodyPr>
            <a:spAutoFit/>
          </a:bodyPr>
          <a:lstStyle/>
          <a:p>
            <a:pPr>
              <a:lnSpc>
                <a:spcPct val="120000"/>
              </a:lnSpc>
              <a:buFontTx/>
              <a:buChar char="•"/>
            </a:pPr>
            <a:r>
              <a:rPr lang="en-US" sz="2000">
                <a:solidFill>
                  <a:srgbClr val="FFFFFF"/>
                </a:solidFill>
                <a:latin typeface="Comic Sans MS" pitchFamily="66" charset="0"/>
              </a:rPr>
              <a:t> Apparent reduction of  measured  SUV </a:t>
            </a:r>
          </a:p>
          <a:p>
            <a:pPr>
              <a:lnSpc>
                <a:spcPct val="120000"/>
              </a:lnSpc>
              <a:buFontTx/>
              <a:buChar char="•"/>
            </a:pPr>
            <a:r>
              <a:rPr lang="en-US" sz="2000">
                <a:solidFill>
                  <a:srgbClr val="FFFFFF"/>
                </a:solidFill>
                <a:latin typeface="Comic Sans MS" pitchFamily="66" charset="0"/>
              </a:rPr>
              <a:t> Apparent increase of lesion size. </a:t>
            </a:r>
          </a:p>
          <a:p>
            <a:pPr>
              <a:lnSpc>
                <a:spcPct val="120000"/>
              </a:lnSpc>
              <a:buFontTx/>
              <a:buChar char="•"/>
            </a:pPr>
            <a:r>
              <a:rPr lang="en-US" sz="2000">
                <a:solidFill>
                  <a:srgbClr val="FFFFFF"/>
                </a:solidFill>
                <a:latin typeface="Comic Sans MS" pitchFamily="66" charset="0"/>
              </a:rPr>
              <a:t> Loss of small lesion</a:t>
            </a:r>
          </a:p>
        </p:txBody>
      </p:sp>
      <p:grpSp>
        <p:nvGrpSpPr>
          <p:cNvPr id="82946" name="Gruppo 10"/>
          <p:cNvGrpSpPr>
            <a:grpSpLocks/>
          </p:cNvGrpSpPr>
          <p:nvPr/>
        </p:nvGrpSpPr>
        <p:grpSpPr bwMode="auto">
          <a:xfrm>
            <a:off x="2814638" y="2836863"/>
            <a:ext cx="3514725" cy="1758950"/>
            <a:chOff x="5801566" y="1942351"/>
            <a:chExt cx="3805611" cy="1759211"/>
          </a:xfrm>
        </p:grpSpPr>
        <p:pic>
          <p:nvPicPr>
            <p:cNvPr id="82950" name="Picture 4"/>
            <p:cNvPicPr>
              <a:picLocks noChangeAspect="1" noChangeArrowheads="1"/>
            </p:cNvPicPr>
            <p:nvPr/>
          </p:nvPicPr>
          <p:blipFill>
            <a:blip r:embed="rId3"/>
            <a:srcRect l="9450" t="14250" r="21600" b="8144"/>
            <a:stretch>
              <a:fillRect/>
            </a:stretch>
          </p:blipFill>
          <p:spPr bwMode="auto">
            <a:xfrm>
              <a:off x="6119720" y="1949825"/>
              <a:ext cx="1589927" cy="1095959"/>
            </a:xfrm>
            <a:prstGeom prst="rect">
              <a:avLst/>
            </a:prstGeom>
            <a:noFill/>
            <a:ln w="9525">
              <a:noFill/>
              <a:miter lim="800000"/>
              <a:headEnd/>
              <a:tailEnd/>
            </a:ln>
          </p:spPr>
        </p:pic>
        <p:pic>
          <p:nvPicPr>
            <p:cNvPr id="82951" name="Picture 5"/>
            <p:cNvPicPr>
              <a:picLocks noChangeArrowheads="1"/>
            </p:cNvPicPr>
            <p:nvPr/>
          </p:nvPicPr>
          <p:blipFill>
            <a:blip r:embed="rId4"/>
            <a:srcRect l="1320" t="3986" r="14519" b="3986"/>
            <a:stretch>
              <a:fillRect/>
            </a:stretch>
          </p:blipFill>
          <p:spPr bwMode="auto">
            <a:xfrm>
              <a:off x="7993529" y="1942351"/>
              <a:ext cx="1613648" cy="1075765"/>
            </a:xfrm>
            <a:prstGeom prst="rect">
              <a:avLst/>
            </a:prstGeom>
            <a:noFill/>
            <a:ln w="9525">
              <a:noFill/>
              <a:miter lim="800000"/>
              <a:headEnd/>
              <a:tailEnd/>
            </a:ln>
          </p:spPr>
        </p:pic>
        <p:sp>
          <p:nvSpPr>
            <p:cNvPr id="82952" name="Text Box 6"/>
            <p:cNvSpPr txBox="1">
              <a:spLocks noChangeArrowheads="1"/>
            </p:cNvSpPr>
            <p:nvPr/>
          </p:nvSpPr>
          <p:spPr bwMode="auto">
            <a:xfrm>
              <a:off x="5801566" y="3060117"/>
              <a:ext cx="2117666" cy="641445"/>
            </a:xfrm>
            <a:prstGeom prst="rect">
              <a:avLst/>
            </a:prstGeom>
            <a:noFill/>
            <a:ln w="9525">
              <a:noFill/>
              <a:miter lim="800000"/>
              <a:headEnd/>
              <a:tailEnd/>
            </a:ln>
          </p:spPr>
          <p:txBody>
            <a:bodyPr>
              <a:spAutoFit/>
            </a:bodyPr>
            <a:lstStyle/>
            <a:p>
              <a:pPr algn="ctr">
                <a:spcBef>
                  <a:spcPct val="50000"/>
                </a:spcBef>
              </a:pPr>
              <a:r>
                <a:rPr lang="it-IT">
                  <a:solidFill>
                    <a:srgbClr val="FFFFFF"/>
                  </a:solidFill>
                  <a:latin typeface="Comic Sans MS" pitchFamily="66" charset="0"/>
                </a:rPr>
                <a:t>non gated imaging</a:t>
              </a:r>
            </a:p>
          </p:txBody>
        </p:sp>
        <p:sp>
          <p:nvSpPr>
            <p:cNvPr id="82953" name="Text Box 7"/>
            <p:cNvSpPr txBox="1">
              <a:spLocks noChangeArrowheads="1"/>
            </p:cNvSpPr>
            <p:nvPr/>
          </p:nvSpPr>
          <p:spPr bwMode="auto">
            <a:xfrm>
              <a:off x="8029241" y="3090284"/>
              <a:ext cx="1533245" cy="581111"/>
            </a:xfrm>
            <a:prstGeom prst="rect">
              <a:avLst/>
            </a:prstGeom>
            <a:noFill/>
            <a:ln w="9525">
              <a:noFill/>
              <a:miter lim="800000"/>
              <a:headEnd/>
              <a:tailEnd/>
            </a:ln>
          </p:spPr>
          <p:txBody>
            <a:bodyPr>
              <a:spAutoFit/>
            </a:bodyPr>
            <a:lstStyle/>
            <a:p>
              <a:pPr algn="ctr">
                <a:spcBef>
                  <a:spcPct val="50000"/>
                </a:spcBef>
              </a:pPr>
              <a:r>
                <a:rPr lang="it-IT" sz="1600">
                  <a:solidFill>
                    <a:srgbClr val="FFFFFF"/>
                  </a:solidFill>
                  <a:latin typeface="Comic Sans MS" pitchFamily="66" charset="0"/>
                </a:rPr>
                <a:t>gated imaging</a:t>
              </a:r>
            </a:p>
          </p:txBody>
        </p:sp>
      </p:grpSp>
      <p:sp>
        <p:nvSpPr>
          <p:cNvPr id="475144" name="Text Box 8"/>
          <p:cNvSpPr txBox="1">
            <a:spLocks noChangeArrowheads="1"/>
          </p:cNvSpPr>
          <p:nvPr/>
        </p:nvSpPr>
        <p:spPr bwMode="auto">
          <a:xfrm>
            <a:off x="2970213" y="557213"/>
            <a:ext cx="3203575" cy="457200"/>
          </a:xfrm>
          <a:prstGeom prst="rect">
            <a:avLst/>
          </a:prstGeom>
          <a:noFill/>
          <a:ln w="9525">
            <a:noFill/>
            <a:miter lim="800000"/>
            <a:headEnd/>
            <a:tailEnd/>
          </a:ln>
          <a:effectLst/>
        </p:spPr>
        <p:txBody>
          <a:bodyPr>
            <a:spAutoFit/>
          </a:bodyPr>
          <a:lstStyle/>
          <a:p>
            <a:pPr algn="ctr">
              <a:spcBef>
                <a:spcPct val="50000"/>
              </a:spcBef>
              <a:defRPr/>
            </a:pPr>
            <a:r>
              <a:rPr lang="en-US" sz="2400" b="1" dirty="0">
                <a:solidFill>
                  <a:srgbClr val="00FF00"/>
                </a:solidFill>
                <a:latin typeface="Comic Sans MS" pitchFamily="-107" charset="0"/>
                <a:ea typeface="ＭＳ Ｐゴシック" pitchFamily="-107" charset="-128"/>
                <a:cs typeface="ＭＳ Ｐゴシック" pitchFamily="-107" charset="-128"/>
              </a:rPr>
              <a:t>Organ</a:t>
            </a:r>
            <a:r>
              <a:rPr lang="en-US" sz="2400" b="1" dirty="0">
                <a:solidFill>
                  <a:srgbClr val="00FF00"/>
                </a:solidFill>
                <a:effectLst>
                  <a:outerShdw blurRad="38100" dist="38100" dir="2700000" algn="tl">
                    <a:srgbClr val="FFFFFF"/>
                  </a:outerShdw>
                </a:effectLst>
                <a:latin typeface="Comic Sans MS" pitchFamily="-107" charset="0"/>
                <a:ea typeface="ＭＳ Ｐゴシック" pitchFamily="-107" charset="-128"/>
                <a:cs typeface="ＭＳ Ｐゴシック" pitchFamily="-107" charset="-128"/>
              </a:rPr>
              <a:t> </a:t>
            </a:r>
            <a:r>
              <a:rPr lang="en-US" sz="2400" b="1" dirty="0">
                <a:solidFill>
                  <a:srgbClr val="00FF00"/>
                </a:solidFill>
                <a:latin typeface="Comic Sans MS" pitchFamily="-107" charset="0"/>
                <a:ea typeface="ＭＳ Ｐゴシック" pitchFamily="-107" charset="-128"/>
                <a:cs typeface="ＭＳ Ｐゴシック" pitchFamily="-107" charset="-128"/>
              </a:rPr>
              <a:t>motion</a:t>
            </a:r>
          </a:p>
        </p:txBody>
      </p:sp>
      <p:sp>
        <p:nvSpPr>
          <p:cNvPr id="82948" name="CasellaDiTesto 12"/>
          <p:cNvSpPr txBox="1">
            <a:spLocks noChangeArrowheads="1"/>
          </p:cNvSpPr>
          <p:nvPr/>
        </p:nvSpPr>
        <p:spPr bwMode="auto">
          <a:xfrm>
            <a:off x="331788" y="4775200"/>
            <a:ext cx="8369300" cy="1377950"/>
          </a:xfrm>
          <a:prstGeom prst="rect">
            <a:avLst/>
          </a:prstGeom>
          <a:noFill/>
          <a:ln w="9525">
            <a:noFill/>
            <a:miter lim="800000"/>
            <a:headEnd/>
            <a:tailEnd/>
          </a:ln>
        </p:spPr>
        <p:txBody>
          <a:bodyPr>
            <a:spAutoFit/>
          </a:bodyPr>
          <a:lstStyle/>
          <a:p>
            <a:pPr algn="just">
              <a:lnSpc>
                <a:spcPts val="3375"/>
              </a:lnSpc>
            </a:pPr>
            <a:r>
              <a:rPr lang="en-US" sz="2000">
                <a:solidFill>
                  <a:srgbClr val="FFFFFF"/>
                </a:solidFill>
                <a:latin typeface="Comic Sans MS" pitchFamily="66" charset="0"/>
              </a:rPr>
              <a:t>Patterns of motion less predictable than the respiratory motion cannot be resolved with 4D-gated acquisition and can make images inadequate for dose escalation</a:t>
            </a:r>
          </a:p>
        </p:txBody>
      </p:sp>
      <p:sp>
        <p:nvSpPr>
          <p:cNvPr id="82949" name="Text Box 11"/>
          <p:cNvSpPr txBox="1">
            <a:spLocks noChangeArrowheads="1"/>
          </p:cNvSpPr>
          <p:nvPr/>
        </p:nvSpPr>
        <p:spPr bwMode="auto">
          <a:xfrm>
            <a:off x="236538" y="298450"/>
            <a:ext cx="1428750" cy="376238"/>
          </a:xfrm>
          <a:prstGeom prst="rect">
            <a:avLst/>
          </a:prstGeom>
          <a:noFill/>
          <a:ln w="9525">
            <a:solidFill>
              <a:srgbClr val="00FF00"/>
            </a:solidFill>
            <a:miter lim="800000"/>
            <a:headEnd/>
            <a:tailEnd/>
          </a:ln>
        </p:spPr>
        <p:txBody>
          <a:bodyPr>
            <a:spAutoFit/>
          </a:bodyPr>
          <a:lstStyle/>
          <a:p>
            <a:pPr algn="ctr">
              <a:spcBef>
                <a:spcPct val="50000"/>
              </a:spcBef>
            </a:pPr>
            <a:r>
              <a:rPr lang="it-IT" b="1">
                <a:solidFill>
                  <a:srgbClr val="00FF00"/>
                </a:solidFill>
                <a:latin typeface="Comic Sans MS" pitchFamily="66" charset="0"/>
              </a:rPr>
              <a:t>Issue n. 4</a:t>
            </a:r>
          </a:p>
        </p:txBody>
      </p:sp>
    </p:spTree>
  </p:cSld>
  <p:clrMapOvr>
    <a:masterClrMapping/>
  </p:clrMapOvr>
  <p:transition advTm="26735"/>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408113" y="368300"/>
            <a:ext cx="6324600" cy="822325"/>
          </a:xfrm>
          <a:prstGeom prst="rect">
            <a:avLst/>
          </a:prstGeom>
          <a:noFill/>
          <a:ln w="9525">
            <a:noFill/>
            <a:miter lim="800000"/>
            <a:headEnd/>
            <a:tailEnd/>
          </a:ln>
          <a:effectLst>
            <a:outerShdw blurRad="50800" dist="63500" dir="2700000" rotWithShape="0">
              <a:srgbClr val="000000">
                <a:alpha val="74998"/>
              </a:srgbClr>
            </a:outerShdw>
          </a:effectLst>
        </p:spPr>
        <p:txBody>
          <a:bodyPr>
            <a:spAutoFit/>
          </a:bodyPr>
          <a:lstStyle/>
          <a:p>
            <a:pPr algn="ctr">
              <a:defRPr/>
            </a:pPr>
            <a:r>
              <a:rPr lang="en-US" sz="2400" b="1">
                <a:solidFill>
                  <a:srgbClr val="00FF00"/>
                </a:solidFill>
                <a:latin typeface="Comic Sans MS" pitchFamily="-107" charset="0"/>
                <a:ea typeface="ＭＳ Ｐゴシック" pitchFamily="-107" charset="-128"/>
                <a:cs typeface="ＭＳ Ｐゴシック" pitchFamily="-107" charset="-128"/>
              </a:rPr>
              <a:t>CT-PET</a:t>
            </a:r>
          </a:p>
          <a:p>
            <a:pPr algn="ctr">
              <a:defRPr/>
            </a:pPr>
            <a:r>
              <a:rPr lang="en-US" sz="2400" b="1">
                <a:solidFill>
                  <a:srgbClr val="00FF00"/>
                </a:solidFill>
                <a:latin typeface="Comic Sans MS" pitchFamily="-107" charset="0"/>
                <a:ea typeface="ＭＳ Ｐゴシック" pitchFamily="-107" charset="-128"/>
                <a:cs typeface="ＭＳ Ｐゴシック" pitchFamily="-107" charset="-128"/>
              </a:rPr>
              <a:t>for the image-based RT</a:t>
            </a:r>
          </a:p>
        </p:txBody>
      </p:sp>
      <p:sp>
        <p:nvSpPr>
          <p:cNvPr id="22530" name="Text Box 2"/>
          <p:cNvSpPr txBox="1">
            <a:spLocks noChangeArrowheads="1"/>
          </p:cNvSpPr>
          <p:nvPr/>
        </p:nvSpPr>
        <p:spPr bwMode="auto">
          <a:xfrm>
            <a:off x="1427163" y="1849438"/>
            <a:ext cx="6305550" cy="457200"/>
          </a:xfrm>
          <a:prstGeom prst="rect">
            <a:avLst/>
          </a:prstGeom>
          <a:noFill/>
          <a:ln w="9525">
            <a:noFill/>
            <a:miter lim="800000"/>
            <a:headEnd/>
            <a:tailEnd/>
          </a:ln>
        </p:spPr>
        <p:txBody>
          <a:bodyPr>
            <a:spAutoFit/>
          </a:bodyPr>
          <a:lstStyle/>
          <a:p>
            <a:pPr>
              <a:lnSpc>
                <a:spcPct val="120000"/>
              </a:lnSpc>
              <a:spcBef>
                <a:spcPct val="70000"/>
              </a:spcBef>
            </a:pPr>
            <a:r>
              <a:rPr lang="en-US" sz="2000">
                <a:solidFill>
                  <a:srgbClr val="FFFFFF"/>
                </a:solidFill>
                <a:latin typeface="Comic Sans MS" pitchFamily="66" charset="0"/>
              </a:rPr>
              <a:t>From the “black and white” to the </a:t>
            </a:r>
            <a:r>
              <a:rPr lang="en-US" sz="2000" b="1">
                <a:solidFill>
                  <a:srgbClr val="FF0000"/>
                </a:solidFill>
                <a:latin typeface="Comic Sans MS" pitchFamily="66" charset="0"/>
              </a:rPr>
              <a:t>c</a:t>
            </a:r>
            <a:r>
              <a:rPr lang="en-US" sz="2000" b="1">
                <a:solidFill>
                  <a:srgbClr val="00FFFF"/>
                </a:solidFill>
                <a:latin typeface="Comic Sans MS" pitchFamily="66" charset="0"/>
              </a:rPr>
              <a:t>o</a:t>
            </a:r>
            <a:r>
              <a:rPr lang="en-US" sz="2000" b="1">
                <a:solidFill>
                  <a:srgbClr val="FFFF00"/>
                </a:solidFill>
                <a:latin typeface="Comic Sans MS" pitchFamily="66" charset="0"/>
              </a:rPr>
              <a:t>l</a:t>
            </a:r>
            <a:r>
              <a:rPr lang="en-US" sz="2000" b="1">
                <a:solidFill>
                  <a:srgbClr val="00FF00"/>
                </a:solidFill>
                <a:latin typeface="Comic Sans MS" pitchFamily="66" charset="0"/>
              </a:rPr>
              <a:t>o</a:t>
            </a:r>
            <a:r>
              <a:rPr lang="en-US" sz="2000" b="1">
                <a:solidFill>
                  <a:srgbClr val="FF00FF"/>
                </a:solidFill>
                <a:latin typeface="Comic Sans MS" pitchFamily="66" charset="0"/>
              </a:rPr>
              <a:t>r</a:t>
            </a:r>
            <a:r>
              <a:rPr lang="en-US" sz="2000" b="1">
                <a:solidFill>
                  <a:srgbClr val="00CCFF"/>
                </a:solidFill>
                <a:latin typeface="Comic Sans MS" pitchFamily="66" charset="0"/>
              </a:rPr>
              <a:t>e</a:t>
            </a:r>
            <a:r>
              <a:rPr lang="en-US" sz="2000" b="1">
                <a:solidFill>
                  <a:srgbClr val="FF9900"/>
                </a:solidFill>
                <a:latin typeface="Comic Sans MS" pitchFamily="66" charset="0"/>
              </a:rPr>
              <a:t>d</a:t>
            </a:r>
            <a:r>
              <a:rPr lang="en-US" sz="2000">
                <a:solidFill>
                  <a:srgbClr val="FFFFFF"/>
                </a:solidFill>
                <a:latin typeface="Comic Sans MS" pitchFamily="66" charset="0"/>
              </a:rPr>
              <a:t> pictures</a:t>
            </a:r>
          </a:p>
        </p:txBody>
      </p:sp>
      <p:pic>
        <p:nvPicPr>
          <p:cNvPr id="22531" name="Picture 4" descr="AnteprimaScreenSnapz001"/>
          <p:cNvPicPr>
            <a:picLocks noChangeAspect="1" noChangeArrowheads="1"/>
          </p:cNvPicPr>
          <p:nvPr/>
        </p:nvPicPr>
        <p:blipFill>
          <a:blip r:embed="rId3"/>
          <a:srcRect l="6970" t="3149" r="6970" b="14174"/>
          <a:stretch>
            <a:fillRect/>
          </a:stretch>
        </p:blipFill>
        <p:spPr bwMode="auto">
          <a:xfrm>
            <a:off x="739775" y="2655888"/>
            <a:ext cx="3687763" cy="2146300"/>
          </a:xfrm>
          <a:prstGeom prst="rect">
            <a:avLst/>
          </a:prstGeom>
          <a:noFill/>
          <a:ln w="9525">
            <a:noFill/>
            <a:miter lim="800000"/>
            <a:headEnd/>
            <a:tailEnd/>
          </a:ln>
        </p:spPr>
      </p:pic>
      <p:pic>
        <p:nvPicPr>
          <p:cNvPr id="22532" name="Picture 5" descr="AnteprimaScreenSnapz001"/>
          <p:cNvPicPr>
            <a:picLocks noChangeAspect="1" noChangeArrowheads="1"/>
          </p:cNvPicPr>
          <p:nvPr/>
        </p:nvPicPr>
        <p:blipFill>
          <a:blip r:embed="rId4"/>
          <a:srcRect l="6032" t="4361" r="6032" b="13083"/>
          <a:stretch>
            <a:fillRect/>
          </a:stretch>
        </p:blipFill>
        <p:spPr bwMode="auto">
          <a:xfrm>
            <a:off x="4572000" y="2655888"/>
            <a:ext cx="3621088" cy="2171700"/>
          </a:xfrm>
          <a:prstGeom prst="rect">
            <a:avLst/>
          </a:prstGeom>
          <a:noFill/>
          <a:ln w="9525">
            <a:noFill/>
            <a:miter lim="800000"/>
            <a:headEnd/>
            <a:tailEnd/>
          </a:ln>
        </p:spPr>
      </p:pic>
      <p:sp>
        <p:nvSpPr>
          <p:cNvPr id="22533" name="CasellaDiTesto 4"/>
          <p:cNvSpPr txBox="1">
            <a:spLocks noChangeArrowheads="1"/>
          </p:cNvSpPr>
          <p:nvPr/>
        </p:nvSpPr>
        <p:spPr bwMode="auto">
          <a:xfrm>
            <a:off x="277813" y="5281613"/>
            <a:ext cx="8588375" cy="396875"/>
          </a:xfrm>
          <a:prstGeom prst="rect">
            <a:avLst/>
          </a:prstGeom>
          <a:noFill/>
          <a:ln w="9525">
            <a:noFill/>
            <a:miter lim="800000"/>
            <a:headEnd/>
            <a:tailEnd/>
          </a:ln>
        </p:spPr>
        <p:txBody>
          <a:bodyPr>
            <a:spAutoFit/>
          </a:bodyPr>
          <a:lstStyle/>
          <a:p>
            <a:pPr algn="just"/>
            <a:r>
              <a:rPr lang="en-US" sz="2000">
                <a:latin typeface="Comic Sans MS" pitchFamily="66" charset="0"/>
              </a:rPr>
              <a:t>CT-PET: one stop to obtain anatomic, metabolic and functional images</a:t>
            </a:r>
          </a:p>
        </p:txBody>
      </p:sp>
    </p:spTree>
  </p:cSld>
  <p:clrMapOvr>
    <a:masterClrMapping/>
  </p:clrMapOvr>
  <p:transition advTm="17312"/>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6949" name="Text Box 5"/>
          <p:cNvSpPr txBox="1">
            <a:spLocks noChangeArrowheads="1"/>
          </p:cNvSpPr>
          <p:nvPr/>
        </p:nvSpPr>
        <p:spPr bwMode="auto">
          <a:xfrm>
            <a:off x="609600" y="920750"/>
            <a:ext cx="7924800" cy="457200"/>
          </a:xfrm>
          <a:prstGeom prst="rect">
            <a:avLst/>
          </a:prstGeom>
          <a:noFill/>
          <a:ln w="9525">
            <a:noFill/>
            <a:miter lim="800000"/>
            <a:headEnd/>
            <a:tailEnd/>
          </a:ln>
          <a:effectLst/>
        </p:spPr>
        <p:txBody>
          <a:bodyPr>
            <a:spAutoFit/>
          </a:bodyPr>
          <a:lstStyle/>
          <a:p>
            <a:pPr algn="ctr">
              <a:defRPr/>
            </a:pPr>
            <a:r>
              <a:rPr lang="en-US" sz="2400" b="1" dirty="0">
                <a:solidFill>
                  <a:srgbClr val="00FF00"/>
                </a:solidFill>
                <a:effectLst>
                  <a:outerShdw blurRad="38100" dist="38100" dir="2700000" algn="tl">
                    <a:srgbClr val="FFFFFF"/>
                  </a:outerShdw>
                </a:effectLst>
                <a:latin typeface="Comic Sans MS" pitchFamily="-107" charset="0"/>
                <a:ea typeface="ＭＳ Ｐゴシック" pitchFamily="-107" charset="-128"/>
                <a:cs typeface="ＭＳ Ｐゴシック" pitchFamily="-107" charset="-128"/>
              </a:rPr>
              <a:t> </a:t>
            </a:r>
            <a:r>
              <a:rPr lang="en-US" sz="2400" b="1" dirty="0">
                <a:solidFill>
                  <a:srgbClr val="00FF00"/>
                </a:solidFill>
                <a:latin typeface="Comic Sans MS" pitchFamily="-107" charset="0"/>
                <a:ea typeface="ＭＳ Ｐゴシック" pitchFamily="-107" charset="-128"/>
                <a:cs typeface="ＭＳ Ｐゴシック" pitchFamily="-107" charset="-128"/>
              </a:rPr>
              <a:t>Resolution</a:t>
            </a:r>
          </a:p>
        </p:txBody>
      </p:sp>
      <p:sp>
        <p:nvSpPr>
          <p:cNvPr id="84994" name="Text Box 4"/>
          <p:cNvSpPr txBox="1">
            <a:spLocks noChangeArrowheads="1"/>
          </p:cNvSpPr>
          <p:nvPr/>
        </p:nvSpPr>
        <p:spPr bwMode="auto">
          <a:xfrm>
            <a:off x="236538" y="298450"/>
            <a:ext cx="1428750" cy="376238"/>
          </a:xfrm>
          <a:prstGeom prst="rect">
            <a:avLst/>
          </a:prstGeom>
          <a:noFill/>
          <a:ln w="9525">
            <a:solidFill>
              <a:srgbClr val="00FF00"/>
            </a:solidFill>
            <a:miter lim="800000"/>
            <a:headEnd/>
            <a:tailEnd/>
          </a:ln>
        </p:spPr>
        <p:txBody>
          <a:bodyPr>
            <a:spAutoFit/>
          </a:bodyPr>
          <a:lstStyle/>
          <a:p>
            <a:pPr algn="ctr">
              <a:spcBef>
                <a:spcPct val="50000"/>
              </a:spcBef>
            </a:pPr>
            <a:r>
              <a:rPr lang="it-IT" b="1">
                <a:solidFill>
                  <a:srgbClr val="00FF00"/>
                </a:solidFill>
                <a:latin typeface="Comic Sans MS" pitchFamily="66" charset="0"/>
              </a:rPr>
              <a:t>Issue n. 5</a:t>
            </a:r>
          </a:p>
        </p:txBody>
      </p:sp>
      <p:sp>
        <p:nvSpPr>
          <p:cNvPr id="84995" name="CasellaDiTesto 5"/>
          <p:cNvSpPr txBox="1">
            <a:spLocks noChangeArrowheads="1"/>
          </p:cNvSpPr>
          <p:nvPr/>
        </p:nvSpPr>
        <p:spPr bwMode="auto">
          <a:xfrm>
            <a:off x="566738" y="1833563"/>
            <a:ext cx="8010525" cy="3181350"/>
          </a:xfrm>
          <a:prstGeom prst="rect">
            <a:avLst/>
          </a:prstGeom>
          <a:noFill/>
          <a:ln w="9525">
            <a:noFill/>
            <a:miter lim="800000"/>
            <a:headEnd/>
            <a:tailEnd/>
          </a:ln>
        </p:spPr>
        <p:txBody>
          <a:bodyPr>
            <a:spAutoFit/>
          </a:bodyPr>
          <a:lstStyle/>
          <a:p>
            <a:pPr algn="just">
              <a:lnSpc>
                <a:spcPts val="3475"/>
              </a:lnSpc>
              <a:buFont typeface="Arial" charset="0"/>
              <a:buChar char="•"/>
            </a:pPr>
            <a:r>
              <a:rPr lang="en-US" sz="2000">
                <a:solidFill>
                  <a:srgbClr val="FFFFFF"/>
                </a:solidFill>
                <a:latin typeface="Comic Sans MS" pitchFamily="66" charset="0"/>
              </a:rPr>
              <a:t> The resolution of a standard PET scan (5x5mm) imaging modality is low if compared with the spatial distribution of the biologic parameters under study</a:t>
            </a:r>
          </a:p>
          <a:p>
            <a:pPr algn="just">
              <a:lnSpc>
                <a:spcPts val="3475"/>
              </a:lnSpc>
              <a:buFont typeface="Arial" charset="0"/>
              <a:buChar char="•"/>
            </a:pPr>
            <a:endParaRPr lang="en-US" sz="2000">
              <a:solidFill>
                <a:srgbClr val="FFFFFF"/>
              </a:solidFill>
              <a:latin typeface="Comic Sans MS" pitchFamily="66" charset="0"/>
            </a:endParaRPr>
          </a:p>
          <a:p>
            <a:pPr algn="just">
              <a:lnSpc>
                <a:spcPts val="3475"/>
              </a:lnSpc>
              <a:buFont typeface="Arial" charset="0"/>
              <a:buChar char="•"/>
            </a:pPr>
            <a:r>
              <a:rPr lang="en-US" sz="2000">
                <a:solidFill>
                  <a:srgbClr val="FFFFFF"/>
                </a:solidFill>
                <a:latin typeface="Comic Sans MS" pitchFamily="66" charset="0"/>
              </a:rPr>
              <a:t> Uncertainties still remain about the level of correlation between the in vivo images and the underlying biological pathway of interest</a:t>
            </a:r>
          </a:p>
        </p:txBody>
      </p:sp>
    </p:spTree>
  </p:cSld>
  <p:clrMapOvr>
    <a:masterClrMapping/>
  </p:clrMapOvr>
  <p:transition advTm="23985"/>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7041" name="Immagine 1"/>
          <p:cNvPicPr>
            <a:picLocks noChangeAspect="1"/>
          </p:cNvPicPr>
          <p:nvPr/>
        </p:nvPicPr>
        <p:blipFill>
          <a:blip r:embed="rId3"/>
          <a:srcRect/>
          <a:stretch>
            <a:fillRect/>
          </a:stretch>
        </p:blipFill>
        <p:spPr bwMode="auto">
          <a:xfrm>
            <a:off x="1247775" y="815975"/>
            <a:ext cx="6648450" cy="927100"/>
          </a:xfrm>
          <a:prstGeom prst="rect">
            <a:avLst/>
          </a:prstGeom>
          <a:noFill/>
          <a:ln w="9525">
            <a:noFill/>
            <a:miter lim="800000"/>
            <a:headEnd/>
            <a:tailEnd/>
          </a:ln>
        </p:spPr>
      </p:pic>
      <p:sp>
        <p:nvSpPr>
          <p:cNvPr id="87042" name="CasellaDiTesto 2"/>
          <p:cNvSpPr txBox="1">
            <a:spLocks noChangeArrowheads="1"/>
          </p:cNvSpPr>
          <p:nvPr/>
        </p:nvSpPr>
        <p:spPr bwMode="auto">
          <a:xfrm>
            <a:off x="2459038" y="319088"/>
            <a:ext cx="4225925" cy="369887"/>
          </a:xfrm>
          <a:prstGeom prst="rect">
            <a:avLst/>
          </a:prstGeom>
          <a:noFill/>
          <a:ln w="9525">
            <a:noFill/>
            <a:miter lim="800000"/>
            <a:headEnd/>
            <a:tailEnd/>
          </a:ln>
        </p:spPr>
        <p:txBody>
          <a:bodyPr>
            <a:spAutoFit/>
          </a:bodyPr>
          <a:lstStyle/>
          <a:p>
            <a:pPr algn="ctr"/>
            <a:r>
              <a:rPr lang="it-IT">
                <a:solidFill>
                  <a:srgbClr val="FFFFFF"/>
                </a:solidFill>
                <a:latin typeface="Comic Sans MS" pitchFamily="66" charset="0"/>
              </a:rPr>
              <a:t>Radiother Oncol, 2009</a:t>
            </a:r>
          </a:p>
        </p:txBody>
      </p:sp>
      <p:sp>
        <p:nvSpPr>
          <p:cNvPr id="87043" name="CasellaDiTesto 3"/>
          <p:cNvSpPr txBox="1">
            <a:spLocks noChangeArrowheads="1"/>
          </p:cNvSpPr>
          <p:nvPr/>
        </p:nvSpPr>
        <p:spPr bwMode="auto">
          <a:xfrm>
            <a:off x="549275" y="2306638"/>
            <a:ext cx="8045450" cy="3549650"/>
          </a:xfrm>
          <a:prstGeom prst="rect">
            <a:avLst/>
          </a:prstGeom>
          <a:noFill/>
          <a:ln w="9525">
            <a:noFill/>
            <a:miter lim="800000"/>
            <a:headEnd/>
            <a:tailEnd/>
          </a:ln>
        </p:spPr>
        <p:txBody>
          <a:bodyPr>
            <a:spAutoFit/>
          </a:bodyPr>
          <a:lstStyle/>
          <a:p>
            <a:pPr algn="just">
              <a:lnSpc>
                <a:spcPts val="3375"/>
              </a:lnSpc>
              <a:spcBef>
                <a:spcPts val="1800"/>
              </a:spcBef>
            </a:pPr>
            <a:r>
              <a:rPr lang="en-US" sz="2000">
                <a:solidFill>
                  <a:srgbClr val="FFFFFF"/>
                </a:solidFill>
                <a:latin typeface="Comic Sans MS" pitchFamily="66" charset="0"/>
              </a:rPr>
              <a:t>The sub-volumes of mouse tumors with high FDG-PET activity poorly matched with the underlying reality assessed by autoradiography. </a:t>
            </a:r>
          </a:p>
          <a:p>
            <a:pPr algn="just">
              <a:lnSpc>
                <a:spcPts val="3375"/>
              </a:lnSpc>
              <a:spcBef>
                <a:spcPts val="1800"/>
              </a:spcBef>
            </a:pPr>
            <a:r>
              <a:rPr lang="en-US" sz="2000">
                <a:solidFill>
                  <a:srgbClr val="FFFFFF"/>
                </a:solidFill>
                <a:latin typeface="Comic Sans MS" pitchFamily="66" charset="0"/>
              </a:rPr>
              <a:t>It was also shown that these results could be extrapolated to human tumors imaged with a whole –body PET camera. </a:t>
            </a:r>
          </a:p>
          <a:p>
            <a:pPr algn="just">
              <a:lnSpc>
                <a:spcPts val="3375"/>
              </a:lnSpc>
              <a:spcBef>
                <a:spcPts val="1800"/>
              </a:spcBef>
            </a:pPr>
            <a:r>
              <a:rPr lang="en-US" sz="2000">
                <a:solidFill>
                  <a:srgbClr val="FFFFFF"/>
                </a:solidFill>
                <a:latin typeface="Comic Sans MS" pitchFamily="66" charset="0"/>
              </a:rPr>
              <a:t>This observation is likely expression of the finite resolution effects, which affects all PET images</a:t>
            </a:r>
          </a:p>
        </p:txBody>
      </p:sp>
    </p:spTree>
  </p:cSld>
  <p:clrMapOvr>
    <a:masterClrMapping/>
  </p:clrMapOvr>
  <p:transition advTm="32922"/>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89" name="Text Box 2"/>
          <p:cNvSpPr txBox="1">
            <a:spLocks noChangeArrowheads="1"/>
          </p:cNvSpPr>
          <p:nvPr/>
        </p:nvSpPr>
        <p:spPr bwMode="auto">
          <a:xfrm>
            <a:off x="696913" y="1025525"/>
            <a:ext cx="7748587" cy="457200"/>
          </a:xfrm>
          <a:prstGeom prst="rect">
            <a:avLst/>
          </a:prstGeom>
          <a:noFill/>
          <a:ln w="9525">
            <a:noFill/>
            <a:miter lim="800000"/>
            <a:headEnd/>
            <a:tailEnd/>
          </a:ln>
        </p:spPr>
        <p:txBody>
          <a:bodyPr>
            <a:spAutoFit/>
          </a:bodyPr>
          <a:lstStyle/>
          <a:p>
            <a:pPr algn="ctr">
              <a:spcBef>
                <a:spcPct val="50000"/>
              </a:spcBef>
            </a:pPr>
            <a:r>
              <a:rPr lang="en-US" sz="2400" b="1">
                <a:solidFill>
                  <a:srgbClr val="00FF00"/>
                </a:solidFill>
                <a:latin typeface="Comic Sans MS" pitchFamily="66" charset="0"/>
              </a:rPr>
              <a:t>The geometrical stability of the signal</a:t>
            </a:r>
          </a:p>
        </p:txBody>
      </p:sp>
      <p:sp>
        <p:nvSpPr>
          <p:cNvPr id="89090" name="Text Box 3"/>
          <p:cNvSpPr txBox="1">
            <a:spLocks noChangeArrowheads="1"/>
          </p:cNvSpPr>
          <p:nvPr/>
        </p:nvSpPr>
        <p:spPr bwMode="auto">
          <a:xfrm>
            <a:off x="785813" y="2035175"/>
            <a:ext cx="7570787" cy="822325"/>
          </a:xfrm>
          <a:prstGeom prst="rect">
            <a:avLst/>
          </a:prstGeom>
          <a:noFill/>
          <a:ln w="9525">
            <a:noFill/>
            <a:miter lim="800000"/>
            <a:headEnd/>
            <a:tailEnd/>
          </a:ln>
        </p:spPr>
        <p:txBody>
          <a:bodyPr>
            <a:spAutoFit/>
          </a:bodyPr>
          <a:lstStyle/>
          <a:p>
            <a:pPr>
              <a:lnSpc>
                <a:spcPct val="120000"/>
              </a:lnSpc>
              <a:spcBef>
                <a:spcPct val="50000"/>
              </a:spcBef>
            </a:pPr>
            <a:r>
              <a:rPr lang="en-US" sz="2000">
                <a:latin typeface="Comic Sans MS" pitchFamily="66" charset="0"/>
              </a:rPr>
              <a:t>During</a:t>
            </a:r>
            <a:r>
              <a:rPr lang="it-IT" sz="2000">
                <a:latin typeface="Comic Sans MS" pitchFamily="66" charset="0"/>
              </a:rPr>
              <a:t> treatment, the </a:t>
            </a:r>
            <a:r>
              <a:rPr lang="en-US" sz="2000">
                <a:latin typeface="Comic Sans MS" pitchFamily="66" charset="0"/>
              </a:rPr>
              <a:t>BTV targeted with extra dose could disappear or be relocated somewhere else</a:t>
            </a:r>
          </a:p>
        </p:txBody>
      </p:sp>
      <p:sp>
        <p:nvSpPr>
          <p:cNvPr id="89091" name="Text Box 5"/>
          <p:cNvSpPr txBox="1">
            <a:spLocks noChangeArrowheads="1"/>
          </p:cNvSpPr>
          <p:nvPr/>
        </p:nvSpPr>
        <p:spPr bwMode="auto">
          <a:xfrm>
            <a:off x="236538" y="298450"/>
            <a:ext cx="1428750" cy="376238"/>
          </a:xfrm>
          <a:prstGeom prst="rect">
            <a:avLst/>
          </a:prstGeom>
          <a:noFill/>
          <a:ln w="9525">
            <a:solidFill>
              <a:srgbClr val="00FF00"/>
            </a:solidFill>
            <a:miter lim="800000"/>
            <a:headEnd/>
            <a:tailEnd/>
          </a:ln>
        </p:spPr>
        <p:txBody>
          <a:bodyPr>
            <a:spAutoFit/>
          </a:bodyPr>
          <a:lstStyle/>
          <a:p>
            <a:pPr algn="ctr">
              <a:spcBef>
                <a:spcPct val="50000"/>
              </a:spcBef>
            </a:pPr>
            <a:r>
              <a:rPr lang="it-IT" b="1">
                <a:solidFill>
                  <a:srgbClr val="00FF00"/>
                </a:solidFill>
                <a:latin typeface="Comic Sans MS" pitchFamily="66" charset="0"/>
              </a:rPr>
              <a:t>Issue n. 6</a:t>
            </a:r>
          </a:p>
        </p:txBody>
      </p:sp>
      <p:sp>
        <p:nvSpPr>
          <p:cNvPr id="89092" name="Rettangolo 1"/>
          <p:cNvSpPr>
            <a:spLocks noChangeArrowheads="1"/>
          </p:cNvSpPr>
          <p:nvPr/>
        </p:nvSpPr>
        <p:spPr bwMode="auto">
          <a:xfrm>
            <a:off x="785813" y="3429000"/>
            <a:ext cx="7519987" cy="1616075"/>
          </a:xfrm>
          <a:prstGeom prst="rect">
            <a:avLst/>
          </a:prstGeom>
          <a:noFill/>
          <a:ln w="9525">
            <a:noFill/>
            <a:miter lim="800000"/>
            <a:headEnd/>
            <a:tailEnd/>
          </a:ln>
        </p:spPr>
        <p:txBody>
          <a:bodyPr>
            <a:spAutoFit/>
          </a:bodyPr>
          <a:lstStyle/>
          <a:p>
            <a:pPr algn="just">
              <a:spcAft>
                <a:spcPts val="1200"/>
              </a:spcAft>
              <a:buFont typeface="Arial" charset="0"/>
              <a:buChar char="•"/>
            </a:pPr>
            <a:r>
              <a:rPr lang="en-US" sz="2000">
                <a:latin typeface="Comic Sans MS" pitchFamily="66" charset="0"/>
              </a:rPr>
              <a:t> hypoxia can be transient</a:t>
            </a:r>
          </a:p>
          <a:p>
            <a:pPr algn="just">
              <a:spcAft>
                <a:spcPts val="1200"/>
              </a:spcAft>
              <a:buFont typeface="Arial" charset="0"/>
              <a:buChar char="•"/>
            </a:pPr>
            <a:r>
              <a:rPr lang="en-US" sz="2000">
                <a:latin typeface="Comic Sans MS" pitchFamily="66" charset="0"/>
              </a:rPr>
              <a:t> the lifetime of chronically hypoxic cells is short</a:t>
            </a:r>
          </a:p>
          <a:p>
            <a:pPr algn="just">
              <a:spcAft>
                <a:spcPts val="1200"/>
              </a:spcAft>
              <a:buFont typeface="Arial" charset="0"/>
              <a:buChar char="•"/>
            </a:pPr>
            <a:r>
              <a:rPr lang="en-US" sz="2000">
                <a:latin typeface="Comic Sans MS" pitchFamily="66" charset="0"/>
              </a:rPr>
              <a:t> irradiation itself can cause rapid changes in oxygenation and perfusion</a:t>
            </a:r>
          </a:p>
        </p:txBody>
      </p:sp>
    </p:spTree>
  </p:cSld>
  <p:clrMapOvr>
    <a:masterClrMapping/>
  </p:clrMapOvr>
  <p:transition advTm="18453"/>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1137" name="Immagine 1"/>
          <p:cNvPicPr>
            <a:picLocks noChangeAspect="1"/>
          </p:cNvPicPr>
          <p:nvPr/>
        </p:nvPicPr>
        <p:blipFill>
          <a:blip r:embed="rId3"/>
          <a:srcRect/>
          <a:stretch>
            <a:fillRect/>
          </a:stretch>
        </p:blipFill>
        <p:spPr bwMode="auto">
          <a:xfrm>
            <a:off x="952500" y="769938"/>
            <a:ext cx="7239000" cy="1366837"/>
          </a:xfrm>
          <a:prstGeom prst="rect">
            <a:avLst/>
          </a:prstGeom>
          <a:noFill/>
          <a:ln w="9525">
            <a:noFill/>
            <a:miter lim="800000"/>
            <a:headEnd/>
            <a:tailEnd/>
          </a:ln>
        </p:spPr>
      </p:pic>
      <p:sp>
        <p:nvSpPr>
          <p:cNvPr id="91138" name="CasellaDiTesto 2"/>
          <p:cNvSpPr txBox="1">
            <a:spLocks noChangeArrowheads="1"/>
          </p:cNvSpPr>
          <p:nvPr/>
        </p:nvSpPr>
        <p:spPr bwMode="auto">
          <a:xfrm>
            <a:off x="2144713" y="219075"/>
            <a:ext cx="4851400" cy="366713"/>
          </a:xfrm>
          <a:prstGeom prst="rect">
            <a:avLst/>
          </a:prstGeom>
          <a:noFill/>
          <a:ln w="9525">
            <a:noFill/>
            <a:miter lim="800000"/>
            <a:headEnd/>
            <a:tailEnd/>
          </a:ln>
        </p:spPr>
        <p:txBody>
          <a:bodyPr>
            <a:spAutoFit/>
          </a:bodyPr>
          <a:lstStyle/>
          <a:p>
            <a:pPr algn="ctr"/>
            <a:r>
              <a:rPr lang="it-IT">
                <a:latin typeface="Comic Sans MS" pitchFamily="66" charset="0"/>
              </a:rPr>
              <a:t>IJROBP, 2008</a:t>
            </a:r>
          </a:p>
        </p:txBody>
      </p:sp>
      <p:sp>
        <p:nvSpPr>
          <p:cNvPr id="91139" name="Text Box 3"/>
          <p:cNvSpPr txBox="1">
            <a:spLocks noChangeArrowheads="1"/>
          </p:cNvSpPr>
          <p:nvPr/>
        </p:nvSpPr>
        <p:spPr bwMode="auto">
          <a:xfrm>
            <a:off x="646113" y="2754313"/>
            <a:ext cx="7848600" cy="2070100"/>
          </a:xfrm>
          <a:prstGeom prst="rect">
            <a:avLst/>
          </a:prstGeom>
          <a:noFill/>
          <a:ln w="9525">
            <a:noFill/>
            <a:miter lim="800000"/>
            <a:headEnd/>
            <a:tailEnd/>
          </a:ln>
        </p:spPr>
        <p:txBody>
          <a:bodyPr>
            <a:spAutoFit/>
          </a:bodyPr>
          <a:lstStyle/>
          <a:p>
            <a:pPr algn="just">
              <a:lnSpc>
                <a:spcPct val="120000"/>
              </a:lnSpc>
              <a:spcBef>
                <a:spcPct val="50000"/>
              </a:spcBef>
              <a:buFontTx/>
              <a:buChar char="•"/>
            </a:pPr>
            <a:r>
              <a:rPr lang="en-US" sz="2000">
                <a:latin typeface="Comic Sans MS" pitchFamily="66" charset="0"/>
              </a:rPr>
              <a:t>There is considerable variability in the signal uptake of 18F-FMISO</a:t>
            </a:r>
          </a:p>
          <a:p>
            <a:pPr algn="just">
              <a:lnSpc>
                <a:spcPct val="120000"/>
              </a:lnSpc>
              <a:spcBef>
                <a:spcPct val="50000"/>
              </a:spcBef>
              <a:buFontTx/>
              <a:buChar char="•"/>
            </a:pPr>
            <a:r>
              <a:rPr lang="en-US" sz="2000">
                <a:latin typeface="Comic Sans MS" pitchFamily="66" charset="0"/>
              </a:rPr>
              <a:t>A </a:t>
            </a:r>
            <a:r>
              <a:rPr lang="en-US" sz="2000">
                <a:solidFill>
                  <a:srgbClr val="00FF00"/>
                </a:solidFill>
                <a:latin typeface="Comic Sans MS" pitchFamily="66" charset="0"/>
              </a:rPr>
              <a:t>strong voxel by voxel correlation</a:t>
            </a:r>
            <a:r>
              <a:rPr lang="en-US" sz="2000">
                <a:latin typeface="Comic Sans MS" pitchFamily="66" charset="0"/>
              </a:rPr>
              <a:t> suggestive of a reasonably stable radiotracer distribution and chronic hypoxia has been observed in </a:t>
            </a:r>
            <a:r>
              <a:rPr lang="en-US" sz="2000">
                <a:solidFill>
                  <a:srgbClr val="00FF00"/>
                </a:solidFill>
                <a:latin typeface="Comic Sans MS" pitchFamily="66" charset="0"/>
              </a:rPr>
              <a:t>46%</a:t>
            </a:r>
            <a:r>
              <a:rPr lang="en-US" sz="2000">
                <a:latin typeface="Comic Sans MS" pitchFamily="66" charset="0"/>
              </a:rPr>
              <a:t> of patients</a:t>
            </a:r>
          </a:p>
        </p:txBody>
      </p:sp>
    </p:spTree>
  </p:cSld>
  <p:clrMapOvr>
    <a:masterClrMapping/>
  </p:clrMapOvr>
  <p:transition advTm="23062"/>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1"/>
          <p:cNvSpPr>
            <a:spLocks/>
          </p:cNvSpPr>
          <p:nvPr/>
        </p:nvSpPr>
        <p:spPr bwMode="auto">
          <a:xfrm>
            <a:off x="498475" y="5054600"/>
            <a:ext cx="8153400" cy="1676400"/>
          </a:xfrm>
          <a:prstGeom prst="rect">
            <a:avLst/>
          </a:prstGeom>
          <a:noFill/>
          <a:ln w="9525">
            <a:noFill/>
            <a:miter lim="800000"/>
            <a:headEnd/>
            <a:tailEnd/>
          </a:ln>
        </p:spPr>
        <p:txBody>
          <a:bodyPr lIns="0" tIns="0" rIns="40639" bIns="0"/>
          <a:lstStyle/>
          <a:p>
            <a:pPr marL="39688" algn="just" defTabSz="914400">
              <a:lnSpc>
                <a:spcPct val="105000"/>
              </a:lnSpc>
            </a:pPr>
            <a:r>
              <a:rPr lang="en-US">
                <a:solidFill>
                  <a:srgbClr val="FFFFFF"/>
                </a:solidFill>
                <a:latin typeface="Comic Sans MS" pitchFamily="66" charset="0"/>
                <a:ea typeface="ヒラギノ明朝 ProN W3"/>
                <a:cs typeface="ヒラギノ明朝 ProN W3"/>
                <a:sym typeface="Comic Sans MS" pitchFamily="66" charset="0"/>
              </a:rPr>
              <a:t>The study confirm the added value of FDG-PET and F-FMISO  PET for RT planning of HNSCC and suggest the potential of DW- and DE-MRI for dose painting and early response assessment</a:t>
            </a:r>
          </a:p>
          <a:p>
            <a:pPr marL="39688" algn="just" defTabSz="914400">
              <a:lnSpc>
                <a:spcPct val="105000"/>
              </a:lnSpc>
            </a:pPr>
            <a:endParaRPr lang="en-US">
              <a:latin typeface="Comic Sans MS" pitchFamily="66" charset="0"/>
              <a:ea typeface="ヒラギノ明朝 ProN W3"/>
              <a:cs typeface="ヒラギノ明朝 ProN W3"/>
              <a:sym typeface="Comic Sans MS" pitchFamily="66" charset="0"/>
            </a:endParaRPr>
          </a:p>
          <a:p>
            <a:pPr marL="39688" algn="ctr" defTabSz="914400">
              <a:lnSpc>
                <a:spcPct val="80000"/>
              </a:lnSpc>
            </a:pPr>
            <a:r>
              <a:rPr lang="en-US" sz="2000" b="1">
                <a:solidFill>
                  <a:srgbClr val="00FF00"/>
                </a:solidFill>
                <a:latin typeface="Comic Sans MS" pitchFamily="66" charset="0"/>
                <a:ea typeface="ヒラギノ明朝 ProN W3"/>
                <a:cs typeface="ヒラギノ明朝 ProN W3"/>
                <a:sym typeface="Comic Sans MS" pitchFamily="66" charset="0"/>
              </a:rPr>
              <a:t>FMISO guides treatment intensification, but not dose-escalation</a:t>
            </a:r>
          </a:p>
        </p:txBody>
      </p:sp>
      <p:pic>
        <p:nvPicPr>
          <p:cNvPr id="122883" name="Picture 2"/>
          <p:cNvPicPr>
            <a:picLocks noChangeArrowheads="1"/>
          </p:cNvPicPr>
          <p:nvPr/>
        </p:nvPicPr>
        <p:blipFill>
          <a:blip r:embed="rId3"/>
          <a:srcRect/>
          <a:stretch>
            <a:fillRect/>
          </a:stretch>
        </p:blipFill>
        <p:spPr bwMode="auto">
          <a:xfrm>
            <a:off x="138113" y="184150"/>
            <a:ext cx="4875212" cy="1397000"/>
          </a:xfrm>
          <a:prstGeom prst="rect">
            <a:avLst/>
          </a:prstGeom>
          <a:noFill/>
          <a:ln w="9525">
            <a:noFill/>
            <a:miter lim="800000"/>
            <a:headEnd/>
            <a:tailEnd/>
          </a:ln>
        </p:spPr>
      </p:pic>
      <p:pic>
        <p:nvPicPr>
          <p:cNvPr id="122884" name="Picture 3"/>
          <p:cNvPicPr>
            <a:picLocks noChangeArrowheads="1"/>
          </p:cNvPicPr>
          <p:nvPr/>
        </p:nvPicPr>
        <p:blipFill>
          <a:blip r:embed="rId4"/>
          <a:srcRect/>
          <a:stretch>
            <a:fillRect/>
          </a:stretch>
        </p:blipFill>
        <p:spPr bwMode="auto">
          <a:xfrm>
            <a:off x="138113" y="1651000"/>
            <a:ext cx="7334250" cy="344488"/>
          </a:xfrm>
          <a:prstGeom prst="rect">
            <a:avLst/>
          </a:prstGeom>
          <a:noFill/>
          <a:ln w="9525">
            <a:noFill/>
            <a:miter lim="800000"/>
            <a:headEnd/>
            <a:tailEnd/>
          </a:ln>
        </p:spPr>
      </p:pic>
      <p:sp>
        <p:nvSpPr>
          <p:cNvPr id="122885" name="Rectangle 4"/>
          <p:cNvSpPr>
            <a:spLocks/>
          </p:cNvSpPr>
          <p:nvPr/>
        </p:nvSpPr>
        <p:spPr bwMode="auto">
          <a:xfrm>
            <a:off x="4122738" y="1179513"/>
            <a:ext cx="1790700" cy="368300"/>
          </a:xfrm>
          <a:prstGeom prst="rect">
            <a:avLst/>
          </a:prstGeom>
          <a:solidFill>
            <a:srgbClr val="FFFFFF"/>
          </a:solidFill>
          <a:ln w="9525">
            <a:solidFill>
              <a:srgbClr val="000000"/>
            </a:solidFill>
            <a:miter lim="800000"/>
            <a:headEnd/>
            <a:tailEnd/>
          </a:ln>
        </p:spPr>
        <p:txBody>
          <a:bodyPr lIns="0" tIns="0" rIns="40639" bIns="0"/>
          <a:lstStyle/>
          <a:p>
            <a:pPr marL="39688" algn="ctr" defTabSz="914400">
              <a:spcBef>
                <a:spcPts val="563"/>
              </a:spcBef>
            </a:pPr>
            <a:r>
              <a:rPr lang="en-US" sz="1400">
                <a:solidFill>
                  <a:srgbClr val="000000"/>
                </a:solidFill>
                <a:latin typeface="Comic Sans MS" pitchFamily="66" charset="0"/>
                <a:ea typeface="ヒラギノ明朝 ProN W3"/>
                <a:cs typeface="ヒラギノ明朝 ProN W3"/>
                <a:sym typeface="Comic Sans MS" pitchFamily="66" charset="0"/>
              </a:rPr>
              <a:t>J Nucl Med, 2009</a:t>
            </a:r>
          </a:p>
        </p:txBody>
      </p:sp>
      <p:pic>
        <p:nvPicPr>
          <p:cNvPr id="122886" name="Picture 5"/>
          <p:cNvPicPr>
            <a:picLocks noChangeArrowheads="1"/>
          </p:cNvPicPr>
          <p:nvPr/>
        </p:nvPicPr>
        <p:blipFill>
          <a:blip r:embed="rId5"/>
          <a:srcRect/>
          <a:stretch>
            <a:fillRect/>
          </a:stretch>
        </p:blipFill>
        <p:spPr bwMode="auto">
          <a:xfrm>
            <a:off x="812800" y="2193925"/>
            <a:ext cx="3309938" cy="2724150"/>
          </a:xfrm>
          <a:prstGeom prst="rect">
            <a:avLst/>
          </a:prstGeom>
          <a:noFill/>
          <a:ln w="9525">
            <a:noFill/>
            <a:miter lim="800000"/>
            <a:headEnd/>
            <a:tailEnd/>
          </a:ln>
        </p:spPr>
      </p:pic>
      <p:pic>
        <p:nvPicPr>
          <p:cNvPr id="122887" name="Picture 6"/>
          <p:cNvPicPr>
            <a:picLocks noChangeArrowheads="1"/>
          </p:cNvPicPr>
          <p:nvPr/>
        </p:nvPicPr>
        <p:blipFill>
          <a:blip r:embed="rId6"/>
          <a:srcRect t="496"/>
          <a:stretch>
            <a:fillRect/>
          </a:stretch>
        </p:blipFill>
        <p:spPr bwMode="auto">
          <a:xfrm>
            <a:off x="5013325" y="2208213"/>
            <a:ext cx="3382963" cy="2709862"/>
          </a:xfrm>
          <a:prstGeom prst="rect">
            <a:avLst/>
          </a:prstGeom>
          <a:noFill/>
          <a:ln w="9525">
            <a:noFill/>
            <a:miter lim="800000"/>
            <a:headEnd/>
            <a:tailEnd/>
          </a:ln>
        </p:spPr>
      </p:pic>
      <p:sp>
        <p:nvSpPr>
          <p:cNvPr id="122888" name="Rectangle 7"/>
          <p:cNvSpPr>
            <a:spLocks/>
          </p:cNvSpPr>
          <p:nvPr/>
        </p:nvSpPr>
        <p:spPr bwMode="auto">
          <a:xfrm>
            <a:off x="6430963" y="3341688"/>
            <a:ext cx="2120900" cy="533400"/>
          </a:xfrm>
          <a:prstGeom prst="rect">
            <a:avLst/>
          </a:prstGeom>
          <a:solidFill>
            <a:srgbClr val="FFFFFF"/>
          </a:solidFill>
          <a:ln w="12700">
            <a:solidFill>
              <a:srgbClr val="000000"/>
            </a:solidFill>
            <a:miter lim="800000"/>
            <a:headEnd/>
            <a:tailEnd/>
          </a:ln>
        </p:spPr>
        <p:txBody>
          <a:bodyPr lIns="0" tIns="0" rIns="40639" bIns="0"/>
          <a:lstStyle/>
          <a:p>
            <a:pPr marL="39688" defTabSz="914400"/>
            <a:r>
              <a:rPr lang="en-US" sz="1200" b="1">
                <a:solidFill>
                  <a:srgbClr val="000000"/>
                </a:solidFill>
                <a:latin typeface="Comic Sans MS" pitchFamily="66" charset="0"/>
                <a:ea typeface="ヒラギノ明朝 ProN W3"/>
                <a:cs typeface="ヒラギノ明朝 ProN W3"/>
                <a:sym typeface="Comic Sans MS" pitchFamily="66" charset="0"/>
              </a:rPr>
              <a:t>Actuarial DFS  according to T/Bmax during RT</a:t>
            </a:r>
          </a:p>
        </p:txBody>
      </p:sp>
      <p:sp>
        <p:nvSpPr>
          <p:cNvPr id="122889" name="Rectangle 8"/>
          <p:cNvSpPr>
            <a:spLocks/>
          </p:cNvSpPr>
          <p:nvPr/>
        </p:nvSpPr>
        <p:spPr bwMode="auto">
          <a:xfrm>
            <a:off x="2214563" y="3340100"/>
            <a:ext cx="2120900" cy="533400"/>
          </a:xfrm>
          <a:prstGeom prst="rect">
            <a:avLst/>
          </a:prstGeom>
          <a:solidFill>
            <a:srgbClr val="FFFFFF"/>
          </a:solidFill>
          <a:ln w="12700">
            <a:solidFill>
              <a:srgbClr val="000000"/>
            </a:solidFill>
            <a:miter lim="800000"/>
            <a:headEnd/>
            <a:tailEnd/>
          </a:ln>
        </p:spPr>
        <p:txBody>
          <a:bodyPr lIns="0" tIns="0" rIns="40639" bIns="0"/>
          <a:lstStyle/>
          <a:p>
            <a:pPr marL="39688" defTabSz="914400"/>
            <a:r>
              <a:rPr lang="en-US" sz="1200" b="1">
                <a:solidFill>
                  <a:srgbClr val="000000"/>
                </a:solidFill>
                <a:latin typeface="Comic Sans MS" pitchFamily="66" charset="0"/>
                <a:ea typeface="ヒラギノ明朝 ProN W3"/>
                <a:cs typeface="ヒラギノ明朝 ProN W3"/>
                <a:sym typeface="Comic Sans MS" pitchFamily="66" charset="0"/>
              </a:rPr>
              <a:t>Actuarial DFS  according to T/Bmax before RT</a:t>
            </a:r>
          </a:p>
        </p:txBody>
      </p:sp>
      <p:sp>
        <p:nvSpPr>
          <p:cNvPr id="122890" name="Text Box 10"/>
          <p:cNvSpPr txBox="1">
            <a:spLocks noChangeArrowheads="1"/>
          </p:cNvSpPr>
          <p:nvPr/>
        </p:nvSpPr>
        <p:spPr bwMode="auto">
          <a:xfrm>
            <a:off x="2589213" y="2565400"/>
            <a:ext cx="935037" cy="336550"/>
          </a:xfrm>
          <a:prstGeom prst="rect">
            <a:avLst/>
          </a:prstGeom>
          <a:noFill/>
          <a:ln w="9525">
            <a:noFill/>
            <a:miter lim="800000"/>
            <a:headEnd/>
            <a:tailEnd/>
          </a:ln>
          <a:effectLst/>
        </p:spPr>
        <p:txBody>
          <a:bodyPr>
            <a:spAutoFit/>
          </a:bodyPr>
          <a:lstStyle/>
          <a:p>
            <a:pPr algn="ctr">
              <a:spcBef>
                <a:spcPct val="50000"/>
              </a:spcBef>
            </a:pPr>
            <a:r>
              <a:rPr lang="it-IT" sz="1600" b="1">
                <a:solidFill>
                  <a:srgbClr val="FF6600"/>
                </a:solidFill>
                <a:latin typeface="Comic Sans MS" pitchFamily="66" charset="0"/>
                <a:ea typeface="ヒラギノ明朝 ProN W3"/>
                <a:cs typeface="ヒラギノ明朝 ProN W3"/>
                <a:sym typeface="Times New Roman" pitchFamily="18" charset="0"/>
              </a:rPr>
              <a:t>hypoxia</a:t>
            </a:r>
          </a:p>
        </p:txBody>
      </p:sp>
      <p:sp>
        <p:nvSpPr>
          <p:cNvPr id="122891" name="Text Box 11"/>
          <p:cNvSpPr txBox="1">
            <a:spLocks noChangeArrowheads="1"/>
          </p:cNvSpPr>
          <p:nvPr/>
        </p:nvSpPr>
        <p:spPr bwMode="auto">
          <a:xfrm>
            <a:off x="7067550" y="2814638"/>
            <a:ext cx="935038" cy="336550"/>
          </a:xfrm>
          <a:prstGeom prst="rect">
            <a:avLst/>
          </a:prstGeom>
          <a:noFill/>
          <a:ln w="9525">
            <a:noFill/>
            <a:miter lim="800000"/>
            <a:headEnd/>
            <a:tailEnd/>
          </a:ln>
          <a:effectLst/>
        </p:spPr>
        <p:txBody>
          <a:bodyPr>
            <a:spAutoFit/>
          </a:bodyPr>
          <a:lstStyle/>
          <a:p>
            <a:pPr algn="ctr">
              <a:spcBef>
                <a:spcPct val="50000"/>
              </a:spcBef>
            </a:pPr>
            <a:r>
              <a:rPr lang="it-IT" sz="1600" b="1">
                <a:solidFill>
                  <a:srgbClr val="FF6600"/>
                </a:solidFill>
                <a:latin typeface="Comic Sans MS" pitchFamily="66" charset="0"/>
                <a:ea typeface="ヒラギノ明朝 ProN W3"/>
                <a:cs typeface="ヒラギノ明朝 ProN W3"/>
                <a:sym typeface="Times New Roman" pitchFamily="18" charset="0"/>
              </a:rPr>
              <a:t>hypoxia</a:t>
            </a:r>
          </a:p>
        </p:txBody>
      </p:sp>
      <p:sp>
        <p:nvSpPr>
          <p:cNvPr id="122892" name="Line 12"/>
          <p:cNvSpPr>
            <a:spLocks noChangeShapeType="1"/>
          </p:cNvSpPr>
          <p:nvPr/>
        </p:nvSpPr>
        <p:spPr bwMode="auto">
          <a:xfrm>
            <a:off x="3059113" y="2819400"/>
            <a:ext cx="0" cy="215900"/>
          </a:xfrm>
          <a:prstGeom prst="line">
            <a:avLst/>
          </a:prstGeom>
          <a:noFill/>
          <a:ln w="28575">
            <a:solidFill>
              <a:srgbClr val="FF6600"/>
            </a:solidFill>
            <a:round/>
            <a:headEnd/>
            <a:tailEnd type="triangle" w="med" len="med"/>
          </a:ln>
          <a:effectLst/>
        </p:spPr>
        <p:txBody>
          <a:bodyPr/>
          <a:lstStyle/>
          <a:p>
            <a:endParaRPr lang="it-IT"/>
          </a:p>
        </p:txBody>
      </p:sp>
      <p:sp>
        <p:nvSpPr>
          <p:cNvPr id="122893" name="Line 13"/>
          <p:cNvSpPr>
            <a:spLocks noChangeShapeType="1"/>
          </p:cNvSpPr>
          <p:nvPr/>
        </p:nvSpPr>
        <p:spPr bwMode="auto">
          <a:xfrm flipV="1">
            <a:off x="7524750" y="2695575"/>
            <a:ext cx="0" cy="215900"/>
          </a:xfrm>
          <a:prstGeom prst="line">
            <a:avLst/>
          </a:prstGeom>
          <a:noFill/>
          <a:ln w="28575">
            <a:solidFill>
              <a:srgbClr val="FF6600"/>
            </a:solidFill>
            <a:round/>
            <a:headEnd/>
            <a:tailEnd type="triangle" w="med" len="med"/>
          </a:ln>
          <a:effectLst/>
        </p:spPr>
        <p:txBody>
          <a:bodyPr/>
          <a:lstStyle/>
          <a:p>
            <a:endParaRPr lang="it-IT"/>
          </a:p>
        </p:txBody>
      </p:sp>
    </p:spTree>
  </p:cSld>
  <p:clrMapOvr>
    <a:masterClrMapping/>
  </p:clrMapOvr>
  <p:transition advClick="0" advTm="57416"/>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5233" name="Immagine 1"/>
          <p:cNvPicPr>
            <a:picLocks noChangeAspect="1"/>
          </p:cNvPicPr>
          <p:nvPr/>
        </p:nvPicPr>
        <p:blipFill>
          <a:blip r:embed="rId3"/>
          <a:srcRect/>
          <a:stretch>
            <a:fillRect/>
          </a:stretch>
        </p:blipFill>
        <p:spPr bwMode="auto">
          <a:xfrm>
            <a:off x="666750" y="804863"/>
            <a:ext cx="7810500" cy="1457325"/>
          </a:xfrm>
          <a:prstGeom prst="rect">
            <a:avLst/>
          </a:prstGeom>
          <a:noFill/>
          <a:ln w="9525">
            <a:noFill/>
            <a:miter lim="800000"/>
            <a:headEnd/>
            <a:tailEnd/>
          </a:ln>
        </p:spPr>
      </p:pic>
      <p:sp>
        <p:nvSpPr>
          <p:cNvPr id="95234" name="CasellaDiTesto 2"/>
          <p:cNvSpPr txBox="1">
            <a:spLocks noChangeArrowheads="1"/>
          </p:cNvSpPr>
          <p:nvPr/>
        </p:nvSpPr>
        <p:spPr bwMode="auto">
          <a:xfrm>
            <a:off x="1146175" y="277813"/>
            <a:ext cx="6851650" cy="368300"/>
          </a:xfrm>
          <a:prstGeom prst="rect">
            <a:avLst/>
          </a:prstGeom>
          <a:noFill/>
          <a:ln w="9525">
            <a:noFill/>
            <a:miter lim="800000"/>
            <a:headEnd/>
            <a:tailEnd/>
          </a:ln>
        </p:spPr>
        <p:txBody>
          <a:bodyPr>
            <a:spAutoFit/>
          </a:bodyPr>
          <a:lstStyle/>
          <a:p>
            <a:pPr algn="ctr"/>
            <a:r>
              <a:rPr lang="it-IT">
                <a:latin typeface="Arial" charset="0"/>
              </a:rPr>
              <a:t>Int J Radiat Oncol Biol Phy 2009,75:1011;75</a:t>
            </a:r>
            <a:endParaRPr lang="it-IT">
              <a:solidFill>
                <a:srgbClr val="FFFFFF"/>
              </a:solidFill>
              <a:latin typeface="Comic Sans MS" pitchFamily="66" charset="0"/>
            </a:endParaRPr>
          </a:p>
        </p:txBody>
      </p:sp>
      <p:sp>
        <p:nvSpPr>
          <p:cNvPr id="95235" name="Rettangolo 3"/>
          <p:cNvSpPr>
            <a:spLocks noChangeArrowheads="1"/>
          </p:cNvSpPr>
          <p:nvPr/>
        </p:nvSpPr>
        <p:spPr bwMode="auto">
          <a:xfrm>
            <a:off x="365125" y="3144838"/>
            <a:ext cx="8413750" cy="2312987"/>
          </a:xfrm>
          <a:prstGeom prst="rect">
            <a:avLst/>
          </a:prstGeom>
          <a:noFill/>
          <a:ln w="9525">
            <a:noFill/>
            <a:miter lim="800000"/>
            <a:headEnd/>
            <a:tailEnd/>
          </a:ln>
        </p:spPr>
        <p:txBody>
          <a:bodyPr>
            <a:spAutoFit/>
          </a:bodyPr>
          <a:lstStyle/>
          <a:p>
            <a:pPr algn="just">
              <a:lnSpc>
                <a:spcPts val="3475"/>
              </a:lnSpc>
            </a:pPr>
            <a:r>
              <a:rPr lang="en-US" sz="2000">
                <a:solidFill>
                  <a:srgbClr val="FFFFFF"/>
                </a:solidFill>
                <a:latin typeface="Comic Sans MS" pitchFamily="66" charset="0"/>
              </a:rPr>
              <a:t>In this prospective study, neither the presence nor the absence of hypoxia, as deﬁned by positive 18F-FMISO ﬁndings on the mid-treatment PET scan, correlated with patient outcome. </a:t>
            </a:r>
          </a:p>
          <a:p>
            <a:pPr algn="just">
              <a:lnSpc>
                <a:spcPts val="3475"/>
              </a:lnSpc>
            </a:pPr>
            <a:r>
              <a:rPr lang="it-IT" sz="2000">
                <a:solidFill>
                  <a:srgbClr val="FFFFFF"/>
                </a:solidFill>
                <a:latin typeface="Comic Sans MS" pitchFamily="66" charset="0"/>
              </a:rPr>
              <a:t>A</a:t>
            </a:r>
            <a:r>
              <a:rPr lang="en-US" sz="2000">
                <a:solidFill>
                  <a:srgbClr val="FFFFFF"/>
                </a:solidFill>
                <a:latin typeface="Comic Sans MS" pitchFamily="66" charset="0"/>
              </a:rPr>
              <a:t>gents specifically targeting hypoxia might not be necessary, particularly for oropharyngeal carcinoma</a:t>
            </a:r>
          </a:p>
        </p:txBody>
      </p:sp>
    </p:spTree>
  </p:cSld>
  <p:clrMapOvr>
    <a:masterClrMapping/>
  </p:clrMapOvr>
  <p:transition advTm="56782"/>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5" name="CasellaDiTesto 1"/>
          <p:cNvSpPr txBox="1">
            <a:spLocks noChangeArrowheads="1"/>
          </p:cNvSpPr>
          <p:nvPr/>
        </p:nvSpPr>
        <p:spPr bwMode="auto">
          <a:xfrm>
            <a:off x="1474788" y="793750"/>
            <a:ext cx="6192837" cy="457200"/>
          </a:xfrm>
          <a:prstGeom prst="rect">
            <a:avLst/>
          </a:prstGeom>
          <a:noFill/>
          <a:ln w="9525">
            <a:noFill/>
            <a:miter lim="800000"/>
            <a:headEnd/>
            <a:tailEnd/>
          </a:ln>
        </p:spPr>
        <p:txBody>
          <a:bodyPr>
            <a:spAutoFit/>
          </a:bodyPr>
          <a:lstStyle/>
          <a:p>
            <a:pPr algn="ctr"/>
            <a:r>
              <a:rPr lang="it-IT" sz="2400" b="1">
                <a:solidFill>
                  <a:srgbClr val="00FF00"/>
                </a:solidFill>
                <a:latin typeface="Comic Sans MS" pitchFamily="66" charset="0"/>
              </a:rPr>
              <a:t>Summarizing</a:t>
            </a:r>
          </a:p>
        </p:txBody>
      </p:sp>
      <p:sp>
        <p:nvSpPr>
          <p:cNvPr id="98306" name="CasellaDiTesto 2"/>
          <p:cNvSpPr txBox="1">
            <a:spLocks noChangeArrowheads="1"/>
          </p:cNvSpPr>
          <p:nvPr/>
        </p:nvSpPr>
        <p:spPr bwMode="auto">
          <a:xfrm>
            <a:off x="1377950" y="1941513"/>
            <a:ext cx="6289675" cy="2139950"/>
          </a:xfrm>
          <a:prstGeom prst="rect">
            <a:avLst/>
          </a:prstGeom>
          <a:noFill/>
          <a:ln w="9525">
            <a:noFill/>
            <a:miter lim="800000"/>
            <a:headEnd/>
            <a:tailEnd/>
          </a:ln>
        </p:spPr>
        <p:txBody>
          <a:bodyPr>
            <a:spAutoFit/>
          </a:bodyPr>
          <a:lstStyle/>
          <a:p>
            <a:pPr>
              <a:lnSpc>
                <a:spcPts val="4575"/>
              </a:lnSpc>
              <a:spcAft>
                <a:spcPts val="1200"/>
              </a:spcAft>
              <a:buFont typeface="Arial" charset="0"/>
              <a:buChar char="•"/>
            </a:pPr>
            <a:r>
              <a:rPr lang="en-US" sz="2000">
                <a:latin typeface="Comic Sans MS" pitchFamily="66" charset="0"/>
              </a:rPr>
              <a:t>  PET is a method with enormous clinical potential</a:t>
            </a:r>
          </a:p>
          <a:p>
            <a:pPr>
              <a:lnSpc>
                <a:spcPts val="4575"/>
              </a:lnSpc>
              <a:spcAft>
                <a:spcPts val="1200"/>
              </a:spcAft>
              <a:buFont typeface="Arial" charset="0"/>
              <a:buChar char="•"/>
            </a:pPr>
            <a:r>
              <a:rPr lang="en-US" sz="2000">
                <a:latin typeface="Comic Sans MS" pitchFamily="66" charset="0"/>
              </a:rPr>
              <a:t>  Many challenging issues still remain to be solved</a:t>
            </a:r>
          </a:p>
          <a:p>
            <a:pPr>
              <a:lnSpc>
                <a:spcPts val="4575"/>
              </a:lnSpc>
              <a:spcAft>
                <a:spcPts val="1200"/>
              </a:spcAft>
              <a:buFont typeface="Arial" charset="0"/>
              <a:buChar char="•"/>
            </a:pPr>
            <a:r>
              <a:rPr lang="en-US" sz="2000">
                <a:latin typeface="Comic Sans MS" pitchFamily="66" charset="0"/>
              </a:rPr>
              <a:t>  The clinical verification of the concept is needed</a:t>
            </a:r>
          </a:p>
        </p:txBody>
      </p:sp>
    </p:spTree>
  </p:cSld>
  <p:clrMapOvr>
    <a:masterClrMapping/>
  </p:clrMapOvr>
  <p:transition advTm="22578"/>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29" name="Rectangle 5"/>
          <p:cNvSpPr>
            <a:spLocks/>
          </p:cNvSpPr>
          <p:nvPr/>
        </p:nvSpPr>
        <p:spPr bwMode="auto">
          <a:xfrm>
            <a:off x="2709863" y="369888"/>
            <a:ext cx="3733800" cy="520700"/>
          </a:xfrm>
          <a:prstGeom prst="rect">
            <a:avLst/>
          </a:prstGeom>
          <a:noFill/>
          <a:ln w="9525">
            <a:noFill/>
            <a:miter lim="800000"/>
            <a:headEnd/>
            <a:tailEnd/>
          </a:ln>
        </p:spPr>
        <p:txBody>
          <a:bodyPr lIns="0" tIns="0" rIns="40639" bIns="0"/>
          <a:lstStyle/>
          <a:p>
            <a:pPr marL="39688" algn="ctr"/>
            <a:r>
              <a:rPr lang="en-US" sz="2800" b="1">
                <a:solidFill>
                  <a:srgbClr val="00FF00"/>
                </a:solidFill>
                <a:latin typeface="Comic Sans MS" pitchFamily="66" charset="0"/>
                <a:sym typeface="Comic Sans MS" pitchFamily="66" charset="0"/>
              </a:rPr>
              <a:t>CONCLUSION </a:t>
            </a:r>
          </a:p>
        </p:txBody>
      </p:sp>
      <p:sp>
        <p:nvSpPr>
          <p:cNvPr id="99330" name="Rectangle 6"/>
          <p:cNvSpPr>
            <a:spLocks/>
          </p:cNvSpPr>
          <p:nvPr/>
        </p:nvSpPr>
        <p:spPr bwMode="auto">
          <a:xfrm>
            <a:off x="381000" y="1066800"/>
            <a:ext cx="7594600" cy="1358900"/>
          </a:xfrm>
          <a:prstGeom prst="rect">
            <a:avLst/>
          </a:prstGeom>
          <a:noFill/>
          <a:ln w="9525">
            <a:noFill/>
            <a:miter lim="800000"/>
            <a:headEnd/>
            <a:tailEnd/>
          </a:ln>
        </p:spPr>
        <p:txBody>
          <a:bodyPr lIns="0" tIns="0" rIns="40639" bIns="0"/>
          <a:lstStyle/>
          <a:p>
            <a:pPr marL="39688"/>
            <a:r>
              <a:rPr lang="en-US" sz="2000" b="1">
                <a:solidFill>
                  <a:srgbClr val="00FF00"/>
                </a:solidFill>
                <a:latin typeface="Comic Sans MS" pitchFamily="66" charset="0"/>
                <a:sym typeface="Comic Sans MS" pitchFamily="66" charset="0"/>
              </a:rPr>
              <a:t>One question:</a:t>
            </a:r>
          </a:p>
          <a:p>
            <a:pPr marL="39688"/>
            <a:endParaRPr lang="en-US" sz="2000" b="1">
              <a:solidFill>
                <a:srgbClr val="00FF00"/>
              </a:solidFill>
              <a:latin typeface="Comic Sans MS" pitchFamily="66" charset="0"/>
              <a:sym typeface="Comic Sans MS" pitchFamily="66" charset="0"/>
            </a:endParaRPr>
          </a:p>
          <a:p>
            <a:pPr marL="39688"/>
            <a:r>
              <a:rPr lang="en-US" sz="2000">
                <a:latin typeface="Comic Sans MS" pitchFamily="66" charset="0"/>
                <a:sym typeface="Comic Sans MS" pitchFamily="66" charset="0"/>
              </a:rPr>
              <a:t>How far should we can go with imaging? </a:t>
            </a:r>
          </a:p>
        </p:txBody>
      </p:sp>
      <p:sp>
        <p:nvSpPr>
          <p:cNvPr id="99331" name="Rectangle 7"/>
          <p:cNvSpPr>
            <a:spLocks/>
          </p:cNvSpPr>
          <p:nvPr/>
        </p:nvSpPr>
        <p:spPr bwMode="auto">
          <a:xfrm>
            <a:off x="457200" y="2438400"/>
            <a:ext cx="3733800" cy="520700"/>
          </a:xfrm>
          <a:prstGeom prst="rect">
            <a:avLst/>
          </a:prstGeom>
          <a:noFill/>
          <a:ln w="9525">
            <a:noFill/>
            <a:miter lim="800000"/>
            <a:headEnd/>
            <a:tailEnd/>
          </a:ln>
        </p:spPr>
        <p:txBody>
          <a:bodyPr lIns="0" tIns="0" rIns="40639" bIns="0"/>
          <a:lstStyle/>
          <a:p>
            <a:pPr marL="39688"/>
            <a:r>
              <a:rPr lang="en-US" sz="2000" b="1">
                <a:solidFill>
                  <a:srgbClr val="00FF00"/>
                </a:solidFill>
                <a:latin typeface="Comic Sans MS" pitchFamily="66" charset="0"/>
                <a:sym typeface="Comic Sans MS" pitchFamily="66" charset="0"/>
              </a:rPr>
              <a:t>One answer:</a:t>
            </a:r>
          </a:p>
        </p:txBody>
      </p:sp>
      <p:grpSp>
        <p:nvGrpSpPr>
          <p:cNvPr id="99341" name="Group 13"/>
          <p:cNvGrpSpPr>
            <a:grpSpLocks/>
          </p:cNvGrpSpPr>
          <p:nvPr/>
        </p:nvGrpSpPr>
        <p:grpSpPr bwMode="auto">
          <a:xfrm>
            <a:off x="1498600" y="2959100"/>
            <a:ext cx="6137275" cy="3552825"/>
            <a:chOff x="944" y="1864"/>
            <a:chExt cx="3866" cy="2238"/>
          </a:xfrm>
        </p:grpSpPr>
        <p:grpSp>
          <p:nvGrpSpPr>
            <p:cNvPr id="99334" name="Gruppo 11"/>
            <p:cNvGrpSpPr>
              <a:grpSpLocks/>
            </p:cNvGrpSpPr>
            <p:nvPr/>
          </p:nvGrpSpPr>
          <p:grpSpPr bwMode="auto">
            <a:xfrm>
              <a:off x="944" y="1864"/>
              <a:ext cx="3866" cy="1219"/>
              <a:chOff x="1051755" y="1973580"/>
              <a:chExt cx="7119623" cy="2151887"/>
            </a:xfrm>
          </p:grpSpPr>
          <p:sp>
            <p:nvSpPr>
              <p:cNvPr id="7" name="Rettangolo arrotondato 6"/>
              <p:cNvSpPr/>
              <p:nvPr/>
            </p:nvSpPr>
            <p:spPr bwMode="auto">
              <a:xfrm>
                <a:off x="1173285" y="2095500"/>
                <a:ext cx="6876562" cy="1905000"/>
              </a:xfrm>
              <a:prstGeom prst="roundRect">
                <a:avLst/>
              </a:prstGeom>
              <a:noFill/>
              <a:ln w="9525" cap="flat" cmpd="sng" algn="ctr">
                <a:solidFill>
                  <a:srgbClr val="00FF00"/>
                </a:solidFill>
                <a:prstDash val="solid"/>
                <a:round/>
                <a:headEnd type="none" w="med" len="med"/>
                <a:tailEnd type="none" w="med" len="med"/>
              </a:ln>
              <a:effectLst>
                <a:glow rad="101600">
                  <a:schemeClr val="accent1">
                    <a:lumMod val="50000"/>
                    <a:alpha val="75000"/>
                  </a:schemeClr>
                </a:glow>
              </a:effectLst>
            </p:spPr>
            <p:txBody>
              <a:bodyPr/>
              <a:lstStyle/>
              <a:p>
                <a:pPr algn="just">
                  <a:lnSpc>
                    <a:spcPct val="150000"/>
                  </a:lnSpc>
                </a:pPr>
                <a:endParaRPr lang="en-US" sz="2400" i="1">
                  <a:latin typeface="Comic Sans MS" pitchFamily="66" charset="0"/>
                </a:endParaRPr>
              </a:p>
            </p:txBody>
          </p:sp>
          <p:sp>
            <p:nvSpPr>
              <p:cNvPr id="99339" name="Rettangolo 9"/>
              <p:cNvSpPr>
                <a:spLocks noChangeArrowheads="1"/>
              </p:cNvSpPr>
              <p:nvPr/>
            </p:nvSpPr>
            <p:spPr bwMode="auto">
              <a:xfrm>
                <a:off x="1327995" y="2296628"/>
                <a:ext cx="6487954" cy="1221580"/>
              </a:xfrm>
              <a:prstGeom prst="rect">
                <a:avLst/>
              </a:prstGeom>
              <a:noFill/>
              <a:ln w="9525">
                <a:noFill/>
                <a:miter lim="800000"/>
                <a:headEnd/>
                <a:tailEnd/>
              </a:ln>
            </p:spPr>
            <p:txBody>
              <a:bodyPr>
                <a:spAutoFit/>
              </a:bodyPr>
              <a:lstStyle/>
              <a:p>
                <a:pPr algn="ctr">
                  <a:lnSpc>
                    <a:spcPct val="150000"/>
                  </a:lnSpc>
                  <a:spcBef>
                    <a:spcPct val="50000"/>
                  </a:spcBef>
                </a:pPr>
                <a:r>
                  <a:rPr lang="it-IT" sz="2200" i="1">
                    <a:latin typeface="Comic Sans MS" pitchFamily="66" charset="0"/>
                  </a:rPr>
                  <a:t>Non correre mai più veloce di quanto il tuo angelo custode possa volare !</a:t>
                </a:r>
              </a:p>
            </p:txBody>
          </p:sp>
        </p:grpSp>
        <p:pic>
          <p:nvPicPr>
            <p:cNvPr id="99335" name="Picture 4"/>
            <p:cNvPicPr>
              <a:picLocks noChangeArrowheads="1"/>
            </p:cNvPicPr>
            <p:nvPr/>
          </p:nvPicPr>
          <p:blipFill>
            <a:blip r:embed="rId3"/>
            <a:srcRect r="9999"/>
            <a:stretch>
              <a:fillRect/>
            </a:stretch>
          </p:blipFill>
          <p:spPr bwMode="auto">
            <a:xfrm>
              <a:off x="2316" y="3083"/>
              <a:ext cx="1128" cy="1019"/>
            </a:xfrm>
            <a:prstGeom prst="rect">
              <a:avLst/>
            </a:prstGeom>
            <a:noFill/>
            <a:ln w="9525">
              <a:noFill/>
              <a:miter lim="800000"/>
              <a:headEnd/>
              <a:tailEnd/>
            </a:ln>
          </p:spPr>
        </p:pic>
      </p:grpSp>
      <p:sp>
        <p:nvSpPr>
          <p:cNvPr id="99333" name="CasellaDiTesto 14"/>
          <p:cNvSpPr txBox="1">
            <a:spLocks noChangeArrowheads="1"/>
          </p:cNvSpPr>
          <p:nvPr/>
        </p:nvSpPr>
        <p:spPr bwMode="auto">
          <a:xfrm>
            <a:off x="6526213" y="6194425"/>
            <a:ext cx="184150" cy="368300"/>
          </a:xfrm>
          <a:prstGeom prst="rect">
            <a:avLst/>
          </a:prstGeom>
          <a:noFill/>
          <a:ln w="9525">
            <a:noFill/>
            <a:miter lim="800000"/>
            <a:headEnd/>
            <a:tailEnd/>
          </a:ln>
        </p:spPr>
        <p:txBody>
          <a:bodyPr wrap="none">
            <a:spAutoFit/>
          </a:bodyPr>
          <a:lstStyle/>
          <a:p>
            <a:endParaRPr lang="it-IT"/>
          </a:p>
        </p:txBody>
      </p:sp>
    </p:spTree>
    <p:custDataLst>
      <p:tags r:id="rId1"/>
    </p:custDataLst>
  </p:cSld>
  <p:clrMapOvr>
    <a:masterClrMapping/>
  </p:clrMapOvr>
  <p:transition advTm="1835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00353" name="Group 8"/>
          <p:cNvGrpSpPr>
            <a:grpSpLocks/>
          </p:cNvGrpSpPr>
          <p:nvPr/>
        </p:nvGrpSpPr>
        <p:grpSpPr bwMode="auto">
          <a:xfrm>
            <a:off x="1011238" y="668338"/>
            <a:ext cx="6315075" cy="5068887"/>
            <a:chOff x="665" y="306"/>
            <a:chExt cx="3978" cy="3193"/>
          </a:xfrm>
        </p:grpSpPr>
        <p:pic>
          <p:nvPicPr>
            <p:cNvPr id="100355" name="Immagine 2"/>
            <p:cNvPicPr>
              <a:picLocks noChangeAspect="1"/>
            </p:cNvPicPr>
            <p:nvPr/>
          </p:nvPicPr>
          <p:blipFill>
            <a:blip r:embed="rId3"/>
            <a:srcRect r="54610"/>
            <a:stretch>
              <a:fillRect/>
            </a:stretch>
          </p:blipFill>
          <p:spPr bwMode="auto">
            <a:xfrm>
              <a:off x="665" y="1019"/>
              <a:ext cx="2215" cy="2480"/>
            </a:xfrm>
            <a:prstGeom prst="rect">
              <a:avLst/>
            </a:prstGeom>
            <a:noFill/>
            <a:ln w="9525">
              <a:noFill/>
              <a:miter lim="800000"/>
              <a:headEnd/>
              <a:tailEnd/>
            </a:ln>
          </p:spPr>
        </p:pic>
        <p:grpSp>
          <p:nvGrpSpPr>
            <p:cNvPr id="100356" name="Group 7"/>
            <p:cNvGrpSpPr>
              <a:grpSpLocks/>
            </p:cNvGrpSpPr>
            <p:nvPr/>
          </p:nvGrpSpPr>
          <p:grpSpPr bwMode="auto">
            <a:xfrm>
              <a:off x="2626" y="306"/>
              <a:ext cx="2017" cy="1173"/>
              <a:chOff x="2732" y="250"/>
              <a:chExt cx="2017" cy="1173"/>
            </a:xfrm>
          </p:grpSpPr>
          <p:sp>
            <p:nvSpPr>
              <p:cNvPr id="4" name="Fumetto 3 3"/>
              <p:cNvSpPr>
                <a:spLocks noChangeArrowheads="1"/>
              </p:cNvSpPr>
              <p:nvPr/>
            </p:nvSpPr>
            <p:spPr bwMode="auto">
              <a:xfrm>
                <a:off x="2732" y="250"/>
                <a:ext cx="2017" cy="1173"/>
              </a:xfrm>
              <a:prstGeom prst="wedgeEllipseCallout">
                <a:avLst>
                  <a:gd name="adj1" fmla="val -53708"/>
                  <a:gd name="adj2" fmla="val 33037"/>
                </a:avLst>
              </a:prstGeom>
              <a:solidFill>
                <a:schemeClr val="tx1"/>
              </a:solidFill>
              <a:ln w="9525">
                <a:solidFill>
                  <a:srgbClr val="3366FF"/>
                </a:solidFill>
                <a:miter lim="800000"/>
                <a:headEnd/>
                <a:tailEnd/>
              </a:ln>
              <a:effectLst>
                <a:outerShdw blurRad="40000" dist="23000" dir="5400000" rotWithShape="0">
                  <a:srgbClr val="000000">
                    <a:alpha val="34999"/>
                  </a:srgbClr>
                </a:outerShdw>
              </a:effectLst>
            </p:spPr>
            <p:txBody>
              <a:bodyPr anchor="ctr"/>
              <a:lstStyle/>
              <a:p>
                <a:pPr>
                  <a:lnSpc>
                    <a:spcPct val="70000"/>
                  </a:lnSpc>
                  <a:spcBef>
                    <a:spcPct val="30000"/>
                  </a:spcBef>
                  <a:defRPr/>
                </a:pPr>
                <a:endParaRPr lang="it-IT" sz="2400">
                  <a:solidFill>
                    <a:srgbClr val="16165D"/>
                  </a:solidFill>
                  <a:latin typeface="Times New Roman" pitchFamily="-107" charset="0"/>
                  <a:ea typeface="Times New Roman" pitchFamily="-107" charset="0"/>
                  <a:cs typeface="Times New Roman" pitchFamily="-107" charset="0"/>
                </a:endParaRPr>
              </a:p>
            </p:txBody>
          </p:sp>
          <p:sp>
            <p:nvSpPr>
              <p:cNvPr id="100358" name="Text Box 7"/>
              <p:cNvSpPr txBox="1">
                <a:spLocks noChangeArrowheads="1"/>
              </p:cNvSpPr>
              <p:nvPr/>
            </p:nvSpPr>
            <p:spPr bwMode="auto">
              <a:xfrm>
                <a:off x="3008" y="250"/>
                <a:ext cx="1635" cy="978"/>
              </a:xfrm>
              <a:prstGeom prst="rect">
                <a:avLst/>
              </a:prstGeom>
              <a:noFill/>
              <a:ln w="9525">
                <a:noFill/>
                <a:miter lim="800000"/>
                <a:headEnd/>
                <a:tailEnd/>
              </a:ln>
            </p:spPr>
            <p:txBody>
              <a:bodyPr>
                <a:spAutoFit/>
              </a:bodyPr>
              <a:lstStyle/>
              <a:p>
                <a:pPr algn="just"/>
                <a:r>
                  <a:rPr lang="it-IT" sz="2000">
                    <a:latin typeface="Comic Sans MS" pitchFamily="66" charset="0"/>
                  </a:rPr>
                  <a:t>      </a:t>
                </a:r>
                <a:r>
                  <a:rPr lang="it-IT" sz="2400" b="1">
                    <a:solidFill>
                      <a:srgbClr val="FF0000"/>
                    </a:solidFill>
                  </a:rPr>
                  <a:t>S</a:t>
                </a:r>
                <a:r>
                  <a:rPr lang="it-IT" sz="2000">
                    <a:solidFill>
                      <a:srgbClr val="080822"/>
                    </a:solidFill>
                  </a:rPr>
                  <a:t>ono </a:t>
                </a:r>
              </a:p>
              <a:p>
                <a:pPr algn="just"/>
                <a:r>
                  <a:rPr lang="it-IT" sz="2000">
                    <a:solidFill>
                      <a:srgbClr val="080822"/>
                    </a:solidFill>
                  </a:rPr>
                  <a:t>     </a:t>
                </a:r>
                <a:r>
                  <a:rPr lang="it-IT" sz="2400" b="1">
                    <a:solidFill>
                      <a:srgbClr val="FF0000"/>
                    </a:solidFill>
                  </a:rPr>
                  <a:t>P</a:t>
                </a:r>
                <a:r>
                  <a:rPr lang="it-IT" sz="2000">
                    <a:solidFill>
                      <a:srgbClr val="080822"/>
                    </a:solidFill>
                  </a:rPr>
                  <a:t>azzi </a:t>
                </a:r>
              </a:p>
              <a:p>
                <a:pPr algn="just"/>
                <a:r>
                  <a:rPr lang="it-IT" sz="2000">
                    <a:solidFill>
                      <a:srgbClr val="080822"/>
                    </a:solidFill>
                  </a:rPr>
                  <a:t>   </a:t>
                </a:r>
                <a:r>
                  <a:rPr lang="it-IT" sz="2400" b="1">
                    <a:solidFill>
                      <a:srgbClr val="FF0000"/>
                    </a:solidFill>
                  </a:rPr>
                  <a:t>Q</a:t>
                </a:r>
                <a:r>
                  <a:rPr lang="it-IT" sz="2000">
                    <a:solidFill>
                      <a:srgbClr val="080822"/>
                    </a:solidFill>
                  </a:rPr>
                  <a:t>uesti </a:t>
                </a:r>
              </a:p>
              <a:p>
                <a:pPr algn="just"/>
                <a:r>
                  <a:rPr lang="it-IT" sz="2000">
                    <a:solidFill>
                      <a:srgbClr val="080822"/>
                    </a:solidFill>
                  </a:rPr>
                  <a:t> </a:t>
                </a:r>
                <a:r>
                  <a:rPr lang="it-IT" sz="2400" b="1">
                    <a:solidFill>
                      <a:srgbClr val="FF0000"/>
                    </a:solidFill>
                  </a:rPr>
                  <a:t>R</a:t>
                </a:r>
                <a:r>
                  <a:rPr lang="it-IT" sz="2000">
                    <a:solidFill>
                      <a:srgbClr val="080822"/>
                    </a:solidFill>
                  </a:rPr>
                  <a:t>adioterapisti romani!</a:t>
                </a:r>
              </a:p>
            </p:txBody>
          </p:sp>
        </p:grpSp>
      </p:grpSp>
      <p:sp>
        <p:nvSpPr>
          <p:cNvPr id="100354" name="CasellaDiTesto 5"/>
          <p:cNvSpPr txBox="1">
            <a:spLocks noChangeArrowheads="1"/>
          </p:cNvSpPr>
          <p:nvPr/>
        </p:nvSpPr>
        <p:spPr bwMode="auto">
          <a:xfrm>
            <a:off x="5103813" y="3875088"/>
            <a:ext cx="3114675" cy="366712"/>
          </a:xfrm>
          <a:prstGeom prst="rect">
            <a:avLst/>
          </a:prstGeom>
          <a:noFill/>
          <a:ln w="9525">
            <a:noFill/>
            <a:miter lim="800000"/>
            <a:headEnd/>
            <a:tailEnd/>
          </a:ln>
        </p:spPr>
        <p:txBody>
          <a:bodyPr>
            <a:spAutoFit/>
          </a:bodyPr>
          <a:lstStyle/>
          <a:p>
            <a:pPr algn="ctr">
              <a:spcBef>
                <a:spcPct val="30000"/>
              </a:spcBef>
            </a:pPr>
            <a:r>
              <a:rPr lang="it-IT" b="1" i="1">
                <a:solidFill>
                  <a:srgbClr val="00FF00"/>
                </a:solidFill>
                <a:latin typeface="Comic Sans MS" pitchFamily="66" charset="0"/>
              </a:rPr>
              <a:t>Grazie per l’attenzione</a:t>
            </a:r>
          </a:p>
        </p:txBody>
      </p:sp>
    </p:spTree>
  </p:cSld>
  <p:clrMapOvr>
    <a:masterClrMapping/>
  </p:clrMapOvr>
  <p:transition advTm="6234"/>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1" name="Text Box 3"/>
          <p:cNvSpPr txBox="1">
            <a:spLocks noChangeArrowheads="1"/>
          </p:cNvSpPr>
          <p:nvPr/>
        </p:nvSpPr>
        <p:spPr bwMode="auto">
          <a:xfrm>
            <a:off x="312738" y="955675"/>
            <a:ext cx="8478837" cy="2374900"/>
          </a:xfrm>
          <a:prstGeom prst="rect">
            <a:avLst/>
          </a:prstGeom>
          <a:noFill/>
          <a:ln w="9525">
            <a:noFill/>
            <a:miter lim="800000"/>
            <a:headEnd/>
            <a:tailEnd/>
          </a:ln>
        </p:spPr>
        <p:txBody>
          <a:bodyPr>
            <a:spAutoFit/>
          </a:bodyPr>
          <a:lstStyle/>
          <a:p>
            <a:pPr algn="just">
              <a:lnSpc>
                <a:spcPct val="150000"/>
              </a:lnSpc>
              <a:buFontTx/>
              <a:buChar char="•"/>
            </a:pPr>
            <a:r>
              <a:rPr lang="en-US" sz="2000">
                <a:latin typeface="Comic Sans MS" pitchFamily="66" charset="0"/>
              </a:rPr>
              <a:t> When FDG-activity was seen outside the CT volume, the final target volume was always the sum of the CT volume plus the PET volume </a:t>
            </a:r>
          </a:p>
          <a:p>
            <a:pPr algn="just">
              <a:lnSpc>
                <a:spcPct val="150000"/>
              </a:lnSpc>
              <a:buFontTx/>
              <a:buChar char="•"/>
            </a:pPr>
            <a:r>
              <a:rPr lang="en-US" sz="2000">
                <a:latin typeface="Comic Sans MS" pitchFamily="66" charset="0"/>
              </a:rPr>
              <a:t> Conversely, if the CT scan or physical examination revealed more suspected lesions than the PET images, the CT information was taken to define the size of the radiation field.</a:t>
            </a:r>
            <a:endParaRPr lang="it-IT" sz="2000">
              <a:latin typeface="Comic Sans MS" pitchFamily="66" charset="0"/>
            </a:endParaRPr>
          </a:p>
        </p:txBody>
      </p:sp>
      <p:sp>
        <p:nvSpPr>
          <p:cNvPr id="8194" name="Text Box 2"/>
          <p:cNvSpPr txBox="1">
            <a:spLocks noChangeArrowheads="1"/>
          </p:cNvSpPr>
          <p:nvPr/>
        </p:nvSpPr>
        <p:spPr bwMode="auto">
          <a:xfrm>
            <a:off x="0" y="273050"/>
            <a:ext cx="9144000" cy="461963"/>
          </a:xfrm>
          <a:prstGeom prst="rect">
            <a:avLst/>
          </a:prstGeom>
          <a:noFill/>
          <a:ln w="9525">
            <a:noFill/>
            <a:miter lim="800000"/>
            <a:headEnd/>
            <a:tailEnd/>
          </a:ln>
        </p:spPr>
        <p:txBody>
          <a:bodyPr>
            <a:spAutoFit/>
          </a:bodyPr>
          <a:lstStyle/>
          <a:p>
            <a:pPr algn="ctr">
              <a:spcBef>
                <a:spcPct val="50000"/>
              </a:spcBef>
              <a:defRPr/>
            </a:pPr>
            <a:r>
              <a:rPr lang="en-US" sz="2400" b="1" dirty="0">
                <a:solidFill>
                  <a:srgbClr val="00FF00"/>
                </a:solidFill>
                <a:effectLst>
                  <a:outerShdw blurRad="38100" dist="38100" dir="2700000" algn="tl">
                    <a:srgbClr val="000000"/>
                  </a:outerShdw>
                </a:effectLst>
                <a:latin typeface="Comic Sans MS"/>
                <a:ea typeface="ＭＳ Ｐゴシック" pitchFamily="-107" charset="-128"/>
                <a:cs typeface="Comic Sans MS"/>
              </a:rPr>
              <a:t>Rules for the final GTV contouring at Reggio Emilia Hosp.</a:t>
            </a:r>
            <a:endParaRPr lang="it-IT" sz="2400" b="1" dirty="0">
              <a:solidFill>
                <a:srgbClr val="00FF00"/>
              </a:solidFill>
              <a:effectLst>
                <a:outerShdw blurRad="38100" dist="38100" dir="2700000" algn="tl">
                  <a:srgbClr val="000000"/>
                </a:outerShdw>
              </a:effectLst>
              <a:latin typeface="Comic Sans MS"/>
              <a:ea typeface="ＭＳ Ｐゴシック" pitchFamily="-107" charset="-128"/>
              <a:cs typeface="Comic Sans MS"/>
            </a:endParaRPr>
          </a:p>
        </p:txBody>
      </p:sp>
      <p:grpSp>
        <p:nvGrpSpPr>
          <p:cNvPr id="102403" name="Group 5"/>
          <p:cNvGrpSpPr>
            <a:grpSpLocks/>
          </p:cNvGrpSpPr>
          <p:nvPr/>
        </p:nvGrpSpPr>
        <p:grpSpPr bwMode="auto">
          <a:xfrm>
            <a:off x="1360488" y="3749675"/>
            <a:ext cx="6423025" cy="2813050"/>
            <a:chOff x="141" y="672"/>
            <a:chExt cx="4459" cy="2160"/>
          </a:xfrm>
        </p:grpSpPr>
        <p:grpSp>
          <p:nvGrpSpPr>
            <p:cNvPr id="102404" name="Group 6"/>
            <p:cNvGrpSpPr>
              <a:grpSpLocks/>
            </p:cNvGrpSpPr>
            <p:nvPr/>
          </p:nvGrpSpPr>
          <p:grpSpPr bwMode="auto">
            <a:xfrm>
              <a:off x="141" y="676"/>
              <a:ext cx="2739" cy="2156"/>
              <a:chOff x="141" y="624"/>
              <a:chExt cx="2739" cy="2156"/>
            </a:xfrm>
          </p:grpSpPr>
          <p:pic>
            <p:nvPicPr>
              <p:cNvPr id="102412" name="Picture 7" descr="GTV def 1"/>
              <p:cNvPicPr>
                <a:picLocks noChangeAspect="1" noChangeArrowheads="1"/>
              </p:cNvPicPr>
              <p:nvPr/>
            </p:nvPicPr>
            <p:blipFill>
              <a:blip r:embed="rId3"/>
              <a:srcRect l="17197" t="7654" r="2078" b="7654"/>
              <a:stretch>
                <a:fillRect/>
              </a:stretch>
            </p:blipFill>
            <p:spPr bwMode="auto">
              <a:xfrm>
                <a:off x="141" y="624"/>
                <a:ext cx="2739" cy="2156"/>
              </a:xfrm>
              <a:prstGeom prst="rect">
                <a:avLst/>
              </a:prstGeom>
              <a:noFill/>
              <a:ln w="9525">
                <a:noFill/>
                <a:miter lim="800000"/>
                <a:headEnd/>
                <a:tailEnd/>
              </a:ln>
            </p:spPr>
          </p:pic>
          <p:sp>
            <p:nvSpPr>
              <p:cNvPr id="102413" name="Text Box 8"/>
              <p:cNvSpPr txBox="1">
                <a:spLocks noChangeArrowheads="1"/>
              </p:cNvSpPr>
              <p:nvPr/>
            </p:nvSpPr>
            <p:spPr bwMode="auto">
              <a:xfrm>
                <a:off x="1104" y="1680"/>
                <a:ext cx="864" cy="307"/>
              </a:xfrm>
              <a:prstGeom prst="rect">
                <a:avLst/>
              </a:prstGeom>
              <a:noFill/>
              <a:ln w="9525">
                <a:noFill/>
                <a:miter lim="800000"/>
                <a:headEnd/>
                <a:tailEnd/>
              </a:ln>
            </p:spPr>
            <p:txBody>
              <a:bodyPr>
                <a:spAutoFit/>
              </a:bodyPr>
              <a:lstStyle/>
              <a:p>
                <a:pPr>
                  <a:spcBef>
                    <a:spcPct val="50000"/>
                  </a:spcBef>
                </a:pPr>
                <a:r>
                  <a:rPr lang="it-IT" sz="2000">
                    <a:solidFill>
                      <a:srgbClr val="00FFFF"/>
                    </a:solidFill>
                  </a:rPr>
                  <a:t>PET-GTV</a:t>
                </a:r>
              </a:p>
            </p:txBody>
          </p:sp>
          <p:sp>
            <p:nvSpPr>
              <p:cNvPr id="102414" name="Text Box 9"/>
              <p:cNvSpPr txBox="1">
                <a:spLocks noChangeArrowheads="1"/>
              </p:cNvSpPr>
              <p:nvPr/>
            </p:nvSpPr>
            <p:spPr bwMode="auto">
              <a:xfrm>
                <a:off x="240" y="701"/>
                <a:ext cx="973" cy="307"/>
              </a:xfrm>
              <a:prstGeom prst="rect">
                <a:avLst/>
              </a:prstGeom>
              <a:noFill/>
              <a:ln w="9525">
                <a:noFill/>
                <a:miter lim="800000"/>
                <a:headEnd/>
                <a:tailEnd/>
              </a:ln>
            </p:spPr>
            <p:txBody>
              <a:bodyPr>
                <a:spAutoFit/>
              </a:bodyPr>
              <a:lstStyle/>
              <a:p>
                <a:pPr algn="ctr">
                  <a:spcBef>
                    <a:spcPct val="50000"/>
                  </a:spcBef>
                </a:pPr>
                <a:r>
                  <a:rPr lang="it-IT" sz="2000">
                    <a:solidFill>
                      <a:srgbClr val="00FF00"/>
                    </a:solidFill>
                  </a:rPr>
                  <a:t>CT-GTV</a:t>
                </a:r>
              </a:p>
            </p:txBody>
          </p:sp>
          <p:sp>
            <p:nvSpPr>
              <p:cNvPr id="102415" name="Line 10"/>
              <p:cNvSpPr>
                <a:spLocks noChangeShapeType="1"/>
              </p:cNvSpPr>
              <p:nvPr/>
            </p:nvSpPr>
            <p:spPr bwMode="auto">
              <a:xfrm>
                <a:off x="816" y="1008"/>
                <a:ext cx="192" cy="336"/>
              </a:xfrm>
              <a:prstGeom prst="line">
                <a:avLst/>
              </a:prstGeom>
              <a:noFill/>
              <a:ln w="28575" algn="ctr">
                <a:solidFill>
                  <a:srgbClr val="00FF00"/>
                </a:solidFill>
                <a:round/>
                <a:headEnd/>
                <a:tailEnd type="triangle" w="med" len="med"/>
              </a:ln>
            </p:spPr>
            <p:txBody>
              <a:bodyPr wrap="none" anchor="ctr"/>
              <a:lstStyle/>
              <a:p>
                <a:endParaRPr lang="it-IT"/>
              </a:p>
            </p:txBody>
          </p:sp>
          <p:sp>
            <p:nvSpPr>
              <p:cNvPr id="102416" name="Line 11"/>
              <p:cNvSpPr>
                <a:spLocks noChangeShapeType="1"/>
              </p:cNvSpPr>
              <p:nvPr/>
            </p:nvSpPr>
            <p:spPr bwMode="auto">
              <a:xfrm flipH="1" flipV="1">
                <a:off x="1008" y="1680"/>
                <a:ext cx="144" cy="144"/>
              </a:xfrm>
              <a:prstGeom prst="line">
                <a:avLst/>
              </a:prstGeom>
              <a:noFill/>
              <a:ln w="25400">
                <a:solidFill>
                  <a:srgbClr val="00FFFF"/>
                </a:solidFill>
                <a:round/>
                <a:headEnd/>
                <a:tailEnd type="triangle" w="med" len="med"/>
              </a:ln>
            </p:spPr>
            <p:txBody>
              <a:bodyPr wrap="none" anchor="ctr"/>
              <a:lstStyle/>
              <a:p>
                <a:endParaRPr lang="it-IT"/>
              </a:p>
            </p:txBody>
          </p:sp>
          <p:sp>
            <p:nvSpPr>
              <p:cNvPr id="102417" name="Freeform 12"/>
              <p:cNvSpPr>
                <a:spLocks/>
              </p:cNvSpPr>
              <p:nvPr/>
            </p:nvSpPr>
            <p:spPr bwMode="auto">
              <a:xfrm>
                <a:off x="555" y="1680"/>
                <a:ext cx="218" cy="270"/>
              </a:xfrm>
              <a:custGeom>
                <a:avLst/>
                <a:gdLst>
                  <a:gd name="T0" fmla="*/ 5 w 218"/>
                  <a:gd name="T1" fmla="*/ 91 h 270"/>
                  <a:gd name="T2" fmla="*/ 10 w 218"/>
                  <a:gd name="T3" fmla="*/ 64 h 270"/>
                  <a:gd name="T4" fmla="*/ 26 w 218"/>
                  <a:gd name="T5" fmla="*/ 59 h 270"/>
                  <a:gd name="T6" fmla="*/ 106 w 218"/>
                  <a:gd name="T7" fmla="*/ 11 h 270"/>
                  <a:gd name="T8" fmla="*/ 176 w 218"/>
                  <a:gd name="T9" fmla="*/ 16 h 270"/>
                  <a:gd name="T10" fmla="*/ 218 w 218"/>
                  <a:gd name="T11" fmla="*/ 117 h 270"/>
                  <a:gd name="T12" fmla="*/ 170 w 218"/>
                  <a:gd name="T13" fmla="*/ 197 h 270"/>
                  <a:gd name="T14" fmla="*/ 96 w 218"/>
                  <a:gd name="T15" fmla="*/ 224 h 270"/>
                  <a:gd name="T16" fmla="*/ 69 w 218"/>
                  <a:gd name="T17" fmla="*/ 256 h 270"/>
                  <a:gd name="T18" fmla="*/ 32 w 218"/>
                  <a:gd name="T19" fmla="*/ 245 h 270"/>
                  <a:gd name="T20" fmla="*/ 21 w 218"/>
                  <a:gd name="T21" fmla="*/ 171 h 270"/>
                  <a:gd name="T22" fmla="*/ 16 w 218"/>
                  <a:gd name="T23" fmla="*/ 155 h 270"/>
                  <a:gd name="T24" fmla="*/ 10 w 218"/>
                  <a:gd name="T25" fmla="*/ 139 h 270"/>
                  <a:gd name="T26" fmla="*/ 0 w 218"/>
                  <a:gd name="T27" fmla="*/ 107 h 270"/>
                  <a:gd name="T28" fmla="*/ 5 w 218"/>
                  <a:gd name="T29" fmla="*/ 80 h 270"/>
                  <a:gd name="T30" fmla="*/ 53 w 218"/>
                  <a:gd name="T31" fmla="*/ 43 h 270"/>
                  <a:gd name="T32" fmla="*/ 69 w 218"/>
                  <a:gd name="T33" fmla="*/ 0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270"/>
                  <a:gd name="T53" fmla="*/ 218 w 218"/>
                  <a:gd name="T54" fmla="*/ 270 h 27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270">
                    <a:moveTo>
                      <a:pt x="5" y="91"/>
                    </a:moveTo>
                    <a:cubicBezTo>
                      <a:pt x="6" y="82"/>
                      <a:pt x="4" y="71"/>
                      <a:pt x="10" y="64"/>
                    </a:cubicBezTo>
                    <a:cubicBezTo>
                      <a:pt x="13" y="59"/>
                      <a:pt x="21" y="61"/>
                      <a:pt x="26" y="59"/>
                    </a:cubicBezTo>
                    <a:cubicBezTo>
                      <a:pt x="53" y="43"/>
                      <a:pt x="75" y="20"/>
                      <a:pt x="106" y="11"/>
                    </a:cubicBezTo>
                    <a:cubicBezTo>
                      <a:pt x="129" y="12"/>
                      <a:pt x="153" y="11"/>
                      <a:pt x="176" y="16"/>
                    </a:cubicBezTo>
                    <a:cubicBezTo>
                      <a:pt x="198" y="20"/>
                      <a:pt x="214" y="96"/>
                      <a:pt x="218" y="117"/>
                    </a:cubicBezTo>
                    <a:cubicBezTo>
                      <a:pt x="213" y="162"/>
                      <a:pt x="214" y="183"/>
                      <a:pt x="170" y="197"/>
                    </a:cubicBezTo>
                    <a:cubicBezTo>
                      <a:pt x="151" y="226"/>
                      <a:pt x="133" y="220"/>
                      <a:pt x="96" y="224"/>
                    </a:cubicBezTo>
                    <a:cubicBezTo>
                      <a:pt x="104" y="251"/>
                      <a:pt x="92" y="248"/>
                      <a:pt x="69" y="256"/>
                    </a:cubicBezTo>
                    <a:cubicBezTo>
                      <a:pt x="48" y="270"/>
                      <a:pt x="39" y="269"/>
                      <a:pt x="32" y="245"/>
                    </a:cubicBezTo>
                    <a:cubicBezTo>
                      <a:pt x="37" y="212"/>
                      <a:pt x="52" y="190"/>
                      <a:pt x="21" y="171"/>
                    </a:cubicBezTo>
                    <a:cubicBezTo>
                      <a:pt x="19" y="165"/>
                      <a:pt x="17" y="160"/>
                      <a:pt x="16" y="155"/>
                    </a:cubicBezTo>
                    <a:cubicBezTo>
                      <a:pt x="14" y="149"/>
                      <a:pt x="11" y="144"/>
                      <a:pt x="10" y="139"/>
                    </a:cubicBezTo>
                    <a:cubicBezTo>
                      <a:pt x="6" y="128"/>
                      <a:pt x="0" y="107"/>
                      <a:pt x="0" y="107"/>
                    </a:cubicBezTo>
                    <a:cubicBezTo>
                      <a:pt x="1" y="98"/>
                      <a:pt x="1" y="88"/>
                      <a:pt x="5" y="80"/>
                    </a:cubicBezTo>
                    <a:cubicBezTo>
                      <a:pt x="14" y="54"/>
                      <a:pt x="37" y="58"/>
                      <a:pt x="53" y="43"/>
                    </a:cubicBezTo>
                    <a:lnTo>
                      <a:pt x="69" y="0"/>
                    </a:lnTo>
                  </a:path>
                </a:pathLst>
              </a:custGeom>
              <a:noFill/>
              <a:ln w="38100" algn="ctr">
                <a:solidFill>
                  <a:srgbClr val="00FF00"/>
                </a:solidFill>
                <a:round/>
                <a:headEnd/>
                <a:tailEnd/>
              </a:ln>
            </p:spPr>
            <p:txBody>
              <a:bodyPr wrap="none" anchor="ctr"/>
              <a:lstStyle/>
              <a:p>
                <a:endParaRPr lang="it-IT"/>
              </a:p>
            </p:txBody>
          </p:sp>
          <p:sp>
            <p:nvSpPr>
              <p:cNvPr id="102418" name="Freeform 13"/>
              <p:cNvSpPr>
                <a:spLocks/>
              </p:cNvSpPr>
              <p:nvPr/>
            </p:nvSpPr>
            <p:spPr bwMode="auto">
              <a:xfrm>
                <a:off x="789" y="1312"/>
                <a:ext cx="424" cy="437"/>
              </a:xfrm>
              <a:custGeom>
                <a:avLst/>
                <a:gdLst>
                  <a:gd name="T0" fmla="*/ 102 w 424"/>
                  <a:gd name="T1" fmla="*/ 32 h 437"/>
                  <a:gd name="T2" fmla="*/ 203 w 424"/>
                  <a:gd name="T3" fmla="*/ 0 h 437"/>
                  <a:gd name="T4" fmla="*/ 262 w 424"/>
                  <a:gd name="T5" fmla="*/ 11 h 437"/>
                  <a:gd name="T6" fmla="*/ 294 w 424"/>
                  <a:gd name="T7" fmla="*/ 32 h 437"/>
                  <a:gd name="T8" fmla="*/ 310 w 424"/>
                  <a:gd name="T9" fmla="*/ 80 h 437"/>
                  <a:gd name="T10" fmla="*/ 315 w 424"/>
                  <a:gd name="T11" fmla="*/ 133 h 437"/>
                  <a:gd name="T12" fmla="*/ 347 w 424"/>
                  <a:gd name="T13" fmla="*/ 155 h 437"/>
                  <a:gd name="T14" fmla="*/ 363 w 424"/>
                  <a:gd name="T15" fmla="*/ 165 h 437"/>
                  <a:gd name="T16" fmla="*/ 374 w 424"/>
                  <a:gd name="T17" fmla="*/ 181 h 437"/>
                  <a:gd name="T18" fmla="*/ 390 w 424"/>
                  <a:gd name="T19" fmla="*/ 192 h 437"/>
                  <a:gd name="T20" fmla="*/ 406 w 424"/>
                  <a:gd name="T21" fmla="*/ 224 h 437"/>
                  <a:gd name="T22" fmla="*/ 411 w 424"/>
                  <a:gd name="T23" fmla="*/ 293 h 437"/>
                  <a:gd name="T24" fmla="*/ 379 w 424"/>
                  <a:gd name="T25" fmla="*/ 304 h 437"/>
                  <a:gd name="T26" fmla="*/ 331 w 424"/>
                  <a:gd name="T27" fmla="*/ 352 h 437"/>
                  <a:gd name="T28" fmla="*/ 246 w 424"/>
                  <a:gd name="T29" fmla="*/ 347 h 437"/>
                  <a:gd name="T30" fmla="*/ 219 w 424"/>
                  <a:gd name="T31" fmla="*/ 352 h 437"/>
                  <a:gd name="T32" fmla="*/ 235 w 424"/>
                  <a:gd name="T33" fmla="*/ 400 h 437"/>
                  <a:gd name="T34" fmla="*/ 230 w 424"/>
                  <a:gd name="T35" fmla="*/ 416 h 437"/>
                  <a:gd name="T36" fmla="*/ 198 w 424"/>
                  <a:gd name="T37" fmla="*/ 437 h 437"/>
                  <a:gd name="T38" fmla="*/ 38 w 424"/>
                  <a:gd name="T39" fmla="*/ 389 h 437"/>
                  <a:gd name="T40" fmla="*/ 0 w 424"/>
                  <a:gd name="T41" fmla="*/ 293 h 437"/>
                  <a:gd name="T42" fmla="*/ 22 w 424"/>
                  <a:gd name="T43" fmla="*/ 181 h 437"/>
                  <a:gd name="T44" fmla="*/ 102 w 424"/>
                  <a:gd name="T45" fmla="*/ 64 h 437"/>
                  <a:gd name="T46" fmla="*/ 160 w 424"/>
                  <a:gd name="T47" fmla="*/ 27 h 437"/>
                  <a:gd name="T48" fmla="*/ 187 w 424"/>
                  <a:gd name="T49" fmla="*/ 16 h 4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24"/>
                  <a:gd name="T76" fmla="*/ 0 h 437"/>
                  <a:gd name="T77" fmla="*/ 424 w 424"/>
                  <a:gd name="T78" fmla="*/ 437 h 43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24" h="437">
                    <a:moveTo>
                      <a:pt x="102" y="32"/>
                    </a:moveTo>
                    <a:cubicBezTo>
                      <a:pt x="135" y="21"/>
                      <a:pt x="168" y="8"/>
                      <a:pt x="203" y="0"/>
                    </a:cubicBezTo>
                    <a:cubicBezTo>
                      <a:pt x="220" y="2"/>
                      <a:pt x="244" y="1"/>
                      <a:pt x="262" y="11"/>
                    </a:cubicBezTo>
                    <a:cubicBezTo>
                      <a:pt x="273" y="17"/>
                      <a:pt x="294" y="32"/>
                      <a:pt x="294" y="32"/>
                    </a:cubicBezTo>
                    <a:cubicBezTo>
                      <a:pt x="305" y="69"/>
                      <a:pt x="300" y="53"/>
                      <a:pt x="310" y="80"/>
                    </a:cubicBezTo>
                    <a:cubicBezTo>
                      <a:pt x="311" y="97"/>
                      <a:pt x="307" y="117"/>
                      <a:pt x="315" y="133"/>
                    </a:cubicBezTo>
                    <a:cubicBezTo>
                      <a:pt x="320" y="144"/>
                      <a:pt x="336" y="147"/>
                      <a:pt x="347" y="155"/>
                    </a:cubicBezTo>
                    <a:cubicBezTo>
                      <a:pt x="352" y="158"/>
                      <a:pt x="363" y="165"/>
                      <a:pt x="363" y="165"/>
                    </a:cubicBezTo>
                    <a:cubicBezTo>
                      <a:pt x="366" y="170"/>
                      <a:pt x="369" y="176"/>
                      <a:pt x="374" y="181"/>
                    </a:cubicBezTo>
                    <a:cubicBezTo>
                      <a:pt x="378" y="185"/>
                      <a:pt x="386" y="186"/>
                      <a:pt x="390" y="192"/>
                    </a:cubicBezTo>
                    <a:cubicBezTo>
                      <a:pt x="397" y="201"/>
                      <a:pt x="399" y="214"/>
                      <a:pt x="406" y="224"/>
                    </a:cubicBezTo>
                    <a:cubicBezTo>
                      <a:pt x="413" y="248"/>
                      <a:pt x="424" y="266"/>
                      <a:pt x="411" y="293"/>
                    </a:cubicBezTo>
                    <a:cubicBezTo>
                      <a:pt x="410" y="294"/>
                      <a:pt x="380" y="303"/>
                      <a:pt x="379" y="304"/>
                    </a:cubicBezTo>
                    <a:cubicBezTo>
                      <a:pt x="356" y="319"/>
                      <a:pt x="359" y="343"/>
                      <a:pt x="331" y="352"/>
                    </a:cubicBezTo>
                    <a:cubicBezTo>
                      <a:pt x="302" y="350"/>
                      <a:pt x="274" y="347"/>
                      <a:pt x="246" y="347"/>
                    </a:cubicBezTo>
                    <a:cubicBezTo>
                      <a:pt x="236" y="347"/>
                      <a:pt x="225" y="345"/>
                      <a:pt x="219" y="352"/>
                    </a:cubicBezTo>
                    <a:cubicBezTo>
                      <a:pt x="216" y="354"/>
                      <a:pt x="233" y="395"/>
                      <a:pt x="235" y="400"/>
                    </a:cubicBezTo>
                    <a:cubicBezTo>
                      <a:pt x="233" y="405"/>
                      <a:pt x="233" y="412"/>
                      <a:pt x="230" y="416"/>
                    </a:cubicBezTo>
                    <a:cubicBezTo>
                      <a:pt x="220" y="425"/>
                      <a:pt x="198" y="437"/>
                      <a:pt x="198" y="437"/>
                    </a:cubicBezTo>
                    <a:cubicBezTo>
                      <a:pt x="143" y="424"/>
                      <a:pt x="90" y="408"/>
                      <a:pt x="38" y="389"/>
                    </a:cubicBezTo>
                    <a:cubicBezTo>
                      <a:pt x="18" y="360"/>
                      <a:pt x="12" y="325"/>
                      <a:pt x="0" y="293"/>
                    </a:cubicBezTo>
                    <a:cubicBezTo>
                      <a:pt x="6" y="255"/>
                      <a:pt x="16" y="218"/>
                      <a:pt x="22" y="181"/>
                    </a:cubicBezTo>
                    <a:cubicBezTo>
                      <a:pt x="31" y="116"/>
                      <a:pt x="30" y="77"/>
                      <a:pt x="102" y="64"/>
                    </a:cubicBezTo>
                    <a:cubicBezTo>
                      <a:pt x="114" y="44"/>
                      <a:pt x="137" y="34"/>
                      <a:pt x="160" y="27"/>
                    </a:cubicBezTo>
                    <a:cubicBezTo>
                      <a:pt x="179" y="13"/>
                      <a:pt x="169" y="16"/>
                      <a:pt x="187" y="16"/>
                    </a:cubicBezTo>
                  </a:path>
                </a:pathLst>
              </a:custGeom>
              <a:noFill/>
              <a:ln w="28575" algn="ctr">
                <a:solidFill>
                  <a:srgbClr val="00FF00"/>
                </a:solidFill>
                <a:round/>
                <a:headEnd/>
                <a:tailEnd/>
              </a:ln>
            </p:spPr>
            <p:txBody>
              <a:bodyPr wrap="none" anchor="ctr"/>
              <a:lstStyle/>
              <a:p>
                <a:endParaRPr lang="it-IT"/>
              </a:p>
            </p:txBody>
          </p:sp>
        </p:grpSp>
        <p:grpSp>
          <p:nvGrpSpPr>
            <p:cNvPr id="102405" name="Group 14"/>
            <p:cNvGrpSpPr>
              <a:grpSpLocks/>
            </p:cNvGrpSpPr>
            <p:nvPr/>
          </p:nvGrpSpPr>
          <p:grpSpPr bwMode="auto">
            <a:xfrm>
              <a:off x="1920" y="672"/>
              <a:ext cx="2680" cy="2153"/>
              <a:chOff x="2880" y="672"/>
              <a:chExt cx="2680" cy="2153"/>
            </a:xfrm>
          </p:grpSpPr>
          <p:grpSp>
            <p:nvGrpSpPr>
              <p:cNvPr id="102406" name="Group 15"/>
              <p:cNvGrpSpPr>
                <a:grpSpLocks/>
              </p:cNvGrpSpPr>
              <p:nvPr/>
            </p:nvGrpSpPr>
            <p:grpSpPr bwMode="auto">
              <a:xfrm>
                <a:off x="2880" y="672"/>
                <a:ext cx="2680" cy="2153"/>
                <a:chOff x="2880" y="672"/>
                <a:chExt cx="2680" cy="2153"/>
              </a:xfrm>
            </p:grpSpPr>
            <p:pic>
              <p:nvPicPr>
                <p:cNvPr id="102408" name="Picture 16" descr="GTV def 2"/>
                <p:cNvPicPr>
                  <a:picLocks noChangeAspect="1" noChangeArrowheads="1"/>
                </p:cNvPicPr>
                <p:nvPr/>
              </p:nvPicPr>
              <p:blipFill>
                <a:blip r:embed="rId4"/>
                <a:srcRect l="17197" t="8820" r="2078" b="4694"/>
                <a:stretch>
                  <a:fillRect/>
                </a:stretch>
              </p:blipFill>
              <p:spPr bwMode="auto">
                <a:xfrm>
                  <a:off x="2880" y="672"/>
                  <a:ext cx="2680" cy="2153"/>
                </a:xfrm>
                <a:prstGeom prst="rect">
                  <a:avLst/>
                </a:prstGeom>
                <a:noFill/>
                <a:ln w="9525">
                  <a:noFill/>
                  <a:miter lim="800000"/>
                  <a:headEnd/>
                  <a:tailEnd/>
                </a:ln>
              </p:spPr>
            </p:pic>
            <p:sp>
              <p:nvSpPr>
                <p:cNvPr id="102409" name="Freeform 17"/>
                <p:cNvSpPr>
                  <a:spLocks/>
                </p:cNvSpPr>
                <p:nvPr/>
              </p:nvSpPr>
              <p:spPr bwMode="auto">
                <a:xfrm>
                  <a:off x="3267" y="1675"/>
                  <a:ext cx="221" cy="262"/>
                </a:xfrm>
                <a:custGeom>
                  <a:avLst/>
                  <a:gdLst>
                    <a:gd name="T0" fmla="*/ 50 w 221"/>
                    <a:gd name="T1" fmla="*/ 42 h 262"/>
                    <a:gd name="T2" fmla="*/ 18 w 221"/>
                    <a:gd name="T3" fmla="*/ 96 h 262"/>
                    <a:gd name="T4" fmla="*/ 66 w 221"/>
                    <a:gd name="T5" fmla="*/ 202 h 262"/>
                    <a:gd name="T6" fmla="*/ 66 w 221"/>
                    <a:gd name="T7" fmla="*/ 261 h 262"/>
                    <a:gd name="T8" fmla="*/ 98 w 221"/>
                    <a:gd name="T9" fmla="*/ 256 h 262"/>
                    <a:gd name="T10" fmla="*/ 120 w 221"/>
                    <a:gd name="T11" fmla="*/ 224 h 262"/>
                    <a:gd name="T12" fmla="*/ 157 w 221"/>
                    <a:gd name="T13" fmla="*/ 208 h 262"/>
                    <a:gd name="T14" fmla="*/ 200 w 221"/>
                    <a:gd name="T15" fmla="*/ 170 h 262"/>
                    <a:gd name="T16" fmla="*/ 221 w 221"/>
                    <a:gd name="T17" fmla="*/ 122 h 262"/>
                    <a:gd name="T18" fmla="*/ 152 w 221"/>
                    <a:gd name="T19" fmla="*/ 5 h 262"/>
                    <a:gd name="T20" fmla="*/ 82 w 221"/>
                    <a:gd name="T21" fmla="*/ 16 h 262"/>
                    <a:gd name="T22" fmla="*/ 56 w 221"/>
                    <a:gd name="T23" fmla="*/ 37 h 262"/>
                    <a:gd name="T24" fmla="*/ 50 w 221"/>
                    <a:gd name="T25" fmla="*/ 42 h 2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1"/>
                    <a:gd name="T40" fmla="*/ 0 h 262"/>
                    <a:gd name="T41" fmla="*/ 221 w 221"/>
                    <a:gd name="T42" fmla="*/ 262 h 2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1" h="262">
                      <a:moveTo>
                        <a:pt x="50" y="42"/>
                      </a:moveTo>
                      <a:cubicBezTo>
                        <a:pt x="42" y="80"/>
                        <a:pt x="37" y="67"/>
                        <a:pt x="18" y="96"/>
                      </a:cubicBezTo>
                      <a:cubicBezTo>
                        <a:pt x="0" y="152"/>
                        <a:pt x="14" y="185"/>
                        <a:pt x="66" y="202"/>
                      </a:cubicBezTo>
                      <a:cubicBezTo>
                        <a:pt x="34" y="213"/>
                        <a:pt x="40" y="243"/>
                        <a:pt x="66" y="261"/>
                      </a:cubicBezTo>
                      <a:cubicBezTo>
                        <a:pt x="76" y="259"/>
                        <a:pt x="89" y="262"/>
                        <a:pt x="98" y="256"/>
                      </a:cubicBezTo>
                      <a:cubicBezTo>
                        <a:pt x="108" y="248"/>
                        <a:pt x="120" y="224"/>
                        <a:pt x="120" y="224"/>
                      </a:cubicBezTo>
                      <a:cubicBezTo>
                        <a:pt x="127" y="183"/>
                        <a:pt x="123" y="195"/>
                        <a:pt x="157" y="208"/>
                      </a:cubicBezTo>
                      <a:cubicBezTo>
                        <a:pt x="174" y="196"/>
                        <a:pt x="182" y="181"/>
                        <a:pt x="200" y="170"/>
                      </a:cubicBezTo>
                      <a:cubicBezTo>
                        <a:pt x="205" y="152"/>
                        <a:pt x="215" y="139"/>
                        <a:pt x="221" y="122"/>
                      </a:cubicBezTo>
                      <a:cubicBezTo>
                        <a:pt x="215" y="63"/>
                        <a:pt x="217" y="17"/>
                        <a:pt x="152" y="5"/>
                      </a:cubicBezTo>
                      <a:cubicBezTo>
                        <a:pt x="128" y="7"/>
                        <a:pt x="100" y="0"/>
                        <a:pt x="82" y="16"/>
                      </a:cubicBezTo>
                      <a:cubicBezTo>
                        <a:pt x="50" y="42"/>
                        <a:pt x="94" y="25"/>
                        <a:pt x="56" y="37"/>
                      </a:cubicBezTo>
                      <a:cubicBezTo>
                        <a:pt x="48" y="56"/>
                        <a:pt x="50" y="58"/>
                        <a:pt x="50" y="42"/>
                      </a:cubicBezTo>
                      <a:close/>
                    </a:path>
                  </a:pathLst>
                </a:custGeom>
                <a:noFill/>
                <a:ln w="19050">
                  <a:solidFill>
                    <a:srgbClr val="FF0000"/>
                  </a:solidFill>
                  <a:round/>
                  <a:headEnd/>
                  <a:tailEnd/>
                </a:ln>
              </p:spPr>
              <p:txBody>
                <a:bodyPr wrap="none" anchor="ctr"/>
                <a:lstStyle/>
                <a:p>
                  <a:endParaRPr lang="it-IT"/>
                </a:p>
              </p:txBody>
            </p:sp>
            <p:sp>
              <p:nvSpPr>
                <p:cNvPr id="102410" name="Freeform 18"/>
                <p:cNvSpPr>
                  <a:spLocks/>
                </p:cNvSpPr>
                <p:nvPr/>
              </p:nvSpPr>
              <p:spPr bwMode="auto">
                <a:xfrm>
                  <a:off x="3506" y="1312"/>
                  <a:ext cx="435" cy="433"/>
                </a:xfrm>
                <a:custGeom>
                  <a:avLst/>
                  <a:gdLst>
                    <a:gd name="T0" fmla="*/ 137 w 435"/>
                    <a:gd name="T1" fmla="*/ 32 h 433"/>
                    <a:gd name="T2" fmla="*/ 206 w 435"/>
                    <a:gd name="T3" fmla="*/ 0 h 433"/>
                    <a:gd name="T4" fmla="*/ 265 w 435"/>
                    <a:gd name="T5" fmla="*/ 21 h 433"/>
                    <a:gd name="T6" fmla="*/ 291 w 435"/>
                    <a:gd name="T7" fmla="*/ 48 h 433"/>
                    <a:gd name="T8" fmla="*/ 313 w 435"/>
                    <a:gd name="T9" fmla="*/ 80 h 433"/>
                    <a:gd name="T10" fmla="*/ 313 w 435"/>
                    <a:gd name="T11" fmla="*/ 149 h 433"/>
                    <a:gd name="T12" fmla="*/ 361 w 435"/>
                    <a:gd name="T13" fmla="*/ 165 h 433"/>
                    <a:gd name="T14" fmla="*/ 393 w 435"/>
                    <a:gd name="T15" fmla="*/ 181 h 433"/>
                    <a:gd name="T16" fmla="*/ 425 w 435"/>
                    <a:gd name="T17" fmla="*/ 261 h 433"/>
                    <a:gd name="T18" fmla="*/ 366 w 435"/>
                    <a:gd name="T19" fmla="*/ 304 h 433"/>
                    <a:gd name="T20" fmla="*/ 361 w 435"/>
                    <a:gd name="T21" fmla="*/ 325 h 433"/>
                    <a:gd name="T22" fmla="*/ 329 w 435"/>
                    <a:gd name="T23" fmla="*/ 347 h 433"/>
                    <a:gd name="T24" fmla="*/ 233 w 435"/>
                    <a:gd name="T25" fmla="*/ 341 h 433"/>
                    <a:gd name="T26" fmla="*/ 227 w 435"/>
                    <a:gd name="T27" fmla="*/ 416 h 433"/>
                    <a:gd name="T28" fmla="*/ 57 w 435"/>
                    <a:gd name="T29" fmla="*/ 395 h 433"/>
                    <a:gd name="T30" fmla="*/ 19 w 435"/>
                    <a:gd name="T31" fmla="*/ 363 h 433"/>
                    <a:gd name="T32" fmla="*/ 25 w 435"/>
                    <a:gd name="T33" fmla="*/ 165 h 433"/>
                    <a:gd name="T34" fmla="*/ 51 w 435"/>
                    <a:gd name="T35" fmla="*/ 96 h 433"/>
                    <a:gd name="T36" fmla="*/ 94 w 435"/>
                    <a:gd name="T37" fmla="*/ 59 h 433"/>
                    <a:gd name="T38" fmla="*/ 121 w 435"/>
                    <a:gd name="T39" fmla="*/ 37 h 433"/>
                    <a:gd name="T40" fmla="*/ 153 w 435"/>
                    <a:gd name="T41" fmla="*/ 27 h 433"/>
                    <a:gd name="T42" fmla="*/ 137 w 435"/>
                    <a:gd name="T43" fmla="*/ 32 h 4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5"/>
                    <a:gd name="T67" fmla="*/ 0 h 433"/>
                    <a:gd name="T68" fmla="*/ 435 w 435"/>
                    <a:gd name="T69" fmla="*/ 433 h 4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5" h="433">
                      <a:moveTo>
                        <a:pt x="137" y="32"/>
                      </a:moveTo>
                      <a:cubicBezTo>
                        <a:pt x="165" y="13"/>
                        <a:pt x="174" y="7"/>
                        <a:pt x="206" y="0"/>
                      </a:cubicBezTo>
                      <a:cubicBezTo>
                        <a:pt x="230" y="4"/>
                        <a:pt x="244" y="8"/>
                        <a:pt x="265" y="21"/>
                      </a:cubicBezTo>
                      <a:cubicBezTo>
                        <a:pt x="297" y="73"/>
                        <a:pt x="249" y="1"/>
                        <a:pt x="291" y="48"/>
                      </a:cubicBezTo>
                      <a:cubicBezTo>
                        <a:pt x="299" y="57"/>
                        <a:pt x="313" y="80"/>
                        <a:pt x="313" y="80"/>
                      </a:cubicBezTo>
                      <a:cubicBezTo>
                        <a:pt x="310" y="95"/>
                        <a:pt x="300" y="131"/>
                        <a:pt x="313" y="149"/>
                      </a:cubicBezTo>
                      <a:cubicBezTo>
                        <a:pt x="322" y="162"/>
                        <a:pt x="361" y="165"/>
                        <a:pt x="361" y="165"/>
                      </a:cubicBezTo>
                      <a:cubicBezTo>
                        <a:pt x="370" y="171"/>
                        <a:pt x="383" y="173"/>
                        <a:pt x="393" y="181"/>
                      </a:cubicBezTo>
                      <a:cubicBezTo>
                        <a:pt x="413" y="197"/>
                        <a:pt x="416" y="237"/>
                        <a:pt x="425" y="261"/>
                      </a:cubicBezTo>
                      <a:cubicBezTo>
                        <a:pt x="413" y="334"/>
                        <a:pt x="435" y="272"/>
                        <a:pt x="366" y="304"/>
                      </a:cubicBezTo>
                      <a:cubicBezTo>
                        <a:pt x="359" y="306"/>
                        <a:pt x="365" y="319"/>
                        <a:pt x="361" y="325"/>
                      </a:cubicBezTo>
                      <a:cubicBezTo>
                        <a:pt x="352" y="334"/>
                        <a:pt x="329" y="347"/>
                        <a:pt x="329" y="347"/>
                      </a:cubicBezTo>
                      <a:cubicBezTo>
                        <a:pt x="286" y="339"/>
                        <a:pt x="279" y="336"/>
                        <a:pt x="233" y="341"/>
                      </a:cubicBezTo>
                      <a:cubicBezTo>
                        <a:pt x="208" y="365"/>
                        <a:pt x="217" y="385"/>
                        <a:pt x="227" y="416"/>
                      </a:cubicBezTo>
                      <a:cubicBezTo>
                        <a:pt x="170" y="433"/>
                        <a:pt x="112" y="403"/>
                        <a:pt x="57" y="395"/>
                      </a:cubicBezTo>
                      <a:cubicBezTo>
                        <a:pt x="37" y="381"/>
                        <a:pt x="40" y="369"/>
                        <a:pt x="19" y="363"/>
                      </a:cubicBezTo>
                      <a:cubicBezTo>
                        <a:pt x="0" y="302"/>
                        <a:pt x="2" y="224"/>
                        <a:pt x="25" y="165"/>
                      </a:cubicBezTo>
                      <a:cubicBezTo>
                        <a:pt x="29" y="130"/>
                        <a:pt x="23" y="114"/>
                        <a:pt x="51" y="96"/>
                      </a:cubicBezTo>
                      <a:cubicBezTo>
                        <a:pt x="61" y="80"/>
                        <a:pt x="94" y="59"/>
                        <a:pt x="94" y="59"/>
                      </a:cubicBezTo>
                      <a:cubicBezTo>
                        <a:pt x="107" y="39"/>
                        <a:pt x="99" y="44"/>
                        <a:pt x="121" y="37"/>
                      </a:cubicBezTo>
                      <a:cubicBezTo>
                        <a:pt x="131" y="33"/>
                        <a:pt x="142" y="30"/>
                        <a:pt x="153" y="27"/>
                      </a:cubicBezTo>
                      <a:cubicBezTo>
                        <a:pt x="158" y="25"/>
                        <a:pt x="142" y="30"/>
                        <a:pt x="137" y="32"/>
                      </a:cubicBezTo>
                      <a:close/>
                    </a:path>
                  </a:pathLst>
                </a:custGeom>
                <a:noFill/>
                <a:ln w="19050">
                  <a:solidFill>
                    <a:srgbClr val="FF0000"/>
                  </a:solidFill>
                  <a:round/>
                  <a:headEnd/>
                  <a:tailEnd/>
                </a:ln>
              </p:spPr>
              <p:txBody>
                <a:bodyPr wrap="none" anchor="ctr"/>
                <a:lstStyle/>
                <a:p>
                  <a:endParaRPr lang="it-IT"/>
                </a:p>
              </p:txBody>
            </p:sp>
            <p:sp>
              <p:nvSpPr>
                <p:cNvPr id="102411" name="Line 19"/>
                <p:cNvSpPr>
                  <a:spLocks noChangeShapeType="1"/>
                </p:cNvSpPr>
                <p:nvPr/>
              </p:nvSpPr>
              <p:spPr bwMode="auto">
                <a:xfrm flipH="1" flipV="1">
                  <a:off x="3936" y="1632"/>
                  <a:ext cx="240" cy="96"/>
                </a:xfrm>
                <a:prstGeom prst="line">
                  <a:avLst/>
                </a:prstGeom>
                <a:noFill/>
                <a:ln w="25400">
                  <a:solidFill>
                    <a:srgbClr val="FF0000"/>
                  </a:solidFill>
                  <a:round/>
                  <a:headEnd/>
                  <a:tailEnd type="triangle" w="med" len="med"/>
                </a:ln>
              </p:spPr>
              <p:txBody>
                <a:bodyPr wrap="none" anchor="ctr"/>
                <a:lstStyle/>
                <a:p>
                  <a:endParaRPr lang="it-IT"/>
                </a:p>
              </p:txBody>
            </p:sp>
          </p:grpSp>
          <p:sp>
            <p:nvSpPr>
              <p:cNvPr id="102407" name="Text Box 20"/>
              <p:cNvSpPr txBox="1">
                <a:spLocks noChangeArrowheads="1"/>
              </p:cNvSpPr>
              <p:nvPr/>
            </p:nvSpPr>
            <p:spPr bwMode="auto">
              <a:xfrm>
                <a:off x="3792" y="1680"/>
                <a:ext cx="990" cy="307"/>
              </a:xfrm>
              <a:prstGeom prst="rect">
                <a:avLst/>
              </a:prstGeom>
              <a:noFill/>
              <a:ln w="9525">
                <a:noFill/>
                <a:miter lim="800000"/>
                <a:headEnd/>
                <a:tailEnd/>
              </a:ln>
            </p:spPr>
            <p:txBody>
              <a:bodyPr>
                <a:spAutoFit/>
              </a:bodyPr>
              <a:lstStyle/>
              <a:p>
                <a:pPr>
                  <a:spcBef>
                    <a:spcPct val="50000"/>
                  </a:spcBef>
                </a:pPr>
                <a:r>
                  <a:rPr lang="it-IT" sz="2000">
                    <a:solidFill>
                      <a:srgbClr val="FF0000"/>
                    </a:solidFill>
                  </a:rPr>
                  <a:t>final GTV</a:t>
                </a:r>
              </a:p>
            </p:txBody>
          </p:sp>
        </p:grpSp>
      </p:grpSp>
    </p:spTree>
  </p:cSld>
  <p:clrMapOvr>
    <a:masterClrMapping/>
  </p:clrMapOvr>
  <p:transition advTm="57728"/>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642938" y="722313"/>
            <a:ext cx="7854950" cy="457200"/>
          </a:xfrm>
          <a:prstGeom prst="rect">
            <a:avLst/>
          </a:prstGeom>
          <a:noFill/>
          <a:ln w="9525">
            <a:noFill/>
            <a:miter lim="800000"/>
            <a:headEnd/>
            <a:tailEnd/>
          </a:ln>
          <a:effectLst>
            <a:outerShdw blurRad="50800" dist="63500" dir="2700000" rotWithShape="0">
              <a:srgbClr val="000000">
                <a:alpha val="74998"/>
              </a:srgbClr>
            </a:outerShdw>
          </a:effectLst>
        </p:spPr>
        <p:txBody>
          <a:bodyPr>
            <a:spAutoFit/>
          </a:bodyPr>
          <a:lstStyle/>
          <a:p>
            <a:pPr algn="ctr">
              <a:spcBef>
                <a:spcPct val="50000"/>
              </a:spcBef>
              <a:defRPr/>
            </a:pPr>
            <a:r>
              <a:rPr lang="en-US" sz="2400" b="1" dirty="0">
                <a:solidFill>
                  <a:srgbClr val="00FF00"/>
                </a:solidFill>
                <a:latin typeface="Comic Sans MS" pitchFamily="-107" charset="0"/>
                <a:ea typeface="ＭＳ Ｐゴシック" pitchFamily="-107" charset="-128"/>
                <a:cs typeface="ＭＳ Ｐゴシック" pitchFamily="-107" charset="-128"/>
              </a:rPr>
              <a:t>PET for tumor detection and delineation</a:t>
            </a:r>
          </a:p>
        </p:txBody>
      </p:sp>
      <p:sp>
        <p:nvSpPr>
          <p:cNvPr id="24578" name="Text Box 4"/>
          <p:cNvSpPr txBox="1">
            <a:spLocks noChangeArrowheads="1"/>
          </p:cNvSpPr>
          <p:nvPr/>
        </p:nvSpPr>
        <p:spPr bwMode="auto">
          <a:xfrm>
            <a:off x="582613" y="1943100"/>
            <a:ext cx="7681912" cy="2641600"/>
          </a:xfrm>
          <a:prstGeom prst="rect">
            <a:avLst/>
          </a:prstGeom>
          <a:noFill/>
          <a:ln w="9525">
            <a:noFill/>
            <a:miter lim="800000"/>
            <a:headEnd/>
            <a:tailEnd/>
          </a:ln>
        </p:spPr>
        <p:txBody>
          <a:bodyPr>
            <a:spAutoFit/>
          </a:bodyPr>
          <a:lstStyle/>
          <a:p>
            <a:pPr algn="just">
              <a:lnSpc>
                <a:spcPct val="180000"/>
              </a:lnSpc>
              <a:spcBef>
                <a:spcPct val="50000"/>
              </a:spcBef>
              <a:buFont typeface="Times"/>
              <a:buChar char="•"/>
            </a:pPr>
            <a:r>
              <a:rPr lang="en-US" sz="2000" dirty="0">
                <a:solidFill>
                  <a:srgbClr val="FFFFFF"/>
                </a:solidFill>
                <a:latin typeface="Comic Sans MS" pitchFamily="66" charset="0"/>
              </a:rPr>
              <a:t>  For tumor staging (and definition of treatment intent)</a:t>
            </a:r>
          </a:p>
          <a:p>
            <a:pPr algn="just">
              <a:lnSpc>
                <a:spcPct val="180000"/>
              </a:lnSpc>
              <a:spcBef>
                <a:spcPct val="50000"/>
              </a:spcBef>
            </a:pPr>
            <a:endParaRPr lang="en-US" sz="2000" dirty="0">
              <a:solidFill>
                <a:srgbClr val="FFFFFF"/>
              </a:solidFill>
              <a:latin typeface="Comic Sans MS" pitchFamily="66" charset="0"/>
            </a:endParaRPr>
          </a:p>
          <a:p>
            <a:pPr algn="just">
              <a:lnSpc>
                <a:spcPct val="130000"/>
              </a:lnSpc>
              <a:spcBef>
                <a:spcPts val="838"/>
              </a:spcBef>
              <a:buFont typeface="Times"/>
              <a:buChar char="•"/>
            </a:pPr>
            <a:r>
              <a:rPr lang="en-US" sz="2000" dirty="0" smtClean="0">
                <a:solidFill>
                  <a:srgbClr val="FFFFFF"/>
                </a:solidFill>
                <a:latin typeface="Comic Sans MS" pitchFamily="66" charset="0"/>
              </a:rPr>
              <a:t> For </a:t>
            </a:r>
            <a:r>
              <a:rPr lang="en-US" sz="2000" dirty="0">
                <a:solidFill>
                  <a:srgbClr val="FFFFFF"/>
                </a:solidFill>
                <a:latin typeface="Comic Sans MS" pitchFamily="66" charset="0"/>
              </a:rPr>
              <a:t>a more precise delineation of the GTV (gross tumor volume), to reduce the risk of tumor missing and unjustified healthy tissue irradiation</a:t>
            </a:r>
          </a:p>
        </p:txBody>
      </p:sp>
    </p:spTree>
  </p:cSld>
  <p:clrMapOvr>
    <a:masterClrMapping/>
  </p:clrMapOvr>
  <p:transition advTm="48125"/>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04449" name="Group 31"/>
          <p:cNvGrpSpPr>
            <a:grpSpLocks/>
          </p:cNvGrpSpPr>
          <p:nvPr/>
        </p:nvGrpSpPr>
        <p:grpSpPr bwMode="auto">
          <a:xfrm>
            <a:off x="4037013" y="3330575"/>
            <a:ext cx="4552950" cy="3060700"/>
            <a:chOff x="2736" y="2016"/>
            <a:chExt cx="2868" cy="1928"/>
          </a:xfrm>
        </p:grpSpPr>
        <p:grpSp>
          <p:nvGrpSpPr>
            <p:cNvPr id="104461" name="Group 22"/>
            <p:cNvGrpSpPr>
              <a:grpSpLocks noChangeAspect="1"/>
            </p:cNvGrpSpPr>
            <p:nvPr/>
          </p:nvGrpSpPr>
          <p:grpSpPr bwMode="auto">
            <a:xfrm>
              <a:off x="2736" y="2016"/>
              <a:ext cx="2868" cy="1928"/>
              <a:chOff x="2720" y="1813"/>
              <a:chExt cx="2928" cy="1968"/>
            </a:xfrm>
          </p:grpSpPr>
          <p:grpSp>
            <p:nvGrpSpPr>
              <p:cNvPr id="104463" name="Group 17"/>
              <p:cNvGrpSpPr>
                <a:grpSpLocks noChangeAspect="1"/>
              </p:cNvGrpSpPr>
              <p:nvPr/>
            </p:nvGrpSpPr>
            <p:grpSpPr bwMode="auto">
              <a:xfrm>
                <a:off x="2720" y="1813"/>
                <a:ext cx="2928" cy="1968"/>
                <a:chOff x="2688" y="1776"/>
                <a:chExt cx="2928" cy="1968"/>
              </a:xfrm>
            </p:grpSpPr>
            <p:pic>
              <p:nvPicPr>
                <p:cNvPr id="104465" name="Picture 7" descr="SEGM PET-RT 1"/>
                <p:cNvPicPr>
                  <a:picLocks noChangeAspect="1" noChangeArrowheads="1"/>
                </p:cNvPicPr>
                <p:nvPr/>
              </p:nvPicPr>
              <p:blipFill>
                <a:blip r:embed="rId4"/>
                <a:srcRect l="1588" t="8473" r="1523" b="4678"/>
                <a:stretch>
                  <a:fillRect/>
                </a:stretch>
              </p:blipFill>
              <p:spPr bwMode="auto">
                <a:xfrm>
                  <a:off x="2688" y="1776"/>
                  <a:ext cx="2928" cy="1968"/>
                </a:xfrm>
                <a:prstGeom prst="rect">
                  <a:avLst/>
                </a:prstGeom>
                <a:noFill/>
                <a:ln w="9525">
                  <a:noFill/>
                  <a:miter lim="800000"/>
                  <a:headEnd/>
                  <a:tailEnd/>
                </a:ln>
              </p:spPr>
            </p:pic>
            <p:grpSp>
              <p:nvGrpSpPr>
                <p:cNvPr id="104466" name="Group 11"/>
                <p:cNvGrpSpPr>
                  <a:grpSpLocks noChangeAspect="1"/>
                </p:cNvGrpSpPr>
                <p:nvPr/>
              </p:nvGrpSpPr>
              <p:grpSpPr bwMode="auto">
                <a:xfrm>
                  <a:off x="4080" y="1968"/>
                  <a:ext cx="528" cy="384"/>
                  <a:chOff x="4080" y="1968"/>
                  <a:chExt cx="528" cy="384"/>
                </a:xfrm>
              </p:grpSpPr>
              <p:sp>
                <p:nvSpPr>
                  <p:cNvPr id="104467" name="Text Box 9"/>
                  <p:cNvSpPr txBox="1">
                    <a:spLocks noChangeAspect="1" noChangeArrowheads="1"/>
                  </p:cNvSpPr>
                  <p:nvPr/>
                </p:nvSpPr>
                <p:spPr bwMode="auto">
                  <a:xfrm>
                    <a:off x="4080" y="1968"/>
                    <a:ext cx="528" cy="294"/>
                  </a:xfrm>
                  <a:prstGeom prst="rect">
                    <a:avLst/>
                  </a:prstGeom>
                  <a:noFill/>
                  <a:ln w="9525">
                    <a:noFill/>
                    <a:miter lim="800000"/>
                    <a:headEnd/>
                    <a:tailEnd/>
                  </a:ln>
                </p:spPr>
                <p:txBody>
                  <a:bodyPr>
                    <a:spAutoFit/>
                  </a:bodyPr>
                  <a:lstStyle/>
                  <a:p>
                    <a:pPr algn="ctr">
                      <a:spcBef>
                        <a:spcPct val="50000"/>
                      </a:spcBef>
                    </a:pPr>
                    <a:r>
                      <a:rPr lang="it-IT" b="1">
                        <a:solidFill>
                          <a:srgbClr val="FFFF00"/>
                        </a:solidFill>
                      </a:rPr>
                      <a:t>T</a:t>
                    </a:r>
                  </a:p>
                </p:txBody>
              </p:sp>
              <p:sp>
                <p:nvSpPr>
                  <p:cNvPr id="104468" name="Line 10"/>
                  <p:cNvSpPr>
                    <a:spLocks noChangeAspect="1" noChangeShapeType="1"/>
                  </p:cNvSpPr>
                  <p:nvPr/>
                </p:nvSpPr>
                <p:spPr bwMode="auto">
                  <a:xfrm flipH="1">
                    <a:off x="4128" y="2160"/>
                    <a:ext cx="144" cy="192"/>
                  </a:xfrm>
                  <a:prstGeom prst="line">
                    <a:avLst/>
                  </a:prstGeom>
                  <a:noFill/>
                  <a:ln w="28575">
                    <a:solidFill>
                      <a:srgbClr val="FFFF00"/>
                    </a:solidFill>
                    <a:round/>
                    <a:headEnd/>
                    <a:tailEnd type="triangle" w="med" len="med"/>
                  </a:ln>
                </p:spPr>
                <p:txBody>
                  <a:bodyPr wrap="none" anchor="ctr"/>
                  <a:lstStyle/>
                  <a:p>
                    <a:endParaRPr lang="it-IT"/>
                  </a:p>
                </p:txBody>
              </p:sp>
            </p:grpSp>
          </p:grpSp>
          <p:sp>
            <p:nvSpPr>
              <p:cNvPr id="104464" name="Rectangle 18"/>
              <p:cNvSpPr>
                <a:spLocks noChangeAspect="1" noChangeArrowheads="1"/>
              </p:cNvSpPr>
              <p:nvPr/>
            </p:nvSpPr>
            <p:spPr bwMode="auto">
              <a:xfrm>
                <a:off x="3840" y="2448"/>
                <a:ext cx="432" cy="384"/>
              </a:xfrm>
              <a:prstGeom prst="rect">
                <a:avLst/>
              </a:prstGeom>
              <a:noFill/>
              <a:ln w="28575">
                <a:solidFill>
                  <a:srgbClr val="FF0000"/>
                </a:solidFill>
                <a:miter lim="800000"/>
                <a:headEnd/>
                <a:tailEnd/>
              </a:ln>
            </p:spPr>
            <p:txBody>
              <a:bodyPr wrap="none" anchor="ctr"/>
              <a:lstStyle/>
              <a:p>
                <a:pPr algn="ctr"/>
                <a:endParaRPr lang="it-IT"/>
              </a:p>
            </p:txBody>
          </p:sp>
        </p:grpSp>
        <p:sp>
          <p:nvSpPr>
            <p:cNvPr id="104462" name="AutoShape 30"/>
            <p:cNvSpPr>
              <a:spLocks noChangeArrowheads="1"/>
            </p:cNvSpPr>
            <p:nvPr/>
          </p:nvSpPr>
          <p:spPr bwMode="auto">
            <a:xfrm>
              <a:off x="2784" y="2592"/>
              <a:ext cx="384" cy="240"/>
            </a:xfrm>
            <a:prstGeom prst="wedgeRectCallout">
              <a:avLst>
                <a:gd name="adj1" fmla="val 37500"/>
                <a:gd name="adj2" fmla="val -114583"/>
              </a:avLst>
            </a:prstGeom>
            <a:solidFill>
              <a:schemeClr val="bg1"/>
            </a:solidFill>
            <a:ln w="19050">
              <a:solidFill>
                <a:srgbClr val="FF0000"/>
              </a:solidFill>
              <a:miter lim="800000"/>
              <a:headEnd/>
              <a:tailEnd/>
            </a:ln>
          </p:spPr>
          <p:txBody>
            <a:bodyPr wrap="none" anchor="ctr"/>
            <a:lstStyle/>
            <a:p>
              <a:pPr algn="ctr"/>
              <a:r>
                <a:rPr lang="it-IT" b="1">
                  <a:solidFill>
                    <a:srgbClr val="FF0000"/>
                  </a:solidFill>
                </a:rPr>
                <a:t>33529</a:t>
              </a:r>
              <a:endParaRPr lang="it-IT" sz="1600" b="1">
                <a:solidFill>
                  <a:srgbClr val="FF0000"/>
                </a:solidFill>
              </a:endParaRPr>
            </a:p>
          </p:txBody>
        </p:sp>
      </p:grpSp>
      <p:sp>
        <p:nvSpPr>
          <p:cNvPr id="104450" name="Text Box 3"/>
          <p:cNvSpPr txBox="1">
            <a:spLocks noChangeArrowheads="1"/>
          </p:cNvSpPr>
          <p:nvPr/>
        </p:nvSpPr>
        <p:spPr bwMode="auto">
          <a:xfrm>
            <a:off x="388938" y="474663"/>
            <a:ext cx="8382000" cy="338137"/>
          </a:xfrm>
          <a:prstGeom prst="rect">
            <a:avLst/>
          </a:prstGeom>
          <a:noFill/>
          <a:ln w="9525">
            <a:noFill/>
            <a:miter lim="800000"/>
            <a:headEnd/>
            <a:tailEnd/>
          </a:ln>
        </p:spPr>
        <p:txBody>
          <a:bodyPr>
            <a:spAutoFit/>
          </a:bodyPr>
          <a:lstStyle/>
          <a:p>
            <a:pPr algn="ctr">
              <a:lnSpc>
                <a:spcPct val="60000"/>
              </a:lnSpc>
              <a:spcBef>
                <a:spcPct val="50000"/>
              </a:spcBef>
            </a:pPr>
            <a:r>
              <a:rPr lang="en-US" sz="2400" b="1">
                <a:solidFill>
                  <a:srgbClr val="00FF00"/>
                </a:solidFill>
                <a:latin typeface="Comic Sans MS" pitchFamily="66" charset="0"/>
              </a:rPr>
              <a:t>PET volumes segmentation </a:t>
            </a:r>
          </a:p>
        </p:txBody>
      </p:sp>
      <p:sp>
        <p:nvSpPr>
          <p:cNvPr id="104451" name="Text Box 5"/>
          <p:cNvSpPr txBox="1">
            <a:spLocks noChangeArrowheads="1"/>
          </p:cNvSpPr>
          <p:nvPr/>
        </p:nvSpPr>
        <p:spPr bwMode="auto">
          <a:xfrm>
            <a:off x="542925" y="1900238"/>
            <a:ext cx="8191500" cy="708025"/>
          </a:xfrm>
          <a:prstGeom prst="rect">
            <a:avLst/>
          </a:prstGeom>
          <a:noFill/>
          <a:ln w="9525">
            <a:noFill/>
            <a:miter lim="800000"/>
            <a:headEnd/>
            <a:tailEnd/>
          </a:ln>
        </p:spPr>
        <p:txBody>
          <a:bodyPr>
            <a:spAutoFit/>
          </a:bodyPr>
          <a:lstStyle/>
          <a:p>
            <a:pPr algn="just">
              <a:spcBef>
                <a:spcPct val="50000"/>
              </a:spcBef>
            </a:pPr>
            <a:r>
              <a:rPr lang="en-US" sz="2000">
                <a:solidFill>
                  <a:srgbClr val="FFFFFF"/>
                </a:solidFill>
                <a:latin typeface="Comic Sans MS" pitchFamily="66" charset="0"/>
              </a:rPr>
              <a:t>1) Measurement of the max activity value for every site of disease (in mBq/ml)</a:t>
            </a:r>
          </a:p>
        </p:txBody>
      </p:sp>
      <p:grpSp>
        <p:nvGrpSpPr>
          <p:cNvPr id="6" name="Group 24"/>
          <p:cNvGrpSpPr>
            <a:grpSpLocks/>
          </p:cNvGrpSpPr>
          <p:nvPr/>
        </p:nvGrpSpPr>
        <p:grpSpPr bwMode="auto">
          <a:xfrm>
            <a:off x="3997325" y="3330575"/>
            <a:ext cx="4648200" cy="3059113"/>
            <a:chOff x="245" y="2098"/>
            <a:chExt cx="2928" cy="1927"/>
          </a:xfrm>
        </p:grpSpPr>
        <p:pic>
          <p:nvPicPr>
            <p:cNvPr id="104457" name="Picture 8" descr="SEGM PET-RT 3"/>
            <p:cNvPicPr>
              <a:picLocks noChangeAspect="1" noChangeArrowheads="1"/>
            </p:cNvPicPr>
            <p:nvPr/>
          </p:nvPicPr>
          <p:blipFill>
            <a:blip r:embed="rId5"/>
            <a:srcRect l="1582" t="8598" r="1512" b="6363"/>
            <a:stretch>
              <a:fillRect/>
            </a:stretch>
          </p:blipFill>
          <p:spPr bwMode="auto">
            <a:xfrm>
              <a:off x="245" y="2098"/>
              <a:ext cx="2928" cy="1927"/>
            </a:xfrm>
            <a:prstGeom prst="rect">
              <a:avLst/>
            </a:prstGeom>
            <a:noFill/>
            <a:ln w="9525">
              <a:noFill/>
              <a:miter lim="800000"/>
              <a:headEnd/>
              <a:tailEnd/>
            </a:ln>
          </p:spPr>
        </p:pic>
        <p:sp>
          <p:nvSpPr>
            <p:cNvPr id="104458" name="Text Box 14"/>
            <p:cNvSpPr txBox="1">
              <a:spLocks noChangeArrowheads="1"/>
            </p:cNvSpPr>
            <p:nvPr/>
          </p:nvSpPr>
          <p:spPr bwMode="auto">
            <a:xfrm>
              <a:off x="1872" y="2489"/>
              <a:ext cx="528" cy="231"/>
            </a:xfrm>
            <a:prstGeom prst="rect">
              <a:avLst/>
            </a:prstGeom>
            <a:noFill/>
            <a:ln w="9525">
              <a:noFill/>
              <a:miter lim="800000"/>
              <a:headEnd/>
              <a:tailEnd/>
            </a:ln>
          </p:spPr>
          <p:txBody>
            <a:bodyPr>
              <a:spAutoFit/>
            </a:bodyPr>
            <a:lstStyle/>
            <a:p>
              <a:pPr algn="ctr">
                <a:spcBef>
                  <a:spcPct val="50000"/>
                </a:spcBef>
              </a:pPr>
              <a:r>
                <a:rPr lang="it-IT" b="1">
                  <a:solidFill>
                    <a:srgbClr val="FFFF00"/>
                  </a:solidFill>
                </a:rPr>
                <a:t>N</a:t>
              </a:r>
            </a:p>
          </p:txBody>
        </p:sp>
        <p:sp>
          <p:nvSpPr>
            <p:cNvPr id="104459" name="Line 15"/>
            <p:cNvSpPr>
              <a:spLocks noChangeShapeType="1"/>
            </p:cNvSpPr>
            <p:nvPr/>
          </p:nvSpPr>
          <p:spPr bwMode="auto">
            <a:xfrm flipH="1">
              <a:off x="1968" y="2674"/>
              <a:ext cx="144" cy="192"/>
            </a:xfrm>
            <a:prstGeom prst="line">
              <a:avLst/>
            </a:prstGeom>
            <a:noFill/>
            <a:ln w="28575">
              <a:solidFill>
                <a:srgbClr val="FFFF00"/>
              </a:solidFill>
              <a:round/>
              <a:headEnd/>
              <a:tailEnd type="triangle" w="med" len="med"/>
            </a:ln>
          </p:spPr>
          <p:txBody>
            <a:bodyPr wrap="none" anchor="ctr"/>
            <a:lstStyle/>
            <a:p>
              <a:endParaRPr lang="it-IT"/>
            </a:p>
          </p:txBody>
        </p:sp>
        <p:sp>
          <p:nvSpPr>
            <p:cNvPr id="104460" name="Rectangle 20"/>
            <p:cNvSpPr>
              <a:spLocks noChangeArrowheads="1"/>
            </p:cNvSpPr>
            <p:nvPr/>
          </p:nvSpPr>
          <p:spPr bwMode="auto">
            <a:xfrm>
              <a:off x="1776" y="2914"/>
              <a:ext cx="192" cy="240"/>
            </a:xfrm>
            <a:prstGeom prst="rect">
              <a:avLst/>
            </a:prstGeom>
            <a:noFill/>
            <a:ln w="28575">
              <a:solidFill>
                <a:srgbClr val="FF0000"/>
              </a:solidFill>
              <a:miter lim="800000"/>
              <a:headEnd/>
              <a:tailEnd/>
            </a:ln>
          </p:spPr>
          <p:txBody>
            <a:bodyPr wrap="none" anchor="ctr"/>
            <a:lstStyle/>
            <a:p>
              <a:pPr algn="ctr"/>
              <a:endParaRPr lang="it-IT"/>
            </a:p>
          </p:txBody>
        </p:sp>
      </p:grpSp>
      <p:grpSp>
        <p:nvGrpSpPr>
          <p:cNvPr id="104453" name="Group 26"/>
          <p:cNvGrpSpPr>
            <a:grpSpLocks/>
          </p:cNvGrpSpPr>
          <p:nvPr/>
        </p:nvGrpSpPr>
        <p:grpSpPr bwMode="auto">
          <a:xfrm>
            <a:off x="542925" y="3429000"/>
            <a:ext cx="3048000" cy="2728913"/>
            <a:chOff x="336" y="2025"/>
            <a:chExt cx="1920" cy="1719"/>
          </a:xfrm>
        </p:grpSpPr>
        <p:pic>
          <p:nvPicPr>
            <p:cNvPr id="104455" name="Picture 23" descr="mappa"/>
            <p:cNvPicPr>
              <a:picLocks noChangeAspect="1" noChangeArrowheads="1"/>
            </p:cNvPicPr>
            <p:nvPr/>
          </p:nvPicPr>
          <p:blipFill>
            <a:blip r:embed="rId6"/>
            <a:srcRect l="8344" t="3702" r="4172"/>
            <a:stretch>
              <a:fillRect/>
            </a:stretch>
          </p:blipFill>
          <p:spPr bwMode="auto">
            <a:xfrm>
              <a:off x="1248" y="2217"/>
              <a:ext cx="1008" cy="1527"/>
            </a:xfrm>
            <a:prstGeom prst="rect">
              <a:avLst/>
            </a:prstGeom>
            <a:noFill/>
            <a:ln w="9525">
              <a:noFill/>
              <a:miter lim="800000"/>
              <a:headEnd/>
              <a:tailEnd/>
            </a:ln>
          </p:spPr>
        </p:pic>
        <p:pic>
          <p:nvPicPr>
            <p:cNvPr id="104456" name="Picture 24" descr="report"/>
            <p:cNvPicPr>
              <a:picLocks noChangeAspect="1" noChangeArrowheads="1"/>
            </p:cNvPicPr>
            <p:nvPr/>
          </p:nvPicPr>
          <p:blipFill>
            <a:blip r:embed="rId7"/>
            <a:srcRect l="8333" r="4167"/>
            <a:stretch>
              <a:fillRect/>
            </a:stretch>
          </p:blipFill>
          <p:spPr bwMode="auto">
            <a:xfrm>
              <a:off x="336" y="2025"/>
              <a:ext cx="1008" cy="1536"/>
            </a:xfrm>
            <a:prstGeom prst="rect">
              <a:avLst/>
            </a:prstGeom>
            <a:noFill/>
            <a:ln w="9525">
              <a:noFill/>
              <a:miter lim="800000"/>
              <a:headEnd/>
              <a:tailEnd/>
            </a:ln>
          </p:spPr>
        </p:pic>
      </p:grpSp>
      <p:sp>
        <p:nvSpPr>
          <p:cNvPr id="104454" name="Text Box 25"/>
          <p:cNvSpPr txBox="1">
            <a:spLocks noChangeArrowheads="1"/>
          </p:cNvSpPr>
          <p:nvPr/>
        </p:nvSpPr>
        <p:spPr bwMode="auto">
          <a:xfrm>
            <a:off x="492125" y="1147763"/>
            <a:ext cx="8153400" cy="396875"/>
          </a:xfrm>
          <a:prstGeom prst="rect">
            <a:avLst/>
          </a:prstGeom>
          <a:noFill/>
          <a:ln w="9525">
            <a:noFill/>
            <a:miter lim="800000"/>
            <a:headEnd/>
            <a:tailEnd/>
          </a:ln>
        </p:spPr>
        <p:txBody>
          <a:bodyPr>
            <a:spAutoFit/>
          </a:bodyPr>
          <a:lstStyle/>
          <a:p>
            <a:pPr algn="ctr">
              <a:spcBef>
                <a:spcPct val="50000"/>
              </a:spcBef>
            </a:pPr>
            <a:r>
              <a:rPr lang="en-US" sz="2000">
                <a:latin typeface="Comic Sans MS" pitchFamily="66" charset="0"/>
              </a:rPr>
              <a:t>The  GTV is drawn applying a threshold method</a:t>
            </a:r>
            <a:endParaRPr lang="it-IT" sz="2000">
              <a:latin typeface="Comic Sans MS" pitchFamily="66" charset="0"/>
            </a:endParaRPr>
          </a:p>
        </p:txBody>
      </p:sp>
    </p:spTree>
    <p:custDataLst>
      <p:tags r:id="rId1"/>
    </p:custDataLst>
  </p:cSld>
  <p:clrMapOvr>
    <a:masterClrMapping/>
  </p:clrMapOvr>
  <p:transition advTm="361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7" name="Text Box 4"/>
          <p:cNvSpPr txBox="1">
            <a:spLocks noChangeArrowheads="1"/>
          </p:cNvSpPr>
          <p:nvPr/>
        </p:nvSpPr>
        <p:spPr bwMode="auto">
          <a:xfrm>
            <a:off x="457200" y="1208088"/>
            <a:ext cx="8229600" cy="5170487"/>
          </a:xfrm>
          <a:prstGeom prst="rect">
            <a:avLst/>
          </a:prstGeom>
          <a:noFill/>
          <a:ln w="9525">
            <a:noFill/>
            <a:miter lim="800000"/>
            <a:headEnd/>
            <a:tailEnd/>
          </a:ln>
        </p:spPr>
        <p:txBody>
          <a:bodyPr>
            <a:spAutoFit/>
          </a:bodyPr>
          <a:lstStyle/>
          <a:p>
            <a:pPr algn="just">
              <a:spcBef>
                <a:spcPct val="50000"/>
              </a:spcBef>
            </a:pPr>
            <a:r>
              <a:rPr lang="en-US" sz="2000">
                <a:latin typeface="Comic Sans MS" pitchFamily="66" charset="0"/>
              </a:rPr>
              <a:t>2) Definition of the threshold value for every lesion and contouring</a:t>
            </a:r>
          </a:p>
          <a:p>
            <a:pPr algn="just">
              <a:spcBef>
                <a:spcPct val="50000"/>
              </a:spcBef>
            </a:pPr>
            <a:endParaRPr lang="en-US" sz="2000" i="1">
              <a:latin typeface="Comic Sans MS" pitchFamily="66" charset="0"/>
            </a:endParaRPr>
          </a:p>
          <a:p>
            <a:pPr algn="just">
              <a:spcBef>
                <a:spcPct val="50000"/>
              </a:spcBef>
            </a:pPr>
            <a:endParaRPr lang="en-US" sz="2000" i="1">
              <a:latin typeface="Comic Sans MS" pitchFamily="66" charset="0"/>
            </a:endParaRPr>
          </a:p>
          <a:p>
            <a:pPr algn="just">
              <a:spcBef>
                <a:spcPct val="50000"/>
              </a:spcBef>
            </a:pPr>
            <a:endParaRPr lang="en-US" sz="2000" i="1">
              <a:latin typeface="Comic Sans MS" pitchFamily="66" charset="0"/>
            </a:endParaRPr>
          </a:p>
          <a:p>
            <a:pPr algn="just">
              <a:spcBef>
                <a:spcPct val="50000"/>
              </a:spcBef>
            </a:pPr>
            <a:endParaRPr lang="en-US" sz="2000" i="1">
              <a:latin typeface="Comic Sans MS" pitchFamily="66" charset="0"/>
            </a:endParaRPr>
          </a:p>
          <a:p>
            <a:pPr algn="just">
              <a:spcBef>
                <a:spcPct val="50000"/>
              </a:spcBef>
            </a:pPr>
            <a:endParaRPr lang="en-US" sz="2000" i="1">
              <a:latin typeface="Comic Sans MS" pitchFamily="66" charset="0"/>
            </a:endParaRPr>
          </a:p>
          <a:p>
            <a:pPr algn="just">
              <a:spcBef>
                <a:spcPct val="50000"/>
              </a:spcBef>
            </a:pPr>
            <a:endParaRPr lang="en-US" sz="2000" i="1">
              <a:latin typeface="Comic Sans MS" pitchFamily="66" charset="0"/>
            </a:endParaRPr>
          </a:p>
          <a:p>
            <a:pPr algn="just">
              <a:spcBef>
                <a:spcPct val="50000"/>
              </a:spcBef>
            </a:pPr>
            <a:endParaRPr lang="en-US" sz="2000" i="1">
              <a:latin typeface="Comic Sans MS" pitchFamily="66" charset="0"/>
            </a:endParaRPr>
          </a:p>
          <a:p>
            <a:pPr algn="just">
              <a:spcBef>
                <a:spcPct val="50000"/>
              </a:spcBef>
            </a:pPr>
            <a:endParaRPr lang="en-US" sz="2000" i="1">
              <a:latin typeface="Comic Sans MS" pitchFamily="66" charset="0"/>
            </a:endParaRPr>
          </a:p>
          <a:p>
            <a:pPr algn="just">
              <a:spcBef>
                <a:spcPct val="50000"/>
              </a:spcBef>
            </a:pPr>
            <a:r>
              <a:rPr lang="en-US" sz="2000" i="1">
                <a:latin typeface="Comic Sans MS" pitchFamily="66" charset="0"/>
              </a:rPr>
              <a:t>The relative threshold is obtained by phantom measurements in different conditions of uptake volume and S/B.  Mean value: 40% of the max uptake ± 3SD (Erdi method)</a:t>
            </a:r>
            <a:endParaRPr lang="en-US" sz="2000">
              <a:latin typeface="Comic Sans MS" pitchFamily="66" charset="0"/>
            </a:endParaRPr>
          </a:p>
        </p:txBody>
      </p:sp>
      <p:sp>
        <p:nvSpPr>
          <p:cNvPr id="106498" name="Text Box 2"/>
          <p:cNvSpPr txBox="1">
            <a:spLocks noChangeArrowheads="1"/>
          </p:cNvSpPr>
          <p:nvPr/>
        </p:nvSpPr>
        <p:spPr bwMode="auto">
          <a:xfrm>
            <a:off x="381000" y="474663"/>
            <a:ext cx="8382000" cy="338137"/>
          </a:xfrm>
          <a:prstGeom prst="rect">
            <a:avLst/>
          </a:prstGeom>
          <a:noFill/>
          <a:ln w="9525">
            <a:noFill/>
            <a:miter lim="800000"/>
            <a:headEnd/>
            <a:tailEnd/>
          </a:ln>
        </p:spPr>
        <p:txBody>
          <a:bodyPr>
            <a:spAutoFit/>
          </a:bodyPr>
          <a:lstStyle/>
          <a:p>
            <a:pPr algn="ctr">
              <a:lnSpc>
                <a:spcPct val="60000"/>
              </a:lnSpc>
              <a:spcBef>
                <a:spcPct val="50000"/>
              </a:spcBef>
            </a:pPr>
            <a:r>
              <a:rPr lang="en-US" sz="2400" b="1">
                <a:solidFill>
                  <a:srgbClr val="00FF00"/>
                </a:solidFill>
                <a:latin typeface="Comic Sans MS" pitchFamily="66" charset="0"/>
              </a:rPr>
              <a:t>PET volumes segmentation </a:t>
            </a:r>
          </a:p>
        </p:txBody>
      </p:sp>
      <p:grpSp>
        <p:nvGrpSpPr>
          <p:cNvPr id="106499" name="Group 18"/>
          <p:cNvGrpSpPr>
            <a:grpSpLocks/>
          </p:cNvGrpSpPr>
          <p:nvPr/>
        </p:nvGrpSpPr>
        <p:grpSpPr bwMode="auto">
          <a:xfrm>
            <a:off x="177800" y="2149475"/>
            <a:ext cx="4318000" cy="2879725"/>
            <a:chOff x="112" y="1584"/>
            <a:chExt cx="2720" cy="1814"/>
          </a:xfrm>
        </p:grpSpPr>
        <p:grpSp>
          <p:nvGrpSpPr>
            <p:cNvPr id="106507" name="Group 11"/>
            <p:cNvGrpSpPr>
              <a:grpSpLocks/>
            </p:cNvGrpSpPr>
            <p:nvPr/>
          </p:nvGrpSpPr>
          <p:grpSpPr bwMode="auto">
            <a:xfrm>
              <a:off x="112" y="1584"/>
              <a:ext cx="2720" cy="1814"/>
              <a:chOff x="144" y="1584"/>
              <a:chExt cx="2720" cy="1742"/>
            </a:xfrm>
          </p:grpSpPr>
          <p:pic>
            <p:nvPicPr>
              <p:cNvPr id="106509" name="Picture 6" descr="SEGM PET-RT 2"/>
              <p:cNvPicPr>
                <a:picLocks noChangeAspect="1" noChangeArrowheads="1"/>
              </p:cNvPicPr>
              <p:nvPr/>
            </p:nvPicPr>
            <p:blipFill>
              <a:blip r:embed="rId3"/>
              <a:srcRect t="8472" r="755" b="6804"/>
              <a:stretch>
                <a:fillRect/>
              </a:stretch>
            </p:blipFill>
            <p:spPr bwMode="auto">
              <a:xfrm>
                <a:off x="144" y="1584"/>
                <a:ext cx="2720" cy="1742"/>
              </a:xfrm>
              <a:prstGeom prst="rect">
                <a:avLst/>
              </a:prstGeom>
              <a:noFill/>
              <a:ln w="9525">
                <a:noFill/>
                <a:miter lim="800000"/>
                <a:headEnd/>
                <a:tailEnd/>
              </a:ln>
            </p:spPr>
          </p:pic>
          <p:sp>
            <p:nvSpPr>
              <p:cNvPr id="106510" name="Rectangle 7"/>
              <p:cNvSpPr>
                <a:spLocks noChangeArrowheads="1"/>
              </p:cNvSpPr>
              <p:nvPr/>
            </p:nvSpPr>
            <p:spPr bwMode="auto">
              <a:xfrm>
                <a:off x="1152" y="2160"/>
                <a:ext cx="432" cy="336"/>
              </a:xfrm>
              <a:prstGeom prst="rect">
                <a:avLst/>
              </a:prstGeom>
              <a:noFill/>
              <a:ln w="28575">
                <a:solidFill>
                  <a:srgbClr val="FF0000"/>
                </a:solidFill>
                <a:miter lim="800000"/>
                <a:headEnd/>
                <a:tailEnd/>
              </a:ln>
            </p:spPr>
            <p:txBody>
              <a:bodyPr wrap="none" anchor="ctr"/>
              <a:lstStyle/>
              <a:p>
                <a:pPr algn="ctr"/>
                <a:endParaRPr lang="it-IT"/>
              </a:p>
            </p:txBody>
          </p:sp>
        </p:grpSp>
        <p:sp>
          <p:nvSpPr>
            <p:cNvPr id="106508" name="AutoShape 17"/>
            <p:cNvSpPr>
              <a:spLocks noChangeArrowheads="1"/>
            </p:cNvSpPr>
            <p:nvPr/>
          </p:nvSpPr>
          <p:spPr bwMode="auto">
            <a:xfrm>
              <a:off x="144" y="2544"/>
              <a:ext cx="432" cy="240"/>
            </a:xfrm>
            <a:prstGeom prst="wedgeRectCallout">
              <a:avLst>
                <a:gd name="adj1" fmla="val 86343"/>
                <a:gd name="adj2" fmla="val -53750"/>
              </a:avLst>
            </a:prstGeom>
            <a:solidFill>
              <a:schemeClr val="bg1"/>
            </a:solidFill>
            <a:ln w="19050">
              <a:solidFill>
                <a:srgbClr val="FF0000"/>
              </a:solidFill>
              <a:miter lim="800000"/>
              <a:headEnd/>
              <a:tailEnd/>
            </a:ln>
          </p:spPr>
          <p:txBody>
            <a:bodyPr wrap="none" anchor="ctr"/>
            <a:lstStyle/>
            <a:p>
              <a:pPr algn="ctr"/>
              <a:r>
                <a:rPr lang="it-IT" b="1">
                  <a:solidFill>
                    <a:srgbClr val="FF0000"/>
                  </a:solidFill>
                </a:rPr>
                <a:t>13412</a:t>
              </a:r>
            </a:p>
          </p:txBody>
        </p:sp>
      </p:grpSp>
      <p:grpSp>
        <p:nvGrpSpPr>
          <p:cNvPr id="106500" name="Group 21"/>
          <p:cNvGrpSpPr>
            <a:grpSpLocks/>
          </p:cNvGrpSpPr>
          <p:nvPr/>
        </p:nvGrpSpPr>
        <p:grpSpPr bwMode="auto">
          <a:xfrm>
            <a:off x="4557713" y="2297113"/>
            <a:ext cx="4510087" cy="2519362"/>
            <a:chOff x="2871" y="1677"/>
            <a:chExt cx="2841" cy="1587"/>
          </a:xfrm>
        </p:grpSpPr>
        <p:grpSp>
          <p:nvGrpSpPr>
            <p:cNvPr id="106501" name="Group 20"/>
            <p:cNvGrpSpPr>
              <a:grpSpLocks/>
            </p:cNvGrpSpPr>
            <p:nvPr/>
          </p:nvGrpSpPr>
          <p:grpSpPr bwMode="auto">
            <a:xfrm>
              <a:off x="2871" y="1677"/>
              <a:ext cx="2841" cy="1587"/>
              <a:chOff x="2871" y="1677"/>
              <a:chExt cx="2841" cy="1587"/>
            </a:xfrm>
          </p:grpSpPr>
          <p:grpSp>
            <p:nvGrpSpPr>
              <p:cNvPr id="106503" name="Group 12"/>
              <p:cNvGrpSpPr>
                <a:grpSpLocks noChangeAspect="1"/>
              </p:cNvGrpSpPr>
              <p:nvPr/>
            </p:nvGrpSpPr>
            <p:grpSpPr bwMode="auto">
              <a:xfrm>
                <a:off x="2871" y="1677"/>
                <a:ext cx="2841" cy="1587"/>
                <a:chOff x="3648" y="1680"/>
                <a:chExt cx="1891" cy="1056"/>
              </a:xfrm>
            </p:grpSpPr>
            <p:pic>
              <p:nvPicPr>
                <p:cNvPr id="106505" name="Picture 13" descr="SEGM PET-RT 4"/>
                <p:cNvPicPr>
                  <a:picLocks noChangeAspect="1" noChangeArrowheads="1"/>
                </p:cNvPicPr>
                <p:nvPr/>
              </p:nvPicPr>
              <p:blipFill>
                <a:blip r:embed="rId4"/>
                <a:srcRect l="21828" t="26460" b="15326"/>
                <a:stretch>
                  <a:fillRect/>
                </a:stretch>
              </p:blipFill>
              <p:spPr bwMode="auto">
                <a:xfrm>
                  <a:off x="3648" y="1680"/>
                  <a:ext cx="1891" cy="1056"/>
                </a:xfrm>
                <a:prstGeom prst="rect">
                  <a:avLst/>
                </a:prstGeom>
                <a:noFill/>
                <a:ln w="9525">
                  <a:noFill/>
                  <a:miter lim="800000"/>
                  <a:headEnd/>
                  <a:tailEnd/>
                </a:ln>
              </p:spPr>
            </p:pic>
            <p:pic>
              <p:nvPicPr>
                <p:cNvPr id="106506" name="Picture 14" descr="SEGM PET-RT 4"/>
                <p:cNvPicPr>
                  <a:picLocks noChangeAspect="1" noChangeArrowheads="1"/>
                </p:cNvPicPr>
                <p:nvPr/>
              </p:nvPicPr>
              <p:blipFill>
                <a:blip r:embed="rId4"/>
                <a:srcRect l="71434" t="7938" b="33849"/>
                <a:stretch>
                  <a:fillRect/>
                </a:stretch>
              </p:blipFill>
              <p:spPr bwMode="auto">
                <a:xfrm>
                  <a:off x="4848" y="1680"/>
                  <a:ext cx="691" cy="1056"/>
                </a:xfrm>
                <a:prstGeom prst="rect">
                  <a:avLst/>
                </a:prstGeom>
                <a:noFill/>
                <a:ln w="9525">
                  <a:noFill/>
                  <a:miter lim="800000"/>
                  <a:headEnd/>
                  <a:tailEnd/>
                </a:ln>
              </p:spPr>
            </p:pic>
          </p:grpSp>
          <p:sp>
            <p:nvSpPr>
              <p:cNvPr id="106504" name="Text Box 19"/>
              <p:cNvSpPr txBox="1">
                <a:spLocks noChangeArrowheads="1"/>
              </p:cNvSpPr>
              <p:nvPr/>
            </p:nvSpPr>
            <p:spPr bwMode="auto">
              <a:xfrm>
                <a:off x="4176" y="2736"/>
                <a:ext cx="480" cy="231"/>
              </a:xfrm>
              <a:prstGeom prst="rect">
                <a:avLst/>
              </a:prstGeom>
              <a:noFill/>
              <a:ln w="9525">
                <a:noFill/>
                <a:miter lim="800000"/>
                <a:headEnd/>
                <a:tailEnd/>
              </a:ln>
            </p:spPr>
            <p:txBody>
              <a:bodyPr>
                <a:spAutoFit/>
              </a:bodyPr>
              <a:lstStyle/>
              <a:p>
                <a:pPr algn="ctr">
                  <a:spcBef>
                    <a:spcPct val="50000"/>
                  </a:spcBef>
                </a:pPr>
                <a:r>
                  <a:rPr lang="it-IT" b="1">
                    <a:solidFill>
                      <a:schemeClr val="bg1"/>
                    </a:solidFill>
                  </a:rPr>
                  <a:t>13412</a:t>
                </a:r>
              </a:p>
            </p:txBody>
          </p:sp>
        </p:grpSp>
        <p:sp>
          <p:nvSpPr>
            <p:cNvPr id="106502" name="Line 15"/>
            <p:cNvSpPr>
              <a:spLocks noChangeShapeType="1"/>
            </p:cNvSpPr>
            <p:nvPr/>
          </p:nvSpPr>
          <p:spPr bwMode="auto">
            <a:xfrm flipV="1">
              <a:off x="4176" y="2928"/>
              <a:ext cx="384" cy="240"/>
            </a:xfrm>
            <a:prstGeom prst="line">
              <a:avLst/>
            </a:prstGeom>
            <a:noFill/>
            <a:ln w="25400">
              <a:solidFill>
                <a:schemeClr val="bg1"/>
              </a:solidFill>
              <a:round/>
              <a:headEnd/>
              <a:tailEnd type="triangle" w="med" len="med"/>
            </a:ln>
          </p:spPr>
          <p:txBody>
            <a:bodyPr wrap="none" anchor="ctr"/>
            <a:lstStyle/>
            <a:p>
              <a:endParaRPr lang="it-IT"/>
            </a:p>
          </p:txBody>
        </p:sp>
      </p:grpSp>
    </p:spTree>
  </p:cSld>
  <p:clrMapOvr>
    <a:masterClrMapping/>
  </p:clrMapOvr>
  <p:transition advTm="26441"/>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1784" name="Group 40"/>
          <p:cNvGraphicFramePr>
            <a:graphicFrameLocks noGrp="1"/>
          </p:cNvGraphicFramePr>
          <p:nvPr/>
        </p:nvGraphicFramePr>
        <p:xfrm>
          <a:off x="989013" y="1306513"/>
          <a:ext cx="4989512" cy="1859916"/>
        </p:xfrm>
        <a:graphic>
          <a:graphicData uri="http://schemas.openxmlformats.org/drawingml/2006/table">
            <a:tbl>
              <a:tblPr/>
              <a:tblGrid>
                <a:gridCol w="2909887"/>
                <a:gridCol w="2079625"/>
              </a:tblGrid>
              <a:tr h="3349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6600"/>
                          </a:solidFill>
                          <a:effectLst/>
                          <a:latin typeface="Comic Sans MS" pitchFamily="66" charset="0"/>
                          <a:ea typeface="ＭＳ Ｐゴシック"/>
                          <a:cs typeface="ＭＳ Ｐゴシック"/>
                        </a:rPr>
                        <a:t>Stage migrations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152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Increased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bg1"/>
                          </a:solidFill>
                          <a:effectLst/>
                          <a:latin typeface="Comic Sans MS" pitchFamily="66" charset="0"/>
                          <a:ea typeface="ＭＳ Ｐゴシック"/>
                          <a:cs typeface="ＭＳ Ｐゴシック"/>
                        </a:rPr>
                        <a:t>12.5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503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Decreased</a:t>
                      </a:r>
                      <a:endParaRPr kumimoji="0" lang="en-US" sz="2000" b="1" i="0" u="none" strike="noStrike" cap="none" normalizeH="0" baseline="-25000" smtClean="0">
                        <a:ln>
                          <a:noFill/>
                        </a:ln>
                        <a:solidFill>
                          <a:schemeClr val="bg1"/>
                        </a:solidFill>
                        <a:effectLst/>
                        <a:latin typeface="Comic Sans MS" pitchFamily="66" charset="0"/>
                        <a:ea typeface="ＭＳ Ｐゴシック"/>
                        <a:cs typeface="ＭＳ Ｐゴシック"/>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bg1"/>
                          </a:solidFill>
                          <a:effectLst/>
                          <a:latin typeface="Comic Sans MS" pitchFamily="66" charset="0"/>
                          <a:ea typeface="ＭＳ Ｐゴシック"/>
                          <a:cs typeface="ＭＳ Ｐゴシック"/>
                        </a:rPr>
                        <a:t>7.8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5032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Total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6600"/>
                          </a:solidFill>
                          <a:effectLst/>
                          <a:latin typeface="Comic Sans MS" pitchFamily="66" charset="0"/>
                          <a:ea typeface="ＭＳ Ｐゴシック"/>
                          <a:cs typeface="ＭＳ Ｐゴシック"/>
                        </a:rPr>
                        <a:t>20.3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bl>
          </a:graphicData>
        </a:graphic>
      </p:graphicFrame>
      <p:sp>
        <p:nvSpPr>
          <p:cNvPr id="108562" name="CasellaDiTesto 6"/>
          <p:cNvSpPr txBox="1">
            <a:spLocks noChangeArrowheads="1"/>
          </p:cNvSpPr>
          <p:nvPr/>
        </p:nvSpPr>
        <p:spPr bwMode="auto">
          <a:xfrm>
            <a:off x="5976938" y="4543425"/>
            <a:ext cx="2638425" cy="369888"/>
          </a:xfrm>
          <a:prstGeom prst="rect">
            <a:avLst/>
          </a:prstGeom>
          <a:noFill/>
          <a:ln w="9525">
            <a:noFill/>
            <a:miter lim="800000"/>
            <a:headEnd/>
            <a:tailEnd/>
          </a:ln>
        </p:spPr>
        <p:txBody>
          <a:bodyPr>
            <a:spAutoFit/>
          </a:bodyPr>
          <a:lstStyle/>
          <a:p>
            <a:r>
              <a:rPr lang="en-US">
                <a:latin typeface="Comic Sans MS" pitchFamily="66" charset="0"/>
              </a:rPr>
              <a:t>* Mostly in nodal GTV</a:t>
            </a:r>
          </a:p>
        </p:txBody>
      </p:sp>
      <p:graphicFrame>
        <p:nvGraphicFramePr>
          <p:cNvPr id="31783" name="Group 39"/>
          <p:cNvGraphicFramePr>
            <a:graphicFrameLocks noGrp="1"/>
          </p:cNvGraphicFramePr>
          <p:nvPr/>
        </p:nvGraphicFramePr>
        <p:xfrm>
          <a:off x="989013" y="3616325"/>
          <a:ext cx="4989512" cy="2030414"/>
        </p:xfrm>
        <a:graphic>
          <a:graphicData uri="http://schemas.openxmlformats.org/drawingml/2006/table">
            <a:tbl>
              <a:tblPr/>
              <a:tblGrid>
                <a:gridCol w="2909887"/>
                <a:gridCol w="2079625"/>
              </a:tblGrid>
              <a:tr h="3524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6600"/>
                          </a:solidFill>
                          <a:effectLst/>
                          <a:latin typeface="Comic Sans MS" pitchFamily="66" charset="0"/>
                          <a:ea typeface="ＭＳ Ｐゴシック"/>
                          <a:cs typeface="ＭＳ Ｐゴシック"/>
                        </a:rPr>
                        <a:t>GTV variations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515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Increased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bg1"/>
                          </a:solidFill>
                          <a:effectLst/>
                          <a:latin typeface="Comic Sans MS" pitchFamily="66" charset="0"/>
                          <a:ea typeface="ＭＳ Ｐゴシック"/>
                          <a:cs typeface="ＭＳ Ｐゴシック"/>
                        </a:rPr>
                        <a:t>21.8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5286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Decreased</a:t>
                      </a:r>
                      <a:endParaRPr kumimoji="0" lang="en-US" sz="2000" b="1" i="0" u="none" strike="noStrike" cap="none" normalizeH="0" baseline="-25000" smtClean="0">
                        <a:ln>
                          <a:noFill/>
                        </a:ln>
                        <a:solidFill>
                          <a:schemeClr val="bg1"/>
                        </a:solidFill>
                        <a:effectLst/>
                        <a:latin typeface="Comic Sans MS" pitchFamily="66" charset="0"/>
                        <a:ea typeface="ＭＳ Ｐゴシック"/>
                        <a:cs typeface="ＭＳ Ｐゴシック"/>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bg1"/>
                          </a:solidFill>
                          <a:effectLst/>
                          <a:latin typeface="Comic Sans MS" pitchFamily="66" charset="0"/>
                          <a:ea typeface="ＭＳ Ｐゴシック"/>
                          <a:cs typeface="ＭＳ Ｐゴシック"/>
                        </a:rPr>
                        <a:t>9.4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5286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omic Sans MS" pitchFamily="66" charset="0"/>
                          <a:ea typeface="ＭＳ Ｐゴシック"/>
                          <a:cs typeface="ＭＳ Ｐゴシック"/>
                        </a:rPr>
                        <a:t>Total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6600"/>
                          </a:solidFill>
                          <a:effectLst/>
                          <a:latin typeface="Comic Sans MS" pitchFamily="66" charset="0"/>
                          <a:ea typeface="ＭＳ Ｐゴシック"/>
                          <a:cs typeface="ＭＳ Ｐゴシック"/>
                        </a:rPr>
                        <a:t>31.2*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bl>
          </a:graphicData>
        </a:graphic>
      </p:graphicFrame>
      <p:sp>
        <p:nvSpPr>
          <p:cNvPr id="108580" name="Rettangolo 8"/>
          <p:cNvSpPr>
            <a:spLocks noChangeArrowheads="1"/>
          </p:cNvSpPr>
          <p:nvPr/>
        </p:nvSpPr>
        <p:spPr bwMode="auto">
          <a:xfrm>
            <a:off x="4572000" y="6307138"/>
            <a:ext cx="4297363" cy="400050"/>
          </a:xfrm>
          <a:prstGeom prst="rect">
            <a:avLst/>
          </a:prstGeom>
          <a:noFill/>
          <a:ln w="9525">
            <a:noFill/>
            <a:miter lim="800000"/>
            <a:headEnd/>
            <a:tailEnd/>
          </a:ln>
        </p:spPr>
        <p:txBody>
          <a:bodyPr>
            <a:spAutoFit/>
          </a:bodyPr>
          <a:lstStyle/>
          <a:p>
            <a:pPr algn="r"/>
            <a:r>
              <a:rPr lang="en-US" sz="2000" i="1">
                <a:solidFill>
                  <a:srgbClr val="FFFFFF"/>
                </a:solidFill>
                <a:latin typeface="Comic Sans MS" pitchFamily="66" charset="0"/>
              </a:rPr>
              <a:t> </a:t>
            </a:r>
            <a:r>
              <a:rPr lang="it-IT" sz="2000" i="1">
                <a:solidFill>
                  <a:srgbClr val="FFFFFF"/>
                </a:solidFill>
                <a:latin typeface="Comic Sans MS" pitchFamily="66" charset="0"/>
              </a:rPr>
              <a:t>Iotti C et al. RSNA 2007</a:t>
            </a:r>
            <a:endParaRPr lang="it-IT" i="1"/>
          </a:p>
        </p:txBody>
      </p:sp>
      <p:sp>
        <p:nvSpPr>
          <p:cNvPr id="108581" name="Rettangolo 12"/>
          <p:cNvSpPr>
            <a:spLocks noChangeArrowheads="1"/>
          </p:cNvSpPr>
          <p:nvPr/>
        </p:nvSpPr>
        <p:spPr bwMode="auto">
          <a:xfrm>
            <a:off x="195263" y="352425"/>
            <a:ext cx="7092950" cy="400050"/>
          </a:xfrm>
          <a:prstGeom prst="rect">
            <a:avLst/>
          </a:prstGeom>
          <a:noFill/>
          <a:ln w="9525">
            <a:noFill/>
            <a:miter lim="800000"/>
            <a:headEnd/>
            <a:tailEnd/>
          </a:ln>
        </p:spPr>
        <p:txBody>
          <a:bodyPr>
            <a:spAutoFit/>
          </a:bodyPr>
          <a:lstStyle/>
          <a:p>
            <a:pPr algn="just"/>
            <a:r>
              <a:rPr lang="en-US" sz="2000">
                <a:latin typeface="Comic Sans MS" pitchFamily="66" charset="0"/>
              </a:rPr>
              <a:t>64 pts with SC-Head &amp; Neck cancer</a:t>
            </a:r>
          </a:p>
        </p:txBody>
      </p:sp>
    </p:spTree>
  </p:cSld>
  <p:clrMapOvr>
    <a:masterClrMapping/>
  </p:clrMapOvr>
  <p:transition advTm="61888"/>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0593" name="Picture 2"/>
          <p:cNvPicPr>
            <a:picLocks noGrp="1" noChangeAspect="1" noChangeArrowheads="1"/>
          </p:cNvPicPr>
          <p:nvPr>
            <p:ph idx="4294967295"/>
          </p:nvPr>
        </p:nvPicPr>
        <p:blipFill>
          <a:blip r:embed="rId3"/>
          <a:srcRect/>
          <a:stretch>
            <a:fillRect/>
          </a:stretch>
        </p:blipFill>
        <p:spPr>
          <a:xfrm>
            <a:off x="836613" y="1346200"/>
            <a:ext cx="7742237" cy="4945063"/>
          </a:xfrm>
        </p:spPr>
      </p:pic>
      <p:sp>
        <p:nvSpPr>
          <p:cNvPr id="110594" name="CasellaDiTesto 7"/>
          <p:cNvSpPr txBox="1">
            <a:spLocks noChangeArrowheads="1"/>
          </p:cNvSpPr>
          <p:nvPr/>
        </p:nvSpPr>
        <p:spPr bwMode="auto">
          <a:xfrm>
            <a:off x="928688" y="4214813"/>
            <a:ext cx="2571750" cy="2076450"/>
          </a:xfrm>
          <a:prstGeom prst="rect">
            <a:avLst/>
          </a:prstGeom>
          <a:noFill/>
          <a:ln w="9525">
            <a:noFill/>
            <a:miter lim="800000"/>
            <a:headEnd/>
            <a:tailEnd/>
          </a:ln>
        </p:spPr>
        <p:txBody>
          <a:bodyPr>
            <a:spAutoFit/>
          </a:bodyPr>
          <a:lstStyle/>
          <a:p>
            <a:pPr defTabSz="914400"/>
            <a:r>
              <a:rPr lang="it-IT" sz="1100" b="1">
                <a:solidFill>
                  <a:schemeClr val="bg1"/>
                </a:solidFill>
                <a:latin typeface="Arial" charset="0"/>
              </a:rPr>
              <a:t>Segmentation methods</a:t>
            </a:r>
          </a:p>
          <a:p>
            <a:pPr defTabSz="914400"/>
            <a:r>
              <a:rPr lang="it-IT" sz="1100">
                <a:solidFill>
                  <a:schemeClr val="bg1"/>
                </a:solidFill>
                <a:latin typeface="Arial" charset="0"/>
              </a:rPr>
              <a:t>	   S/B</a:t>
            </a:r>
          </a:p>
          <a:p>
            <a:pPr defTabSz="914400"/>
            <a:r>
              <a:rPr lang="it-IT" sz="1100">
                <a:solidFill>
                  <a:schemeClr val="bg1"/>
                </a:solidFill>
                <a:latin typeface="Arial" charset="0"/>
              </a:rPr>
              <a:t>	   40%</a:t>
            </a:r>
          </a:p>
          <a:p>
            <a:pPr defTabSz="914400"/>
            <a:r>
              <a:rPr lang="it-IT" sz="1100">
                <a:solidFill>
                  <a:schemeClr val="bg1"/>
                </a:solidFill>
                <a:latin typeface="Arial" charset="0"/>
              </a:rPr>
              <a:t>	   50%</a:t>
            </a:r>
          </a:p>
          <a:p>
            <a:pPr defTabSz="914400"/>
            <a:r>
              <a:rPr lang="it-IT" sz="1100" b="1">
                <a:solidFill>
                  <a:schemeClr val="bg1"/>
                </a:solidFill>
                <a:latin typeface="Arial" charset="0"/>
              </a:rPr>
              <a:t>Lesions </a:t>
            </a:r>
          </a:p>
          <a:p>
            <a:pPr defTabSz="914400"/>
            <a:r>
              <a:rPr lang="it-IT" sz="1100">
                <a:solidFill>
                  <a:schemeClr val="bg1"/>
                </a:solidFill>
                <a:latin typeface="Arial" charset="0"/>
              </a:rPr>
              <a:t>	Nasopharynx</a:t>
            </a:r>
          </a:p>
          <a:p>
            <a:pPr defTabSz="914400"/>
            <a:r>
              <a:rPr lang="it-IT" sz="1100">
                <a:solidFill>
                  <a:schemeClr val="bg1"/>
                </a:solidFill>
                <a:latin typeface="Arial" charset="0"/>
              </a:rPr>
              <a:t> 	LN1</a:t>
            </a:r>
          </a:p>
          <a:p>
            <a:pPr defTabSz="914400"/>
            <a:r>
              <a:rPr lang="it-IT" sz="1100">
                <a:solidFill>
                  <a:schemeClr val="bg1"/>
                </a:solidFill>
                <a:latin typeface="Arial" charset="0"/>
              </a:rPr>
              <a:t>	LN2</a:t>
            </a:r>
          </a:p>
          <a:p>
            <a:pPr defTabSz="914400"/>
            <a:endParaRPr lang="it-IT" sz="1400">
              <a:solidFill>
                <a:schemeClr val="bg1"/>
              </a:solidFill>
              <a:latin typeface="Arial" charset="0"/>
            </a:endParaRPr>
          </a:p>
          <a:p>
            <a:pPr defTabSz="914400"/>
            <a:endParaRPr lang="it-IT" sz="1400">
              <a:solidFill>
                <a:schemeClr val="bg1"/>
              </a:solidFill>
              <a:latin typeface="Arial" charset="0"/>
            </a:endParaRPr>
          </a:p>
          <a:p>
            <a:pPr defTabSz="914400"/>
            <a:endParaRPr lang="it-IT" sz="1400">
              <a:solidFill>
                <a:schemeClr val="bg1"/>
              </a:solidFill>
              <a:latin typeface="Arial" charset="0"/>
            </a:endParaRPr>
          </a:p>
        </p:txBody>
      </p:sp>
      <p:cxnSp>
        <p:nvCxnSpPr>
          <p:cNvPr id="10" name="Connettore 1 9"/>
          <p:cNvCxnSpPr/>
          <p:nvPr/>
        </p:nvCxnSpPr>
        <p:spPr>
          <a:xfrm>
            <a:off x="1571625" y="4500563"/>
            <a:ext cx="500063" cy="1587"/>
          </a:xfrm>
          <a:prstGeom prst="line">
            <a:avLst/>
          </a:prstGeom>
          <a:ln w="28575">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Connettore 1 11"/>
          <p:cNvCxnSpPr/>
          <p:nvPr/>
        </p:nvCxnSpPr>
        <p:spPr>
          <a:xfrm>
            <a:off x="1571625" y="4662488"/>
            <a:ext cx="428625" cy="1587"/>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1571625" y="4857750"/>
            <a:ext cx="428625" cy="1588"/>
          </a:xfrm>
          <a:prstGeom prst="line">
            <a:avLst/>
          </a:prstGeom>
          <a:ln w="28575">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16" name="Connettore 15"/>
          <p:cNvSpPr/>
          <p:nvPr/>
        </p:nvSpPr>
        <p:spPr>
          <a:xfrm>
            <a:off x="1714500" y="514350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it-IT"/>
          </a:p>
        </p:txBody>
      </p:sp>
      <p:sp>
        <p:nvSpPr>
          <p:cNvPr id="17" name="Connettore 16"/>
          <p:cNvSpPr/>
          <p:nvPr/>
        </p:nvSpPr>
        <p:spPr>
          <a:xfrm>
            <a:off x="1714500" y="5348288"/>
            <a:ext cx="71438" cy="71437"/>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it-IT"/>
          </a:p>
        </p:txBody>
      </p:sp>
      <p:sp>
        <p:nvSpPr>
          <p:cNvPr id="18" name="Connettore 17"/>
          <p:cNvSpPr/>
          <p:nvPr/>
        </p:nvSpPr>
        <p:spPr>
          <a:xfrm>
            <a:off x="1714500" y="5500688"/>
            <a:ext cx="71438" cy="71437"/>
          </a:xfrm>
          <a:prstGeom prst="flowChartConnector">
            <a:avLst/>
          </a:prstGeom>
          <a:solidFill>
            <a:srgbClr val="3333FF"/>
          </a:solid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it-IT"/>
          </a:p>
        </p:txBody>
      </p:sp>
      <p:grpSp>
        <p:nvGrpSpPr>
          <p:cNvPr id="110601" name="Gruppo 5"/>
          <p:cNvGrpSpPr>
            <a:grpSpLocks/>
          </p:cNvGrpSpPr>
          <p:nvPr/>
        </p:nvGrpSpPr>
        <p:grpSpPr bwMode="auto">
          <a:xfrm>
            <a:off x="2741613" y="2674938"/>
            <a:ext cx="4776787" cy="1825625"/>
            <a:chOff x="0" y="2357430"/>
            <a:chExt cx="9144000" cy="2992442"/>
          </a:xfrm>
        </p:grpSpPr>
        <p:grpSp>
          <p:nvGrpSpPr>
            <p:cNvPr id="110606" name="Gruppo 4"/>
            <p:cNvGrpSpPr>
              <a:grpSpLocks/>
            </p:cNvGrpSpPr>
            <p:nvPr/>
          </p:nvGrpSpPr>
          <p:grpSpPr bwMode="auto">
            <a:xfrm>
              <a:off x="0" y="2357430"/>
              <a:ext cx="6286494" cy="2992442"/>
              <a:chOff x="0" y="2357430"/>
              <a:chExt cx="6286494" cy="2992442"/>
            </a:xfrm>
          </p:grpSpPr>
          <p:pic>
            <p:nvPicPr>
              <p:cNvPr id="110608" name="Picture 2"/>
              <p:cNvPicPr>
                <a:picLocks noChangeAspect="1" noChangeArrowheads="1"/>
              </p:cNvPicPr>
              <p:nvPr/>
            </p:nvPicPr>
            <p:blipFill>
              <a:blip r:embed="rId4"/>
              <a:srcRect/>
              <a:stretch>
                <a:fillRect/>
              </a:stretch>
            </p:blipFill>
            <p:spPr bwMode="auto">
              <a:xfrm>
                <a:off x="0" y="2357430"/>
                <a:ext cx="4042830" cy="2992442"/>
              </a:xfrm>
              <a:prstGeom prst="rect">
                <a:avLst/>
              </a:prstGeom>
              <a:noFill/>
              <a:ln w="9525">
                <a:noFill/>
                <a:miter lim="800000"/>
                <a:headEnd/>
                <a:tailEnd/>
              </a:ln>
            </p:spPr>
          </p:pic>
          <p:pic>
            <p:nvPicPr>
              <p:cNvPr id="110609" name="Picture 3"/>
              <p:cNvPicPr>
                <a:picLocks noChangeAspect="1" noChangeArrowheads="1"/>
              </p:cNvPicPr>
              <p:nvPr/>
            </p:nvPicPr>
            <p:blipFill>
              <a:blip r:embed="rId5"/>
              <a:srcRect/>
              <a:stretch>
                <a:fillRect/>
              </a:stretch>
            </p:blipFill>
            <p:spPr bwMode="auto">
              <a:xfrm>
                <a:off x="2714612" y="2357430"/>
                <a:ext cx="3571882" cy="2924532"/>
              </a:xfrm>
              <a:prstGeom prst="rect">
                <a:avLst/>
              </a:prstGeom>
              <a:noFill/>
              <a:ln w="9525">
                <a:noFill/>
                <a:miter lim="800000"/>
                <a:headEnd/>
                <a:tailEnd/>
              </a:ln>
            </p:spPr>
          </p:pic>
        </p:grpSp>
        <p:pic>
          <p:nvPicPr>
            <p:cNvPr id="110607" name="Picture 4"/>
            <p:cNvPicPr>
              <a:picLocks noChangeAspect="1" noChangeArrowheads="1"/>
            </p:cNvPicPr>
            <p:nvPr/>
          </p:nvPicPr>
          <p:blipFill>
            <a:blip r:embed="rId6"/>
            <a:srcRect/>
            <a:stretch>
              <a:fillRect/>
            </a:stretch>
          </p:blipFill>
          <p:spPr bwMode="auto">
            <a:xfrm>
              <a:off x="5849934" y="2357430"/>
              <a:ext cx="3294066" cy="2928958"/>
            </a:xfrm>
            <a:prstGeom prst="rect">
              <a:avLst/>
            </a:prstGeom>
            <a:noFill/>
            <a:ln w="9525">
              <a:noFill/>
              <a:miter lim="800000"/>
              <a:headEnd/>
              <a:tailEnd/>
            </a:ln>
          </p:spPr>
        </p:pic>
      </p:grpSp>
      <p:pic>
        <p:nvPicPr>
          <p:cNvPr id="110602" name="Picture 47"/>
          <p:cNvPicPr>
            <a:picLocks noChangeAspect="1" noChangeArrowheads="1"/>
          </p:cNvPicPr>
          <p:nvPr/>
        </p:nvPicPr>
        <p:blipFill>
          <a:blip r:embed="rId7"/>
          <a:srcRect r="56682"/>
          <a:stretch>
            <a:fillRect/>
          </a:stretch>
        </p:blipFill>
        <p:spPr bwMode="auto">
          <a:xfrm>
            <a:off x="217488" y="212725"/>
            <a:ext cx="2346325" cy="1354138"/>
          </a:xfrm>
          <a:prstGeom prst="rect">
            <a:avLst/>
          </a:prstGeom>
          <a:solidFill>
            <a:schemeClr val="tx1"/>
          </a:solidFill>
          <a:ln w="9525">
            <a:solidFill>
              <a:srgbClr val="00FF00"/>
            </a:solidFill>
            <a:miter lim="800000"/>
            <a:headEnd/>
            <a:tailEnd/>
          </a:ln>
        </p:spPr>
      </p:pic>
      <p:sp>
        <p:nvSpPr>
          <p:cNvPr id="110603" name="CasellaDiTesto 19"/>
          <p:cNvSpPr txBox="1">
            <a:spLocks noChangeArrowheads="1"/>
          </p:cNvSpPr>
          <p:nvPr/>
        </p:nvSpPr>
        <p:spPr bwMode="auto">
          <a:xfrm>
            <a:off x="2741613" y="417513"/>
            <a:ext cx="3117850" cy="581025"/>
          </a:xfrm>
          <a:prstGeom prst="rect">
            <a:avLst/>
          </a:prstGeom>
          <a:noFill/>
          <a:ln w="9525">
            <a:noFill/>
            <a:miter lim="800000"/>
            <a:headEnd/>
            <a:tailEnd/>
          </a:ln>
        </p:spPr>
        <p:txBody>
          <a:bodyPr>
            <a:spAutoFit/>
          </a:bodyPr>
          <a:lstStyle/>
          <a:p>
            <a:pPr defTabSz="914400"/>
            <a:r>
              <a:rPr lang="en-US" sz="1600">
                <a:latin typeface="Comic Sans MS" pitchFamily="66" charset="0"/>
              </a:rPr>
              <a:t>image statistic</a:t>
            </a:r>
          </a:p>
          <a:p>
            <a:pPr defTabSz="914400"/>
            <a:r>
              <a:rPr lang="en-US" sz="1600" i="1">
                <a:latin typeface="Comic Sans MS" pitchFamily="66" charset="0"/>
              </a:rPr>
              <a:t>(8 H&amp;N patients, 17 lesions)</a:t>
            </a:r>
          </a:p>
        </p:txBody>
      </p:sp>
      <p:pic>
        <p:nvPicPr>
          <p:cNvPr id="110604" name="Picture 2"/>
          <p:cNvPicPr>
            <a:picLocks noChangeAspect="1" noChangeArrowheads="1"/>
          </p:cNvPicPr>
          <p:nvPr/>
        </p:nvPicPr>
        <p:blipFill>
          <a:blip r:embed="rId3"/>
          <a:srcRect l="80151" b="75955"/>
          <a:stretch>
            <a:fillRect/>
          </a:stretch>
        </p:blipFill>
        <p:spPr bwMode="auto">
          <a:xfrm>
            <a:off x="5859463" y="787400"/>
            <a:ext cx="2935287" cy="2271713"/>
          </a:xfrm>
          <a:prstGeom prst="rect">
            <a:avLst/>
          </a:prstGeom>
          <a:noFill/>
          <a:ln w="9525">
            <a:noFill/>
            <a:miter lim="800000"/>
            <a:headEnd/>
            <a:tailEnd/>
          </a:ln>
        </p:spPr>
      </p:pic>
      <p:sp>
        <p:nvSpPr>
          <p:cNvPr id="110605" name="CasellaDiTesto 18"/>
          <p:cNvSpPr txBox="1">
            <a:spLocks noChangeArrowheads="1"/>
          </p:cNvSpPr>
          <p:nvPr/>
        </p:nvSpPr>
        <p:spPr bwMode="auto">
          <a:xfrm>
            <a:off x="6435725" y="6370638"/>
            <a:ext cx="2708275" cy="338137"/>
          </a:xfrm>
          <a:prstGeom prst="rect">
            <a:avLst/>
          </a:prstGeom>
          <a:noFill/>
          <a:ln w="9525">
            <a:noFill/>
            <a:miter lim="800000"/>
            <a:headEnd/>
            <a:tailEnd/>
          </a:ln>
        </p:spPr>
        <p:txBody>
          <a:bodyPr>
            <a:spAutoFit/>
          </a:bodyPr>
          <a:lstStyle/>
          <a:p>
            <a:pPr algn="ctr"/>
            <a:r>
              <a:rPr lang="it-IT" sz="1600" i="1">
                <a:latin typeface="Comic Sans MS" pitchFamily="66" charset="0"/>
              </a:rPr>
              <a:t>Paiusco, EMEA 2010</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2641" name="Picture 2"/>
          <p:cNvPicPr>
            <a:picLocks noGrp="1" noChangeAspect="1" noChangeArrowheads="1"/>
          </p:cNvPicPr>
          <p:nvPr>
            <p:ph idx="4294967295"/>
          </p:nvPr>
        </p:nvPicPr>
        <p:blipFill>
          <a:blip r:embed="rId2"/>
          <a:srcRect/>
          <a:stretch>
            <a:fillRect/>
          </a:stretch>
        </p:blipFill>
        <p:spPr>
          <a:xfrm>
            <a:off x="819150" y="869950"/>
            <a:ext cx="7504113" cy="5116513"/>
          </a:xfrm>
        </p:spPr>
      </p:pic>
      <p:sp>
        <p:nvSpPr>
          <p:cNvPr id="112642" name="CasellaDiTesto 2"/>
          <p:cNvSpPr txBox="1">
            <a:spLocks noChangeArrowheads="1"/>
          </p:cNvSpPr>
          <p:nvPr/>
        </p:nvSpPr>
        <p:spPr bwMode="auto">
          <a:xfrm>
            <a:off x="6435725" y="6370638"/>
            <a:ext cx="2708275" cy="338137"/>
          </a:xfrm>
          <a:prstGeom prst="rect">
            <a:avLst/>
          </a:prstGeom>
          <a:noFill/>
          <a:ln w="9525">
            <a:noFill/>
            <a:miter lim="800000"/>
            <a:headEnd/>
            <a:tailEnd/>
          </a:ln>
        </p:spPr>
        <p:txBody>
          <a:bodyPr>
            <a:spAutoFit/>
          </a:bodyPr>
          <a:lstStyle/>
          <a:p>
            <a:pPr algn="ctr"/>
            <a:r>
              <a:rPr lang="it-IT" sz="1600" i="1">
                <a:latin typeface="Comic Sans MS" pitchFamily="66" charset="0"/>
              </a:rPr>
              <a:t>Paiusco, EMEA 2010</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3665" name="Picture 2"/>
          <p:cNvPicPr>
            <a:picLocks noChangeAspect="1" noChangeArrowheads="1"/>
          </p:cNvPicPr>
          <p:nvPr/>
        </p:nvPicPr>
        <p:blipFill>
          <a:blip r:embed="rId2"/>
          <a:srcRect/>
          <a:stretch>
            <a:fillRect/>
          </a:stretch>
        </p:blipFill>
        <p:spPr bwMode="auto">
          <a:xfrm>
            <a:off x="139700" y="617538"/>
            <a:ext cx="2214563" cy="2500312"/>
          </a:xfrm>
          <a:prstGeom prst="rect">
            <a:avLst/>
          </a:prstGeom>
          <a:noFill/>
          <a:ln w="9525">
            <a:noFill/>
            <a:miter lim="800000"/>
            <a:headEnd/>
            <a:tailEnd/>
          </a:ln>
        </p:spPr>
      </p:pic>
      <p:pic>
        <p:nvPicPr>
          <p:cNvPr id="113666" name="Picture 3"/>
          <p:cNvPicPr>
            <a:picLocks noChangeAspect="1" noChangeArrowheads="1"/>
          </p:cNvPicPr>
          <p:nvPr/>
        </p:nvPicPr>
        <p:blipFill>
          <a:blip r:embed="rId3"/>
          <a:srcRect l="7439" r="9479"/>
          <a:stretch>
            <a:fillRect/>
          </a:stretch>
        </p:blipFill>
        <p:spPr bwMode="auto">
          <a:xfrm>
            <a:off x="696913" y="3871913"/>
            <a:ext cx="2198687" cy="2100262"/>
          </a:xfrm>
          <a:prstGeom prst="rect">
            <a:avLst/>
          </a:prstGeom>
          <a:noFill/>
          <a:ln w="9525">
            <a:noFill/>
            <a:miter lim="800000"/>
            <a:headEnd/>
            <a:tailEnd/>
          </a:ln>
        </p:spPr>
      </p:pic>
      <p:pic>
        <p:nvPicPr>
          <p:cNvPr id="91140" name="Picture 4"/>
          <p:cNvPicPr>
            <a:picLocks noChangeAspect="1" noChangeArrowheads="1"/>
          </p:cNvPicPr>
          <p:nvPr/>
        </p:nvPicPr>
        <p:blipFill>
          <a:blip r:embed="rId4"/>
          <a:srcRect/>
          <a:stretch>
            <a:fillRect/>
          </a:stretch>
        </p:blipFill>
        <p:spPr bwMode="auto">
          <a:xfrm>
            <a:off x="3571868" y="3871919"/>
            <a:ext cx="2071702" cy="2111291"/>
          </a:xfrm>
          <a:prstGeom prst="rect">
            <a:avLst/>
          </a:prstGeom>
          <a:noFill/>
          <a:ln w="9525">
            <a:noFill/>
            <a:miter lim="800000"/>
            <a:headEnd/>
            <a:tailEnd/>
          </a:ln>
          <a:effectLst/>
          <a:scene3d>
            <a:camera prst="orthographicFront">
              <a:rot lat="0" lon="0" rev="16200000"/>
            </a:camera>
            <a:lightRig rig="threePt" dir="t"/>
          </a:scene3d>
        </p:spPr>
      </p:pic>
      <p:pic>
        <p:nvPicPr>
          <p:cNvPr id="113668" name="Picture 5"/>
          <p:cNvPicPr>
            <a:picLocks noChangeAspect="1" noChangeArrowheads="1"/>
          </p:cNvPicPr>
          <p:nvPr/>
        </p:nvPicPr>
        <p:blipFill>
          <a:blip r:embed="rId5"/>
          <a:srcRect b="7158"/>
          <a:stretch>
            <a:fillRect/>
          </a:stretch>
        </p:blipFill>
        <p:spPr bwMode="auto">
          <a:xfrm>
            <a:off x="6162675" y="3871913"/>
            <a:ext cx="2036763" cy="2100262"/>
          </a:xfrm>
          <a:prstGeom prst="rect">
            <a:avLst/>
          </a:prstGeom>
          <a:noFill/>
          <a:ln w="9525">
            <a:noFill/>
            <a:miter lim="800000"/>
            <a:headEnd/>
            <a:tailEnd/>
          </a:ln>
        </p:spPr>
      </p:pic>
      <p:sp>
        <p:nvSpPr>
          <p:cNvPr id="113669" name="Rectangle 8"/>
          <p:cNvSpPr>
            <a:spLocks noChangeArrowheads="1"/>
          </p:cNvSpPr>
          <p:nvPr/>
        </p:nvSpPr>
        <p:spPr bwMode="auto">
          <a:xfrm>
            <a:off x="2354263" y="1184275"/>
            <a:ext cx="6640512" cy="1577975"/>
          </a:xfrm>
          <a:prstGeom prst="rect">
            <a:avLst/>
          </a:prstGeom>
          <a:noFill/>
          <a:ln w="9525">
            <a:noFill/>
            <a:miter lim="800000"/>
            <a:headEnd/>
            <a:tailEnd/>
          </a:ln>
        </p:spPr>
        <p:txBody>
          <a:bodyPr>
            <a:spAutoFit/>
          </a:bodyPr>
          <a:lstStyle/>
          <a:p>
            <a:pPr defTabSz="914400">
              <a:spcBef>
                <a:spcPts val="700"/>
              </a:spcBef>
              <a:buClr>
                <a:schemeClr val="tx2"/>
              </a:buClr>
              <a:buSzPct val="95000"/>
              <a:buFont typeface="Wingdings" pitchFamily="2" charset="2"/>
              <a:buNone/>
            </a:pPr>
            <a:r>
              <a:rPr lang="en-US" sz="2000">
                <a:latin typeface="Comic Sans MS" pitchFamily="66" charset="0"/>
              </a:rPr>
              <a:t>69 Gy/2.3 Gy to the functional volume</a:t>
            </a:r>
          </a:p>
          <a:p>
            <a:pPr defTabSz="914400">
              <a:spcBef>
                <a:spcPts val="700"/>
              </a:spcBef>
              <a:buClr>
                <a:schemeClr val="tx2"/>
              </a:buClr>
              <a:buSzPct val="95000"/>
              <a:buFont typeface="Wingdings" pitchFamily="2" charset="2"/>
              <a:buNone/>
            </a:pPr>
            <a:r>
              <a:rPr lang="en-US" sz="2000">
                <a:latin typeface="Comic Sans MS" pitchFamily="66" charset="0"/>
              </a:rPr>
              <a:t>66 Gy/2.2 Gy</a:t>
            </a:r>
            <a:r>
              <a:rPr lang="en-US"/>
              <a:t> </a:t>
            </a:r>
            <a:r>
              <a:rPr lang="en-US" sz="2000">
                <a:latin typeface="Comic Sans MS" pitchFamily="66" charset="0"/>
              </a:rPr>
              <a:t>to the GTV </a:t>
            </a:r>
          </a:p>
          <a:p>
            <a:pPr defTabSz="914400">
              <a:spcBef>
                <a:spcPts val="700"/>
              </a:spcBef>
              <a:buClr>
                <a:schemeClr val="tx2"/>
              </a:buClr>
              <a:buSzPct val="95000"/>
              <a:buFont typeface="Wingdings" pitchFamily="2" charset="2"/>
              <a:buNone/>
            </a:pPr>
            <a:r>
              <a:rPr lang="en-US" sz="2000">
                <a:latin typeface="Comic Sans MS" pitchFamily="66" charset="0"/>
              </a:rPr>
              <a:t>60 Gy/2.0 Gy to the high risk subclinical nodal regions </a:t>
            </a:r>
          </a:p>
          <a:p>
            <a:pPr defTabSz="914400">
              <a:spcBef>
                <a:spcPts val="700"/>
              </a:spcBef>
              <a:buClr>
                <a:schemeClr val="tx2"/>
              </a:buClr>
              <a:buSzPct val="95000"/>
              <a:buFont typeface="Wingdings" pitchFamily="2" charset="2"/>
              <a:buNone/>
            </a:pPr>
            <a:r>
              <a:rPr lang="en-US" sz="2000">
                <a:latin typeface="Comic Sans MS" pitchFamily="66" charset="0"/>
              </a:rPr>
              <a:t>54 Gy/1.8 Gy to the low risk subclinical nodal regions </a:t>
            </a:r>
          </a:p>
        </p:txBody>
      </p:sp>
      <p:sp>
        <p:nvSpPr>
          <p:cNvPr id="113670" name="CasellaDiTesto 6"/>
          <p:cNvSpPr txBox="1">
            <a:spLocks noChangeArrowheads="1"/>
          </p:cNvSpPr>
          <p:nvPr/>
        </p:nvSpPr>
        <p:spPr bwMode="auto">
          <a:xfrm>
            <a:off x="6435725" y="6370638"/>
            <a:ext cx="2708275" cy="338137"/>
          </a:xfrm>
          <a:prstGeom prst="rect">
            <a:avLst/>
          </a:prstGeom>
          <a:noFill/>
          <a:ln w="9525">
            <a:noFill/>
            <a:miter lim="800000"/>
            <a:headEnd/>
            <a:tailEnd/>
          </a:ln>
        </p:spPr>
        <p:txBody>
          <a:bodyPr>
            <a:spAutoFit/>
          </a:bodyPr>
          <a:lstStyle/>
          <a:p>
            <a:pPr algn="ctr"/>
            <a:r>
              <a:rPr lang="it-IT" sz="1600" i="1">
                <a:latin typeface="Comic Sans MS" pitchFamily="66" charset="0"/>
              </a:rPr>
              <a:t>Paiusco, EMEA 2010</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4689" name="Picture 4"/>
          <p:cNvPicPr preferRelativeResize="0">
            <a:picLocks noChangeArrowheads="1"/>
          </p:cNvPicPr>
          <p:nvPr/>
        </p:nvPicPr>
        <p:blipFill>
          <a:blip r:embed="rId2"/>
          <a:srcRect/>
          <a:stretch>
            <a:fillRect/>
          </a:stretch>
        </p:blipFill>
        <p:spPr bwMode="auto">
          <a:xfrm>
            <a:off x="295275" y="293688"/>
            <a:ext cx="4102100" cy="2841625"/>
          </a:xfrm>
          <a:prstGeom prst="rect">
            <a:avLst/>
          </a:prstGeom>
          <a:noFill/>
          <a:ln w="9525">
            <a:noFill/>
            <a:miter lim="800000"/>
            <a:headEnd/>
            <a:tailEnd/>
          </a:ln>
        </p:spPr>
      </p:pic>
      <p:pic>
        <p:nvPicPr>
          <p:cNvPr id="114690" name="Picture 5"/>
          <p:cNvPicPr preferRelativeResize="0">
            <a:picLocks noChangeArrowheads="1"/>
          </p:cNvPicPr>
          <p:nvPr/>
        </p:nvPicPr>
        <p:blipFill>
          <a:blip r:embed="rId3"/>
          <a:srcRect/>
          <a:stretch>
            <a:fillRect/>
          </a:stretch>
        </p:blipFill>
        <p:spPr bwMode="auto">
          <a:xfrm>
            <a:off x="4786313" y="273050"/>
            <a:ext cx="4173537" cy="2851150"/>
          </a:xfrm>
          <a:prstGeom prst="rect">
            <a:avLst/>
          </a:prstGeom>
          <a:noFill/>
          <a:ln w="9525">
            <a:noFill/>
            <a:miter lim="800000"/>
            <a:headEnd/>
            <a:tailEnd/>
          </a:ln>
        </p:spPr>
      </p:pic>
      <p:pic>
        <p:nvPicPr>
          <p:cNvPr id="114691" name="Picture 6"/>
          <p:cNvPicPr preferRelativeResize="0">
            <a:picLocks noChangeArrowheads="1"/>
          </p:cNvPicPr>
          <p:nvPr/>
        </p:nvPicPr>
        <p:blipFill>
          <a:blip r:embed="rId4"/>
          <a:srcRect/>
          <a:stretch>
            <a:fillRect/>
          </a:stretch>
        </p:blipFill>
        <p:spPr bwMode="auto">
          <a:xfrm>
            <a:off x="295275" y="3581400"/>
            <a:ext cx="4102100" cy="2816225"/>
          </a:xfrm>
          <a:prstGeom prst="rect">
            <a:avLst/>
          </a:prstGeom>
          <a:noFill/>
          <a:ln w="9525">
            <a:noFill/>
            <a:miter lim="800000"/>
            <a:headEnd/>
            <a:tailEnd/>
          </a:ln>
        </p:spPr>
      </p:pic>
      <p:pic>
        <p:nvPicPr>
          <p:cNvPr id="114692" name="Picture 7"/>
          <p:cNvPicPr preferRelativeResize="0">
            <a:picLocks noChangeArrowheads="1"/>
          </p:cNvPicPr>
          <p:nvPr/>
        </p:nvPicPr>
        <p:blipFill>
          <a:blip r:embed="rId5"/>
          <a:srcRect/>
          <a:stretch>
            <a:fillRect/>
          </a:stretch>
        </p:blipFill>
        <p:spPr bwMode="auto">
          <a:xfrm>
            <a:off x="4786313" y="3581400"/>
            <a:ext cx="4173537" cy="2773363"/>
          </a:xfrm>
          <a:prstGeom prst="rect">
            <a:avLst/>
          </a:prstGeom>
          <a:noFill/>
          <a:ln w="9525">
            <a:noFill/>
            <a:miter lim="800000"/>
            <a:headEnd/>
            <a:tailEnd/>
          </a:ln>
        </p:spPr>
      </p:pic>
      <p:pic>
        <p:nvPicPr>
          <p:cNvPr id="114693" name="Picture 8"/>
          <p:cNvPicPr>
            <a:picLocks noChangeAspect="1" noChangeArrowheads="1"/>
          </p:cNvPicPr>
          <p:nvPr/>
        </p:nvPicPr>
        <p:blipFill>
          <a:blip r:embed="rId6"/>
          <a:srcRect/>
          <a:stretch>
            <a:fillRect/>
          </a:stretch>
        </p:blipFill>
        <p:spPr bwMode="auto">
          <a:xfrm>
            <a:off x="1428750" y="2500313"/>
            <a:ext cx="800100" cy="295275"/>
          </a:xfrm>
          <a:prstGeom prst="rect">
            <a:avLst/>
          </a:prstGeom>
          <a:noFill/>
          <a:ln w="9525">
            <a:noFill/>
            <a:miter lim="800000"/>
            <a:headEnd/>
            <a:tailEnd/>
          </a:ln>
        </p:spPr>
      </p:pic>
      <p:cxnSp>
        <p:nvCxnSpPr>
          <p:cNvPr id="15" name="Connettore 2 14"/>
          <p:cNvCxnSpPr>
            <a:stCxn id="72712" idx="2"/>
          </p:cNvCxnSpPr>
          <p:nvPr/>
        </p:nvCxnSpPr>
        <p:spPr>
          <a:xfrm rot="5400000">
            <a:off x="1562100" y="2805113"/>
            <a:ext cx="276225" cy="25717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14695" name="CasellaDiTesto 15"/>
          <p:cNvSpPr txBox="1">
            <a:spLocks noChangeArrowheads="1"/>
          </p:cNvSpPr>
          <p:nvPr/>
        </p:nvSpPr>
        <p:spPr bwMode="auto">
          <a:xfrm>
            <a:off x="2786063" y="1643063"/>
            <a:ext cx="1214437" cy="938212"/>
          </a:xfrm>
          <a:prstGeom prst="rect">
            <a:avLst/>
          </a:prstGeom>
          <a:noFill/>
          <a:ln w="9525">
            <a:noFill/>
            <a:miter lim="800000"/>
            <a:headEnd/>
            <a:tailEnd/>
          </a:ln>
        </p:spPr>
        <p:txBody>
          <a:bodyPr>
            <a:spAutoFit/>
          </a:bodyPr>
          <a:lstStyle/>
          <a:p>
            <a:pPr defTabSz="914400"/>
            <a:r>
              <a:rPr lang="it-IT" sz="1100" b="1">
                <a:solidFill>
                  <a:srgbClr val="91581F"/>
                </a:solidFill>
                <a:latin typeface="Arial" charset="0"/>
              </a:rPr>
              <a:t>PTV4 = 69 Gy</a:t>
            </a:r>
          </a:p>
          <a:p>
            <a:pPr defTabSz="914400"/>
            <a:r>
              <a:rPr lang="it-IT" sz="1100" b="1">
                <a:solidFill>
                  <a:srgbClr val="FF0000"/>
                </a:solidFill>
                <a:latin typeface="Arial" charset="0"/>
              </a:rPr>
              <a:t>PTV3 = 66 Gy</a:t>
            </a:r>
          </a:p>
          <a:p>
            <a:pPr defTabSz="914400"/>
            <a:r>
              <a:rPr lang="it-IT" sz="1100" b="1">
                <a:solidFill>
                  <a:srgbClr val="FF00FF"/>
                </a:solidFill>
                <a:latin typeface="Arial" charset="0"/>
              </a:rPr>
              <a:t>PTV2 = 60 Gy</a:t>
            </a:r>
          </a:p>
          <a:p>
            <a:pPr defTabSz="914400"/>
            <a:r>
              <a:rPr lang="it-IT" sz="1100" b="1">
                <a:solidFill>
                  <a:srgbClr val="CCA192"/>
                </a:solidFill>
                <a:latin typeface="Arial" charset="0"/>
              </a:rPr>
              <a:t>PTVI  = 54 Gy</a:t>
            </a:r>
          </a:p>
          <a:p>
            <a:pPr defTabSz="914400"/>
            <a:endParaRPr lang="it-IT" sz="1100" b="1">
              <a:solidFill>
                <a:srgbClr val="FF0000"/>
              </a:solidFill>
              <a:latin typeface="Arial" charset="0"/>
            </a:endParaRPr>
          </a:p>
        </p:txBody>
      </p:sp>
      <p:sp>
        <p:nvSpPr>
          <p:cNvPr id="17" name="Rettangolo 16"/>
          <p:cNvSpPr/>
          <p:nvPr/>
        </p:nvSpPr>
        <p:spPr>
          <a:xfrm>
            <a:off x="7358063" y="1714500"/>
            <a:ext cx="1081087" cy="261938"/>
          </a:xfrm>
          <a:prstGeom prst="rect">
            <a:avLst/>
          </a:prstGeom>
        </p:spPr>
        <p:txBody>
          <a:bodyPr wrap="none">
            <a:spAutoFit/>
          </a:bodyPr>
          <a:lstStyle/>
          <a:p>
            <a:pPr defTabSz="914400">
              <a:defRPr/>
            </a:pPr>
            <a:r>
              <a:rPr lang="it-IT" sz="1100" b="1" dirty="0">
                <a:solidFill>
                  <a:schemeClr val="accent6">
                    <a:lumMod val="75000"/>
                  </a:schemeClr>
                </a:solidFill>
                <a:latin typeface="Arial" pitchFamily="34" charset="0"/>
                <a:ea typeface="+mn-ea"/>
                <a:cs typeface="+mn-cs"/>
              </a:rPr>
              <a:t>PTV4 = 80 </a:t>
            </a:r>
            <a:r>
              <a:rPr lang="it-IT" sz="1100" b="1" dirty="0" err="1">
                <a:solidFill>
                  <a:schemeClr val="accent6">
                    <a:lumMod val="75000"/>
                  </a:schemeClr>
                </a:solidFill>
                <a:latin typeface="Arial" pitchFamily="34" charset="0"/>
                <a:ea typeface="+mn-ea"/>
                <a:cs typeface="+mn-cs"/>
              </a:rPr>
              <a:t>Gy</a:t>
            </a:r>
            <a:endParaRPr lang="it-IT" sz="1100" b="1" dirty="0">
              <a:solidFill>
                <a:schemeClr val="accent6">
                  <a:lumMod val="75000"/>
                </a:schemeClr>
              </a:solidFill>
              <a:latin typeface="Arial" pitchFamily="34" charset="0"/>
              <a:ea typeface="+mn-ea"/>
              <a:cs typeface="+mn-cs"/>
            </a:endParaRPr>
          </a:p>
        </p:txBody>
      </p:sp>
      <p:sp>
        <p:nvSpPr>
          <p:cNvPr id="18" name="Rettangolo 17"/>
          <p:cNvSpPr/>
          <p:nvPr/>
        </p:nvSpPr>
        <p:spPr>
          <a:xfrm>
            <a:off x="7358063" y="4429125"/>
            <a:ext cx="1158875" cy="261938"/>
          </a:xfrm>
          <a:prstGeom prst="rect">
            <a:avLst/>
          </a:prstGeom>
        </p:spPr>
        <p:txBody>
          <a:bodyPr wrap="none">
            <a:spAutoFit/>
          </a:bodyPr>
          <a:lstStyle/>
          <a:p>
            <a:pPr defTabSz="914400">
              <a:defRPr/>
            </a:pPr>
            <a:r>
              <a:rPr lang="it-IT" sz="1100" b="1" dirty="0">
                <a:solidFill>
                  <a:schemeClr val="accent6">
                    <a:lumMod val="75000"/>
                  </a:schemeClr>
                </a:solidFill>
                <a:latin typeface="Arial" pitchFamily="34" charset="0"/>
                <a:ea typeface="+mn-ea"/>
                <a:cs typeface="+mn-cs"/>
              </a:rPr>
              <a:t>PTV4 = 100 </a:t>
            </a:r>
            <a:r>
              <a:rPr lang="it-IT" sz="1100" b="1" dirty="0" err="1">
                <a:solidFill>
                  <a:schemeClr val="accent6">
                    <a:lumMod val="75000"/>
                  </a:schemeClr>
                </a:solidFill>
                <a:latin typeface="Arial" pitchFamily="34" charset="0"/>
                <a:ea typeface="+mn-ea"/>
                <a:cs typeface="+mn-cs"/>
              </a:rPr>
              <a:t>Gy</a:t>
            </a:r>
            <a:endParaRPr lang="it-IT" sz="1100" b="1" dirty="0">
              <a:solidFill>
                <a:schemeClr val="accent6">
                  <a:lumMod val="75000"/>
                </a:schemeClr>
              </a:solidFill>
              <a:latin typeface="Arial" pitchFamily="34" charset="0"/>
              <a:ea typeface="+mn-ea"/>
              <a:cs typeface="+mn-cs"/>
            </a:endParaRPr>
          </a:p>
        </p:txBody>
      </p:sp>
      <p:sp>
        <p:nvSpPr>
          <p:cNvPr id="19" name="Rettangolo 18"/>
          <p:cNvSpPr/>
          <p:nvPr/>
        </p:nvSpPr>
        <p:spPr>
          <a:xfrm>
            <a:off x="3071813" y="4500563"/>
            <a:ext cx="1081087" cy="261937"/>
          </a:xfrm>
          <a:prstGeom prst="rect">
            <a:avLst/>
          </a:prstGeom>
        </p:spPr>
        <p:txBody>
          <a:bodyPr wrap="none">
            <a:spAutoFit/>
          </a:bodyPr>
          <a:lstStyle/>
          <a:p>
            <a:pPr defTabSz="914400">
              <a:defRPr/>
            </a:pPr>
            <a:r>
              <a:rPr lang="it-IT" sz="1100" b="1" dirty="0">
                <a:solidFill>
                  <a:schemeClr val="accent6">
                    <a:lumMod val="75000"/>
                  </a:schemeClr>
                </a:solidFill>
                <a:latin typeface="Arial" pitchFamily="34" charset="0"/>
                <a:ea typeface="+mn-ea"/>
                <a:cs typeface="+mn-cs"/>
              </a:rPr>
              <a:t>PTV4 = 90 </a:t>
            </a:r>
            <a:r>
              <a:rPr lang="it-IT" sz="1100" b="1" dirty="0" err="1">
                <a:solidFill>
                  <a:schemeClr val="accent6">
                    <a:lumMod val="75000"/>
                  </a:schemeClr>
                </a:solidFill>
                <a:latin typeface="Arial" pitchFamily="34" charset="0"/>
                <a:ea typeface="+mn-ea"/>
                <a:cs typeface="+mn-cs"/>
              </a:rPr>
              <a:t>Gy</a:t>
            </a:r>
            <a:endParaRPr lang="it-IT" sz="1100" b="1" dirty="0">
              <a:solidFill>
                <a:schemeClr val="accent6">
                  <a:lumMod val="75000"/>
                </a:schemeClr>
              </a:solidFill>
              <a:latin typeface="Arial" pitchFamily="34" charset="0"/>
              <a:ea typeface="+mn-ea"/>
              <a:cs typeface="+mn-cs"/>
            </a:endParaRPr>
          </a:p>
        </p:txBody>
      </p:sp>
      <p:sp>
        <p:nvSpPr>
          <p:cNvPr id="114699" name="CasellaDiTesto 11"/>
          <p:cNvSpPr txBox="1">
            <a:spLocks noChangeArrowheads="1"/>
          </p:cNvSpPr>
          <p:nvPr/>
        </p:nvSpPr>
        <p:spPr bwMode="auto">
          <a:xfrm>
            <a:off x="6435725" y="6370638"/>
            <a:ext cx="2708275" cy="338137"/>
          </a:xfrm>
          <a:prstGeom prst="rect">
            <a:avLst/>
          </a:prstGeom>
          <a:noFill/>
          <a:ln w="9525">
            <a:noFill/>
            <a:miter lim="800000"/>
            <a:headEnd/>
            <a:tailEnd/>
          </a:ln>
        </p:spPr>
        <p:txBody>
          <a:bodyPr>
            <a:spAutoFit/>
          </a:bodyPr>
          <a:lstStyle/>
          <a:p>
            <a:pPr algn="ctr"/>
            <a:r>
              <a:rPr lang="it-IT" sz="1600" i="1">
                <a:latin typeface="Comic Sans MS" pitchFamily="66" charset="0"/>
              </a:rPr>
              <a:t>Paiusco, EMEA 2010</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5713" name="Picture 3"/>
          <p:cNvPicPr>
            <a:picLocks noChangeAspect="1" noChangeArrowheads="1"/>
          </p:cNvPicPr>
          <p:nvPr/>
        </p:nvPicPr>
        <p:blipFill>
          <a:blip r:embed="rId2"/>
          <a:srcRect/>
          <a:stretch>
            <a:fillRect/>
          </a:stretch>
        </p:blipFill>
        <p:spPr bwMode="auto">
          <a:xfrm>
            <a:off x="5499100" y="1503363"/>
            <a:ext cx="3205163" cy="2379662"/>
          </a:xfrm>
          <a:prstGeom prst="rect">
            <a:avLst/>
          </a:prstGeom>
          <a:noFill/>
          <a:ln w="9525">
            <a:noFill/>
            <a:miter lim="800000"/>
            <a:headEnd/>
            <a:tailEnd/>
          </a:ln>
        </p:spPr>
      </p:pic>
      <p:pic>
        <p:nvPicPr>
          <p:cNvPr id="115714" name="Picture 4"/>
          <p:cNvPicPr>
            <a:picLocks noGrp="1" noChangeAspect="1" noChangeArrowheads="1"/>
          </p:cNvPicPr>
          <p:nvPr>
            <p:ph idx="4294967295"/>
          </p:nvPr>
        </p:nvPicPr>
        <p:blipFill>
          <a:blip r:embed="rId3"/>
          <a:srcRect/>
          <a:stretch>
            <a:fillRect/>
          </a:stretch>
        </p:blipFill>
        <p:spPr>
          <a:xfrm>
            <a:off x="2352675" y="1503363"/>
            <a:ext cx="3146425" cy="2379662"/>
          </a:xfrm>
        </p:spPr>
      </p:pic>
      <p:pic>
        <p:nvPicPr>
          <p:cNvPr id="115715" name="Picture 6"/>
          <p:cNvPicPr>
            <a:picLocks noChangeAspect="1" noChangeArrowheads="1"/>
          </p:cNvPicPr>
          <p:nvPr/>
        </p:nvPicPr>
        <p:blipFill>
          <a:blip r:embed="rId4"/>
          <a:srcRect t="1909"/>
          <a:stretch>
            <a:fillRect/>
          </a:stretch>
        </p:blipFill>
        <p:spPr bwMode="auto">
          <a:xfrm>
            <a:off x="2352675" y="3883025"/>
            <a:ext cx="3146425" cy="2409825"/>
          </a:xfrm>
          <a:prstGeom prst="rect">
            <a:avLst/>
          </a:prstGeom>
          <a:noFill/>
          <a:ln w="9525">
            <a:noFill/>
            <a:miter lim="800000"/>
            <a:headEnd/>
            <a:tailEnd/>
          </a:ln>
        </p:spPr>
      </p:pic>
      <p:pic>
        <p:nvPicPr>
          <p:cNvPr id="115716" name="Picture 7"/>
          <p:cNvPicPr>
            <a:picLocks noChangeAspect="1" noChangeArrowheads="1"/>
          </p:cNvPicPr>
          <p:nvPr/>
        </p:nvPicPr>
        <p:blipFill>
          <a:blip r:embed="rId5"/>
          <a:srcRect/>
          <a:stretch>
            <a:fillRect/>
          </a:stretch>
        </p:blipFill>
        <p:spPr bwMode="auto">
          <a:xfrm>
            <a:off x="5499100" y="3883025"/>
            <a:ext cx="3205163" cy="2443163"/>
          </a:xfrm>
          <a:prstGeom prst="rect">
            <a:avLst/>
          </a:prstGeom>
          <a:noFill/>
          <a:ln w="9525">
            <a:noFill/>
            <a:miter lim="800000"/>
            <a:headEnd/>
            <a:tailEnd/>
          </a:ln>
        </p:spPr>
      </p:pic>
      <p:pic>
        <p:nvPicPr>
          <p:cNvPr id="115717" name="Picture 2"/>
          <p:cNvPicPr>
            <a:picLocks noChangeAspect="1" noChangeArrowheads="1"/>
          </p:cNvPicPr>
          <p:nvPr/>
        </p:nvPicPr>
        <p:blipFill>
          <a:blip r:embed="rId6"/>
          <a:srcRect r="40611"/>
          <a:stretch>
            <a:fillRect/>
          </a:stretch>
        </p:blipFill>
        <p:spPr bwMode="auto">
          <a:xfrm>
            <a:off x="287338" y="346075"/>
            <a:ext cx="3105150" cy="1744663"/>
          </a:xfrm>
          <a:prstGeom prst="rect">
            <a:avLst/>
          </a:prstGeom>
          <a:solidFill>
            <a:schemeClr val="tx1"/>
          </a:solidFill>
          <a:ln w="9525">
            <a:solidFill>
              <a:srgbClr val="00FF00"/>
            </a:solidFill>
            <a:miter lim="800000"/>
            <a:headEnd/>
            <a:tailEnd/>
          </a:ln>
        </p:spPr>
      </p:pic>
      <p:sp>
        <p:nvSpPr>
          <p:cNvPr id="115718" name="CasellaDiTesto 6"/>
          <p:cNvSpPr txBox="1">
            <a:spLocks noChangeArrowheads="1"/>
          </p:cNvSpPr>
          <p:nvPr/>
        </p:nvSpPr>
        <p:spPr bwMode="auto">
          <a:xfrm>
            <a:off x="6435725" y="6370638"/>
            <a:ext cx="2708275" cy="338137"/>
          </a:xfrm>
          <a:prstGeom prst="rect">
            <a:avLst/>
          </a:prstGeom>
          <a:noFill/>
          <a:ln w="9525">
            <a:noFill/>
            <a:miter lim="800000"/>
            <a:headEnd/>
            <a:tailEnd/>
          </a:ln>
        </p:spPr>
        <p:txBody>
          <a:bodyPr>
            <a:spAutoFit/>
          </a:bodyPr>
          <a:lstStyle/>
          <a:p>
            <a:pPr algn="ctr"/>
            <a:r>
              <a:rPr lang="it-IT" sz="1600" i="1">
                <a:latin typeface="Comic Sans MS" pitchFamily="66" charset="0"/>
              </a:rPr>
              <a:t>Paiusco, EMEA 2010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625" name="Immagine 1"/>
          <p:cNvPicPr>
            <a:picLocks noChangeAspect="1"/>
          </p:cNvPicPr>
          <p:nvPr/>
        </p:nvPicPr>
        <p:blipFill>
          <a:blip r:embed="rId3"/>
          <a:srcRect/>
          <a:stretch>
            <a:fillRect/>
          </a:stretch>
        </p:blipFill>
        <p:spPr bwMode="auto">
          <a:xfrm>
            <a:off x="514350" y="842963"/>
            <a:ext cx="5634038" cy="1393825"/>
          </a:xfrm>
          <a:prstGeom prst="rect">
            <a:avLst/>
          </a:prstGeom>
          <a:noFill/>
          <a:ln w="9525">
            <a:noFill/>
            <a:miter lim="800000"/>
            <a:headEnd/>
            <a:tailEnd/>
          </a:ln>
        </p:spPr>
      </p:pic>
      <p:pic>
        <p:nvPicPr>
          <p:cNvPr id="26626" name="Immagine 2"/>
          <p:cNvPicPr>
            <a:picLocks noChangeAspect="1"/>
          </p:cNvPicPr>
          <p:nvPr/>
        </p:nvPicPr>
        <p:blipFill>
          <a:blip r:embed="rId4"/>
          <a:srcRect/>
          <a:stretch>
            <a:fillRect/>
          </a:stretch>
        </p:blipFill>
        <p:spPr bwMode="auto">
          <a:xfrm>
            <a:off x="514350" y="376238"/>
            <a:ext cx="5634038" cy="238125"/>
          </a:xfrm>
          <a:prstGeom prst="rect">
            <a:avLst/>
          </a:prstGeom>
          <a:noFill/>
          <a:ln w="9525">
            <a:noFill/>
            <a:miter lim="800000"/>
            <a:headEnd/>
            <a:tailEnd/>
          </a:ln>
        </p:spPr>
      </p:pic>
      <p:sp>
        <p:nvSpPr>
          <p:cNvPr id="26627" name="Rettangolo 3"/>
          <p:cNvSpPr>
            <a:spLocks noChangeArrowheads="1"/>
          </p:cNvSpPr>
          <p:nvPr/>
        </p:nvSpPr>
        <p:spPr bwMode="auto">
          <a:xfrm>
            <a:off x="554038" y="2814638"/>
            <a:ext cx="8035925" cy="2835275"/>
          </a:xfrm>
          <a:prstGeom prst="rect">
            <a:avLst/>
          </a:prstGeom>
          <a:noFill/>
          <a:ln w="9525">
            <a:noFill/>
            <a:miter lim="800000"/>
            <a:headEnd/>
            <a:tailEnd/>
          </a:ln>
        </p:spPr>
        <p:txBody>
          <a:bodyPr>
            <a:spAutoFit/>
          </a:bodyPr>
          <a:lstStyle/>
          <a:p>
            <a:pPr algn="just"/>
            <a:r>
              <a:rPr lang="en-US" sz="2000">
                <a:latin typeface="Comic Sans MS" pitchFamily="66" charset="0"/>
              </a:rPr>
              <a:t>PET led to a change in intended management from treatment to non-treatment or vice versa in 38.0%</a:t>
            </a:r>
          </a:p>
          <a:p>
            <a:pPr algn="just"/>
            <a:r>
              <a:rPr lang="en-US" sz="2000">
                <a:latin typeface="Comic Sans MS" pitchFamily="66" charset="0"/>
              </a:rPr>
              <a:t> </a:t>
            </a:r>
          </a:p>
          <a:p>
            <a:pPr algn="just"/>
            <a:r>
              <a:rPr lang="en-US" sz="2000">
                <a:latin typeface="Comic Sans MS" pitchFamily="66" charset="0"/>
              </a:rPr>
              <a:t>A change from non-treatment to treatment was substantially more likely than a change from treatment to non-treatment (30.0% vs. 8.0% overall)</a:t>
            </a:r>
          </a:p>
          <a:p>
            <a:pPr algn="just"/>
            <a:endParaRPr lang="en-US" sz="2000">
              <a:latin typeface="Comic Sans MS" pitchFamily="66" charset="0"/>
            </a:endParaRPr>
          </a:p>
          <a:p>
            <a:pPr algn="just"/>
            <a:r>
              <a:rPr lang="en-US" sz="2000">
                <a:latin typeface="Comic Sans MS" pitchFamily="66" charset="0"/>
              </a:rPr>
              <a:t>A change in the goal of treatment from curative to palliative (or vice versa) occurred in 14.1% of cases overall</a:t>
            </a:r>
          </a:p>
        </p:txBody>
      </p:sp>
    </p:spTree>
  </p:cSld>
  <p:clrMapOvr>
    <a:masterClrMapping/>
  </p:clrMapOvr>
  <p:transition advTm="34641"/>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Rettangolo 1"/>
          <p:cNvSpPr>
            <a:spLocks noChangeArrowheads="1"/>
          </p:cNvSpPr>
          <p:nvPr/>
        </p:nvSpPr>
        <p:spPr bwMode="auto">
          <a:xfrm>
            <a:off x="473075" y="381000"/>
            <a:ext cx="8196263" cy="1679575"/>
          </a:xfrm>
          <a:prstGeom prst="rect">
            <a:avLst/>
          </a:prstGeom>
          <a:noFill/>
          <a:ln w="9525">
            <a:noFill/>
            <a:miter lim="800000"/>
            <a:headEnd/>
            <a:tailEnd/>
          </a:ln>
        </p:spPr>
        <p:txBody>
          <a:bodyPr>
            <a:spAutoFit/>
          </a:bodyPr>
          <a:lstStyle/>
          <a:p>
            <a:pPr algn="just">
              <a:lnSpc>
                <a:spcPct val="130000"/>
              </a:lnSpc>
            </a:pPr>
            <a:r>
              <a:rPr lang="en-US" sz="2000">
                <a:latin typeface="Comic Sans MS" pitchFamily="66" charset="0"/>
              </a:rPr>
              <a:t>Discrepancies between anatomical (CT/MRI) and metabolic (PET) findings are very often reported in the literature where the addition of PET significantly impacted patient management and changed the treatment plans in </a:t>
            </a:r>
            <a:r>
              <a:rPr lang="en-US" sz="2000">
                <a:solidFill>
                  <a:srgbClr val="00FF00"/>
                </a:solidFill>
                <a:latin typeface="Comic Sans MS" pitchFamily="66" charset="0"/>
              </a:rPr>
              <a:t>25– 50%</a:t>
            </a:r>
            <a:r>
              <a:rPr lang="en-US" sz="2000">
                <a:latin typeface="Comic Sans MS" pitchFamily="66" charset="0"/>
              </a:rPr>
              <a:t> of the cases</a:t>
            </a:r>
          </a:p>
        </p:txBody>
      </p:sp>
      <p:sp>
        <p:nvSpPr>
          <p:cNvPr id="28674" name="Rettangolo 2"/>
          <p:cNvSpPr>
            <a:spLocks noChangeArrowheads="1"/>
          </p:cNvSpPr>
          <p:nvPr/>
        </p:nvSpPr>
        <p:spPr bwMode="auto">
          <a:xfrm>
            <a:off x="1160463" y="2486025"/>
            <a:ext cx="6821487" cy="3768725"/>
          </a:xfrm>
          <a:prstGeom prst="rect">
            <a:avLst/>
          </a:prstGeom>
          <a:noFill/>
          <a:ln w="9525">
            <a:noFill/>
            <a:miter lim="800000"/>
            <a:headEnd/>
            <a:tailEnd/>
          </a:ln>
        </p:spPr>
        <p:txBody>
          <a:bodyPr>
            <a:spAutoFit/>
          </a:bodyPr>
          <a:lstStyle/>
          <a:p>
            <a:pPr algn="just">
              <a:lnSpc>
                <a:spcPct val="125000"/>
              </a:lnSpc>
              <a:buFontTx/>
              <a:buChar char="•"/>
            </a:pPr>
            <a:r>
              <a:rPr lang="en-US" sz="1600" i="1">
                <a:latin typeface="Comic Sans MS" pitchFamily="66" charset="0"/>
              </a:rPr>
              <a:t>Grégoire V,</a:t>
            </a:r>
            <a:r>
              <a:rPr lang="en-US" sz="1600">
                <a:latin typeface="Comic Sans MS" pitchFamily="66" charset="0"/>
              </a:rPr>
              <a:t> et al. J Nucl Med 2007;48</a:t>
            </a:r>
          </a:p>
          <a:p>
            <a:pPr algn="just">
              <a:lnSpc>
                <a:spcPct val="125000"/>
              </a:lnSpc>
              <a:buFontTx/>
              <a:buChar char="•"/>
            </a:pPr>
            <a:r>
              <a:rPr lang="en-US" sz="1600" i="1">
                <a:latin typeface="Comic Sans MS" pitchFamily="66" charset="0"/>
              </a:rPr>
              <a:t>Mah D</a:t>
            </a:r>
            <a:r>
              <a:rPr lang="en-US" sz="1600">
                <a:latin typeface="Comic Sans MS" pitchFamily="66" charset="0"/>
              </a:rPr>
              <a:t>, et al. Semin Nucl Med 2008;38:114</a:t>
            </a:r>
          </a:p>
          <a:p>
            <a:pPr algn="just">
              <a:lnSpc>
                <a:spcPct val="125000"/>
              </a:lnSpc>
              <a:buFontTx/>
              <a:buChar char="•"/>
            </a:pPr>
            <a:r>
              <a:rPr lang="en-US" sz="1600" i="1">
                <a:latin typeface="Comic Sans MS" pitchFamily="66" charset="0"/>
              </a:rPr>
              <a:t>Greco C</a:t>
            </a:r>
            <a:r>
              <a:rPr lang="en-US" sz="1600">
                <a:latin typeface="Comic Sans MS" pitchFamily="66" charset="0"/>
              </a:rPr>
              <a:t>, et al. Lung Cancer 2007;57:125</a:t>
            </a:r>
          </a:p>
          <a:p>
            <a:pPr algn="just">
              <a:lnSpc>
                <a:spcPct val="125000"/>
              </a:lnSpc>
              <a:buFontTx/>
              <a:buChar char="•"/>
            </a:pPr>
            <a:r>
              <a:rPr lang="en-US" sz="1600" i="1">
                <a:latin typeface="Comic Sans MS" pitchFamily="66" charset="0"/>
              </a:rPr>
              <a:t>Mah K</a:t>
            </a:r>
            <a:r>
              <a:rPr lang="en-US" sz="1600">
                <a:latin typeface="Comic Sans MS" pitchFamily="66" charset="0"/>
              </a:rPr>
              <a:t>, et al.. Int J Radiat Oncol Biol Phys 2002;52:339</a:t>
            </a:r>
          </a:p>
          <a:p>
            <a:pPr algn="just">
              <a:lnSpc>
                <a:spcPct val="125000"/>
              </a:lnSpc>
              <a:buFontTx/>
              <a:buChar char="•"/>
            </a:pPr>
            <a:r>
              <a:rPr lang="en-US" sz="1600" i="1">
                <a:latin typeface="Comic Sans MS" pitchFamily="66" charset="0"/>
              </a:rPr>
              <a:t>Paulino AC</a:t>
            </a:r>
            <a:r>
              <a:rPr lang="en-US" sz="1600">
                <a:latin typeface="Comic Sans MS" pitchFamily="66" charset="0"/>
              </a:rPr>
              <a:t>, et al. Semin Nucl Med 2003;33:238–43</a:t>
            </a:r>
          </a:p>
          <a:p>
            <a:pPr algn="just">
              <a:lnSpc>
                <a:spcPct val="125000"/>
              </a:lnSpc>
              <a:buFontTx/>
              <a:buChar char="•"/>
            </a:pPr>
            <a:r>
              <a:rPr lang="en-US" sz="1600" i="1">
                <a:latin typeface="Comic Sans MS" pitchFamily="66" charset="0"/>
              </a:rPr>
              <a:t>Bradley J</a:t>
            </a:r>
            <a:r>
              <a:rPr lang="en-US" sz="1600">
                <a:latin typeface="Comic Sans MS" pitchFamily="66" charset="0"/>
              </a:rPr>
              <a:t>, et al. Int J Radiat Oncol Biol Phys 2004;59:78</a:t>
            </a:r>
          </a:p>
          <a:p>
            <a:pPr algn="just">
              <a:lnSpc>
                <a:spcPct val="125000"/>
              </a:lnSpc>
              <a:buFontTx/>
              <a:buChar char="•"/>
            </a:pPr>
            <a:r>
              <a:rPr lang="en-US" sz="1600" i="1">
                <a:latin typeface="Comic Sans MS" pitchFamily="66" charset="0"/>
              </a:rPr>
              <a:t>Xing L</a:t>
            </a:r>
            <a:r>
              <a:rPr lang="en-US" sz="1600">
                <a:latin typeface="Comic Sans MS" pitchFamily="66" charset="0"/>
              </a:rPr>
              <a:t>, et al. Semin Radiat Oncol 2007;17:245</a:t>
            </a:r>
          </a:p>
          <a:p>
            <a:pPr algn="just">
              <a:lnSpc>
                <a:spcPct val="125000"/>
              </a:lnSpc>
              <a:buFontTx/>
              <a:buChar char="•"/>
            </a:pPr>
            <a:r>
              <a:rPr lang="en-US" sz="1600" i="1">
                <a:latin typeface="Comic Sans MS" pitchFamily="66" charset="0"/>
              </a:rPr>
              <a:t>Stroom J</a:t>
            </a:r>
            <a:r>
              <a:rPr lang="en-US" sz="1600">
                <a:latin typeface="Comic Sans MS" pitchFamily="66" charset="0"/>
              </a:rPr>
              <a:t>, et al. Int J Radiat Oncol Biol Phys 2007;69:267</a:t>
            </a:r>
          </a:p>
          <a:p>
            <a:pPr algn="just">
              <a:lnSpc>
                <a:spcPct val="125000"/>
              </a:lnSpc>
              <a:buFontTx/>
              <a:buChar char="•"/>
            </a:pPr>
            <a:r>
              <a:rPr lang="en-US" sz="1600" i="1">
                <a:latin typeface="Comic Sans MS" pitchFamily="66" charset="0"/>
              </a:rPr>
              <a:t>Caldwell CB</a:t>
            </a:r>
            <a:r>
              <a:rPr lang="en-US" sz="1600">
                <a:latin typeface="Comic Sans MS" pitchFamily="66" charset="0"/>
              </a:rPr>
              <a:t>, et al. Int J Radiat Oncol Biol Phys 2003;55:1381</a:t>
            </a:r>
          </a:p>
          <a:p>
            <a:pPr algn="just">
              <a:lnSpc>
                <a:spcPct val="125000"/>
              </a:lnSpc>
              <a:buFontTx/>
              <a:buChar char="•"/>
            </a:pPr>
            <a:r>
              <a:rPr lang="en-US" sz="1600" i="1">
                <a:latin typeface="Comic Sans MS" pitchFamily="66" charset="0"/>
              </a:rPr>
              <a:t>Nestle U,</a:t>
            </a:r>
            <a:r>
              <a:rPr lang="en-US" sz="1600">
                <a:latin typeface="Comic Sans MS" pitchFamily="66" charset="0"/>
              </a:rPr>
              <a:t> et al. Radiother Oncol 2006;81:209– 25</a:t>
            </a:r>
          </a:p>
          <a:p>
            <a:pPr algn="just">
              <a:lnSpc>
                <a:spcPct val="125000"/>
              </a:lnSpc>
              <a:buFontTx/>
              <a:buChar char="•"/>
            </a:pPr>
            <a:r>
              <a:rPr lang="en-US" sz="1600" i="1">
                <a:latin typeface="Comic Sans MS" pitchFamily="66" charset="0"/>
              </a:rPr>
              <a:t>Grosu AL,</a:t>
            </a:r>
            <a:r>
              <a:rPr lang="en-US" sz="1600">
                <a:latin typeface="Comic Sans MS" pitchFamily="66" charset="0"/>
              </a:rPr>
              <a:t> et al. Int J Radiat Oncol Biol Phys 2006;66: 339</a:t>
            </a:r>
          </a:p>
          <a:p>
            <a:pPr algn="just">
              <a:lnSpc>
                <a:spcPct val="125000"/>
              </a:lnSpc>
              <a:buFontTx/>
              <a:buChar char="•"/>
            </a:pPr>
            <a:r>
              <a:rPr lang="en-US" sz="1600" i="1">
                <a:latin typeface="Comic Sans MS" pitchFamily="66" charset="0"/>
              </a:rPr>
              <a:t>etc etc etc…….</a:t>
            </a:r>
          </a:p>
        </p:txBody>
      </p:sp>
    </p:spTree>
  </p:cSld>
  <p:clrMapOvr>
    <a:masterClrMapping/>
  </p:clrMapOvr>
  <p:transition advTm="40735"/>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Text Box 4"/>
          <p:cNvSpPr txBox="1">
            <a:spLocks noChangeArrowheads="1"/>
          </p:cNvSpPr>
          <p:nvPr/>
        </p:nvSpPr>
        <p:spPr bwMode="auto">
          <a:xfrm>
            <a:off x="701675" y="784225"/>
            <a:ext cx="7740650" cy="708025"/>
          </a:xfrm>
          <a:prstGeom prst="rect">
            <a:avLst/>
          </a:prstGeom>
          <a:noFill/>
          <a:ln w="9525">
            <a:noFill/>
            <a:miter lim="800000"/>
            <a:headEnd/>
            <a:tailEnd/>
          </a:ln>
        </p:spPr>
        <p:txBody>
          <a:bodyPr>
            <a:spAutoFit/>
          </a:bodyPr>
          <a:lstStyle/>
          <a:p>
            <a:pPr algn="ctr">
              <a:lnSpc>
                <a:spcPct val="180000"/>
              </a:lnSpc>
              <a:spcBef>
                <a:spcPct val="50000"/>
              </a:spcBef>
            </a:pPr>
            <a:r>
              <a:rPr lang="en-US" sz="2400" b="1">
                <a:solidFill>
                  <a:srgbClr val="00FF00"/>
                </a:solidFill>
                <a:latin typeface="Comic Sans MS" pitchFamily="66" charset="0"/>
              </a:rPr>
              <a:t>To reduce the uncertainties in target delineation</a:t>
            </a:r>
            <a:endParaRPr lang="it-IT" sz="2400" b="1">
              <a:solidFill>
                <a:srgbClr val="00FF00"/>
              </a:solidFill>
              <a:latin typeface="Comic Sans MS" pitchFamily="66" charset="0"/>
            </a:endParaRPr>
          </a:p>
        </p:txBody>
      </p:sp>
      <p:sp>
        <p:nvSpPr>
          <p:cNvPr id="31746" name="CasellaDiTesto 1"/>
          <p:cNvSpPr txBox="1">
            <a:spLocks noChangeArrowheads="1"/>
          </p:cNvSpPr>
          <p:nvPr/>
        </p:nvSpPr>
        <p:spPr bwMode="auto">
          <a:xfrm>
            <a:off x="701675" y="1976438"/>
            <a:ext cx="8023225" cy="1144587"/>
          </a:xfrm>
          <a:prstGeom prst="rect">
            <a:avLst/>
          </a:prstGeom>
          <a:noFill/>
          <a:ln w="9525">
            <a:noFill/>
            <a:miter lim="800000"/>
            <a:headEnd/>
            <a:tailEnd/>
          </a:ln>
        </p:spPr>
        <p:txBody>
          <a:bodyPr>
            <a:spAutoFit/>
          </a:bodyPr>
          <a:lstStyle/>
          <a:p>
            <a:pPr algn="just">
              <a:lnSpc>
                <a:spcPct val="115000"/>
              </a:lnSpc>
            </a:pPr>
            <a:r>
              <a:rPr lang="en-US" sz="2000">
                <a:latin typeface="Comic Sans MS" pitchFamily="66" charset="0"/>
              </a:rPr>
              <a:t>Last and not least, inter- and intra-observer variability was considerably reduced when PET information is available for target delineation</a:t>
            </a:r>
          </a:p>
        </p:txBody>
      </p:sp>
      <p:sp>
        <p:nvSpPr>
          <p:cNvPr id="31747" name="Rettangolo 2"/>
          <p:cNvSpPr>
            <a:spLocks noChangeArrowheads="1"/>
          </p:cNvSpPr>
          <p:nvPr/>
        </p:nvSpPr>
        <p:spPr bwMode="auto">
          <a:xfrm>
            <a:off x="1122363" y="3530600"/>
            <a:ext cx="6899275" cy="1679575"/>
          </a:xfrm>
          <a:prstGeom prst="rect">
            <a:avLst/>
          </a:prstGeom>
          <a:noFill/>
          <a:ln w="9525">
            <a:noFill/>
            <a:miter lim="800000"/>
            <a:headEnd/>
            <a:tailEnd/>
          </a:ln>
        </p:spPr>
        <p:txBody>
          <a:bodyPr>
            <a:spAutoFit/>
          </a:bodyPr>
          <a:lstStyle/>
          <a:p>
            <a:pPr algn="just">
              <a:lnSpc>
                <a:spcPct val="130000"/>
              </a:lnSpc>
              <a:buFontTx/>
              <a:buChar char="•"/>
            </a:pPr>
            <a:r>
              <a:rPr lang="en-US" sz="1600" i="1">
                <a:latin typeface="Comic Sans MS" pitchFamily="66" charset="0"/>
              </a:rPr>
              <a:t>Kalff V</a:t>
            </a:r>
            <a:r>
              <a:rPr lang="en-US" sz="1600">
                <a:latin typeface="Comic Sans MS" pitchFamily="66" charset="0"/>
              </a:rPr>
              <a:t>, et al. J Clin Oncol 2001;19:111</a:t>
            </a:r>
          </a:p>
          <a:p>
            <a:pPr algn="just">
              <a:lnSpc>
                <a:spcPct val="130000"/>
              </a:lnSpc>
              <a:buFontTx/>
              <a:buChar char="•"/>
            </a:pPr>
            <a:r>
              <a:rPr lang="en-US" sz="1600" i="1">
                <a:latin typeface="Comic Sans MS" pitchFamily="66" charset="0"/>
              </a:rPr>
              <a:t>Caldwell CB</a:t>
            </a:r>
            <a:r>
              <a:rPr lang="en-US" sz="1600">
                <a:latin typeface="Comic Sans MS" pitchFamily="66" charset="0"/>
              </a:rPr>
              <a:t>, et al. Int J Radiat Oncol Biol Phys 2001;51:923</a:t>
            </a:r>
          </a:p>
          <a:p>
            <a:pPr algn="just">
              <a:lnSpc>
                <a:spcPct val="130000"/>
              </a:lnSpc>
              <a:buFontTx/>
              <a:buChar char="•"/>
            </a:pPr>
            <a:r>
              <a:rPr lang="en-US" sz="1600" i="1">
                <a:latin typeface="Comic Sans MS" pitchFamily="66" charset="0"/>
              </a:rPr>
              <a:t>Fox JL</a:t>
            </a:r>
            <a:r>
              <a:rPr lang="en-US" sz="1600">
                <a:latin typeface="Comic Sans MS" pitchFamily="66" charset="0"/>
              </a:rPr>
              <a:t>, et al. Int J Radiat Oncol Biol Phys 2005;62:70</a:t>
            </a:r>
          </a:p>
          <a:p>
            <a:pPr algn="just">
              <a:lnSpc>
                <a:spcPct val="130000"/>
              </a:lnSpc>
              <a:buFontTx/>
              <a:buChar char="•"/>
            </a:pPr>
            <a:r>
              <a:rPr lang="en-US" sz="1600" i="1">
                <a:latin typeface="Comic Sans MS" pitchFamily="66" charset="0"/>
              </a:rPr>
              <a:t>Van Baardwijk A</a:t>
            </a:r>
            <a:r>
              <a:rPr lang="en-US" sz="1600">
                <a:latin typeface="Comic Sans MS" pitchFamily="66" charset="0"/>
              </a:rPr>
              <a:t>,. Int J Radiat Oncol Biol Phys 2007;68:771</a:t>
            </a:r>
          </a:p>
          <a:p>
            <a:pPr algn="just">
              <a:lnSpc>
                <a:spcPct val="130000"/>
              </a:lnSpc>
              <a:buFontTx/>
              <a:buChar char="•"/>
            </a:pPr>
            <a:r>
              <a:rPr lang="en-US" sz="1600" i="1">
                <a:latin typeface="Comic Sans MS" pitchFamily="66" charset="0"/>
              </a:rPr>
              <a:t>Steenbakkers RJHM</a:t>
            </a:r>
            <a:r>
              <a:rPr lang="en-US" sz="1600">
                <a:latin typeface="Comic Sans MS" pitchFamily="66" charset="0"/>
              </a:rPr>
              <a:t>, et al. Int J Radiat Oncol Biol Phys 2006;64:435</a:t>
            </a:r>
          </a:p>
        </p:txBody>
      </p:sp>
    </p:spTree>
  </p:cSld>
  <p:clrMapOvr>
    <a:masterClrMapping/>
  </p:clrMapOvr>
  <p:transition advTm="16782"/>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Rettangolo 1"/>
          <p:cNvSpPr>
            <a:spLocks noChangeArrowheads="1"/>
          </p:cNvSpPr>
          <p:nvPr/>
        </p:nvSpPr>
        <p:spPr bwMode="auto">
          <a:xfrm>
            <a:off x="673100" y="2012950"/>
            <a:ext cx="7794625" cy="1920875"/>
          </a:xfrm>
          <a:prstGeom prst="rect">
            <a:avLst/>
          </a:prstGeom>
          <a:noFill/>
          <a:ln w="9525">
            <a:noFill/>
            <a:miter lim="800000"/>
            <a:headEnd/>
            <a:tailEnd/>
          </a:ln>
        </p:spPr>
        <p:txBody>
          <a:bodyPr>
            <a:spAutoFit/>
          </a:bodyPr>
          <a:lstStyle/>
          <a:p>
            <a:pPr algn="just">
              <a:lnSpc>
                <a:spcPct val="150000"/>
              </a:lnSpc>
              <a:spcAft>
                <a:spcPts val="4200"/>
              </a:spcAft>
            </a:pPr>
            <a:r>
              <a:rPr lang="en-US" sz="2000">
                <a:solidFill>
                  <a:srgbClr val="FFFFFF"/>
                </a:solidFill>
                <a:latin typeface="Comic Sans MS" pitchFamily="66" charset="0"/>
              </a:rPr>
              <a:t>Although there is not as yet evidence of benefit on local control and toxicity, the use of PET has been introduced in the clinical routine by many institutions, especially for lung, head and neck, esophageal and rectal cancers and lymphomas</a:t>
            </a:r>
            <a:r>
              <a:rPr lang="it-IT" sz="2000">
                <a:solidFill>
                  <a:srgbClr val="FFFFFF"/>
                </a:solidFill>
                <a:latin typeface="Comic Sans MS" pitchFamily="66" charset="0"/>
              </a:rPr>
              <a:t> </a:t>
            </a:r>
          </a:p>
        </p:txBody>
      </p:sp>
    </p:spTree>
  </p:cSld>
  <p:clrMapOvr>
    <a:masterClrMapping/>
  </p:clrMapOvr>
  <p:transition advTm="19187"/>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25.2"/>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45.8"/>
</p:tagLst>
</file>

<file path=ppt/tags/tag3.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24.4"/>
</p:tagLst>
</file>

<file path=ppt/tags/tag4.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8.7"/>
</p:tagLst>
</file>

<file path=ppt/tags/tag5.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21.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ヒラギノ丸ゴ Pro W4"/>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Metro.thmx</Template>
  <TotalTime>9506</TotalTime>
  <Words>3403</Words>
  <Application>Microsoft Macintosh PowerPoint</Application>
  <PresentationFormat>Presentazione su schermo (4:3)</PresentationFormat>
  <Paragraphs>419</Paragraphs>
  <Slides>57</Slides>
  <Notes>38</Notes>
  <HiddenSlides>0</HiddenSlides>
  <MMClips>0</MMClips>
  <ScaleCrop>false</ScaleCrop>
  <HeadingPairs>
    <vt:vector size="6" baseType="variant">
      <vt:variant>
        <vt:lpstr>Modello struttura</vt:lpstr>
      </vt:variant>
      <vt:variant>
        <vt:i4>1</vt:i4>
      </vt:variant>
      <vt:variant>
        <vt:lpstr>Server OLE incorporati</vt:lpstr>
      </vt:variant>
      <vt:variant>
        <vt:i4>1</vt:i4>
      </vt:variant>
      <vt:variant>
        <vt:lpstr>Titoli diapositive</vt:lpstr>
      </vt:variant>
      <vt:variant>
        <vt:i4>57</vt:i4>
      </vt:variant>
    </vt:vector>
  </HeadingPairs>
  <TitlesOfParts>
    <vt:vector size="59" baseType="lpstr">
      <vt:lpstr>Metro</vt:lpstr>
      <vt:lpstr>Foglio di lavoro</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cinzia iotti</dc:creator>
  <cp:lastModifiedBy>cinzia iotti</cp:lastModifiedBy>
  <cp:revision>268</cp:revision>
  <dcterms:created xsi:type="dcterms:W3CDTF">2010-05-26T14:12:49Z</dcterms:created>
  <dcterms:modified xsi:type="dcterms:W3CDTF">2010-05-26T14:34:28Z</dcterms:modified>
</cp:coreProperties>
</file>