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embeddings/Microsoft_PowerPoint_97_-_2003_Presentation1.bin" ContentType="application/vnd.openxmlformats-officedocument.oleObject"/>
  <Override PartName="/ppt/notesSlides/notesSlide2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embeddings/oleObject2.bin" ContentType="application/vnd.openxmlformats-officedocument.oleObject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embeddings/oleObject3.bin" ContentType="application/vnd.openxmlformats-officedocument.oleObject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Default Extension="wdp" ContentType="image/vnd.ms-photo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Default Extension="emf" ContentType="image/x-emf"/>
  <Override PartName="/ppt/slides/slide3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vml" ContentType="application/vnd.openxmlformats-officedocument.vmlDrawing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notesSlides/notesSlide2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Layouts/slideLayout18.xml" ContentType="application/vnd.openxmlformats-officedocument.presentationml.slideLayout+xml"/>
  <Override PartName="/ppt/embeddings/oleObject1.bin" ContentType="application/vnd.openxmlformats-officedocument.oleObject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  <p:sldMasterId r:id="rId2"/>
  </p:sldMasterIdLst>
  <p:notesMasterIdLst>
    <p:notesMasterId r:id="rId49"/>
  </p:notesMasterIdLst>
  <p:sldIdLst>
    <p:sldId id="256" r:id="rId3"/>
    <p:sldId id="259" r:id="rId4"/>
    <p:sldId id="278" r:id="rId5"/>
    <p:sldId id="260" r:id="rId6"/>
    <p:sldId id="275" r:id="rId7"/>
    <p:sldId id="261" r:id="rId8"/>
    <p:sldId id="274" r:id="rId9"/>
    <p:sldId id="286" r:id="rId10"/>
    <p:sldId id="263" r:id="rId11"/>
    <p:sldId id="267" r:id="rId12"/>
    <p:sldId id="273" r:id="rId13"/>
    <p:sldId id="264" r:id="rId14"/>
    <p:sldId id="265" r:id="rId15"/>
    <p:sldId id="266" r:id="rId16"/>
    <p:sldId id="258" r:id="rId17"/>
    <p:sldId id="276" r:id="rId18"/>
    <p:sldId id="292" r:id="rId19"/>
    <p:sldId id="268" r:id="rId20"/>
    <p:sldId id="317" r:id="rId21"/>
    <p:sldId id="272" r:id="rId22"/>
    <p:sldId id="313" r:id="rId23"/>
    <p:sldId id="314" r:id="rId24"/>
    <p:sldId id="304" r:id="rId25"/>
    <p:sldId id="305" r:id="rId26"/>
    <p:sldId id="291" r:id="rId27"/>
    <p:sldId id="319" r:id="rId28"/>
    <p:sldId id="316" r:id="rId29"/>
    <p:sldId id="279" r:id="rId30"/>
    <p:sldId id="280" r:id="rId31"/>
    <p:sldId id="284" r:id="rId32"/>
    <p:sldId id="294" r:id="rId33"/>
    <p:sldId id="281" r:id="rId34"/>
    <p:sldId id="287" r:id="rId35"/>
    <p:sldId id="285" r:id="rId36"/>
    <p:sldId id="288" r:id="rId37"/>
    <p:sldId id="312" r:id="rId38"/>
    <p:sldId id="299" r:id="rId39"/>
    <p:sldId id="297" r:id="rId40"/>
    <p:sldId id="300" r:id="rId41"/>
    <p:sldId id="307" r:id="rId42"/>
    <p:sldId id="308" r:id="rId43"/>
    <p:sldId id="309" r:id="rId44"/>
    <p:sldId id="310" r:id="rId45"/>
    <p:sldId id="311" r:id="rId46"/>
    <p:sldId id="318" r:id="rId47"/>
    <p:sldId id="315" r:id="rId48"/>
  </p:sldIdLst>
  <p:sldSz cx="9144000" cy="6858000" type="screen4x3"/>
  <p:notesSz cx="6858000" cy="9144000"/>
  <p:defaultTextStyle>
    <a:defPPr>
      <a:defRPr lang="en-US"/>
    </a:defPPr>
    <a:lvl1pPr marL="0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91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82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73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64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55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46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36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26" algn="l" defTabSz="4571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00"/>
    <a:srgbClr val="006900"/>
    <a:srgbClr val="003000"/>
    <a:srgbClr val="241112"/>
    <a:srgbClr val="DEE1EB"/>
    <a:srgbClr val="C5DAEE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011" autoAdjust="0"/>
  </p:normalViewPr>
  <p:slideViewPr>
    <p:cSldViewPr snapToObjects="1">
      <p:cViewPr>
        <p:scale>
          <a:sx n="100" d="100"/>
          <a:sy n="100" d="100"/>
        </p:scale>
        <p:origin x="-432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7.xml"/><Relationship Id="rId7" Type="http://schemas.openxmlformats.org/officeDocument/2006/relationships/slide" Target="slides/slide5.xml"/><Relationship Id="rId43" Type="http://schemas.openxmlformats.org/officeDocument/2006/relationships/slide" Target="slides/slide41.xml"/><Relationship Id="rId25" Type="http://schemas.openxmlformats.org/officeDocument/2006/relationships/slide" Target="slides/slide23.xml"/><Relationship Id="rId10" Type="http://schemas.openxmlformats.org/officeDocument/2006/relationships/slide" Target="slides/slide8.xml"/><Relationship Id="rId50" Type="http://schemas.openxmlformats.org/officeDocument/2006/relationships/printerSettings" Target="printerSettings/printerSettings1.bin"/><Relationship Id="rId17" Type="http://schemas.openxmlformats.org/officeDocument/2006/relationships/slide" Target="slides/slide15.xml"/><Relationship Id="rId9" Type="http://schemas.openxmlformats.org/officeDocument/2006/relationships/slide" Target="slides/slide7.xml"/><Relationship Id="rId18" Type="http://schemas.openxmlformats.org/officeDocument/2006/relationships/slide" Target="slides/slide16.xml"/><Relationship Id="rId27" Type="http://schemas.openxmlformats.org/officeDocument/2006/relationships/slide" Target="slides/slide25.xml"/><Relationship Id="rId14" Type="http://schemas.openxmlformats.org/officeDocument/2006/relationships/slide" Target="slides/slide12.xml"/><Relationship Id="rId4" Type="http://schemas.openxmlformats.org/officeDocument/2006/relationships/slide" Target="slides/slide2.xml"/><Relationship Id="rId28" Type="http://schemas.openxmlformats.org/officeDocument/2006/relationships/slide" Target="slides/slide26.xml"/><Relationship Id="rId45" Type="http://schemas.openxmlformats.org/officeDocument/2006/relationships/slide" Target="slides/slide43.xml"/><Relationship Id="rId42" Type="http://schemas.openxmlformats.org/officeDocument/2006/relationships/slide" Target="slides/slide40.xml"/><Relationship Id="rId6" Type="http://schemas.openxmlformats.org/officeDocument/2006/relationships/slide" Target="slides/slide4.xml"/><Relationship Id="rId49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19" Type="http://schemas.openxmlformats.org/officeDocument/2006/relationships/slide" Target="slides/slide17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46" Type="http://schemas.openxmlformats.org/officeDocument/2006/relationships/slide" Target="slides/slide44.xml"/><Relationship Id="rId35" Type="http://schemas.openxmlformats.org/officeDocument/2006/relationships/slide" Target="slides/slide33.xml"/><Relationship Id="rId51" Type="http://schemas.openxmlformats.org/officeDocument/2006/relationships/presProps" Target="presProps.xml"/><Relationship Id="rId31" Type="http://schemas.openxmlformats.org/officeDocument/2006/relationships/slide" Target="slides/slide29.xml"/><Relationship Id="rId34" Type="http://schemas.openxmlformats.org/officeDocument/2006/relationships/slide" Target="slides/slide32.xml"/><Relationship Id="rId40" Type="http://schemas.openxmlformats.org/officeDocument/2006/relationships/slide" Target="slides/slide38.xml"/><Relationship Id="rId36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2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2" Type="http://schemas.openxmlformats.org/officeDocument/2006/relationships/viewProps" Target="viewProps.xml"/><Relationship Id="rId54" Type="http://schemas.openxmlformats.org/officeDocument/2006/relationships/tableStyles" Target="tableStyles.xml"/><Relationship Id="rId12" Type="http://schemas.openxmlformats.org/officeDocument/2006/relationships/slide" Target="slides/slide10.xml"/><Relationship Id="rId3" Type="http://schemas.openxmlformats.org/officeDocument/2006/relationships/slide" Target="slides/slide1.xml"/><Relationship Id="rId23" Type="http://schemas.openxmlformats.org/officeDocument/2006/relationships/slide" Target="slides/slide21.xml"/><Relationship Id="rId53" Type="http://schemas.openxmlformats.org/officeDocument/2006/relationships/theme" Target="theme/theme1.xml"/><Relationship Id="rId26" Type="http://schemas.openxmlformats.org/officeDocument/2006/relationships/slide" Target="slides/slide24.xml"/><Relationship Id="rId30" Type="http://schemas.openxmlformats.org/officeDocument/2006/relationships/slide" Target="slides/slide28.xml"/><Relationship Id="rId11" Type="http://schemas.openxmlformats.org/officeDocument/2006/relationships/slide" Target="slides/slide9.xml"/><Relationship Id="rId29" Type="http://schemas.openxmlformats.org/officeDocument/2006/relationships/slide" Target="slides/slide27.xml"/><Relationship Id="rId16" Type="http://schemas.openxmlformats.org/officeDocument/2006/relationships/slide" Target="slides/slide14.xml"/><Relationship Id="rId33" Type="http://schemas.openxmlformats.org/officeDocument/2006/relationships/slide" Target="slides/slide31.xml"/><Relationship Id="rId41" Type="http://schemas.openxmlformats.org/officeDocument/2006/relationships/slide" Target="slides/slide3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2" Type="http://schemas.openxmlformats.org/officeDocument/2006/relationships/slide" Target="slides/slide20.xml"/><Relationship Id="rId21" Type="http://schemas.openxmlformats.org/officeDocument/2006/relationships/slide" Target="slides/slide1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emf"/><Relationship Id="rId1" Type="http://schemas.openxmlformats.org/officeDocument/2006/relationships/image" Target="../media/image13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21705-0C0E-F646-B411-3A124F36B326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115E7-1974-4641-A735-BF52A8CFE8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496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91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82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73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64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55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46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36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26" algn="l" defTabSz="4571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4" Type="http://schemas.openxmlformats.org/officeDocument/2006/relationships/hyperlink" Target="http://www.ncbi.nlm.nih.gov/pubmed/16778676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Relationship Id="rId3" Type="http://schemas.openxmlformats.org/officeDocument/2006/relationships/hyperlink" Target="http://www.ncbi.nlm.nih.gov/pubmed/16463993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facciamo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TC </a:t>
            </a:r>
            <a:r>
              <a:rPr lang="en-US" dirty="0" err="1" smtClean="0"/>
              <a:t>o</a:t>
            </a:r>
            <a:r>
              <a:rPr lang="en-US" dirty="0" smtClean="0"/>
              <a:t> RM </a:t>
            </a:r>
            <a:r>
              <a:rPr lang="en-US" dirty="0" err="1" smtClean="0"/>
              <a:t>cranio</a:t>
            </a:r>
            <a:r>
              <a:rPr lang="en-US" dirty="0" smtClean="0"/>
              <a:t>: in </a:t>
            </a:r>
            <a:r>
              <a:rPr lang="en-US" dirty="0" err="1" smtClean="0"/>
              <a:t>pazienti</a:t>
            </a:r>
            <a:r>
              <a:rPr lang="en-US" dirty="0" smtClean="0"/>
              <a:t> </a:t>
            </a:r>
            <a:r>
              <a:rPr lang="en-US" dirty="0" err="1" smtClean="0"/>
              <a:t>oncologici</a:t>
            </a:r>
            <a:r>
              <a:rPr lang="en-US" dirty="0" smtClean="0"/>
              <a:t> </a:t>
            </a:r>
            <a:r>
              <a:rPr lang="en-US" dirty="0" err="1" smtClean="0"/>
              <a:t>sintomatici</a:t>
            </a:r>
            <a:r>
              <a:rPr lang="en-US" dirty="0" smtClean="0"/>
              <a:t> </a:t>
            </a:r>
            <a:r>
              <a:rPr lang="en-US" dirty="0" err="1" smtClean="0"/>
              <a:t>generalmente</a:t>
            </a:r>
            <a:r>
              <a:rPr lang="en-US" dirty="0" smtClean="0"/>
              <a:t> con </a:t>
            </a:r>
            <a:r>
              <a:rPr lang="en-US" dirty="0" err="1" smtClean="0"/>
              <a:t>crisi</a:t>
            </a:r>
            <a:r>
              <a:rPr lang="en-US" dirty="0" smtClean="0"/>
              <a:t> </a:t>
            </a:r>
            <a:r>
              <a:rPr lang="en-US" dirty="0" err="1" smtClean="0"/>
              <a:t>epilettiche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smtClean="0"/>
              <a:t>in </a:t>
            </a:r>
            <a:r>
              <a:rPr lang="en-US" dirty="0" err="1" smtClean="0"/>
              <a:t>Pazienti</a:t>
            </a:r>
            <a:r>
              <a:rPr lang="en-US" dirty="0" smtClean="0"/>
              <a:t> </a:t>
            </a:r>
            <a:r>
              <a:rPr lang="en-US" dirty="0" err="1" smtClean="0"/>
              <a:t>asintomatici</a:t>
            </a:r>
            <a:r>
              <a:rPr lang="en-US" dirty="0" smtClean="0"/>
              <a:t> con ca. </a:t>
            </a:r>
            <a:r>
              <a:rPr lang="en-US" dirty="0" err="1" smtClean="0"/>
              <a:t>polomone</a:t>
            </a:r>
            <a:r>
              <a:rPr lang="en-US" dirty="0" smtClean="0"/>
              <a:t> </a:t>
            </a:r>
            <a:r>
              <a:rPr lang="en-US" dirty="0" err="1" smtClean="0"/>
              <a:t>c’è</a:t>
            </a:r>
            <a:r>
              <a:rPr lang="en-US" dirty="0" smtClean="0"/>
              <a:t> </a:t>
            </a:r>
            <a:r>
              <a:rPr lang="en-US" dirty="0" err="1" smtClean="0"/>
              <a:t>l’indicazione</a:t>
            </a:r>
            <a:r>
              <a:rPr lang="en-US" dirty="0" smtClean="0"/>
              <a:t> a fare DPI del </a:t>
            </a:r>
            <a:r>
              <a:rPr lang="en-US" dirty="0" err="1" smtClean="0"/>
              <a:t>cranio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baseline="0" dirty="0" smtClean="0"/>
              <a:t> screening. </a:t>
            </a:r>
            <a:r>
              <a:rPr lang="en-US" baseline="0" dirty="0" err="1" smtClean="0"/>
              <a:t>Un’altra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eccezione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Pazienti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asintomatici</a:t>
            </a:r>
            <a:r>
              <a:rPr lang="en-US" baseline="0" dirty="0" smtClean="0"/>
              <a:t> con melanoma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ha </a:t>
            </a:r>
            <a:r>
              <a:rPr lang="en-US" baseline="0" dirty="0" err="1" smtClean="0"/>
              <a:t>già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metastatizzato</a:t>
            </a:r>
            <a:r>
              <a:rPr lang="en-US" baseline="0" dirty="0" smtClean="0"/>
              <a:t> ad </a:t>
            </a:r>
            <a:r>
              <a:rPr lang="en-US" baseline="0" dirty="0" err="1" smtClean="0"/>
              <a:t>altri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organi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colpisce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40% </a:t>
            </a:r>
            <a:r>
              <a:rPr lang="en-US" baseline="0" dirty="0" err="1" smtClean="0"/>
              <a:t>degli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affetti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regola</a:t>
            </a:r>
            <a:r>
              <a:rPr lang="en-US" dirty="0" smtClean="0"/>
              <a:t> non vale </a:t>
            </a:r>
            <a:r>
              <a:rPr lang="en-US" dirty="0" err="1" smtClean="0"/>
              <a:t>sempre</a:t>
            </a:r>
            <a:r>
              <a:rPr lang="en-US" dirty="0" smtClean="0"/>
              <a:t>. </a:t>
            </a:r>
            <a:r>
              <a:rPr lang="en-US" dirty="0" err="1" smtClean="0"/>
              <a:t>Queste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2 </a:t>
            </a:r>
            <a:r>
              <a:rPr lang="en-US" dirty="0" err="1" smtClean="0"/>
              <a:t>mets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tumore</a:t>
            </a:r>
            <a:r>
              <a:rPr lang="en-US" dirty="0" smtClean="0"/>
              <a:t> </a:t>
            </a:r>
            <a:r>
              <a:rPr lang="en-US" dirty="0" err="1" smtClean="0"/>
              <a:t>polmonare</a:t>
            </a:r>
            <a:r>
              <a:rPr lang="en-US" dirty="0" smtClean="0"/>
              <a:t> </a:t>
            </a:r>
            <a:r>
              <a:rPr lang="en-US" dirty="0" err="1" smtClean="0"/>
              <a:t>iper</a:t>
            </a:r>
            <a:r>
              <a:rPr lang="en-US" dirty="0" smtClean="0"/>
              <a:t> in T1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ipo</a:t>
            </a:r>
            <a:r>
              <a:rPr lang="en-US" dirty="0" smtClean="0"/>
              <a:t> in T2. </a:t>
            </a:r>
            <a:r>
              <a:rPr lang="en-US" dirty="0" err="1" smtClean="0"/>
              <a:t>sangue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calcio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DONNA AFFETTA DA MELANOMA, METASTASI DA ADENO</a:t>
            </a:r>
            <a:r>
              <a:rPr lang="en-US" baseline="0" dirty="0" smtClean="0"/>
              <a:t>-CA POLMONARE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8435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vede</a:t>
            </a:r>
            <a:r>
              <a:rPr lang="en-US" dirty="0" smtClean="0"/>
              <a:t> </a:t>
            </a:r>
            <a:r>
              <a:rPr lang="en-US" dirty="0" err="1" smtClean="0"/>
              <a:t>nemmeno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nodulo</a:t>
            </a:r>
            <a:r>
              <a:rPr lang="en-US" dirty="0" smtClean="0"/>
              <a:t> </a:t>
            </a:r>
            <a:r>
              <a:rPr lang="en-US" dirty="0" err="1" smtClean="0"/>
              <a:t>solido</a:t>
            </a:r>
            <a:r>
              <a:rPr lang="en-US" dirty="0" smtClean="0"/>
              <a:t>. È </a:t>
            </a:r>
            <a:r>
              <a:rPr lang="en-US" dirty="0" err="1" smtClean="0"/>
              <a:t>completamente</a:t>
            </a:r>
            <a:r>
              <a:rPr lang="en-US" dirty="0" smtClean="0"/>
              <a:t> </a:t>
            </a:r>
            <a:r>
              <a:rPr lang="en-US" dirty="0" err="1" smtClean="0"/>
              <a:t>cistica</a:t>
            </a:r>
            <a:endParaRPr lang="en-US" dirty="0" smtClean="0"/>
          </a:p>
          <a:p>
            <a:r>
              <a:rPr lang="en-US" dirty="0" err="1" smtClean="0"/>
              <a:t>Anche</a:t>
            </a:r>
            <a:r>
              <a:rPr lang="en-US" dirty="0" smtClean="0"/>
              <a:t> la </a:t>
            </a:r>
            <a:r>
              <a:rPr lang="en-US" dirty="0" err="1" smtClean="0"/>
              <a:t>recidiva</a:t>
            </a:r>
            <a:r>
              <a:rPr lang="en-US" dirty="0" smtClean="0"/>
              <a:t> </a:t>
            </a:r>
            <a:r>
              <a:rPr lang="en-US" dirty="0" err="1" smtClean="0"/>
              <a:t>è</a:t>
            </a:r>
            <a:r>
              <a:rPr lang="en-US" dirty="0" smtClean="0"/>
              <a:t> </a:t>
            </a:r>
            <a:r>
              <a:rPr lang="en-US" dirty="0" err="1" smtClean="0"/>
              <a:t>cistica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QUESTO</a:t>
            </a:r>
            <a:r>
              <a:rPr lang="en-US" baseline="0" dirty="0" smtClean="0"/>
              <a:t> MECCANISMO GENERALMENTE IMPIEGA TEMPI LUNGHI E QUINDI SI RIFERISCE A LESIONI BENIGNE (CISTICHE). TUTTAVIA ANCHE PER LE TERAPIE ANTIBLASTICHE CHE PROLUNGANO LA VITA DEI TUMORI STESSI E TENDONO A NECROTIZZARLI OGGI E’ PIU’ FREQUENTE IL RISCONTRO DI QUESTE LESIONI.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54494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Densità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fino</a:t>
            </a:r>
            <a:r>
              <a:rPr lang="en-US" baseline="0" dirty="0" smtClean="0"/>
              <a:t> a 130 HU. La </a:t>
            </a:r>
            <a:r>
              <a:rPr lang="en-US" baseline="0" dirty="0" err="1" smtClean="0"/>
              <a:t>densità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resta</a:t>
            </a:r>
            <a:r>
              <a:rPr lang="en-US" baseline="0" dirty="0" smtClean="0"/>
              <a:t> stabile </a:t>
            </a:r>
            <a:r>
              <a:rPr lang="en-US" baseline="0" dirty="0" err="1" smtClean="0"/>
              <a:t>nel</a:t>
            </a:r>
            <a:r>
              <a:rPr lang="en-US" baseline="0" dirty="0" smtClean="0"/>
              <a:t> tempo, non </a:t>
            </a:r>
            <a:r>
              <a:rPr lang="en-US" baseline="0" dirty="0" err="1" smtClean="0"/>
              <a:t>diminuisce</a:t>
            </a:r>
            <a:r>
              <a:rPr lang="en-US" baseline="0" dirty="0" smtClean="0"/>
              <a:t> come </a:t>
            </a:r>
            <a:r>
              <a:rPr lang="en-US" baseline="0" dirty="0" err="1" smtClean="0"/>
              <a:t>nel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sangue</a:t>
            </a:r>
            <a:r>
              <a:rPr lang="en-US" baseline="0" dirty="0" smtClean="0"/>
              <a:t>.</a:t>
            </a:r>
          </a:p>
          <a:p>
            <a:r>
              <a:rPr lang="en-US" baseline="0" dirty="0" err="1" smtClean="0"/>
              <a:t>L’ipointensità</a:t>
            </a:r>
            <a:r>
              <a:rPr lang="en-US" baseline="0" dirty="0" smtClean="0"/>
              <a:t> in T2 non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legata</a:t>
            </a:r>
            <a:r>
              <a:rPr lang="en-US" baseline="0" dirty="0" smtClean="0"/>
              <a:t> ne’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mucina</a:t>
            </a:r>
            <a:r>
              <a:rPr lang="en-US" baseline="0" dirty="0" smtClean="0"/>
              <a:t>, ne’ a </a:t>
            </a:r>
            <a:r>
              <a:rPr lang="en-US" baseline="0" dirty="0" err="1" smtClean="0"/>
              <a:t>prodotti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degradazione</a:t>
            </a:r>
            <a:r>
              <a:rPr lang="en-US" baseline="0" dirty="0" smtClean="0"/>
              <a:t> del </a:t>
            </a:r>
            <a:r>
              <a:rPr lang="en-US" baseline="0" dirty="0" err="1" smtClean="0"/>
              <a:t>sangue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presente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quando</a:t>
            </a:r>
            <a:r>
              <a:rPr lang="en-US" baseline="0" dirty="0" smtClean="0"/>
              <a:t> ne’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sangue</a:t>
            </a:r>
            <a:r>
              <a:rPr lang="en-US" baseline="0" dirty="0" smtClean="0"/>
              <a:t> ne’ la </a:t>
            </a:r>
            <a:r>
              <a:rPr lang="en-US" baseline="0" dirty="0" err="1" smtClean="0"/>
              <a:t>mucina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presenti</a:t>
            </a:r>
            <a:r>
              <a:rPr lang="en-US" baseline="0" dirty="0" smtClean="0"/>
              <a:t>. </a:t>
            </a:r>
            <a:r>
              <a:rPr lang="it-IT" baseline="0" dirty="0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legata</a:t>
            </a:r>
            <a:r>
              <a:rPr lang="en-US" baseline="0" dirty="0" smtClean="0"/>
              <a:t> al </a:t>
            </a:r>
            <a:r>
              <a:rPr lang="en-US" baseline="0" dirty="0" err="1" smtClean="0"/>
              <a:t>rilassameto</a:t>
            </a:r>
            <a:r>
              <a:rPr lang="en-US" baseline="0" dirty="0" smtClean="0"/>
              <a:t> T2 </a:t>
            </a:r>
            <a:r>
              <a:rPr lang="en-US" baseline="0" dirty="0" err="1" smtClean="0"/>
              <a:t>intrinseco</a:t>
            </a:r>
            <a:r>
              <a:rPr lang="en-US" baseline="0" dirty="0" smtClean="0"/>
              <a:t> al </a:t>
            </a:r>
            <a:r>
              <a:rPr lang="en-US" baseline="0" dirty="0" err="1" smtClean="0"/>
              <a:t>tessuto</a:t>
            </a:r>
            <a:r>
              <a:rPr lang="en-US" baseline="0" dirty="0" smtClean="0"/>
              <a:t> dal quale </a:t>
            </a:r>
            <a:r>
              <a:rPr lang="en-US" baseline="0" dirty="0" err="1" smtClean="0"/>
              <a:t>provengono</a:t>
            </a:r>
            <a:r>
              <a:rPr lang="en-US" baseline="0" dirty="0" smtClean="0"/>
              <a:t>. </a:t>
            </a:r>
          </a:p>
          <a:p>
            <a:r>
              <a:rPr lang="en-US" baseline="0" dirty="0" err="1" smtClean="0"/>
              <a:t>L’iper</a:t>
            </a:r>
            <a:r>
              <a:rPr lang="en-US" baseline="0" dirty="0" smtClean="0"/>
              <a:t>- in T1 </a:t>
            </a:r>
            <a:r>
              <a:rPr lang="en-US" baseline="0" dirty="0" err="1" smtClean="0"/>
              <a:t>può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essere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legata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mucina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proteina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accorcia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T1.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Mammella</a:t>
            </a:r>
            <a:r>
              <a:rPr lang="en-US" dirty="0" smtClean="0"/>
              <a:t>. </a:t>
            </a:r>
            <a:r>
              <a:rPr lang="en-US" dirty="0" err="1" smtClean="0"/>
              <a:t>Iper</a:t>
            </a:r>
            <a:r>
              <a:rPr lang="en-US" dirty="0" smtClean="0"/>
              <a:t> in FLAIR ma </a:t>
            </a:r>
            <a:r>
              <a:rPr lang="en-US" dirty="0" err="1" smtClean="0"/>
              <a:t>conferma</a:t>
            </a:r>
            <a:r>
              <a:rPr lang="en-US" dirty="0" smtClean="0"/>
              <a:t> con mdc. </a:t>
            </a:r>
          </a:p>
          <a:p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mammella</a:t>
            </a:r>
            <a:r>
              <a:rPr lang="en-US" dirty="0" smtClean="0"/>
              <a:t>, </a:t>
            </a:r>
            <a:r>
              <a:rPr lang="en-US" dirty="0" err="1" smtClean="0"/>
              <a:t>impregnazione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nei</a:t>
            </a:r>
            <a:r>
              <a:rPr lang="en-US" dirty="0" smtClean="0"/>
              <a:t> </a:t>
            </a:r>
            <a:r>
              <a:rPr lang="en-US" dirty="0" err="1" smtClean="0"/>
              <a:t>condotti</a:t>
            </a:r>
            <a:r>
              <a:rPr lang="en-US" dirty="0" smtClean="0"/>
              <a:t> </a:t>
            </a:r>
            <a:r>
              <a:rPr lang="en-US" dirty="0" err="1" smtClean="0"/>
              <a:t>uditivi</a:t>
            </a:r>
            <a:r>
              <a:rPr lang="en-US" dirty="0" smtClean="0"/>
              <a:t> </a:t>
            </a:r>
            <a:r>
              <a:rPr lang="en-US" dirty="0" err="1" smtClean="0"/>
              <a:t>interni</a:t>
            </a:r>
            <a:r>
              <a:rPr lang="en-US" dirty="0" smtClean="0"/>
              <a:t> e </a:t>
            </a:r>
            <a:r>
              <a:rPr lang="en-US" dirty="0" err="1" smtClean="0"/>
              <a:t>sulla</a:t>
            </a:r>
            <a:r>
              <a:rPr lang="en-US" dirty="0" smtClean="0"/>
              <a:t> </a:t>
            </a:r>
            <a:r>
              <a:rPr lang="en-US" dirty="0" err="1" smtClean="0"/>
              <a:t>superficie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midollare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46838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Sedi</a:t>
            </a:r>
            <a:r>
              <a:rPr lang="en-US" dirty="0" smtClean="0"/>
              <a:t> </a:t>
            </a:r>
            <a:r>
              <a:rPr lang="en-US" dirty="0" err="1" smtClean="0"/>
              <a:t>riccamente</a:t>
            </a:r>
            <a:r>
              <a:rPr lang="en-US" dirty="0" smtClean="0"/>
              <a:t> </a:t>
            </a:r>
            <a:r>
              <a:rPr lang="en-US" dirty="0" err="1" smtClean="0"/>
              <a:t>vascolarizzate</a:t>
            </a:r>
            <a:r>
              <a:rPr lang="en-US" dirty="0" smtClean="0"/>
              <a:t> e con BEE </a:t>
            </a:r>
            <a:r>
              <a:rPr lang="en-US" dirty="0" err="1" smtClean="0"/>
              <a:t>incompleta</a:t>
            </a:r>
            <a:r>
              <a:rPr lang="en-US" dirty="0" smtClean="0"/>
              <a:t>. </a:t>
            </a:r>
            <a:r>
              <a:rPr lang="en-US" dirty="0" err="1" smtClean="0"/>
              <a:t>Esame</a:t>
            </a:r>
            <a:r>
              <a:rPr lang="en-US" dirty="0" smtClean="0"/>
              <a:t> </a:t>
            </a:r>
            <a:r>
              <a:rPr lang="en-US" dirty="0" err="1" smtClean="0"/>
              <a:t>mirato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clinica</a:t>
            </a:r>
            <a:r>
              <a:rPr lang="en-US" dirty="0" smtClean="0"/>
              <a:t> (</a:t>
            </a:r>
            <a:r>
              <a:rPr lang="en-US" dirty="0" err="1" smtClean="0"/>
              <a:t>paralisi</a:t>
            </a:r>
            <a:r>
              <a:rPr lang="en-US" dirty="0" smtClean="0"/>
              <a:t> 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più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nervi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cranici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nevralgia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trigeminale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1959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D.D. </a:t>
            </a:r>
            <a:r>
              <a:rPr lang="en-US" dirty="0" err="1" smtClean="0"/>
              <a:t>ependimoma</a:t>
            </a:r>
            <a:r>
              <a:rPr lang="en-US" dirty="0" smtClean="0"/>
              <a:t>, </a:t>
            </a:r>
            <a:r>
              <a:rPr lang="en-US" dirty="0" err="1" smtClean="0"/>
              <a:t>glioma</a:t>
            </a:r>
            <a:endParaRPr lang="en-US" dirty="0" smtClean="0"/>
          </a:p>
          <a:p>
            <a:r>
              <a:rPr lang="en-US" dirty="0" smtClean="0"/>
              <a:t>The lesions are found most often in patients with concomitant brain metastasis [</a:t>
            </a:r>
            <a:r>
              <a:rPr lang="en-US" dirty="0" smtClean="0">
                <a:hlinkClick r:id="rId3"/>
              </a:rPr>
              <a:t>12</a:t>
            </a:r>
            <a:r>
              <a:rPr lang="en-US" dirty="0" smtClean="0"/>
              <a:t>]. However, metastasis to the intramedullary spinal cord is extremely rare as the initial sign of a disseminated carcinoma [</a:t>
            </a:r>
            <a:r>
              <a:rPr lang="en-US" dirty="0" smtClean="0">
                <a:hlinkClick r:id="rId4"/>
              </a:rPr>
              <a:t>9</a:t>
            </a:r>
            <a:r>
              <a:rPr lang="en-US" dirty="0" smtClean="0"/>
              <a:t>]. The lesions are believed to result from </a:t>
            </a:r>
            <a:r>
              <a:rPr lang="en-US" dirty="0" err="1" smtClean="0"/>
              <a:t>leptomeningeal</a:t>
            </a:r>
            <a:r>
              <a:rPr lang="en-US" dirty="0" smtClean="0"/>
              <a:t> </a:t>
            </a:r>
            <a:r>
              <a:rPr lang="en-US" dirty="0" err="1" smtClean="0"/>
              <a:t>carcinomatosis</a:t>
            </a:r>
            <a:r>
              <a:rPr lang="en-US" dirty="0" smtClean="0"/>
              <a:t> with subsequent cerebrospinal fluid spread or as a result of </a:t>
            </a:r>
            <a:r>
              <a:rPr lang="en-US" dirty="0" err="1" smtClean="0"/>
              <a:t>hematogenic</a:t>
            </a:r>
            <a:r>
              <a:rPr lang="en-US" dirty="0" smtClean="0"/>
              <a:t> emboli from a pulmonary lesion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313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400">
                <a:latin typeface="Helvetica" charset="0"/>
                <a:cs typeface="Helvetica" charset="0"/>
                <a:sym typeface="Helvetica" charset="0"/>
              </a:rPr>
              <a:t>I</a:t>
            </a:r>
            <a:r>
              <a:rPr lang="en-US">
                <a:latin typeface="Helvetica" charset="0"/>
                <a:cs typeface="Helvetica" charset="0"/>
                <a:sym typeface="Helvetica" charset="0"/>
              </a:rPr>
              <a:t>t was Paul Broca who declared, looking at the brain of messieur tan, </a:t>
            </a:r>
            <a:r>
              <a:rPr lang="ja-JP" altLang="en-US">
                <a:latin typeface="Arial"/>
                <a:cs typeface="Helvetica" charset="0"/>
                <a:sym typeface="Helvetica" charset="0"/>
              </a:rPr>
              <a:t>‘‘</a:t>
            </a:r>
            <a:r>
              <a:rPr lang="en-US">
                <a:latin typeface="Helvetica" charset="0"/>
                <a:cs typeface="Helvetica" charset="0"/>
                <a:sym typeface="Helvetica" charset="0"/>
              </a:rPr>
              <a:t>Nous parlon avec l</a:t>
            </a:r>
            <a:r>
              <a:rPr lang="ja-JP" altLang="en-US">
                <a:latin typeface="Arial"/>
                <a:cs typeface="Helvetica" charset="0"/>
                <a:sym typeface="Helvetica" charset="0"/>
              </a:rPr>
              <a:t>’</a:t>
            </a:r>
            <a:r>
              <a:rPr lang="en-US">
                <a:latin typeface="Helvetica" charset="0"/>
                <a:cs typeface="Helvetica" charset="0"/>
                <a:sym typeface="Helvetica" charset="0"/>
              </a:rPr>
              <a:t>hemisphere gauche</a:t>
            </a:r>
            <a:r>
              <a:rPr lang="ja-JP" altLang="en-US">
                <a:latin typeface="Arial"/>
                <a:cs typeface="Helvetica" charset="0"/>
                <a:sym typeface="Helvetica" charset="0"/>
              </a:rPr>
              <a:t>’’</a:t>
            </a:r>
            <a:r>
              <a:rPr lang="en-US">
                <a:latin typeface="Helvetica" charset="0"/>
                <a:cs typeface="Helvetica" charset="0"/>
                <a:sym typeface="Helvetica" charset="0"/>
              </a:rPr>
              <a:t> in 1865 altough </a:t>
            </a:r>
            <a:r>
              <a:rPr lang="en-US" i="1">
                <a:latin typeface="Helvetica" charset="0"/>
                <a:cs typeface="Helvetica" charset="0"/>
                <a:sym typeface="Helvetica" charset="0"/>
              </a:rPr>
              <a:t>Scoville and Brenda Milner in  1957 described the loss of recent memory after bilateral hippocampal lesions</a:t>
            </a:r>
            <a:r>
              <a:rPr lang="en-US">
                <a:latin typeface="Helvetica" charset="0"/>
                <a:cs typeface="Helvetica" charset="0"/>
                <a:sym typeface="Helvetica" charset="0"/>
              </a:rPr>
              <a:t>  in an epileptic patients demonstrating where the language and memory regions respectively were. Using functional MRI we can obtain the same informations without dissecting or operating a brain but simply asking a patient/subject to perform a specific task while in the scanner.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 sz="1400">
                <a:latin typeface="Lucida Grande" charset="0"/>
                <a:cs typeface="Lucida Grande" charset="0"/>
                <a:sym typeface="Lucida Grande" charset="0"/>
              </a:rPr>
              <a:t>we move to the core of this presentation: the fMRI presurgical mapping</a:t>
            </a:r>
          </a:p>
          <a:p>
            <a:r>
              <a:rPr lang="en-US" sz="1400">
                <a:latin typeface="Lucida Grande" charset="0"/>
                <a:cs typeface="Lucida Grande" charset="0"/>
                <a:sym typeface="Lucida Grande" charset="0"/>
              </a:rPr>
              <a:t>this is our experience from the last 7 years which is very similar to what other groups applying in clinical functional neuroimaging report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Pattern di </a:t>
            </a:r>
            <a:r>
              <a:rPr lang="en-US" dirty="0" err="1" smtClean="0"/>
              <a:t>crescita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819800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>
                <a:latin typeface="Lucida Grande" charset="0"/>
                <a:cs typeface="Lucida Grande" charset="0"/>
                <a:sym typeface="Lucida Grande" charset="0"/>
              </a:rPr>
              <a:t>What we study in these Patients: .....</a:t>
            </a:r>
          </a:p>
          <a:p>
            <a:r>
              <a:rPr lang="en-US">
                <a:latin typeface="Lucida Grande" charset="0"/>
                <a:cs typeface="Lucida Grande" charset="0"/>
                <a:sym typeface="Lucida Grande" charset="0"/>
              </a:rPr>
              <a:t>the task choice is a crucial point of the study. the task or tasks to be used are determined on the basis of:....</a:t>
            </a:r>
          </a:p>
          <a:p>
            <a:r>
              <a:rPr lang="en-US">
                <a:latin typeface="Lucida Grande" charset="0"/>
                <a:cs typeface="Lucida Grande" charset="0"/>
                <a:sym typeface="Lucida Grande" charset="0"/>
              </a:rPr>
              <a:t>patients with reduced cognition have reduced chances to properly perform a complex task than normal subjects. </a:t>
            </a:r>
          </a:p>
          <a:p>
            <a:r>
              <a:rPr lang="en-US">
                <a:latin typeface="Lucida Grande" charset="0"/>
                <a:cs typeface="Lucida Grande" charset="0"/>
                <a:sym typeface="Lucida Grande" charset="0"/>
              </a:rPr>
              <a:t>(leggi). this is not a way to waist time.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 sz="1400">
                <a:latin typeface="Lucida Grande" charset="0"/>
                <a:cs typeface="Lucida Grande" charset="0"/>
                <a:sym typeface="Lucida Grande" charset="0"/>
              </a:rPr>
              <a:t>this is a possible and inexpensive set-up for a fMRI study of the language; letters and words are projected to a translucent glass plate  on the back of the scanner  bore; a mirror, placed on the edge of the head coil, permits to the patient to see the stimuli.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endParaRPr lang="en-US" sz="1400" dirty="0">
              <a:latin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La RMP con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tecnica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DRCE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trova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il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suo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principale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utilizzo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clinico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nella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b="1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patologia</a:t>
            </a:r>
            <a:r>
              <a:rPr lang="en-US" sz="1200" b="1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b="1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oncologica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. La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prerogativa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della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tecnica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DRCE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fornire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i="1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valori</a:t>
            </a:r>
            <a:r>
              <a:rPr lang="en-US" sz="1200" i="1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i="1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assoluti</a:t>
            </a:r>
            <a:r>
              <a:rPr lang="en-US" sz="1200" i="1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dei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parametri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fisiologici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K</a:t>
            </a:r>
            <a:r>
              <a:rPr lang="en-US" sz="1200" baseline="-60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trans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,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v</a:t>
            </a:r>
            <a:r>
              <a:rPr lang="en-US" sz="1200" baseline="-60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v</a:t>
            </a:r>
            <a:r>
              <a:rPr lang="en-US" sz="1200" baseline="-60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, la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rende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la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più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indicata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per:</a:t>
            </a:r>
          </a:p>
          <a:p>
            <a:pPr algn="l">
              <a:buSzPct val="125000"/>
              <a:buFont typeface="Garamond" pitchFamily="-65" charset="0"/>
              <a:buChar char="•"/>
            </a:pP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u="sng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studi</a:t>
            </a:r>
            <a:r>
              <a:rPr lang="en-US" sz="1200" u="sng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u="sng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longitudinali</a:t>
            </a:r>
            <a:r>
              <a:rPr lang="en-US" sz="1200" u="sng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orientati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valutare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l’efficacia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un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farmaco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nel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ridurre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la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vascolarizzazione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un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tumore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quindi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la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possibilità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dello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stesso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mantenersi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crescere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;</a:t>
            </a:r>
          </a:p>
          <a:p>
            <a:pPr algn="l">
              <a:buSzPct val="125000"/>
              <a:buFont typeface="Garamond" pitchFamily="-65" charset="0"/>
              <a:buChar char="•"/>
            </a:pP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i="1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grading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dei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gliomi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cerebrali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sulla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base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indici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permeabilità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al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mdc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desunti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da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esami</a:t>
            </a:r>
            <a:r>
              <a:rPr lang="en-US" sz="1200" dirty="0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 </a:t>
            </a:r>
            <a:r>
              <a:rPr lang="en-US" sz="1200" dirty="0" err="1" smtClean="0">
                <a:solidFill>
                  <a:srgbClr val="0D0D0D"/>
                </a:solidFill>
                <a:ea typeface="Futura" pitchFamily="-65" charset="0"/>
                <a:cs typeface="Futura" pitchFamily="-65" charset="0"/>
                <a:sym typeface="Garamond" pitchFamily="-65" charset="0"/>
              </a:rPr>
              <a:t>perfusionali</a:t>
            </a:r>
            <a:endParaRPr lang="en-US" sz="1200" dirty="0">
              <a:solidFill>
                <a:srgbClr val="0D0D0D"/>
              </a:solidFill>
              <a:ea typeface="Futura" pitchFamily="-65" charset="0"/>
              <a:cs typeface="Futura" pitchFamily="-65" charset="0"/>
              <a:sym typeface="Garamond" pitchFamily="-65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endParaRPr lang="en-US" sz="1400" dirty="0">
              <a:latin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Pazienti</a:t>
            </a:r>
            <a:r>
              <a:rPr lang="en-US" dirty="0" smtClean="0"/>
              <a:t> con </a:t>
            </a:r>
            <a:r>
              <a:rPr lang="en-US" dirty="0" err="1" smtClean="0"/>
              <a:t>microcitoma</a:t>
            </a:r>
            <a:r>
              <a:rPr lang="en-US" dirty="0" smtClean="0"/>
              <a:t> </a:t>
            </a:r>
            <a:r>
              <a:rPr lang="en-US" dirty="0" err="1" smtClean="0"/>
              <a:t>polmonare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Vengono</a:t>
            </a:r>
            <a:r>
              <a:rPr lang="en-US" dirty="0" smtClean="0"/>
              <a:t> </a:t>
            </a:r>
            <a:r>
              <a:rPr lang="en-US" dirty="0" err="1" smtClean="0"/>
              <a:t>rilevate</a:t>
            </a:r>
            <a:r>
              <a:rPr lang="en-US" dirty="0" smtClean="0"/>
              <a:t> </a:t>
            </a:r>
            <a:r>
              <a:rPr lang="en-US" dirty="0" err="1" smtClean="0"/>
              <a:t>più</a:t>
            </a:r>
            <a:r>
              <a:rPr lang="en-US" dirty="0" smtClean="0"/>
              <a:t> </a:t>
            </a:r>
            <a:r>
              <a:rPr lang="en-US" dirty="0" err="1" smtClean="0"/>
              <a:t>metastasi</a:t>
            </a:r>
            <a:r>
              <a:rPr lang="en-US" dirty="0" smtClean="0"/>
              <a:t> </a:t>
            </a:r>
            <a:r>
              <a:rPr lang="en-US" dirty="0" err="1" smtClean="0"/>
              <a:t>asintomatiche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maggiore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sensibilità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determina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un’attribuzione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stadi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prognostici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protocolli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terapeutici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differenti</a:t>
            </a:r>
            <a:endParaRPr lang="en-US" dirty="0" smtClean="0"/>
          </a:p>
          <a:p>
            <a:r>
              <a:rPr lang="en-US" dirty="0" err="1" smtClean="0"/>
              <a:t>Differenze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possono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aversi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usando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magneti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diversa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intensità</a:t>
            </a:r>
            <a:r>
              <a:rPr lang="en-US" baseline="0" dirty="0" smtClean="0"/>
              <a:t> (ne </a:t>
            </a:r>
            <a:r>
              <a:rPr lang="en-US" baseline="0" dirty="0" err="1" smtClean="0"/>
              <a:t>parliamo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dopo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Aumentando</a:t>
            </a:r>
            <a:r>
              <a:rPr lang="en-US" dirty="0" smtClean="0"/>
              <a:t> la </a:t>
            </a:r>
            <a:r>
              <a:rPr lang="en-US" dirty="0" err="1" smtClean="0"/>
              <a:t>cellularità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abbassa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segnale</a:t>
            </a:r>
            <a:r>
              <a:rPr lang="en-US" dirty="0" smtClean="0"/>
              <a:t>, </a:t>
            </a:r>
            <a:r>
              <a:rPr lang="en-US" dirty="0" err="1" smtClean="0"/>
              <a:t>adc</a:t>
            </a:r>
            <a:r>
              <a:rPr lang="en-US" baseline="0" dirty="0" smtClean="0"/>
              <a:t> basso dove </a:t>
            </a:r>
            <a:r>
              <a:rPr lang="en-US" baseline="0" dirty="0" err="1" smtClean="0"/>
              <a:t>c’è</a:t>
            </a:r>
            <a:r>
              <a:rPr lang="en-US" baseline="0" dirty="0" smtClean="0"/>
              <a:t> la parte </a:t>
            </a:r>
            <a:r>
              <a:rPr lang="en-US" baseline="0" dirty="0" err="1" smtClean="0"/>
              <a:t>solida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prende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mdc</a:t>
            </a:r>
            <a:r>
              <a:rPr lang="en-US" baseline="0" dirty="0" smtClean="0"/>
              <a:t>, alto al </a:t>
            </a:r>
            <a:r>
              <a:rPr lang="en-US" baseline="0" dirty="0" err="1" smtClean="0"/>
              <a:t>centro</a:t>
            </a:r>
            <a:r>
              <a:rPr lang="en-US" baseline="0" dirty="0" smtClean="0"/>
              <a:t> dove </a:t>
            </a:r>
            <a:r>
              <a:rPr lang="en-US" baseline="0" dirty="0" err="1" smtClean="0"/>
              <a:t>c’è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necrosi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pazienti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con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tumori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sistemici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altrimenti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controllati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,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cervello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è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spesso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sede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malattia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metastatica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. La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maggior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parte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chemioterapici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usati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per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trattamento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tumori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sono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idrosolubili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non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passano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la BEE.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Tuttavia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,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quando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una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metastasi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localizza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cervello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distrugge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la BEE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rendendo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SNC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sensibile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chemioterapici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.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Inoltre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alcuni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chemioterapici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idrosolubili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passano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la BEE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intatta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quando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somministrati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ad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alte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dosi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(</a:t>
            </a:r>
            <a:r>
              <a:rPr lang="en-US" sz="1200" dirty="0" err="1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methotrexate</a:t>
            </a:r>
            <a:r>
              <a:rPr lang="en-US" sz="1200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).</a:t>
            </a:r>
            <a:endParaRPr lang="en-US" sz="1200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(leggi)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although the fa is reduced fibers remains with normal direction and location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as a consequence of the reduction of the FA the  fibers of the CST are no longer detectable by the algorithm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Ascesso</a:t>
            </a:r>
            <a:r>
              <a:rPr lang="en-US" dirty="0" smtClean="0"/>
              <a:t> in </a:t>
            </a:r>
            <a:r>
              <a:rPr lang="en-US" dirty="0" err="1" smtClean="0"/>
              <a:t>immuno</a:t>
            </a:r>
            <a:r>
              <a:rPr lang="en-US" baseline="0" dirty="0" err="1" smtClean="0"/>
              <a:t>depresso</a:t>
            </a:r>
            <a:r>
              <a:rPr lang="en-US" baseline="0" dirty="0" smtClean="0"/>
              <a:t> no </a:t>
            </a:r>
            <a:r>
              <a:rPr lang="en-US" baseline="0" dirty="0" err="1" smtClean="0"/>
              <a:t>dwi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ristretta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115E7-1974-4641-A735-BF52A8CFE87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1907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269"/>
            <a:ext cx="7772400" cy="1470183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3077"/>
          </a:xfrm>
        </p:spPr>
        <p:txBody>
          <a:bodyPr/>
          <a:lstStyle>
            <a:lvl1pPr marL="0" indent="0" algn="ctr">
              <a:buNone/>
              <a:defRPr/>
            </a:lvl1pPr>
            <a:lvl2pPr marL="411472" indent="0" algn="ctr">
              <a:buNone/>
              <a:defRPr/>
            </a:lvl2pPr>
            <a:lvl3pPr marL="822944" indent="0" algn="ctr">
              <a:buNone/>
              <a:defRPr/>
            </a:lvl3pPr>
            <a:lvl4pPr marL="1234415" indent="0" algn="ctr">
              <a:buNone/>
              <a:defRPr/>
            </a:lvl4pPr>
            <a:lvl5pPr marL="1645888" indent="0" algn="ctr">
              <a:buNone/>
              <a:defRPr/>
            </a:lvl5pPr>
            <a:lvl6pPr marL="2057359" indent="0" algn="ctr">
              <a:buNone/>
              <a:defRPr/>
            </a:lvl6pPr>
            <a:lvl7pPr marL="2468831" indent="0" algn="ctr">
              <a:buNone/>
              <a:defRPr/>
            </a:lvl7pPr>
            <a:lvl8pPr marL="2880302" indent="0" algn="ctr">
              <a:buNone/>
              <a:defRPr/>
            </a:lvl8pPr>
            <a:lvl9pPr marL="3291774" indent="0" algn="ctr">
              <a:buNone/>
              <a:defRPr/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8869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358105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948" y="4406265"/>
            <a:ext cx="7772400" cy="1363028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948" y="2906078"/>
            <a:ext cx="7772400" cy="150018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72" indent="0">
              <a:buNone/>
              <a:defRPr sz="1600"/>
            </a:lvl2pPr>
            <a:lvl3pPr marL="822944" indent="0">
              <a:buNone/>
              <a:defRPr sz="1400"/>
            </a:lvl3pPr>
            <a:lvl4pPr marL="1234415" indent="0">
              <a:buNone/>
              <a:defRPr sz="1300"/>
            </a:lvl4pPr>
            <a:lvl5pPr marL="1645888" indent="0">
              <a:buNone/>
              <a:defRPr sz="1300"/>
            </a:lvl5pPr>
            <a:lvl6pPr marL="2057359" indent="0">
              <a:buNone/>
              <a:defRPr sz="1300"/>
            </a:lvl6pPr>
            <a:lvl7pPr marL="2468831" indent="0">
              <a:buNone/>
              <a:defRPr sz="1300"/>
            </a:lvl7pPr>
            <a:lvl8pPr marL="2880302" indent="0">
              <a:buNone/>
              <a:defRPr sz="1300"/>
            </a:lvl8pPr>
            <a:lvl9pPr marL="3291774" indent="0">
              <a:buNone/>
              <a:defRPr sz="13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738062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3531870"/>
            <a:ext cx="3611880" cy="80010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3531870"/>
            <a:ext cx="3611880" cy="80010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6359576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4478"/>
            <a:ext cx="4040505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72" indent="0">
              <a:buNone/>
              <a:defRPr sz="1800" b="1"/>
            </a:lvl2pPr>
            <a:lvl3pPr marL="822944" indent="0">
              <a:buNone/>
              <a:defRPr sz="1600" b="1"/>
            </a:lvl3pPr>
            <a:lvl4pPr marL="1234415" indent="0">
              <a:buNone/>
              <a:defRPr sz="1400" b="1"/>
            </a:lvl4pPr>
            <a:lvl5pPr marL="1645888" indent="0">
              <a:buNone/>
              <a:defRPr sz="1400" b="1"/>
            </a:lvl5pPr>
            <a:lvl6pPr marL="2057359" indent="0">
              <a:buNone/>
              <a:defRPr sz="1400" b="1"/>
            </a:lvl6pPr>
            <a:lvl7pPr marL="2468831" indent="0">
              <a:buNone/>
              <a:defRPr sz="1400" b="1"/>
            </a:lvl7pPr>
            <a:lvl8pPr marL="2880302" indent="0">
              <a:buNone/>
              <a:defRPr sz="1400" b="1"/>
            </a:lvl8pPr>
            <a:lvl9pPr marL="3291774" indent="0">
              <a:buNone/>
              <a:defRPr sz="14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560"/>
            <a:ext cx="4040505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869" y="1534478"/>
            <a:ext cx="4041933" cy="64008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472" indent="0">
              <a:buNone/>
              <a:defRPr sz="1800" b="1"/>
            </a:lvl2pPr>
            <a:lvl3pPr marL="822944" indent="0">
              <a:buNone/>
              <a:defRPr sz="1600" b="1"/>
            </a:lvl3pPr>
            <a:lvl4pPr marL="1234415" indent="0">
              <a:buNone/>
              <a:defRPr sz="1400" b="1"/>
            </a:lvl4pPr>
            <a:lvl5pPr marL="1645888" indent="0">
              <a:buNone/>
              <a:defRPr sz="1400" b="1"/>
            </a:lvl5pPr>
            <a:lvl6pPr marL="2057359" indent="0">
              <a:buNone/>
              <a:defRPr sz="1400" b="1"/>
            </a:lvl6pPr>
            <a:lvl7pPr marL="2468831" indent="0">
              <a:buNone/>
              <a:defRPr sz="1400" b="1"/>
            </a:lvl7pPr>
            <a:lvl8pPr marL="2880302" indent="0">
              <a:buNone/>
              <a:defRPr sz="1400" b="1"/>
            </a:lvl8pPr>
            <a:lvl9pPr marL="3291774" indent="0">
              <a:buNone/>
              <a:defRPr sz="14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869" y="2174560"/>
            <a:ext cx="4041933" cy="395192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035103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7286040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3877777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2894"/>
            <a:ext cx="3008948" cy="1161573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733" y="272892"/>
            <a:ext cx="5112068" cy="5853588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4467"/>
            <a:ext cx="3008948" cy="4692015"/>
          </a:xfrm>
        </p:spPr>
        <p:txBody>
          <a:bodyPr/>
          <a:lstStyle>
            <a:lvl1pPr marL="0" indent="0">
              <a:buNone/>
              <a:defRPr sz="1300"/>
            </a:lvl1pPr>
            <a:lvl2pPr marL="411472" indent="0">
              <a:buNone/>
              <a:defRPr sz="1100"/>
            </a:lvl2pPr>
            <a:lvl3pPr marL="822944" indent="0">
              <a:buNone/>
              <a:defRPr sz="900"/>
            </a:lvl3pPr>
            <a:lvl4pPr marL="1234415" indent="0">
              <a:buNone/>
              <a:defRPr sz="800"/>
            </a:lvl4pPr>
            <a:lvl5pPr marL="1645888" indent="0">
              <a:buNone/>
              <a:defRPr sz="800"/>
            </a:lvl5pPr>
            <a:lvl6pPr marL="2057359" indent="0">
              <a:buNone/>
              <a:defRPr sz="800"/>
            </a:lvl6pPr>
            <a:lvl7pPr marL="2468831" indent="0">
              <a:buNone/>
              <a:defRPr sz="800"/>
            </a:lvl7pPr>
            <a:lvl8pPr marL="2880302" indent="0">
              <a:buNone/>
              <a:defRPr sz="800"/>
            </a:lvl8pPr>
            <a:lvl9pPr marL="3291774" indent="0">
              <a:buNone/>
              <a:defRPr sz="8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26922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653" y="4800600"/>
            <a:ext cx="5486400" cy="567214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653" y="612934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11472" indent="0">
              <a:buNone/>
              <a:defRPr sz="2500"/>
            </a:lvl2pPr>
            <a:lvl3pPr marL="822944" indent="0">
              <a:buNone/>
              <a:defRPr sz="2200"/>
            </a:lvl3pPr>
            <a:lvl4pPr marL="1234415" indent="0">
              <a:buNone/>
              <a:defRPr sz="1800"/>
            </a:lvl4pPr>
            <a:lvl5pPr marL="1645888" indent="0">
              <a:buNone/>
              <a:defRPr sz="1800"/>
            </a:lvl5pPr>
            <a:lvl6pPr marL="2057359" indent="0">
              <a:buNone/>
              <a:defRPr sz="1800"/>
            </a:lvl6pPr>
            <a:lvl7pPr marL="2468831" indent="0">
              <a:buNone/>
              <a:defRPr sz="1800"/>
            </a:lvl7pPr>
            <a:lvl8pPr marL="2880302" indent="0">
              <a:buNone/>
              <a:defRPr sz="1800"/>
            </a:lvl8pPr>
            <a:lvl9pPr marL="3291774" indent="0">
              <a:buNone/>
              <a:defRPr sz="1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653" y="5367814"/>
            <a:ext cx="5486400" cy="804386"/>
          </a:xfrm>
        </p:spPr>
        <p:txBody>
          <a:bodyPr/>
          <a:lstStyle>
            <a:lvl1pPr marL="0" indent="0">
              <a:buNone/>
              <a:defRPr sz="1300"/>
            </a:lvl1pPr>
            <a:lvl2pPr marL="411472" indent="0">
              <a:buNone/>
              <a:defRPr sz="1100"/>
            </a:lvl2pPr>
            <a:lvl3pPr marL="822944" indent="0">
              <a:buNone/>
              <a:defRPr sz="900"/>
            </a:lvl3pPr>
            <a:lvl4pPr marL="1234415" indent="0">
              <a:buNone/>
              <a:defRPr sz="800"/>
            </a:lvl4pPr>
            <a:lvl5pPr marL="1645888" indent="0">
              <a:buNone/>
              <a:defRPr sz="800"/>
            </a:lvl5pPr>
            <a:lvl6pPr marL="2057359" indent="0">
              <a:buNone/>
              <a:defRPr sz="800"/>
            </a:lvl6pPr>
            <a:lvl7pPr marL="2468831" indent="0">
              <a:buNone/>
              <a:defRPr sz="800"/>
            </a:lvl7pPr>
            <a:lvl8pPr marL="2880302" indent="0">
              <a:buNone/>
              <a:defRPr sz="800"/>
            </a:lvl8pPr>
            <a:lvl9pPr marL="3291774" indent="0">
              <a:buNone/>
              <a:defRPr sz="8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346156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485342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2230" y="1154430"/>
            <a:ext cx="1840230" cy="3177540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1540" y="1154430"/>
            <a:ext cx="5383530" cy="3177540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71019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2" indent="0">
              <a:buNone/>
              <a:defRPr sz="1800" b="1"/>
            </a:lvl3pPr>
            <a:lvl4pPr marL="1371573" indent="0">
              <a:buNone/>
              <a:defRPr sz="1600" b="1"/>
            </a:lvl4pPr>
            <a:lvl5pPr marL="1828764" indent="0">
              <a:buNone/>
              <a:defRPr sz="1600" b="1"/>
            </a:lvl5pPr>
            <a:lvl6pPr marL="2285955" indent="0">
              <a:buNone/>
              <a:defRPr sz="1600" b="1"/>
            </a:lvl6pPr>
            <a:lvl7pPr marL="2743146" indent="0">
              <a:buNone/>
              <a:defRPr sz="1600" b="1"/>
            </a:lvl7pPr>
            <a:lvl8pPr marL="3200336" indent="0">
              <a:buNone/>
              <a:defRPr sz="1600" b="1"/>
            </a:lvl8pPr>
            <a:lvl9pPr marL="3657526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2" indent="0">
              <a:buNone/>
              <a:defRPr sz="1800" b="1"/>
            </a:lvl3pPr>
            <a:lvl4pPr marL="1371573" indent="0">
              <a:buNone/>
              <a:defRPr sz="1600" b="1"/>
            </a:lvl4pPr>
            <a:lvl5pPr marL="1828764" indent="0">
              <a:buNone/>
              <a:defRPr sz="1600" b="1"/>
            </a:lvl5pPr>
            <a:lvl6pPr marL="2285955" indent="0">
              <a:buNone/>
              <a:defRPr sz="1600" b="1"/>
            </a:lvl6pPr>
            <a:lvl7pPr marL="2743146" indent="0">
              <a:buNone/>
              <a:defRPr sz="1600" b="1"/>
            </a:lvl7pPr>
            <a:lvl8pPr marL="3200336" indent="0">
              <a:buNone/>
              <a:defRPr sz="1600" b="1"/>
            </a:lvl8pPr>
            <a:lvl9pPr marL="3657526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1" indent="0">
              <a:buNone/>
              <a:defRPr sz="1200"/>
            </a:lvl2pPr>
            <a:lvl3pPr marL="914382" indent="0">
              <a:buNone/>
              <a:defRPr sz="1000"/>
            </a:lvl3pPr>
            <a:lvl4pPr marL="1371573" indent="0">
              <a:buNone/>
              <a:defRPr sz="900"/>
            </a:lvl4pPr>
            <a:lvl5pPr marL="1828764" indent="0">
              <a:buNone/>
              <a:defRPr sz="900"/>
            </a:lvl5pPr>
            <a:lvl6pPr marL="2285955" indent="0">
              <a:buNone/>
              <a:defRPr sz="900"/>
            </a:lvl6pPr>
            <a:lvl7pPr marL="2743146" indent="0">
              <a:buNone/>
              <a:defRPr sz="900"/>
            </a:lvl7pPr>
            <a:lvl8pPr marL="3200336" indent="0">
              <a:buNone/>
              <a:defRPr sz="900"/>
            </a:lvl8pPr>
            <a:lvl9pPr marL="3657526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1" indent="0">
              <a:buNone/>
              <a:defRPr sz="2800"/>
            </a:lvl2pPr>
            <a:lvl3pPr marL="914382" indent="0">
              <a:buNone/>
              <a:defRPr sz="2400"/>
            </a:lvl3pPr>
            <a:lvl4pPr marL="1371573" indent="0">
              <a:buNone/>
              <a:defRPr sz="2000"/>
            </a:lvl4pPr>
            <a:lvl5pPr marL="1828764" indent="0">
              <a:buNone/>
              <a:defRPr sz="2000"/>
            </a:lvl5pPr>
            <a:lvl6pPr marL="2285955" indent="0">
              <a:buNone/>
              <a:defRPr sz="2000"/>
            </a:lvl6pPr>
            <a:lvl7pPr marL="2743146" indent="0">
              <a:buNone/>
              <a:defRPr sz="2000"/>
            </a:lvl7pPr>
            <a:lvl8pPr marL="3200336" indent="0">
              <a:buNone/>
              <a:defRPr sz="2000"/>
            </a:lvl8pPr>
            <a:lvl9pPr marL="365752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1" indent="0">
              <a:buNone/>
              <a:defRPr sz="1200"/>
            </a:lvl2pPr>
            <a:lvl3pPr marL="914382" indent="0">
              <a:buNone/>
              <a:defRPr sz="1000"/>
            </a:lvl3pPr>
            <a:lvl4pPr marL="1371573" indent="0">
              <a:buNone/>
              <a:defRPr sz="900"/>
            </a:lvl4pPr>
            <a:lvl5pPr marL="1828764" indent="0">
              <a:buNone/>
              <a:defRPr sz="900"/>
            </a:lvl5pPr>
            <a:lvl6pPr marL="2285955" indent="0">
              <a:buNone/>
              <a:defRPr sz="900"/>
            </a:lvl6pPr>
            <a:lvl7pPr marL="2743146" indent="0">
              <a:buNone/>
              <a:defRPr sz="900"/>
            </a:lvl7pPr>
            <a:lvl8pPr marL="3200336" indent="0">
              <a:buNone/>
              <a:defRPr sz="900"/>
            </a:lvl8pPr>
            <a:lvl9pPr marL="3657526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8" tIns="45718" rIns="91438" bIns="45718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38" tIns="45718" rIns="91438" bIns="45718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1CBE4-D3E3-7547-8240-29166BF5F6F1}" type="datetimeFigureOut">
              <a:rPr lang="en-US" smtClean="0"/>
              <a:pPr/>
              <a:t>2/17/11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8" tIns="45718" rIns="9143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C989C-8C50-E44F-B3CF-1E9C757B9A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19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3" indent="-342893" algn="l" defTabSz="45719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6" indent="-285744" algn="l" defTabSz="45719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7" indent="-228595" algn="l" defTabSz="45719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8" indent="-228595" algn="l" defTabSz="45719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9" indent="-228595" algn="l" defTabSz="45719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0" indent="-228595" algn="l" defTabSz="4571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1" indent="-228595" algn="l" defTabSz="4571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2" indent="-228595" algn="l" defTabSz="4571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2" indent="-228595" algn="l" defTabSz="4571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1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2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3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4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5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46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6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26" algn="l" defTabSz="4571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1540" y="3531870"/>
            <a:ext cx="736092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34290" tIns="34290" rIns="3429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91540" y="1154430"/>
            <a:ext cx="7360920" cy="232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34290" tIns="34290" rIns="34290" bIns="3429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355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11472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822944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234415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645888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08604" indent="-308604"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668642" indent="-257170"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28679" indent="-205736"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440151" indent="-205736"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851622" indent="-205736" algn="ctr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11472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822944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234415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645888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72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44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15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888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359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31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02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774" algn="l" defTabSz="41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7" Type="http://schemas.openxmlformats.org/officeDocument/2006/relationships/image" Target="../media/image17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Relationship Id="rId6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1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5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5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7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6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4" Type="http://schemas.openxmlformats.org/officeDocument/2006/relationships/image" Target="../media/image38.jpeg"/><Relationship Id="rId10" Type="http://schemas.openxmlformats.org/officeDocument/2006/relationships/image" Target="../media/image44.jpeg"/><Relationship Id="rId5" Type="http://schemas.openxmlformats.org/officeDocument/2006/relationships/image" Target="../media/image39.jpeg"/><Relationship Id="rId7" Type="http://schemas.openxmlformats.org/officeDocument/2006/relationships/image" Target="../media/image41.jpeg"/><Relationship Id="rId11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9" Type="http://schemas.openxmlformats.org/officeDocument/2006/relationships/image" Target="../media/image43.jpeg"/><Relationship Id="rId3" Type="http://schemas.openxmlformats.org/officeDocument/2006/relationships/image" Target="../media/image37.jpeg"/><Relationship Id="rId6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3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1.png"/><Relationship Id="rId5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4" Type="http://schemas.openxmlformats.org/officeDocument/2006/relationships/image" Target="../media/image55.png"/><Relationship Id="rId10" Type="http://schemas.openxmlformats.org/officeDocument/2006/relationships/image" Target="../media/image61.png"/><Relationship Id="rId5" Type="http://schemas.openxmlformats.org/officeDocument/2006/relationships/image" Target="../media/image56.png"/><Relationship Id="rId7" Type="http://schemas.openxmlformats.org/officeDocument/2006/relationships/image" Target="../media/image58.png"/><Relationship Id="rId11" Type="http://schemas.openxmlformats.org/officeDocument/2006/relationships/image" Target="../media/image62.png"/><Relationship Id="rId1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9" Type="http://schemas.openxmlformats.org/officeDocument/2006/relationships/image" Target="../media/image60.png"/><Relationship Id="rId3" Type="http://schemas.openxmlformats.org/officeDocument/2006/relationships/image" Target="../media/image54.png"/><Relationship Id="rId6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4" Type="http://schemas.openxmlformats.org/officeDocument/2006/relationships/image" Target="../media/image66.jpeg"/><Relationship Id="rId5" Type="http://schemas.openxmlformats.org/officeDocument/2006/relationships/image" Target="../media/image67.jpeg"/><Relationship Id="rId7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9" Type="http://schemas.openxmlformats.org/officeDocument/2006/relationships/image" Target="../media/image70.jpeg"/><Relationship Id="rId3" Type="http://schemas.openxmlformats.org/officeDocument/2006/relationships/image" Target="../media/image65.jpeg"/><Relationship Id="rId6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4" Type="http://schemas.openxmlformats.org/officeDocument/2006/relationships/image" Target="../media/image72.tiff"/><Relationship Id="rId5" Type="http://schemas.openxmlformats.org/officeDocument/2006/relationships/image" Target="../media/image73.tiff"/><Relationship Id="rId7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1.tiff"/><Relationship Id="rId6" Type="http://schemas.openxmlformats.org/officeDocument/2006/relationships/image" Target="../media/image74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eg"/><Relationship Id="rId3" Type="http://schemas.openxmlformats.org/officeDocument/2006/relationships/image" Target="../media/image78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image" Target="../media/image83.png"/><Relationship Id="rId4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0.jpeg"/><Relationship Id="rId3" Type="http://schemas.openxmlformats.org/officeDocument/2006/relationships/image" Target="../media/image81.jpeg"/><Relationship Id="rId5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4" Type="http://schemas.openxmlformats.org/officeDocument/2006/relationships/image" Target="../media/image86.jpeg"/><Relationship Id="rId5" Type="http://schemas.openxmlformats.org/officeDocument/2006/relationships/image" Target="../media/image87.jpeg"/><Relationship Id="rId7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5.jpeg"/><Relationship Id="rId6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92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1.tiff"/><Relationship Id="rId5" Type="http://schemas.openxmlformats.org/officeDocument/2006/relationships/image" Target="../media/image93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tif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96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5.tif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4" Type="http://schemas.openxmlformats.org/officeDocument/2006/relationships/image" Target="../media/image98.jpeg"/><Relationship Id="rId5" Type="http://schemas.openxmlformats.org/officeDocument/2006/relationships/image" Target="../media/image99.jpeg"/><Relationship Id="rId7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7.jpeg"/><Relationship Id="rId6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4" Type="http://schemas.openxmlformats.org/officeDocument/2006/relationships/image" Target="../media/image104.jpeg"/><Relationship Id="rId10" Type="http://schemas.openxmlformats.org/officeDocument/2006/relationships/image" Target="../media/image110.jpeg"/><Relationship Id="rId5" Type="http://schemas.openxmlformats.org/officeDocument/2006/relationships/image" Target="../media/image105.jpeg"/><Relationship Id="rId7" Type="http://schemas.openxmlformats.org/officeDocument/2006/relationships/image" Target="../media/image107.jpeg"/><Relationship Id="rId11" Type="http://schemas.openxmlformats.org/officeDocument/2006/relationships/image" Target="../media/image11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9" Type="http://schemas.openxmlformats.org/officeDocument/2006/relationships/image" Target="../media/image109.jpeg"/><Relationship Id="rId3" Type="http://schemas.openxmlformats.org/officeDocument/2006/relationships/image" Target="../media/image103.jpeg"/><Relationship Id="rId6" Type="http://schemas.openxmlformats.org/officeDocument/2006/relationships/image" Target="../media/image10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4" Type="http://schemas.openxmlformats.org/officeDocument/2006/relationships/image" Target="../media/image113.jpeg"/><Relationship Id="rId10" Type="http://schemas.openxmlformats.org/officeDocument/2006/relationships/image" Target="../media/image119.jpeg"/><Relationship Id="rId5" Type="http://schemas.openxmlformats.org/officeDocument/2006/relationships/image" Target="../media/image114.jpeg"/><Relationship Id="rId7" Type="http://schemas.openxmlformats.org/officeDocument/2006/relationships/image" Target="../media/image116.jpeg"/><Relationship Id="rId11" Type="http://schemas.openxmlformats.org/officeDocument/2006/relationships/image" Target="../media/image120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9" Type="http://schemas.openxmlformats.org/officeDocument/2006/relationships/image" Target="../media/image118.jpeg"/><Relationship Id="rId3" Type="http://schemas.openxmlformats.org/officeDocument/2006/relationships/oleObject" Target="../embeddings/Microsoft_PowerPoint_97_-_2003_Presentation1.bin"/><Relationship Id="rId6" Type="http://schemas.openxmlformats.org/officeDocument/2006/relationships/image" Target="../media/image115.jpeg"/></Relationships>
</file>

<file path=ppt/slides/_rels/slide37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5" Type="http://schemas.openxmlformats.org/officeDocument/2006/relationships/image" Target="../media/image122.tiff"/><Relationship Id="rId7" Type="http://schemas.openxmlformats.org/officeDocument/2006/relationships/image" Target="../media/image124.tiff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1.jpeg"/><Relationship Id="rId6" Type="http://schemas.openxmlformats.org/officeDocument/2006/relationships/image" Target="../media/image12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tiff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7" Type="http://schemas.openxmlformats.org/officeDocument/2006/relationships/image" Target="../media/image129.tiff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5.png"/><Relationship Id="rId6" Type="http://schemas.openxmlformats.org/officeDocument/2006/relationships/image" Target="../media/image1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1.tif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tiff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7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2.png"/><Relationship Id="rId6" Type="http://schemas.openxmlformats.org/officeDocument/2006/relationships/image" Target="../media/image13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.xml"/><Relationship Id="rId5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oleObject3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2.jpeg"/><Relationship Id="rId5" Type="http://schemas.openxmlformats.org/officeDocument/2006/relationships/image" Target="../media/image143.jpe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1.jpeg"/><Relationship Id="rId6" Type="http://schemas.openxmlformats.org/officeDocument/2006/relationships/image" Target="../media/image14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4" Type="http://schemas.openxmlformats.org/officeDocument/2006/relationships/image" Target="../media/image147.jpeg"/><Relationship Id="rId10" Type="http://schemas.openxmlformats.org/officeDocument/2006/relationships/image" Target="../media/image153.jpeg"/><Relationship Id="rId5" Type="http://schemas.openxmlformats.org/officeDocument/2006/relationships/image" Target="../media/image148.jpeg"/><Relationship Id="rId7" Type="http://schemas.openxmlformats.org/officeDocument/2006/relationships/image" Target="../media/image150.jpeg"/><Relationship Id="rId11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9" Type="http://schemas.openxmlformats.org/officeDocument/2006/relationships/image" Target="../media/image152.jpeg"/><Relationship Id="rId3" Type="http://schemas.openxmlformats.org/officeDocument/2006/relationships/image" Target="../media/image146.jpeg"/><Relationship Id="rId6" Type="http://schemas.openxmlformats.org/officeDocument/2006/relationships/image" Target="../media/image14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8314" y="116633"/>
            <a:ext cx="6300192" cy="4104456"/>
          </a:xfrm>
        </p:spPr>
        <p:txBody>
          <a:bodyPr>
            <a:normAutofit/>
          </a:bodyPr>
          <a:lstStyle/>
          <a:p>
            <a:r>
              <a:rPr lang="en-US" sz="1300" i="1" dirty="0">
                <a:solidFill>
                  <a:srgbClr val="000000"/>
                </a:solidFill>
                <a:latin typeface="Futura"/>
                <a:cs typeface="Futura"/>
              </a:rPr>
              <a:t>Chieti 17-18 </a:t>
            </a:r>
            <a:r>
              <a:rPr lang="en-US" sz="1300" i="1" dirty="0" err="1">
                <a:solidFill>
                  <a:srgbClr val="000000"/>
                </a:solidFill>
                <a:latin typeface="Futura"/>
                <a:cs typeface="Futura"/>
              </a:rPr>
              <a:t>febbraio</a:t>
            </a:r>
            <a:r>
              <a:rPr lang="en-US" sz="1300" i="1" dirty="0">
                <a:solidFill>
                  <a:srgbClr val="000000"/>
                </a:solidFill>
                <a:latin typeface="Futura"/>
                <a:cs typeface="Futura"/>
              </a:rPr>
              <a:t> 2011</a:t>
            </a:r>
            <a: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1300" i="1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Le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Terapie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integrate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nei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tumori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del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Sistema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Nervoso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nell’adulto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e </a:t>
            </a:r>
            <a:r>
              <a:rPr lang="en-US" sz="3200" dirty="0" err="1">
                <a:solidFill>
                  <a:srgbClr val="C01917"/>
                </a:solidFill>
                <a:latin typeface="Futura"/>
                <a:cs typeface="Futura"/>
              </a:rPr>
              <a:t>nel</a:t>
            </a: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> bambino</a:t>
            </a:r>
            <a:b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3200" dirty="0">
                <a:solidFill>
                  <a:srgbClr val="C01917"/>
                </a:solidFill>
                <a:latin typeface="Futura"/>
                <a:cs typeface="Futura"/>
              </a:rPr>
            </a:b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I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tumori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secondari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 del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Sistema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Nervoso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dell’adulto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.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Diagnostica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> per </a:t>
            </a:r>
            <a:r>
              <a:rPr lang="en-US" sz="2000" i="1" dirty="0" err="1">
                <a:solidFill>
                  <a:srgbClr val="C01917"/>
                </a:solidFill>
                <a:latin typeface="Futura"/>
                <a:cs typeface="Futura"/>
              </a:rPr>
              <a:t>Immagini</a:t>
            </a:r>
            <a: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  <a:t/>
            </a:r>
            <a:br>
              <a:rPr lang="en-US" sz="2000" i="1" dirty="0">
                <a:solidFill>
                  <a:srgbClr val="C01917"/>
                </a:solidFill>
                <a:latin typeface="Futura"/>
                <a:cs typeface="Futura"/>
              </a:rPr>
            </a:br>
            <a:endParaRPr lang="en-US" sz="2000" i="1" dirty="0">
              <a:latin typeface="Futura"/>
              <a:cs typeface="Futur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4170" y="6093298"/>
            <a:ext cx="3024336" cy="720080"/>
          </a:xfrm>
        </p:spPr>
        <p:txBody>
          <a:bodyPr>
            <a:normAutofit/>
          </a:bodyPr>
          <a:lstStyle/>
          <a:p>
            <a:pPr algn="r"/>
            <a:r>
              <a:rPr lang="en-US" sz="1200" dirty="0">
                <a:solidFill>
                  <a:srgbClr val="000000"/>
                </a:solidFill>
                <a:latin typeface="Futura"/>
                <a:cs typeface="Futura"/>
              </a:rPr>
              <a:t>Massimo </a:t>
            </a:r>
            <a:r>
              <a:rPr lang="en-US" sz="1200" dirty="0" err="1">
                <a:solidFill>
                  <a:srgbClr val="000000"/>
                </a:solidFill>
                <a:latin typeface="Futura"/>
                <a:cs typeface="Futura"/>
              </a:rPr>
              <a:t>Caulo</a:t>
            </a:r>
            <a:endParaRPr lang="en-US" sz="1200" dirty="0">
              <a:solidFill>
                <a:srgbClr val="000000"/>
              </a:solidFill>
              <a:latin typeface="Futura"/>
              <a:cs typeface="Futura"/>
            </a:endParaRPr>
          </a:p>
          <a:p>
            <a:pPr algn="r"/>
            <a:r>
              <a:rPr lang="en-US" sz="1200" dirty="0" err="1">
                <a:solidFill>
                  <a:srgbClr val="000000"/>
                </a:solidFill>
                <a:latin typeface="Futura"/>
                <a:cs typeface="Futura"/>
              </a:rPr>
              <a:t>Università</a:t>
            </a:r>
            <a:r>
              <a:rPr lang="en-US" sz="1200" dirty="0">
                <a:solidFill>
                  <a:srgbClr val="000000"/>
                </a:solidFill>
                <a:latin typeface="Futura"/>
                <a:cs typeface="Futura"/>
              </a:rPr>
              <a:t>/ASL Chieti</a:t>
            </a:r>
          </a:p>
          <a:p>
            <a:pPr algn="r"/>
            <a:r>
              <a:rPr lang="en-US" sz="1200" dirty="0" err="1">
                <a:solidFill>
                  <a:srgbClr val="000000"/>
                </a:solidFill>
                <a:latin typeface="Futura"/>
                <a:cs typeface="Futura"/>
              </a:rPr>
              <a:t>Dipartimento</a:t>
            </a:r>
            <a:r>
              <a:rPr lang="en-US" sz="1200" dirty="0">
                <a:solidFill>
                  <a:srgbClr val="000000"/>
                </a:solidFill>
                <a:latin typeface="Futura"/>
                <a:cs typeface="Futura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Futura"/>
                <a:cs typeface="Futura"/>
              </a:rPr>
              <a:t>Neuroscienze</a:t>
            </a:r>
            <a:r>
              <a:rPr lang="en-US" sz="1200" dirty="0">
                <a:solidFill>
                  <a:srgbClr val="000000"/>
                </a:solidFill>
                <a:latin typeface="Futura"/>
                <a:cs typeface="Futura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Futura"/>
                <a:cs typeface="Futura"/>
              </a:rPr>
              <a:t>ed</a:t>
            </a:r>
            <a:r>
              <a:rPr lang="en-US" sz="1200" dirty="0">
                <a:solidFill>
                  <a:srgbClr val="000000"/>
                </a:solidFill>
                <a:latin typeface="Futura"/>
                <a:cs typeface="Futura"/>
              </a:rPr>
              <a:t> Imaging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613"/>
            <a:ext cx="2771800" cy="6857389"/>
            <a:chOff x="624218" y="764704"/>
            <a:chExt cx="2089189" cy="55558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l="40348" t="18988" r="726"/>
            <a:stretch/>
          </p:blipFill>
          <p:spPr>
            <a:xfrm>
              <a:off x="624218" y="764704"/>
              <a:ext cx="2089189" cy="5555814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24218" y="764704"/>
              <a:ext cx="563406" cy="1440160"/>
            </a:xfrm>
            <a:prstGeom prst="rect">
              <a:avLst/>
            </a:prstGeom>
            <a:solidFill>
              <a:srgbClr val="C5DAE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48602" y="1143000"/>
            <a:ext cx="1059686" cy="59092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RMN</a:t>
            </a:r>
          </a:p>
        </p:txBody>
      </p:sp>
      <p:pic>
        <p:nvPicPr>
          <p:cNvPr id="5" name="Picture 4" descr="1.tiff"/>
          <p:cNvPicPr>
            <a:picLocks noChangeAspect="1"/>
          </p:cNvPicPr>
          <p:nvPr/>
        </p:nvPicPr>
        <p:blipFill>
          <a:blip r:embed="rId2"/>
          <a:srcRect l="4018" r="7555"/>
          <a:stretch>
            <a:fillRect/>
          </a:stretch>
        </p:blipFill>
        <p:spPr>
          <a:xfrm>
            <a:off x="304802" y="1108276"/>
            <a:ext cx="2438400" cy="2926080"/>
          </a:xfrm>
          <a:prstGeom prst="rect">
            <a:avLst/>
          </a:prstGeom>
        </p:spPr>
      </p:pic>
      <p:pic>
        <p:nvPicPr>
          <p:cNvPr id="8" name="Picture 7" descr="2.tiff"/>
          <p:cNvPicPr>
            <a:picLocks noChangeAspect="1"/>
          </p:cNvPicPr>
          <p:nvPr/>
        </p:nvPicPr>
        <p:blipFill>
          <a:blip r:embed="rId3"/>
          <a:srcRect t="3487" r="7409"/>
          <a:stretch>
            <a:fillRect/>
          </a:stretch>
        </p:blipFill>
        <p:spPr>
          <a:xfrm>
            <a:off x="5029202" y="4034357"/>
            <a:ext cx="2367281" cy="2747444"/>
          </a:xfrm>
          <a:prstGeom prst="rect">
            <a:avLst/>
          </a:prstGeom>
        </p:spPr>
      </p:pic>
      <p:pic>
        <p:nvPicPr>
          <p:cNvPr id="9" name="Picture 8" descr="3.tiff"/>
          <p:cNvPicPr>
            <a:picLocks noChangeAspect="1"/>
          </p:cNvPicPr>
          <p:nvPr/>
        </p:nvPicPr>
        <p:blipFill>
          <a:blip r:embed="rId4"/>
          <a:srcRect l="4174" r="2999"/>
          <a:stretch>
            <a:fillRect/>
          </a:stretch>
        </p:blipFill>
        <p:spPr>
          <a:xfrm>
            <a:off x="304802" y="4003876"/>
            <a:ext cx="2438400" cy="2777924"/>
          </a:xfrm>
          <a:prstGeom prst="rect">
            <a:avLst/>
          </a:prstGeom>
        </p:spPr>
      </p:pic>
      <p:pic>
        <p:nvPicPr>
          <p:cNvPr id="10" name="Picture 9" descr="4.tiff"/>
          <p:cNvPicPr>
            <a:picLocks noChangeAspect="1"/>
          </p:cNvPicPr>
          <p:nvPr/>
        </p:nvPicPr>
        <p:blipFill>
          <a:blip r:embed="rId5"/>
          <a:srcRect l="3622"/>
          <a:stretch>
            <a:fillRect/>
          </a:stretch>
        </p:blipFill>
        <p:spPr>
          <a:xfrm>
            <a:off x="2667001" y="4003876"/>
            <a:ext cx="2433320" cy="2777924"/>
          </a:xfrm>
          <a:prstGeom prst="rect">
            <a:avLst/>
          </a:prstGeom>
        </p:spPr>
      </p:pic>
      <p:pic>
        <p:nvPicPr>
          <p:cNvPr id="11" name="Picture 10" descr="5.tiff"/>
          <p:cNvPicPr>
            <a:picLocks noChangeAspect="1"/>
          </p:cNvPicPr>
          <p:nvPr/>
        </p:nvPicPr>
        <p:blipFill>
          <a:blip r:embed="rId6">
            <a:lum bright="-2000" contrast="15000"/>
          </a:blip>
          <a:srcRect l="6947" r="7247"/>
          <a:stretch>
            <a:fillRect/>
          </a:stretch>
        </p:blipFill>
        <p:spPr>
          <a:xfrm>
            <a:off x="2667003" y="1108275"/>
            <a:ext cx="2433319" cy="3020672"/>
          </a:xfrm>
          <a:prstGeom prst="rect">
            <a:avLst/>
          </a:prstGeom>
        </p:spPr>
      </p:pic>
      <p:pic>
        <p:nvPicPr>
          <p:cNvPr id="12" name="Picture 11" descr="6.tiff"/>
          <p:cNvPicPr>
            <a:picLocks noChangeAspect="1"/>
          </p:cNvPicPr>
          <p:nvPr/>
        </p:nvPicPr>
        <p:blipFill>
          <a:blip r:embed="rId7">
            <a:lum bright="9000" contrast="6000"/>
          </a:blip>
          <a:srcRect l="11251" t="3333" r="10012" b="3333"/>
          <a:stretch>
            <a:fillRect/>
          </a:stretch>
        </p:blipFill>
        <p:spPr>
          <a:xfrm>
            <a:off x="5049095" y="1108275"/>
            <a:ext cx="2342307" cy="302067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48602" y="1143000"/>
            <a:ext cx="1059686" cy="59092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RMN</a:t>
            </a:r>
          </a:p>
        </p:txBody>
      </p:sp>
      <p:pic>
        <p:nvPicPr>
          <p:cNvPr id="13" name="Picture 12" descr="DI VIRGILIO MARCELLOflair.png"/>
          <p:cNvPicPr>
            <a:picLocks noChangeAspect="1"/>
          </p:cNvPicPr>
          <p:nvPr/>
        </p:nvPicPr>
        <p:blipFill>
          <a:blip r:embed="rId3"/>
          <a:srcRect t="4444" r="50461" b="51398"/>
          <a:stretch>
            <a:fillRect/>
          </a:stretch>
        </p:blipFill>
        <p:spPr>
          <a:xfrm>
            <a:off x="152400" y="3962402"/>
            <a:ext cx="3624943" cy="2819400"/>
          </a:xfrm>
          <a:prstGeom prst="rect">
            <a:avLst/>
          </a:prstGeom>
        </p:spPr>
      </p:pic>
      <p:pic>
        <p:nvPicPr>
          <p:cNvPr id="14" name="Picture 13" descr="DI VIRGILIO MARCELLOt2.png"/>
          <p:cNvPicPr>
            <a:picLocks noChangeAspect="1"/>
          </p:cNvPicPr>
          <p:nvPr/>
        </p:nvPicPr>
        <p:blipFill>
          <a:blip r:embed="rId4"/>
          <a:srcRect t="4444" r="50461" b="49821"/>
          <a:stretch>
            <a:fillRect/>
          </a:stretch>
        </p:blipFill>
        <p:spPr>
          <a:xfrm>
            <a:off x="152402" y="1066800"/>
            <a:ext cx="3624942" cy="2920092"/>
          </a:xfrm>
          <a:prstGeom prst="rect">
            <a:avLst/>
          </a:prstGeom>
        </p:spPr>
      </p:pic>
      <p:pic>
        <p:nvPicPr>
          <p:cNvPr id="16" name="Picture 15" descr="DI VIRGILIO MARCELLOadc.png"/>
          <p:cNvPicPr>
            <a:picLocks noChangeAspect="1"/>
          </p:cNvPicPr>
          <p:nvPr/>
        </p:nvPicPr>
        <p:blipFill rotWithShape="1">
          <a:blip r:embed="rId5"/>
          <a:srcRect t="6665" r="50686" b="50550"/>
          <a:stretch/>
        </p:blipFill>
        <p:spPr>
          <a:xfrm>
            <a:off x="3777344" y="1052736"/>
            <a:ext cx="3661469" cy="2771724"/>
          </a:xfrm>
          <a:prstGeom prst="rect">
            <a:avLst/>
          </a:prstGeom>
        </p:spPr>
      </p:pic>
      <p:pic>
        <p:nvPicPr>
          <p:cNvPr id="17" name="Picture 16" descr="DI VIRGILIO MARCELLOmdc.png"/>
          <p:cNvPicPr>
            <a:picLocks noChangeAspect="1"/>
          </p:cNvPicPr>
          <p:nvPr/>
        </p:nvPicPr>
        <p:blipFill>
          <a:blip r:embed="rId6"/>
          <a:srcRect t="3333" r="49586" b="50000"/>
          <a:stretch>
            <a:fillRect/>
          </a:stretch>
        </p:blipFill>
        <p:spPr>
          <a:xfrm>
            <a:off x="3777344" y="3824460"/>
            <a:ext cx="3661469" cy="295734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1026" descr="DSCN7904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21277" r="27660"/>
          <a:stretch>
            <a:fillRect/>
          </a:stretch>
        </p:blipFill>
        <p:spPr bwMode="auto">
          <a:xfrm>
            <a:off x="0" y="3276602"/>
            <a:ext cx="2438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259" name="Picture 1027" descr="lep~0009"/>
          <p:cNvPicPr>
            <a:picLocks noChangeAspect="1" noChangeArrowheads="1"/>
          </p:cNvPicPr>
          <p:nvPr/>
        </p:nvPicPr>
        <p:blipFill>
          <a:blip r:embed="rId3">
            <a:lum contrast="12000"/>
            <a:grayscl/>
          </a:blip>
          <a:srcRect l="29828" t="15338" r="15379" b="11948"/>
          <a:stretch>
            <a:fillRect/>
          </a:stretch>
        </p:blipFill>
        <p:spPr bwMode="auto">
          <a:xfrm>
            <a:off x="2438402" y="3276602"/>
            <a:ext cx="2438400" cy="358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52260" name="Picture 1028" descr="fag~0007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l="32607" t="6987" r="8485" b="9651"/>
          <a:stretch>
            <a:fillRect/>
          </a:stretch>
        </p:blipFill>
        <p:spPr bwMode="auto">
          <a:xfrm>
            <a:off x="4876800" y="3276602"/>
            <a:ext cx="2286000" cy="358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>
                <a:solidFill>
                  <a:schemeClr val="bg1"/>
                </a:solidFill>
                <a:latin typeface="Futura"/>
                <a:ea typeface="+mj-ea"/>
                <a:cs typeface="Futura"/>
              </a:rPr>
              <a:t>Identificare la/le lesioni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24745"/>
            <a:ext cx="9144000" cy="1920524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Tx/>
              <a:buChar char="•"/>
            </a:pPr>
            <a:r>
              <a:rPr lang="it-IT" dirty="0" smtClean="0">
                <a:latin typeface="Futura"/>
                <a:cs typeface="Futura"/>
              </a:rPr>
              <a:t>Nessun esame RM per sospetta lesione secondaria intracranica può prescindere dall’utilizzo del </a:t>
            </a:r>
            <a:r>
              <a:rPr lang="it-IT" dirty="0" err="1" smtClean="0">
                <a:latin typeface="Futura"/>
                <a:cs typeface="Futura"/>
              </a:rPr>
              <a:t>mdc</a:t>
            </a:r>
            <a:endParaRPr lang="it-IT" dirty="0" smtClean="0">
              <a:latin typeface="Futura"/>
              <a:cs typeface="Futura"/>
            </a:endParaRPr>
          </a:p>
          <a:p>
            <a:pPr>
              <a:buFontTx/>
              <a:buChar char="•"/>
            </a:pPr>
            <a:r>
              <a:rPr lang="it-IT" dirty="0" smtClean="0">
                <a:latin typeface="Futura"/>
                <a:cs typeface="Futura"/>
              </a:rPr>
              <a:t> L’utilizzo della doppia o tripla dose, il ritardo nell’acquisizione (20-30 minuti) o l’utilizzo di magneti ad altissimo campo individuano un maggior numero di lesioni , anche microscopiche </a:t>
            </a:r>
            <a:r>
              <a:rPr lang="en-GB" sz="1100" i="1" dirty="0">
                <a:latin typeface="Futura"/>
                <a:cs typeface="Futura"/>
              </a:rPr>
              <a:t>(</a:t>
            </a:r>
            <a:r>
              <a:rPr lang="en-GB" sz="1100" i="1" dirty="0" err="1">
                <a:latin typeface="Futura"/>
                <a:cs typeface="Futura"/>
              </a:rPr>
              <a:t>Sze</a:t>
            </a:r>
            <a:r>
              <a:rPr lang="en-GB" sz="1100" i="1" dirty="0">
                <a:latin typeface="Futura"/>
                <a:cs typeface="Futura"/>
              </a:rPr>
              <a:t> G, et al. Comparison of single- and triple-dose contrast material in the MR screening of brain metastases. AJNR Am J </a:t>
            </a:r>
            <a:r>
              <a:rPr lang="en-GB" sz="1100" i="1" dirty="0" err="1">
                <a:latin typeface="Futura"/>
                <a:cs typeface="Futura"/>
              </a:rPr>
              <a:t>Neuroradiol</a:t>
            </a:r>
            <a:r>
              <a:rPr lang="en-GB" sz="1100" i="1" dirty="0">
                <a:latin typeface="Futura"/>
                <a:cs typeface="Futura"/>
              </a:rPr>
              <a:t>. 1998 May;19(5):821-8)</a:t>
            </a:r>
            <a:endParaRPr lang="it-IT" sz="1100" i="1" dirty="0">
              <a:latin typeface="Futura"/>
              <a:cs typeface="Futura"/>
            </a:endParaRPr>
          </a:p>
          <a:p>
            <a:endParaRPr lang="en-US" dirty="0">
              <a:latin typeface="Futura"/>
              <a:cs typeface="Futu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6694" y="2971802"/>
            <a:ext cx="619506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solidFill>
                  <a:srgbClr val="FF6600"/>
                </a:solidFill>
                <a:latin typeface="Futura"/>
                <a:cs typeface="Futura"/>
              </a:rPr>
              <a:t>Anello</a:t>
            </a:r>
            <a:endParaRPr lang="en-US" sz="1200" dirty="0">
              <a:solidFill>
                <a:srgbClr val="FF6600"/>
              </a:solidFill>
              <a:latin typeface="Futura"/>
              <a:cs typeface="Futur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9329" y="2971802"/>
            <a:ext cx="600871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solidFill>
                  <a:srgbClr val="FF6600"/>
                </a:solidFill>
                <a:latin typeface="Futura"/>
                <a:cs typeface="Futura"/>
              </a:rPr>
              <a:t>Solida</a:t>
            </a:r>
            <a:endParaRPr lang="en-US" sz="1200" dirty="0">
              <a:solidFill>
                <a:srgbClr val="FF6600"/>
              </a:solidFill>
              <a:latin typeface="Futura"/>
              <a:cs typeface="Futur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2971802"/>
            <a:ext cx="1114608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solidFill>
                  <a:srgbClr val="FF6600"/>
                </a:solidFill>
                <a:latin typeface="Futura"/>
                <a:cs typeface="Futura"/>
              </a:rPr>
              <a:t>Disomogenea</a:t>
            </a:r>
            <a:endParaRPr lang="en-US" sz="1200" dirty="0">
              <a:solidFill>
                <a:srgbClr val="FF6600"/>
              </a:solidFill>
              <a:latin typeface="Futura"/>
              <a:cs typeface="Futur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2" y="2971802"/>
            <a:ext cx="954107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solidFill>
                  <a:srgbClr val="FF6600"/>
                </a:solidFill>
                <a:latin typeface="Futura"/>
                <a:cs typeface="Futura"/>
              </a:rPr>
              <a:t>Puntiforme</a:t>
            </a:r>
            <a:endParaRPr lang="en-US" sz="1200" dirty="0">
              <a:solidFill>
                <a:srgbClr val="FF6600"/>
              </a:solidFill>
              <a:latin typeface="Futura"/>
              <a:cs typeface="Futura"/>
            </a:endParaRPr>
          </a:p>
        </p:txBody>
      </p:sp>
      <p:pic>
        <p:nvPicPr>
          <p:cNvPr id="12" name="Picture 7" descr="gen~0038"/>
          <p:cNvPicPr>
            <a:picLocks noChangeAspect="1" noChangeArrowheads="1"/>
          </p:cNvPicPr>
          <p:nvPr/>
        </p:nvPicPr>
        <p:blipFill>
          <a:blip r:embed="rId5">
            <a:lum bright="-6000" contrast="6000"/>
          </a:blip>
          <a:srcRect l="5909" t="1758" r="34067" b="7228"/>
          <a:stretch>
            <a:fillRect/>
          </a:stretch>
        </p:blipFill>
        <p:spPr bwMode="auto">
          <a:xfrm>
            <a:off x="7086602" y="3276602"/>
            <a:ext cx="2133600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228600" y="3527812"/>
            <a:ext cx="8686800" cy="321355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Futura"/>
                <a:cs typeface="Futura"/>
              </a:rPr>
              <a:t>standard contrast-enhanced MR imaging at 3.0 T compared with that at 1.5 T yielded a more than twofold higher lesion-to-brain CNR</a:t>
            </a:r>
          </a:p>
          <a:p>
            <a:r>
              <a:rPr lang="en-US" sz="2000" dirty="0">
                <a:latin typeface="Futura"/>
                <a:cs typeface="Futura"/>
              </a:rPr>
              <a:t>even with half the standard contrast agent dose, lesion-to- brain CNR was higher at 3.0 T compared with that at 1.5 T</a:t>
            </a:r>
          </a:p>
          <a:p>
            <a:pPr>
              <a:buFont typeface="Arial" charset="0"/>
              <a:buNone/>
            </a:pPr>
            <a:r>
              <a:rPr lang="en-US" sz="2000" i="1" dirty="0">
                <a:latin typeface="Futura"/>
                <a:cs typeface="Futura"/>
              </a:rPr>
              <a:t>	- 3.0 T with the full contrast agent dose may possibly be used to improve the visualization of subtle disruptions of the blood-brain barrier</a:t>
            </a:r>
          </a:p>
          <a:p>
            <a:pPr>
              <a:buFont typeface="Arial" charset="0"/>
              <a:buNone/>
            </a:pPr>
            <a:r>
              <a:rPr lang="en-US" sz="2000" i="1" dirty="0">
                <a:latin typeface="Futura"/>
                <a:cs typeface="Futura"/>
              </a:rPr>
              <a:t>	- it may also be possible that at 3.0-T imaging, a reduced amount of contrast agent will be used in clinical settings</a:t>
            </a:r>
          </a:p>
        </p:txBody>
      </p:sp>
      <p:pic>
        <p:nvPicPr>
          <p:cNvPr id="37891" name="Picture 3" descr="gado.tiff"/>
          <p:cNvPicPr>
            <a:picLocks noChangeAspect="1"/>
          </p:cNvPicPr>
          <p:nvPr/>
        </p:nvPicPr>
        <p:blipFill>
          <a:blip r:embed="rId2"/>
          <a:srcRect t="8990"/>
          <a:stretch>
            <a:fillRect/>
          </a:stretch>
        </p:blipFill>
        <p:spPr bwMode="auto">
          <a:xfrm>
            <a:off x="990600" y="208599"/>
            <a:ext cx="7346950" cy="329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7202445" y="6642556"/>
            <a:ext cx="1962604" cy="21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8" rIns="91438" bIns="45718">
            <a:prstTxWarp prst="textNoShape">
              <a:avLst/>
            </a:prstTxWarp>
            <a:spAutoFit/>
          </a:bodyPr>
          <a:lstStyle/>
          <a:p>
            <a:r>
              <a:rPr lang="en-US" sz="800" dirty="0" err="1">
                <a:latin typeface="Futura"/>
                <a:cs typeface="Futura"/>
              </a:rPr>
              <a:t>Carsten</a:t>
            </a:r>
            <a:r>
              <a:rPr lang="en-US" sz="800" dirty="0">
                <a:latin typeface="Futura"/>
                <a:cs typeface="Futura"/>
              </a:rPr>
              <a:t> </a:t>
            </a:r>
            <a:r>
              <a:rPr lang="en-US" sz="800" dirty="0" err="1">
                <a:latin typeface="Futura"/>
                <a:cs typeface="Futura"/>
              </a:rPr>
              <a:t>Krautmacher</a:t>
            </a:r>
            <a:r>
              <a:rPr lang="en-US" sz="800" dirty="0">
                <a:latin typeface="Futura"/>
                <a:cs typeface="Futura"/>
              </a:rPr>
              <a:t>. Radiology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2" y="381000"/>
            <a:ext cx="3276600" cy="502920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sz="2000" dirty="0">
                <a:latin typeface="Futura"/>
                <a:cs typeface="Futura"/>
              </a:rPr>
              <a:t>	Ad 1.5T le </a:t>
            </a:r>
            <a:r>
              <a:rPr lang="en-US" sz="2000" dirty="0" err="1">
                <a:latin typeface="Futura"/>
                <a:cs typeface="Futura"/>
              </a:rPr>
              <a:t>sequenze</a:t>
            </a:r>
            <a:r>
              <a:rPr lang="en-US" sz="2000" dirty="0">
                <a:latin typeface="Futura"/>
                <a:cs typeface="Futura"/>
              </a:rPr>
              <a:t> GE </a:t>
            </a:r>
            <a:r>
              <a:rPr lang="en-US" sz="2000" dirty="0" err="1">
                <a:latin typeface="Futura"/>
                <a:cs typeface="Futura"/>
              </a:rPr>
              <a:t>mostrano</a:t>
            </a:r>
            <a:r>
              <a:rPr lang="en-US" sz="2000" dirty="0">
                <a:latin typeface="Futura"/>
                <a:cs typeface="Futura"/>
              </a:rPr>
              <a:t> un CE  </a:t>
            </a:r>
            <a:r>
              <a:rPr lang="it-IT" sz="2000" dirty="0">
                <a:latin typeface="Futura"/>
                <a:cs typeface="Futura"/>
              </a:rPr>
              <a:t>minore rispetto alle SE; tuttavia dal momento che l’effetto di CE è maggiore a 3T le sequenze 3D GE (strato sottile e matrice più alta) sono più sensibili nel rilevare piccole lesioni </a:t>
            </a:r>
            <a:r>
              <a:rPr lang="it-IT" sz="2000" dirty="0" err="1">
                <a:latin typeface="Futura"/>
                <a:cs typeface="Futura"/>
              </a:rPr>
              <a:t>metastastiche</a:t>
            </a:r>
            <a:r>
              <a:rPr lang="it-IT" sz="2000" dirty="0">
                <a:latin typeface="Futura"/>
                <a:cs typeface="Futura"/>
              </a:rPr>
              <a:t> rispetto alle sequenze SE 2D </a:t>
            </a:r>
          </a:p>
          <a:p>
            <a:pPr>
              <a:buFont typeface="Arial" charset="0"/>
              <a:buNone/>
            </a:pPr>
            <a:r>
              <a:rPr lang="it-IT" sz="2000" dirty="0">
                <a:latin typeface="Futura"/>
                <a:cs typeface="Futura"/>
              </a:rPr>
              <a:t>				</a:t>
            </a:r>
            <a:r>
              <a:rPr lang="it-IT" sz="1200" dirty="0">
                <a:latin typeface="Futura"/>
                <a:cs typeface="Futura"/>
              </a:rPr>
              <a:t>(</a:t>
            </a:r>
            <a:r>
              <a:rPr lang="it-IT" sz="1200" dirty="0" err="1">
                <a:latin typeface="Futura"/>
                <a:cs typeface="Futura"/>
              </a:rPr>
              <a:t>Kakeda</a:t>
            </a:r>
            <a:r>
              <a:rPr lang="it-IT" sz="1200" dirty="0">
                <a:latin typeface="Futura"/>
                <a:cs typeface="Futura"/>
              </a:rPr>
              <a:t> </a:t>
            </a:r>
            <a:r>
              <a:rPr lang="it-IT" sz="1200" dirty="0" err="1">
                <a:latin typeface="Futura"/>
                <a:cs typeface="Futura"/>
              </a:rPr>
              <a:t>et</a:t>
            </a:r>
            <a:r>
              <a:rPr lang="it-IT" sz="1200" dirty="0">
                <a:latin typeface="Futura"/>
                <a:cs typeface="Futura"/>
              </a:rPr>
              <a:t> al. 2007)  </a:t>
            </a:r>
            <a:endParaRPr lang="en-US" sz="1200" dirty="0">
              <a:latin typeface="Futura"/>
              <a:cs typeface="Futura"/>
            </a:endParaRPr>
          </a:p>
        </p:txBody>
      </p:sp>
      <p:pic>
        <p:nvPicPr>
          <p:cNvPr id="38915" name="Picture 3" descr="kakeda.tif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9" y="304800"/>
            <a:ext cx="60547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rm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Localizzare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4" name="Rectangle 1"/>
          <p:cNvSpPr>
            <a:spLocks/>
          </p:cNvSpPr>
          <p:nvPr/>
        </p:nvSpPr>
        <p:spPr bwMode="auto">
          <a:xfrm>
            <a:off x="114300" y="1066802"/>
            <a:ext cx="5553878" cy="3581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l">
              <a:buFont typeface="Wingdings" charset="2"/>
              <a:buChar char="v"/>
            </a:pPr>
            <a:endParaRPr lang="en-US" sz="2000" dirty="0">
              <a:solidFill>
                <a:srgbClr val="D90B00"/>
              </a:solidFill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  <a:p>
            <a:pPr algn="l">
              <a:buFont typeface="Wingdings" charset="2"/>
              <a:buChar char="v"/>
            </a:pP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85% -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Emisferi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cerebrali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: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più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frequentemente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territorio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distribuzione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della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cerebrale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media</a:t>
            </a:r>
          </a:p>
          <a:p>
            <a:pPr>
              <a:spcBef>
                <a:spcPts val="1200"/>
              </a:spcBef>
              <a:buClr>
                <a:srgbClr val="000000"/>
              </a:buClr>
              <a:buSzPct val="125000"/>
              <a:buFont typeface="Wingdings" charset="2"/>
              <a:buChar char="v"/>
            </a:pP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10-15% -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Cervelletto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: %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alta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rispetto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a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vascolarizzazione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,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legata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alla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propagazione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delle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cellule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metastatiche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alcuni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tumori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pelvici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attraverso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sistema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venoso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vertebrale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Batson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che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drena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plesso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venoso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retroclivale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</a:p>
          <a:p>
            <a:pPr>
              <a:spcBef>
                <a:spcPts val="1200"/>
              </a:spcBef>
              <a:buClr>
                <a:srgbClr val="000000"/>
              </a:buClr>
              <a:buSzPct val="125000"/>
              <a:buFont typeface="Wingdings" charset="2"/>
              <a:buChar char="v"/>
            </a:pP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3% -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Tronco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encefalico</a:t>
            </a:r>
            <a:endParaRPr lang="en-US" sz="2000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  <a:p>
            <a:pPr algn="l">
              <a:buFont typeface="Wingdings" charset="2"/>
              <a:buChar char="v"/>
            </a:pPr>
            <a:endParaRPr lang="en-US" sz="2000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  <a:p>
            <a:pPr algn="l">
              <a:buFont typeface="Wingdings" charset="2"/>
              <a:buChar char="v"/>
            </a:pPr>
            <a:endParaRPr lang="en-US" sz="2000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8178" y="1046634"/>
            <a:ext cx="3475822" cy="3830166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/>
          </p:cNvSpPr>
          <p:nvPr/>
        </p:nvSpPr>
        <p:spPr bwMode="auto">
          <a:xfrm>
            <a:off x="114300" y="4787901"/>
            <a:ext cx="9029700" cy="2070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l"/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Predilezione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per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territori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di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vascolarizzazione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di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confine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(62%)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per la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giunzione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sostanza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b="1" dirty="0" err="1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bianca-grigia</a:t>
            </a:r>
            <a:r>
              <a:rPr lang="en-US" sz="2000" b="1" dirty="0">
                <a:latin typeface="Futura Condensed" pitchFamily="-65" charset="0"/>
                <a:ea typeface="Futura Condensed" pitchFamily="-65" charset="0"/>
                <a:cs typeface="Futura Condensed" pitchFamily="-65" charset="0"/>
                <a:sym typeface="Futura Condensed" pitchFamily="-65" charset="0"/>
              </a:rPr>
              <a:t> 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(64%)</a:t>
            </a:r>
          </a:p>
          <a:p>
            <a:pPr algn="l"/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Le cellule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metastatiche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procedono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nell’albero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arterioso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quanto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più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distalmente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possibile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,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sino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alle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zone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confine,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arrestano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regioni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con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brusca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riduzione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calibro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20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vasale</a:t>
            </a:r>
            <a:r>
              <a:rPr lang="en-US" sz="20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(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giunzione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sostanza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bianca-grigia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dove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dalle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abbondanti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diramazioni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vasali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della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corteccia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passa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ad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una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vascolarizzazione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più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rada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nella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sostanza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sz="1600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bianca</a:t>
            </a:r>
            <a:r>
              <a:rPr lang="en-US" sz="1600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)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>
                <a:solidFill>
                  <a:schemeClr val="bg1"/>
                </a:solidFill>
                <a:latin typeface="Futura"/>
                <a:ea typeface="+mj-ea"/>
                <a:cs typeface="Futura"/>
              </a:rPr>
              <a:t>Localizzare la/le lesioni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6" name="Picture 5" descr="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8260" y="1484784"/>
            <a:ext cx="9144000" cy="505111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443688" y="2374902"/>
            <a:ext cx="1274112" cy="444500"/>
            <a:chOff x="1443688" y="2374900"/>
            <a:chExt cx="1274112" cy="444500"/>
          </a:xfrm>
        </p:grpSpPr>
        <p:sp>
          <p:nvSpPr>
            <p:cNvPr id="7" name="Freeform 6"/>
            <p:cNvSpPr/>
            <p:nvPr/>
          </p:nvSpPr>
          <p:spPr>
            <a:xfrm>
              <a:off x="2540000" y="2387600"/>
              <a:ext cx="177800" cy="431800"/>
            </a:xfrm>
            <a:custGeom>
              <a:avLst/>
              <a:gdLst>
                <a:gd name="connsiteX0" fmla="*/ 50800 w 177800"/>
                <a:gd name="connsiteY0" fmla="*/ 0 h 431800"/>
                <a:gd name="connsiteX1" fmla="*/ 0 w 177800"/>
                <a:gd name="connsiteY1" fmla="*/ 63500 h 431800"/>
                <a:gd name="connsiteX2" fmla="*/ 50800 w 177800"/>
                <a:gd name="connsiteY2" fmla="*/ 177800 h 431800"/>
                <a:gd name="connsiteX3" fmla="*/ 127000 w 177800"/>
                <a:gd name="connsiteY3" fmla="*/ 279400 h 431800"/>
                <a:gd name="connsiteX4" fmla="*/ 177800 w 177800"/>
                <a:gd name="connsiteY4" fmla="*/ 431800 h 431800"/>
                <a:gd name="connsiteX5" fmla="*/ 177800 w 177800"/>
                <a:gd name="connsiteY5" fmla="*/ 43180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00" h="431800">
                  <a:moveTo>
                    <a:pt x="50800" y="0"/>
                  </a:moveTo>
                  <a:cubicBezTo>
                    <a:pt x="25400" y="16933"/>
                    <a:pt x="0" y="33867"/>
                    <a:pt x="0" y="63500"/>
                  </a:cubicBezTo>
                  <a:cubicBezTo>
                    <a:pt x="0" y="93133"/>
                    <a:pt x="29633" y="141817"/>
                    <a:pt x="50800" y="177800"/>
                  </a:cubicBezTo>
                  <a:cubicBezTo>
                    <a:pt x="71967" y="213783"/>
                    <a:pt x="105833" y="237067"/>
                    <a:pt x="127000" y="279400"/>
                  </a:cubicBezTo>
                  <a:cubicBezTo>
                    <a:pt x="148167" y="321733"/>
                    <a:pt x="177800" y="431800"/>
                    <a:pt x="177800" y="431800"/>
                  </a:cubicBezTo>
                  <a:lnTo>
                    <a:pt x="177800" y="431800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3688" y="2374900"/>
              <a:ext cx="169212" cy="444500"/>
            </a:xfrm>
            <a:custGeom>
              <a:avLst/>
              <a:gdLst>
                <a:gd name="connsiteX0" fmla="*/ 29512 w 169212"/>
                <a:gd name="connsiteY0" fmla="*/ 0 h 444500"/>
                <a:gd name="connsiteX1" fmla="*/ 4112 w 169212"/>
                <a:gd name="connsiteY1" fmla="*/ 177800 h 444500"/>
                <a:gd name="connsiteX2" fmla="*/ 105712 w 169212"/>
                <a:gd name="connsiteY2" fmla="*/ 279400 h 444500"/>
                <a:gd name="connsiteX3" fmla="*/ 169212 w 169212"/>
                <a:gd name="connsiteY3" fmla="*/ 444500 h 444500"/>
                <a:gd name="connsiteX4" fmla="*/ 169212 w 169212"/>
                <a:gd name="connsiteY4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212" h="444500">
                  <a:moveTo>
                    <a:pt x="29512" y="0"/>
                  </a:moveTo>
                  <a:cubicBezTo>
                    <a:pt x="10462" y="65616"/>
                    <a:pt x="-8588" y="131233"/>
                    <a:pt x="4112" y="177800"/>
                  </a:cubicBezTo>
                  <a:cubicBezTo>
                    <a:pt x="16812" y="224367"/>
                    <a:pt x="78195" y="234950"/>
                    <a:pt x="105712" y="279400"/>
                  </a:cubicBezTo>
                  <a:cubicBezTo>
                    <a:pt x="133229" y="323850"/>
                    <a:pt x="169212" y="444500"/>
                    <a:pt x="169212" y="444500"/>
                  </a:cubicBezTo>
                  <a:lnTo>
                    <a:pt x="169212" y="444500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>
                <a:solidFill>
                  <a:schemeClr val="bg1"/>
                </a:solidFill>
                <a:latin typeface="Futura"/>
                <a:ea typeface="+mj-ea"/>
                <a:cs typeface="Futura"/>
              </a:rPr>
              <a:t>Localizzare la/le lesioni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66427" y="1340770"/>
            <a:ext cx="7315380" cy="5040561"/>
            <a:chOff x="966427" y="1196752"/>
            <a:chExt cx="7315380" cy="5040561"/>
          </a:xfrm>
        </p:grpSpPr>
        <p:pic>
          <p:nvPicPr>
            <p:cNvPr id="3" name="Picture 2" descr="AX FLAIR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57717" t="46296" r="30164" b="37222"/>
            <a:stretch/>
          </p:blipFill>
          <p:spPr>
            <a:xfrm>
              <a:off x="966427" y="1196752"/>
              <a:ext cx="2376264" cy="2579116"/>
            </a:xfrm>
            <a:prstGeom prst="rect">
              <a:avLst/>
            </a:prstGeom>
          </p:spPr>
        </p:pic>
        <p:pic>
          <p:nvPicPr>
            <p:cNvPr id="4" name="Picture 3" descr="AX T2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55556" t="44815" r="29920" b="35926"/>
            <a:stretch/>
          </p:blipFill>
          <p:spPr>
            <a:xfrm>
              <a:off x="3198675" y="1196752"/>
              <a:ext cx="2479919" cy="2579116"/>
            </a:xfrm>
            <a:prstGeom prst="rect">
              <a:avLst/>
            </a:prstGeom>
          </p:spPr>
        </p:pic>
        <p:pic>
          <p:nvPicPr>
            <p:cNvPr id="11" name="Picture 10" descr="COR T2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30956" t="24630" r="53701" b="56481"/>
            <a:stretch/>
          </p:blipFill>
          <p:spPr>
            <a:xfrm>
              <a:off x="5652120" y="1196752"/>
              <a:ext cx="2629687" cy="2579116"/>
            </a:xfrm>
            <a:prstGeom prst="rect">
              <a:avLst/>
            </a:prstGeom>
          </p:spPr>
        </p:pic>
        <p:pic>
          <p:nvPicPr>
            <p:cNvPr id="13" name="Picture 12" descr="T1 COR CE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30752" t="25000" r="54817" b="55741"/>
            <a:stretch/>
          </p:blipFill>
          <p:spPr>
            <a:xfrm>
              <a:off x="5678593" y="3475566"/>
              <a:ext cx="2603213" cy="2761746"/>
            </a:xfrm>
            <a:prstGeom prst="rect">
              <a:avLst/>
            </a:prstGeom>
          </p:spPr>
        </p:pic>
        <p:pic>
          <p:nvPicPr>
            <p:cNvPr id="14" name="Picture 13" descr="AX T1 CE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55365" t="45556" r="29988" b="36481"/>
            <a:stretch/>
          </p:blipFill>
          <p:spPr>
            <a:xfrm>
              <a:off x="3119986" y="3740150"/>
              <a:ext cx="2574394" cy="2497162"/>
            </a:xfrm>
            <a:prstGeom prst="rect">
              <a:avLst/>
            </a:prstGeom>
          </p:spPr>
        </p:pic>
        <p:pic>
          <p:nvPicPr>
            <p:cNvPr id="15" name="Picture 14" descr="AX T1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30829" t="44815" r="55268" b="36111"/>
            <a:stretch/>
          </p:blipFill>
          <p:spPr>
            <a:xfrm>
              <a:off x="966427" y="3692480"/>
              <a:ext cx="2355375" cy="2544833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660900" y="1803400"/>
            <a:ext cx="3007444" cy="761504"/>
            <a:chOff x="4660900" y="1803400"/>
            <a:chExt cx="3007444" cy="761504"/>
          </a:xfrm>
        </p:grpSpPr>
        <p:sp>
          <p:nvSpPr>
            <p:cNvPr id="17" name="Freeform 16"/>
            <p:cNvSpPr/>
            <p:nvPr/>
          </p:nvSpPr>
          <p:spPr>
            <a:xfrm>
              <a:off x="4660900" y="1803400"/>
              <a:ext cx="383652" cy="406400"/>
            </a:xfrm>
            <a:custGeom>
              <a:avLst/>
              <a:gdLst>
                <a:gd name="connsiteX0" fmla="*/ 0 w 383652"/>
                <a:gd name="connsiteY0" fmla="*/ 63500 h 406400"/>
                <a:gd name="connsiteX1" fmla="*/ 114300 w 383652"/>
                <a:gd name="connsiteY1" fmla="*/ 0 h 406400"/>
                <a:gd name="connsiteX2" fmla="*/ 254000 w 383652"/>
                <a:gd name="connsiteY2" fmla="*/ 63500 h 406400"/>
                <a:gd name="connsiteX3" fmla="*/ 355600 w 383652"/>
                <a:gd name="connsiteY3" fmla="*/ 190500 h 406400"/>
                <a:gd name="connsiteX4" fmla="*/ 381000 w 383652"/>
                <a:gd name="connsiteY4" fmla="*/ 279400 h 406400"/>
                <a:gd name="connsiteX5" fmla="*/ 304800 w 383652"/>
                <a:gd name="connsiteY5" fmla="*/ 381000 h 406400"/>
                <a:gd name="connsiteX6" fmla="*/ 279400 w 383652"/>
                <a:gd name="connsiteY6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652" h="406400">
                  <a:moveTo>
                    <a:pt x="0" y="63500"/>
                  </a:moveTo>
                  <a:cubicBezTo>
                    <a:pt x="35983" y="31750"/>
                    <a:pt x="71967" y="0"/>
                    <a:pt x="114300" y="0"/>
                  </a:cubicBezTo>
                  <a:cubicBezTo>
                    <a:pt x="156633" y="0"/>
                    <a:pt x="213783" y="31750"/>
                    <a:pt x="254000" y="63500"/>
                  </a:cubicBezTo>
                  <a:cubicBezTo>
                    <a:pt x="294217" y="95250"/>
                    <a:pt x="334433" y="154517"/>
                    <a:pt x="355600" y="190500"/>
                  </a:cubicBezTo>
                  <a:cubicBezTo>
                    <a:pt x="376767" y="226483"/>
                    <a:pt x="389467" y="247650"/>
                    <a:pt x="381000" y="279400"/>
                  </a:cubicBezTo>
                  <a:cubicBezTo>
                    <a:pt x="372533" y="311150"/>
                    <a:pt x="321733" y="359833"/>
                    <a:pt x="304800" y="381000"/>
                  </a:cubicBezTo>
                  <a:cubicBezTo>
                    <a:pt x="287867" y="402167"/>
                    <a:pt x="279400" y="406400"/>
                    <a:pt x="279400" y="406400"/>
                  </a:cubicBez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64288" y="2006600"/>
              <a:ext cx="504056" cy="558304"/>
            </a:xfrm>
            <a:custGeom>
              <a:avLst/>
              <a:gdLst>
                <a:gd name="connsiteX0" fmla="*/ 0 w 383652"/>
                <a:gd name="connsiteY0" fmla="*/ 63500 h 406400"/>
                <a:gd name="connsiteX1" fmla="*/ 114300 w 383652"/>
                <a:gd name="connsiteY1" fmla="*/ 0 h 406400"/>
                <a:gd name="connsiteX2" fmla="*/ 254000 w 383652"/>
                <a:gd name="connsiteY2" fmla="*/ 63500 h 406400"/>
                <a:gd name="connsiteX3" fmla="*/ 355600 w 383652"/>
                <a:gd name="connsiteY3" fmla="*/ 190500 h 406400"/>
                <a:gd name="connsiteX4" fmla="*/ 381000 w 383652"/>
                <a:gd name="connsiteY4" fmla="*/ 279400 h 406400"/>
                <a:gd name="connsiteX5" fmla="*/ 304800 w 383652"/>
                <a:gd name="connsiteY5" fmla="*/ 381000 h 406400"/>
                <a:gd name="connsiteX6" fmla="*/ 279400 w 383652"/>
                <a:gd name="connsiteY6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652" h="406400">
                  <a:moveTo>
                    <a:pt x="0" y="63500"/>
                  </a:moveTo>
                  <a:cubicBezTo>
                    <a:pt x="35983" y="31750"/>
                    <a:pt x="71967" y="0"/>
                    <a:pt x="114300" y="0"/>
                  </a:cubicBezTo>
                  <a:cubicBezTo>
                    <a:pt x="156633" y="0"/>
                    <a:pt x="213783" y="31750"/>
                    <a:pt x="254000" y="63500"/>
                  </a:cubicBezTo>
                  <a:cubicBezTo>
                    <a:pt x="294217" y="95250"/>
                    <a:pt x="334433" y="154517"/>
                    <a:pt x="355600" y="190500"/>
                  </a:cubicBezTo>
                  <a:cubicBezTo>
                    <a:pt x="376767" y="226483"/>
                    <a:pt x="389467" y="247650"/>
                    <a:pt x="381000" y="279400"/>
                  </a:cubicBezTo>
                  <a:cubicBezTo>
                    <a:pt x="372533" y="311150"/>
                    <a:pt x="321733" y="359833"/>
                    <a:pt x="304800" y="381000"/>
                  </a:cubicBezTo>
                  <a:cubicBezTo>
                    <a:pt x="287867" y="402167"/>
                    <a:pt x="279400" y="406400"/>
                    <a:pt x="279400" y="406400"/>
                  </a:cubicBezTo>
                </a:path>
              </a:pathLst>
            </a:cu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238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2" y="762001"/>
            <a:ext cx="8153400" cy="5410200"/>
          </a:xfrm>
          <a:noFill/>
        </p:spPr>
        <p:txBody>
          <a:bodyPr/>
          <a:lstStyle/>
          <a:p>
            <a:pPr marL="457191" indent="-457191">
              <a:lnSpc>
                <a:spcPct val="90000"/>
              </a:lnSpc>
              <a:buNone/>
            </a:pPr>
            <a:endParaRPr lang="it-IT" sz="2800" dirty="0">
              <a:latin typeface="Garamond" charset="0"/>
              <a:ea typeface="Garamond" charset="0"/>
              <a:cs typeface="Garamond" charset="0"/>
            </a:endParaRPr>
          </a:p>
          <a:p>
            <a:pPr marL="457191" indent="-457191">
              <a:lnSpc>
                <a:spcPct val="105000"/>
              </a:lnSpc>
              <a:buClr>
                <a:schemeClr val="tx2"/>
              </a:buClr>
              <a:buFont typeface="Wingdings" charset="2"/>
              <a:buChar char="ü"/>
            </a:pPr>
            <a:r>
              <a:rPr lang="it-IT" sz="2800" b="1" i="1" dirty="0">
                <a:latin typeface="Garamond" charset="0"/>
                <a:ea typeface="Garamond" charset="0"/>
                <a:cs typeface="Garamond" charset="0"/>
              </a:rPr>
              <a:t>High </a:t>
            </a:r>
            <a:r>
              <a:rPr lang="it-IT" sz="2800" b="1" i="1" dirty="0" err="1">
                <a:latin typeface="Garamond" charset="0"/>
                <a:ea typeface="Garamond" charset="0"/>
                <a:cs typeface="Garamond" charset="0"/>
              </a:rPr>
              <a:t>choline</a:t>
            </a:r>
            <a:r>
              <a:rPr lang="it-IT" sz="2800" b="1" i="1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signal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in 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enhancing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tumor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not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specific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since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it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elevated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in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metastases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,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lymphomas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,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meningiomas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and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gliomas</a:t>
            </a:r>
            <a:endParaRPr lang="it-IT" sz="2800" dirty="0">
              <a:latin typeface="Garamond" charset="0"/>
              <a:ea typeface="Garamond" charset="0"/>
              <a:cs typeface="Garamond" charset="0"/>
            </a:endParaRPr>
          </a:p>
          <a:p>
            <a:pPr marL="457191" indent="-457191">
              <a:lnSpc>
                <a:spcPct val="105000"/>
              </a:lnSpc>
              <a:buFont typeface="Wingdings" charset="2"/>
              <a:buChar char="ü"/>
            </a:pP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presence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of high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choline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in 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perienhancing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region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suggestive of GBM</a:t>
            </a:r>
          </a:p>
          <a:p>
            <a:pPr marL="457191" indent="-457191">
              <a:lnSpc>
                <a:spcPct val="105000"/>
              </a:lnSpc>
              <a:buFont typeface="Wingdings" charset="2"/>
              <a:buChar char="ü"/>
            </a:pP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accumulation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of large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amounts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of </a:t>
            </a:r>
            <a:r>
              <a:rPr lang="it-IT" sz="2800" b="1" i="1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mobile </a:t>
            </a:r>
            <a:r>
              <a:rPr lang="it-IT" sz="2800" b="1" i="1" dirty="0" err="1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lipids</a:t>
            </a:r>
            <a:r>
              <a:rPr lang="it-IT" sz="2800" b="1" i="1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may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be 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feature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of an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hypoxic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tumor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that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turning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into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extracellular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necrosis</a:t>
            </a:r>
            <a:endParaRPr lang="it-IT" sz="2800" dirty="0">
              <a:latin typeface="Garamond" charset="0"/>
              <a:ea typeface="Garamond" charset="0"/>
              <a:cs typeface="Garamond" charset="0"/>
            </a:endParaRPr>
          </a:p>
          <a:p>
            <a:pPr marL="457191" indent="-457191">
              <a:lnSpc>
                <a:spcPct val="105000"/>
              </a:lnSpc>
              <a:buFont typeface="Wingdings" charset="2"/>
              <a:buChar char="ü"/>
            </a:pP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Metastatic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carcinoma are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frequently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necrotic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. The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presence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of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lipids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is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not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restricted</a:t>
            </a:r>
            <a:r>
              <a:rPr lang="it-IT" sz="2800" dirty="0">
                <a:latin typeface="Garamond" charset="0"/>
                <a:ea typeface="Garamond" charset="0"/>
                <a:cs typeface="Garamond" charset="0"/>
              </a:rPr>
              <a:t> to </a:t>
            </a:r>
            <a:r>
              <a:rPr lang="it-IT" sz="2800" dirty="0" err="1">
                <a:latin typeface="Garamond" charset="0"/>
                <a:ea typeface="Garamond" charset="0"/>
                <a:cs typeface="Garamond" charset="0"/>
              </a:rPr>
              <a:t>metastases</a:t>
            </a:r>
            <a:endParaRPr lang="it-IT" sz="2800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vs  Glioblastoma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91400" y="6504801"/>
            <a:ext cx="14798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Futura"/>
                <a:cs typeface="Futura"/>
              </a:rPr>
              <a:t>Bizzi</a:t>
            </a:r>
            <a:r>
              <a:rPr lang="en-US" sz="1200" dirty="0" smtClean="0">
                <a:latin typeface="Futura"/>
                <a:cs typeface="Futura"/>
              </a:rPr>
              <a:t> A et al. 2008</a:t>
            </a:r>
            <a:endParaRPr lang="en-US" sz="1200" dirty="0">
              <a:latin typeface="Futura"/>
              <a:cs typeface="Futur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0370" t="15741" r="36663"/>
          <a:stretch/>
        </p:blipFill>
        <p:spPr>
          <a:xfrm>
            <a:off x="2599" y="3352800"/>
            <a:ext cx="2335151" cy="2971800"/>
          </a:xfrm>
          <a:prstGeom prst="rect">
            <a:avLst/>
          </a:prstGeom>
        </p:spPr>
      </p:pic>
      <p:pic>
        <p:nvPicPr>
          <p:cNvPr id="6" name="Picture 5" descr="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9778" t="15926" r="36593"/>
          <a:stretch/>
        </p:blipFill>
        <p:spPr>
          <a:xfrm>
            <a:off x="2337749" y="3352799"/>
            <a:ext cx="2381887" cy="2987227"/>
          </a:xfrm>
          <a:prstGeom prst="rect">
            <a:avLst/>
          </a:prstGeom>
        </p:spPr>
      </p:pic>
      <p:pic>
        <p:nvPicPr>
          <p:cNvPr id="7" name="Picture 6" descr="1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1185" t="14630" r="29926" b="11481"/>
          <a:stretch/>
        </p:blipFill>
        <p:spPr>
          <a:xfrm>
            <a:off x="2966405" y="1278118"/>
            <a:ext cx="1740931" cy="2135812"/>
          </a:xfrm>
          <a:prstGeom prst="rect">
            <a:avLst/>
          </a:prstGeom>
        </p:spPr>
      </p:pic>
      <p:pic>
        <p:nvPicPr>
          <p:cNvPr id="9" name="Picture 8" descr="CBV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0740" t="65173" r="61678" b="7464"/>
          <a:stretch/>
        </p:blipFill>
        <p:spPr>
          <a:xfrm>
            <a:off x="1524000" y="1278117"/>
            <a:ext cx="1676399" cy="2087296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vs  Glioblastoma</a:t>
            </a:r>
          </a:p>
        </p:txBody>
      </p:sp>
      <p:pic>
        <p:nvPicPr>
          <p:cNvPr id="15" name="Picture 12" descr="1"/>
          <p:cNvPicPr>
            <a:picLocks noChangeAspect="1" noChangeArrowheads="1"/>
          </p:cNvPicPr>
          <p:nvPr/>
        </p:nvPicPr>
        <p:blipFill>
          <a:blip r:embed="rId6"/>
          <a:srcRect l="10500" t="16293" r="36331"/>
          <a:stretch>
            <a:fillRect/>
          </a:stretch>
        </p:blipFill>
        <p:spPr bwMode="auto">
          <a:xfrm>
            <a:off x="6629400" y="3111500"/>
            <a:ext cx="2551113" cy="3213100"/>
          </a:xfrm>
          <a:prstGeom prst="rect">
            <a:avLst/>
          </a:prstGeom>
          <a:noFill/>
        </p:spPr>
      </p:pic>
      <p:pic>
        <p:nvPicPr>
          <p:cNvPr id="16" name="Picture 13" descr="2"/>
          <p:cNvPicPr>
            <a:picLocks noChangeAspect="1" noChangeArrowheads="1"/>
          </p:cNvPicPr>
          <p:nvPr/>
        </p:nvPicPr>
        <p:blipFill>
          <a:blip r:embed="rId7"/>
          <a:srcRect l="10292" t="15697" r="48847"/>
          <a:stretch>
            <a:fillRect/>
          </a:stretch>
        </p:blipFill>
        <p:spPr bwMode="auto">
          <a:xfrm>
            <a:off x="4719637" y="3124112"/>
            <a:ext cx="1946275" cy="3213100"/>
          </a:xfrm>
          <a:prstGeom prst="rect">
            <a:avLst/>
          </a:prstGeom>
          <a:noFill/>
        </p:spPr>
      </p:pic>
      <p:pic>
        <p:nvPicPr>
          <p:cNvPr id="8" name="Picture 7" descr="11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5037" t="18334" r="23259" b="5185"/>
          <a:stretch/>
        </p:blipFill>
        <p:spPr>
          <a:xfrm>
            <a:off x="-1" y="1278117"/>
            <a:ext cx="1766586" cy="2090545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702174" y="1277849"/>
            <a:ext cx="4467226" cy="2136081"/>
            <a:chOff x="4702174" y="1277849"/>
            <a:chExt cx="4467226" cy="2074863"/>
          </a:xfrm>
        </p:grpSpPr>
        <p:pic>
          <p:nvPicPr>
            <p:cNvPr id="14" name="Picture 11" descr="6"/>
            <p:cNvPicPr>
              <a:picLocks noChangeAspect="1" noChangeArrowheads="1"/>
            </p:cNvPicPr>
            <p:nvPr/>
          </p:nvPicPr>
          <p:blipFill>
            <a:blip r:embed="rId9"/>
            <a:srcRect l="25854" t="25534" r="25195" b="9824"/>
            <a:stretch>
              <a:fillRect/>
            </a:stretch>
          </p:blipFill>
          <p:spPr bwMode="auto">
            <a:xfrm>
              <a:off x="4702174" y="1277849"/>
              <a:ext cx="1963738" cy="2074863"/>
            </a:xfrm>
            <a:prstGeom prst="rect">
              <a:avLst/>
            </a:prstGeom>
            <a:noFill/>
          </p:spPr>
        </p:pic>
        <p:pic>
          <p:nvPicPr>
            <p:cNvPr id="12" name="Picture 8" descr="3"/>
            <p:cNvPicPr>
              <a:picLocks noChangeAspect="1" noChangeArrowheads="1"/>
            </p:cNvPicPr>
            <p:nvPr/>
          </p:nvPicPr>
          <p:blipFill>
            <a:blip r:embed="rId10"/>
            <a:srcRect l="20831" t="30397" r="62665" b="46793"/>
            <a:stretch>
              <a:fillRect/>
            </a:stretch>
          </p:blipFill>
          <p:spPr bwMode="auto">
            <a:xfrm>
              <a:off x="6137274" y="1277849"/>
              <a:ext cx="1878013" cy="2074863"/>
            </a:xfrm>
            <a:prstGeom prst="rect">
              <a:avLst/>
            </a:prstGeom>
            <a:noFill/>
          </p:spPr>
        </p:pic>
        <p:pic>
          <p:nvPicPr>
            <p:cNvPr id="13" name="Picture 9" descr="4"/>
            <p:cNvPicPr>
              <a:picLocks noChangeAspect="1" noChangeArrowheads="1"/>
            </p:cNvPicPr>
            <p:nvPr/>
          </p:nvPicPr>
          <p:blipFill>
            <a:blip r:embed="rId11"/>
            <a:srcRect l="26874" t="23734" r="25261" b="9546"/>
            <a:stretch>
              <a:fillRect/>
            </a:stretch>
          </p:blipFill>
          <p:spPr bwMode="auto">
            <a:xfrm>
              <a:off x="7310437" y="1279437"/>
              <a:ext cx="1858963" cy="2073275"/>
            </a:xfrm>
            <a:prstGeom prst="rect">
              <a:avLst/>
            </a:prstGeom>
            <a:noFill/>
          </p:spPr>
        </p:pic>
      </p:grpSp>
      <p:sp>
        <p:nvSpPr>
          <p:cNvPr id="18" name="TextBox 17"/>
          <p:cNvSpPr txBox="1"/>
          <p:nvPr/>
        </p:nvSpPr>
        <p:spPr>
          <a:xfrm>
            <a:off x="1798876" y="6400800"/>
            <a:ext cx="1205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Metastasi</a:t>
            </a:r>
            <a:endParaRPr lang="en-US" dirty="0">
              <a:latin typeface="Futura"/>
              <a:cs typeface="Futur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9800" y="6400800"/>
            <a:ext cx="2422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Glioma</a:t>
            </a:r>
            <a:r>
              <a:rPr lang="en-US" dirty="0" smtClean="0">
                <a:latin typeface="Futura"/>
                <a:cs typeface="Futura"/>
              </a:rPr>
              <a:t> IV </a:t>
            </a:r>
            <a:r>
              <a:rPr lang="en-US" dirty="0" err="1" smtClean="0">
                <a:latin typeface="Futura"/>
                <a:cs typeface="Futura"/>
              </a:rPr>
              <a:t>grado</a:t>
            </a:r>
            <a:r>
              <a:rPr lang="en-US" dirty="0" smtClean="0">
                <a:latin typeface="Futura"/>
                <a:cs typeface="Futura"/>
              </a:rPr>
              <a:t> WHO</a:t>
            </a:r>
            <a:endParaRPr lang="en-US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301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r>
              <a:rPr lang="en-US" sz="3000" i="1" dirty="0" err="1">
                <a:solidFill>
                  <a:schemeClr val="bg1"/>
                </a:solidFill>
                <a:latin typeface="Futura"/>
                <a:cs typeface="Futura"/>
              </a:rPr>
              <a:t>Diagnostica</a:t>
            </a:r>
            <a:r>
              <a:rPr lang="en-US" sz="3000" i="1" dirty="0">
                <a:solidFill>
                  <a:schemeClr val="bg1"/>
                </a:solidFill>
                <a:latin typeface="Futura"/>
                <a:cs typeface="Futura"/>
              </a:rPr>
              <a:t> per </a:t>
            </a:r>
            <a:r>
              <a:rPr lang="en-US" sz="3000" i="1" dirty="0" err="1">
                <a:solidFill>
                  <a:schemeClr val="bg1"/>
                </a:solidFill>
                <a:latin typeface="Futura"/>
                <a:cs typeface="Futura"/>
              </a:rPr>
              <a:t>Immagini</a:t>
            </a:r>
            <a:endParaRPr lang="en-US" sz="3000" i="1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495489"/>
            <a:ext cx="8458200" cy="4893643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285744" indent="-285744">
              <a:buFont typeface="Wingdings" charset="2"/>
              <a:buChar char="Ø"/>
            </a:pPr>
            <a:r>
              <a:rPr lang="en-US" sz="2400" dirty="0" err="1">
                <a:latin typeface="Futura"/>
                <a:cs typeface="Futura"/>
              </a:rPr>
              <a:t>Identificare</a:t>
            </a:r>
            <a:r>
              <a:rPr lang="en-US" sz="2400" dirty="0">
                <a:latin typeface="Futura"/>
                <a:cs typeface="Futura"/>
              </a:rPr>
              <a:t> la/le </a:t>
            </a:r>
            <a:r>
              <a:rPr lang="en-US" sz="2400" dirty="0" err="1">
                <a:latin typeface="Futura"/>
                <a:cs typeface="Futura"/>
              </a:rPr>
              <a:t>lesioni</a:t>
            </a:r>
            <a:endParaRPr lang="en-US" sz="2400" dirty="0">
              <a:latin typeface="Futura"/>
              <a:cs typeface="Futura"/>
            </a:endParaRPr>
          </a:p>
          <a:p>
            <a:pPr marL="285744" indent="-285744"/>
            <a:endParaRPr lang="en-US" sz="24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400" dirty="0" err="1">
                <a:latin typeface="Futura"/>
                <a:cs typeface="Futura"/>
              </a:rPr>
              <a:t>Localizzare</a:t>
            </a:r>
            <a:r>
              <a:rPr lang="en-US" sz="2400" dirty="0">
                <a:latin typeface="Futura"/>
                <a:cs typeface="Futura"/>
              </a:rPr>
              <a:t> la/le </a:t>
            </a:r>
            <a:r>
              <a:rPr lang="en-US" sz="2400" dirty="0" err="1">
                <a:latin typeface="Futura"/>
                <a:cs typeface="Futura"/>
              </a:rPr>
              <a:t>lesioni</a:t>
            </a:r>
            <a:endParaRPr lang="en-US" sz="2400" dirty="0" smtClean="0">
              <a:latin typeface="Futura"/>
              <a:cs typeface="Futura"/>
            </a:endParaRPr>
          </a:p>
          <a:p>
            <a:pPr marL="285744" indent="-285744"/>
            <a:endParaRPr lang="en-US" sz="2400" dirty="0" smtClean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400" dirty="0" err="1" smtClean="0">
                <a:latin typeface="Futura"/>
                <a:cs typeface="Futura"/>
              </a:rPr>
              <a:t>Differenziare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 smtClean="0">
                <a:latin typeface="Futura"/>
                <a:cs typeface="Futura"/>
              </a:rPr>
              <a:t>una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 smtClean="0">
                <a:latin typeface="Futura"/>
                <a:cs typeface="Futura"/>
              </a:rPr>
              <a:t>metastasi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 smtClean="0">
                <a:latin typeface="Futura"/>
                <a:cs typeface="Futura"/>
              </a:rPr>
              <a:t>singola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 smtClean="0">
                <a:latin typeface="Futura"/>
                <a:cs typeface="Futura"/>
              </a:rPr>
              <a:t>da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altre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lesioni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occupanti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spazio</a:t>
            </a:r>
            <a:r>
              <a:rPr lang="en-US" sz="2400" dirty="0">
                <a:latin typeface="Futura"/>
                <a:cs typeface="Futura"/>
              </a:rPr>
              <a:t> (</a:t>
            </a:r>
            <a:r>
              <a:rPr lang="en-US" sz="2400" dirty="0" err="1">
                <a:latin typeface="Futura"/>
                <a:cs typeface="Futura"/>
              </a:rPr>
              <a:t>metastasi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200" i="1" dirty="0" err="1">
                <a:latin typeface="Futura"/>
                <a:cs typeface="Futura"/>
              </a:rPr>
              <a:t>vs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glioma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anaplastico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200" i="1" dirty="0" err="1">
                <a:latin typeface="Futura"/>
                <a:cs typeface="Futura"/>
              </a:rPr>
              <a:t>vs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ascesso</a:t>
            </a:r>
            <a:r>
              <a:rPr lang="en-US" sz="2400" dirty="0" smtClean="0">
                <a:latin typeface="Futura"/>
                <a:cs typeface="Futura"/>
              </a:rPr>
              <a:t>)</a:t>
            </a:r>
          </a:p>
          <a:p>
            <a:pPr marL="285744" indent="-285744"/>
            <a:endParaRPr lang="en-US" sz="24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400" dirty="0" err="1">
                <a:latin typeface="Futura"/>
                <a:cs typeface="Futura"/>
              </a:rPr>
              <a:t>Riconoscere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aspetti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smtClean="0">
                <a:latin typeface="Futura"/>
                <a:cs typeface="Futura"/>
              </a:rPr>
              <a:t>e </a:t>
            </a:r>
            <a:r>
              <a:rPr lang="en-US" sz="2400" dirty="0" err="1" smtClean="0">
                <a:latin typeface="Futura"/>
                <a:cs typeface="Futura"/>
              </a:rPr>
              <a:t>sedi</a:t>
            </a:r>
            <a:r>
              <a:rPr lang="en-US" sz="2400" dirty="0" smtClean="0">
                <a:latin typeface="Futura"/>
                <a:cs typeface="Futura"/>
              </a:rPr>
              <a:t> non </a:t>
            </a:r>
            <a:r>
              <a:rPr lang="en-US" sz="2400" dirty="0" err="1">
                <a:latin typeface="Futura"/>
                <a:cs typeface="Futura"/>
              </a:rPr>
              <a:t>tipici</a:t>
            </a:r>
            <a:endParaRPr lang="en-US" sz="2400" dirty="0">
              <a:latin typeface="Futura"/>
              <a:cs typeface="Futura"/>
            </a:endParaRPr>
          </a:p>
          <a:p>
            <a:pPr marL="285744" indent="-285744"/>
            <a:endParaRPr lang="en-US" sz="24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400" dirty="0" err="1">
                <a:latin typeface="Futura"/>
                <a:cs typeface="Futura"/>
              </a:rPr>
              <a:t>Guidare</a:t>
            </a:r>
            <a:r>
              <a:rPr lang="en-US" sz="2400" dirty="0">
                <a:latin typeface="Futura"/>
                <a:cs typeface="Futura"/>
              </a:rPr>
              <a:t> la </a:t>
            </a:r>
            <a:r>
              <a:rPr lang="en-US" sz="2400" dirty="0" err="1">
                <a:latin typeface="Futura"/>
                <a:cs typeface="Futura"/>
              </a:rPr>
              <a:t>terapia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chirurgia</a:t>
            </a:r>
            <a:r>
              <a:rPr lang="en-US" sz="2400" dirty="0">
                <a:latin typeface="Futura"/>
                <a:cs typeface="Futura"/>
              </a:rPr>
              <a:t> (“mapping” pre-</a:t>
            </a:r>
            <a:r>
              <a:rPr lang="en-US" sz="2400" dirty="0" err="1">
                <a:latin typeface="Futura"/>
                <a:cs typeface="Futura"/>
              </a:rPr>
              <a:t>chirurgico</a:t>
            </a:r>
            <a:r>
              <a:rPr lang="en-US" sz="2400" dirty="0" smtClean="0">
                <a:latin typeface="Futura"/>
                <a:cs typeface="Futura"/>
              </a:rPr>
              <a:t>)</a:t>
            </a:r>
          </a:p>
          <a:p>
            <a:pPr marL="285744" indent="-285744">
              <a:buFont typeface="Wingdings" charset="2"/>
              <a:buChar char="Ø"/>
            </a:pPr>
            <a:endParaRPr lang="en-US" sz="2400" dirty="0" smtClean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400" dirty="0" err="1" smtClean="0">
                <a:latin typeface="Futura"/>
                <a:cs typeface="Futura"/>
              </a:rPr>
              <a:t>Valutare</a:t>
            </a:r>
            <a:r>
              <a:rPr lang="en-US" sz="2400" dirty="0" smtClean="0">
                <a:latin typeface="Futura"/>
                <a:cs typeface="Futura"/>
              </a:rPr>
              <a:t> la </a:t>
            </a:r>
            <a:r>
              <a:rPr lang="en-US" sz="2400" dirty="0" err="1" smtClean="0">
                <a:latin typeface="Futura"/>
                <a:cs typeface="Futura"/>
              </a:rPr>
              <a:t>risposta</a:t>
            </a:r>
            <a:r>
              <a:rPr lang="en-US" sz="2400" dirty="0" smtClean="0">
                <a:latin typeface="Futura"/>
                <a:cs typeface="Futura"/>
              </a:rPr>
              <a:t> </a:t>
            </a:r>
            <a:r>
              <a:rPr lang="en-US" sz="2400" dirty="0" err="1" smtClean="0">
                <a:latin typeface="Futura"/>
                <a:cs typeface="Futura"/>
              </a:rPr>
              <a:t>terapeutica</a:t>
            </a:r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6" descr="DI FONSO BUONA.JPG"/>
          <p:cNvPicPr>
            <a:picLocks noChangeAspect="1"/>
          </p:cNvPicPr>
          <p:nvPr/>
        </p:nvPicPr>
        <p:blipFill>
          <a:blip r:embed="rId2">
            <a:lum contrast="20000"/>
          </a:blip>
          <a:srcRect r="49243" b="66667"/>
          <a:stretch>
            <a:fillRect/>
          </a:stretch>
        </p:blipFill>
        <p:spPr bwMode="auto">
          <a:xfrm>
            <a:off x="533400" y="2"/>
            <a:ext cx="6326188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4" descr="torrese BUONA.JPG"/>
          <p:cNvPicPr>
            <a:picLocks noChangeAspect="1"/>
          </p:cNvPicPr>
          <p:nvPr/>
        </p:nvPicPr>
        <p:blipFill>
          <a:blip r:embed="rId3"/>
          <a:srcRect r="49278" b="66251"/>
          <a:stretch>
            <a:fillRect/>
          </a:stretch>
        </p:blipFill>
        <p:spPr bwMode="auto">
          <a:xfrm>
            <a:off x="533402" y="3352802"/>
            <a:ext cx="6324600" cy="348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Box 5"/>
          <p:cNvSpPr txBox="1">
            <a:spLocks noChangeArrowheads="1"/>
          </p:cNvSpPr>
          <p:nvPr/>
        </p:nvSpPr>
        <p:spPr bwMode="auto">
          <a:xfrm>
            <a:off x="7391402" y="1600202"/>
            <a:ext cx="53091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8" rIns="91438" bIns="45718">
            <a:prstTxWarp prst="textNoShape">
              <a:avLst/>
            </a:prstTxWarp>
            <a:spAutoFit/>
          </a:bodyPr>
          <a:lstStyle/>
          <a:p>
            <a:r>
              <a:rPr lang="en-US">
                <a:latin typeface="Garamond" charset="0"/>
                <a:ea typeface="Garamond" charset="0"/>
                <a:cs typeface="Garamond" charset="0"/>
              </a:rPr>
              <a:t>met</a:t>
            </a:r>
          </a:p>
        </p:txBody>
      </p:sp>
      <p:sp>
        <p:nvSpPr>
          <p:cNvPr id="57349" name="TextBox 6"/>
          <p:cNvSpPr txBox="1">
            <a:spLocks noChangeArrowheads="1"/>
          </p:cNvSpPr>
          <p:nvPr/>
        </p:nvSpPr>
        <p:spPr bwMode="auto">
          <a:xfrm>
            <a:off x="7391400" y="4719638"/>
            <a:ext cx="583774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8" rIns="91438" bIns="45718">
            <a:prstTxWarp prst="textNoShape">
              <a:avLst/>
            </a:prstTxWarp>
            <a:spAutoFit/>
          </a:bodyPr>
          <a:lstStyle/>
          <a:p>
            <a:r>
              <a:rPr lang="en-US">
                <a:latin typeface="Garamond" charset="0"/>
                <a:ea typeface="Garamond" charset="0"/>
                <a:cs typeface="Garamond" charset="0"/>
              </a:rPr>
              <a:t>gbm</a:t>
            </a:r>
          </a:p>
        </p:txBody>
      </p:sp>
      <p:cxnSp>
        <p:nvCxnSpPr>
          <p:cNvPr id="57350" name="Curved Connector 6"/>
          <p:cNvCxnSpPr>
            <a:cxnSpLocks noChangeShapeType="1"/>
          </p:cNvCxnSpPr>
          <p:nvPr/>
        </p:nvCxnSpPr>
        <p:spPr bwMode="auto">
          <a:xfrm rot="16200000" flipH="1">
            <a:off x="3200400" y="4800600"/>
            <a:ext cx="1371600" cy="609600"/>
          </a:xfrm>
          <a:prstGeom prst="curvedConnector3">
            <a:avLst>
              <a:gd name="adj1" fmla="val 3704"/>
            </a:avLst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96453" y="1214438"/>
            <a:ext cx="8751094" cy="3303984"/>
          </a:xfrm>
          <a:ln/>
        </p:spPr>
        <p:txBody>
          <a:bodyPr/>
          <a:lstStyle/>
          <a:p>
            <a:pPr marL="625056">
              <a:buClr>
                <a:srgbClr val="1C2F0C"/>
              </a:buClr>
              <a:buFont typeface="Futura" charset="0"/>
              <a:buChar char="•"/>
            </a:pPr>
            <a:r>
              <a:rPr lang="en-US" sz="2100">
                <a:solidFill>
                  <a:srgbClr val="000000"/>
                </a:solidFill>
                <a:latin typeface="Futura" charset="0"/>
                <a:cs typeface="Futura" charset="0"/>
                <a:sym typeface="Futura" charset="0"/>
              </a:rPr>
              <a:t>DTI may be helpful to distinguish High-grade Gliomas from Metastases, using the FA and the anisotropic component of diffusion (</a:t>
            </a:r>
            <a:r>
              <a:rPr lang="en-US" sz="2100" i="1">
                <a:solidFill>
                  <a:srgbClr val="000000"/>
                </a:solidFill>
                <a:latin typeface="Futura" charset="0"/>
                <a:cs typeface="Futura" charset="0"/>
                <a:sym typeface="Futura" charset="0"/>
              </a:rPr>
              <a:t>q</a:t>
            </a:r>
            <a:r>
              <a:rPr lang="en-US" sz="2100">
                <a:solidFill>
                  <a:srgbClr val="000000"/>
                </a:solidFill>
                <a:latin typeface="Futura" charset="0"/>
                <a:cs typeface="Futura" charset="0"/>
                <a:sym typeface="Futura" charset="0"/>
              </a:rPr>
              <a:t>) :</a:t>
            </a:r>
            <a:endParaRPr lang="en-US" sz="2100">
              <a:solidFill>
                <a:srgbClr val="000000"/>
              </a:solidFill>
              <a:latin typeface="Futura" charset="0"/>
              <a:ea typeface="ヒラギノ角ゴ ProN W3" charset="0"/>
              <a:cs typeface="ヒラギノ角ゴ ProN W3" charset="0"/>
              <a:sym typeface="Futura" charset="0"/>
            </a:endParaRPr>
          </a:p>
          <a:p>
            <a:pPr marL="625056">
              <a:buNone/>
            </a:pPr>
            <a:r>
              <a:rPr lang="en-US" sz="2100">
                <a:solidFill>
                  <a:srgbClr val="000000"/>
                </a:solidFill>
              </a:rPr>
              <a:t> </a:t>
            </a:r>
            <a:r>
              <a:rPr lang="en-US" sz="1800">
                <a:solidFill>
                  <a:srgbClr val="000000"/>
                </a:solidFill>
              </a:rPr>
              <a:t>Wanga W et al</a:t>
            </a:r>
            <a:r>
              <a:rPr lang="en-US" sz="1800" i="1">
                <a:solidFill>
                  <a:srgbClr val="000000"/>
                </a:solidFill>
              </a:rPr>
              <a:t>. Diffusion Tensor Imaging in Glioblastoma Multiforme and Brain Metastases: The Role of p, q, L, and Fractional Anisotropy</a:t>
            </a:r>
            <a:r>
              <a:rPr lang="en-US" sz="1800">
                <a:solidFill>
                  <a:srgbClr val="000000"/>
                </a:solidFill>
              </a:rPr>
              <a:t>. AJNR, 2008</a:t>
            </a:r>
            <a:endParaRPr lang="en-US" sz="1800">
              <a:solidFill>
                <a:srgbClr val="000000"/>
              </a:solidFill>
              <a:ea typeface="ヒラギノ角ゴ ProN W3" charset="0"/>
              <a:cs typeface="ヒラギノ角ゴ ProN W3" charset="0"/>
            </a:endParaRPr>
          </a:p>
          <a:p>
            <a:pPr marL="625056">
              <a:buNone/>
            </a:pPr>
            <a:r>
              <a:rPr lang="en-US" sz="2100">
                <a:solidFill>
                  <a:srgbClr val="000000"/>
                </a:solidFill>
                <a:ea typeface="ヒラギノ角ゴ ProN W3" charset="0"/>
                <a:cs typeface="ヒラギノ角ゴ ProN W3" charset="0"/>
              </a:rPr>
              <a:t>	</a:t>
            </a:r>
            <a:r>
              <a:rPr lang="ja-JP" altLang="en-US" sz="1500">
                <a:solidFill>
                  <a:srgbClr val="000000"/>
                </a:solidFill>
                <a:latin typeface="Arial"/>
              </a:rPr>
              <a:t>“</a:t>
            </a:r>
            <a:r>
              <a:rPr lang="en-US" sz="1500">
                <a:solidFill>
                  <a:srgbClr val="000000"/>
                </a:solidFill>
              </a:rPr>
              <a:t>DTI, including the anisotropic component of diffusion (</a:t>
            </a:r>
            <a:r>
              <a:rPr lang="en-US" sz="1500" i="1">
                <a:solidFill>
                  <a:srgbClr val="000000"/>
                </a:solidFill>
              </a:rPr>
              <a:t>q</a:t>
            </a:r>
            <a:r>
              <a:rPr lang="en-US" sz="1500">
                <a:solidFill>
                  <a:srgbClr val="000000"/>
                </a:solidFill>
              </a:rPr>
              <a:t>), can</a:t>
            </a:r>
            <a:r>
              <a:rPr lang="en-US" sz="1500" baseline="32000">
                <a:solidFill>
                  <a:srgbClr val="000000"/>
                </a:solidFill>
              </a:rPr>
              <a:t> </a:t>
            </a:r>
            <a:r>
              <a:rPr lang="en-US" sz="1500">
                <a:solidFill>
                  <a:srgbClr val="000000"/>
                </a:solidFill>
              </a:rPr>
              <a:t>be helpful in differentiating between GBM and metastases. A</a:t>
            </a:r>
            <a:r>
              <a:rPr lang="en-US" sz="1500" baseline="32000">
                <a:solidFill>
                  <a:srgbClr val="000000"/>
                </a:solidFill>
              </a:rPr>
              <a:t> </a:t>
            </a:r>
            <a:r>
              <a:rPr lang="en-US" sz="1500">
                <a:solidFill>
                  <a:srgbClr val="000000"/>
                </a:solidFill>
              </a:rPr>
              <a:t>significant difference in </a:t>
            </a:r>
            <a:r>
              <a:rPr lang="en-US" sz="1500" i="1">
                <a:solidFill>
                  <a:srgbClr val="000000"/>
                </a:solidFill>
              </a:rPr>
              <a:t>q</a:t>
            </a:r>
            <a:r>
              <a:rPr lang="en-US" sz="1500">
                <a:solidFill>
                  <a:srgbClr val="000000"/>
                </a:solidFill>
              </a:rPr>
              <a:t> (at the group level) between the</a:t>
            </a:r>
            <a:r>
              <a:rPr lang="en-US" sz="1500" baseline="32000">
                <a:solidFill>
                  <a:srgbClr val="000000"/>
                </a:solidFill>
              </a:rPr>
              <a:t> </a:t>
            </a:r>
            <a:r>
              <a:rPr lang="en-US" sz="1500">
                <a:solidFill>
                  <a:srgbClr val="000000"/>
                </a:solidFill>
              </a:rPr>
              <a:t>tumor types can be seen in the gross tumor and the peritumoral</a:t>
            </a:r>
            <a:r>
              <a:rPr lang="en-US" sz="1500" baseline="32000">
                <a:solidFill>
                  <a:srgbClr val="000000"/>
                </a:solidFill>
              </a:rPr>
              <a:t> </a:t>
            </a:r>
            <a:r>
              <a:rPr lang="en-US" sz="1500">
                <a:solidFill>
                  <a:srgbClr val="000000"/>
                </a:solidFill>
              </a:rPr>
              <a:t>margin, which is believed to be highly infiltrated by tumor</a:t>
            </a:r>
            <a:r>
              <a:rPr lang="en-US" sz="1500" baseline="32000">
                <a:solidFill>
                  <a:srgbClr val="000000"/>
                </a:solidFill>
              </a:rPr>
              <a:t> </a:t>
            </a:r>
            <a:r>
              <a:rPr lang="en-US" sz="1500">
                <a:solidFill>
                  <a:srgbClr val="000000"/>
                </a:solidFill>
              </a:rPr>
              <a:t>cells.</a:t>
            </a:r>
            <a:r>
              <a:rPr lang="ja-JP" altLang="en-US" sz="1500">
                <a:solidFill>
                  <a:srgbClr val="000000"/>
                </a:solidFill>
                <a:latin typeface="Arial"/>
              </a:rPr>
              <a:t>”</a:t>
            </a:r>
            <a:endParaRPr lang="en-US" sz="1500">
              <a:solidFill>
                <a:srgbClr val="000000"/>
              </a:solidFill>
              <a:ea typeface="ヒラギノ角ゴ ProN W3" charset="0"/>
              <a:cs typeface="ヒラギノ角ゴ ProN W3" charset="0"/>
            </a:endParaRPr>
          </a:p>
        </p:txBody>
      </p:sp>
      <p:pic>
        <p:nvPicPr>
          <p:cNvPr id="158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050" b="2725"/>
          <a:stretch>
            <a:fillRect/>
          </a:stretch>
        </p:blipFill>
        <p:spPr bwMode="auto">
          <a:xfrm>
            <a:off x="873993" y="4438055"/>
            <a:ext cx="6317754" cy="237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vs  Glioblastoma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662221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/>
          </p:cNvSpPr>
          <p:nvPr/>
        </p:nvSpPr>
        <p:spPr bwMode="auto">
          <a:xfrm>
            <a:off x="151805" y="178594"/>
            <a:ext cx="8831461" cy="1009055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1687"/>
              </a:spcBef>
            </a:pPr>
            <a:r>
              <a:rPr lang="en-US" sz="35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“Grading” </a:t>
            </a:r>
            <a:r>
              <a:rPr lang="en-US" sz="35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tumorale</a:t>
            </a:r>
            <a:r>
              <a:rPr lang="en-US" sz="35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35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ed</a:t>
            </a:r>
            <a:r>
              <a:rPr lang="en-US" sz="35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35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infiltrazione</a:t>
            </a:r>
            <a:endParaRPr lang="en-US" sz="3500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5526" t="18802" r="31055" b="5737"/>
          <a:stretch>
            <a:fillRect/>
          </a:stretch>
        </p:blipFill>
        <p:spPr bwMode="auto">
          <a:xfrm>
            <a:off x="160734" y="1685479"/>
            <a:ext cx="4554141" cy="514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1" name="Rectangle 3"/>
          <p:cNvSpPr>
            <a:spLocks/>
          </p:cNvSpPr>
          <p:nvPr/>
        </p:nvSpPr>
        <p:spPr bwMode="auto">
          <a:xfrm>
            <a:off x="197571" y="1321594"/>
            <a:ext cx="1782142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400" dirty="0" err="1" smtClean="0">
                <a:ea typeface="ＭＳ Ｐゴシック" charset="0"/>
                <a:cs typeface="Futura" charset="0"/>
              </a:rPr>
              <a:t>Metastasi</a:t>
            </a:r>
            <a:r>
              <a:rPr lang="en-US" sz="1400" dirty="0" smtClean="0">
                <a:ea typeface="ＭＳ Ｐゴシック" charset="0"/>
                <a:cs typeface="Futura" charset="0"/>
              </a:rPr>
              <a:t> da Ca. colon</a:t>
            </a:r>
            <a:endParaRPr lang="en-US" sz="1400" dirty="0">
              <a:ea typeface="ＭＳ Ｐゴシック" charset="0"/>
              <a:cs typeface="Futura" charset="0"/>
            </a:endParaRPr>
          </a:p>
        </p:txBody>
      </p:sp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6014" t="11476" r="31348" b="1743"/>
          <a:stretch>
            <a:fillRect/>
          </a:stretch>
        </p:blipFill>
        <p:spPr bwMode="auto">
          <a:xfrm>
            <a:off x="5089922" y="1688828"/>
            <a:ext cx="3884414" cy="512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3" name="Rectangle 5"/>
          <p:cNvSpPr>
            <a:spLocks/>
          </p:cNvSpPr>
          <p:nvPr/>
        </p:nvSpPr>
        <p:spPr bwMode="auto">
          <a:xfrm>
            <a:off x="5089922" y="1321594"/>
            <a:ext cx="1642318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400" dirty="0" err="1" smtClean="0">
                <a:ea typeface="ＭＳ Ｐゴシック" charset="0"/>
                <a:cs typeface="Futura" charset="0"/>
              </a:rPr>
              <a:t>Glioma</a:t>
            </a:r>
            <a:r>
              <a:rPr lang="en-US" sz="1400" dirty="0" smtClean="0">
                <a:ea typeface="ＭＳ Ｐゴシック" charset="0"/>
                <a:cs typeface="Futura" charset="0"/>
              </a:rPr>
              <a:t> IV </a:t>
            </a:r>
            <a:r>
              <a:rPr lang="en-US" sz="1400" dirty="0" err="1" smtClean="0">
                <a:ea typeface="ＭＳ Ｐゴシック" charset="0"/>
                <a:cs typeface="Futura" charset="0"/>
              </a:rPr>
              <a:t>grado</a:t>
            </a:r>
            <a:r>
              <a:rPr lang="en-US" sz="1400" dirty="0" smtClean="0">
                <a:ea typeface="ＭＳ Ｐゴシック" charset="0"/>
                <a:cs typeface="Futura" charset="0"/>
              </a:rPr>
              <a:t> WHO</a:t>
            </a:r>
            <a:endParaRPr lang="en-US" sz="1400" dirty="0">
              <a:ea typeface="ＭＳ Ｐゴシック" charset="0"/>
              <a:cs typeface="Futura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86269473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/>
          </p:cNvSpPr>
          <p:nvPr/>
        </p:nvSpPr>
        <p:spPr bwMode="auto">
          <a:xfrm>
            <a:off x="107504" y="1067098"/>
            <a:ext cx="8162924" cy="41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dirty="0">
                <a:ea typeface="ＭＳ Ｐゴシック" charset="0"/>
                <a:cs typeface="Futura" charset="0"/>
              </a:rPr>
              <a:t>Pattern 2: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ridotta</a:t>
            </a:r>
            <a:r>
              <a:rPr lang="en-US" sz="2100" dirty="0" smtClean="0">
                <a:ea typeface="ＭＳ Ｐゴシック" charset="0"/>
                <a:cs typeface="Futura" charset="0"/>
              </a:rPr>
              <a:t> </a:t>
            </a:r>
            <a:r>
              <a:rPr lang="en-US" sz="2100" dirty="0">
                <a:ea typeface="ＭＳ Ｐゴシック" charset="0"/>
                <a:cs typeface="Futura" charset="0"/>
              </a:rPr>
              <a:t>FA </a:t>
            </a:r>
            <a:r>
              <a:rPr lang="en-US" sz="2100" dirty="0" smtClean="0">
                <a:ea typeface="ＭＳ Ｐゴシック" charset="0"/>
                <a:cs typeface="Futura" charset="0"/>
              </a:rPr>
              <a:t>con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normale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sede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e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direzione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delle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fibre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di SB (</a:t>
            </a:r>
            <a:r>
              <a:rPr lang="en-US" sz="2100" dirty="0">
                <a:ea typeface="ＭＳ Ｐゴシック" charset="0"/>
                <a:cs typeface="Futura" charset="0"/>
              </a:rPr>
              <a:t>edema)</a:t>
            </a:r>
          </a:p>
        </p:txBody>
      </p:sp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0213" t="12820" r="28516" b="11720"/>
          <a:stretch>
            <a:fillRect/>
          </a:stretch>
        </p:blipFill>
        <p:spPr bwMode="auto">
          <a:xfrm>
            <a:off x="553641" y="1647527"/>
            <a:ext cx="3589734" cy="422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8964" name="Group 4"/>
          <p:cNvGrpSpPr>
            <a:grpSpLocks/>
          </p:cNvGrpSpPr>
          <p:nvPr/>
        </p:nvGrpSpPr>
        <p:grpSpPr bwMode="auto">
          <a:xfrm>
            <a:off x="4330898" y="1649760"/>
            <a:ext cx="4357688" cy="5708303"/>
            <a:chOff x="0" y="0"/>
            <a:chExt cx="3904" cy="5113"/>
          </a:xfrm>
        </p:grpSpPr>
        <p:pic>
          <p:nvPicPr>
            <p:cNvPr id="16896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15724" t="11562" r="24825"/>
            <a:stretch>
              <a:fillRect/>
            </a:stretch>
          </p:blipFill>
          <p:spPr bwMode="auto">
            <a:xfrm>
              <a:off x="80" y="0"/>
              <a:ext cx="3824" cy="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8966" name="Rectangle 6"/>
            <p:cNvSpPr>
              <a:spLocks/>
            </p:cNvSpPr>
            <p:nvPr/>
          </p:nvSpPr>
          <p:spPr bwMode="auto">
            <a:xfrm>
              <a:off x="0" y="4369"/>
              <a:ext cx="3880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25400" cap="flat">
                  <a:solidFill>
                    <a:srgbClr val="ADADAD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pic>
        <p:nvPicPr>
          <p:cNvPr id="16896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5485" t="27367" r="34111" b="17796"/>
          <a:stretch>
            <a:fillRect/>
          </a:stretch>
        </p:blipFill>
        <p:spPr bwMode="auto">
          <a:xfrm>
            <a:off x="357187" y="1651992"/>
            <a:ext cx="4071938" cy="442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"/>
          <p:cNvSpPr>
            <a:spLocks/>
          </p:cNvSpPr>
          <p:nvPr/>
        </p:nvSpPr>
        <p:spPr bwMode="auto">
          <a:xfrm>
            <a:off x="1" y="1"/>
            <a:ext cx="9144000" cy="1003474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17859" tIns="17859" rIns="17859" bIns="17859" anchor="ctr"/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“Pattern” di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alterazione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delle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fibre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di SB</a:t>
            </a:r>
            <a:endParaRPr lang="en-US" sz="2800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01535837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/>
          </p:cNvSpPr>
          <p:nvPr/>
        </p:nvSpPr>
        <p:spPr bwMode="auto">
          <a:xfrm>
            <a:off x="135062" y="1102817"/>
            <a:ext cx="7250906" cy="41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100" dirty="0">
                <a:ea typeface="ＭＳ Ｐゴシック" charset="0"/>
                <a:cs typeface="Futura" charset="0"/>
              </a:rPr>
              <a:t>Pattern 4: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distruzione</a:t>
            </a:r>
            <a:r>
              <a:rPr lang="en-US" sz="2100" dirty="0" smtClean="0">
                <a:ea typeface="ＭＳ Ｐゴシック" charset="0"/>
                <a:cs typeface="Futura" charset="0"/>
              </a:rPr>
              <a:t> </a:t>
            </a:r>
            <a:r>
              <a:rPr lang="en-US" sz="2100" dirty="0" err="1" smtClean="0">
                <a:ea typeface="ＭＳ Ｐゴシック" charset="0"/>
                <a:cs typeface="Futura" charset="0"/>
              </a:rPr>
              <a:t>dell’anisotropia</a:t>
            </a:r>
            <a:endParaRPr lang="en-US" sz="2100" dirty="0">
              <a:ea typeface="ＭＳ Ｐゴシック" charset="0"/>
              <a:cs typeface="Futura" charset="0"/>
            </a:endParaRPr>
          </a:p>
        </p:txBody>
      </p:sp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3238" t="15921" r="29218" b="9024"/>
          <a:stretch>
            <a:fillRect/>
          </a:stretch>
        </p:blipFill>
        <p:spPr bwMode="auto">
          <a:xfrm>
            <a:off x="4465" y="2214562"/>
            <a:ext cx="3196828" cy="40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3022" t="15335" r="29457" b="7716"/>
          <a:stretch>
            <a:fillRect/>
          </a:stretch>
        </p:blipFill>
        <p:spPr bwMode="auto">
          <a:xfrm>
            <a:off x="3205758" y="2215679"/>
            <a:ext cx="3116461" cy="40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30565" t="23076" r="39258" b="23930"/>
          <a:stretch>
            <a:fillRect/>
          </a:stretch>
        </p:blipFill>
        <p:spPr bwMode="auto">
          <a:xfrm>
            <a:off x="6268641" y="2214563"/>
            <a:ext cx="2875359" cy="403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1"/>
          <p:cNvSpPr>
            <a:spLocks/>
          </p:cNvSpPr>
          <p:nvPr/>
        </p:nvSpPr>
        <p:spPr bwMode="auto">
          <a:xfrm>
            <a:off x="1" y="1"/>
            <a:ext cx="9144000" cy="1003474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17859" tIns="17859" rIns="17859" bIns="17859" anchor="ctr"/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“Pattern” di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alterazione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delle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fibre</a:t>
            </a:r>
            <a:r>
              <a:rPr lang="en-US" sz="28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di SB</a:t>
            </a:r>
            <a:endParaRPr lang="en-US" sz="2800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-36835" y="2183308"/>
            <a:ext cx="9180835" cy="4098727"/>
            <a:chOff x="-36835" y="2183308"/>
            <a:chExt cx="9180835" cy="4098727"/>
          </a:xfrm>
        </p:grpSpPr>
        <p:grpSp>
          <p:nvGrpSpPr>
            <p:cNvPr id="173063" name="Group 7"/>
            <p:cNvGrpSpPr>
              <a:grpSpLocks/>
            </p:cNvGrpSpPr>
            <p:nvPr/>
          </p:nvGrpSpPr>
          <p:grpSpPr bwMode="auto">
            <a:xfrm>
              <a:off x="-36835" y="2183308"/>
              <a:ext cx="9180835" cy="4098727"/>
              <a:chOff x="0" y="0"/>
              <a:chExt cx="8225" cy="3672"/>
            </a:xfrm>
          </p:grpSpPr>
          <p:grpSp>
            <p:nvGrpSpPr>
              <p:cNvPr id="173064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8225" cy="3672"/>
                <a:chOff x="0" y="0"/>
                <a:chExt cx="8225" cy="3672"/>
              </a:xfrm>
            </p:grpSpPr>
            <p:grpSp>
              <p:nvGrpSpPr>
                <p:cNvPr id="173065" name="Group 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8225" cy="3665"/>
                  <a:chOff x="0" y="0"/>
                  <a:chExt cx="8225" cy="3665"/>
                </a:xfrm>
              </p:grpSpPr>
              <p:grpSp>
                <p:nvGrpSpPr>
                  <p:cNvPr id="17306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0" y="8"/>
                    <a:ext cx="8225" cy="3657"/>
                    <a:chOff x="0" y="0"/>
                    <a:chExt cx="8225" cy="3657"/>
                  </a:xfrm>
                </p:grpSpPr>
                <p:pic>
                  <p:nvPicPr>
                    <p:cNvPr id="173067" name="Picture 11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</a:ext>
                      </a:extLst>
                    </a:blip>
                    <a:srcRect l="22459" t="25275" r="24316" b="25641"/>
                    <a:stretch>
                      <a:fillRect/>
                    </a:stretch>
                  </p:blipFill>
                  <p:spPr bwMode="auto">
                    <a:xfrm>
                      <a:off x="0" y="0"/>
                      <a:ext cx="4958" cy="365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grpSp>
                  <p:nvGrpSpPr>
                    <p:cNvPr id="173068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09" y="675"/>
                      <a:ext cx="3344" cy="1128"/>
                      <a:chOff x="0" y="0"/>
                      <a:chExt cx="3344" cy="1128"/>
                    </a:xfrm>
                  </p:grpSpPr>
                  <p:pic>
                    <p:nvPicPr>
                      <p:cNvPr id="173069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 l="28461" t="41527" r="31367" b="42384"/>
                      <a:stretch>
                        <a:fillRect/>
                      </a:stretch>
                    </p:blipFill>
                    <p:spPr bwMode="auto">
                      <a:xfrm>
                        <a:off x="0" y="32"/>
                        <a:ext cx="3308" cy="10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pic>
                    <p:nvPicPr>
                      <p:cNvPr id="173070" name="Picture 1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344" cy="1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173071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01" y="1844"/>
                      <a:ext cx="3312" cy="816"/>
                      <a:chOff x="0" y="0"/>
                      <a:chExt cx="3312" cy="816"/>
                    </a:xfrm>
                  </p:grpSpPr>
                  <p:pic>
                    <p:nvPicPr>
                      <p:cNvPr id="173072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 l="27930" t="44933" r="32127" b="42734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308" cy="8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pic>
                    <p:nvPicPr>
                      <p:cNvPr id="173073" name="Picture 17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312" cy="8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173074" name="Group 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85" y="2729"/>
                      <a:ext cx="3344" cy="737"/>
                      <a:chOff x="0" y="0"/>
                      <a:chExt cx="3344" cy="736"/>
                    </a:xfrm>
                  </p:grpSpPr>
                  <p:pic>
                    <p:nvPicPr>
                      <p:cNvPr id="173075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 l="25615" t="48750" r="30554" b="39157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340" cy="7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pic>
                    <p:nvPicPr>
                      <p:cNvPr id="173076" name="Picture 20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344" cy="7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  <p:sp>
                <p:nvSpPr>
                  <p:cNvPr id="173077" name="Rectangle 21"/>
                  <p:cNvSpPr>
                    <a:spLocks/>
                  </p:cNvSpPr>
                  <p:nvPr/>
                </p:nvSpPr>
                <p:spPr bwMode="auto">
                  <a:xfrm>
                    <a:off x="4917" y="0"/>
                    <a:ext cx="3300" cy="68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25400" cap="flat">
                        <a:solidFill>
                          <a:srgbClr val="ADADAD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73078" name="Rectangle 22"/>
                <p:cNvSpPr>
                  <a:spLocks/>
                </p:cNvSpPr>
                <p:nvPr/>
              </p:nvSpPr>
              <p:spPr bwMode="auto">
                <a:xfrm>
                  <a:off x="4860" y="3502"/>
                  <a:ext cx="3365" cy="17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25400" cap="flat">
                      <a:solidFill>
                        <a:srgbClr val="ADADAD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73079" name="Line 23"/>
              <p:cNvSpPr>
                <a:spLocks noChangeShapeType="1"/>
              </p:cNvSpPr>
              <p:nvPr/>
            </p:nvSpPr>
            <p:spPr bwMode="auto">
              <a:xfrm>
                <a:off x="1334" y="1431"/>
                <a:ext cx="3540" cy="30"/>
              </a:xfrm>
              <a:prstGeom prst="line">
                <a:avLst/>
              </a:prstGeom>
              <a:noFill/>
              <a:ln w="76200" cap="flat">
                <a:solidFill>
                  <a:srgbClr val="0E002D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3080" name="Line 24"/>
              <p:cNvSpPr>
                <a:spLocks noChangeShapeType="1"/>
              </p:cNvSpPr>
              <p:nvPr/>
            </p:nvSpPr>
            <p:spPr bwMode="auto">
              <a:xfrm>
                <a:off x="1334" y="2127"/>
                <a:ext cx="3540" cy="29"/>
              </a:xfrm>
              <a:prstGeom prst="line">
                <a:avLst/>
              </a:prstGeom>
              <a:noFill/>
              <a:ln w="76200" cap="flat">
                <a:solidFill>
                  <a:srgbClr val="6E0500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3081" name="Line 25"/>
              <p:cNvSpPr>
                <a:spLocks noChangeShapeType="1"/>
              </p:cNvSpPr>
              <p:nvPr/>
            </p:nvSpPr>
            <p:spPr bwMode="auto">
              <a:xfrm>
                <a:off x="1334" y="2733"/>
                <a:ext cx="3540" cy="30"/>
              </a:xfrm>
              <a:prstGeom prst="line">
                <a:avLst/>
              </a:prstGeom>
              <a:noFill/>
              <a:ln w="76200" cap="flat">
                <a:solidFill>
                  <a:srgbClr val="2B4714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8244408" y="2981399"/>
              <a:ext cx="886198" cy="11820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33706924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0" name="Picture 1026" descr="ascessoflairmdc0056"/>
          <p:cNvPicPr>
            <a:picLocks noChangeAspect="1" noChangeArrowheads="1"/>
          </p:cNvPicPr>
          <p:nvPr/>
        </p:nvPicPr>
        <p:blipFill>
          <a:blip r:embed="rId2">
            <a:lum contrast="6000"/>
            <a:grayscl/>
          </a:blip>
          <a:srcRect l="17708" t="12776" r="17317" b="14056"/>
          <a:stretch>
            <a:fillRect/>
          </a:stretch>
        </p:blipFill>
        <p:spPr bwMode="auto">
          <a:xfrm>
            <a:off x="4495802" y="1041648"/>
            <a:ext cx="2503488" cy="2819400"/>
          </a:xfrm>
          <a:prstGeom prst="rect">
            <a:avLst/>
          </a:prstGeom>
          <a:noFill/>
        </p:spPr>
      </p:pic>
      <p:pic>
        <p:nvPicPr>
          <p:cNvPr id="355331" name="Picture 1027" descr="ascesso0026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21028" t="13445" r="22884" b="15691"/>
          <a:stretch>
            <a:fillRect/>
          </a:stretch>
        </p:blipFill>
        <p:spPr bwMode="auto">
          <a:xfrm>
            <a:off x="2339977" y="1041648"/>
            <a:ext cx="2232025" cy="2819400"/>
          </a:xfrm>
          <a:prstGeom prst="rect">
            <a:avLst/>
          </a:prstGeom>
          <a:noFill/>
        </p:spPr>
      </p:pic>
      <p:pic>
        <p:nvPicPr>
          <p:cNvPr id="355332" name="Picture 1028" descr="ascesso0056"/>
          <p:cNvPicPr>
            <a:picLocks noChangeAspect="1" noChangeArrowheads="1"/>
          </p:cNvPicPr>
          <p:nvPr/>
        </p:nvPicPr>
        <p:blipFill>
          <a:blip r:embed="rId4">
            <a:lum bright="-24000"/>
            <a:grayscl/>
          </a:blip>
          <a:srcRect l="21136" t="14778" r="20247" b="14388"/>
          <a:stretch>
            <a:fillRect/>
          </a:stretch>
        </p:blipFill>
        <p:spPr bwMode="auto">
          <a:xfrm>
            <a:off x="2" y="1041648"/>
            <a:ext cx="2333625" cy="2819400"/>
          </a:xfrm>
          <a:prstGeom prst="rect">
            <a:avLst/>
          </a:prstGeom>
          <a:noFill/>
        </p:spPr>
      </p:pic>
      <p:pic>
        <p:nvPicPr>
          <p:cNvPr id="355333" name="Picture 1029" descr="ascessodwi0027"/>
          <p:cNvPicPr>
            <a:picLocks noChangeAspect="1" noChangeArrowheads="1"/>
          </p:cNvPicPr>
          <p:nvPr/>
        </p:nvPicPr>
        <p:blipFill>
          <a:blip r:embed="rId5">
            <a:lum bright="-12000"/>
            <a:grayscl/>
          </a:blip>
          <a:srcRect l="26628" t="17708" r="26106" b="26172"/>
          <a:stretch>
            <a:fillRect/>
          </a:stretch>
        </p:blipFill>
        <p:spPr bwMode="auto">
          <a:xfrm>
            <a:off x="6769100" y="1041648"/>
            <a:ext cx="2374900" cy="2819400"/>
          </a:xfrm>
          <a:prstGeom prst="rect">
            <a:avLst/>
          </a:prstGeom>
          <a:noFill/>
        </p:spPr>
      </p:pic>
      <p:grpSp>
        <p:nvGrpSpPr>
          <p:cNvPr id="2" name="Group 1031"/>
          <p:cNvGrpSpPr>
            <a:grpSpLocks/>
          </p:cNvGrpSpPr>
          <p:nvPr/>
        </p:nvGrpSpPr>
        <p:grpSpPr bwMode="auto">
          <a:xfrm>
            <a:off x="0" y="3886200"/>
            <a:ext cx="9144000" cy="2895600"/>
            <a:chOff x="0" y="2496"/>
            <a:chExt cx="5760" cy="1824"/>
          </a:xfrm>
        </p:grpSpPr>
        <p:pic>
          <p:nvPicPr>
            <p:cNvPr id="355336" name="Picture 1032" descr="fagiani dwi"/>
            <p:cNvPicPr>
              <a:picLocks noChangeAspect="1" noChangeArrowheads="1"/>
            </p:cNvPicPr>
            <p:nvPr/>
          </p:nvPicPr>
          <p:blipFill>
            <a:blip r:embed="rId6">
              <a:lum bright="-6000"/>
              <a:grayscl/>
            </a:blip>
            <a:srcRect l="15884" t="12021" r="10129" b="6354"/>
            <a:stretch>
              <a:fillRect/>
            </a:stretch>
          </p:blipFill>
          <p:spPr bwMode="auto">
            <a:xfrm>
              <a:off x="4333" y="2496"/>
              <a:ext cx="1427" cy="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5337" name="Picture 1033" descr="fag~0012"/>
            <p:cNvPicPr>
              <a:picLocks noChangeAspect="1" noChangeArrowheads="1"/>
            </p:cNvPicPr>
            <p:nvPr/>
          </p:nvPicPr>
          <p:blipFill>
            <a:blip r:embed="rId7">
              <a:grayscl/>
            </a:blip>
            <a:srcRect l="7143" t="5194" r="13965" b="9361"/>
            <a:stretch>
              <a:fillRect/>
            </a:stretch>
          </p:blipFill>
          <p:spPr bwMode="auto">
            <a:xfrm>
              <a:off x="0" y="2496"/>
              <a:ext cx="1521" cy="1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5338" name="Picture 1034" descr="fag~0007"/>
            <p:cNvPicPr>
              <a:picLocks noChangeAspect="1" noChangeArrowheads="1"/>
            </p:cNvPicPr>
            <p:nvPr/>
          </p:nvPicPr>
          <p:blipFill>
            <a:blip r:embed="rId8">
              <a:grayscl/>
            </a:blip>
            <a:srcRect l="16446" t="3360" r="8177" b="12375"/>
            <a:stretch>
              <a:fillRect/>
            </a:stretch>
          </p:blipFill>
          <p:spPr bwMode="auto">
            <a:xfrm>
              <a:off x="2880" y="2496"/>
              <a:ext cx="1472" cy="1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55339" name="Picture 1035" descr="fagiani flair ax"/>
            <p:cNvPicPr>
              <a:picLocks noChangeAspect="1" noChangeArrowheads="1"/>
            </p:cNvPicPr>
            <p:nvPr/>
          </p:nvPicPr>
          <p:blipFill>
            <a:blip r:embed="rId9">
              <a:grayscl/>
            </a:blip>
            <a:srcRect l="18388" t="12164" r="19279" b="17310"/>
            <a:stretch>
              <a:fillRect/>
            </a:stretch>
          </p:blipFill>
          <p:spPr bwMode="auto">
            <a:xfrm>
              <a:off x="1525" y="2496"/>
              <a:ext cx="1392" cy="1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12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vs  </a:t>
            </a:r>
            <a:r>
              <a:rPr lang="it-IT" sz="3200" dirty="0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Ascesso</a:t>
            </a:r>
            <a:endParaRPr lang="it-IT" sz="3200" dirty="0">
              <a:solidFill>
                <a:srgbClr val="FFFFFF"/>
              </a:solidFill>
              <a:latin typeface="Futura"/>
              <a:ea typeface="Garamond" charset="0"/>
              <a:cs typeface="Futu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41573" y="1053897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Futura"/>
                <a:cs typeface="Futura"/>
              </a:rPr>
              <a:t>Ascesso</a:t>
            </a:r>
            <a:endParaRPr lang="en-US" dirty="0">
              <a:solidFill>
                <a:srgbClr val="FFFFFF"/>
              </a:solidFill>
              <a:latin typeface="Futura"/>
              <a:cs typeface="Futur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56376" y="3933056"/>
            <a:ext cx="1205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Futura"/>
                <a:cs typeface="Futura"/>
              </a:rPr>
              <a:t>Metastasi</a:t>
            </a:r>
            <a:endParaRPr lang="en-US" dirty="0">
              <a:solidFill>
                <a:srgbClr val="FFFFFF"/>
              </a:solidFill>
              <a:latin typeface="Futura"/>
              <a:cs typeface="Futur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vs  </a:t>
            </a:r>
            <a:r>
              <a:rPr lang="it-IT" sz="3200" dirty="0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Ascesso</a:t>
            </a:r>
            <a:endParaRPr lang="it-IT" sz="3200" dirty="0">
              <a:solidFill>
                <a:srgbClr val="FFFFFF"/>
              </a:solidFill>
              <a:latin typeface="Futura"/>
              <a:ea typeface="Garamond" charset="0"/>
              <a:cs typeface="Futura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07504" y="1152202"/>
            <a:ext cx="8966224" cy="5698141"/>
            <a:chOff x="107504" y="1152202"/>
            <a:chExt cx="8966224" cy="5698141"/>
          </a:xfrm>
        </p:grpSpPr>
        <p:pic>
          <p:nvPicPr>
            <p:cNvPr id="9" name="Picture 8" descr="ce.tif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112929" y="4429454"/>
              <a:ext cx="2730879" cy="2420888"/>
            </a:xfrm>
            <a:prstGeom prst="rect">
              <a:avLst/>
            </a:prstGeom>
          </p:spPr>
        </p:pic>
        <p:pic>
          <p:nvPicPr>
            <p:cNvPr id="10" name="Picture 9" descr="dwi.tif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2771800" y="4429454"/>
              <a:ext cx="2657072" cy="2420888"/>
            </a:xfrm>
            <a:prstGeom prst="rect">
              <a:avLst/>
            </a:prstGeom>
          </p:spPr>
        </p:pic>
        <p:pic>
          <p:nvPicPr>
            <p:cNvPr id="11" name="Picture 10" descr="adc.tif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5364088" y="4421835"/>
              <a:ext cx="2571603" cy="2428508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107504" y="1152202"/>
              <a:ext cx="8966224" cy="3428925"/>
              <a:chOff x="70380" y="1144080"/>
              <a:chExt cx="9073620" cy="3293032"/>
            </a:xfrm>
          </p:grpSpPr>
          <p:pic>
            <p:nvPicPr>
              <p:cNvPr id="4" name="Picture 3" descr="3.JPG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l="20592" t="22778" r="6370" b="3519"/>
              <a:stretch/>
            </p:blipFill>
            <p:spPr>
              <a:xfrm>
                <a:off x="70380" y="1151738"/>
                <a:ext cx="4069572" cy="3285374"/>
              </a:xfrm>
              <a:prstGeom prst="rect">
                <a:avLst/>
              </a:prstGeom>
            </p:spPr>
          </p:pic>
          <p:pic>
            <p:nvPicPr>
              <p:cNvPr id="6" name="Picture 5" descr="spett2.JPG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l="9995" t="15770" r="36706"/>
              <a:stretch/>
            </p:blipFill>
            <p:spPr>
              <a:xfrm>
                <a:off x="4133591" y="1151738"/>
                <a:ext cx="2598649" cy="3285374"/>
              </a:xfrm>
              <a:prstGeom prst="rect">
                <a:avLst/>
              </a:prstGeom>
            </p:spPr>
          </p:pic>
          <p:pic>
            <p:nvPicPr>
              <p:cNvPr id="7" name="Picture 6" descr="spett1.JPG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l="10371" t="15926" r="36592"/>
              <a:stretch/>
            </p:blipFill>
            <p:spPr>
              <a:xfrm>
                <a:off x="6553330" y="1144080"/>
                <a:ext cx="2590670" cy="32853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3117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Diagnosi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differenziale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22" name="Picture 9" descr="lancieri t1 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1964" t="6259" r="4927" b="6259"/>
          <a:stretch>
            <a:fillRect/>
          </a:stretch>
        </p:blipFill>
        <p:spPr bwMode="auto">
          <a:xfrm>
            <a:off x="-36512" y="2276475"/>
            <a:ext cx="3202379" cy="390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" descr="lancieri T2a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5485" t="14766" r="15555" b="12335"/>
          <a:stretch>
            <a:fillRect/>
          </a:stretch>
        </p:blipFill>
        <p:spPr bwMode="auto">
          <a:xfrm>
            <a:off x="5989778" y="2276475"/>
            <a:ext cx="3190734" cy="390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lan~0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9532" t="4305" r="9532" b="4305"/>
          <a:stretch>
            <a:fillRect/>
          </a:stretch>
        </p:blipFill>
        <p:spPr bwMode="auto">
          <a:xfrm>
            <a:off x="3032793" y="2276475"/>
            <a:ext cx="3195391" cy="3908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6256" y="1835532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utura"/>
                <a:cs typeface="Futura"/>
              </a:rPr>
              <a:t>Melanoma </a:t>
            </a:r>
            <a:r>
              <a:rPr lang="en-US" dirty="0" err="1" smtClean="0">
                <a:latin typeface="Futura"/>
                <a:cs typeface="Futura"/>
              </a:rPr>
              <a:t>cutaneo</a:t>
            </a:r>
            <a:endParaRPr lang="en-US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4720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Diagnosi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differenziale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0" y="1066800"/>
            <a:ext cx="9144000" cy="2819400"/>
            <a:chOff x="0" y="1524000"/>
            <a:chExt cx="9144000" cy="2819400"/>
          </a:xfrm>
        </p:grpSpPr>
        <p:pic>
          <p:nvPicPr>
            <p:cNvPr id="7" name="Picture 3" descr="gen~0003"/>
            <p:cNvPicPr>
              <a:picLocks noChangeAspect="1" noChangeArrowheads="1"/>
            </p:cNvPicPr>
            <p:nvPr/>
          </p:nvPicPr>
          <p:blipFill>
            <a:blip r:embed="rId2"/>
            <a:srcRect l="12050" t="4013" r="6813" b="5997"/>
            <a:stretch>
              <a:fillRect/>
            </a:stretch>
          </p:blipFill>
          <p:spPr bwMode="auto">
            <a:xfrm>
              <a:off x="0" y="1524000"/>
              <a:ext cx="2286000" cy="2819400"/>
            </a:xfrm>
            <a:prstGeom prst="rect">
              <a:avLst/>
            </a:prstGeom>
            <a:noFill/>
          </p:spPr>
        </p:pic>
        <p:pic>
          <p:nvPicPr>
            <p:cNvPr id="9" name="Picture 5" descr="gen~0015"/>
            <p:cNvPicPr>
              <a:picLocks noChangeAspect="1" noChangeArrowheads="1"/>
            </p:cNvPicPr>
            <p:nvPr/>
          </p:nvPicPr>
          <p:blipFill>
            <a:blip r:embed="rId3"/>
            <a:srcRect l="13139" t="13875" r="14976" b="8945"/>
            <a:stretch>
              <a:fillRect/>
            </a:stretch>
          </p:blipFill>
          <p:spPr bwMode="auto">
            <a:xfrm>
              <a:off x="2286000" y="1524000"/>
              <a:ext cx="2362200" cy="2819400"/>
            </a:xfrm>
            <a:prstGeom prst="rect">
              <a:avLst/>
            </a:prstGeom>
            <a:noFill/>
          </p:spPr>
        </p:pic>
        <p:pic>
          <p:nvPicPr>
            <p:cNvPr id="10" name="Picture 6" descr="gen~0025"/>
            <p:cNvPicPr>
              <a:picLocks noChangeAspect="1" noChangeArrowheads="1"/>
            </p:cNvPicPr>
            <p:nvPr/>
          </p:nvPicPr>
          <p:blipFill>
            <a:blip r:embed="rId4"/>
            <a:srcRect l="15835" t="14267" r="16804" b="8434"/>
            <a:stretch>
              <a:fillRect/>
            </a:stretch>
          </p:blipFill>
          <p:spPr bwMode="auto">
            <a:xfrm>
              <a:off x="4648200" y="1524000"/>
              <a:ext cx="2286000" cy="2819400"/>
            </a:xfrm>
            <a:prstGeom prst="rect">
              <a:avLst/>
            </a:prstGeom>
            <a:noFill/>
          </p:spPr>
        </p:pic>
        <p:pic>
          <p:nvPicPr>
            <p:cNvPr id="11" name="Picture 7" descr="gen~0038"/>
            <p:cNvPicPr>
              <a:picLocks noChangeAspect="1" noChangeArrowheads="1"/>
            </p:cNvPicPr>
            <p:nvPr/>
          </p:nvPicPr>
          <p:blipFill>
            <a:blip r:embed="rId5"/>
            <a:srcRect l="7829" t="4085" r="15221" b="7228"/>
            <a:stretch>
              <a:fillRect/>
            </a:stretch>
          </p:blipFill>
          <p:spPr bwMode="auto">
            <a:xfrm>
              <a:off x="6934200" y="1524000"/>
              <a:ext cx="2209800" cy="2819400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-1" y="3886200"/>
            <a:ext cx="9144001" cy="2940050"/>
            <a:chOff x="-1" y="3765550"/>
            <a:chExt cx="9144001" cy="294005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rcRect l="54782" t="2162" r="6851" b="52317"/>
            <a:stretch>
              <a:fillRect/>
            </a:stretch>
          </p:blipFill>
          <p:spPr>
            <a:xfrm>
              <a:off x="6823887" y="3765550"/>
              <a:ext cx="2320113" cy="294005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/>
            <a:srcRect l="55019" t="51834" r="7867" b="3475"/>
            <a:stretch>
              <a:fillRect/>
            </a:stretch>
          </p:blipFill>
          <p:spPr>
            <a:xfrm>
              <a:off x="4572000" y="3765550"/>
              <a:ext cx="2286000" cy="294005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rcRect l="6585" t="2566" r="50937" b="52317"/>
            <a:stretch>
              <a:fillRect/>
            </a:stretch>
          </p:blipFill>
          <p:spPr>
            <a:xfrm>
              <a:off x="-1" y="3765550"/>
              <a:ext cx="2591703" cy="294005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rcRect l="8009" t="50827" r="53640" b="2992"/>
            <a:stretch>
              <a:fillRect/>
            </a:stretch>
          </p:blipFill>
          <p:spPr>
            <a:xfrm>
              <a:off x="2362200" y="3765550"/>
              <a:ext cx="2286000" cy="2940050"/>
            </a:xfrm>
            <a:prstGeom prst="rect">
              <a:avLst/>
            </a:prstGeom>
          </p:spPr>
        </p:pic>
      </p:grpSp>
      <p:sp>
        <p:nvSpPr>
          <p:cNvPr id="18" name="Rectangle 17"/>
          <p:cNvSpPr/>
          <p:nvPr/>
        </p:nvSpPr>
        <p:spPr>
          <a:xfrm>
            <a:off x="0" y="3886202"/>
            <a:ext cx="9144000" cy="45719"/>
          </a:xfrm>
          <a:prstGeom prst="rect">
            <a:avLst/>
          </a:prstGeom>
          <a:noFill/>
          <a:ln>
            <a:solidFill>
              <a:srgbClr val="006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569194" y="990602"/>
            <a:ext cx="1895759" cy="430887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Ca. </a:t>
            </a:r>
            <a:r>
              <a:rPr lang="en-US" sz="2200" b="1" dirty="0" err="1">
                <a:solidFill>
                  <a:schemeClr val="bg1"/>
                </a:solidFill>
              </a:rPr>
              <a:t>polmonare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21592" y="6395365"/>
            <a:ext cx="3011186" cy="430887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Melanoma </a:t>
            </a:r>
            <a:r>
              <a:rPr lang="en-US" sz="2200" b="1" dirty="0" err="1">
                <a:solidFill>
                  <a:schemeClr val="bg1"/>
                </a:solidFill>
              </a:rPr>
              <a:t>metastastico</a:t>
            </a:r>
            <a:endParaRPr lang="en-US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Diagnosi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differenziale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rcRect t="15441" b="14696"/>
          <a:stretch>
            <a:fillRect/>
          </a:stretch>
        </p:blipFill>
        <p:spPr>
          <a:xfrm>
            <a:off x="375399" y="1219200"/>
            <a:ext cx="8387603" cy="3429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010827" y="6504803"/>
            <a:ext cx="2056973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latin typeface="Futura"/>
                <a:cs typeface="Futura"/>
              </a:rPr>
              <a:t>Gaviani</a:t>
            </a:r>
            <a:r>
              <a:rPr lang="en-US" sz="1200" dirty="0">
                <a:latin typeface="Futura"/>
                <a:cs typeface="Futura"/>
              </a:rPr>
              <a:t> P et al. AJNR 2005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7544" y="4942582"/>
            <a:ext cx="8371656" cy="1338827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600" dirty="0">
                <a:latin typeface="Futura"/>
                <a:cs typeface="Futura"/>
              </a:rPr>
              <a:t> 25% of melanoma metastases had both susceptibility effect and intrinsic T1 </a:t>
            </a:r>
            <a:r>
              <a:rPr lang="en-US" sz="1600" dirty="0" err="1">
                <a:latin typeface="Futura"/>
                <a:cs typeface="Futura"/>
              </a:rPr>
              <a:t>hyperintensity</a:t>
            </a:r>
            <a:endParaRPr lang="en-US" sz="16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1600" dirty="0">
                <a:latin typeface="Futura"/>
                <a:cs typeface="Futura"/>
              </a:rPr>
              <a:t> The combination of T2*-</a:t>
            </a:r>
            <a:r>
              <a:rPr lang="en-US" sz="1600" dirty="0" err="1">
                <a:latin typeface="Futura"/>
                <a:cs typeface="Futura"/>
              </a:rPr>
              <a:t>w</a:t>
            </a:r>
            <a:r>
              <a:rPr lang="en-US" sz="1600" dirty="0">
                <a:latin typeface="Futura"/>
                <a:cs typeface="Futura"/>
              </a:rPr>
              <a:t> signal intensity loss and T1 </a:t>
            </a:r>
            <a:r>
              <a:rPr lang="en-US" sz="1600" dirty="0" err="1">
                <a:latin typeface="Futura"/>
                <a:cs typeface="Futura"/>
              </a:rPr>
              <a:t>hyperintensity</a:t>
            </a:r>
            <a:r>
              <a:rPr lang="en-US" sz="1600" dirty="0">
                <a:latin typeface="Futura"/>
                <a:cs typeface="Futura"/>
              </a:rPr>
              <a:t> in lesion was 16 times more common with melanoma metastases than with lung cancer metastases. 	</a:t>
            </a:r>
          </a:p>
          <a:p>
            <a:endParaRPr lang="en-US" sz="1600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r>
              <a:rPr lang="en-US" sz="3000" i="1" dirty="0" err="1">
                <a:solidFill>
                  <a:schemeClr val="bg1"/>
                </a:solidFill>
                <a:latin typeface="Futura"/>
                <a:cs typeface="Futura"/>
              </a:rPr>
              <a:t>Incidenza</a:t>
            </a:r>
            <a:endParaRPr lang="en-US" sz="3000" i="1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1676400"/>
            <a:ext cx="6934200" cy="4441214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285744" indent="-285744">
              <a:buFont typeface="Wingdings" charset="2"/>
              <a:buChar char="Ø"/>
            </a:pPr>
            <a:r>
              <a:rPr lang="en-US" sz="2600" dirty="0" err="1">
                <a:latin typeface="Futura"/>
                <a:cs typeface="Futura"/>
              </a:rPr>
              <a:t>Polmone</a:t>
            </a:r>
            <a:r>
              <a:rPr lang="en-US" sz="2600" dirty="0">
                <a:latin typeface="Futura"/>
                <a:cs typeface="Futura"/>
              </a:rPr>
              <a:t>: 17% </a:t>
            </a:r>
          </a:p>
          <a:p>
            <a:pPr marL="285744" indent="-285744"/>
            <a:r>
              <a:rPr lang="en-US" sz="2200" dirty="0">
                <a:latin typeface="Futura"/>
                <a:cs typeface="Futura"/>
              </a:rPr>
              <a:t>(</a:t>
            </a:r>
            <a:r>
              <a:rPr lang="en-US" sz="2200" dirty="0" err="1">
                <a:latin typeface="Futura"/>
                <a:cs typeface="Futura"/>
              </a:rPr>
              <a:t>Microcitoma</a:t>
            </a:r>
            <a:r>
              <a:rPr lang="en-US" sz="2200" dirty="0">
                <a:latin typeface="Futura"/>
                <a:cs typeface="Futura"/>
              </a:rPr>
              <a:t>&gt;</a:t>
            </a:r>
            <a:r>
              <a:rPr lang="en-US" sz="2200" dirty="0" err="1">
                <a:latin typeface="Futura"/>
                <a:cs typeface="Futura"/>
              </a:rPr>
              <a:t>adenocarcinoma</a:t>
            </a:r>
            <a:r>
              <a:rPr lang="en-US" sz="2200" dirty="0">
                <a:latin typeface="Futura"/>
                <a:cs typeface="Futura"/>
              </a:rPr>
              <a:t>&gt;carcinoma </a:t>
            </a:r>
            <a:r>
              <a:rPr lang="en-US" sz="2200" dirty="0" err="1">
                <a:latin typeface="Futura"/>
                <a:cs typeface="Futura"/>
              </a:rPr>
              <a:t>squamoso</a:t>
            </a:r>
            <a:r>
              <a:rPr lang="en-US" sz="2200" dirty="0">
                <a:latin typeface="Futura"/>
                <a:cs typeface="Futura"/>
              </a:rPr>
              <a:t>)</a:t>
            </a:r>
          </a:p>
          <a:p>
            <a:pPr marL="285744" indent="-285744"/>
            <a:endParaRPr lang="en-US" sz="26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600" dirty="0">
                <a:latin typeface="Futura"/>
                <a:cs typeface="Futura"/>
              </a:rPr>
              <a:t>Rene: 10.5%</a:t>
            </a:r>
          </a:p>
          <a:p>
            <a:pPr marL="285744" indent="-285744">
              <a:buFont typeface="Wingdings" charset="2"/>
              <a:buChar char="Ø"/>
            </a:pPr>
            <a:endParaRPr lang="en-US" sz="26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600" dirty="0">
                <a:latin typeface="Futura"/>
                <a:cs typeface="Futura"/>
              </a:rPr>
              <a:t>Melanoma: 8%</a:t>
            </a:r>
          </a:p>
          <a:p>
            <a:pPr marL="285744" indent="-285744">
              <a:buFont typeface="Wingdings" charset="2"/>
              <a:buChar char="Ø"/>
            </a:pPr>
            <a:endParaRPr lang="en-US" sz="2600" dirty="0">
              <a:latin typeface="Futura"/>
              <a:cs typeface="Futura"/>
            </a:endParaRPr>
          </a:p>
          <a:p>
            <a:pPr marL="285744" indent="-285744">
              <a:buFont typeface="Wingdings" charset="2"/>
              <a:buChar char="Ø"/>
            </a:pPr>
            <a:r>
              <a:rPr lang="en-US" sz="2600" dirty="0" err="1">
                <a:latin typeface="Futura"/>
                <a:cs typeface="Futura"/>
              </a:rPr>
              <a:t>Mammella</a:t>
            </a:r>
            <a:r>
              <a:rPr lang="en-US" sz="2600" dirty="0">
                <a:latin typeface="Futura"/>
                <a:cs typeface="Futura"/>
              </a:rPr>
              <a:t>: 5.2%</a:t>
            </a:r>
          </a:p>
          <a:p>
            <a:pPr marL="285744" indent="-285744"/>
            <a:r>
              <a:rPr lang="en-US" sz="2600" dirty="0">
                <a:latin typeface="Futura"/>
                <a:cs typeface="Futura"/>
              </a:rPr>
              <a:t>	</a:t>
            </a:r>
          </a:p>
          <a:p>
            <a:pPr marL="285744" indent="-285744">
              <a:buFont typeface="Wingdings" charset="2"/>
              <a:buChar char="Ø"/>
            </a:pPr>
            <a:r>
              <a:rPr lang="en-US" sz="2600" dirty="0">
                <a:latin typeface="Futura"/>
                <a:cs typeface="Futura"/>
              </a:rPr>
              <a:t>Colon: 1.4%</a:t>
            </a:r>
          </a:p>
          <a:p>
            <a:pPr marL="0" lvl="5"/>
            <a:endParaRPr lang="en-US" sz="2600" dirty="0">
              <a:latin typeface="Futura"/>
              <a:cs typeface="Futura"/>
            </a:endParaRPr>
          </a:p>
        </p:txBody>
      </p:sp>
      <p:sp>
        <p:nvSpPr>
          <p:cNvPr id="4" name="Right Triangle 3"/>
          <p:cNvSpPr/>
          <p:nvPr/>
        </p:nvSpPr>
        <p:spPr>
          <a:xfrm flipH="1" flipV="1">
            <a:off x="609602" y="1752602"/>
            <a:ext cx="838200" cy="381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6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997539" y="6539301"/>
            <a:ext cx="1917863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>
                <a:latin typeface="Futura"/>
                <a:cs typeface="Futura"/>
              </a:rPr>
              <a:t>Schouten LJ. Cancer 2002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52600" y="1676402"/>
            <a:ext cx="6934200" cy="2590800"/>
            <a:chOff x="1752600" y="1676400"/>
            <a:chExt cx="6934200" cy="2590800"/>
          </a:xfrm>
        </p:grpSpPr>
        <p:sp>
          <p:nvSpPr>
            <p:cNvPr id="6" name="Rectangle 5"/>
            <p:cNvSpPr/>
            <p:nvPr/>
          </p:nvSpPr>
          <p:spPr>
            <a:xfrm>
              <a:off x="1752600" y="1676400"/>
              <a:ext cx="6934200" cy="914400"/>
            </a:xfrm>
            <a:prstGeom prst="rect">
              <a:avLst/>
            </a:prstGeom>
            <a:noFill/>
            <a:ln w="19050" cap="flat" cmpd="sng" algn="ctr">
              <a:solidFill>
                <a:srgbClr val="00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752600" y="3352800"/>
              <a:ext cx="6934200" cy="914400"/>
            </a:xfrm>
            <a:prstGeom prst="rect">
              <a:avLst/>
            </a:prstGeom>
            <a:noFill/>
            <a:ln w="19050" cap="flat" cmpd="sng" algn="ctr">
              <a:solidFill>
                <a:srgbClr val="00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Diagnosi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differenziale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7" name="Picture 4" descr="gen~002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grayscl/>
          </a:blip>
          <a:srcRect l="17443" t="9105" r="8022" b="6812"/>
          <a:stretch>
            <a:fillRect/>
          </a:stretch>
        </p:blipFill>
        <p:spPr bwMode="auto">
          <a:xfrm>
            <a:off x="5462379" y="1033465"/>
            <a:ext cx="2410246" cy="3005137"/>
          </a:xfrm>
          <a:prstGeom prst="rect">
            <a:avLst/>
          </a:prstGeom>
          <a:noFill/>
        </p:spPr>
      </p:pic>
      <p:pic>
        <p:nvPicPr>
          <p:cNvPr id="9" name="Picture 5" descr="gen~0001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l="8958" t="475" r="6653" b="4747"/>
          <a:stretch>
            <a:fillRect/>
          </a:stretch>
        </p:blipFill>
        <p:spPr bwMode="auto">
          <a:xfrm>
            <a:off x="914401" y="1033465"/>
            <a:ext cx="2418171" cy="3005137"/>
          </a:xfrm>
          <a:prstGeom prst="rect">
            <a:avLst/>
          </a:prstGeom>
          <a:noFill/>
        </p:spPr>
      </p:pic>
      <p:pic>
        <p:nvPicPr>
          <p:cNvPr id="10" name="Picture 6" descr="gen~0010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19850" t="16714" r="18735" b="10361"/>
          <a:stretch>
            <a:fillRect/>
          </a:stretch>
        </p:blipFill>
        <p:spPr bwMode="auto">
          <a:xfrm>
            <a:off x="3200400" y="1033465"/>
            <a:ext cx="2286000" cy="3005137"/>
          </a:xfrm>
          <a:prstGeom prst="rect">
            <a:avLst/>
          </a:prstGeom>
          <a:noFill/>
        </p:spPr>
      </p:pic>
      <p:pic>
        <p:nvPicPr>
          <p:cNvPr id="12" name="Picture 5" descr="DSCN3865"/>
          <p:cNvPicPr>
            <a:picLocks noChangeAspect="1" noChangeArrowheads="1"/>
          </p:cNvPicPr>
          <p:nvPr/>
        </p:nvPicPr>
        <p:blipFill>
          <a:blip r:embed="rId6">
            <a:lum bright="-6000"/>
            <a:grayscl/>
          </a:blip>
          <a:srcRect l="24219" t="13781" r="23633" b="4537"/>
          <a:stretch>
            <a:fillRect/>
          </a:stretch>
        </p:blipFill>
        <p:spPr bwMode="auto">
          <a:xfrm>
            <a:off x="930322" y="4191002"/>
            <a:ext cx="2274848" cy="2667000"/>
          </a:xfrm>
          <a:prstGeom prst="rect">
            <a:avLst/>
          </a:prstGeom>
          <a:noFill/>
        </p:spPr>
      </p:pic>
      <p:pic>
        <p:nvPicPr>
          <p:cNvPr id="13" name="Picture 6" descr="DSCN3867"/>
          <p:cNvPicPr>
            <a:picLocks noChangeAspect="1" noChangeArrowheads="1"/>
          </p:cNvPicPr>
          <p:nvPr/>
        </p:nvPicPr>
        <p:blipFill>
          <a:blip r:embed="rId7">
            <a:lum bright="-6000"/>
            <a:grayscl/>
          </a:blip>
          <a:srcRect l="25518" t="9498" r="23601" b="15426"/>
          <a:stretch>
            <a:fillRect/>
          </a:stretch>
        </p:blipFill>
        <p:spPr bwMode="auto">
          <a:xfrm>
            <a:off x="5462379" y="4191002"/>
            <a:ext cx="2410246" cy="2667000"/>
          </a:xfrm>
          <a:prstGeom prst="rect">
            <a:avLst/>
          </a:prstGeom>
          <a:noFill/>
        </p:spPr>
      </p:pic>
      <p:pic>
        <p:nvPicPr>
          <p:cNvPr id="14" name="Picture 7" descr="DSCN3870"/>
          <p:cNvPicPr>
            <a:picLocks noChangeAspect="1" noChangeArrowheads="1"/>
          </p:cNvPicPr>
          <p:nvPr/>
        </p:nvPicPr>
        <p:blipFill>
          <a:blip r:embed="rId8">
            <a:grayscl/>
          </a:blip>
          <a:srcRect l="26889" t="5266" r="18945" b="10481"/>
          <a:stretch>
            <a:fillRect/>
          </a:stretch>
        </p:blipFill>
        <p:spPr bwMode="auto">
          <a:xfrm>
            <a:off x="3200400" y="4191002"/>
            <a:ext cx="2286000" cy="266700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0" y="4038602"/>
            <a:ext cx="9144000" cy="152400"/>
          </a:xfrm>
          <a:prstGeom prst="rect">
            <a:avLst/>
          </a:prstGeom>
          <a:noFill/>
          <a:ln>
            <a:solidFill>
              <a:srgbClr val="006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872625" y="4572002"/>
            <a:ext cx="1271377" cy="400110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r>
              <a:rPr lang="en-US" sz="1000" dirty="0" err="1">
                <a:latin typeface="Futura"/>
                <a:cs typeface="Futura"/>
              </a:rPr>
              <a:t>Adenocarcinoma</a:t>
            </a:r>
            <a:endParaRPr lang="en-US" sz="1000" dirty="0">
              <a:latin typeface="Futura"/>
              <a:cs typeface="Futura"/>
            </a:endParaRPr>
          </a:p>
          <a:p>
            <a:r>
              <a:rPr lang="en-US" sz="1000" dirty="0" err="1">
                <a:latin typeface="Futura"/>
                <a:cs typeface="Futura"/>
              </a:rPr>
              <a:t>polmonare</a:t>
            </a:r>
            <a:endParaRPr lang="en-US" sz="1000" dirty="0">
              <a:latin typeface="Futura"/>
              <a:cs typeface="Futur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48602" y="1200090"/>
            <a:ext cx="1271377" cy="400110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r>
              <a:rPr lang="en-US" sz="1000" dirty="0" err="1">
                <a:latin typeface="Futura"/>
                <a:cs typeface="Futura"/>
              </a:rPr>
              <a:t>Microcitoma</a:t>
            </a:r>
            <a:endParaRPr lang="en-US" sz="1000" dirty="0">
              <a:latin typeface="Futura"/>
              <a:cs typeface="Futura"/>
            </a:endParaRPr>
          </a:p>
          <a:p>
            <a:r>
              <a:rPr lang="en-US" sz="1000" dirty="0" err="1">
                <a:latin typeface="Futura"/>
                <a:cs typeface="Futura"/>
              </a:rPr>
              <a:t>polmonare</a:t>
            </a:r>
            <a:endParaRPr lang="en-US" sz="1000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Diagnosi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differenziale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7" name="Picture 6" descr="meta ge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355" t="52612" r="1713" b="4545"/>
          <a:stretch/>
        </p:blipFill>
        <p:spPr>
          <a:xfrm>
            <a:off x="88900" y="4653136"/>
            <a:ext cx="8966200" cy="2204864"/>
          </a:xfrm>
          <a:prstGeom prst="rect">
            <a:avLst/>
          </a:prstGeom>
        </p:spPr>
      </p:pic>
      <p:pic>
        <p:nvPicPr>
          <p:cNvPr id="8" name="Picture 7" descr="meta gado.tif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665" t="59489" r="424" b="2018"/>
          <a:stretch/>
        </p:blipFill>
        <p:spPr>
          <a:xfrm>
            <a:off x="88900" y="2852938"/>
            <a:ext cx="8966200" cy="1978892"/>
          </a:xfrm>
          <a:prstGeom prst="rect">
            <a:avLst/>
          </a:prstGeom>
        </p:spPr>
      </p:pic>
      <p:pic>
        <p:nvPicPr>
          <p:cNvPr id="9" name="Picture 8" descr="meta t1.tif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125" t="54639" r="1285" b="9985"/>
          <a:stretch/>
        </p:blipFill>
        <p:spPr>
          <a:xfrm>
            <a:off x="88900" y="1062237"/>
            <a:ext cx="8966200" cy="18178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04922" y="1115452"/>
            <a:ext cx="2159566" cy="369332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Melanoma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cutaneo</a:t>
            </a:r>
            <a:endParaRPr lang="en-US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4275" y="6381328"/>
            <a:ext cx="5070619" cy="369332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Diagnosi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istologica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: M. da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Adeno-Ca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polmonare</a:t>
            </a:r>
            <a:endParaRPr lang="en-US" dirty="0">
              <a:solidFill>
                <a:schemeClr val="bg1"/>
              </a:solidFill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5675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Riconoscere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aspetti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non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tipici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7" name="Picture 6" descr="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02"/>
            <a:ext cx="9144000" cy="50561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2744" y="1219200"/>
            <a:ext cx="3113856" cy="76943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cistiche</a:t>
            </a:r>
            <a:endParaRPr lang="en-US" sz="2200" dirty="0">
              <a:latin typeface="Futura"/>
              <a:cs typeface="Futura"/>
            </a:endParaRPr>
          </a:p>
          <a:p>
            <a:endParaRPr lang="en-US" sz="2200" dirty="0">
              <a:latin typeface="Futura"/>
              <a:cs typeface="Futur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48602" y="1459468"/>
            <a:ext cx="1313180" cy="369332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dirty="0" smtClean="0">
                <a:latin typeface="Futura"/>
                <a:cs typeface="Futura"/>
              </a:rPr>
              <a:t>Ca. </a:t>
            </a:r>
            <a:r>
              <a:rPr lang="en-US" dirty="0" err="1" smtClean="0">
                <a:latin typeface="Futura"/>
                <a:cs typeface="Futura"/>
              </a:rPr>
              <a:t>laringe</a:t>
            </a:r>
            <a:endParaRPr lang="en-US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Riconoscere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aspetti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non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tipici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2744" y="1219200"/>
            <a:ext cx="3113856" cy="76943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cistiche</a:t>
            </a:r>
            <a:endParaRPr lang="en-US" sz="2200" dirty="0">
              <a:latin typeface="Futura"/>
              <a:cs typeface="Futura"/>
            </a:endParaRPr>
          </a:p>
          <a:p>
            <a:endParaRPr lang="en-US" sz="2200" dirty="0">
              <a:latin typeface="Futura"/>
              <a:cs typeface="Futur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0402" y="1459468"/>
            <a:ext cx="2121093" cy="369332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AdenoCa</a:t>
            </a:r>
            <a:r>
              <a:rPr lang="en-US" dirty="0" smtClean="0">
                <a:latin typeface="Futura"/>
                <a:cs typeface="Futura"/>
              </a:rPr>
              <a:t>. </a:t>
            </a:r>
            <a:r>
              <a:rPr lang="en-US" dirty="0" err="1" smtClean="0">
                <a:latin typeface="Futura"/>
                <a:cs typeface="Futura"/>
              </a:rPr>
              <a:t>polmone</a:t>
            </a:r>
            <a:endParaRPr lang="en-US" dirty="0">
              <a:latin typeface="Futura"/>
              <a:cs typeface="Futura"/>
            </a:endParaRPr>
          </a:p>
        </p:txBody>
      </p:sp>
      <p:pic>
        <p:nvPicPr>
          <p:cNvPr id="11" name="Picture 10" descr="2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66530"/>
            <a:ext cx="9144000" cy="5067670"/>
          </a:xfrm>
          <a:prstGeom prst="rect">
            <a:avLst/>
          </a:prstGeom>
        </p:spPr>
      </p:pic>
      <p:pic>
        <p:nvPicPr>
          <p:cNvPr id="12" name="Picture 11" descr="3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66529"/>
            <a:ext cx="9149962" cy="506767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6" y="1484785"/>
            <a:ext cx="7560840" cy="6463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0" lvl="5"/>
            <a:endParaRPr lang="en-US" dirty="0" smtClean="0">
              <a:latin typeface="Futura"/>
              <a:cs typeface="Futura"/>
            </a:endParaRPr>
          </a:p>
          <a:p>
            <a:pPr marL="0" lvl="5"/>
            <a:endParaRPr lang="en-US" dirty="0" smtClean="0">
              <a:latin typeface="Futura"/>
              <a:cs typeface="Futur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Riconoscere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aspetti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non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tipici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219200"/>
            <a:ext cx="3113856" cy="76943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calcifiche</a:t>
            </a:r>
            <a:endParaRPr lang="en-US" sz="2200" dirty="0">
              <a:latin typeface="Futura"/>
              <a:cs typeface="Futura"/>
            </a:endParaRPr>
          </a:p>
          <a:p>
            <a:endParaRPr lang="en-US" sz="2200" dirty="0">
              <a:latin typeface="Futura"/>
              <a:cs typeface="Futura"/>
            </a:endParaRPr>
          </a:p>
        </p:txBody>
      </p:sp>
      <p:pic>
        <p:nvPicPr>
          <p:cNvPr id="7" name="Picture 1026" descr="DSCN3145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33008" r="15326" b="3125"/>
          <a:stretch>
            <a:fillRect/>
          </a:stretch>
        </p:blipFill>
        <p:spPr bwMode="auto">
          <a:xfrm>
            <a:off x="4067947" y="1174764"/>
            <a:ext cx="1554720" cy="2186654"/>
          </a:xfrm>
          <a:prstGeom prst="rect">
            <a:avLst/>
          </a:prstGeom>
          <a:noFill/>
        </p:spPr>
      </p:pic>
      <p:pic>
        <p:nvPicPr>
          <p:cNvPr id="9" name="Picture 1027" descr="DSCN3146"/>
          <p:cNvPicPr>
            <a:picLocks noChangeAspect="1" noChangeArrowheads="1"/>
          </p:cNvPicPr>
          <p:nvPr/>
        </p:nvPicPr>
        <p:blipFill>
          <a:blip r:embed="rId4">
            <a:lum bright="-6000"/>
            <a:grayscl/>
          </a:blip>
          <a:srcRect l="16780" t="3125" r="24397"/>
          <a:stretch>
            <a:fillRect/>
          </a:stretch>
        </p:blipFill>
        <p:spPr bwMode="auto">
          <a:xfrm>
            <a:off x="4067946" y="3361418"/>
            <a:ext cx="1688269" cy="2083806"/>
          </a:xfrm>
          <a:prstGeom prst="rect">
            <a:avLst/>
          </a:prstGeom>
          <a:noFill/>
        </p:spPr>
      </p:pic>
      <p:pic>
        <p:nvPicPr>
          <p:cNvPr id="10" name="Picture 1028" descr="DSCN3150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27849" r="17238"/>
          <a:stretch>
            <a:fillRect/>
          </a:stretch>
        </p:blipFill>
        <p:spPr bwMode="auto">
          <a:xfrm>
            <a:off x="5622667" y="1174764"/>
            <a:ext cx="1601443" cy="2186654"/>
          </a:xfrm>
          <a:prstGeom prst="rect">
            <a:avLst/>
          </a:prstGeom>
          <a:noFill/>
        </p:spPr>
      </p:pic>
      <p:pic>
        <p:nvPicPr>
          <p:cNvPr id="11" name="Picture 1029" descr="DSCN3153"/>
          <p:cNvPicPr>
            <a:picLocks noChangeAspect="1" noChangeArrowheads="1"/>
          </p:cNvPicPr>
          <p:nvPr/>
        </p:nvPicPr>
        <p:blipFill>
          <a:blip r:embed="rId6">
            <a:lum bright="-6000" contrast="6000"/>
            <a:grayscl/>
          </a:blip>
          <a:srcRect l="18994" r="23389"/>
          <a:stretch>
            <a:fillRect/>
          </a:stretch>
        </p:blipFill>
        <p:spPr bwMode="auto">
          <a:xfrm>
            <a:off x="5622667" y="3361418"/>
            <a:ext cx="1601443" cy="2083806"/>
          </a:xfrm>
          <a:prstGeom prst="rect">
            <a:avLst/>
          </a:prstGeom>
          <a:noFill/>
        </p:spPr>
      </p:pic>
      <p:pic>
        <p:nvPicPr>
          <p:cNvPr id="12" name="Picture 1030" descr="DSCN3154"/>
          <p:cNvPicPr>
            <a:picLocks noChangeAspect="1" noChangeArrowheads="1"/>
          </p:cNvPicPr>
          <p:nvPr/>
        </p:nvPicPr>
        <p:blipFill>
          <a:blip r:embed="rId7">
            <a:grayscl/>
          </a:blip>
          <a:srcRect l="27246" t="5078" r="21094" b="7031"/>
          <a:stretch>
            <a:fillRect/>
          </a:stretch>
        </p:blipFill>
        <p:spPr bwMode="auto">
          <a:xfrm>
            <a:off x="7224108" y="1174764"/>
            <a:ext cx="1714748" cy="2186654"/>
          </a:xfrm>
          <a:prstGeom prst="rect">
            <a:avLst/>
          </a:prstGeom>
          <a:noFill/>
        </p:spPr>
      </p:pic>
      <p:pic>
        <p:nvPicPr>
          <p:cNvPr id="13" name="Picture 1031" descr="DSCN3156"/>
          <p:cNvPicPr>
            <a:picLocks noChangeAspect="1" noChangeArrowheads="1"/>
          </p:cNvPicPr>
          <p:nvPr/>
        </p:nvPicPr>
        <p:blipFill>
          <a:blip r:embed="rId8">
            <a:lum bright="-6000"/>
            <a:grayscl/>
          </a:blip>
          <a:srcRect l="26384" t="6250" r="18457" b="1300"/>
          <a:stretch>
            <a:fillRect/>
          </a:stretch>
        </p:blipFill>
        <p:spPr bwMode="auto">
          <a:xfrm>
            <a:off x="7224109" y="3290254"/>
            <a:ext cx="1714749" cy="21549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589241"/>
            <a:ext cx="9144000" cy="1089527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1600" dirty="0">
                <a:latin typeface="Futura"/>
                <a:cs typeface="Futura"/>
              </a:rPr>
              <a:t>Le </a:t>
            </a:r>
            <a:r>
              <a:rPr lang="en-US" sz="1600" dirty="0" err="1">
                <a:latin typeface="Futura"/>
                <a:cs typeface="Futura"/>
              </a:rPr>
              <a:t>calcificazioni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nei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tumori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sono</a:t>
            </a:r>
            <a:r>
              <a:rPr lang="en-US" sz="1600" dirty="0">
                <a:latin typeface="Futura"/>
                <a:cs typeface="Futura"/>
              </a:rPr>
              <a:t>  </a:t>
            </a:r>
            <a:r>
              <a:rPr lang="en-US" sz="1600" dirty="0" err="1">
                <a:latin typeface="Futura"/>
                <a:cs typeface="Futura"/>
              </a:rPr>
              <a:t>generalmente</a:t>
            </a:r>
            <a:r>
              <a:rPr lang="en-US" sz="1600" dirty="0">
                <a:latin typeface="Futura"/>
                <a:cs typeface="Futura"/>
              </a:rPr>
              <a:t> di </a:t>
            </a:r>
            <a:r>
              <a:rPr lang="en-US" sz="1600" dirty="0" err="1">
                <a:latin typeface="Futura"/>
                <a:cs typeface="Futura"/>
              </a:rPr>
              <a:t>natura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distrofica</a:t>
            </a:r>
            <a:r>
              <a:rPr lang="en-US" sz="1600" dirty="0">
                <a:latin typeface="Futura"/>
                <a:cs typeface="Futura"/>
              </a:rPr>
              <a:t>, </a:t>
            </a:r>
            <a:r>
              <a:rPr lang="en-US" sz="1600" dirty="0" err="1">
                <a:latin typeface="Futura"/>
                <a:cs typeface="Futura"/>
              </a:rPr>
              <a:t>ovvero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depositi</a:t>
            </a:r>
            <a:r>
              <a:rPr lang="en-US" sz="1600" dirty="0">
                <a:latin typeface="Futura"/>
                <a:cs typeface="Futura"/>
              </a:rPr>
              <a:t> di </a:t>
            </a:r>
            <a:r>
              <a:rPr lang="en-US" sz="1600" dirty="0" err="1">
                <a:latin typeface="Futura"/>
                <a:cs typeface="Futura"/>
              </a:rPr>
              <a:t>calcio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dentro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tessuto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degenerato</a:t>
            </a:r>
            <a:r>
              <a:rPr lang="en-US" sz="1600" dirty="0">
                <a:latin typeface="Futura"/>
                <a:cs typeface="Futura"/>
              </a:rPr>
              <a:t> o </a:t>
            </a:r>
            <a:r>
              <a:rPr lang="en-US" sz="1600" dirty="0" err="1">
                <a:latin typeface="Futura"/>
                <a:cs typeface="Futura"/>
              </a:rPr>
              <a:t>necrotico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che</a:t>
            </a:r>
            <a:r>
              <a:rPr lang="en-US" sz="1600" dirty="0">
                <a:latin typeface="Futura"/>
                <a:cs typeface="Futura"/>
              </a:rPr>
              <a:t> non </a:t>
            </a:r>
            <a:r>
              <a:rPr lang="en-US" sz="1600" dirty="0" err="1">
                <a:latin typeface="Futura"/>
                <a:cs typeface="Futura"/>
              </a:rPr>
              <a:t>vengono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riassorbiti</a:t>
            </a:r>
            <a:r>
              <a:rPr lang="en-US" sz="1600" dirty="0">
                <a:latin typeface="Futura"/>
                <a:cs typeface="Futura"/>
              </a:rPr>
              <a:t> dal </a:t>
            </a:r>
            <a:r>
              <a:rPr lang="en-US" sz="1600" dirty="0" err="1">
                <a:latin typeface="Futura"/>
                <a:cs typeface="Futura"/>
              </a:rPr>
              <a:t>tessuto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tumorale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stesso</a:t>
            </a:r>
            <a:r>
              <a:rPr lang="en-US" sz="1600" dirty="0">
                <a:latin typeface="Futura"/>
                <a:cs typeface="Futura"/>
              </a:rPr>
              <a:t>. Un </a:t>
            </a:r>
            <a:r>
              <a:rPr lang="en-US" sz="1600" dirty="0" err="1">
                <a:latin typeface="Futura"/>
                <a:cs typeface="Futura"/>
              </a:rPr>
              <a:t>meccanismo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che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favorisce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questi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depositi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è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l’alcalinizzazione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dovuta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all’accumulo</a:t>
            </a:r>
            <a:r>
              <a:rPr lang="en-US" sz="1600" dirty="0">
                <a:latin typeface="Futura"/>
                <a:cs typeface="Futura"/>
              </a:rPr>
              <a:t> di CO2 </a:t>
            </a:r>
            <a:r>
              <a:rPr lang="en-US" sz="1600" dirty="0" err="1">
                <a:latin typeface="Futura"/>
                <a:cs typeface="Futura"/>
              </a:rPr>
              <a:t>nel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tessuto</a:t>
            </a:r>
            <a:r>
              <a:rPr lang="en-US" sz="1600" dirty="0">
                <a:latin typeface="Futura"/>
                <a:cs typeface="Futura"/>
              </a:rPr>
              <a:t> </a:t>
            </a:r>
            <a:r>
              <a:rPr lang="en-US" sz="1600" dirty="0" err="1">
                <a:latin typeface="Futura"/>
                <a:cs typeface="Futura"/>
              </a:rPr>
              <a:t>necrotico</a:t>
            </a:r>
            <a:r>
              <a:rPr lang="en-US" sz="1600" dirty="0">
                <a:latin typeface="Futura"/>
                <a:cs typeface="Futura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88224" y="6536377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Futura"/>
                <a:cs typeface="Futura"/>
              </a:rPr>
              <a:t>Tashiro</a:t>
            </a:r>
            <a:r>
              <a:rPr lang="en-US" sz="1200" dirty="0" smtClean="0">
                <a:latin typeface="Futura"/>
                <a:cs typeface="Futura"/>
              </a:rPr>
              <a:t> et al. Neurosurgery 1990</a:t>
            </a:r>
            <a:endParaRPr lang="en-US" sz="1200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16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1026"/>
          <p:cNvSpPr>
            <a:spLocks noChangeArrowheads="1"/>
          </p:cNvSpPr>
          <p:nvPr/>
        </p:nvSpPr>
        <p:spPr bwMode="auto">
          <a:xfrm>
            <a:off x="771525" y="-287337"/>
            <a:ext cx="184664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8" tIns="45718" rIns="91438" bIns="45718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-48019" y="1447802"/>
            <a:ext cx="9192021" cy="2590800"/>
            <a:chOff x="1" y="0"/>
            <a:chExt cx="9192021" cy="2590800"/>
          </a:xfrm>
        </p:grpSpPr>
        <p:pic>
          <p:nvPicPr>
            <p:cNvPr id="354312" name="Picture 1032" descr="DSCN2008.JPG                                                   00131DF4&#10;MEMORIAMIA                     BCB59EE4:"/>
            <p:cNvPicPr>
              <a:picLocks noChangeAspect="1" noChangeArrowheads="1"/>
            </p:cNvPicPr>
            <p:nvPr/>
          </p:nvPicPr>
          <p:blipFill>
            <a:blip r:embed="rId3">
              <a:lum bright="-18000" contrast="24000"/>
              <a:grayscl/>
            </a:blip>
            <a:srcRect l="6029" t="16330" r="57800" b="25009"/>
            <a:stretch>
              <a:fillRect/>
            </a:stretch>
          </p:blipFill>
          <p:spPr bwMode="auto">
            <a:xfrm>
              <a:off x="1" y="0"/>
              <a:ext cx="2129666" cy="2590800"/>
            </a:xfrm>
            <a:prstGeom prst="rect">
              <a:avLst/>
            </a:prstGeom>
            <a:noFill/>
          </p:spPr>
        </p:pic>
        <p:pic>
          <p:nvPicPr>
            <p:cNvPr id="354314" name="Picture 1034" descr="DSCN2012.JPG                                                   00131DF4&#10;MEMORIAMIA                     BCB59EE4:"/>
            <p:cNvPicPr>
              <a:picLocks noChangeAspect="1" noChangeArrowheads="1"/>
            </p:cNvPicPr>
            <p:nvPr/>
          </p:nvPicPr>
          <p:blipFill>
            <a:blip r:embed="rId4">
              <a:grayscl/>
            </a:blip>
            <a:srcRect l="3967" t="18001" r="53175" b="16931"/>
            <a:stretch>
              <a:fillRect/>
            </a:stretch>
          </p:blipFill>
          <p:spPr bwMode="auto">
            <a:xfrm>
              <a:off x="2129667" y="0"/>
              <a:ext cx="2275163" cy="2590800"/>
            </a:xfrm>
            <a:prstGeom prst="rect">
              <a:avLst/>
            </a:prstGeom>
            <a:noFill/>
          </p:spPr>
        </p:pic>
        <p:pic>
          <p:nvPicPr>
            <p:cNvPr id="354315" name="Picture 1035" descr="DSCN2014.JPG                                                   00131DF4&#10;MEMORIAMIA                     BCB59EE4:"/>
            <p:cNvPicPr>
              <a:picLocks noChangeAspect="1" noChangeArrowheads="1"/>
            </p:cNvPicPr>
            <p:nvPr/>
          </p:nvPicPr>
          <p:blipFill>
            <a:blip r:embed="rId5">
              <a:grayscl/>
            </a:blip>
            <a:srcRect t="15633" r="53795" b="18420"/>
            <a:stretch>
              <a:fillRect/>
            </a:stretch>
          </p:blipFill>
          <p:spPr bwMode="auto">
            <a:xfrm>
              <a:off x="4404831" y="0"/>
              <a:ext cx="2419488" cy="2590800"/>
            </a:xfrm>
            <a:prstGeom prst="rect">
              <a:avLst/>
            </a:prstGeom>
            <a:noFill/>
          </p:spPr>
        </p:pic>
        <p:pic>
          <p:nvPicPr>
            <p:cNvPr id="354316" name="Picture 1036" descr="DSCN2013.JPG                                                   00131DF4&#10;MEMORIAMIA                     BCB59EE4:"/>
            <p:cNvPicPr>
              <a:picLocks noChangeAspect="1" noChangeArrowheads="1"/>
            </p:cNvPicPr>
            <p:nvPr/>
          </p:nvPicPr>
          <p:blipFill>
            <a:blip r:embed="rId6">
              <a:grayscl/>
            </a:blip>
            <a:srcRect l="9029" t="22234" r="51755" b="20537"/>
            <a:stretch>
              <a:fillRect/>
            </a:stretch>
          </p:blipFill>
          <p:spPr bwMode="auto">
            <a:xfrm>
              <a:off x="6824319" y="0"/>
              <a:ext cx="2367703" cy="2590800"/>
            </a:xfrm>
            <a:prstGeom prst="rect">
              <a:avLst/>
            </a:prstGeom>
            <a:noFill/>
          </p:spPr>
        </p:pic>
      </p:grpSp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Riconoscere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aspetti</a:t>
            </a:r>
            <a:r>
              <a:rPr lang="en-US" sz="3200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non </a:t>
            </a:r>
            <a:r>
              <a:rPr lang="en-US" sz="3200" dirty="0" err="1">
                <a:solidFill>
                  <a:schemeClr val="bg1"/>
                </a:solidFill>
                <a:latin typeface="Futura"/>
                <a:ea typeface="+mj-ea"/>
                <a:cs typeface="Futura"/>
              </a:rPr>
              <a:t>tipici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354313" name="Picture 1033" descr="DSCN2009.JPG                                                   00131DF4&#10;MEMORIAMIA                     BCB59EE4:"/>
          <p:cNvPicPr>
            <a:picLocks noChangeAspect="1" noChangeArrowheads="1"/>
          </p:cNvPicPr>
          <p:nvPr/>
        </p:nvPicPr>
        <p:blipFill>
          <a:blip r:embed="rId7">
            <a:grayscl/>
          </a:blip>
          <a:srcRect t="9537" r="54326" b="15019"/>
          <a:stretch>
            <a:fillRect/>
          </a:stretch>
        </p:blipFill>
        <p:spPr bwMode="auto">
          <a:xfrm>
            <a:off x="6823331" y="1447802"/>
            <a:ext cx="2320671" cy="2590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971339" y="1447802"/>
            <a:ext cx="3172663" cy="369332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Futura"/>
                <a:cs typeface="Futura"/>
              </a:rPr>
              <a:t>AdenoCa</a:t>
            </a:r>
            <a:r>
              <a:rPr lang="en-US" dirty="0" smtClean="0">
                <a:solidFill>
                  <a:srgbClr val="FFFFFF"/>
                </a:solidFill>
                <a:latin typeface="Futura"/>
                <a:cs typeface="Futura"/>
              </a:rPr>
              <a:t>. </a:t>
            </a:r>
            <a:r>
              <a:rPr lang="en-US" dirty="0" err="1" smtClean="0">
                <a:solidFill>
                  <a:srgbClr val="FFFFFF"/>
                </a:solidFill>
                <a:latin typeface="Futura"/>
                <a:cs typeface="Futura"/>
              </a:rPr>
              <a:t>mucinoso</a:t>
            </a:r>
            <a:r>
              <a:rPr lang="en-US" dirty="0" smtClean="0">
                <a:solidFill>
                  <a:srgbClr val="FFFFFF"/>
                </a:solidFill>
                <a:latin typeface="Futura"/>
                <a:cs typeface="Futura"/>
              </a:rPr>
              <a:t> del colon</a:t>
            </a:r>
            <a:endParaRPr lang="en-US" dirty="0">
              <a:solidFill>
                <a:srgbClr val="FFFFFF"/>
              </a:solidFill>
              <a:latin typeface="Futura"/>
              <a:cs typeface="Futur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2746" y="990600"/>
            <a:ext cx="4637856" cy="76943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“</a:t>
            </a:r>
            <a:r>
              <a:rPr lang="en-US" sz="2200" dirty="0" err="1">
                <a:latin typeface="Futura"/>
                <a:cs typeface="Futura"/>
              </a:rPr>
              <a:t>ipo</a:t>
            </a:r>
            <a:r>
              <a:rPr lang="en-US" sz="2200" dirty="0">
                <a:latin typeface="Futura"/>
                <a:cs typeface="Futura"/>
              </a:rPr>
              <a:t>” in T2; </a:t>
            </a:r>
            <a:r>
              <a:rPr lang="en-US" sz="2200" dirty="0" err="1">
                <a:latin typeface="Futura"/>
                <a:cs typeface="Futura"/>
              </a:rPr>
              <a:t>iperdense</a:t>
            </a:r>
            <a:endParaRPr lang="en-US" sz="2200" dirty="0">
              <a:latin typeface="Futura"/>
              <a:cs typeface="Futura"/>
            </a:endParaRPr>
          </a:p>
          <a:p>
            <a:endParaRPr lang="en-US" sz="2200" dirty="0">
              <a:latin typeface="Futura"/>
              <a:cs typeface="Futura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" y="4114802"/>
            <a:ext cx="9173634" cy="3021391"/>
            <a:chOff x="0" y="1676400"/>
            <a:chExt cx="9173634" cy="3021391"/>
          </a:xfrm>
        </p:grpSpPr>
        <p:pic>
          <p:nvPicPr>
            <p:cNvPr id="15" name="Picture 3" descr="t2cor1"/>
            <p:cNvPicPr>
              <a:picLocks noChangeAspect="1" noChangeArrowheads="1"/>
            </p:cNvPicPr>
            <p:nvPr/>
          </p:nvPicPr>
          <p:blipFill>
            <a:blip r:embed="rId8"/>
            <a:srcRect l="22145" t="12549" r="22145" b="14764"/>
            <a:stretch>
              <a:fillRect/>
            </a:stretch>
          </p:blipFill>
          <p:spPr bwMode="auto">
            <a:xfrm>
              <a:off x="4694417" y="1676400"/>
              <a:ext cx="2315983" cy="3021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5" descr="t1ax+c 2"/>
            <p:cNvPicPr>
              <a:picLocks noChangeAspect="1" noChangeArrowheads="1"/>
            </p:cNvPicPr>
            <p:nvPr/>
          </p:nvPicPr>
          <p:blipFill>
            <a:blip r:embed="rId9"/>
            <a:srcRect l="22145" t="12549" r="22145" b="14764"/>
            <a:stretch>
              <a:fillRect/>
            </a:stretch>
          </p:blipFill>
          <p:spPr bwMode="auto">
            <a:xfrm>
              <a:off x="6858000" y="1676400"/>
              <a:ext cx="2315634" cy="302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7" descr="t2 ax 1"/>
            <p:cNvPicPr>
              <a:picLocks noChangeAspect="1" noChangeArrowheads="1"/>
            </p:cNvPicPr>
            <p:nvPr/>
          </p:nvPicPr>
          <p:blipFill>
            <a:blip r:embed="rId10"/>
            <a:srcRect l="22145" t="12549" r="22145" b="14764"/>
            <a:stretch>
              <a:fillRect/>
            </a:stretch>
          </p:blipFill>
          <p:spPr bwMode="auto">
            <a:xfrm>
              <a:off x="2514600" y="1676401"/>
              <a:ext cx="2316398" cy="3021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9" descr="tac spinazze0014"/>
            <p:cNvPicPr>
              <a:picLocks noChangeAspect="1" noChangeArrowheads="1"/>
            </p:cNvPicPr>
            <p:nvPr/>
          </p:nvPicPr>
          <p:blipFill>
            <a:blip r:embed="rId11"/>
            <a:srcRect l="14764" t="14764" r="22145" b="14764"/>
            <a:stretch>
              <a:fillRect/>
            </a:stretch>
          </p:blipFill>
          <p:spPr bwMode="auto">
            <a:xfrm>
              <a:off x="0" y="1676400"/>
              <a:ext cx="2704308" cy="3021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5257802" y="4126468"/>
            <a:ext cx="3962400" cy="369332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AdenoCa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mucinoso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della</a:t>
            </a:r>
            <a:r>
              <a:rPr lang="en-US" dirty="0" smtClean="0">
                <a:solidFill>
                  <a:schemeClr val="bg1"/>
                </a:solidFill>
                <a:latin typeface="Futura"/>
                <a:cs typeface="Futura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Futura"/>
                <a:cs typeface="Futura"/>
              </a:rPr>
              <a:t>mammella</a:t>
            </a:r>
            <a:endParaRPr lang="en-US" dirty="0">
              <a:solidFill>
                <a:schemeClr val="bg1"/>
              </a:solidFill>
              <a:latin typeface="Futura"/>
              <a:cs typeface="Futur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</a:t>
            </a:r>
            <a:r>
              <a:rPr lang="it-IT" sz="3200" dirty="0" err="1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osteo</a:t>
            </a:r>
            <a:r>
              <a:rPr lang="it-IT" sz="3200" dirty="0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-durali e </a:t>
            </a:r>
            <a:r>
              <a:rPr lang="it-IT" sz="3200" dirty="0" err="1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leptomenigee</a:t>
            </a:r>
            <a:endParaRPr lang="it-IT" sz="3200" dirty="0">
              <a:solidFill>
                <a:srgbClr val="FFFFFF"/>
              </a:solidFill>
              <a:latin typeface="Futura"/>
              <a:ea typeface="Garamond" charset="0"/>
              <a:cs typeface="Futura"/>
            </a:endParaRPr>
          </a:p>
        </p:txBody>
      </p:sp>
      <p:graphicFrame>
        <p:nvGraphicFramePr>
          <p:cNvPr id="5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74155161"/>
              </p:ext>
            </p:extLst>
          </p:nvPr>
        </p:nvGraphicFramePr>
        <p:xfrm>
          <a:off x="5220072" y="3896052"/>
          <a:ext cx="3851920" cy="2883590"/>
        </p:xfrm>
        <a:graphic>
          <a:graphicData uri="http://schemas.openxmlformats.org/presentationml/2006/ole">
            <p:oleObj spid="_x0000_s23563" name="Diapositiva" r:id="rId3" imgW="4572000" imgH="3416300" progId="PowerPoint.Show.8">
              <p:embed/>
            </p:oleObj>
          </a:graphicData>
        </a:graphic>
      </p:graphicFrame>
      <p:pic>
        <p:nvPicPr>
          <p:cNvPr id="6" name="Picture 2" descr="DSCN8042"/>
          <p:cNvPicPr>
            <a:picLocks noChangeAspect="1" noChangeArrowheads="1"/>
          </p:cNvPicPr>
          <p:nvPr/>
        </p:nvPicPr>
        <p:blipFill rotWithShape="1">
          <a:blip r:embed="rId4">
            <a:lum bright="-6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6364" t="1" r="18182" b="3591"/>
          <a:stretch/>
        </p:blipFill>
        <p:spPr bwMode="auto">
          <a:xfrm>
            <a:off x="2375899" y="989967"/>
            <a:ext cx="2045821" cy="225999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SCN8044"/>
          <p:cNvPicPr>
            <a:picLocks noChangeAspect="1" noChangeArrowheads="1"/>
          </p:cNvPicPr>
          <p:nvPr/>
        </p:nvPicPr>
        <p:blipFill rotWithShape="1">
          <a:blip r:embed="rId5">
            <a:lum bright="-12000" contrast="6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4546" t="1" r="21819" b="2343"/>
          <a:stretch/>
        </p:blipFill>
        <p:spPr bwMode="auto">
          <a:xfrm>
            <a:off x="412335" y="989967"/>
            <a:ext cx="1963564" cy="225999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SCN77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4445" t="14815" r="22223" b="2222"/>
          <a:stretch>
            <a:fillRect/>
          </a:stretch>
        </p:blipFill>
        <p:spPr bwMode="auto">
          <a:xfrm>
            <a:off x="6792361" y="977763"/>
            <a:ext cx="1929043" cy="225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DSCN768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1111" t="10370" r="23334"/>
          <a:stretch>
            <a:fillRect/>
          </a:stretch>
        </p:blipFill>
        <p:spPr bwMode="auto">
          <a:xfrm>
            <a:off x="4925878" y="977763"/>
            <a:ext cx="1859884" cy="225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1" descr="DSCN8160"/>
          <p:cNvPicPr>
            <a:picLocks noChangeAspect="1" noChangeArrowheads="1"/>
          </p:cNvPicPr>
          <p:nvPr/>
        </p:nvPicPr>
        <p:blipFill rotWithShape="1">
          <a:blip r:embed="rId8">
            <a:lum bright="-6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4300" r="19246" b="5789"/>
          <a:stretch/>
        </p:blipFill>
        <p:spPr bwMode="auto">
          <a:xfrm>
            <a:off x="683568" y="5074629"/>
            <a:ext cx="1240708" cy="1621904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SCN815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6042" r="16267" b="2513"/>
          <a:stretch>
            <a:fillRect/>
          </a:stretch>
        </p:blipFill>
        <p:spPr bwMode="auto">
          <a:xfrm>
            <a:off x="678460" y="3501008"/>
            <a:ext cx="1304576" cy="1636848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DSCN8162"/>
          <p:cNvPicPr>
            <a:picLocks noChangeAspect="1" noChangeArrowheads="1"/>
          </p:cNvPicPr>
          <p:nvPr/>
        </p:nvPicPr>
        <p:blipFill rotWithShape="1">
          <a:blip r:embed="rId10">
            <a:lum bright="-12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1898" r="17221" b="14592"/>
          <a:stretch/>
        </p:blipFill>
        <p:spPr bwMode="auto">
          <a:xfrm>
            <a:off x="1907704" y="5074629"/>
            <a:ext cx="1490326" cy="162190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DSCN816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6127" r="18828"/>
          <a:stretch>
            <a:fillRect/>
          </a:stretch>
        </p:blipFill>
        <p:spPr bwMode="auto">
          <a:xfrm>
            <a:off x="1966145" y="3501008"/>
            <a:ext cx="1428646" cy="164740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78460" y="3501008"/>
            <a:ext cx="2719570" cy="3195524"/>
          </a:xfrm>
          <a:prstGeom prst="rect">
            <a:avLst/>
          </a:prstGeom>
          <a:noFill/>
          <a:ln w="57150" cmpd="sng">
            <a:solidFill>
              <a:srgbClr val="006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6300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51506"/>
          <a:stretch/>
        </p:blipFill>
        <p:spPr bwMode="auto">
          <a:xfrm>
            <a:off x="5108834" y="4435125"/>
            <a:ext cx="2055453" cy="2450259"/>
          </a:xfrm>
          <a:prstGeom prst="rect">
            <a:avLst/>
          </a:prstGeom>
          <a:noFill/>
          <a:ln w="12700" cap="flat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01972" y="2686868"/>
            <a:ext cx="4326012" cy="4054500"/>
            <a:chOff x="101972" y="2686868"/>
            <a:chExt cx="4326012" cy="4054500"/>
          </a:xfrm>
        </p:grpSpPr>
        <p:sp>
          <p:nvSpPr>
            <p:cNvPr id="7" name="Rectangle 6"/>
            <p:cNvSpPr/>
            <p:nvPr/>
          </p:nvSpPr>
          <p:spPr bwMode="auto">
            <a:xfrm>
              <a:off x="101972" y="2686868"/>
              <a:ext cx="4326012" cy="4054500"/>
            </a:xfrm>
            <a:prstGeom prst="rect">
              <a:avLst/>
            </a:prstGeom>
            <a:noFill/>
            <a:ln w="38100" cap="flat" cmpd="sng" algn="ctr">
              <a:solidFill>
                <a:srgbClr val="0069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01972" y="2686868"/>
              <a:ext cx="4326012" cy="4054500"/>
              <a:chOff x="35496" y="12700"/>
              <a:chExt cx="4326012" cy="4054500"/>
            </a:xfrm>
          </p:grpSpPr>
          <p:pic>
            <p:nvPicPr>
              <p:cNvPr id="6" name="Picture 5" descr="carcino_lepto.tiff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l="1528" r="50690" b="51922"/>
              <a:stretch/>
            </p:blipFill>
            <p:spPr>
              <a:xfrm>
                <a:off x="35496" y="1628800"/>
                <a:ext cx="4326012" cy="2438400"/>
              </a:xfrm>
              <a:prstGeom prst="rect">
                <a:avLst/>
              </a:prstGeom>
            </p:spPr>
          </p:pic>
          <p:pic>
            <p:nvPicPr>
              <p:cNvPr id="4" name="Picture 3" descr="carcino_lepto.tiff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l="51682" t="6272" r="690" b="51923"/>
              <a:stretch/>
            </p:blipFill>
            <p:spPr>
              <a:xfrm>
                <a:off x="35496" y="12700"/>
                <a:ext cx="4326012" cy="2141523"/>
              </a:xfrm>
              <a:prstGeom prst="rect">
                <a:avLst/>
              </a:prstGeom>
            </p:spPr>
          </p:pic>
        </p:grp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1308" t="15124" r="62418" b="5119"/>
          <a:stretch/>
        </p:blipFill>
        <p:spPr bwMode="auto">
          <a:xfrm>
            <a:off x="7092280" y="1106884"/>
            <a:ext cx="2055812" cy="5778500"/>
          </a:xfrm>
          <a:prstGeom prst="rect">
            <a:avLst/>
          </a:prstGeom>
          <a:noFill/>
          <a:ln w="12700" cap="flat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or.tif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8851" r="24204"/>
          <a:stretch/>
        </p:blipFill>
        <p:spPr>
          <a:xfrm>
            <a:off x="5108834" y="1951112"/>
            <a:ext cx="1983446" cy="2569080"/>
          </a:xfrm>
          <a:prstGeom prst="rect">
            <a:avLst/>
          </a:prstGeom>
          <a:ln>
            <a:solidFill>
              <a:srgbClr val="FF66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79512" y="1268552"/>
            <a:ext cx="166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utura"/>
                <a:cs typeface="Futura"/>
              </a:rPr>
              <a:t>Ca. </a:t>
            </a:r>
            <a:r>
              <a:rPr lang="en-US" dirty="0" err="1" smtClean="0">
                <a:latin typeface="Futura"/>
                <a:cs typeface="Futura"/>
              </a:rPr>
              <a:t>mammella</a:t>
            </a:r>
            <a:endParaRPr lang="en-US" dirty="0">
              <a:latin typeface="Futura"/>
              <a:cs typeface="Futura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736" y="-27384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algn="ctr"/>
            <a:r>
              <a:rPr lang="it-IT" sz="3200" dirty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Metastasi  </a:t>
            </a:r>
            <a:r>
              <a:rPr lang="it-IT" sz="3200" dirty="0" err="1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osteo</a:t>
            </a:r>
            <a:r>
              <a:rPr lang="it-IT" sz="3200" dirty="0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-durali e </a:t>
            </a:r>
            <a:r>
              <a:rPr lang="it-IT" sz="3200" dirty="0" err="1" smtClean="0">
                <a:solidFill>
                  <a:srgbClr val="FFFFFF"/>
                </a:solidFill>
                <a:latin typeface="Futura"/>
                <a:ea typeface="Garamond" charset="0"/>
                <a:cs typeface="Futura"/>
              </a:rPr>
              <a:t>leptomenigee</a:t>
            </a:r>
            <a:endParaRPr lang="it-IT" sz="3200" dirty="0">
              <a:solidFill>
                <a:srgbClr val="FFFFFF"/>
              </a:solidFill>
              <a:latin typeface="Futura"/>
              <a:ea typeface="Garamond" charset="0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34298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1964" t="26482" r="11977" b="31608"/>
          <a:stretch/>
        </p:blipFill>
        <p:spPr bwMode="auto">
          <a:xfrm>
            <a:off x="208342" y="1026685"/>
            <a:ext cx="3527296" cy="1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628" t="1" r="6348" b="7307"/>
          <a:stretch/>
        </p:blipFill>
        <p:spPr bwMode="auto">
          <a:xfrm>
            <a:off x="206152" y="2522802"/>
            <a:ext cx="3529486" cy="202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6"/>
          <p:cNvSpPr>
            <a:spLocks/>
          </p:cNvSpPr>
          <p:nvPr/>
        </p:nvSpPr>
        <p:spPr bwMode="auto">
          <a:xfrm>
            <a:off x="2339752" y="1022097"/>
            <a:ext cx="1364969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200" dirty="0" smtClean="0">
                <a:solidFill>
                  <a:srgbClr val="FFFFFF"/>
                </a:solidFill>
                <a:latin typeface="Futura" charset="0"/>
                <a:ea typeface="ＭＳ Ｐゴシック" charset="0"/>
                <a:cs typeface="Futura" charset="0"/>
                <a:sym typeface="Futura" charset="0"/>
              </a:rPr>
              <a:t>Carcinoma </a:t>
            </a:r>
            <a:r>
              <a:rPr lang="en-US" sz="1200" dirty="0" err="1">
                <a:solidFill>
                  <a:srgbClr val="FFFFFF"/>
                </a:solidFill>
                <a:latin typeface="Futura" charset="0"/>
                <a:ea typeface="ＭＳ Ｐゴシック" charset="0"/>
                <a:cs typeface="Futura" charset="0"/>
                <a:sym typeface="Futura" charset="0"/>
              </a:rPr>
              <a:t>tiroide</a:t>
            </a:r>
            <a:endParaRPr lang="en-US" sz="1200" dirty="0">
              <a:solidFill>
                <a:srgbClr val="FFFFFF"/>
              </a:solidFill>
              <a:latin typeface="Futura" charset="0"/>
              <a:ea typeface="ＭＳ Ｐゴシック" charset="0"/>
              <a:cs typeface="Futura" charset="0"/>
              <a:sym typeface="Futura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i="1" dirty="0" err="1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Sedi</a:t>
            </a:r>
            <a:r>
              <a:rPr lang="en-US" sz="3200" i="1" dirty="0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rare </a:t>
            </a:r>
            <a:r>
              <a:rPr lang="en-US" sz="3200" dirty="0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ma </a:t>
            </a:r>
            <a:r>
              <a:rPr lang="en-US" sz="3200" dirty="0" err="1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importanti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50078" t="5518" r="1285" b="54657"/>
          <a:stretch/>
        </p:blipFill>
        <p:spPr bwMode="auto">
          <a:xfrm>
            <a:off x="206896" y="5366513"/>
            <a:ext cx="3528742" cy="1518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8862" t="63844" r="1268" b="1547"/>
          <a:stretch/>
        </p:blipFill>
        <p:spPr bwMode="auto">
          <a:xfrm>
            <a:off x="208342" y="4149824"/>
            <a:ext cx="3527296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gasser.tif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923705" y="1052736"/>
            <a:ext cx="5148064" cy="2860036"/>
          </a:xfrm>
          <a:prstGeom prst="rect">
            <a:avLst/>
          </a:prstGeom>
        </p:spPr>
      </p:pic>
      <p:pic>
        <p:nvPicPr>
          <p:cNvPr id="3" name="Picture 2" descr="gasser 2.tif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923705" y="3893176"/>
            <a:ext cx="5148064" cy="2863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48990" y="1063769"/>
            <a:ext cx="415498" cy="27699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Futura"/>
                <a:cs typeface="Futura"/>
              </a:rPr>
              <a:t>LLA</a:t>
            </a:r>
            <a:endParaRPr lang="en-US" sz="1200" dirty="0">
              <a:solidFill>
                <a:srgbClr val="FFFFFF"/>
              </a:solidFill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10589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i="1" dirty="0" err="1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Sedi</a:t>
            </a:r>
            <a:r>
              <a:rPr lang="en-US" sz="3200" i="1" dirty="0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 rare </a:t>
            </a:r>
            <a:r>
              <a:rPr lang="en-US" sz="3200" dirty="0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ma </a:t>
            </a:r>
            <a:r>
              <a:rPr lang="en-US" sz="3200" dirty="0" err="1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importanti</a:t>
            </a:r>
            <a:endParaRPr lang="en-US" sz="3200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  <p:pic>
        <p:nvPicPr>
          <p:cNvPr id="5" name="Picture 4" descr="midollar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1208" y="1002593"/>
            <a:ext cx="9144000" cy="50907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8224" y="1268760"/>
            <a:ext cx="255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Ca. </a:t>
            </a:r>
            <a:r>
              <a:rPr lang="en-US" dirty="0" err="1" smtClean="0">
                <a:solidFill>
                  <a:srgbClr val="FFFFFF"/>
                </a:solidFill>
              </a:rPr>
              <a:t>endometrio</a:t>
            </a:r>
            <a:r>
              <a:rPr lang="en-US" dirty="0" smtClean="0">
                <a:solidFill>
                  <a:srgbClr val="FFFFFF"/>
                </a:solidFill>
              </a:rPr>
              <a:t> (</a:t>
            </a:r>
            <a:r>
              <a:rPr lang="en-US" dirty="0" err="1" smtClean="0">
                <a:solidFill>
                  <a:srgbClr val="FFFFFF"/>
                </a:solidFill>
              </a:rPr>
              <a:t>occulto</a:t>
            </a:r>
            <a:r>
              <a:rPr lang="en-US" dirty="0" smtClean="0">
                <a:solidFill>
                  <a:srgbClr val="FFFFFF"/>
                </a:solidFill>
              </a:rPr>
              <a:t>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6135687"/>
            <a:ext cx="88569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Futura"/>
                <a:cs typeface="Futura"/>
              </a:rPr>
              <a:t>Spinal metastases may be seen in as much as 70% of patients with systemic </a:t>
            </a:r>
            <a:r>
              <a:rPr lang="en-US" sz="1400" dirty="0" err="1">
                <a:latin typeface="Futura"/>
                <a:cs typeface="Futura"/>
              </a:rPr>
              <a:t>neoplasia</a:t>
            </a:r>
            <a:r>
              <a:rPr lang="en-US" sz="1400" dirty="0">
                <a:latin typeface="Futura"/>
                <a:cs typeface="Futura"/>
              </a:rPr>
              <a:t>. Among these lesions, intramedullary spinal metastases are rare, comprising only 0.5% of spinal axis metastases</a:t>
            </a:r>
            <a:r>
              <a:rPr lang="en-US" sz="1000" dirty="0" smtClean="0">
                <a:latin typeface="Futura"/>
                <a:cs typeface="Futura"/>
              </a:rPr>
              <a:t>. </a:t>
            </a:r>
          </a:p>
          <a:p>
            <a:r>
              <a:rPr lang="en-US" sz="1000" dirty="0">
                <a:latin typeface="Futura"/>
                <a:cs typeface="Futura"/>
              </a:rPr>
              <a:t>	</a:t>
            </a:r>
            <a:r>
              <a:rPr lang="en-US" sz="1000" dirty="0" smtClean="0">
                <a:latin typeface="Futura"/>
                <a:cs typeface="Futura"/>
              </a:rPr>
              <a:t>																</a:t>
            </a:r>
            <a:r>
              <a:rPr lang="en-US" sz="1000" dirty="0" err="1" smtClean="0">
                <a:latin typeface="Futura"/>
                <a:cs typeface="Futura"/>
              </a:rPr>
              <a:t>Mut</a:t>
            </a:r>
            <a:r>
              <a:rPr lang="en-US" sz="1000" dirty="0" smtClean="0">
                <a:latin typeface="Futura"/>
                <a:cs typeface="Futura"/>
              </a:rPr>
              <a:t> M 2005 </a:t>
            </a:r>
            <a:endParaRPr lang="en-US" sz="1000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0103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6" y="1226405"/>
            <a:ext cx="8295456" cy="840228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2400" dirty="0" err="1">
                <a:latin typeface="Futura"/>
                <a:cs typeface="Futura"/>
              </a:rPr>
              <a:t>Lesioni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generalmente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nodulari</a:t>
            </a:r>
            <a:r>
              <a:rPr lang="en-US" sz="2400" dirty="0">
                <a:latin typeface="Futura"/>
                <a:cs typeface="Futura"/>
              </a:rPr>
              <a:t> con </a:t>
            </a:r>
            <a:r>
              <a:rPr lang="en-US" sz="2400" dirty="0" err="1">
                <a:latin typeface="Futura"/>
                <a:cs typeface="Futura"/>
              </a:rPr>
              <a:t>crescita</a:t>
            </a:r>
            <a:r>
              <a:rPr lang="en-US" sz="2400" dirty="0">
                <a:latin typeface="Futura"/>
                <a:cs typeface="Futura"/>
              </a:rPr>
              <a:t> </a:t>
            </a:r>
            <a:r>
              <a:rPr lang="en-US" sz="2400" dirty="0" err="1">
                <a:latin typeface="Futura"/>
                <a:cs typeface="Futura"/>
              </a:rPr>
              <a:t>espansiva</a:t>
            </a:r>
            <a:endParaRPr lang="en-US" sz="2400" dirty="0">
              <a:latin typeface="Futura"/>
              <a:cs typeface="Futura"/>
            </a:endParaRPr>
          </a:p>
          <a:p>
            <a:pPr marL="0" lvl="5">
              <a:buFont typeface="Arial"/>
              <a:buChar char="•"/>
            </a:pPr>
            <a:endParaRPr lang="en-US" sz="2400" dirty="0">
              <a:latin typeface="Futura"/>
              <a:cs typeface="Futura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57202" y="2514600"/>
            <a:ext cx="3962400" cy="3429000"/>
          </a:xfrm>
          <a:prstGeom prst="irregularSeal1">
            <a:avLst/>
          </a:prstGeom>
          <a:solidFill>
            <a:srgbClr val="7111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8" tIns="45718" rIns="91438" bIns="45718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34002" y="2895600"/>
            <a:ext cx="3048000" cy="2590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38" tIns="45718" rIns="91438" bIns="45718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93172" y="1828800"/>
            <a:ext cx="8798430" cy="4985266"/>
            <a:chOff x="193170" y="1828800"/>
            <a:chExt cx="8798430" cy="4985266"/>
          </a:xfrm>
        </p:grpSpPr>
        <p:pic>
          <p:nvPicPr>
            <p:cNvPr id="6" name="Picture 5" descr="2.tif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170" y="1828800"/>
              <a:ext cx="4302630" cy="4572000"/>
            </a:xfrm>
            <a:prstGeom prst="rect">
              <a:avLst/>
            </a:prstGeom>
          </p:spPr>
        </p:pic>
        <p:pic>
          <p:nvPicPr>
            <p:cNvPr id="7" name="Picture 6" descr="3.tif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97133" y="1828800"/>
              <a:ext cx="4294467" cy="4572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056165" y="6444734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Futura"/>
                  <a:cs typeface="Futura"/>
                </a:rPr>
                <a:t>Glioma</a:t>
              </a:r>
              <a:endParaRPr lang="en-US" dirty="0">
                <a:latin typeface="Futura"/>
                <a:cs typeface="Futur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00800" y="6412468"/>
              <a:ext cx="1205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Futura"/>
                  <a:cs typeface="Futura"/>
                </a:rPr>
                <a:t>Metastasi</a:t>
              </a:r>
              <a:endParaRPr lang="en-US" dirty="0">
                <a:latin typeface="Futura"/>
                <a:cs typeface="Futura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85405" y="4208948"/>
            <a:ext cx="4672595" cy="1429852"/>
            <a:chOff x="2185405" y="4208948"/>
            <a:chExt cx="4672595" cy="1429852"/>
          </a:xfrm>
        </p:grpSpPr>
        <p:sp>
          <p:nvSpPr>
            <p:cNvPr id="13" name="Oval 12"/>
            <p:cNvSpPr/>
            <p:nvPr/>
          </p:nvSpPr>
          <p:spPr>
            <a:xfrm>
              <a:off x="6019800" y="4800600"/>
              <a:ext cx="838200" cy="838200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85405" y="4208948"/>
              <a:ext cx="1328962" cy="1145107"/>
            </a:xfrm>
            <a:custGeom>
              <a:avLst/>
              <a:gdLst>
                <a:gd name="connsiteX0" fmla="*/ 191961 w 1328962"/>
                <a:gd name="connsiteY0" fmla="*/ 132914 h 1145107"/>
                <a:gd name="connsiteX1" fmla="*/ 0 w 1328962"/>
                <a:gd name="connsiteY1" fmla="*/ 236291 h 1145107"/>
                <a:gd name="connsiteX2" fmla="*/ 0 w 1328962"/>
                <a:gd name="connsiteY2" fmla="*/ 339669 h 1145107"/>
                <a:gd name="connsiteX3" fmla="*/ 44299 w 1328962"/>
                <a:gd name="connsiteY3" fmla="*/ 428278 h 1145107"/>
                <a:gd name="connsiteX4" fmla="*/ 162429 w 1328962"/>
                <a:gd name="connsiteY4" fmla="*/ 457815 h 1145107"/>
                <a:gd name="connsiteX5" fmla="*/ 251026 w 1328962"/>
                <a:gd name="connsiteY5" fmla="*/ 561193 h 1145107"/>
                <a:gd name="connsiteX6" fmla="*/ 413455 w 1328962"/>
                <a:gd name="connsiteY6" fmla="*/ 590729 h 1145107"/>
                <a:gd name="connsiteX7" fmla="*/ 310091 w 1328962"/>
                <a:gd name="connsiteY7" fmla="*/ 723643 h 1145107"/>
                <a:gd name="connsiteX8" fmla="*/ 383922 w 1328962"/>
                <a:gd name="connsiteY8" fmla="*/ 797484 h 1145107"/>
                <a:gd name="connsiteX9" fmla="*/ 575884 w 1328962"/>
                <a:gd name="connsiteY9" fmla="*/ 856557 h 1145107"/>
                <a:gd name="connsiteX10" fmla="*/ 708780 w 1328962"/>
                <a:gd name="connsiteY10" fmla="*/ 915630 h 1145107"/>
                <a:gd name="connsiteX11" fmla="*/ 782611 w 1328962"/>
                <a:gd name="connsiteY11" fmla="*/ 1004240 h 1145107"/>
                <a:gd name="connsiteX12" fmla="*/ 826910 w 1328962"/>
                <a:gd name="connsiteY12" fmla="*/ 1092849 h 1145107"/>
                <a:gd name="connsiteX13" fmla="*/ 900741 w 1328962"/>
                <a:gd name="connsiteY13" fmla="*/ 1019008 h 1145107"/>
                <a:gd name="connsiteX14" fmla="*/ 1018871 w 1328962"/>
                <a:gd name="connsiteY14" fmla="*/ 915630 h 1145107"/>
                <a:gd name="connsiteX15" fmla="*/ 1077936 w 1328962"/>
                <a:gd name="connsiteY15" fmla="*/ 827021 h 1145107"/>
                <a:gd name="connsiteX16" fmla="*/ 1166534 w 1328962"/>
                <a:gd name="connsiteY16" fmla="*/ 723643 h 1145107"/>
                <a:gd name="connsiteX17" fmla="*/ 1255131 w 1328962"/>
                <a:gd name="connsiteY17" fmla="*/ 546424 h 1145107"/>
                <a:gd name="connsiteX18" fmla="*/ 1328962 w 1328962"/>
                <a:gd name="connsiteY18" fmla="*/ 398742 h 1145107"/>
                <a:gd name="connsiteX19" fmla="*/ 1210832 w 1328962"/>
                <a:gd name="connsiteY19" fmla="*/ 324901 h 1145107"/>
                <a:gd name="connsiteX20" fmla="*/ 1137001 w 1328962"/>
                <a:gd name="connsiteY20" fmla="*/ 265828 h 1145107"/>
                <a:gd name="connsiteX21" fmla="*/ 1092702 w 1328962"/>
                <a:gd name="connsiteY21" fmla="*/ 177218 h 1145107"/>
                <a:gd name="connsiteX22" fmla="*/ 1196066 w 1328962"/>
                <a:gd name="connsiteY22" fmla="*/ 88609 h 1145107"/>
                <a:gd name="connsiteX23" fmla="*/ 1107469 w 1328962"/>
                <a:gd name="connsiteY23" fmla="*/ 0 h 114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28962" h="1145107">
                  <a:moveTo>
                    <a:pt x="191961" y="132914"/>
                  </a:moveTo>
                  <a:lnTo>
                    <a:pt x="0" y="236291"/>
                  </a:lnTo>
                  <a:lnTo>
                    <a:pt x="0" y="339669"/>
                  </a:lnTo>
                  <a:lnTo>
                    <a:pt x="44299" y="428278"/>
                  </a:lnTo>
                  <a:lnTo>
                    <a:pt x="162429" y="457815"/>
                  </a:lnTo>
                  <a:lnTo>
                    <a:pt x="251026" y="561193"/>
                  </a:lnTo>
                  <a:lnTo>
                    <a:pt x="413455" y="590729"/>
                  </a:lnTo>
                  <a:lnTo>
                    <a:pt x="310091" y="723643"/>
                  </a:lnTo>
                  <a:lnTo>
                    <a:pt x="383922" y="797484"/>
                  </a:lnTo>
                  <a:cubicBezTo>
                    <a:pt x="565787" y="858114"/>
                    <a:pt x="498856" y="856557"/>
                    <a:pt x="575884" y="856557"/>
                  </a:cubicBezTo>
                  <a:lnTo>
                    <a:pt x="708780" y="915630"/>
                  </a:lnTo>
                  <a:lnTo>
                    <a:pt x="782611" y="1004240"/>
                  </a:lnTo>
                  <a:cubicBezTo>
                    <a:pt x="828849" y="1112142"/>
                    <a:pt x="826910" y="1145107"/>
                    <a:pt x="826910" y="1092849"/>
                  </a:cubicBezTo>
                  <a:lnTo>
                    <a:pt x="900741" y="1019008"/>
                  </a:lnTo>
                  <a:lnTo>
                    <a:pt x="1018871" y="915630"/>
                  </a:lnTo>
                  <a:lnTo>
                    <a:pt x="1077936" y="827021"/>
                  </a:lnTo>
                  <a:cubicBezTo>
                    <a:pt x="1170015" y="734930"/>
                    <a:pt x="1166534" y="780179"/>
                    <a:pt x="1166534" y="723643"/>
                  </a:cubicBezTo>
                  <a:lnTo>
                    <a:pt x="1255131" y="546424"/>
                  </a:lnTo>
                  <a:lnTo>
                    <a:pt x="1328962" y="398742"/>
                  </a:lnTo>
                  <a:cubicBezTo>
                    <a:pt x="1221594" y="322040"/>
                    <a:pt x="1267942" y="324901"/>
                    <a:pt x="1210832" y="324901"/>
                  </a:cubicBezTo>
                  <a:lnTo>
                    <a:pt x="1137001" y="265828"/>
                  </a:lnTo>
                  <a:lnTo>
                    <a:pt x="1092702" y="177218"/>
                  </a:lnTo>
                  <a:lnTo>
                    <a:pt x="1196066" y="88609"/>
                  </a:lnTo>
                  <a:lnTo>
                    <a:pt x="1107469" y="0"/>
                  </a:lnTo>
                </a:path>
              </a:pathLst>
            </a:custGeom>
            <a:ln>
              <a:solidFill>
                <a:srgbClr val="66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820" y="919758"/>
            <a:ext cx="8581430" cy="133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891" y="2500312"/>
            <a:ext cx="8590359" cy="143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47" y="4054078"/>
            <a:ext cx="3911203" cy="251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4203" y="4063008"/>
            <a:ext cx="3768328" cy="2509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Rectangle 6"/>
          <p:cNvSpPr>
            <a:spLocks/>
          </p:cNvSpPr>
          <p:nvPr/>
        </p:nvSpPr>
        <p:spPr bwMode="auto">
          <a:xfrm>
            <a:off x="4132957" y="3897809"/>
            <a:ext cx="4759523" cy="1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800" b="1" dirty="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65 </a:t>
            </a:r>
            <a:r>
              <a:rPr lang="en-US" sz="800" b="1" dirty="0" err="1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y.o</a:t>
            </a:r>
            <a:r>
              <a:rPr lang="en-US" sz="800" b="1" dirty="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. woman with a </a:t>
            </a:r>
            <a:r>
              <a:rPr lang="en-US" sz="800" b="1" dirty="0" smtClean="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metastasis in </a:t>
            </a:r>
            <a:r>
              <a:rPr lang="en-US" sz="800" b="1" dirty="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the left TPJ. Task: object naming. Date of the study: April 12, 2010 </a:t>
            </a:r>
          </a:p>
        </p:txBody>
      </p:sp>
      <p:sp>
        <p:nvSpPr>
          <p:cNvPr id="25608" name="Rectangle 8"/>
          <p:cNvSpPr>
            <a:spLocks/>
          </p:cNvSpPr>
          <p:nvPr/>
        </p:nvSpPr>
        <p:spPr bwMode="auto">
          <a:xfrm>
            <a:off x="392906" y="6545461"/>
            <a:ext cx="391120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700" b="1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H. M.'s Medial Temporal Lobe Lesion: Findings from Magnetic Resonance Imaging.</a:t>
            </a:r>
          </a:p>
          <a:p>
            <a:pPr algn="l"/>
            <a:r>
              <a:rPr lang="en-US" sz="700" b="1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 </a:t>
            </a:r>
            <a:r>
              <a:rPr lang="en-US" sz="70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S Corkin et al. The Journal of Neuroscience (1997)</a:t>
            </a:r>
          </a:p>
        </p:txBody>
      </p:sp>
      <p:sp>
        <p:nvSpPr>
          <p:cNvPr id="25609" name="Rectangle 9"/>
          <p:cNvSpPr>
            <a:spLocks/>
          </p:cNvSpPr>
          <p:nvPr/>
        </p:nvSpPr>
        <p:spPr bwMode="auto">
          <a:xfrm>
            <a:off x="5170289" y="6571684"/>
            <a:ext cx="31162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700" b="1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Functional MRI study of diencephalic amnesia in Wernicke-Korsakoff syndrome.</a:t>
            </a:r>
            <a:r>
              <a:rPr lang="en-US" sz="70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 </a:t>
            </a:r>
          </a:p>
          <a:p>
            <a:pPr algn="l"/>
            <a:r>
              <a:rPr lang="en-US" sz="700">
                <a:latin typeface="Garamond" charset="0"/>
                <a:ea typeface="ＭＳ Ｐゴシック" charset="0"/>
                <a:cs typeface="Garamond" charset="0"/>
                <a:sym typeface="Garamond" charset="0"/>
              </a:rPr>
              <a:t>Caulo M  et al. Brain (2005) </a:t>
            </a:r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4569" y="2196703"/>
            <a:ext cx="4548560" cy="34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9163348" cy="919758"/>
          </a:xfrm>
          <a:prstGeom prst="rect">
            <a:avLst/>
          </a:prstGeom>
          <a:solidFill>
            <a:srgbClr val="003000"/>
          </a:solidFill>
        </p:spPr>
        <p:txBody>
          <a:bodyPr vert="horz" lIns="91438" tIns="45718" rIns="91438" bIns="45718" rtlCol="0" anchor="ctr">
            <a:normAutofit/>
          </a:bodyPr>
          <a:lstStyle/>
          <a:p>
            <a:pPr marL="285744" indent="-285744" algn="ctr">
              <a:spcBef>
                <a:spcPct val="0"/>
              </a:spcBef>
              <a:defRPr/>
            </a:pPr>
            <a:r>
              <a:rPr lang="en-US" sz="3200" i="1" dirty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Mapping pre-</a:t>
            </a:r>
            <a:r>
              <a:rPr lang="en-US" sz="3200" i="1" dirty="0" err="1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chirurgico</a:t>
            </a:r>
            <a:r>
              <a:rPr lang="en-US" sz="3200" i="1" dirty="0" smtClean="0">
                <a:solidFill>
                  <a:schemeClr val="bg1"/>
                </a:solidFill>
                <a:latin typeface="Futura"/>
                <a:ea typeface="+mj-ea"/>
                <a:cs typeface="Futura"/>
              </a:rPr>
              <a:t>: </a:t>
            </a:r>
            <a:r>
              <a:rPr lang="en-US" sz="3200" i="1" dirty="0">
                <a:solidFill>
                  <a:schemeClr val="bg1"/>
                </a:solidFill>
                <a:latin typeface="Futura"/>
                <a:cs typeface="Futura"/>
              </a:rPr>
              <a:t>BOLD</a:t>
            </a:r>
            <a:endParaRPr lang="en-US" sz="3200" i="1" dirty="0">
              <a:solidFill>
                <a:schemeClr val="bg1"/>
              </a:solidFill>
              <a:latin typeface="Futura"/>
              <a:ea typeface="+mj-e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69951204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17985"/>
          </a:xfrm>
          <a:solidFill>
            <a:srgbClr val="1D300D"/>
          </a:solidFill>
          <a:ln/>
        </p:spPr>
        <p:txBody>
          <a:bodyPr>
            <a:normAutofit/>
          </a:bodyPr>
          <a:lstStyle/>
          <a:p>
            <a:pPr marL="285744" indent="-285744">
              <a:defRPr/>
            </a:pPr>
            <a:r>
              <a:rPr lang="en-US" sz="3200" i="1" dirty="0">
                <a:solidFill>
                  <a:schemeClr val="bg1"/>
                </a:solidFill>
                <a:latin typeface="Futura"/>
                <a:cs typeface="Futura"/>
              </a:rPr>
              <a:t>Mapping pre-</a:t>
            </a:r>
            <a:r>
              <a:rPr lang="en-US" sz="3200" i="1" dirty="0" err="1" smtClean="0">
                <a:solidFill>
                  <a:schemeClr val="bg1"/>
                </a:solidFill>
                <a:latin typeface="Futura"/>
                <a:cs typeface="Futura"/>
              </a:rPr>
              <a:t>chirurgico</a:t>
            </a:r>
            <a:r>
              <a:rPr lang="en-US" sz="3200" i="1" dirty="0" smtClean="0">
                <a:solidFill>
                  <a:schemeClr val="bg1"/>
                </a:solidFill>
                <a:latin typeface="Futura"/>
                <a:cs typeface="Futura"/>
              </a:rPr>
              <a:t>: BOLD</a:t>
            </a:r>
            <a:endParaRPr lang="en-US" sz="3200" i="1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graphicFrame>
        <p:nvGraphicFramePr>
          <p:cNvPr id="44034" name="Object 2"/>
          <p:cNvGraphicFramePr>
            <a:graphicFrameLocks/>
          </p:cNvGraphicFramePr>
          <p:nvPr/>
        </p:nvGraphicFramePr>
        <p:xfrm>
          <a:off x="574849" y="1004590"/>
          <a:ext cx="3657823" cy="5153546"/>
        </p:xfrm>
        <a:graphic>
          <a:graphicData uri="http://schemas.openxmlformats.org/presentationml/2006/ole">
            <p:oleObj spid="_x0000_s20518" name="Chart" r:id="rId4" imgW="0" imgH="0" progId="MSGraph.Chart.8">
              <p:embed/>
            </p:oleObj>
          </a:graphicData>
        </a:graphic>
      </p:graphicFrame>
      <p:sp>
        <p:nvSpPr>
          <p:cNvPr id="44035" name="Rectangle 3"/>
          <p:cNvSpPr>
            <a:spLocks/>
          </p:cNvSpPr>
          <p:nvPr/>
        </p:nvSpPr>
        <p:spPr bwMode="auto">
          <a:xfrm>
            <a:off x="1460004" y="6348160"/>
            <a:ext cx="13487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00">
                <a:ea typeface="ＭＳ Ｐゴシック" charset="0"/>
                <a:cs typeface="Futura" charset="0"/>
              </a:rPr>
              <a:t>300 Patients</a:t>
            </a:r>
          </a:p>
        </p:txBody>
      </p:sp>
      <p:graphicFrame>
        <p:nvGraphicFramePr>
          <p:cNvPr id="44036" name="Object 4"/>
          <p:cNvGraphicFramePr>
            <a:graphicFrameLocks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302881"/>
              </p:ext>
            </p:extLst>
          </p:nvPr>
        </p:nvGraphicFramePr>
        <p:xfrm>
          <a:off x="5724128" y="1698625"/>
          <a:ext cx="2662635" cy="2667000"/>
        </p:xfrm>
        <a:graphic>
          <a:graphicData uri="http://schemas.openxmlformats.org/presentationml/2006/ole">
            <p:oleObj spid="_x0000_s20519" name="Chart" r:id="rId5" imgW="5016500" imgH="5334000" progId="MSGraph.Chart.8">
              <p:embed/>
            </p:oleObj>
          </a:graphicData>
        </a:graphic>
      </p:graphicFrame>
      <p:sp>
        <p:nvSpPr>
          <p:cNvPr id="44037" name="Rectangle 5"/>
          <p:cNvSpPr>
            <a:spLocks/>
          </p:cNvSpPr>
          <p:nvPr/>
        </p:nvSpPr>
        <p:spPr bwMode="auto">
          <a:xfrm>
            <a:off x="6869162" y="6491317"/>
            <a:ext cx="18143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400" i="1">
                <a:ea typeface="ＭＳ Ｐゴシック" charset="0"/>
                <a:cs typeface="Futura" charset="0"/>
              </a:rPr>
              <a:t>Personal data May 2010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2991142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36439" y="1209973"/>
          <a:ext cx="3894460" cy="5058668"/>
        </p:xfrm>
        <a:graphic>
          <a:graphicData uri="http://schemas.openxmlformats.org/presentationml/2006/ole">
            <p:oleObj spid="_x0000_s22548" name="Chart" r:id="rId4" imgW="0" imgH="0" progId="MSGraph.Chart.8">
              <p:embed/>
            </p:oleObj>
          </a:graphicData>
        </a:graphic>
      </p:graphicFrame>
      <p:sp>
        <p:nvSpPr>
          <p:cNvPr id="46083" name="Rectangle 3"/>
          <p:cNvSpPr>
            <a:spLocks/>
          </p:cNvSpPr>
          <p:nvPr/>
        </p:nvSpPr>
        <p:spPr bwMode="auto">
          <a:xfrm>
            <a:off x="4016127" y="933152"/>
            <a:ext cx="5009555" cy="577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100">
                <a:ea typeface="ＭＳ Ｐゴシック" charset="0"/>
                <a:cs typeface="Futura" charset="0"/>
              </a:rPr>
              <a:t>Task choice: </a:t>
            </a:r>
          </a:p>
          <a:p>
            <a:pPr algn="l"/>
            <a:endParaRPr lang="en-US" sz="2100">
              <a:ea typeface="ＭＳ Ｐゴシック" charset="0"/>
              <a:cs typeface="Futura" charset="0"/>
            </a:endParaRP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position of the lesion (as established by conventional neuro-imaging).</a:t>
            </a: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neurological examination (deficits, type of epilepsy).</a:t>
            </a: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patient compliance (reduced cognition due to disease or medication, pediatric).</a:t>
            </a:r>
          </a:p>
          <a:p>
            <a:pPr algn="l"/>
            <a:endParaRPr lang="en-US" sz="2100">
              <a:ea typeface="ＭＳ Ｐゴシック" charset="0"/>
              <a:cs typeface="Futura" charset="0"/>
            </a:endParaRP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block-designed paradigms generally yield more robust activation compared to an event related study of the same duration </a:t>
            </a:r>
            <a:r>
              <a:rPr lang="en-US" sz="1400" i="1">
                <a:ea typeface="ＭＳ Ｐゴシック" charset="0"/>
                <a:cs typeface="Futura" charset="0"/>
              </a:rPr>
              <a:t>(Friston et al., 1999).</a:t>
            </a: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preferred visual to acoustic stimulation.</a:t>
            </a:r>
          </a:p>
          <a:p>
            <a:pPr algn="l">
              <a:buClr>
                <a:srgbClr val="FF0000"/>
              </a:buClr>
              <a:buSzPct val="50000"/>
              <a:buFont typeface="Futura" charset="0"/>
              <a:buChar char="•"/>
            </a:pPr>
            <a:r>
              <a:rPr lang="en-US" sz="2100">
                <a:ea typeface="ＭＳ Ｐゴシック" charset="0"/>
                <a:cs typeface="Futura" charset="0"/>
              </a:rPr>
              <a:t> prior training the Patient (off-scanner or 0 Tesla scanners)  </a:t>
            </a: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82600" y="6518106"/>
            <a:ext cx="18143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400" i="1">
                <a:ea typeface="ＭＳ Ｐゴシック" charset="0"/>
                <a:cs typeface="Futura" charset="0"/>
              </a:rPr>
              <a:t>Personal data May 2010</a:t>
            </a:r>
          </a:p>
        </p:txBody>
      </p:sp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17985"/>
          </a:xfrm>
          <a:solidFill>
            <a:srgbClr val="1D300D"/>
          </a:solidFill>
          <a:ln/>
        </p:spPr>
        <p:txBody>
          <a:bodyPr>
            <a:normAutofit/>
          </a:bodyPr>
          <a:lstStyle/>
          <a:p>
            <a:pPr marL="285744" indent="-285744">
              <a:defRPr/>
            </a:pPr>
            <a:r>
              <a:rPr lang="en-US" sz="3200" i="1" dirty="0" smtClean="0">
                <a:solidFill>
                  <a:schemeClr val="bg1"/>
                </a:solidFill>
                <a:latin typeface="Futura"/>
                <a:cs typeface="Futura"/>
              </a:rPr>
              <a:t>Mapping pre-</a:t>
            </a:r>
            <a:r>
              <a:rPr lang="en-US" sz="3200" i="1" dirty="0" err="1" smtClean="0">
                <a:solidFill>
                  <a:schemeClr val="bg1"/>
                </a:solidFill>
                <a:latin typeface="Futura"/>
                <a:cs typeface="Futura"/>
              </a:rPr>
              <a:t>chirurgico</a:t>
            </a:r>
            <a:r>
              <a:rPr lang="en-US" sz="3200" i="1" dirty="0" smtClean="0">
                <a:solidFill>
                  <a:schemeClr val="bg1"/>
                </a:solidFill>
                <a:latin typeface="Futura"/>
                <a:cs typeface="Futura"/>
              </a:rPr>
              <a:t>: BOLD</a:t>
            </a:r>
            <a:endParaRPr lang="en-US" sz="3200" i="1" dirty="0">
              <a:solidFill>
                <a:schemeClr val="bg1"/>
              </a:solidFill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795071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821" y="1330523"/>
            <a:ext cx="8590359" cy="52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Rectangle 2"/>
          <p:cNvSpPr>
            <a:spLocks/>
          </p:cNvSpPr>
          <p:nvPr/>
        </p:nvSpPr>
        <p:spPr bwMode="auto">
          <a:xfrm>
            <a:off x="286867" y="1259086"/>
            <a:ext cx="8518922" cy="53578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dirty="0">
                <a:solidFill>
                  <a:schemeClr val="tx1"/>
                </a:solidFill>
                <a:ea typeface="ＭＳ Ｐゴシック" charset="0"/>
                <a:cs typeface="Futura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		 </a:t>
            </a:r>
            <a:r>
              <a:rPr lang="en-US" dirty="0" err="1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Generazione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 di parole					 </a:t>
            </a:r>
            <a:r>
              <a:rPr lang="en-US" dirty="0" err="1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Generazione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 di </a:t>
            </a:r>
            <a:r>
              <a:rPr lang="en-US" dirty="0" err="1" smtClean="0">
                <a:solidFill>
                  <a:schemeClr val="tx1"/>
                </a:solidFill>
                <a:ea typeface="ＭＳ Ｐゴシック" charset="0"/>
                <a:cs typeface="Futura" charset="0"/>
              </a:rPr>
              <a:t>verbi</a:t>
            </a:r>
            <a:endParaRPr lang="en-US" dirty="0">
              <a:solidFill>
                <a:schemeClr val="tx1"/>
              </a:solidFill>
              <a:ea typeface="ＭＳ Ｐゴシック" charset="0"/>
              <a:cs typeface="Futura" charset="0"/>
            </a:endParaRPr>
          </a:p>
        </p:txBody>
      </p:sp>
      <p:sp>
        <p:nvSpPr>
          <p:cNvPr id="64515" name="Rectangle 3"/>
          <p:cNvSpPr>
            <a:spLocks/>
          </p:cNvSpPr>
          <p:nvPr/>
        </p:nvSpPr>
        <p:spPr bwMode="auto">
          <a:xfrm>
            <a:off x="0" y="0"/>
            <a:ext cx="9143999" cy="1009055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Localizzazione</a:t>
            </a:r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del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linguaggio</a:t>
            </a:r>
            <a:endParaRPr lang="en-US" sz="4200" i="1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3489690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/>
          </p:cNvSpPr>
          <p:nvPr/>
        </p:nvSpPr>
        <p:spPr bwMode="auto">
          <a:xfrm>
            <a:off x="0" y="0"/>
            <a:ext cx="9143999" cy="1009055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Localizzazione</a:t>
            </a:r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delle</a:t>
            </a:r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funzioni</a:t>
            </a:r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eloquenti</a:t>
            </a:r>
            <a:endParaRPr lang="en-US" sz="4200" i="1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  <p:pic>
        <p:nvPicPr>
          <p:cNvPr id="5" name="Picture 4" descr="2"/>
          <p:cNvPicPr>
            <a:picLocks noChangeAspect="1" noChangeArrowheads="1"/>
          </p:cNvPicPr>
          <p:nvPr/>
        </p:nvPicPr>
        <p:blipFill>
          <a:blip r:embed="rId3"/>
          <a:srcRect l="10156" t="33099" r="36951" b="14771"/>
          <a:stretch>
            <a:fillRect/>
          </a:stretch>
        </p:blipFill>
        <p:spPr bwMode="auto">
          <a:xfrm>
            <a:off x="2089800" y="3999230"/>
            <a:ext cx="3625200" cy="2858770"/>
          </a:xfrm>
          <a:prstGeom prst="rect">
            <a:avLst/>
          </a:prstGeom>
          <a:noFill/>
        </p:spPr>
      </p:pic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4"/>
          <a:srcRect l="10251" t="32614" r="33853" b="15408"/>
          <a:stretch>
            <a:fillRect/>
          </a:stretch>
        </p:blipFill>
        <p:spPr bwMode="auto">
          <a:xfrm>
            <a:off x="5301895" y="3999230"/>
            <a:ext cx="3842105" cy="2858770"/>
          </a:xfrm>
          <a:prstGeom prst="rect">
            <a:avLst/>
          </a:prstGeom>
          <a:noFill/>
        </p:spPr>
      </p:pic>
      <p:pic>
        <p:nvPicPr>
          <p:cNvPr id="7" name="Picture 7" descr="Immagine"/>
          <p:cNvPicPr>
            <a:picLocks noChangeAspect="1" noChangeArrowheads="1"/>
          </p:cNvPicPr>
          <p:nvPr/>
        </p:nvPicPr>
        <p:blipFill>
          <a:blip r:embed="rId5"/>
          <a:srcRect l="14702" t="15184" r="38029" b="15544"/>
          <a:stretch>
            <a:fillRect/>
          </a:stretch>
        </p:blipFill>
        <p:spPr bwMode="auto">
          <a:xfrm>
            <a:off x="0" y="3999230"/>
            <a:ext cx="2438400" cy="285877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 l="26073" t="26740" r="24609" b="19680"/>
          <a:stretch>
            <a:fillRect/>
          </a:stretch>
        </p:blipFill>
        <p:spPr bwMode="auto">
          <a:xfrm>
            <a:off x="1396523" y="1089025"/>
            <a:ext cx="3219572" cy="27971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/>
          <a:srcRect l="16844" t="29163" r="38361" b="26508"/>
          <a:stretch>
            <a:fillRect/>
          </a:stretch>
        </p:blipFill>
        <p:spPr bwMode="auto">
          <a:xfrm>
            <a:off x="4616095" y="1089025"/>
            <a:ext cx="3613505" cy="27971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632348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/>
        </p:nvSpPr>
        <p:spPr bwMode="auto">
          <a:xfrm>
            <a:off x="0" y="0"/>
            <a:ext cx="9143999" cy="1009055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i="1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Risposta</a:t>
            </a:r>
            <a:r>
              <a:rPr lang="en-US" sz="4200" i="1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i="1" dirty="0" err="1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terapeutica</a:t>
            </a:r>
            <a:endParaRPr lang="en-US" sz="4200" i="1" dirty="0">
              <a:solidFill>
                <a:srgbClr val="FFFFFF"/>
              </a:solidFill>
              <a:ea typeface="ＭＳ Ｐゴシック" charset="0"/>
              <a:cs typeface="Futura" charset="0"/>
            </a:endParaRPr>
          </a:p>
        </p:txBody>
      </p:sp>
      <p:pic>
        <p:nvPicPr>
          <p:cNvPr id="5" name="Picture 8" descr="1"/>
          <p:cNvPicPr>
            <a:picLocks noChangeAspect="1" noChangeArrowheads="1"/>
          </p:cNvPicPr>
          <p:nvPr/>
        </p:nvPicPr>
        <p:blipFill>
          <a:blip r:embed="rId3"/>
          <a:srcRect l="26334" t="19719" r="26295" b="10150"/>
          <a:stretch>
            <a:fillRect/>
          </a:stretch>
        </p:blipFill>
        <p:spPr bwMode="auto">
          <a:xfrm>
            <a:off x="76200" y="1066800"/>
            <a:ext cx="1572489" cy="1862626"/>
          </a:xfrm>
          <a:prstGeom prst="rect">
            <a:avLst/>
          </a:prstGeom>
          <a:noFill/>
        </p:spPr>
      </p:pic>
      <p:pic>
        <p:nvPicPr>
          <p:cNvPr id="6" name="Picture 9" descr="2"/>
          <p:cNvPicPr>
            <a:picLocks noChangeAspect="1" noChangeArrowheads="1"/>
          </p:cNvPicPr>
          <p:nvPr/>
        </p:nvPicPr>
        <p:blipFill>
          <a:blip r:embed="rId4"/>
          <a:srcRect l="25978" t="21622" r="24992" b="8069"/>
          <a:stretch>
            <a:fillRect/>
          </a:stretch>
        </p:blipFill>
        <p:spPr bwMode="auto">
          <a:xfrm>
            <a:off x="1635200" y="1066800"/>
            <a:ext cx="1624320" cy="1862626"/>
          </a:xfrm>
          <a:prstGeom prst="rect">
            <a:avLst/>
          </a:prstGeom>
          <a:noFill/>
        </p:spPr>
      </p:pic>
      <p:pic>
        <p:nvPicPr>
          <p:cNvPr id="7" name="Picture 10" descr="2"/>
          <p:cNvPicPr>
            <a:picLocks noChangeAspect="1" noChangeArrowheads="1"/>
          </p:cNvPicPr>
          <p:nvPr/>
        </p:nvPicPr>
        <p:blipFill>
          <a:blip r:embed="rId5"/>
          <a:srcRect l="27789" t="28014" r="28748" b="10626"/>
          <a:stretch>
            <a:fillRect/>
          </a:stretch>
        </p:blipFill>
        <p:spPr bwMode="auto">
          <a:xfrm>
            <a:off x="76200" y="2913448"/>
            <a:ext cx="1578050" cy="1782762"/>
          </a:xfrm>
          <a:prstGeom prst="rect">
            <a:avLst/>
          </a:prstGeom>
          <a:noFill/>
        </p:spPr>
      </p:pic>
      <p:pic>
        <p:nvPicPr>
          <p:cNvPr id="8" name="Picture 11" descr="1"/>
          <p:cNvPicPr>
            <a:picLocks noChangeAspect="1" noChangeArrowheads="1"/>
          </p:cNvPicPr>
          <p:nvPr/>
        </p:nvPicPr>
        <p:blipFill>
          <a:blip r:embed="rId6"/>
          <a:srcRect l="28848" t="27037" r="27863" b="13440"/>
          <a:stretch>
            <a:fillRect/>
          </a:stretch>
        </p:blipFill>
        <p:spPr bwMode="auto">
          <a:xfrm>
            <a:off x="1635200" y="2913448"/>
            <a:ext cx="1624320" cy="1785937"/>
          </a:xfrm>
          <a:prstGeom prst="rect">
            <a:avLst/>
          </a:prstGeom>
          <a:noFill/>
        </p:spPr>
      </p:pic>
      <p:pic>
        <p:nvPicPr>
          <p:cNvPr id="9" name="Picture 12" descr="2"/>
          <p:cNvPicPr>
            <a:picLocks noChangeAspect="1" noChangeArrowheads="1"/>
          </p:cNvPicPr>
          <p:nvPr/>
        </p:nvPicPr>
        <p:blipFill>
          <a:blip r:embed="rId7"/>
          <a:srcRect l="27272" t="28085" r="27768" b="7695"/>
          <a:stretch>
            <a:fillRect/>
          </a:stretch>
        </p:blipFill>
        <p:spPr bwMode="auto">
          <a:xfrm>
            <a:off x="1714575" y="4696210"/>
            <a:ext cx="1536641" cy="1755775"/>
          </a:xfrm>
          <a:prstGeom prst="rect">
            <a:avLst/>
          </a:prstGeom>
          <a:noFill/>
        </p:spPr>
      </p:pic>
      <p:pic>
        <p:nvPicPr>
          <p:cNvPr id="10" name="Picture 13" descr="1"/>
          <p:cNvPicPr>
            <a:picLocks noChangeAspect="1" noChangeArrowheads="1"/>
          </p:cNvPicPr>
          <p:nvPr/>
        </p:nvPicPr>
        <p:blipFill>
          <a:blip r:embed="rId8"/>
          <a:srcRect l="27724" t="26471" r="28227" b="10338"/>
          <a:stretch>
            <a:fillRect/>
          </a:stretch>
        </p:blipFill>
        <p:spPr bwMode="auto">
          <a:xfrm>
            <a:off x="76200" y="4571694"/>
            <a:ext cx="1638375" cy="1880292"/>
          </a:xfrm>
          <a:prstGeom prst="rect">
            <a:avLst/>
          </a:prstGeom>
          <a:noFill/>
        </p:spPr>
      </p:pic>
      <p:pic>
        <p:nvPicPr>
          <p:cNvPr id="11" name="Picture 15" descr="3"/>
          <p:cNvPicPr>
            <a:picLocks noChangeAspect="1" noChangeArrowheads="1"/>
          </p:cNvPicPr>
          <p:nvPr/>
        </p:nvPicPr>
        <p:blipFill>
          <a:blip r:embed="rId9"/>
          <a:srcRect l="23944" t="18417" r="24513" b="5632"/>
          <a:stretch>
            <a:fillRect/>
          </a:stretch>
        </p:blipFill>
        <p:spPr bwMode="auto">
          <a:xfrm>
            <a:off x="5268055" y="1066800"/>
            <a:ext cx="1818545" cy="2142975"/>
          </a:xfrm>
          <a:prstGeom prst="rect">
            <a:avLst/>
          </a:prstGeom>
          <a:noFill/>
        </p:spPr>
      </p:pic>
      <p:pic>
        <p:nvPicPr>
          <p:cNvPr id="12" name="Picture 16" descr="4"/>
          <p:cNvPicPr>
            <a:picLocks noChangeAspect="1" noChangeArrowheads="1"/>
          </p:cNvPicPr>
          <p:nvPr/>
        </p:nvPicPr>
        <p:blipFill>
          <a:blip r:embed="rId10"/>
          <a:srcRect l="23659" t="20651" r="24335" b="3937"/>
          <a:stretch>
            <a:fillRect/>
          </a:stretch>
        </p:blipFill>
        <p:spPr bwMode="auto">
          <a:xfrm>
            <a:off x="3429000" y="1066800"/>
            <a:ext cx="1849111" cy="21452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3400" y="6400800"/>
            <a:ext cx="2379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Variazione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di</a:t>
            </a:r>
            <a:r>
              <a:rPr lang="en-US" dirty="0" smtClean="0">
                <a:latin typeface="Futura"/>
                <a:cs typeface="Futura"/>
              </a:rPr>
              <a:t> volume</a:t>
            </a:r>
            <a:endParaRPr lang="en-US" dirty="0">
              <a:latin typeface="Futura"/>
              <a:cs typeface="Futur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14800" y="3212068"/>
            <a:ext cx="2418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Variazione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di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numero</a:t>
            </a:r>
            <a:endParaRPr lang="en-US" dirty="0">
              <a:latin typeface="Futura"/>
              <a:cs typeface="Futura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29000" y="3962400"/>
            <a:ext cx="5669726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400800" y="6032956"/>
            <a:ext cx="25859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Futura"/>
                <a:cs typeface="Futura"/>
              </a:rPr>
              <a:t>Caulo et al. </a:t>
            </a:r>
            <a:r>
              <a:rPr lang="en-US" sz="800" dirty="0" err="1" smtClean="0">
                <a:solidFill>
                  <a:schemeClr val="bg1"/>
                </a:solidFill>
                <a:latin typeface="Futura"/>
                <a:cs typeface="Futura"/>
              </a:rPr>
              <a:t>Trattato</a:t>
            </a:r>
            <a:r>
              <a:rPr lang="en-US" sz="800" dirty="0" smtClean="0">
                <a:solidFill>
                  <a:schemeClr val="bg1"/>
                </a:solidFill>
                <a:latin typeface="Futura"/>
                <a:cs typeface="Futura"/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  <a:latin typeface="Futura"/>
                <a:cs typeface="Futura"/>
              </a:rPr>
              <a:t>di</a:t>
            </a:r>
            <a:r>
              <a:rPr lang="en-US" sz="800" dirty="0" smtClean="0">
                <a:solidFill>
                  <a:schemeClr val="bg1"/>
                </a:solidFill>
                <a:latin typeface="Futura"/>
                <a:cs typeface="Futura"/>
              </a:rPr>
              <a:t> RM in </a:t>
            </a:r>
            <a:r>
              <a:rPr lang="en-US" sz="800" dirty="0" err="1" smtClean="0">
                <a:solidFill>
                  <a:schemeClr val="bg1"/>
                </a:solidFill>
                <a:latin typeface="Futura"/>
                <a:cs typeface="Futura"/>
              </a:rPr>
              <a:t>neuroradiologia</a:t>
            </a:r>
            <a:r>
              <a:rPr lang="en-US" sz="800" dirty="0" smtClean="0">
                <a:solidFill>
                  <a:schemeClr val="bg1"/>
                </a:solidFill>
                <a:latin typeface="Futura"/>
                <a:cs typeface="Futura"/>
              </a:rPr>
              <a:t>. 2010</a:t>
            </a:r>
            <a:endParaRPr lang="en-US" sz="8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5974" y="3593068"/>
            <a:ext cx="3040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Futura"/>
                <a:cs typeface="Futura"/>
              </a:rPr>
              <a:t>Variazione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di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Perfusione</a:t>
            </a:r>
            <a:r>
              <a:rPr lang="en-US" dirty="0" smtClean="0">
                <a:latin typeface="Futura"/>
                <a:cs typeface="Futura"/>
              </a:rPr>
              <a:t> T1</a:t>
            </a:r>
            <a:endParaRPr lang="en-US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773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/>
          </p:cNvSpPr>
          <p:nvPr/>
        </p:nvSpPr>
        <p:spPr bwMode="auto">
          <a:xfrm>
            <a:off x="0" y="0"/>
            <a:ext cx="9143999" cy="1009055"/>
          </a:xfrm>
          <a:prstGeom prst="rect">
            <a:avLst/>
          </a:prstGeom>
          <a:solidFill>
            <a:srgbClr val="1D300D"/>
          </a:solidFill>
          <a:ln>
            <a:noFill/>
          </a:ln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4200" dirty="0" smtClean="0">
                <a:solidFill>
                  <a:srgbClr val="FFFFFF"/>
                </a:solidFill>
                <a:ea typeface="ＭＳ Ｐゴシック" charset="0"/>
                <a:cs typeface="Futura" charset="0"/>
              </a:rPr>
              <a:t> </a:t>
            </a:r>
            <a:r>
              <a:rPr lang="en-US" sz="4200" dirty="0" err="1" smtClean="0">
                <a:solidFill>
                  <a:srgbClr val="FFFFFF"/>
                </a:solidFill>
                <a:latin typeface="Futura"/>
                <a:ea typeface="ＭＳ Ｐゴシック" charset="0"/>
                <a:cs typeface="Futura"/>
              </a:rPr>
              <a:t>Conclusioni</a:t>
            </a:r>
            <a:endParaRPr lang="en-US" sz="4200" i="1" dirty="0">
              <a:solidFill>
                <a:srgbClr val="FFFFFF"/>
              </a:solidFill>
              <a:latin typeface="Futura"/>
              <a:ea typeface="ＭＳ Ｐゴシック" charset="0"/>
              <a:cs typeface="Futur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556792"/>
            <a:ext cx="82809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²"/>
            </a:pPr>
            <a:r>
              <a:rPr lang="en-US" sz="2600" dirty="0" err="1" smtClean="0">
                <a:latin typeface="Futura"/>
                <a:cs typeface="Futura"/>
              </a:rPr>
              <a:t>Porre</a:t>
            </a:r>
            <a:r>
              <a:rPr lang="en-US" sz="2600" dirty="0" smtClean="0">
                <a:latin typeface="Futura"/>
                <a:cs typeface="Futura"/>
              </a:rPr>
              <a:t> Il </a:t>
            </a:r>
            <a:r>
              <a:rPr lang="en-US" sz="2600" dirty="0" err="1" smtClean="0">
                <a:latin typeface="Futura"/>
                <a:cs typeface="Futura"/>
              </a:rPr>
              <a:t>sospetto</a:t>
            </a:r>
            <a:r>
              <a:rPr lang="en-US" sz="2600" dirty="0" smtClean="0">
                <a:latin typeface="Futura"/>
                <a:cs typeface="Futura"/>
              </a:rPr>
              <a:t> di </a:t>
            </a:r>
            <a:r>
              <a:rPr lang="en-US" sz="2600" dirty="0" err="1" smtClean="0">
                <a:latin typeface="Futura"/>
                <a:cs typeface="Futura"/>
              </a:rPr>
              <a:t>una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metastasi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anche</a:t>
            </a:r>
            <a:r>
              <a:rPr lang="en-US" sz="2600" dirty="0" smtClean="0">
                <a:latin typeface="Futura"/>
                <a:cs typeface="Futura"/>
              </a:rPr>
              <a:t> in </a:t>
            </a:r>
            <a:r>
              <a:rPr lang="en-US" sz="2600" dirty="0" err="1" smtClean="0">
                <a:latin typeface="Futura"/>
                <a:cs typeface="Futura"/>
              </a:rPr>
              <a:t>caso</a:t>
            </a:r>
            <a:r>
              <a:rPr lang="en-US" sz="2600" dirty="0" smtClean="0">
                <a:latin typeface="Futura"/>
                <a:cs typeface="Futura"/>
              </a:rPr>
              <a:t> di </a:t>
            </a:r>
            <a:r>
              <a:rPr lang="en-US" sz="2600" dirty="0" err="1" smtClean="0">
                <a:latin typeface="Futura"/>
                <a:cs typeface="Futura"/>
              </a:rPr>
              <a:t>una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singola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lesione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intracerebrale</a:t>
            </a:r>
            <a:r>
              <a:rPr lang="en-US" sz="2600" dirty="0" smtClean="0">
                <a:latin typeface="Futura"/>
                <a:cs typeface="Futura"/>
              </a:rPr>
              <a:t> con </a:t>
            </a:r>
            <a:r>
              <a:rPr lang="en-US" sz="2600" dirty="0" err="1" smtClean="0">
                <a:latin typeface="Futura"/>
                <a:cs typeface="Futura"/>
              </a:rPr>
              <a:t>caratteristiche</a:t>
            </a:r>
            <a:r>
              <a:rPr lang="en-US" sz="2600" dirty="0" smtClean="0">
                <a:latin typeface="Futura"/>
                <a:cs typeface="Futura"/>
              </a:rPr>
              <a:t> di </a:t>
            </a:r>
            <a:r>
              <a:rPr lang="en-US" sz="2600" dirty="0" err="1" smtClean="0">
                <a:latin typeface="Futura"/>
                <a:cs typeface="Futura"/>
              </a:rPr>
              <a:t>crescita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prevalentemente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espansive</a:t>
            </a:r>
            <a:r>
              <a:rPr lang="en-US" sz="2600" dirty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ed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>
                <a:latin typeface="Futura"/>
                <a:cs typeface="Futura"/>
              </a:rPr>
              <a:t>i</a:t>
            </a:r>
            <a:r>
              <a:rPr lang="en-US" sz="2600" dirty="0" err="1" smtClean="0">
                <a:latin typeface="Futura"/>
                <a:cs typeface="Futura"/>
              </a:rPr>
              <a:t>ntegrare</a:t>
            </a:r>
            <a:r>
              <a:rPr lang="en-US" sz="2600" dirty="0" smtClean="0">
                <a:latin typeface="Futura"/>
                <a:cs typeface="Futura"/>
              </a:rPr>
              <a:t> con </a:t>
            </a:r>
            <a:r>
              <a:rPr lang="en-US" sz="2600" dirty="0" err="1" smtClean="0">
                <a:latin typeface="Futura"/>
                <a:cs typeface="Futura"/>
              </a:rPr>
              <a:t>esami</a:t>
            </a:r>
            <a:r>
              <a:rPr lang="en-US" sz="2600" dirty="0" smtClean="0">
                <a:latin typeface="Futura"/>
                <a:cs typeface="Futura"/>
              </a:rPr>
              <a:t> non </a:t>
            </a:r>
            <a:r>
              <a:rPr lang="en-US" sz="2600" dirty="0" err="1" smtClean="0">
                <a:latin typeface="Futura"/>
                <a:cs typeface="Futura"/>
              </a:rPr>
              <a:t>morfologici</a:t>
            </a:r>
            <a:r>
              <a:rPr lang="en-US" sz="2600" dirty="0" smtClean="0">
                <a:latin typeface="Futura"/>
                <a:cs typeface="Futura"/>
              </a:rPr>
              <a:t> (PWI, MRS, DTI)</a:t>
            </a:r>
          </a:p>
          <a:p>
            <a:pPr marL="285750" indent="-285750">
              <a:buFont typeface="Wingdings" charset="2"/>
              <a:buChar char="²"/>
            </a:pPr>
            <a:r>
              <a:rPr lang="en-US" sz="2600" dirty="0" err="1" smtClean="0">
                <a:latin typeface="Futura"/>
                <a:cs typeface="Futura"/>
              </a:rPr>
              <a:t>Riconoscere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presentazioni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atipiche</a:t>
            </a:r>
            <a:r>
              <a:rPr lang="en-US" sz="2600" dirty="0" smtClean="0">
                <a:latin typeface="Futura"/>
                <a:cs typeface="Futura"/>
              </a:rPr>
              <a:t> (</a:t>
            </a:r>
            <a:r>
              <a:rPr lang="en-US" sz="2600" dirty="0" err="1" smtClean="0">
                <a:latin typeface="Futura"/>
                <a:cs typeface="Futura"/>
              </a:rPr>
              <a:t>calcio</a:t>
            </a:r>
            <a:r>
              <a:rPr lang="en-US" sz="2600" dirty="0" smtClean="0">
                <a:latin typeface="Futura"/>
                <a:cs typeface="Futura"/>
              </a:rPr>
              <a:t>, </a:t>
            </a:r>
            <a:r>
              <a:rPr lang="en-US" sz="2600" dirty="0" err="1" smtClean="0">
                <a:latin typeface="Futura"/>
                <a:cs typeface="Futura"/>
              </a:rPr>
              <a:t>cisti</a:t>
            </a:r>
            <a:r>
              <a:rPr lang="en-US" sz="2600" dirty="0" smtClean="0">
                <a:latin typeface="Futura"/>
                <a:cs typeface="Futura"/>
              </a:rPr>
              <a:t>….)</a:t>
            </a:r>
          </a:p>
          <a:p>
            <a:pPr marL="285750" indent="-285750">
              <a:buFont typeface="Wingdings" charset="2"/>
              <a:buChar char="²"/>
            </a:pPr>
            <a:r>
              <a:rPr lang="en-US" sz="2600" dirty="0" err="1" smtClean="0">
                <a:latin typeface="Futura"/>
                <a:cs typeface="Futura"/>
              </a:rPr>
              <a:t>Guidare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l’intervento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chirurgico</a:t>
            </a:r>
            <a:r>
              <a:rPr lang="en-US" sz="2600" dirty="0" smtClean="0">
                <a:latin typeface="Futura"/>
                <a:cs typeface="Futura"/>
              </a:rPr>
              <a:t> (BOLD, DTI-FT) per </a:t>
            </a:r>
            <a:r>
              <a:rPr lang="en-US" sz="2600" dirty="0" err="1" smtClean="0">
                <a:latin typeface="Futura"/>
                <a:cs typeface="Futura"/>
              </a:rPr>
              <a:t>il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risparmio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delle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funzioni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eloquenti</a:t>
            </a:r>
            <a:endParaRPr lang="en-US" sz="2600" dirty="0" smtClean="0">
              <a:latin typeface="Futura"/>
              <a:cs typeface="Futura"/>
            </a:endParaRPr>
          </a:p>
          <a:p>
            <a:pPr marL="285750" indent="-285750">
              <a:buFont typeface="Wingdings" charset="2"/>
              <a:buChar char="²"/>
            </a:pPr>
            <a:r>
              <a:rPr lang="en-US" sz="2600" dirty="0" err="1" smtClean="0">
                <a:latin typeface="Futura"/>
                <a:cs typeface="Futura"/>
              </a:rPr>
              <a:t>Valutare</a:t>
            </a:r>
            <a:r>
              <a:rPr lang="en-US" sz="2600" dirty="0" smtClean="0">
                <a:latin typeface="Futura"/>
                <a:cs typeface="Futura"/>
              </a:rPr>
              <a:t> la </a:t>
            </a:r>
            <a:r>
              <a:rPr lang="en-US" sz="2600" dirty="0" err="1" smtClean="0">
                <a:latin typeface="Futura"/>
                <a:cs typeface="Futura"/>
              </a:rPr>
              <a:t>risposta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terapeutica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integrando</a:t>
            </a:r>
            <a:r>
              <a:rPr lang="en-US" sz="2600" dirty="0" smtClean="0">
                <a:latin typeface="Futura"/>
                <a:cs typeface="Futura"/>
              </a:rPr>
              <a:t> </a:t>
            </a:r>
            <a:r>
              <a:rPr lang="en-US" sz="2600" dirty="0" err="1" smtClean="0">
                <a:latin typeface="Futura"/>
                <a:cs typeface="Futura"/>
              </a:rPr>
              <a:t>studi</a:t>
            </a:r>
            <a:r>
              <a:rPr lang="en-US" sz="2600" dirty="0" smtClean="0">
                <a:latin typeface="Futura"/>
                <a:cs typeface="Futura"/>
              </a:rPr>
              <a:t> “</a:t>
            </a:r>
            <a:r>
              <a:rPr lang="en-US" sz="2600" dirty="0" err="1" smtClean="0">
                <a:latin typeface="Futura"/>
                <a:cs typeface="Futura"/>
              </a:rPr>
              <a:t>quantitiativi</a:t>
            </a:r>
            <a:r>
              <a:rPr lang="en-US" sz="2600" dirty="0" smtClean="0">
                <a:latin typeface="Futura"/>
                <a:cs typeface="Futura"/>
              </a:rPr>
              <a:t>”</a:t>
            </a:r>
            <a:endParaRPr lang="en-US" sz="2600" dirty="0">
              <a:latin typeface="Futura"/>
              <a:cs typeface="Futura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199660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3189491" cy="356616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/>
          </p:cNvSpPr>
          <p:nvPr/>
        </p:nvSpPr>
        <p:spPr bwMode="auto">
          <a:xfrm>
            <a:off x="3611880" y="76200"/>
            <a:ext cx="5532120" cy="3091815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1260"/>
              </a:spcBef>
            </a:pP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Le </a:t>
            </a:r>
            <a:r>
              <a:rPr lang="en-US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metastasi</a:t>
            </a: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sono</a:t>
            </a: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lesioni</a:t>
            </a: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nodulari</a:t>
            </a: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generalmente</a:t>
            </a:r>
            <a:r>
              <a:rPr lang="en-US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:</a:t>
            </a:r>
          </a:p>
          <a:p>
            <a:pPr>
              <a:spcBef>
                <a:spcPts val="1260"/>
              </a:spcBef>
              <a:buClr>
                <a:srgbClr val="000000"/>
              </a:buClr>
              <a:buSzPct val="125000"/>
              <a:buFont typeface="Futura" pitchFamily="-65" charset="0"/>
              <a:buChar char="•"/>
            </a:pPr>
            <a:r>
              <a:rPr lang="en-US" sz="1600" b="1" dirty="0" err="1">
                <a:latin typeface="Futura"/>
                <a:ea typeface="Futura Condensed" pitchFamily="-65" charset="0"/>
                <a:cs typeface="Futura"/>
                <a:sym typeface="Futura Condensed" pitchFamily="-65" charset="0"/>
              </a:rPr>
              <a:t>piccole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(0.5 - 2.5 cm circa) </a:t>
            </a:r>
          </a:p>
          <a:p>
            <a:pPr>
              <a:spcBef>
                <a:spcPts val="1260"/>
              </a:spcBef>
              <a:buClr>
                <a:srgbClr val="000000"/>
              </a:buClr>
              <a:buSzPct val="125000"/>
              <a:buFont typeface="Futura" pitchFamily="-65" charset="0"/>
              <a:buChar char="•"/>
            </a:pPr>
            <a:r>
              <a:rPr lang="en-US" sz="1600" b="1" dirty="0" err="1">
                <a:latin typeface="Futura"/>
                <a:ea typeface="Futura Condensed" pitchFamily="-65" charset="0"/>
                <a:cs typeface="Futura"/>
                <a:sym typeface="Futura Condensed" pitchFamily="-65" charset="0"/>
              </a:rPr>
              <a:t>rotondeggianti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</a:p>
          <a:p>
            <a:pPr>
              <a:spcBef>
                <a:spcPts val="1260"/>
              </a:spcBef>
              <a:buClr>
                <a:srgbClr val="000000"/>
              </a:buClr>
              <a:buSzPct val="125000"/>
              <a:buFont typeface="Futura" pitchFamily="-65" charset="0"/>
              <a:buChar char="•"/>
            </a:pP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a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margini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b="1" dirty="0" err="1">
                <a:latin typeface="Futura"/>
                <a:ea typeface="Futura Condensed" pitchFamily="-65" charset="0"/>
                <a:cs typeface="Futura"/>
                <a:sym typeface="Futura Condensed" pitchFamily="-65" charset="0"/>
              </a:rPr>
              <a:t>regolari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rispetto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al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tumore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primitivo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e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ben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demarcati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(“</a:t>
            </a:r>
            <a:r>
              <a:rPr lang="en-US" sz="1600" i="1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pushing margin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”)</a:t>
            </a:r>
          </a:p>
          <a:p>
            <a:pPr>
              <a:spcBef>
                <a:spcPts val="1260"/>
              </a:spcBef>
              <a:buClr>
                <a:srgbClr val="000000"/>
              </a:buClr>
              <a:buSzPct val="125000"/>
              <a:buFont typeface="Futura" pitchFamily="-65" charset="0"/>
              <a:buChar char="•"/>
            </a:pP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con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intensa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b="1" dirty="0" err="1">
                <a:latin typeface="Futura"/>
                <a:ea typeface="Futura Condensed" pitchFamily="-65" charset="0"/>
                <a:cs typeface="Futura"/>
                <a:sym typeface="Futura Condensed" pitchFamily="-65" charset="0"/>
              </a:rPr>
              <a:t>impregnazione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dopo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mdc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(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neoangiogenesi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e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rottura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della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BEE)</a:t>
            </a:r>
          </a:p>
          <a:p>
            <a:pPr>
              <a:spcBef>
                <a:spcPts val="1260"/>
              </a:spcBef>
              <a:buClr>
                <a:srgbClr val="000000"/>
              </a:buClr>
              <a:buSzPct val="125000"/>
              <a:buFont typeface="Futura" pitchFamily="-65" charset="0"/>
              <a:buChar char="•"/>
            </a:pP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con </a:t>
            </a:r>
            <a:r>
              <a:rPr lang="en-US" sz="1600" b="1" dirty="0">
                <a:latin typeface="Futura"/>
                <a:ea typeface="Futura Condensed" pitchFamily="-65" charset="0"/>
                <a:cs typeface="Futura"/>
                <a:sym typeface="Futura Condensed" pitchFamily="-65" charset="0"/>
              </a:rPr>
              <a:t>edema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vasogenico</a:t>
            </a:r>
            <a:r>
              <a:rPr lang="en-US" sz="1600" dirty="0">
                <a:latin typeface="Futura"/>
                <a:ea typeface="Futura" pitchFamily="-65" charset="0"/>
                <a:cs typeface="Futura"/>
                <a:sym typeface="Futura" pitchFamily="-65" charset="0"/>
              </a:rPr>
              <a:t> </a:t>
            </a:r>
            <a:r>
              <a:rPr lang="en-US" sz="1600" dirty="0" err="1">
                <a:latin typeface="Futura"/>
                <a:ea typeface="Futura" pitchFamily="-65" charset="0"/>
                <a:cs typeface="Futura"/>
                <a:sym typeface="Futura" pitchFamily="-65" charset="0"/>
              </a:rPr>
              <a:t>perilesionale</a:t>
            </a:r>
            <a:endParaRPr lang="en-US" sz="1600" dirty="0">
              <a:latin typeface="Futura"/>
              <a:ea typeface="Futura" pitchFamily="-65" charset="0"/>
              <a:cs typeface="Futura"/>
              <a:sym typeface="Futura" pitchFamily="-65" charset="0"/>
            </a:endParaRPr>
          </a:p>
        </p:txBody>
      </p:sp>
      <p:sp>
        <p:nvSpPr>
          <p:cNvPr id="20485" name="Rectangle 5"/>
          <p:cNvSpPr>
            <a:spLocks/>
          </p:cNvSpPr>
          <p:nvPr/>
        </p:nvSpPr>
        <p:spPr bwMode="auto">
          <a:xfrm>
            <a:off x="200027" y="4526280"/>
            <a:ext cx="5194935" cy="144018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l">
              <a:buFont typeface="Arial"/>
              <a:buChar char="•"/>
            </a:pPr>
            <a:r>
              <a:rPr lang="en-US" dirty="0" smtClean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Il 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50%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dei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pazienti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con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metastasi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cerebrali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ha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una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metastasi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identificabile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singola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,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20% ne ha due,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13% ne ha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tre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ed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il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resto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più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di</a:t>
            </a:r>
            <a:r>
              <a:rPr lang="en-US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</a:t>
            </a:r>
            <a:r>
              <a:rPr lang="en-US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tre</a:t>
            </a:r>
            <a:endParaRPr lang="en-US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  <a:p>
            <a:endParaRPr lang="en-US" dirty="0">
              <a:latin typeface="Futura" pitchFamily="-65" charset="0"/>
              <a:ea typeface="Futura" pitchFamily="-65" charset="0"/>
              <a:cs typeface="Futura" pitchFamily="-65" charset="0"/>
              <a:sym typeface="Futura" pitchFamily="-65" charset="0"/>
            </a:endParaRPr>
          </a:p>
        </p:txBody>
      </p:sp>
      <p:sp>
        <p:nvSpPr>
          <p:cNvPr id="20486" name="Rectangle 6"/>
          <p:cNvSpPr>
            <a:spLocks/>
          </p:cNvSpPr>
          <p:nvPr/>
        </p:nvSpPr>
        <p:spPr bwMode="auto">
          <a:xfrm>
            <a:off x="125730" y="6263642"/>
            <a:ext cx="2703602" cy="30777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l"/>
            <a:r>
              <a:rPr lang="en-US" sz="1000" i="1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Smirniotopoulos</a:t>
            </a:r>
            <a:r>
              <a:rPr lang="en-US" sz="1000" i="1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JG et al., </a:t>
            </a:r>
            <a:r>
              <a:rPr lang="en-US" sz="1000" i="1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Radiographics</a:t>
            </a:r>
            <a:r>
              <a:rPr lang="en-US" sz="1000" i="1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2007</a:t>
            </a:r>
          </a:p>
          <a:p>
            <a:pPr algn="l"/>
            <a:r>
              <a:rPr lang="en-US" sz="1000" i="1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Biswas</a:t>
            </a:r>
            <a:r>
              <a:rPr lang="en-US" sz="1000" i="1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G et al., J Cancer Res </a:t>
            </a:r>
            <a:r>
              <a:rPr lang="en-US" sz="1000" i="1" dirty="0" err="1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Ther</a:t>
            </a:r>
            <a:r>
              <a:rPr lang="en-US" sz="1000" i="1" dirty="0">
                <a:latin typeface="Futura" pitchFamily="-65" charset="0"/>
                <a:ea typeface="Futura" pitchFamily="-65" charset="0"/>
                <a:cs typeface="Futura" pitchFamily="-65" charset="0"/>
                <a:sym typeface="Futura" pitchFamily="-65" charset="0"/>
              </a:rPr>
              <a:t> 2006</a:t>
            </a:r>
          </a:p>
        </p:txBody>
      </p:sp>
      <p:pic>
        <p:nvPicPr>
          <p:cNvPr id="8" name="Picture 3" descr="lan~00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3519" t="14507" r="13550" b="10757"/>
          <a:stretch>
            <a:fillRect/>
          </a:stretch>
        </p:blipFill>
        <p:spPr>
          <a:xfrm>
            <a:off x="5737860" y="2992472"/>
            <a:ext cx="3406140" cy="386553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71" y="1161871"/>
            <a:ext cx="7494359" cy="1754327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err="1" smtClean="0">
                <a:latin typeface="Futura"/>
                <a:cs typeface="Futura"/>
              </a:rPr>
              <a:t>Lesioni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ipo-isodense</a:t>
            </a:r>
            <a:endParaRPr lang="en-US" dirty="0" smtClean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latin typeface="Futura"/>
                <a:cs typeface="Futura"/>
              </a:rPr>
              <a:t>Edema </a:t>
            </a:r>
            <a:r>
              <a:rPr lang="en-US" dirty="0" err="1" smtClean="0">
                <a:latin typeface="Futura"/>
                <a:cs typeface="Futura"/>
              </a:rPr>
              <a:t>perilesionale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variabile</a:t>
            </a:r>
            <a:endParaRPr lang="en-US" dirty="0" smtClean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dirty="0" err="1" smtClean="0">
                <a:latin typeface="Futura"/>
                <a:cs typeface="Futura"/>
              </a:rPr>
              <a:t>Emorragia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intralesione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variabile</a:t>
            </a:r>
            <a:r>
              <a:rPr lang="en-US" dirty="0" smtClean="0">
                <a:latin typeface="Futura"/>
                <a:cs typeface="Futura"/>
              </a:rPr>
              <a:t> (in </a:t>
            </a:r>
            <a:r>
              <a:rPr lang="en-US" dirty="0" err="1" smtClean="0">
                <a:latin typeface="Futura"/>
                <a:cs typeface="Futura"/>
              </a:rPr>
              <a:t>particolare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negli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anziani</a:t>
            </a:r>
            <a:r>
              <a:rPr lang="en-US" dirty="0" smtClean="0">
                <a:latin typeface="Futura"/>
                <a:cs typeface="Futura"/>
              </a:rPr>
              <a:t>)</a:t>
            </a:r>
          </a:p>
          <a:p>
            <a:pPr>
              <a:buFont typeface="Arial"/>
              <a:buChar char="•"/>
            </a:pPr>
            <a:r>
              <a:rPr lang="en-US" dirty="0" err="1" smtClean="0">
                <a:latin typeface="Futura"/>
                <a:cs typeface="Futura"/>
              </a:rPr>
              <a:t>Impregnazione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contrastografica</a:t>
            </a:r>
            <a:r>
              <a:rPr lang="en-US" dirty="0" smtClean="0">
                <a:latin typeface="Futura"/>
                <a:cs typeface="Futura"/>
              </a:rPr>
              <a:t> “</a:t>
            </a:r>
            <a:r>
              <a:rPr lang="en-US" dirty="0" err="1" smtClean="0">
                <a:latin typeface="Futura"/>
                <a:cs typeface="Futura"/>
              </a:rPr>
              <a:t>puntata</a:t>
            </a:r>
            <a:r>
              <a:rPr lang="en-US" dirty="0" smtClean="0">
                <a:latin typeface="Futura"/>
                <a:cs typeface="Futura"/>
              </a:rPr>
              <a:t>”, </a:t>
            </a:r>
            <a:r>
              <a:rPr lang="en-US" dirty="0" err="1" smtClean="0">
                <a:latin typeface="Futura"/>
                <a:cs typeface="Futura"/>
              </a:rPr>
              <a:t>nodulare</a:t>
            </a:r>
            <a:r>
              <a:rPr lang="en-US" dirty="0" smtClean="0">
                <a:latin typeface="Futura"/>
                <a:cs typeface="Futura"/>
              </a:rPr>
              <a:t>, ad </a:t>
            </a:r>
            <a:r>
              <a:rPr lang="en-US" dirty="0" err="1" smtClean="0">
                <a:latin typeface="Futura"/>
                <a:cs typeface="Futura"/>
              </a:rPr>
              <a:t>anello</a:t>
            </a:r>
            <a:endParaRPr lang="en-US" dirty="0" smtClean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dirty="0" err="1" smtClean="0">
                <a:latin typeface="Futura"/>
                <a:cs typeface="Futura"/>
              </a:rPr>
              <a:t>Nel</a:t>
            </a:r>
            <a:r>
              <a:rPr lang="en-US" dirty="0" smtClean="0">
                <a:latin typeface="Futura"/>
                <a:cs typeface="Futura"/>
              </a:rPr>
              <a:t> 20% </a:t>
            </a:r>
            <a:r>
              <a:rPr lang="en-US" dirty="0" err="1" smtClean="0">
                <a:latin typeface="Futura"/>
                <a:cs typeface="Futura"/>
              </a:rPr>
              <a:t>dei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casi</a:t>
            </a:r>
            <a:r>
              <a:rPr lang="en-US" dirty="0" smtClean="0">
                <a:latin typeface="Futura"/>
                <a:cs typeface="Futura"/>
              </a:rPr>
              <a:t> con </a:t>
            </a:r>
            <a:r>
              <a:rPr lang="en-US" dirty="0" err="1" smtClean="0">
                <a:latin typeface="Futura"/>
                <a:cs typeface="Futura"/>
              </a:rPr>
              <a:t>metastasi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singola</a:t>
            </a:r>
            <a:r>
              <a:rPr lang="en-US" dirty="0" smtClean="0">
                <a:latin typeface="Futura"/>
                <a:cs typeface="Futura"/>
              </a:rPr>
              <a:t> la RM </a:t>
            </a:r>
            <a:r>
              <a:rPr lang="en-US" dirty="0" err="1" smtClean="0">
                <a:latin typeface="Futura"/>
                <a:cs typeface="Futura"/>
              </a:rPr>
              <a:t>mostra</a:t>
            </a:r>
            <a:r>
              <a:rPr lang="en-US" dirty="0" smtClean="0">
                <a:latin typeface="Futura"/>
                <a:cs typeface="Futura"/>
              </a:rPr>
              <a:t> </a:t>
            </a:r>
            <a:r>
              <a:rPr lang="en-US" dirty="0" err="1" smtClean="0">
                <a:latin typeface="Futura"/>
                <a:cs typeface="Futura"/>
              </a:rPr>
              <a:t>lesioni</a:t>
            </a:r>
            <a:r>
              <a:rPr lang="en-US" dirty="0" smtClean="0">
                <a:latin typeface="Futura"/>
                <a:cs typeface="Futura"/>
              </a:rPr>
              <a:t> multiple</a:t>
            </a:r>
          </a:p>
          <a:p>
            <a:pPr>
              <a:buFont typeface="Arial"/>
              <a:buChar char="•"/>
            </a:pPr>
            <a:endParaRPr lang="en-US" dirty="0">
              <a:latin typeface="Futura"/>
              <a:cs typeface="Futu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39707" y="1155413"/>
            <a:ext cx="588621" cy="59092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TC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51520" y="3028460"/>
            <a:ext cx="8557686" cy="3352869"/>
            <a:chOff x="118770" y="2909887"/>
            <a:chExt cx="8557686" cy="3352869"/>
          </a:xfrm>
        </p:grpSpPr>
        <p:pic>
          <p:nvPicPr>
            <p:cNvPr id="9" name="Picture 1038" descr="DSCN6264"/>
            <p:cNvPicPr>
              <a:picLocks noChangeAspect="1" noChangeArrowheads="1"/>
            </p:cNvPicPr>
            <p:nvPr/>
          </p:nvPicPr>
          <p:blipFill>
            <a:blip r:embed="rId2">
              <a:grayscl/>
              <a:lum bright="15000" contrast="20000"/>
            </a:blip>
            <a:srcRect l="6563" t="12445" r="12105"/>
            <a:stretch>
              <a:fillRect/>
            </a:stretch>
          </p:blipFill>
          <p:spPr bwMode="auto">
            <a:xfrm>
              <a:off x="118770" y="2909888"/>
              <a:ext cx="4135460" cy="3338512"/>
            </a:xfrm>
            <a:prstGeom prst="rect">
              <a:avLst/>
            </a:prstGeom>
            <a:noFill/>
          </p:spPr>
        </p:pic>
        <p:pic>
          <p:nvPicPr>
            <p:cNvPr id="8" name="Picture 7" descr="palesse.bmp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4842" t="11451" r="77361" b="19683"/>
            <a:stretch/>
          </p:blipFill>
          <p:spPr>
            <a:xfrm>
              <a:off x="6420298" y="2909887"/>
              <a:ext cx="2256158" cy="3352869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l="33985" t="23243" r="19962" b="4296"/>
            <a:stretch/>
          </p:blipFill>
          <p:spPr>
            <a:xfrm flipH="1">
              <a:off x="4211960" y="2916198"/>
              <a:ext cx="2222842" cy="333220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211960" y="5938192"/>
              <a:ext cx="504056" cy="299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3277" y="404664"/>
            <a:ext cx="1731241" cy="59092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TC </a:t>
            </a:r>
            <a:r>
              <a:rPr lang="en-US" sz="2400" b="1" dirty="0" err="1">
                <a:solidFill>
                  <a:srgbClr val="FF0000"/>
                </a:solidFill>
                <a:latin typeface="Futura"/>
                <a:cs typeface="Futura"/>
              </a:rPr>
              <a:t>vs</a:t>
            </a:r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 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5590764"/>
            <a:ext cx="2913995" cy="757129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r>
              <a:rPr lang="en-US" sz="1400" dirty="0">
                <a:latin typeface="Futura"/>
                <a:cs typeface="Futura"/>
              </a:rPr>
              <a:t> CT</a:t>
            </a: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Diametro</a:t>
            </a:r>
            <a:r>
              <a:rPr lang="en-US" sz="1400" dirty="0">
                <a:latin typeface="Futura"/>
                <a:cs typeface="Futura"/>
              </a:rPr>
              <a:t> &lt; 2 cm</a:t>
            </a: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Sede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fronto-temporale</a:t>
            </a:r>
            <a:endParaRPr lang="en-US" sz="1400" dirty="0">
              <a:latin typeface="Futura"/>
              <a:cs typeface="Futur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35016" y="5373217"/>
            <a:ext cx="3981400" cy="1421926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r>
              <a:rPr lang="en-US" sz="1400" dirty="0">
                <a:latin typeface="Futura"/>
                <a:cs typeface="Futura"/>
              </a:rPr>
              <a:t> MRI</a:t>
            </a: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Risoluzione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di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contrasto</a:t>
            </a:r>
            <a:endParaRPr lang="en-US" sz="14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Impregnazione</a:t>
            </a:r>
            <a:r>
              <a:rPr lang="en-US" sz="1400" dirty="0">
                <a:latin typeface="Futura"/>
                <a:cs typeface="Futura"/>
              </a:rPr>
              <a:t> con </a:t>
            </a:r>
            <a:r>
              <a:rPr lang="en-US" sz="1400" dirty="0" err="1">
                <a:latin typeface="Futura"/>
                <a:cs typeface="Futura"/>
              </a:rPr>
              <a:t>contrasto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paramagnetico</a:t>
            </a:r>
            <a:endParaRPr lang="en-US" sz="14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Minori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volumi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parziali</a:t>
            </a:r>
            <a:endParaRPr lang="en-US" sz="14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1400" dirty="0">
                <a:latin typeface="Futura"/>
                <a:cs typeface="Futura"/>
              </a:rPr>
              <a:t>No </a:t>
            </a:r>
            <a:r>
              <a:rPr lang="en-US" sz="1400" dirty="0" err="1">
                <a:latin typeface="Futura"/>
                <a:cs typeface="Futura"/>
              </a:rPr>
              <a:t>artefatto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da</a:t>
            </a:r>
            <a:r>
              <a:rPr lang="en-US" sz="1400" dirty="0">
                <a:latin typeface="Futura"/>
                <a:cs typeface="Futura"/>
              </a:rPr>
              <a:t> </a:t>
            </a:r>
            <a:r>
              <a:rPr lang="en-US" sz="1400" dirty="0" err="1">
                <a:latin typeface="Futura"/>
                <a:cs typeface="Futura"/>
              </a:rPr>
              <a:t>osso</a:t>
            </a:r>
            <a:endParaRPr lang="en-US" sz="14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1400" dirty="0" err="1">
                <a:latin typeface="Futura"/>
                <a:cs typeface="Futura"/>
              </a:rPr>
              <a:t>Multiplanaretà</a:t>
            </a:r>
            <a:endParaRPr lang="en-US" sz="1400" dirty="0">
              <a:latin typeface="Futura"/>
              <a:cs typeface="Futura"/>
            </a:endParaRPr>
          </a:p>
        </p:txBody>
      </p:sp>
      <p:sp>
        <p:nvSpPr>
          <p:cNvPr id="8" name="Up Arrow 7"/>
          <p:cNvSpPr/>
          <p:nvPr/>
        </p:nvSpPr>
        <p:spPr>
          <a:xfrm>
            <a:off x="3810000" y="5373216"/>
            <a:ext cx="457200" cy="1408584"/>
          </a:xfrm>
          <a:prstGeom prst="upArrow">
            <a:avLst/>
          </a:prstGeom>
          <a:solidFill>
            <a:srgbClr val="003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 flipV="1">
            <a:off x="442392" y="5590765"/>
            <a:ext cx="457200" cy="104854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/>
            <a:endParaRPr lang="en-US"/>
          </a:p>
        </p:txBody>
      </p:sp>
      <p:pic>
        <p:nvPicPr>
          <p:cNvPr id="3" name="Picture 2" descr="palesse.bmp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819" b="19683"/>
          <a:stretch/>
        </p:blipFill>
        <p:spPr>
          <a:xfrm>
            <a:off x="633993" y="989440"/>
            <a:ext cx="7802032" cy="2232248"/>
          </a:xfrm>
          <a:prstGeom prst="rect">
            <a:avLst/>
          </a:prstGeom>
        </p:spPr>
      </p:pic>
      <p:pic>
        <p:nvPicPr>
          <p:cNvPr id="11" name="Picture 10" descr="1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45282" t="29078" r="121383" b="19319"/>
          <a:stretch/>
        </p:blipFill>
        <p:spPr>
          <a:xfrm>
            <a:off x="786395" y="3162300"/>
            <a:ext cx="1918707" cy="2298672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33993" y="3114256"/>
            <a:ext cx="7802032" cy="2230236"/>
            <a:chOff x="633993" y="3070972"/>
            <a:chExt cx="7802032" cy="2230236"/>
          </a:xfrm>
        </p:grpSpPr>
        <p:sp>
          <p:nvSpPr>
            <p:cNvPr id="14" name="Rectangle 13"/>
            <p:cNvSpPr/>
            <p:nvPr/>
          </p:nvSpPr>
          <p:spPr>
            <a:xfrm>
              <a:off x="633993" y="3105500"/>
              <a:ext cx="7802032" cy="219570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 descr="1.tif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50014" t="28023" r="25347" b="20374"/>
            <a:stretch/>
          </p:blipFill>
          <p:spPr>
            <a:xfrm>
              <a:off x="3618586" y="3105500"/>
              <a:ext cx="1889518" cy="2195708"/>
            </a:xfrm>
            <a:prstGeom prst="rect">
              <a:avLst/>
            </a:prstGeom>
          </p:spPr>
        </p:pic>
        <p:pic>
          <p:nvPicPr>
            <p:cNvPr id="12" name="Picture 11" descr="1.tif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1478" t="28023" r="74623" b="20374"/>
            <a:stretch/>
          </p:blipFill>
          <p:spPr>
            <a:xfrm>
              <a:off x="971600" y="3070972"/>
              <a:ext cx="1861583" cy="2230236"/>
            </a:xfrm>
            <a:prstGeom prst="rect">
              <a:avLst/>
            </a:prstGeom>
          </p:spPr>
        </p:pic>
        <p:pic>
          <p:nvPicPr>
            <p:cNvPr id="13" name="Picture 12" descr="1.tif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74487" t="28023" r="1345" b="20374"/>
            <a:stretch/>
          </p:blipFill>
          <p:spPr>
            <a:xfrm>
              <a:off x="6246912" y="3105500"/>
              <a:ext cx="1853480" cy="2195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4651" r="2326"/>
          <a:stretch>
            <a:fillRect/>
          </a:stretch>
        </p:blipFill>
        <p:spPr>
          <a:xfrm>
            <a:off x="0" y="762002"/>
            <a:ext cx="9144000" cy="4867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62260" y="6477002"/>
            <a:ext cx="1505540" cy="27699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1200" dirty="0" err="1">
                <a:latin typeface="Futura"/>
                <a:cs typeface="Futura"/>
              </a:rPr>
              <a:t>Seute</a:t>
            </a:r>
            <a:r>
              <a:rPr lang="en-US" sz="1200" dirty="0">
                <a:latin typeface="Futura"/>
                <a:cs typeface="Futura"/>
              </a:rPr>
              <a:t> T et al.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solidFill>
            <a:srgbClr val="003000"/>
          </a:solidFill>
        </p:spPr>
        <p:txBody>
          <a:bodyPr>
            <a:noAutofit/>
          </a:bodyPr>
          <a:lstStyle/>
          <a:p>
            <a:pPr marL="285744" indent="-285744"/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Identificare</a:t>
            </a:r>
            <a:r>
              <a:rPr lang="en-US" sz="3200" dirty="0">
                <a:solidFill>
                  <a:schemeClr val="bg1"/>
                </a:solidFill>
                <a:latin typeface="Futura"/>
                <a:cs typeface="Futura"/>
              </a:rPr>
              <a:t> la/le </a:t>
            </a:r>
            <a:r>
              <a:rPr lang="en-US" sz="3200" dirty="0" err="1">
                <a:solidFill>
                  <a:schemeClr val="bg1"/>
                </a:solidFill>
                <a:latin typeface="Futura"/>
                <a:cs typeface="Futura"/>
              </a:rPr>
              <a:t>lesioni</a:t>
            </a:r>
            <a:endParaRPr lang="en-US" sz="3200" dirty="0">
              <a:solidFill>
                <a:schemeClr val="bg1"/>
              </a:solidFill>
              <a:latin typeface="Futura"/>
              <a:cs typeface="Futur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72" y="1752600"/>
            <a:ext cx="8949030" cy="4832087"/>
          </a:xfrm>
          <a:prstGeom prst="rect">
            <a:avLst/>
          </a:prstGeom>
          <a:noFill/>
        </p:spPr>
        <p:txBody>
          <a:bodyPr wrap="square" lIns="91438" tIns="45718" rIns="91438" bIns="45718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 T1:  </a:t>
            </a:r>
            <a:r>
              <a:rPr lang="en-US" sz="2200" dirty="0" err="1">
                <a:latin typeface="Futura"/>
                <a:cs typeface="Futura"/>
              </a:rPr>
              <a:t>aree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focali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iso-ipointensità</a:t>
            </a:r>
            <a:r>
              <a:rPr lang="en-US" sz="2200" dirty="0">
                <a:latin typeface="Futura"/>
                <a:cs typeface="Futura"/>
              </a:rPr>
              <a:t>; </a:t>
            </a:r>
            <a:r>
              <a:rPr lang="en-US" sz="2200" dirty="0" err="1">
                <a:latin typeface="Futura"/>
                <a:cs typeface="Futura"/>
              </a:rPr>
              <a:t>intensità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aumenta</a:t>
            </a:r>
            <a:r>
              <a:rPr lang="en-US" sz="2200" dirty="0">
                <a:latin typeface="Futura"/>
                <a:cs typeface="Futura"/>
              </a:rPr>
              <a:t>  in </a:t>
            </a:r>
            <a:r>
              <a:rPr lang="en-US" sz="2200" dirty="0" err="1">
                <a:latin typeface="Futura"/>
                <a:cs typeface="Futura"/>
              </a:rPr>
              <a:t>presenza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melanina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sangue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o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mucina</a:t>
            </a:r>
            <a:r>
              <a:rPr lang="en-US" sz="2200" dirty="0">
                <a:latin typeface="Futura"/>
                <a:cs typeface="Futura"/>
              </a:rPr>
              <a:t> (</a:t>
            </a:r>
            <a:r>
              <a:rPr lang="en-US" sz="2200" dirty="0" err="1">
                <a:latin typeface="Futura"/>
                <a:cs typeface="Futura"/>
              </a:rPr>
              <a:t>accorciamento</a:t>
            </a:r>
            <a:r>
              <a:rPr lang="en-US" sz="2200" dirty="0">
                <a:latin typeface="Futura"/>
                <a:cs typeface="Futura"/>
              </a:rPr>
              <a:t> del T1)</a:t>
            </a:r>
          </a:p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 T2: </a:t>
            </a:r>
            <a:r>
              <a:rPr lang="en-US" sz="2200" dirty="0" err="1">
                <a:latin typeface="Futura"/>
                <a:cs typeface="Futura"/>
              </a:rPr>
              <a:t>variabile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iperintensità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; non </a:t>
            </a:r>
            <a:r>
              <a:rPr lang="en-US" sz="2200" dirty="0" err="1">
                <a:latin typeface="Futura"/>
                <a:cs typeface="Futura"/>
              </a:rPr>
              <a:t>sempre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è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possibile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distinguere</a:t>
            </a:r>
            <a:r>
              <a:rPr lang="en-US" sz="2200" dirty="0">
                <a:latin typeface="Futura"/>
                <a:cs typeface="Futura"/>
              </a:rPr>
              <a:t> la </a:t>
            </a:r>
            <a:r>
              <a:rPr lang="en-US" sz="2200" dirty="0" err="1">
                <a:latin typeface="Futura"/>
                <a:cs typeface="Futura"/>
              </a:rPr>
              <a:t>lesione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dall’edema</a:t>
            </a:r>
            <a:endParaRPr lang="en-US" sz="22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 FLAIR:  la </a:t>
            </a:r>
            <a:r>
              <a:rPr lang="en-US" sz="2200" dirty="0" err="1">
                <a:latin typeface="Futura"/>
                <a:cs typeface="Futura"/>
              </a:rPr>
              <a:t>lesione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appare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tenuemente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iperintensa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rispetto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alla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marcata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iperintesità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dell’edema</a:t>
            </a:r>
            <a:endParaRPr lang="en-US" sz="2200" dirty="0">
              <a:latin typeface="Futura"/>
              <a:cs typeface="Futura"/>
            </a:endParaRPr>
          </a:p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Segnale</a:t>
            </a:r>
            <a:r>
              <a:rPr lang="en-US" sz="2200" dirty="0">
                <a:latin typeface="Futura"/>
                <a:cs typeface="Futura"/>
              </a:rPr>
              <a:t> GE: </a:t>
            </a:r>
            <a:r>
              <a:rPr lang="en-US" sz="2200" dirty="0" err="1">
                <a:latin typeface="Futura"/>
                <a:cs typeface="Futura"/>
              </a:rPr>
              <a:t>valutazione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componente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emorragica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presente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nel</a:t>
            </a:r>
            <a:r>
              <a:rPr lang="en-US" sz="2200" dirty="0">
                <a:latin typeface="Futura"/>
                <a:cs typeface="Futura"/>
              </a:rPr>
              <a:t> 20%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(melanoma, </a:t>
            </a:r>
            <a:r>
              <a:rPr lang="en-US" sz="2200" dirty="0" err="1">
                <a:latin typeface="Futura"/>
                <a:cs typeface="Futura"/>
              </a:rPr>
              <a:t>microcitoma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polmonare</a:t>
            </a:r>
            <a:r>
              <a:rPr lang="en-US" sz="2200" dirty="0">
                <a:latin typeface="Futura"/>
                <a:cs typeface="Futura"/>
              </a:rPr>
              <a:t>, carcinoma </a:t>
            </a:r>
            <a:r>
              <a:rPr lang="en-US" sz="2200" dirty="0" err="1">
                <a:latin typeface="Futura"/>
                <a:cs typeface="Futura"/>
              </a:rPr>
              <a:t>della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tiroide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corioncarcinoma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tumore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renale</a:t>
            </a:r>
            <a:r>
              <a:rPr lang="en-US" sz="2200" dirty="0">
                <a:latin typeface="Futura"/>
                <a:cs typeface="Futura"/>
              </a:rPr>
              <a:t>;) </a:t>
            </a:r>
            <a:r>
              <a:rPr lang="en-US" sz="2200" dirty="0" err="1">
                <a:latin typeface="Futura"/>
                <a:cs typeface="Futura"/>
              </a:rPr>
              <a:t>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talvolta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depositi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calcio</a:t>
            </a:r>
            <a:r>
              <a:rPr lang="en-US" sz="2200" dirty="0">
                <a:latin typeface="Futura"/>
                <a:cs typeface="Futura"/>
              </a:rPr>
              <a:t> </a:t>
            </a:r>
          </a:p>
          <a:p>
            <a:pPr>
              <a:buFont typeface="Arial"/>
              <a:buChar char="•"/>
            </a:pPr>
            <a:r>
              <a:rPr lang="en-US" sz="2200" dirty="0">
                <a:latin typeface="Futura"/>
                <a:cs typeface="Futura"/>
              </a:rPr>
              <a:t> Mezzo </a:t>
            </a:r>
            <a:r>
              <a:rPr lang="en-US" sz="2200" dirty="0" err="1">
                <a:latin typeface="Futura"/>
                <a:cs typeface="Futura"/>
              </a:rPr>
              <a:t>di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contrasto</a:t>
            </a:r>
            <a:r>
              <a:rPr lang="en-US" sz="2200" dirty="0">
                <a:latin typeface="Futura"/>
                <a:cs typeface="Futura"/>
              </a:rPr>
              <a:t>: quasi </a:t>
            </a:r>
            <a:r>
              <a:rPr lang="en-US" sz="2200" dirty="0" err="1">
                <a:latin typeface="Futura"/>
                <a:cs typeface="Futura"/>
              </a:rPr>
              <a:t>tutte</a:t>
            </a:r>
            <a:r>
              <a:rPr lang="en-US" sz="2200" dirty="0">
                <a:latin typeface="Futura"/>
                <a:cs typeface="Futura"/>
              </a:rPr>
              <a:t> le </a:t>
            </a:r>
            <a:r>
              <a:rPr lang="en-US" sz="2200" dirty="0" err="1">
                <a:latin typeface="Futura"/>
                <a:cs typeface="Futura"/>
              </a:rPr>
              <a:t>metastasi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si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impregnano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dopo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mdc</a:t>
            </a:r>
            <a:r>
              <a:rPr lang="en-US" sz="2200" dirty="0">
                <a:latin typeface="Futura"/>
                <a:cs typeface="Futura"/>
              </a:rPr>
              <a:t>, con “pattern” </a:t>
            </a:r>
            <a:r>
              <a:rPr lang="en-US" sz="2200" dirty="0" err="1">
                <a:latin typeface="Futura"/>
                <a:cs typeface="Futura"/>
              </a:rPr>
              <a:t>variabile</a:t>
            </a:r>
            <a:r>
              <a:rPr lang="en-US" sz="2200" dirty="0">
                <a:latin typeface="Futura"/>
                <a:cs typeface="Futura"/>
              </a:rPr>
              <a:t>: </a:t>
            </a:r>
            <a:r>
              <a:rPr lang="en-US" sz="2200" dirty="0" err="1">
                <a:latin typeface="Futura"/>
                <a:cs typeface="Futura"/>
              </a:rPr>
              <a:t>omogeneo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disomogeneo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nodulare</a:t>
            </a:r>
            <a:r>
              <a:rPr lang="en-US" sz="2200" dirty="0">
                <a:latin typeface="Futura"/>
                <a:cs typeface="Futura"/>
              </a:rPr>
              <a:t>, </a:t>
            </a:r>
            <a:r>
              <a:rPr lang="en-US" sz="2200" dirty="0" err="1">
                <a:latin typeface="Futura"/>
                <a:cs typeface="Futura"/>
              </a:rPr>
              <a:t>puntiforme</a:t>
            </a:r>
            <a:r>
              <a:rPr lang="en-US" sz="2200" dirty="0">
                <a:latin typeface="Futura"/>
                <a:cs typeface="Futura"/>
              </a:rPr>
              <a:t> </a:t>
            </a:r>
            <a:r>
              <a:rPr lang="en-US" sz="2200" dirty="0" err="1">
                <a:latin typeface="Futura"/>
                <a:cs typeface="Futura"/>
              </a:rPr>
              <a:t>o</a:t>
            </a:r>
            <a:r>
              <a:rPr lang="en-US" sz="2200" dirty="0">
                <a:latin typeface="Futura"/>
                <a:cs typeface="Futura"/>
              </a:rPr>
              <a:t> ad </a:t>
            </a:r>
            <a:r>
              <a:rPr lang="en-US" sz="2200" dirty="0" err="1">
                <a:latin typeface="Futura"/>
                <a:cs typeface="Futura"/>
              </a:rPr>
              <a:t>anello</a:t>
            </a:r>
            <a:r>
              <a:rPr lang="en-US" sz="2200" dirty="0">
                <a:latin typeface="Futura"/>
                <a:cs typeface="Futura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18917" y="1155413"/>
            <a:ext cx="1059686" cy="59092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Futura"/>
                <a:cs typeface="Futura"/>
              </a:rPr>
              <a:t>RMN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itolo e sottotitolo">
  <a:themeElements>
    <a:clrScheme name="Titolo e sottotitol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olo e sottotitol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olo e sottotito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</TotalTime>
  <Words>2655</Words>
  <Application>Microsoft Macintosh PowerPoint</Application>
  <PresentationFormat>On-screen Show (4:3)</PresentationFormat>
  <Paragraphs>246</Paragraphs>
  <Slides>46</Slides>
  <Notes>24</Notes>
  <HiddenSlides>0</HiddenSlides>
  <MMClips>0</MMClips>
  <ScaleCrop>false</ScaleCrop>
  <HeadingPairs>
    <vt:vector size="6" baseType="variant">
      <vt:variant>
        <vt:lpstr>Design Template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Office Theme</vt:lpstr>
      <vt:lpstr>Titolo e sottotitolo</vt:lpstr>
      <vt:lpstr>Diapositiva</vt:lpstr>
      <vt:lpstr>Chart</vt:lpstr>
      <vt:lpstr>Chieti 17-18 febbraio 2011     Le Terapie integrate nei tumori del Sistema Nervoso nell’adulto e nel bambino  I tumori secondari del Sistema Nervoso dell’adulto. Diagnostica per Immagini </vt:lpstr>
      <vt:lpstr>Diagnostica per Immagini</vt:lpstr>
      <vt:lpstr>Incidenza</vt:lpstr>
      <vt:lpstr>Identificare la/le lesioni</vt:lpstr>
      <vt:lpstr>Slide 5</vt:lpstr>
      <vt:lpstr>Identificare la/le lesioni</vt:lpstr>
      <vt:lpstr>Identificare la/le lesioni</vt:lpstr>
      <vt:lpstr>Slide 8</vt:lpstr>
      <vt:lpstr>Identificare la/le lesioni</vt:lpstr>
      <vt:lpstr>Identificare la/le lesioni</vt:lpstr>
      <vt:lpstr>Identificare la/le lesioni</vt:lpstr>
      <vt:lpstr>Slide 12</vt:lpstr>
      <vt:lpstr>Slide 13</vt:lpstr>
      <vt:lpstr>Slide 14</vt:lpstr>
      <vt:lpstr>Localizzare la/le lesioni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Mapping pre-chirurgico: BOLD</vt:lpstr>
      <vt:lpstr>Mapping pre-chirurgico: BOLD</vt:lpstr>
      <vt:lpstr>Slide 43</vt:lpstr>
      <vt:lpstr>Slide 44</vt:lpstr>
      <vt:lpstr>Slide 45</vt:lpstr>
      <vt:lpstr>Slide 46</vt:lpstr>
    </vt:vector>
  </TitlesOfParts>
  <Company>Università Chieti-Pescara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Massimo Caulo</dc:creator>
  <cp:lastModifiedBy>Massimo Caulo</cp:lastModifiedBy>
  <cp:revision>196</cp:revision>
  <dcterms:created xsi:type="dcterms:W3CDTF">2011-02-17T08:28:43Z</dcterms:created>
  <dcterms:modified xsi:type="dcterms:W3CDTF">2011-02-17T11:46:51Z</dcterms:modified>
</cp:coreProperties>
</file>