
<file path=[Content_Types].xml><?xml version="1.0" encoding="utf-8"?>
<Types xmlns="http://schemas.openxmlformats.org/package/2006/content-types">
  <Override PartName="/ppt/slides/slide14.xml" ContentType="application/vnd.openxmlformats-officedocument.presentationml.slide+xml"/>
  <Override PartName="/ppt/slideMasters/slideMaster6.xml" ContentType="application/vnd.openxmlformats-officedocument.presentationml.slideMaster+xml"/>
  <Override PartName="/ppt/slideLayouts/slideLayout8.xml" ContentType="application/vnd.openxmlformats-officedocument.presentationml.slideLayout+xml"/>
  <Override PartName="/ppt/theme/theme8.xml" ContentType="application/vnd.openxmlformats-officedocument.theme+xml"/>
  <Override PartName="/ppt/tags/tag1.xml" ContentType="application/vnd.openxmlformats-officedocument.presentationml.tags+xml"/>
  <Default Extension="bin" ContentType="application/vnd.openxmlformats-officedocument.presentationml.printerSettings"/>
  <Override PartName="/ppt/tags/tag11.xml" ContentType="application/vnd.openxmlformats-officedocument.presentationml.tags+xml"/>
  <Override PartName="/ppt/slideLayouts/slideLayout20.xml" ContentType="application/vnd.openxmlformats-officedocument.presentationml.slideLayout+xml"/>
  <Override PartName="/ppt/slideLayouts/slideLayout17.xml" ContentType="application/vnd.openxmlformats-officedocument.presentationml.slideLayout+xml"/>
  <Override PartName="/ppt/slideLayouts/slideLayout36.xml" ContentType="application/vnd.openxmlformats-officedocument.presentationml.slideLayout+xml"/>
  <Override PartName="/ppt/slideLayouts/slideLayout55.xml" ContentType="application/vnd.openxmlformats-officedocument.presentationml.slideLayout+xml"/>
  <Override PartName="/ppt/notesSlides/notesSlide13.xml" ContentType="application/vnd.openxmlformats-officedocument.presentationml.notesSlide+xml"/>
  <Override PartName="/ppt/notesSlides/notesSlide2.xml" ContentType="application/vnd.openxmlformats-officedocument.presentationml.notesSlide+xml"/>
  <Override PartName="/ppt/slides/slide18.xml" ContentType="application/vnd.openxmlformats-officedocument.presentationml.slide+xml"/>
  <Override PartName="/ppt/tags/tag15.xml" ContentType="application/vnd.openxmlformats-officedocument.presentationml.tags+xml"/>
  <Override PartName="/ppt/slides/slide3.xml" ContentType="application/vnd.openxmlformats-officedocument.presentationml.slide+xml"/>
  <Override PartName="/ppt/slideLayouts/slideLayout1.xml" ContentType="application/vnd.openxmlformats-officedocument.presentationml.slideLayout+xml"/>
  <Override PartName="/ppt/tags/tag5.xml" ContentType="application/vnd.openxmlformats-officedocument.presentationml.tags+xml"/>
  <Override PartName="/ppt/slides/slide23.xml" ContentType="application/vnd.openxmlformats-officedocument.presentationml.slide+xml"/>
  <Override PartName="/ppt/theme/theme1.xml" ContentType="application/vnd.openxmlformats-officedocument.theme+xml"/>
  <Override PartName="/ppt/slideLayouts/slideLayout24.xml" ContentType="application/vnd.openxmlformats-officedocument.presentationml.slideLayout+xml"/>
  <Override PartName="/ppt/slideLayouts/slideLayout43.xml" ContentType="application/vnd.openxmlformats-officedocument.presentationml.slideLayout+xml"/>
  <Override PartName="/ppt/slideLayouts/slideLayout59.xml" ContentType="application/vnd.openxmlformats-officedocument.presentationml.slideLayout+xml"/>
  <Override PartName="/ppt/slideLayouts/slideLayout10.xml" ContentType="application/vnd.openxmlformats-officedocument.presentationml.slideLayout+xml"/>
  <Override PartName="/ppt/notesSlides/notesSlide17.xml" ContentType="application/vnd.openxmlformats-officedocument.presentationml.notesSlide+xml"/>
  <Override PartName="/ppt/notesSlides/notesSlide6.xml" ContentType="application/vnd.openxmlformats-officedocument.presentationml.notesSlide+xml"/>
  <Override PartName="/ppt/slides/slide7.xml" ContentType="application/vnd.openxmlformats-officedocument.presentationml.slide+xml"/>
  <Override PartName="/ppt/slideLayouts/slideLayout5.xml" ContentType="application/vnd.openxmlformats-officedocument.presentationml.slideLayout+xml"/>
  <Override PartName="/ppt/slides/slide11.xml" ContentType="application/vnd.openxmlformats-officedocument.presentationml.slide+xml"/>
  <Override PartName="/ppt/slideMasters/slideMaster3.xml" ContentType="application/vnd.openxmlformats-officedocument.presentationml.slideMaster+xml"/>
  <Override PartName="/ppt/theme/theme5.xml" ContentType="application/vnd.openxmlformats-officedocument.theme+xml"/>
  <Override PartName="/ppt/slideLayouts/slideLayout28.xml" ContentType="application/vnd.openxmlformats-officedocument.presentationml.slideLayout+xml"/>
  <Override PartName="/ppt/slideLayouts/slideLayout47.xml" ContentType="application/vnd.openxmlformats-officedocument.presentationml.slideLayout+xml"/>
  <Override PartName="/ppt/tags/tag9.xml" ContentType="application/vnd.openxmlformats-officedocument.presentationml.tags+xml"/>
  <Override PartName="/ppt/notesSlides/notesSlide8.xml" ContentType="application/vnd.openxmlformats-officedocument.presentationml.notesSlide+xml"/>
  <Override PartName="/ppt/slideLayouts/slideLayout14.xml" ContentType="application/vnd.openxmlformats-officedocument.presentationml.slideLayout+xml"/>
  <Override PartName="/ppt/slideLayouts/slideLayout33.xml" ContentType="application/vnd.openxmlformats-officedocument.presentationml.slideLayout+xml"/>
  <Override PartName="/ppt/slideLayouts/slideLayout52.xml" ContentType="application/vnd.openxmlformats-officedocument.presentationml.slideLayout+xml"/>
  <Override PartName="/ppt/slideMasters/slideMaster7.xml" ContentType="application/vnd.openxmlformats-officedocument.presentationml.slideMaster+xml"/>
  <Override PartName="/ppt/slideLayouts/slideLayout9.xml" ContentType="application/vnd.openxmlformats-officedocument.presentationml.slideLayout+xml"/>
  <Override PartName="/ppt/slides/slide15.xml" ContentType="application/vnd.openxmlformats-officedocument.presentationml.slide+xml"/>
  <Override PartName="/ppt/tags/tag12.xml" ContentType="application/vnd.openxmlformats-officedocument.presentationml.tags+xml"/>
  <Override PartName="/ppt/tags/tag2.xml" ContentType="application/vnd.openxmlformats-officedocument.presentationml.tags+xml"/>
  <Override PartName="/ppt/slides/slide20.xml" ContentType="application/vnd.openxmlformats-officedocument.presentationml.slide+xml"/>
  <Override PartName="/ppt/slideLayouts/slideLayout21.xml" ContentType="application/vnd.openxmlformats-officedocument.presentationml.slideLayout+xml"/>
  <Override PartName="/ppt/slideLayouts/slideLayout40.xml" ContentType="application/vnd.openxmlformats-officedocument.presentationml.slideLayout+xml"/>
  <Override PartName="/ppt/presProps.xml" ContentType="application/vnd.openxmlformats-officedocument.presentationml.presProps+xml"/>
  <Override PartName="/ppt/slideLayouts/slideLayout56.xml" ContentType="application/vnd.openxmlformats-officedocument.presentationml.slideLayout+xml"/>
  <Override PartName="/ppt/slideLayouts/slideLayout37.xml" ContentType="application/vnd.openxmlformats-officedocument.presentationml.slideLayout+xml"/>
  <Override PartName="/ppt/slideLayouts/slideLayout18.xml" ContentType="application/vnd.openxmlformats-officedocument.presentationml.slideLayout+xml"/>
  <Override PartName="/ppt/notesSlides/notesSlide14.xml" ContentType="application/vnd.openxmlformats-officedocument.presentationml.notesSlide+xml"/>
  <Override PartName="/ppt/notesSlides/notesSlide3.xml" ContentType="application/vnd.openxmlformats-officedocument.presentationml.notesSlide+xml"/>
  <Override PartName="/ppt/slides/slide19.xml" ContentType="application/vnd.openxmlformats-officedocument.presentationml.slide+xml"/>
  <Override PartName="/ppt/slides/slide4.xml" ContentType="application/vnd.openxmlformats-officedocument.presentationml.slide+xml"/>
  <Override PartName="/ppt/slideLayouts/slideLayout2.xml" ContentType="application/vnd.openxmlformats-officedocument.presentationml.slideLayout+xml"/>
  <Override PartName="/ppt/tags/tag6.xml" ContentType="application/vnd.openxmlformats-officedocument.presentationml.tags+xml"/>
  <Override PartName="/ppt/slides/slide24.xml" ContentType="application/vnd.openxmlformats-officedocument.presentationml.slide+xml"/>
  <Override PartName="/ppt/charts/chart1.xml" ContentType="application/vnd.openxmlformats-officedocument.drawingml.chart+xml"/>
  <Override PartName="/ppt/slideLayouts/slideLayout25.xml" ContentType="application/vnd.openxmlformats-officedocument.presentationml.slideLayout+xml"/>
  <Override PartName="/ppt/theme/theme2.xml" ContentType="application/vnd.openxmlformats-officedocument.theme+xml"/>
  <Override PartName="/ppt/slideLayouts/slideLayout44.xml" ContentType="application/vnd.openxmlformats-officedocument.presentationml.slideLayout+xml"/>
  <Override PartName="/ppt/slideLayouts/slideLayout11.xml" ContentType="application/vnd.openxmlformats-officedocument.presentationml.slideLayout+xml"/>
  <Override PartName="/ppt/slideLayouts/slideLayout30.xml" ContentType="application/vnd.openxmlformats-officedocument.presentationml.slideLayout+xml"/>
  <Override PartName="/ppt/notesSlides/notesSlide18.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Default Extension="jpeg" ContentType="image/jpeg"/>
  <Override PartName="/ppt/slides/slide8.xml" ContentType="application/vnd.openxmlformats-officedocument.presentationml.slide+xml"/>
  <Override PartName="/ppt/slides/slide12.xml" ContentType="application/vnd.openxmlformats-officedocument.presentationml.slide+xml"/>
  <Override PartName="/ppt/slideMasters/slideMaster4.xml" ContentType="application/vnd.openxmlformats-officedocument.presentationml.slideMaster+xml"/>
  <Override PartName="/ppt/slideLayouts/slideLayout6.xml" ContentType="application/vnd.openxmlformats-officedocument.presentationml.slideLayout+xml"/>
  <Override PartName="/ppt/theme/theme6.xml" ContentType="application/vnd.openxmlformats-officedocument.theme+xml"/>
  <Override PartName="/ppt/slideLayouts/slideLayout29.xml" ContentType="application/vnd.openxmlformats-officedocument.presentationml.slideLayout+xml"/>
  <Override PartName="/ppt/slideLayouts/slideLayout48.xml" ContentType="application/vnd.openxmlformats-officedocument.presentationml.slideLayout+xml"/>
  <Override PartName="/ppt/notesSlides/notesSlide9.xml" ContentType="application/vnd.openxmlformats-officedocument.presentationml.notesSlide+xml"/>
  <Override PartName="/ppt/slideLayouts/slideLayout15.xml" ContentType="application/vnd.openxmlformats-officedocument.presentationml.slideLayout+xml"/>
  <Override PartName="/ppt/slideLayouts/slideLayout34.xml" ContentType="application/vnd.openxmlformats-officedocument.presentationml.slideLayout+xml"/>
  <Override PartName="/ppt/slideLayouts/slideLayout53.xml" ContentType="application/vnd.openxmlformats-officedocument.presentationml.slideLayout+xml"/>
  <Override PartName="/ppt/notesSlides/notesSlide11.xml" ContentType="application/vnd.openxmlformats-officedocument.presentationml.notesSlide+xml"/>
  <Default Extension="rels" ContentType="application/vnd.openxmlformats-package.relationships+xml"/>
  <Override PartName="/ppt/slides/slide16.xml" ContentType="application/vnd.openxmlformats-officedocument.presentationml.slide+xml"/>
  <Override PartName="/ppt/tags/tag13.xml" ContentType="application/vnd.openxmlformats-officedocument.presentationml.tags+xml"/>
  <Override PartName="/ppt/tags/tag3.xml" ContentType="application/vnd.openxmlformats-officedocument.presentationml.tags+xml"/>
  <Override PartName="/ppt/slides/slide1.xml" ContentType="application/vnd.openxmlformats-officedocument.presentationml.slide+xml"/>
  <Default Extension="xlsx" ContentType="application/vnd.openxmlformats-officedocument.spreadsheetml.sheet"/>
  <Override PartName="/ppt/slides/slide21.xml" ContentType="application/vnd.openxmlformats-officedocument.presentationml.slide+xml"/>
  <Override PartName="/ppt/slideLayouts/slideLayout22.xml" ContentType="application/vnd.openxmlformats-officedocument.presentationml.slideLayout+xml"/>
  <Override PartName="/ppt/slideLayouts/slideLayout41.xml" ContentType="application/vnd.openxmlformats-officedocument.presentationml.slideLayout+xml"/>
  <Override PartName="/ppt/slideLayouts/slideLayout38.xml" ContentType="application/vnd.openxmlformats-officedocument.presentationml.slideLayout+xml"/>
  <Override PartName="/ppt/slideLayouts/slideLayout57.xml" ContentType="application/vnd.openxmlformats-officedocument.presentationml.slideLayout+xml"/>
  <Override PartName="/ppt/slideLayouts/slideLayout19.xml" ContentType="application/vnd.openxmlformats-officedocument.presentationml.slideLayout+xml"/>
  <Override PartName="/ppt/notesSlides/notesSlide15.xml" ContentType="application/vnd.openxmlformats-officedocument.presentationml.notesSlide+xml"/>
  <Override PartName="/ppt/notesSlides/notesSlide4.xml" ContentType="application/vnd.openxmlformats-officedocument.presentationml.notesSlide+xml"/>
  <Override PartName="/ppt/notesSlides/notesSlide20.xml" ContentType="application/vnd.openxmlformats-officedocument.presentationml.notesSlide+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tags/tag7.xml" ContentType="application/vnd.openxmlformats-officedocument.presentationml.tags+xml"/>
  <Override PartName="/ppt/theme/theme3.xml" ContentType="application/vnd.openxmlformats-officedocument.theme+xml"/>
  <Override PartName="/ppt/slideLayouts/slideLayout26.xml" ContentType="application/vnd.openxmlformats-officedocument.presentationml.slideLayout+xml"/>
  <Override PartName="/ppt/slideLayouts/slideLayout45.xml" ContentType="application/vnd.openxmlformats-officedocument.presentationml.slideLayout+xml"/>
  <Override PartName="/ppt/slideLayouts/slideLayout12.xml" ContentType="application/vnd.openxmlformats-officedocument.presentationml.slideLayout+xml"/>
  <Override PartName="/ppt/slideLayouts/slideLayout31.xml" ContentType="application/vnd.openxmlformats-officedocument.presentationml.slideLayout+xml"/>
  <Override PartName="/ppt/slideLayouts/slideLayout50.xml" ContentType="application/vnd.openxmlformats-officedocument.presentationml.slideLayout+xml"/>
  <Override PartName="/ppt/notesSlides/notesSlide19.xml" ContentType="application/vnd.openxmlformats-officedocument.presentationml.notesSlide+xml"/>
  <Override PartName="/ppt/slides/slide9.xml" ContentType="application/vnd.openxmlformats-officedocument.presentationml.slide+xml"/>
  <Override PartName="/ppt/slides/slide13.xml" ContentType="application/vnd.openxmlformats-officedocument.presentationml.slide+xml"/>
  <Default Extension="xml" ContentType="application/xml"/>
  <Override PartName="/ppt/tableStyles.xml" ContentType="application/vnd.openxmlformats-officedocument.presentationml.tableStyles+xml"/>
  <Override PartName="/ppt/theme/theme7.xml" ContentType="application/vnd.openxmlformats-officedocument.theme+xml"/>
  <Override PartName="/ppt/slideMasters/slideMaster5.xml" ContentType="application/vnd.openxmlformats-officedocument.presentationml.slideMaster+xml"/>
  <Override PartName="/ppt/slideLayouts/slideLayout49.xml" ContentType="application/vnd.openxmlformats-officedocument.presentationml.slideLayout+xml"/>
  <Override PartName="/ppt/slideLayouts/slideLayout7.xml" ContentType="application/vnd.openxmlformats-officedocument.presentationml.slideLayout+xml"/>
  <Override PartName="/ppt/notesSlides/notesSlide10.xml" ContentType="application/vnd.openxmlformats-officedocument.presentationml.notesSlide+xml"/>
  <Override PartName="/ppt/viewProps.xml" ContentType="application/vnd.openxmlformats-officedocument.presentationml.viewProps+xml"/>
  <Override PartName="/ppt/tags/tag10.xml" ContentType="application/vnd.openxmlformats-officedocument.presentationml.tags+xml"/>
  <Override PartName="/ppt/slideLayouts/slideLayout16.xml" ContentType="application/vnd.openxmlformats-officedocument.presentationml.slideLayout+xml"/>
  <Override PartName="/ppt/slideLayouts/slideLayout35.xml" ContentType="application/vnd.openxmlformats-officedocument.presentationml.slideLayout+xml"/>
  <Override PartName="/ppt/slideLayouts/slideLayout54.xml" ContentType="application/vnd.openxmlformats-officedocument.presentationml.slideLayout+xml"/>
  <Override PartName="/ppt/notesMasters/notesMaster1.xml" ContentType="application/vnd.openxmlformats-officedocument.presentationml.notesMaster+xml"/>
  <Override PartName="/docProps/app.xml" ContentType="application/vnd.openxmlformats-officedocument.extended-properties+xml"/>
  <Override PartName="/ppt/notesSlides/notesSlide12.xml" ContentType="application/vnd.openxmlformats-officedocument.presentationml.notesSlide+xml"/>
  <Override PartName="/ppt/notesSlides/notesSlide1.xml" ContentType="application/vnd.openxmlformats-officedocument.presentationml.notesSlide+xml"/>
  <Override PartName="/ppt/slides/slide17.xml" ContentType="application/vnd.openxmlformats-officedocument.presentationml.slide+xml"/>
  <Override PartName="/ppt/presentation.xml" ContentType="application/vnd.openxmlformats-officedocument.presentationml.presentation.main+xml"/>
  <Override PartName="/ppt/tags/tag14.xml" ContentType="application/vnd.openxmlformats-officedocument.presentationml.tags+xml"/>
  <Override PartName="/ppt/slides/slide2.xml" ContentType="application/vnd.openxmlformats-officedocument.presentationml.slide+xml"/>
  <Override PartName="/ppt/tags/tag4.xml" ContentType="application/vnd.openxmlformats-officedocument.presentationml.tags+xml"/>
  <Override PartName="/ppt/slides/slide22.xml" ContentType="application/vnd.openxmlformats-officedocument.presentationml.slide+xml"/>
  <Override PartName="/ppt/slideLayouts/slideLayout23.xml" ContentType="application/vnd.openxmlformats-officedocument.presentationml.slideLayout+xml"/>
  <Override PartName="/ppt/slideLayouts/slideLayout42.xml" ContentType="application/vnd.openxmlformats-officedocument.presentationml.slideLayout+xml"/>
  <Override PartName="/ppt/slideLayouts/slideLayout39.xml" ContentType="application/vnd.openxmlformats-officedocument.presentationml.slideLayout+xml"/>
  <Override PartName="/ppt/slideLayouts/slideLayout58.xml" ContentType="application/vnd.openxmlformats-officedocument.presentationml.slideLayout+xml"/>
  <Override PartName="/ppt/notesSlides/notesSlide16.xml" ContentType="application/vnd.openxmlformats-officedocument.presentationml.notesSlide+xml"/>
  <Override PartName="/ppt/notesSlides/notesSlide5.xml" ContentType="application/vnd.openxmlformats-officedocument.presentationml.notesSlide+xml"/>
  <Override PartName="/ppt/notesSlides/notesSlide21.xml" ContentType="application/vnd.openxmlformats-officedocument.presentationml.notesSlide+xml"/>
  <Override PartName="/ppt/slides/slide6.xml" ContentType="application/vnd.openxmlformats-officedocument.presentationml.slide+xml"/>
  <Override PartName="/ppt/slideMasters/slideMaster2.xml" ContentType="application/vnd.openxmlformats-officedocument.presentationml.slideMaster+xml"/>
  <Override PartName="/ppt/slideLayouts/slideLayout4.xml" ContentType="application/vnd.openxmlformats-officedocument.presentationml.slideLayout+xml"/>
  <Override PartName="/ppt/slides/slide10.xml" ContentType="application/vnd.openxmlformats-officedocument.presentationml.slide+xml"/>
  <Override PartName="/ppt/theme/theme4.xml" ContentType="application/vnd.openxmlformats-officedocument.theme+xml"/>
  <Override PartName="/ppt/slideLayouts/slideLayout27.xml" ContentType="application/vnd.openxmlformats-officedocument.presentationml.slideLayout+xml"/>
  <Override PartName="/ppt/slideLayouts/slideLayout46.xml" ContentType="application/vnd.openxmlformats-officedocument.presentationml.slideLayout+xml"/>
  <Override PartName="/ppt/tags/tag8.xml" ContentType="application/vnd.openxmlformats-officedocument.presentationml.tags+xml"/>
  <Override PartName="/ppt/slideLayouts/slideLayout13.xml" ContentType="application/vnd.openxmlformats-officedocument.presentationml.slideLayout+xml"/>
  <Override PartName="/ppt/slideLayouts/slideLayout32.xml" ContentType="application/vnd.openxmlformats-officedocument.presentationml.slideLayout+xml"/>
  <Override PartName="/ppt/slideLayouts/slideLayout51.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9" r:id="rId1"/>
    <p:sldMasterId id="2147483651" r:id="rId2"/>
    <p:sldMasterId id="2147483653" r:id="rId3"/>
    <p:sldMasterId id="2147483659" r:id="rId4"/>
    <p:sldMasterId id="2147483661" r:id="rId5"/>
    <p:sldMasterId id="2147483775" r:id="rId6"/>
    <p:sldMasterId id="2147483778" r:id="rId7"/>
  </p:sldMasterIdLst>
  <p:notesMasterIdLst>
    <p:notesMasterId r:id="rId32"/>
  </p:notesMasterIdLst>
  <p:sldIdLst>
    <p:sldId id="307" r:id="rId8"/>
    <p:sldId id="308" r:id="rId9"/>
    <p:sldId id="282" r:id="rId10"/>
    <p:sldId id="277" r:id="rId11"/>
    <p:sldId id="278" r:id="rId12"/>
    <p:sldId id="338" r:id="rId13"/>
    <p:sldId id="335" r:id="rId14"/>
    <p:sldId id="265" r:id="rId15"/>
    <p:sldId id="309" r:id="rId16"/>
    <p:sldId id="310" r:id="rId17"/>
    <p:sldId id="313" r:id="rId18"/>
    <p:sldId id="315" r:id="rId19"/>
    <p:sldId id="317" r:id="rId20"/>
    <p:sldId id="318" r:id="rId21"/>
    <p:sldId id="320" r:id="rId22"/>
    <p:sldId id="322" r:id="rId23"/>
    <p:sldId id="325" r:id="rId24"/>
    <p:sldId id="327" r:id="rId25"/>
    <p:sldId id="329" r:id="rId26"/>
    <p:sldId id="330" r:id="rId27"/>
    <p:sldId id="331" r:id="rId28"/>
    <p:sldId id="337" r:id="rId29"/>
    <p:sldId id="340" r:id="rId30"/>
    <p:sldId id="339" r:id="rId31"/>
  </p:sldIdLst>
  <p:sldSz cx="9144000" cy="6858000" type="screen4x3"/>
  <p:notesSz cx="6858000" cy="9144000"/>
  <p:defaultTextStyle>
    <a:defPPr>
      <a:defRPr lang="de-CH"/>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6C706"/>
    <a:srgbClr val="001D47"/>
    <a:srgbClr val="002458"/>
    <a:srgbClr val="01245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0718" autoAdjust="0"/>
  </p:normalViewPr>
  <p:slideViewPr>
    <p:cSldViewPr>
      <p:cViewPr varScale="1">
        <p:scale>
          <a:sx n="85" d="100"/>
          <a:sy n="85" d="100"/>
        </p:scale>
        <p:origin x="-912" y="-12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44"/>
    </p:cViewPr>
  </p:sorter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notesMaster" Target="notesMasters/notesMaster1.xml"/><Relationship Id="rId9" Type="http://schemas.openxmlformats.org/officeDocument/2006/relationships/slide" Target="slides/slide2.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 Target="slides/slide1.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3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Foglio_di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it-IT"/>
  <c:style val="18"/>
  <c:chart>
    <c:title>
      <c:tx>
        <c:rich>
          <a:bodyPr/>
          <a:lstStyle/>
          <a:p>
            <a:pPr>
              <a:defRPr/>
            </a:pPr>
            <a:r>
              <a:rPr lang="it-IT"/>
              <a:t>% Bone Mets</a:t>
            </a:r>
          </a:p>
        </c:rich>
      </c:tx>
      <c:layout/>
    </c:title>
    <c:plotArea>
      <c:layout/>
      <c:barChart>
        <c:barDir val="bar"/>
        <c:grouping val="clustered"/>
        <c:ser>
          <c:idx val="0"/>
          <c:order val="0"/>
          <c:tx>
            <c:strRef>
              <c:f>Foglio1!$A$2</c:f>
              <c:strCache>
                <c:ptCount val="1"/>
                <c:pt idx="0">
                  <c:v>Breast</c:v>
                </c:pt>
              </c:strCache>
            </c:strRef>
          </c:tx>
          <c:dLbls>
            <c:showVal val="1"/>
          </c:dLbls>
          <c:cat>
            <c:strRef>
              <c:f>Foglio1!$B$1</c:f>
              <c:strCache>
                <c:ptCount val="1"/>
                <c:pt idx="0">
                  <c:v>% Bone Mets</c:v>
                </c:pt>
              </c:strCache>
            </c:strRef>
          </c:cat>
          <c:val>
            <c:numRef>
              <c:f>Foglio1!$B$2</c:f>
              <c:numCache>
                <c:formatCode>General</c:formatCode>
                <c:ptCount val="1"/>
                <c:pt idx="0">
                  <c:v>78.0</c:v>
                </c:pt>
              </c:numCache>
            </c:numRef>
          </c:val>
        </c:ser>
        <c:ser>
          <c:idx val="1"/>
          <c:order val="1"/>
          <c:tx>
            <c:strRef>
              <c:f>Foglio1!$A$3</c:f>
              <c:strCache>
                <c:ptCount val="1"/>
                <c:pt idx="0">
                  <c:v>Prostate</c:v>
                </c:pt>
              </c:strCache>
            </c:strRef>
          </c:tx>
          <c:dLbls>
            <c:showVal val="1"/>
          </c:dLbls>
          <c:cat>
            <c:strRef>
              <c:f>Foglio1!$B$1</c:f>
              <c:strCache>
                <c:ptCount val="1"/>
                <c:pt idx="0">
                  <c:v>% Bone Mets</c:v>
                </c:pt>
              </c:strCache>
            </c:strRef>
          </c:cat>
          <c:val>
            <c:numRef>
              <c:f>Foglio1!$B$3</c:f>
              <c:numCache>
                <c:formatCode>General</c:formatCode>
                <c:ptCount val="1"/>
                <c:pt idx="0">
                  <c:v>62.0</c:v>
                </c:pt>
              </c:numCache>
            </c:numRef>
          </c:val>
        </c:ser>
        <c:ser>
          <c:idx val="2"/>
          <c:order val="2"/>
          <c:tx>
            <c:strRef>
              <c:f>Foglio1!$A$4</c:f>
              <c:strCache>
                <c:ptCount val="1"/>
                <c:pt idx="0">
                  <c:v>Thyroid</c:v>
                </c:pt>
              </c:strCache>
            </c:strRef>
          </c:tx>
          <c:dLbls>
            <c:showVal val="1"/>
          </c:dLbls>
          <c:cat>
            <c:strRef>
              <c:f>Foglio1!$B$1</c:f>
              <c:strCache>
                <c:ptCount val="1"/>
                <c:pt idx="0">
                  <c:v>% Bone Mets</c:v>
                </c:pt>
              </c:strCache>
            </c:strRef>
          </c:cat>
          <c:val>
            <c:numRef>
              <c:f>Foglio1!$B$4</c:f>
              <c:numCache>
                <c:formatCode>General</c:formatCode>
                <c:ptCount val="1"/>
                <c:pt idx="0">
                  <c:v>48.0</c:v>
                </c:pt>
              </c:numCache>
            </c:numRef>
          </c:val>
        </c:ser>
        <c:ser>
          <c:idx val="3"/>
          <c:order val="3"/>
          <c:tx>
            <c:strRef>
              <c:f>Foglio1!$A$5</c:f>
              <c:strCache>
                <c:ptCount val="1"/>
                <c:pt idx="0">
                  <c:v>Kidney</c:v>
                </c:pt>
              </c:strCache>
            </c:strRef>
          </c:tx>
          <c:dLbls>
            <c:showVal val="1"/>
          </c:dLbls>
          <c:cat>
            <c:strRef>
              <c:f>Foglio1!$B$1</c:f>
              <c:strCache>
                <c:ptCount val="1"/>
                <c:pt idx="0">
                  <c:v>% Bone Mets</c:v>
                </c:pt>
              </c:strCache>
            </c:strRef>
          </c:cat>
          <c:val>
            <c:numRef>
              <c:f>Foglio1!$B$5</c:f>
              <c:numCache>
                <c:formatCode>General</c:formatCode>
                <c:ptCount val="1"/>
                <c:pt idx="0">
                  <c:v>35.0</c:v>
                </c:pt>
              </c:numCache>
            </c:numRef>
          </c:val>
        </c:ser>
        <c:ser>
          <c:idx val="4"/>
          <c:order val="4"/>
          <c:tx>
            <c:strRef>
              <c:f>Foglio1!$A$6</c:f>
              <c:strCache>
                <c:ptCount val="1"/>
                <c:pt idx="0">
                  <c:v>Lung</c:v>
                </c:pt>
              </c:strCache>
            </c:strRef>
          </c:tx>
          <c:dLbls>
            <c:showVal val="1"/>
          </c:dLbls>
          <c:cat>
            <c:strRef>
              <c:f>Foglio1!$B$1</c:f>
              <c:strCache>
                <c:ptCount val="1"/>
                <c:pt idx="0">
                  <c:v>% Bone Mets</c:v>
                </c:pt>
              </c:strCache>
            </c:strRef>
          </c:cat>
          <c:val>
            <c:numRef>
              <c:f>Foglio1!$B$6</c:f>
              <c:numCache>
                <c:formatCode>General</c:formatCode>
                <c:ptCount val="1"/>
                <c:pt idx="0">
                  <c:v>35.0</c:v>
                </c:pt>
              </c:numCache>
            </c:numRef>
          </c:val>
        </c:ser>
        <c:dLbls>
          <c:showVal val="1"/>
        </c:dLbls>
        <c:axId val="460552216"/>
        <c:axId val="592527656"/>
      </c:barChart>
      <c:catAx>
        <c:axId val="460552216"/>
        <c:scaling>
          <c:orientation val="minMax"/>
        </c:scaling>
        <c:delete val="1"/>
        <c:axPos val="l"/>
        <c:minorGridlines>
          <c:spPr>
            <a:ln>
              <a:noFill/>
            </a:ln>
          </c:spPr>
        </c:minorGridlines>
        <c:tickLblPos val="nextTo"/>
        <c:crossAx val="592527656"/>
        <c:crosses val="autoZero"/>
        <c:auto val="1"/>
        <c:lblAlgn val="ctr"/>
        <c:lblOffset val="100"/>
      </c:catAx>
      <c:valAx>
        <c:axId val="592527656"/>
        <c:scaling>
          <c:orientation val="minMax"/>
        </c:scaling>
        <c:axPos val="b"/>
        <c:majorGridlines/>
        <c:numFmt formatCode="General" sourceLinked="1"/>
        <c:tickLblPos val="nextTo"/>
        <c:crossAx val="460552216"/>
        <c:crosses val="autoZero"/>
        <c:crossBetween val="between"/>
      </c:valAx>
    </c:plotArea>
    <c:legend>
      <c:legendPos val="b"/>
      <c:layout/>
    </c:legend>
    <c:plotVisOnly val="1"/>
  </c:chart>
  <c:txPr>
    <a:bodyPr/>
    <a:lstStyle/>
    <a:p>
      <a:pPr>
        <a:defRPr sz="1800"/>
      </a:pPr>
      <a:endParaRPr lang="it-IT"/>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de-CH"/>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de-CH"/>
          </a:p>
        </p:txBody>
      </p:sp>
      <p:sp>
        <p:nvSpPr>
          <p:cNvPr id="297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CH" noProof="0" smtClean="0"/>
              <a:t>Click to edit Master text styles</a:t>
            </a:r>
          </a:p>
          <a:p>
            <a:pPr lvl="1"/>
            <a:r>
              <a:rPr lang="de-CH" noProof="0" smtClean="0"/>
              <a:t>Second level</a:t>
            </a:r>
          </a:p>
          <a:p>
            <a:pPr lvl="2"/>
            <a:r>
              <a:rPr lang="de-CH" noProof="0" smtClean="0"/>
              <a:t>Third level</a:t>
            </a:r>
          </a:p>
          <a:p>
            <a:pPr lvl="3"/>
            <a:r>
              <a:rPr lang="de-CH" noProof="0" smtClean="0"/>
              <a:t>Fourth level</a:t>
            </a:r>
          </a:p>
          <a:p>
            <a:pPr lvl="4"/>
            <a:r>
              <a:rPr lang="de-CH"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de-CH"/>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A9847E78-0471-4E60-87FF-AE2C3C440800}" type="slidenum">
              <a:rPr lang="de-CH"/>
              <a:pPr>
                <a:defRPr/>
              </a:pPr>
              <a:t>‹n.›</a:t>
            </a:fld>
            <a:endParaRPr lang="de-CH"/>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915F6F5E-9288-4342-9A03-6511143947CC}" type="slidenum">
              <a:rPr lang="it-IT">
                <a:ea typeface="ＭＳ Ｐゴシック" charset="-128"/>
                <a:cs typeface="ＭＳ Ｐゴシック" charset="-128"/>
              </a:rPr>
              <a:pPr/>
              <a:t>1</a:t>
            </a:fld>
            <a:endParaRPr lang="it-IT">
              <a:ea typeface="ＭＳ Ｐゴシック" charset="-128"/>
              <a:cs typeface="ＭＳ Ｐゴシック" charset="-128"/>
            </a:endParaRPr>
          </a:p>
        </p:txBody>
      </p:sp>
      <p:sp>
        <p:nvSpPr>
          <p:cNvPr id="44035" name="Rectangle 2"/>
          <p:cNvSpPr>
            <a:spLocks noGrp="1" noRot="1" noChangeAspect="1" noChangeArrowheads="1" noTextEdit="1"/>
          </p:cNvSpPr>
          <p:nvPr>
            <p:ph type="sldImg"/>
          </p:nvPr>
        </p:nvSpPr>
        <p:spPr>
          <a:xfrm>
            <a:off x="1143000" y="685800"/>
            <a:ext cx="4572000" cy="3429000"/>
          </a:xfrm>
          <a:ln/>
        </p:spPr>
      </p:sp>
      <p:sp>
        <p:nvSpPr>
          <p:cNvPr id="44036" name="Rectangle 3"/>
          <p:cNvSpPr>
            <a:spLocks noGrp="1" noChangeArrowheads="1"/>
          </p:cNvSpPr>
          <p:nvPr>
            <p:ph type="body" idx="1"/>
          </p:nvPr>
        </p:nvSpPr>
        <p:spPr>
          <a:xfrm>
            <a:off x="687115" y="4344140"/>
            <a:ext cx="5483770" cy="4113320"/>
          </a:xfrm>
          <a:noFill/>
          <a:ln/>
        </p:spPr>
        <p:txBody>
          <a:bodyPr lIns="93133" tIns="46567" rIns="93133" bIns="46567"/>
          <a:lstStyle/>
          <a:p>
            <a:pPr eaLnBrk="1" hangingPunct="1"/>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Arial" pitchFamily="34" charset="0"/>
              </a:rPr>
              <a:t>Efficacy analyses are vs. the most potent bisphosphonate used in clinical practice, and the only one approved for use in prostate cancer bone metastasis. This is NOT a comparison vs. placebo, as has been done in Novartis registration trial</a:t>
            </a:r>
          </a:p>
          <a:p>
            <a:r>
              <a:rPr lang="en-US" smtClean="0">
                <a:latin typeface="Arial" pitchFamily="34" charset="0"/>
              </a:rPr>
              <a:t>The primary endpoint is represented on a Kaplan Meier curve. </a:t>
            </a:r>
          </a:p>
          <a:p>
            <a:pPr lvl="1"/>
            <a:r>
              <a:rPr lang="en-US" smtClean="0">
                <a:latin typeface="Arial" pitchFamily="34" charset="0"/>
              </a:rPr>
              <a:t>Denosumab was superior to zoledronic acid and reduced the risk of a first on-study SRE by 18% with a confidence interval from 0.71 to 0.95. The P value was equal to 0.0002 for noninferiority and equal to 0.008 for superiority.</a:t>
            </a:r>
          </a:p>
          <a:p>
            <a:pPr lvl="1"/>
            <a:r>
              <a:rPr lang="en-US" smtClean="0">
                <a:latin typeface="Arial" pitchFamily="34" charset="0"/>
              </a:rPr>
              <a:t>The median time to first on-study SRE was 20.7 months for denosumab and was 17.1 months for zoledronic acid, </a:t>
            </a:r>
            <a:r>
              <a:rPr lang="en-US" b="1" smtClean="0">
                <a:latin typeface="Arial" pitchFamily="34" charset="0"/>
              </a:rPr>
              <a:t>a 3.6 mo difference</a:t>
            </a:r>
            <a:r>
              <a:rPr lang="en-US" smtClean="0">
                <a:latin typeface="Arial" pitchFamily="34" charset="0"/>
              </a:rPr>
              <a:t>. </a:t>
            </a:r>
          </a:p>
          <a:p>
            <a:pPr lvl="1"/>
            <a:r>
              <a:rPr lang="en-US" smtClean="0">
                <a:latin typeface="Arial" pitchFamily="34" charset="0"/>
              </a:rPr>
              <a:t>The 2 most common components of SREs were fractures and radiation to bone.</a:t>
            </a:r>
          </a:p>
          <a:p>
            <a:pPr lvl="1"/>
            <a:r>
              <a:rPr lang="en-US" smtClean="0">
                <a:latin typeface="Arial" pitchFamily="34" charset="0"/>
              </a:rPr>
              <a:t>727 subjects experienced a first on-study SRE; subject incidence was 341 (35.9%) in the denosumab arm and 386 (40.6%) in the zoledronic acid arm.</a:t>
            </a:r>
          </a:p>
          <a:p>
            <a:endParaRPr lang="en-US" smtClean="0"/>
          </a:p>
        </p:txBody>
      </p:sp>
      <p:sp>
        <p:nvSpPr>
          <p:cNvPr id="43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4C8F390-42A3-4862-A3F9-8ABFA2CAC525}" type="slidenum">
              <a:rPr lang="en-GB" smtClean="0">
                <a:solidFill>
                  <a:srgbClr val="000000"/>
                </a:solidFill>
              </a:rPr>
              <a:pPr/>
              <a:t>12</a:t>
            </a:fld>
            <a:endParaRPr lang="en-GB" smtClean="0">
              <a:solidFill>
                <a:srgbClr val="000000"/>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Arial" pitchFamily="34" charset="0"/>
              </a:rPr>
              <a:t>Table IAE4-1.2.  Time to First Skeletal Related Event Superiority Analysis </a:t>
            </a:r>
          </a:p>
          <a:p>
            <a:r>
              <a:rPr lang="en-US" smtClean="0">
                <a:latin typeface="Arial" pitchFamily="34" charset="0"/>
              </a:rPr>
              <a:t>Figure IAE4-1.1 Time to first skeletal related event</a:t>
            </a:r>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C3B8EC1-7B10-4FDF-BB1F-E918BD32470F}" type="slidenum">
              <a:rPr lang="en-GB" smtClean="0">
                <a:solidFill>
                  <a:srgbClr val="000000"/>
                </a:solidFill>
              </a:rPr>
              <a:pPr/>
              <a:t>13</a:t>
            </a:fld>
            <a:endParaRPr lang="en-GB" smtClean="0">
              <a:solidFill>
                <a:srgbClr val="000000"/>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Arial" pitchFamily="34" charset="0"/>
              </a:rPr>
              <a:t>Table IAE4-4.1.  Skeletal Related Events Morbidity Rate </a:t>
            </a:r>
            <a:br>
              <a:rPr lang="en-US" smtClean="0">
                <a:latin typeface="Arial" pitchFamily="34" charset="0"/>
              </a:rPr>
            </a:br>
            <a:endParaRPr lang="en-US" smtClean="0">
              <a:latin typeface="Arial" pitchFamily="34" charset="0"/>
            </a:endParaRPr>
          </a:p>
        </p:txBody>
      </p:sp>
      <p:sp>
        <p:nvSpPr>
          <p:cNvPr id="46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8B6AACF-55F6-455C-B622-EB71C6D5A818}" type="slidenum">
              <a:rPr lang="en-GB" smtClean="0">
                <a:solidFill>
                  <a:srgbClr val="000000"/>
                </a:solidFill>
              </a:rPr>
              <a:pPr/>
              <a:t>14</a:t>
            </a:fld>
            <a:endParaRPr lang="en-GB" smtClean="0">
              <a:solidFill>
                <a:srgbClr val="000000"/>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Arial" pitchFamily="34" charset="0"/>
              </a:rPr>
              <a:t>For the secondary endpoint of time to first and subsequent SRE (multiple event analysis) denosumab was also superior to zoledronic acid and reduced the risk of multiple events by 18% (rate ratio: 0.82; 95% CI: 0.71–0.94; P=0.004). </a:t>
            </a:r>
          </a:p>
          <a:p>
            <a:r>
              <a:rPr lang="en-US" smtClean="0">
                <a:latin typeface="Arial" pitchFamily="34" charset="0"/>
              </a:rPr>
              <a:t>Only events which were at least 21 days apart from each other were counted, matching a similar analysis reported for zoledronic acid in its registration trial (Saad et. al., JNCI 2004)</a:t>
            </a:r>
          </a:p>
        </p:txBody>
      </p:sp>
      <p:sp>
        <p:nvSpPr>
          <p:cNvPr id="481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1A07CD3-B98D-4A07-826C-AD77AE65BB6D}" type="slidenum">
              <a:rPr lang="en-GB" smtClean="0">
                <a:solidFill>
                  <a:srgbClr val="000000"/>
                </a:solidFill>
              </a:rPr>
              <a:pPr/>
              <a:t>15</a:t>
            </a:fld>
            <a:endParaRPr lang="en-GB" smtClean="0">
              <a:solidFill>
                <a:srgbClr val="000000"/>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Arial" pitchFamily="34" charset="0"/>
              </a:rPr>
              <a:t>Figure IAE4-3.1 Cumulative Number of SRES (21-days apart)</a:t>
            </a:r>
          </a:p>
          <a:p>
            <a:r>
              <a:rPr lang="en-US" smtClean="0">
                <a:latin typeface="Arial" pitchFamily="34" charset="0"/>
              </a:rPr>
              <a:t>Table IAE4-2.1.  Time to First-and-Subsequent Skeletal Related Events </a:t>
            </a:r>
          </a:p>
        </p:txBody>
      </p:sp>
      <p:sp>
        <p:nvSpPr>
          <p:cNvPr id="501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42B5B82-6BB8-420C-86F9-EAC27577A53A}" type="slidenum">
              <a:rPr lang="en-GB" smtClean="0">
                <a:solidFill>
                  <a:srgbClr val="000000"/>
                </a:solidFill>
              </a:rPr>
              <a:pPr/>
              <a:t>16</a:t>
            </a:fld>
            <a:endParaRPr lang="en-GB" smtClean="0">
              <a:solidFill>
                <a:srgbClr val="000000"/>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Arial" pitchFamily="34" charset="0"/>
                <a:ea typeface="ヒラギノ角ゴ Pro W3"/>
                <a:cs typeface="ヒラギノ角ゴ Pro W3"/>
              </a:rPr>
              <a:t>Table IAE4-4.1.  Skeletal Related Events Morbidity Rate </a:t>
            </a:r>
            <a:br>
              <a:rPr lang="en-US" smtClean="0">
                <a:latin typeface="Arial" pitchFamily="34" charset="0"/>
                <a:ea typeface="ヒラギノ角ゴ Pro W3"/>
                <a:cs typeface="ヒラギノ角ゴ Pro W3"/>
              </a:rPr>
            </a:br>
            <a:endParaRPr lang="en-US" smtClean="0">
              <a:latin typeface="Arial" pitchFamily="34" charset="0"/>
              <a:ea typeface="ヒラギノ角ゴ Pro W3"/>
              <a:cs typeface="ヒラギノ角ゴ Pro W3"/>
            </a:endParaRPr>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0B60650-3A34-40B7-9258-8090B42B8453}" type="slidenum">
              <a:rPr lang="en-GB" smtClean="0">
                <a:solidFill>
                  <a:srgbClr val="000000"/>
                </a:solidFill>
              </a:rPr>
              <a:pPr/>
              <a:t>17</a:t>
            </a:fld>
            <a:endParaRPr lang="en-GB" smtClean="0">
              <a:solidFill>
                <a:srgbClr val="000000"/>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5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76E6C33-F0A0-45CC-BF5A-DFF875B68E44}" type="slidenum">
              <a:rPr lang="en-GB" smtClean="0">
                <a:solidFill>
                  <a:prstClr val="black"/>
                </a:solidFill>
              </a:rPr>
              <a:pPr/>
              <a:t>18</a:t>
            </a:fld>
            <a:endParaRPr lang="en-GB" smtClean="0">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Arial" pitchFamily="34" charset="0"/>
              </a:rPr>
              <a:t>Patients with dose adjustment for Cr Cl at baseline – e-mail from Chunlei (Chunlei email about renal doses 18Aug10)</a:t>
            </a:r>
          </a:p>
          <a:p>
            <a:r>
              <a:rPr lang="en-US" smtClean="0">
                <a:latin typeface="Arial" pitchFamily="34" charset="0"/>
              </a:rPr>
              <a:t>Median number of doses - Table IAS5-1.1.  Summary of Investigational Product Administration (Primary Advanced Cancer Randomized Analysis Set)</a:t>
            </a:r>
          </a:p>
          <a:p>
            <a:r>
              <a:rPr lang="en-US" smtClean="0">
                <a:latin typeface="Arial" pitchFamily="34" charset="0"/>
              </a:rPr>
              <a:t>Cumm exposure – calculated from Table IAS5-1.1.  Summary of Investigational Product Administration (Primary Advanced Cancer Randomized Analysis Set) page 2 (mean number of doses times number of patients)</a:t>
            </a:r>
          </a:p>
          <a:p>
            <a:r>
              <a:rPr lang="en-US" smtClean="0">
                <a:latin typeface="Arial" pitchFamily="34" charset="0"/>
              </a:rPr>
              <a:t>Patients withheld for serum creatinine increases on study - Table 1-5.104.  Number of IV Dose Withheld Due to Elevated Serum Creatinine</a:t>
            </a:r>
            <a:br>
              <a:rPr lang="en-US" smtClean="0">
                <a:latin typeface="Arial" pitchFamily="34" charset="0"/>
              </a:rPr>
            </a:br>
            <a:r>
              <a:rPr lang="en-US" smtClean="0">
                <a:latin typeface="Arial" pitchFamily="34" charset="0"/>
              </a:rPr>
              <a:t>(Subjects Exposed to Investigational Product and According to the Randomized Group)</a:t>
            </a:r>
          </a:p>
          <a:p>
            <a:r>
              <a:rPr lang="en-US" smtClean="0">
                <a:latin typeface="Arial" pitchFamily="34" charset="0"/>
              </a:rPr>
              <a:t>Total number of doses withheld - Table 1-5.104.  Number of IV Dose Withheld Due to Elevated Serum Creatinine</a:t>
            </a:r>
            <a:br>
              <a:rPr lang="en-US" smtClean="0">
                <a:latin typeface="Arial" pitchFamily="34" charset="0"/>
              </a:rPr>
            </a:br>
            <a:r>
              <a:rPr lang="en-US" smtClean="0">
                <a:latin typeface="Arial" pitchFamily="34" charset="0"/>
              </a:rPr>
              <a:t>(Subjects Exposed to Investigational Product and According to the Randomized Group)</a:t>
            </a:r>
          </a:p>
        </p:txBody>
      </p:sp>
      <p:sp>
        <p:nvSpPr>
          <p:cNvPr id="573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E745290-1B5D-401E-A352-DFCC816AF92A}" type="slidenum">
              <a:rPr lang="en-GB" smtClean="0">
                <a:solidFill>
                  <a:srgbClr val="000000"/>
                </a:solidFill>
              </a:rPr>
              <a:pPr/>
              <a:t>19</a:t>
            </a:fld>
            <a:endParaRPr lang="en-GB" smtClean="0">
              <a:solidFill>
                <a:srgbClr val="000000"/>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latin typeface="Arial" pitchFamily="34" charset="0"/>
              </a:rPr>
              <a:t>Source: Table IAS6-1.1.  Summary of Subject Incidence of Adverse Events (Primary Advanced Cancer Safety Analysis Set)</a:t>
            </a:r>
          </a:p>
        </p:txBody>
      </p:sp>
      <p:sp>
        <p:nvSpPr>
          <p:cNvPr id="583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9C7CD57-E2D3-443F-A13F-4636615C4624}" type="slidenum">
              <a:rPr lang="en-GB" smtClean="0">
                <a:solidFill>
                  <a:srgbClr val="000000"/>
                </a:solidFill>
              </a:rPr>
              <a:pPr/>
              <a:t>20</a:t>
            </a:fld>
            <a:endParaRPr lang="en-GB" smtClean="0">
              <a:solidFill>
                <a:srgbClr val="000000"/>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latin typeface="Arial" pitchFamily="34" charset="0"/>
              </a:rPr>
              <a:t>Source data: </a:t>
            </a:r>
          </a:p>
          <a:p>
            <a:pPr eaLnBrk="1" hangingPunct="1"/>
            <a:r>
              <a:rPr lang="en-US" smtClean="0">
                <a:latin typeface="Arial" pitchFamily="34" charset="0"/>
              </a:rPr>
              <a:t>Infectious AEs - Table IAS6-2.1.  Adverse Events by System Organ Class and Preferred Term in Descending Order of Frequency (Primary Advanced Cancer Safety Analysis Set) page 36</a:t>
            </a:r>
          </a:p>
          <a:p>
            <a:pPr eaLnBrk="1" hangingPunct="1"/>
            <a:r>
              <a:rPr lang="en-US" smtClean="0">
                <a:latin typeface="Arial" pitchFamily="34" charset="0"/>
              </a:rPr>
              <a:t>Infectious serious AEs - Table IAS6-8.1.  Serious Adverse Events by System Organ Class and Preferred Term in Descending Order of Frequency</a:t>
            </a:r>
            <a:br>
              <a:rPr lang="en-US" smtClean="0">
                <a:latin typeface="Arial" pitchFamily="34" charset="0"/>
              </a:rPr>
            </a:br>
            <a:r>
              <a:rPr lang="en-US" smtClean="0">
                <a:latin typeface="Arial" pitchFamily="34" charset="0"/>
              </a:rPr>
              <a:t>(Primary Advanced Cancer Safety Analysis Set) page 15</a:t>
            </a:r>
          </a:p>
          <a:p>
            <a:pPr eaLnBrk="1" hangingPunct="1"/>
            <a:r>
              <a:rPr lang="en-US" smtClean="0">
                <a:latin typeface="Arial" pitchFamily="34" charset="0"/>
              </a:rPr>
              <a:t>APR (3 days) - Table IAS6-41.2.  Subject Incidence of Adverse Events Potentially Associated With Acute Phase Reactions by Preferred Term in Descending Order of Frequency During the First 3 days of Study (Primary Advanced Cancer Safety Analysis Set)</a:t>
            </a:r>
          </a:p>
          <a:p>
            <a:pPr eaLnBrk="1" hangingPunct="1"/>
            <a:r>
              <a:rPr lang="en-US" smtClean="0">
                <a:latin typeface="Arial" pitchFamily="34" charset="0"/>
              </a:rPr>
              <a:t>Renal AEs - Table IAS6-42.1.  Adverse Events of Potentially Associated With Renal Toxicity by Preferred Term in Descending Order of Frequency</a:t>
            </a:r>
            <a:br>
              <a:rPr lang="en-US" smtClean="0">
                <a:latin typeface="Arial" pitchFamily="34" charset="0"/>
              </a:rPr>
            </a:br>
            <a:r>
              <a:rPr lang="en-US" smtClean="0">
                <a:latin typeface="Arial" pitchFamily="34" charset="0"/>
              </a:rPr>
              <a:t>(Primary Advanced Cancer Safety Analysis Set)</a:t>
            </a:r>
          </a:p>
          <a:p>
            <a:pPr eaLnBrk="1" hangingPunct="1"/>
            <a:r>
              <a:rPr lang="en-US" smtClean="0">
                <a:latin typeface="Arial" pitchFamily="34" charset="0"/>
              </a:rPr>
              <a:t>Cumm rate of ONJ - Table IAS6-33.500.  Adjudicated Positive Osteonecrosis of the Jaw Adverse Events by Time Period</a:t>
            </a:r>
            <a:br>
              <a:rPr lang="en-US" smtClean="0">
                <a:latin typeface="Arial" pitchFamily="34" charset="0"/>
              </a:rPr>
            </a:br>
            <a:r>
              <a:rPr lang="en-US" smtClean="0">
                <a:latin typeface="Arial" pitchFamily="34" charset="0"/>
              </a:rPr>
              <a:t>(Primary Advanced Cancer Safety Analysis Set)</a:t>
            </a:r>
          </a:p>
          <a:p>
            <a:pPr eaLnBrk="1" hangingPunct="1"/>
            <a:r>
              <a:rPr lang="en-US" smtClean="0">
                <a:latin typeface="Arial" pitchFamily="34" charset="0"/>
              </a:rPr>
              <a:t>Hypocalcemia – Table IAS6-32.1.  Adverse Events of Hypocalcaemia by Preferred Term in Descending Order of Frequency</a:t>
            </a:r>
            <a:br>
              <a:rPr lang="en-US" smtClean="0">
                <a:latin typeface="Arial" pitchFamily="34" charset="0"/>
              </a:rPr>
            </a:br>
            <a:r>
              <a:rPr lang="en-US" smtClean="0">
                <a:latin typeface="Arial" pitchFamily="34" charset="0"/>
              </a:rPr>
              <a:t>(Primary Advanced Cancer Safety Analysis Set)</a:t>
            </a:r>
          </a:p>
          <a:p>
            <a:pPr eaLnBrk="1" hangingPunct="1"/>
            <a:r>
              <a:rPr lang="en-US" smtClean="0">
                <a:latin typeface="Arial" pitchFamily="34" charset="0"/>
              </a:rPr>
              <a:t>New primary malignancy – Tabulated from Table 14-6.13.6 (103 CSR) and Table 14-6.9 (136 and 244 CSRs)</a:t>
            </a:r>
          </a:p>
          <a:p>
            <a:pPr eaLnBrk="1" hangingPunct="1"/>
            <a:endParaRPr lang="en-US" smtClean="0">
              <a:latin typeface="Arial" pitchFamily="34" charset="0"/>
            </a:endParaRPr>
          </a:p>
          <a:p>
            <a:pPr eaLnBrk="1" hangingPunct="1"/>
            <a:r>
              <a:rPr lang="en-US" smtClean="0">
                <a:latin typeface="Arial" pitchFamily="34" charset="0"/>
              </a:rPr>
              <a:t> </a:t>
            </a:r>
          </a:p>
        </p:txBody>
      </p:sp>
      <p:sp>
        <p:nvSpPr>
          <p:cNvPr id="593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6532C07-B575-441C-AA28-B2DDDF522789}" type="slidenum">
              <a:rPr lang="en-GB" smtClean="0">
                <a:solidFill>
                  <a:srgbClr val="000000"/>
                </a:solidFill>
              </a:rPr>
              <a:pPr/>
              <a:t>21</a:t>
            </a:fld>
            <a:endParaRPr lang="en-GB" smtClean="0">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1754343A-9F13-4A59-AC85-D3BD112EB560}" type="slidenum">
              <a:rPr lang="de-CH"/>
              <a:pPr/>
              <a:t>3</a:t>
            </a:fld>
            <a:endParaRPr lang="de-CH"/>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931863" y="4341813"/>
            <a:ext cx="5011737" cy="4116387"/>
          </a:xfrm>
          <a:noFill/>
          <a:ln/>
        </p:spPr>
        <p:txBody>
          <a:bodyPr/>
          <a:lstStyle/>
          <a:p>
            <a:pPr marL="180975" indent="-180975" eaLnBrk="1" hangingPunct="1">
              <a:lnSpc>
                <a:spcPct val="80000"/>
              </a:lnSpc>
            </a:pPr>
            <a:r>
              <a:rPr lang="en-US" sz="1000" smtClean="0"/>
              <a:t>The adult skeleton is a dynamic tissue, being continually broken down and reformed, This turnover or remodeling occurs in discrete packets throughout the skeleton. </a:t>
            </a:r>
          </a:p>
          <a:p>
            <a:pPr marL="180975" indent="-180975" eaLnBrk="1" hangingPunct="1">
              <a:lnSpc>
                <a:spcPct val="80000"/>
              </a:lnSpc>
            </a:pPr>
            <a:endParaRPr lang="en-US" sz="1000" smtClean="0"/>
          </a:p>
          <a:p>
            <a:pPr marL="180975" indent="-180975" eaLnBrk="1" hangingPunct="1">
              <a:lnSpc>
                <a:spcPct val="80000"/>
              </a:lnSpc>
            </a:pPr>
            <a:r>
              <a:rPr lang="en-US" sz="1000" smtClean="0"/>
              <a:t>Bone remodeling consists of phases: resting, resorption, reversal, and formation.</a:t>
            </a:r>
            <a:r>
              <a:rPr lang="en-US" sz="1000" baseline="30000" smtClean="0"/>
              <a:t>1-4 </a:t>
            </a:r>
            <a:r>
              <a:rPr lang="en-US" sz="1000" smtClean="0"/>
              <a:t>Resting bone surface is converted to a remodeling surface during activation.</a:t>
            </a:r>
            <a:r>
              <a:rPr lang="en-US" sz="1000" baseline="30000" smtClean="0"/>
              <a:t>1-4 </a:t>
            </a:r>
            <a:r>
              <a:rPr lang="en-US" sz="1000" smtClean="0"/>
              <a:t>Recruitment of osteoclast precursors to the bone and their differentiation into functional osteoclasts occurs.</a:t>
            </a:r>
            <a:r>
              <a:rPr lang="en-US" sz="1000" baseline="30000" smtClean="0"/>
              <a:t>1-4  </a:t>
            </a:r>
          </a:p>
          <a:p>
            <a:pPr marL="180975" indent="-180975" eaLnBrk="1" hangingPunct="1">
              <a:lnSpc>
                <a:spcPct val="80000"/>
              </a:lnSpc>
            </a:pPr>
            <a:endParaRPr lang="en-US" sz="1000" smtClean="0"/>
          </a:p>
          <a:p>
            <a:pPr marL="180975" indent="-180975" eaLnBrk="1" hangingPunct="1">
              <a:lnSpc>
                <a:spcPct val="80000"/>
              </a:lnSpc>
            </a:pPr>
            <a:r>
              <a:rPr lang="en-US" sz="1000" smtClean="0"/>
              <a:t>During the resorption phase, osteoclasts remove both mineral and organic components of bone matrix by generating an acidic microenvironment between the cell and bone surface.</a:t>
            </a:r>
            <a:r>
              <a:rPr lang="en-US" sz="1000" baseline="30000" smtClean="0"/>
              <a:t>1-4 </a:t>
            </a:r>
            <a:r>
              <a:rPr lang="en-US" sz="1000" smtClean="0"/>
              <a:t>The resorbing surface has a scalloped, eroded appearance known as Howship’s or resorption lacuna.</a:t>
            </a:r>
            <a:r>
              <a:rPr lang="en-US" sz="1000" baseline="30000" smtClean="0"/>
              <a:t>2</a:t>
            </a:r>
          </a:p>
          <a:p>
            <a:pPr marL="180975" indent="-180975" eaLnBrk="1" hangingPunct="1">
              <a:lnSpc>
                <a:spcPct val="80000"/>
              </a:lnSpc>
            </a:pPr>
            <a:endParaRPr lang="en-US" sz="1000" smtClean="0"/>
          </a:p>
          <a:p>
            <a:pPr marL="180975" indent="-180975" eaLnBrk="1" hangingPunct="1">
              <a:lnSpc>
                <a:spcPct val="80000"/>
              </a:lnSpc>
            </a:pPr>
            <a:r>
              <a:rPr lang="en-US" sz="1000" smtClean="0"/>
              <a:t> The reversal phase begins once the osteoclasts have resorbed most of the mineral and organic matrix. Apoptosis of osteoclasts occurs in this phase at which point osteoblasts are recruited</a:t>
            </a:r>
            <a:r>
              <a:rPr lang="en-US" sz="1000" b="1" i="1" smtClean="0"/>
              <a:t> </a:t>
            </a:r>
            <a:r>
              <a:rPr lang="en-US" sz="1000" smtClean="0"/>
              <a:t>to the bone surface.</a:t>
            </a:r>
            <a:r>
              <a:rPr lang="en-US" sz="1000" baseline="30000" smtClean="0"/>
              <a:t>1-4 </a:t>
            </a:r>
            <a:r>
              <a:rPr lang="en-US" sz="1000" smtClean="0"/>
              <a:t>In the formation phase, osteoblasts deposit collagen, which mineralizes to form new bone.</a:t>
            </a:r>
            <a:r>
              <a:rPr lang="en-US" sz="1000" baseline="30000" smtClean="0"/>
              <a:t>1-4 </a:t>
            </a:r>
            <a:endParaRPr lang="en-US" sz="1000" smtClean="0"/>
          </a:p>
          <a:p>
            <a:pPr marL="180975" indent="-180975" eaLnBrk="1" hangingPunct="1">
              <a:lnSpc>
                <a:spcPct val="80000"/>
              </a:lnSpc>
            </a:pPr>
            <a:r>
              <a:rPr lang="en-US" sz="1000" smtClean="0"/>
              <a:t>The complete remodeling process lasts about 3–6 months.</a:t>
            </a:r>
            <a:r>
              <a:rPr lang="en-US" sz="1000" baseline="30000" smtClean="0"/>
              <a:t>1</a:t>
            </a:r>
            <a:endParaRPr lang="en-US" sz="1000" smtClean="0"/>
          </a:p>
          <a:p>
            <a:pPr marL="180975" indent="-180975" eaLnBrk="1" hangingPunct="1">
              <a:lnSpc>
                <a:spcPct val="80000"/>
              </a:lnSpc>
            </a:pPr>
            <a:r>
              <a:rPr lang="en-US" sz="1000" smtClean="0"/>
              <a:t>Bone remodelling is the process by which old bone is replaced by new bone. </a:t>
            </a:r>
          </a:p>
          <a:p>
            <a:pPr marL="180975" indent="-180975" eaLnBrk="1" hangingPunct="1">
              <a:lnSpc>
                <a:spcPct val="80000"/>
              </a:lnSpc>
            </a:pPr>
            <a:r>
              <a:rPr lang="en-US" sz="1000" smtClean="0"/>
              <a:t>Bone remodelling consists of four phases: resting, resorption, reversal and formation.</a:t>
            </a:r>
            <a:r>
              <a:rPr lang="en-US" sz="1000" baseline="30000" smtClean="0"/>
              <a:t>1</a:t>
            </a:r>
            <a:r>
              <a:rPr lang="en-US" sz="1000" smtClean="0"/>
              <a:t>  </a:t>
            </a:r>
          </a:p>
          <a:p>
            <a:pPr marL="180975" indent="-180975" eaLnBrk="1" hangingPunct="1">
              <a:lnSpc>
                <a:spcPct val="80000"/>
              </a:lnSpc>
            </a:pPr>
            <a:r>
              <a:rPr lang="en-US" sz="1000" smtClean="0"/>
              <a:t>During the resorption phase, osteoclasts remove both mineral and organic components of bone matrix by generating an acidic microenvironment between the cell and bone. </a:t>
            </a:r>
          </a:p>
          <a:p>
            <a:pPr marL="180975" indent="-180975" eaLnBrk="1" hangingPunct="1">
              <a:lnSpc>
                <a:spcPct val="80000"/>
              </a:lnSpc>
            </a:pPr>
            <a:r>
              <a:rPr lang="en-US" sz="1000" smtClean="0"/>
              <a:t>Once the osteoclasts have resorbed most of the mineral and organic matrix, they undergo apoptosis during the reversal phase and osteoblasts are recruited to the bone surface.</a:t>
            </a:r>
          </a:p>
          <a:p>
            <a:pPr marL="180975" indent="-180975" eaLnBrk="1" hangingPunct="1">
              <a:lnSpc>
                <a:spcPct val="80000"/>
              </a:lnSpc>
            </a:pPr>
            <a:r>
              <a:rPr lang="en-US" sz="1000" smtClean="0"/>
              <a:t>In the formation phase, osteoblasts deposit new, healthy osteoid (unmineralised collagen matrix), which is subsequently mineralised, resulting in good-quality bone.</a:t>
            </a:r>
            <a:endParaRPr lang="en-US" sz="1000" baseline="30000" smtClean="0"/>
          </a:p>
          <a:p>
            <a:pPr marL="180975" indent="-180975" eaLnBrk="1" hangingPunct="1">
              <a:lnSpc>
                <a:spcPct val="80000"/>
              </a:lnSpc>
            </a:pPr>
            <a:endParaRPr lang="en-GB" sz="1000" smtClean="0"/>
          </a:p>
        </p:txBody>
      </p:sp>
      <p:sp>
        <p:nvSpPr>
          <p:cNvPr id="31749" name="Rectangle 4"/>
          <p:cNvSpPr>
            <a:spLocks noChangeArrowheads="1"/>
          </p:cNvSpPr>
          <p:nvPr/>
        </p:nvSpPr>
        <p:spPr bwMode="auto">
          <a:xfrm>
            <a:off x="846138" y="8154988"/>
            <a:ext cx="5011737" cy="560387"/>
          </a:xfrm>
          <a:prstGeom prst="rect">
            <a:avLst/>
          </a:prstGeom>
          <a:noFill/>
          <a:ln w="25400" algn="ctr">
            <a:noFill/>
            <a:miter lim="800000"/>
            <a:headEnd/>
            <a:tailEnd/>
          </a:ln>
        </p:spPr>
        <p:txBody>
          <a:bodyPr lIns="89901" tIns="44949" rIns="89901" bIns="44949" anchor="b">
            <a:spAutoFit/>
          </a:bodyPr>
          <a:lstStyle/>
          <a:p>
            <a:pPr marL="84138" indent="-84138" defTabSz="898525">
              <a:spcBef>
                <a:spcPct val="20000"/>
              </a:spcBef>
              <a:tabLst>
                <a:tab pos="84138" algn="l"/>
              </a:tabLst>
            </a:pPr>
            <a:r>
              <a:rPr lang="en-GB" sz="800" b="1"/>
              <a:t>Reference</a:t>
            </a:r>
            <a:endParaRPr lang="en-US" sz="800" b="1"/>
          </a:p>
          <a:p>
            <a:pPr marL="84138" indent="-84138" defTabSz="898525">
              <a:spcBef>
                <a:spcPct val="20000"/>
              </a:spcBef>
              <a:tabLst>
                <a:tab pos="84138" algn="l"/>
              </a:tabLst>
            </a:pPr>
            <a:r>
              <a:rPr lang="en-US" sz="800"/>
              <a:t>1 Baron, R. General Principles of Bone Biology.  In: Primer on the Metabolic Bone Diseases and Disorders of Mineral Metabolism. Favus MJ (Ed.) 5th Edition. American Society for Bone and Mineral Research, Washington DC, 2003: 1–8</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B206AC3C-3FF8-4EFF-8CEF-86F0EEE86CB3}" type="slidenum">
              <a:rPr lang="de-CH">
                <a:solidFill>
                  <a:prstClr val="black"/>
                </a:solidFill>
              </a:rPr>
              <a:pPr/>
              <a:t>23</a:t>
            </a:fld>
            <a:endParaRPr lang="de-CH">
              <a:solidFill>
                <a:prstClr val="black"/>
              </a:solidFill>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05" tIns="45703" rIns="91405" bIns="45703" anchor="b"/>
          <a:lstStyle/>
          <a:p>
            <a:pPr algn="r" defTabSz="457200"/>
            <a:fld id="{FBA4DB63-2372-4430-9ED0-17FCD90616B9}" type="slidenum">
              <a:rPr lang="en-US" sz="1100">
                <a:solidFill>
                  <a:srgbClr val="000000"/>
                </a:solidFill>
                <a:latin typeface="Arial" pitchFamily="34" charset="0"/>
                <a:ea typeface="ＭＳ Ｐゴシック" pitchFamily="34" charset="-128"/>
              </a:rPr>
              <a:pPr algn="r" defTabSz="457200"/>
              <a:t>24</a:t>
            </a:fld>
            <a:endParaRPr lang="en-US" sz="1100">
              <a:solidFill>
                <a:srgbClr val="000000"/>
              </a:solidFill>
              <a:latin typeface="Arial" pitchFamily="34" charset="0"/>
              <a:ea typeface="ＭＳ Ｐゴシック" pitchFamily="34" charset="-128"/>
            </a:endParaRPr>
          </a:p>
        </p:txBody>
      </p:sp>
      <p:sp>
        <p:nvSpPr>
          <p:cNvPr id="3891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395" tIns="45698" rIns="91395" bIns="45698" anchor="b"/>
          <a:lstStyle/>
          <a:p>
            <a:pPr algn="r" defTabSz="457200"/>
            <a:fld id="{60B5D47D-3728-4F2F-A77D-A7A3D66540C9}" type="slidenum">
              <a:rPr lang="en-US" sz="1000">
                <a:solidFill>
                  <a:srgbClr val="000000"/>
                </a:solidFill>
                <a:latin typeface="Arial" pitchFamily="34" charset="0"/>
                <a:ea typeface="ＭＳ Ｐゴシック" pitchFamily="34" charset="-128"/>
              </a:rPr>
              <a:pPr algn="r" defTabSz="457200"/>
              <a:t>24</a:t>
            </a:fld>
            <a:endParaRPr lang="en-US" sz="1000">
              <a:solidFill>
                <a:srgbClr val="000000"/>
              </a:solidFill>
              <a:latin typeface="Arial" pitchFamily="34" charset="0"/>
              <a:ea typeface="ＭＳ Ｐゴシック" pitchFamily="34" charset="-128"/>
            </a:endParaRPr>
          </a:p>
        </p:txBody>
      </p:sp>
      <p:sp>
        <p:nvSpPr>
          <p:cNvPr id="38916" name="Rectangle 7"/>
          <p:cNvSpPr txBox="1">
            <a:spLocks noGrp="1" noChangeArrowheads="1"/>
          </p:cNvSpPr>
          <p:nvPr/>
        </p:nvSpPr>
        <p:spPr bwMode="auto">
          <a:xfrm>
            <a:off x="3883025" y="8685213"/>
            <a:ext cx="2973388" cy="457200"/>
          </a:xfrm>
          <a:prstGeom prst="rect">
            <a:avLst/>
          </a:prstGeom>
          <a:noFill/>
          <a:ln w="9525">
            <a:noFill/>
            <a:miter lim="800000"/>
            <a:headEnd/>
            <a:tailEnd/>
          </a:ln>
        </p:spPr>
        <p:txBody>
          <a:bodyPr lIns="90673" tIns="45337" rIns="90673" bIns="45337" anchor="b"/>
          <a:lstStyle/>
          <a:p>
            <a:pPr algn="r" defTabSz="906463"/>
            <a:fld id="{6C09E9B6-F650-4B38-84A6-AE813B061145}" type="slidenum">
              <a:rPr lang="en-US" sz="1200">
                <a:solidFill>
                  <a:srgbClr val="000000"/>
                </a:solidFill>
                <a:latin typeface="Arial" pitchFamily="34" charset="0"/>
                <a:ea typeface="ＭＳ Ｐゴシック" pitchFamily="34" charset="-128"/>
              </a:rPr>
              <a:pPr algn="r" defTabSz="906463"/>
              <a:t>24</a:t>
            </a:fld>
            <a:endParaRPr lang="en-US" sz="1200">
              <a:solidFill>
                <a:srgbClr val="000000"/>
              </a:solidFill>
              <a:latin typeface="Arial" pitchFamily="34" charset="0"/>
              <a:ea typeface="ＭＳ Ｐゴシック" pitchFamily="34" charset="-128"/>
            </a:endParaRPr>
          </a:p>
        </p:txBody>
      </p:sp>
      <p:sp>
        <p:nvSpPr>
          <p:cNvPr id="38917" name="Rectangle 2"/>
          <p:cNvSpPr>
            <a:spLocks noGrp="1" noRot="1" noChangeAspect="1" noChangeArrowheads="1" noTextEdit="1"/>
          </p:cNvSpPr>
          <p:nvPr>
            <p:ph type="sldImg"/>
          </p:nvPr>
        </p:nvSpPr>
        <p:spPr bwMode="auto">
          <a:xfrm>
            <a:off x="1144588" y="685800"/>
            <a:ext cx="4572000" cy="3429000"/>
          </a:xfrm>
          <a:noFill/>
          <a:ln>
            <a:solidFill>
              <a:srgbClr val="000000"/>
            </a:solidFill>
            <a:miter lim="800000"/>
            <a:headEnd/>
            <a:tailEnd/>
          </a:ln>
        </p:spPr>
      </p:sp>
      <p:sp>
        <p:nvSpPr>
          <p:cNvPr id="38918" name="Rectangle 3"/>
          <p:cNvSpPr>
            <a:spLocks noGrp="1" noChangeArrowheads="1"/>
          </p:cNvSpPr>
          <p:nvPr>
            <p:ph type="body" idx="1"/>
          </p:nvPr>
        </p:nvSpPr>
        <p:spPr bwMode="auto">
          <a:xfrm>
            <a:off x="685800" y="4341813"/>
            <a:ext cx="5487988" cy="4116387"/>
          </a:xfrm>
          <a:noFill/>
        </p:spPr>
        <p:txBody>
          <a:bodyPr wrap="square" lIns="90673" tIns="45337" rIns="90673" bIns="45337" numCol="1" anchor="t" anchorCtr="0" compatLnSpc="1">
            <a:prstTxWarp prst="textNoShape">
              <a:avLst/>
            </a:prstTxWarp>
          </a:bodyPr>
          <a:lstStyle/>
          <a:p>
            <a:pPr eaLnBrk="1" hangingPunct="1">
              <a:spcBef>
                <a:spcPct val="0"/>
              </a:spcBef>
            </a:pPr>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34AC4C1F-F759-4F8F-9A99-3A999D5DB33E}" type="slidenum">
              <a:rPr lang="de-CH"/>
              <a:pPr/>
              <a:t>4</a:t>
            </a:fld>
            <a:endParaRPr lang="de-CH"/>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xfrm>
            <a:off x="685800" y="4343400"/>
            <a:ext cx="5486400" cy="4419600"/>
          </a:xfrm>
          <a:noFill/>
          <a:ln/>
        </p:spPr>
        <p:txBody>
          <a:bodyPr/>
          <a:lstStyle/>
          <a:p>
            <a:pPr marL="231775" indent="-231775" eaLnBrk="1" hangingPunct="1">
              <a:spcBef>
                <a:spcPct val="0"/>
              </a:spcBef>
              <a:buFontTx/>
              <a:buChar char="•"/>
            </a:pPr>
            <a:r>
              <a:rPr lang="en-US" sz="1100" smtClean="0"/>
              <a:t>Many different factors can affect osteoclast activity, but RANK ligand is required to mediate or permit their effects on bone resorption. Several factors (eg, parathyroid hormone [PTH], TNF, interleukin [IL]-1) stimulate the expression of RANK ligand by cells of the osteoblast lineage and other cells (eg, activated T cells), resulting in increased bone loss.</a:t>
            </a:r>
            <a:r>
              <a:rPr lang="en-US" sz="1100" baseline="30000" smtClean="0"/>
              <a:t>1-3</a:t>
            </a:r>
            <a:endParaRPr lang="en-US" sz="1100" b="1" smtClean="0">
              <a:cs typeface="Arial" charset="0"/>
            </a:endParaRPr>
          </a:p>
          <a:p>
            <a:pPr marL="231775" indent="-231775" eaLnBrk="1" hangingPunct="1">
              <a:buFontTx/>
              <a:buChar char="•"/>
            </a:pPr>
            <a:r>
              <a:rPr lang="en-US" sz="1100" smtClean="0">
                <a:cs typeface="Arial" charset="0"/>
              </a:rPr>
              <a:t>Evidence from gene deletion and other studies indicates that RANK ligand is an essential mediator of osteoclast activity.</a:t>
            </a:r>
            <a:r>
              <a:rPr lang="en-US" sz="1100" baseline="30000" smtClean="0">
                <a:cs typeface="Arial" charset="0"/>
              </a:rPr>
              <a:t>1,2</a:t>
            </a:r>
            <a:endParaRPr lang="en-US" sz="1100" smtClean="0">
              <a:cs typeface="Arial" charset="0"/>
            </a:endParaRPr>
          </a:p>
          <a:p>
            <a:pPr marL="231775" indent="-231775" eaLnBrk="1" hangingPunct="1">
              <a:buFontTx/>
              <a:buChar char="•"/>
            </a:pPr>
            <a:r>
              <a:rPr lang="en-US" sz="1100" smtClean="0">
                <a:cs typeface="Arial" charset="0"/>
              </a:rPr>
              <a:t>RANK ligand is a key factor regulating osteoclastogenesis and bone resorption.</a:t>
            </a:r>
            <a:r>
              <a:rPr lang="en-US" sz="1100" baseline="30000" smtClean="0">
                <a:cs typeface="Arial" charset="0"/>
              </a:rPr>
              <a:t>1,2</a:t>
            </a:r>
            <a:endParaRPr lang="en-US" sz="1100" smtClean="0">
              <a:cs typeface="Arial" charset="0"/>
            </a:endParaRPr>
          </a:p>
          <a:p>
            <a:pPr marL="231775" indent="-231775" eaLnBrk="1" hangingPunct="1">
              <a:buFontTx/>
              <a:buChar char="•"/>
            </a:pPr>
            <a:r>
              <a:rPr lang="en-US" sz="1100" smtClean="0">
                <a:cs typeface="Arial" charset="0"/>
              </a:rPr>
              <a:t>Consistent with this are the following observations:</a:t>
            </a:r>
          </a:p>
          <a:p>
            <a:pPr marL="574675" lvl="1" indent="-228600" eaLnBrk="1" hangingPunct="1"/>
            <a:r>
              <a:rPr lang="en-US" sz="1100" smtClean="0">
                <a:cs typeface="Arial" charset="0"/>
              </a:rPr>
              <a:t>Within bone, most receptors for hormones, growth factors, and cytokines are present on osteoblasts rather than osteoclasts, regardless of whether the predominant action of these factors is bone formation or bone resorption.</a:t>
            </a:r>
            <a:r>
              <a:rPr lang="en-US" sz="1100" baseline="30000" smtClean="0">
                <a:cs typeface="Arial" charset="0"/>
              </a:rPr>
              <a:t>2</a:t>
            </a:r>
            <a:endParaRPr lang="en-US" sz="1100" baseline="30000" smtClean="0">
              <a:cs typeface="Times New Roman" pitchFamily="18" charset="0"/>
            </a:endParaRPr>
          </a:p>
          <a:p>
            <a:pPr marL="574675" lvl="1" indent="-228600" eaLnBrk="1" hangingPunct="1"/>
            <a:r>
              <a:rPr lang="en-US" sz="1100" smtClean="0">
                <a:cs typeface="Arial" charset="0"/>
              </a:rPr>
              <a:t>Most osteotropic growth factors, hormones, and cytokines upregulate RANK ligand mRNA expression in osteoblast cell lines and primary cell cultures.</a:t>
            </a:r>
            <a:r>
              <a:rPr lang="en-US" sz="1100" baseline="30000" smtClean="0">
                <a:cs typeface="Arial" charset="0"/>
              </a:rPr>
              <a:t>1,2</a:t>
            </a:r>
            <a:r>
              <a:rPr lang="en-US" sz="1100" smtClean="0">
                <a:cs typeface="Arial" charset="0"/>
              </a:rPr>
              <a:t> </a:t>
            </a:r>
            <a:endParaRPr lang="en-US" sz="1100" smtClean="0">
              <a:cs typeface="Times New Roman" pitchFamily="18" charset="0"/>
            </a:endParaRPr>
          </a:p>
          <a:p>
            <a:pPr marL="574675" lvl="1" indent="-228600" eaLnBrk="1" hangingPunct="1"/>
            <a:r>
              <a:rPr lang="en-US" sz="1100" smtClean="0">
                <a:cs typeface="Arial" charset="0"/>
              </a:rPr>
              <a:t>The anti-osteoclast effects of OPG, the natural endogenous inhibitor of RANK ligand, occur in normal animals and are consistent across various disease models.</a:t>
            </a:r>
            <a:r>
              <a:rPr lang="en-US" sz="1100" baseline="30000" smtClean="0">
                <a:cs typeface="Arial" charset="0"/>
              </a:rPr>
              <a:t>2</a:t>
            </a:r>
            <a:r>
              <a:rPr lang="en-US" sz="1100" smtClean="0">
                <a:cs typeface="Arial" charset="0"/>
              </a:rPr>
              <a:t> </a:t>
            </a:r>
          </a:p>
          <a:p>
            <a:pPr marL="915988" lvl="2" indent="-228600" eaLnBrk="1" hangingPunct="1"/>
            <a:r>
              <a:rPr lang="en-US" sz="1100" smtClean="0">
                <a:cs typeface="Arial" charset="0"/>
              </a:rPr>
              <a:t>This reproducibility supports the idea that most osteoclast activating factors act indirectly via RANK ligand.</a:t>
            </a:r>
            <a:r>
              <a:rPr lang="en-US" sz="1100" baseline="30000" smtClean="0">
                <a:cs typeface="Arial" charset="0"/>
              </a:rPr>
              <a:t>2</a:t>
            </a:r>
          </a:p>
          <a:p>
            <a:pPr marL="915988" lvl="2" indent="-228600" eaLnBrk="1" hangingPunct="1"/>
            <a:endParaRPr lang="en-US" sz="1100" smtClean="0">
              <a:cs typeface="Arial" charset="0"/>
            </a:endParaRPr>
          </a:p>
          <a:p>
            <a:pPr marL="231775" indent="-231775" eaLnBrk="1" hangingPunct="1">
              <a:buFontTx/>
              <a:buAutoNum type="arabicPeriod"/>
            </a:pPr>
            <a:r>
              <a:rPr lang="en-US" sz="900" smtClean="0"/>
              <a:t>Boyle WJ, et al. </a:t>
            </a:r>
            <a:r>
              <a:rPr lang="en-US" sz="900" i="1" smtClean="0"/>
              <a:t>Nature.</a:t>
            </a:r>
            <a:r>
              <a:rPr lang="en-US" sz="900" smtClean="0"/>
              <a:t> 2003;423:337-342.</a:t>
            </a:r>
          </a:p>
          <a:p>
            <a:pPr marL="231775" indent="-231775" eaLnBrk="1" hangingPunct="1">
              <a:buFontTx/>
              <a:buAutoNum type="arabicPeriod"/>
            </a:pPr>
            <a:r>
              <a:rPr lang="en-US" sz="900" smtClean="0"/>
              <a:t>Kostenuik PJ, et al. C</a:t>
            </a:r>
            <a:r>
              <a:rPr lang="en-US" sz="900" i="1" smtClean="0"/>
              <a:t>urr Pharm Des.</a:t>
            </a:r>
            <a:r>
              <a:rPr lang="en-US" sz="900" smtClean="0"/>
              <a:t> 2001;7:613-635.</a:t>
            </a:r>
          </a:p>
          <a:p>
            <a:pPr marL="231775" indent="-231775" eaLnBrk="1" hangingPunct="1">
              <a:buFontTx/>
              <a:buAutoNum type="arabicPeriod"/>
            </a:pPr>
            <a:r>
              <a:rPr lang="en-US" sz="900" smtClean="0"/>
              <a:t>Hofbauer LC, et al.</a:t>
            </a:r>
            <a:r>
              <a:rPr lang="en-US" sz="900" i="1" smtClean="0"/>
              <a:t> JAMA</a:t>
            </a:r>
            <a:r>
              <a:rPr lang="en-US" sz="900" smtClean="0"/>
              <a:t>. 2004;292:490-495.</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0ED9B06E-5188-4E74-A37C-C3B05C4AAD9C}" type="slidenum">
              <a:rPr lang="de-CH"/>
              <a:pPr/>
              <a:t>5</a:t>
            </a:fld>
            <a:endParaRPr lang="de-CH"/>
          </a:p>
        </p:txBody>
      </p:sp>
      <p:sp>
        <p:nvSpPr>
          <p:cNvPr id="35843" name="Rectangle 2"/>
          <p:cNvSpPr>
            <a:spLocks noGrp="1" noRot="1" noChangeAspect="1" noChangeArrowheads="1" noTextEdit="1"/>
          </p:cNvSpPr>
          <p:nvPr>
            <p:ph type="sldImg"/>
          </p:nvPr>
        </p:nvSpPr>
        <p:spPr>
          <a:xfrm>
            <a:off x="1082675" y="514350"/>
            <a:ext cx="4694238" cy="3521075"/>
          </a:xfrm>
          <a:ln/>
        </p:spPr>
      </p:sp>
      <p:sp>
        <p:nvSpPr>
          <p:cNvPr id="35844" name="Rectangle 3"/>
          <p:cNvSpPr>
            <a:spLocks noGrp="1" noChangeArrowheads="1"/>
          </p:cNvSpPr>
          <p:nvPr>
            <p:ph type="body" idx="1"/>
          </p:nvPr>
        </p:nvSpPr>
        <p:spPr>
          <a:xfrm>
            <a:off x="985838" y="4254500"/>
            <a:ext cx="4949825" cy="4627563"/>
          </a:xfrm>
          <a:noFill/>
          <a:ln/>
        </p:spPr>
        <p:txBody>
          <a:bodyPr/>
          <a:lstStyle/>
          <a:p>
            <a:pPr marL="228600" indent="-228600" eaLnBrk="1" hangingPunct="1">
              <a:lnSpc>
                <a:spcPct val="95000"/>
              </a:lnSpc>
            </a:pPr>
            <a:r>
              <a:rPr lang="en-US" sz="800" smtClean="0"/>
              <a:t>	The “vicious cycle” hypothesizes that tumor cells interact with the bone marrow microenvironment to drive bone destruction and tumor growth in a symbiotic relationship. </a:t>
            </a:r>
          </a:p>
          <a:p>
            <a:pPr marL="228600" indent="-228600" eaLnBrk="1" hangingPunct="1">
              <a:lnSpc>
                <a:spcPct val="95000"/>
              </a:lnSpc>
            </a:pPr>
            <a:endParaRPr lang="en-US" sz="800" smtClean="0"/>
          </a:p>
          <a:p>
            <a:pPr marL="228600" indent="-228600" eaLnBrk="1" hangingPunct="1">
              <a:lnSpc>
                <a:spcPct val="95000"/>
              </a:lnSpc>
              <a:buFontTx/>
              <a:buChar char="•"/>
            </a:pPr>
            <a:r>
              <a:rPr lang="en-US" sz="800" smtClean="0"/>
              <a:t>Tumor cells secrete parathyroid-hormone-related peptide (PTHrP), which is the primary stimulator of osteoblast production of RANK Ligand</a:t>
            </a:r>
            <a:r>
              <a:rPr lang="en-US" sz="800" baseline="30000" smtClean="0"/>
              <a:t>1</a:t>
            </a:r>
          </a:p>
          <a:p>
            <a:pPr marL="685800" lvl="1" indent="-228600" eaLnBrk="1" hangingPunct="1">
              <a:lnSpc>
                <a:spcPct val="95000"/>
              </a:lnSpc>
            </a:pPr>
            <a:r>
              <a:rPr lang="en-US" sz="800" smtClean="0"/>
              <a:t>PTHrP induces both the production of RANK Ligand and down-regulates OPG production by osteoblasts, thereby stimulating osteoclastogenesis</a:t>
            </a:r>
            <a:r>
              <a:rPr lang="en-US" sz="800" baseline="30000" smtClean="0"/>
              <a:t>2</a:t>
            </a:r>
            <a:r>
              <a:rPr lang="en-US" sz="800" smtClean="0"/>
              <a:t> </a:t>
            </a:r>
          </a:p>
          <a:p>
            <a:pPr marL="685800" lvl="1" indent="-228600" eaLnBrk="1" hangingPunct="1">
              <a:lnSpc>
                <a:spcPct val="95000"/>
              </a:lnSpc>
            </a:pPr>
            <a:r>
              <a:rPr lang="en-US" sz="800" smtClean="0"/>
              <a:t>Other factors produced and secreted by tumor cells (endothelin-1(ET-1), IL-6, prostaglandin E</a:t>
            </a:r>
            <a:r>
              <a:rPr lang="en-US" sz="800" baseline="-25000" smtClean="0"/>
              <a:t>2</a:t>
            </a:r>
            <a:r>
              <a:rPr lang="en-US" sz="800" smtClean="0"/>
              <a:t>, TNF, and macrophage colony-stimulating factor) also increase the expression of RANK Ligand</a:t>
            </a:r>
            <a:r>
              <a:rPr lang="en-US" sz="800" baseline="30000" smtClean="0"/>
              <a:t>1,4</a:t>
            </a:r>
            <a:r>
              <a:rPr lang="en-US" sz="800" smtClean="0"/>
              <a:t>  </a:t>
            </a:r>
          </a:p>
          <a:p>
            <a:pPr marL="1143000" lvl="2" indent="-228600" eaLnBrk="1" hangingPunct="1">
              <a:lnSpc>
                <a:spcPct val="95000"/>
              </a:lnSpc>
            </a:pPr>
            <a:r>
              <a:rPr lang="en-US" sz="800" smtClean="0"/>
              <a:t>The increased expression of RANK Ligand in the tumor environment leads to increased formation, activation and survival of osteoclasts, and resulting osteolytic lesions</a:t>
            </a:r>
            <a:r>
              <a:rPr lang="en-US" sz="800" baseline="30000" smtClean="0"/>
              <a:t>3</a:t>
            </a:r>
            <a:r>
              <a:rPr lang="en-US" sz="800" smtClean="0"/>
              <a:t>  </a:t>
            </a:r>
          </a:p>
          <a:p>
            <a:pPr marL="228600" indent="-228600" eaLnBrk="1" hangingPunct="1">
              <a:lnSpc>
                <a:spcPct val="95000"/>
              </a:lnSpc>
              <a:buFontTx/>
              <a:buChar char="•"/>
            </a:pPr>
            <a:r>
              <a:rPr lang="en-US" sz="800" smtClean="0"/>
              <a:t>Osteolysis (process of bone resorption) then leads to the release of growth factors derived from bone, including: </a:t>
            </a:r>
            <a:r>
              <a:rPr lang="en-US" sz="800" baseline="30000" smtClean="0"/>
              <a:t>1,2</a:t>
            </a:r>
            <a:r>
              <a:rPr lang="en-US" sz="800" smtClean="0"/>
              <a:t>  </a:t>
            </a:r>
          </a:p>
          <a:p>
            <a:pPr marL="685800" lvl="1" indent="-228600" eaLnBrk="1" hangingPunct="1">
              <a:lnSpc>
                <a:spcPct val="95000"/>
              </a:lnSpc>
            </a:pPr>
            <a:r>
              <a:rPr lang="en-US" sz="800" smtClean="0"/>
              <a:t>transforming growth factor-</a:t>
            </a:r>
            <a:r>
              <a:rPr lang="el-GR" sz="800" smtClean="0">
                <a:cs typeface="Arial" charset="0"/>
              </a:rPr>
              <a:t>β</a:t>
            </a:r>
            <a:r>
              <a:rPr lang="en-US" sz="800" smtClean="0"/>
              <a:t> (TGF-</a:t>
            </a:r>
            <a:r>
              <a:rPr lang="el-GR" sz="800" smtClean="0">
                <a:cs typeface="Arial" charset="0"/>
              </a:rPr>
              <a:t>β</a:t>
            </a:r>
            <a:r>
              <a:rPr lang="en-US" sz="800" smtClean="0"/>
              <a:t>) </a:t>
            </a:r>
          </a:p>
          <a:p>
            <a:pPr marL="685800" lvl="1" indent="-228600" eaLnBrk="1" hangingPunct="1">
              <a:lnSpc>
                <a:spcPct val="95000"/>
              </a:lnSpc>
            </a:pPr>
            <a:r>
              <a:rPr lang="en-US" sz="800" smtClean="0"/>
              <a:t>insulin-like growth factors (IGFs)</a:t>
            </a:r>
          </a:p>
          <a:p>
            <a:pPr marL="685800" lvl="1" indent="-228600" eaLnBrk="1" hangingPunct="1">
              <a:lnSpc>
                <a:spcPct val="95000"/>
              </a:lnSpc>
            </a:pPr>
            <a:r>
              <a:rPr lang="en-US" sz="800" smtClean="0"/>
              <a:t>fibroblast growth factors (FGFs)</a:t>
            </a:r>
          </a:p>
          <a:p>
            <a:pPr marL="685800" lvl="1" indent="-228600" eaLnBrk="1" hangingPunct="1">
              <a:lnSpc>
                <a:spcPct val="95000"/>
              </a:lnSpc>
            </a:pPr>
            <a:r>
              <a:rPr lang="en-US" sz="800" smtClean="0"/>
              <a:t>platelet-derived growth factor (PDGF) </a:t>
            </a:r>
          </a:p>
          <a:p>
            <a:pPr marL="685800" lvl="1" indent="-228600" eaLnBrk="1" hangingPunct="1">
              <a:lnSpc>
                <a:spcPct val="95000"/>
              </a:lnSpc>
            </a:pPr>
            <a:r>
              <a:rPr lang="en-US" sz="800" smtClean="0"/>
              <a:t>bone morphogenetic proteins (BMPs)</a:t>
            </a:r>
          </a:p>
          <a:p>
            <a:pPr marL="228600" indent="-228600" eaLnBrk="1" hangingPunct="1">
              <a:lnSpc>
                <a:spcPct val="95000"/>
              </a:lnSpc>
              <a:buFontTx/>
              <a:buChar char="•"/>
            </a:pPr>
            <a:r>
              <a:rPr lang="en-US" sz="800" smtClean="0"/>
              <a:t>These factors increase the production of PTHrP or promote tumor growth directly</a:t>
            </a:r>
            <a:r>
              <a:rPr lang="en-US" sz="800" baseline="30000" smtClean="0"/>
              <a:t>1</a:t>
            </a:r>
            <a:r>
              <a:rPr lang="en-US" sz="800" smtClean="0"/>
              <a:t> </a:t>
            </a:r>
          </a:p>
          <a:p>
            <a:pPr marL="685800" lvl="1" indent="-228600" eaLnBrk="1" hangingPunct="1">
              <a:lnSpc>
                <a:spcPct val="95000"/>
              </a:lnSpc>
            </a:pPr>
            <a:r>
              <a:rPr lang="en-US" sz="800" smtClean="0"/>
              <a:t>Specifically, the growth factors bind to receptors on the surface of the tumor cells activating autophosphorylation and signaling through pathways involving SMAD (cytoplasmic mediators of most TGF-</a:t>
            </a:r>
            <a:r>
              <a:rPr lang="el-GR" sz="800" smtClean="0">
                <a:cs typeface="Arial" charset="0"/>
              </a:rPr>
              <a:t>β</a:t>
            </a:r>
            <a:r>
              <a:rPr lang="en-US" sz="800" smtClean="0"/>
              <a:t> signals) and mitogen-activated protein kinase (MAPK)</a:t>
            </a:r>
            <a:r>
              <a:rPr lang="en-US" sz="800" baseline="30000" smtClean="0"/>
              <a:t>2</a:t>
            </a:r>
            <a:r>
              <a:rPr lang="en-US" sz="800" smtClean="0"/>
              <a:t>  </a:t>
            </a:r>
          </a:p>
          <a:p>
            <a:pPr marL="228600" indent="-228600" eaLnBrk="1" hangingPunct="1">
              <a:lnSpc>
                <a:spcPct val="95000"/>
              </a:lnSpc>
              <a:buFontTx/>
              <a:buChar char="•"/>
            </a:pPr>
            <a:r>
              <a:rPr lang="en-US" sz="800" smtClean="0"/>
              <a:t>Bone destruction increases local extracellular calcium (Ca</a:t>
            </a:r>
            <a:r>
              <a:rPr lang="en-US" sz="800" baseline="30000" smtClean="0"/>
              <a:t>2+</a:t>
            </a:r>
            <a:r>
              <a:rPr lang="en-US" sz="800" smtClean="0"/>
              <a:t>) concentrations, which have also been shown to promote tumor growth and the production of PTHrP</a:t>
            </a:r>
            <a:r>
              <a:rPr lang="en-US" sz="800" baseline="30000" smtClean="0"/>
              <a:t>2</a:t>
            </a:r>
            <a:r>
              <a:rPr lang="en-US" sz="800" b="1" i="1" smtClean="0"/>
              <a:t> </a:t>
            </a:r>
          </a:p>
          <a:p>
            <a:pPr marL="685800" lvl="1" indent="-228600" eaLnBrk="1" hangingPunct="1">
              <a:lnSpc>
                <a:spcPct val="95000"/>
              </a:lnSpc>
            </a:pPr>
            <a:r>
              <a:rPr lang="en-US" sz="800" smtClean="0"/>
              <a:t>Thus, tumor-cell proliferation and production of PTHrP through the signaling of these pathways is promoted</a:t>
            </a:r>
            <a:r>
              <a:rPr lang="en-US" sz="800" baseline="30000" smtClean="0"/>
              <a:t> </a:t>
            </a:r>
            <a:r>
              <a:rPr lang="en-US" sz="800" smtClean="0"/>
              <a:t>and the cycle continues</a:t>
            </a:r>
          </a:p>
          <a:p>
            <a:pPr marL="685800" lvl="1" indent="-228600" eaLnBrk="1" hangingPunct="1">
              <a:lnSpc>
                <a:spcPct val="95000"/>
              </a:lnSpc>
            </a:pPr>
            <a:endParaRPr lang="en-US" sz="800" smtClean="0"/>
          </a:p>
          <a:p>
            <a:pPr marL="228600" indent="-228600" eaLnBrk="1" hangingPunct="1">
              <a:lnSpc>
                <a:spcPct val="95000"/>
              </a:lnSpc>
              <a:buFontTx/>
              <a:buAutoNum type="arabicPeriod"/>
            </a:pPr>
            <a:r>
              <a:rPr lang="en-US" sz="700" smtClean="0"/>
              <a:t>Roodman GD,  </a:t>
            </a:r>
            <a:r>
              <a:rPr lang="en-US" sz="700" i="1" smtClean="0"/>
              <a:t>N Engl J Med.</a:t>
            </a:r>
            <a:r>
              <a:rPr lang="en-US" sz="700" smtClean="0"/>
              <a:t>  2004;350:1655-64.</a:t>
            </a:r>
          </a:p>
          <a:p>
            <a:pPr marL="228600" indent="-228600" eaLnBrk="1" hangingPunct="1">
              <a:lnSpc>
                <a:spcPct val="80000"/>
              </a:lnSpc>
              <a:buFontTx/>
              <a:buAutoNum type="arabicPeriod"/>
            </a:pPr>
            <a:r>
              <a:rPr lang="en-US" sz="700" smtClean="0"/>
              <a:t>Mundy GR, et al. </a:t>
            </a:r>
            <a:r>
              <a:rPr lang="en-US" sz="700" i="1" smtClean="0"/>
              <a:t>Nature Reviews Cancer.</a:t>
            </a:r>
            <a:r>
              <a:rPr lang="en-US" sz="700" smtClean="0"/>
              <a:t> 2002;2:584-93.</a:t>
            </a:r>
          </a:p>
          <a:p>
            <a:pPr marL="228600" indent="-228600" eaLnBrk="1" hangingPunct="1">
              <a:lnSpc>
                <a:spcPct val="80000"/>
              </a:lnSpc>
              <a:buFontTx/>
              <a:buAutoNum type="arabicPeriod"/>
            </a:pPr>
            <a:r>
              <a:rPr lang="en-US" sz="700" smtClean="0"/>
              <a:t>Kitazawa S, et al. </a:t>
            </a:r>
            <a:r>
              <a:rPr lang="en-US" sz="700" i="1" smtClean="0"/>
              <a:t>J Pathol.</a:t>
            </a:r>
            <a:r>
              <a:rPr lang="en-US" sz="700" smtClean="0"/>
              <a:t> 2002;198:228–36.</a:t>
            </a:r>
          </a:p>
          <a:p>
            <a:pPr marL="228600" indent="-228600" eaLnBrk="1" hangingPunct="1">
              <a:lnSpc>
                <a:spcPct val="80000"/>
              </a:lnSpc>
              <a:buFontTx/>
              <a:buAutoNum type="arabicPeriod"/>
            </a:pPr>
            <a:r>
              <a:rPr lang="en-US" sz="700" smtClean="0"/>
              <a:t>Guise TA, et al. </a:t>
            </a:r>
            <a:r>
              <a:rPr lang="en-US" sz="700" i="1" smtClean="0"/>
              <a:t>Endocrin Rev</a:t>
            </a:r>
            <a:r>
              <a:rPr lang="en-US" sz="700" smtClean="0"/>
              <a:t>. 1998;19:18-54.</a:t>
            </a:r>
          </a:p>
          <a:p>
            <a:pPr marL="228600" indent="-228600" eaLnBrk="1" hangingPunct="1">
              <a:lnSpc>
                <a:spcPct val="80000"/>
              </a:lnSpc>
            </a:pPr>
            <a:endParaRPr lang="en-US" sz="700" smtClean="0"/>
          </a:p>
          <a:p>
            <a:pPr marL="228600" indent="-228600" eaLnBrk="1" hangingPunct="1">
              <a:lnSpc>
                <a:spcPct val="80000"/>
              </a:lnSpc>
            </a:pPr>
            <a:endParaRPr lang="en-US" sz="700" smtClean="0"/>
          </a:p>
          <a:p>
            <a:pPr marL="228600" indent="-228600" eaLnBrk="1" hangingPunct="1">
              <a:lnSpc>
                <a:spcPct val="80000"/>
              </a:lnSpc>
            </a:pPr>
            <a:endParaRPr lang="en-US" sz="8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Segnaposto immagine diapositiva 1"/>
          <p:cNvSpPr>
            <a:spLocks noGrp="1" noRot="1" noChangeAspect="1"/>
          </p:cNvSpPr>
          <p:nvPr>
            <p:ph type="sldImg"/>
          </p:nvPr>
        </p:nvSpPr>
        <p:spPr bwMode="auto">
          <a:xfrm>
            <a:off x="1143000" y="685800"/>
            <a:ext cx="4572000" cy="3429000"/>
          </a:xfrm>
          <a:prstGeom prst="rect">
            <a:avLst/>
          </a:prstGeom>
          <a:noFill/>
          <a:ln w="12700">
            <a:solidFill>
              <a:srgbClr val="000000"/>
            </a:solidFill>
            <a:miter lim="800000"/>
            <a:headEnd/>
            <a:tailEnd/>
          </a:ln>
        </p:spPr>
      </p:sp>
      <p:sp>
        <p:nvSpPr>
          <p:cNvPr id="58371" name="Segnaposto note 2"/>
          <p:cNvSpPr>
            <a:spLocks noGrp="1"/>
          </p:cNvSpPr>
          <p:nvPr>
            <p:ph type="body" idx="1"/>
          </p:nvPr>
        </p:nvSpPr>
        <p:spPr bwMode="auto">
          <a:xfrm>
            <a:off x="685472" y="4344140"/>
            <a:ext cx="5487058" cy="4114800"/>
          </a:xfrm>
          <a:prstGeom prst="rect">
            <a:avLst/>
          </a:prstGeom>
          <a:noFill/>
          <a:ln>
            <a:miter lim="800000"/>
            <a:headEnd/>
            <a:tailEnd/>
          </a:ln>
        </p:spPr>
        <p:txBody>
          <a:bodyPr>
            <a:prstTxWarp prst="textNoShape">
              <a:avLst/>
            </a:prstTxWarp>
          </a:bodyPr>
          <a:lstStyle/>
          <a:p>
            <a:r>
              <a:rPr lang="it-IT">
                <a:latin typeface="Times New Roman" charset="0"/>
              </a:rPr>
              <a:t>La terapia con difosfonati contrasta in maniera efficace lo sviluppo di complicanze legate alle meta ossee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B206AC3C-3FF8-4EFF-8CEF-86F0EEE86CB3}" type="slidenum">
              <a:rPr lang="de-CH"/>
              <a:pPr/>
              <a:t>8</a:t>
            </a:fld>
            <a:endParaRPr lang="de-CH"/>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05" tIns="45703" rIns="91405" bIns="45703" anchor="b"/>
          <a:lstStyle/>
          <a:p>
            <a:pPr algn="r" defTabSz="457200"/>
            <a:fld id="{FBA4DB63-2372-4430-9ED0-17FCD90616B9}" type="slidenum">
              <a:rPr lang="en-US" sz="1100">
                <a:solidFill>
                  <a:srgbClr val="000000"/>
                </a:solidFill>
                <a:latin typeface="Arial" pitchFamily="34" charset="0"/>
                <a:ea typeface="ＭＳ Ｐゴシック" pitchFamily="34" charset="-128"/>
              </a:rPr>
              <a:pPr algn="r" defTabSz="457200"/>
              <a:t>9</a:t>
            </a:fld>
            <a:endParaRPr lang="en-US" sz="1100">
              <a:solidFill>
                <a:srgbClr val="000000"/>
              </a:solidFill>
              <a:latin typeface="Arial" pitchFamily="34" charset="0"/>
              <a:ea typeface="ＭＳ Ｐゴシック" pitchFamily="34" charset="-128"/>
            </a:endParaRPr>
          </a:p>
        </p:txBody>
      </p:sp>
      <p:sp>
        <p:nvSpPr>
          <p:cNvPr id="3891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395" tIns="45698" rIns="91395" bIns="45698" anchor="b"/>
          <a:lstStyle/>
          <a:p>
            <a:pPr algn="r" defTabSz="457200"/>
            <a:fld id="{60B5D47D-3728-4F2F-A77D-A7A3D66540C9}" type="slidenum">
              <a:rPr lang="en-US" sz="1000">
                <a:solidFill>
                  <a:srgbClr val="000000"/>
                </a:solidFill>
                <a:latin typeface="Arial" pitchFamily="34" charset="0"/>
                <a:ea typeface="ＭＳ Ｐゴシック" pitchFamily="34" charset="-128"/>
              </a:rPr>
              <a:pPr algn="r" defTabSz="457200"/>
              <a:t>9</a:t>
            </a:fld>
            <a:endParaRPr lang="en-US" sz="1000">
              <a:solidFill>
                <a:srgbClr val="000000"/>
              </a:solidFill>
              <a:latin typeface="Arial" pitchFamily="34" charset="0"/>
              <a:ea typeface="ＭＳ Ｐゴシック" pitchFamily="34" charset="-128"/>
            </a:endParaRPr>
          </a:p>
        </p:txBody>
      </p:sp>
      <p:sp>
        <p:nvSpPr>
          <p:cNvPr id="38916" name="Rectangle 7"/>
          <p:cNvSpPr txBox="1">
            <a:spLocks noGrp="1" noChangeArrowheads="1"/>
          </p:cNvSpPr>
          <p:nvPr/>
        </p:nvSpPr>
        <p:spPr bwMode="auto">
          <a:xfrm>
            <a:off x="3883025" y="8685213"/>
            <a:ext cx="2973388" cy="457200"/>
          </a:xfrm>
          <a:prstGeom prst="rect">
            <a:avLst/>
          </a:prstGeom>
          <a:noFill/>
          <a:ln w="9525">
            <a:noFill/>
            <a:miter lim="800000"/>
            <a:headEnd/>
            <a:tailEnd/>
          </a:ln>
        </p:spPr>
        <p:txBody>
          <a:bodyPr lIns="90673" tIns="45337" rIns="90673" bIns="45337" anchor="b"/>
          <a:lstStyle/>
          <a:p>
            <a:pPr algn="r" defTabSz="906463"/>
            <a:fld id="{6C09E9B6-F650-4B38-84A6-AE813B061145}" type="slidenum">
              <a:rPr lang="en-US" sz="1200">
                <a:solidFill>
                  <a:srgbClr val="000000"/>
                </a:solidFill>
                <a:latin typeface="Arial" pitchFamily="34" charset="0"/>
                <a:ea typeface="ＭＳ Ｐゴシック" pitchFamily="34" charset="-128"/>
              </a:rPr>
              <a:pPr algn="r" defTabSz="906463"/>
              <a:t>9</a:t>
            </a:fld>
            <a:endParaRPr lang="en-US" sz="1200">
              <a:solidFill>
                <a:srgbClr val="000000"/>
              </a:solidFill>
              <a:latin typeface="Arial" pitchFamily="34" charset="0"/>
              <a:ea typeface="ＭＳ Ｐゴシック" pitchFamily="34" charset="-128"/>
            </a:endParaRPr>
          </a:p>
        </p:txBody>
      </p:sp>
      <p:sp>
        <p:nvSpPr>
          <p:cNvPr id="38917" name="Rectangle 2"/>
          <p:cNvSpPr>
            <a:spLocks noGrp="1" noRot="1" noChangeAspect="1" noChangeArrowheads="1" noTextEdit="1"/>
          </p:cNvSpPr>
          <p:nvPr>
            <p:ph type="sldImg"/>
          </p:nvPr>
        </p:nvSpPr>
        <p:spPr bwMode="auto">
          <a:xfrm>
            <a:off x="1144588" y="685800"/>
            <a:ext cx="4572000" cy="3429000"/>
          </a:xfrm>
          <a:noFill/>
          <a:ln>
            <a:solidFill>
              <a:srgbClr val="000000"/>
            </a:solidFill>
            <a:miter lim="800000"/>
            <a:headEnd/>
            <a:tailEnd/>
          </a:ln>
        </p:spPr>
      </p:sp>
      <p:sp>
        <p:nvSpPr>
          <p:cNvPr id="38918" name="Rectangle 3"/>
          <p:cNvSpPr>
            <a:spLocks noGrp="1" noChangeArrowheads="1"/>
          </p:cNvSpPr>
          <p:nvPr>
            <p:ph type="body" idx="1"/>
          </p:nvPr>
        </p:nvSpPr>
        <p:spPr bwMode="auto">
          <a:xfrm>
            <a:off x="685800" y="4341813"/>
            <a:ext cx="5487988" cy="4116387"/>
          </a:xfrm>
          <a:noFill/>
        </p:spPr>
        <p:txBody>
          <a:bodyPr wrap="square" lIns="90673" tIns="45337" rIns="90673" bIns="45337" numCol="1" anchor="t" anchorCtr="0" compatLnSpc="1">
            <a:prstTxWarp prst="textNoShape">
              <a:avLst/>
            </a:prstTxWarp>
          </a:bodyPr>
          <a:lstStyle/>
          <a:p>
            <a:pPr eaLnBrk="1" hangingPunct="1">
              <a:spcBef>
                <a:spcPct val="0"/>
              </a:spcBef>
            </a:pPr>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Rectangle 7"/>
          <p:cNvSpPr txBox="1">
            <a:spLocks noGrp="1" noChangeArrowheads="1"/>
          </p:cNvSpPr>
          <p:nvPr/>
        </p:nvSpPr>
        <p:spPr bwMode="auto">
          <a:xfrm>
            <a:off x="3883025" y="8685213"/>
            <a:ext cx="2973388" cy="457200"/>
          </a:xfrm>
          <a:prstGeom prst="rect">
            <a:avLst/>
          </a:prstGeom>
          <a:noFill/>
          <a:ln w="9525">
            <a:noFill/>
            <a:miter lim="800000"/>
            <a:headEnd/>
            <a:tailEnd/>
          </a:ln>
        </p:spPr>
        <p:txBody>
          <a:bodyPr lIns="90727" tIns="45363" rIns="90727" bIns="45363" anchor="b"/>
          <a:lstStyle/>
          <a:p>
            <a:pPr algn="r" defTabSz="457200"/>
            <a:fld id="{6E7B5002-B35B-407E-B70A-277F08D581F0}" type="slidenum">
              <a:rPr lang="en-US" sz="1200">
                <a:solidFill>
                  <a:srgbClr val="000000"/>
                </a:solidFill>
                <a:latin typeface="Arial" pitchFamily="34" charset="0"/>
                <a:ea typeface="ＭＳ Ｐゴシック" pitchFamily="34" charset="-128"/>
                <a:cs typeface="Arial" pitchFamily="34" charset="0"/>
              </a:rPr>
              <a:pPr algn="r" defTabSz="457200"/>
              <a:t>10</a:t>
            </a:fld>
            <a:endParaRPr lang="en-US" sz="1200">
              <a:solidFill>
                <a:srgbClr val="000000"/>
              </a:solidFill>
              <a:latin typeface="Arial" pitchFamily="34" charset="0"/>
              <a:ea typeface="ＭＳ Ｐゴシック" pitchFamily="34" charset="-128"/>
              <a:cs typeface="Arial" pitchFamily="34" charset="0"/>
            </a:endParaRPr>
          </a:p>
        </p:txBody>
      </p:sp>
      <p:sp>
        <p:nvSpPr>
          <p:cNvPr id="3993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9940" name="Rectangle 3"/>
          <p:cNvSpPr>
            <a:spLocks noGrp="1" noChangeArrowheads="1"/>
          </p:cNvSpPr>
          <p:nvPr>
            <p:ph type="body" idx="1"/>
          </p:nvPr>
        </p:nvSpPr>
        <p:spPr bwMode="auto">
          <a:xfrm>
            <a:off x="685800" y="4344988"/>
            <a:ext cx="5486400" cy="4113212"/>
          </a:xfrm>
          <a:noFill/>
        </p:spPr>
        <p:txBody>
          <a:bodyPr wrap="square" lIns="90727" tIns="45363" rIns="90727" bIns="45363" numCol="1" anchor="t" anchorCtr="0" compatLnSpc="1">
            <a:prstTxWarp prst="textNoShape">
              <a:avLst/>
            </a:prstTxWarp>
          </a:bodyPr>
          <a:lstStyle/>
          <a:p>
            <a:pPr eaLnBrk="1" hangingPunct="1"/>
            <a:r>
              <a:rPr lang="en-US" sz="1000" smtClean="0">
                <a:latin typeface="Arial" pitchFamily="34" charset="0"/>
                <a:cs typeface="Arial" pitchFamily="34" charset="0"/>
              </a:rPr>
              <a:t>A multicentre, phase III, head-to-head trial (with zoledronic acid) is investigating the potential of denosumab 120 mg to delay SREs in almost 2000 men with CRPC and bone metastases</a:t>
            </a:r>
            <a:r>
              <a:rPr lang="en-US" smtClean="0">
                <a:latin typeface="Arial" pitchFamily="34" charset="0"/>
                <a:cs typeface="Arial" pitchFamily="34" charset="0"/>
              </a:rPr>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latin typeface="Arial" pitchFamily="34" charset="0"/>
              </a:rPr>
              <a:t>Sex and Age: Table IAE2-1.1.  Baseline Demographics (Full Analysis Set)</a:t>
            </a:r>
          </a:p>
          <a:p>
            <a:pPr eaLnBrk="1" hangingPunct="1"/>
            <a:r>
              <a:rPr lang="en-US" smtClean="0">
                <a:latin typeface="Arial" pitchFamily="34" charset="0"/>
              </a:rPr>
              <a:t>ECOG, Tumor Type, Time from 1</a:t>
            </a:r>
            <a:r>
              <a:rPr lang="en-US" baseline="30000" smtClean="0">
                <a:latin typeface="Arial" pitchFamily="34" charset="0"/>
              </a:rPr>
              <a:t>st</a:t>
            </a:r>
            <a:r>
              <a:rPr lang="en-US" smtClean="0">
                <a:latin typeface="Arial" pitchFamily="34" charset="0"/>
              </a:rPr>
              <a:t> bone met to randomization: Table IAE2-3.1.  Baseline Characteristics and Disease History (Full Analysis Set)</a:t>
            </a:r>
          </a:p>
          <a:p>
            <a:pPr eaLnBrk="1" hangingPunct="1"/>
            <a:r>
              <a:rPr lang="en-US" smtClean="0">
                <a:latin typeface="Arial" pitchFamily="34" charset="0"/>
              </a:rPr>
              <a:t>Previous SRE: Table IAE2-4.1.  Skeletal Related Event (SRE) History (Full Analysis Set)</a:t>
            </a:r>
          </a:p>
        </p:txBody>
      </p:sp>
      <p:sp>
        <p:nvSpPr>
          <p:cNvPr id="409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1E1405B-540D-46AF-89EE-7954B1696214}" type="slidenum">
              <a:rPr lang="en-GB" smtClean="0">
                <a:solidFill>
                  <a:srgbClr val="000000"/>
                </a:solidFill>
              </a:rPr>
              <a:pPr/>
              <a:t>11</a:t>
            </a:fld>
            <a:endParaRPr lang="en-GB" smtClean="0">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3.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38914" name="Rectangle 2"/>
          <p:cNvSpPr>
            <a:spLocks noGrp="1" noChangeArrowheads="1"/>
          </p:cNvSpPr>
          <p:nvPr>
            <p:ph type="ctrTitle"/>
          </p:nvPr>
        </p:nvSpPr>
        <p:spPr>
          <a:xfrm>
            <a:off x="3486150" y="2924175"/>
            <a:ext cx="5086350" cy="1676400"/>
          </a:xfrm>
          <a:ln/>
        </p:spPr>
        <p:txBody>
          <a:bodyPr/>
          <a:lstStyle>
            <a:lvl1pPr>
              <a:defRPr sz="3000"/>
            </a:lvl1pPr>
          </a:lstStyle>
          <a:p>
            <a:r>
              <a:rPr lang="en-US"/>
              <a:t>Click to edit Master title style</a:t>
            </a:r>
          </a:p>
        </p:txBody>
      </p:sp>
      <p:sp>
        <p:nvSpPr>
          <p:cNvPr id="38915" name="Rectangle 3"/>
          <p:cNvSpPr>
            <a:spLocks noGrp="1" noChangeArrowheads="1"/>
          </p:cNvSpPr>
          <p:nvPr>
            <p:ph type="subTitle" idx="1"/>
          </p:nvPr>
        </p:nvSpPr>
        <p:spPr>
          <a:xfrm>
            <a:off x="3486150" y="4819650"/>
            <a:ext cx="4724400" cy="1209675"/>
          </a:xfrm>
        </p:spPr>
        <p:txBody>
          <a:bodyPr/>
          <a:lstStyle>
            <a:lvl1pPr marL="0" indent="0">
              <a:buFont typeface="Wingdings" pitchFamily="2" charset="2"/>
              <a:buNone/>
              <a:defRPr>
                <a:solidFill>
                  <a:schemeClr val="accent2"/>
                </a:solidFill>
              </a:defRPr>
            </a:lvl1pPr>
          </a:lstStyle>
          <a:p>
            <a:r>
              <a:rPr lang="en-US"/>
              <a:t>Click to edit Master subtitle style</a:t>
            </a:r>
          </a:p>
        </p:txBody>
      </p:sp>
      <p:sp>
        <p:nvSpPr>
          <p:cNvPr id="4" name="Rettangolo 3"/>
          <p:cNvSpPr/>
          <p:nvPr userDrawn="1"/>
        </p:nvSpPr>
        <p:spPr>
          <a:xfrm>
            <a:off x="7162800" y="6248400"/>
            <a:ext cx="19812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ttangolo 3"/>
          <p:cNvSpPr/>
          <p:nvPr userDrawn="1"/>
        </p:nvSpPr>
        <p:spPr>
          <a:xfrm>
            <a:off x="7162800" y="6248400"/>
            <a:ext cx="19812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7988" y="182563"/>
            <a:ext cx="2085975" cy="59848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96888" y="182563"/>
            <a:ext cx="6108700" cy="5984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ttangolo 3"/>
          <p:cNvSpPr/>
          <p:nvPr userDrawn="1"/>
        </p:nvSpPr>
        <p:spPr>
          <a:xfrm>
            <a:off x="7162800" y="6248400"/>
            <a:ext cx="19812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88066" name="Rectangle 2"/>
          <p:cNvSpPr>
            <a:spLocks noGrp="1" noChangeArrowheads="1"/>
          </p:cNvSpPr>
          <p:nvPr>
            <p:ph type="ctrTitle"/>
          </p:nvPr>
        </p:nvSpPr>
        <p:spPr>
          <a:xfrm>
            <a:off x="3486150" y="2924175"/>
            <a:ext cx="5086350" cy="1676400"/>
          </a:xfrm>
          <a:ln/>
        </p:spPr>
        <p:txBody>
          <a:bodyPr/>
          <a:lstStyle>
            <a:lvl1pPr>
              <a:defRPr sz="3000"/>
            </a:lvl1pPr>
          </a:lstStyle>
          <a:p>
            <a:r>
              <a:rPr lang="en-US"/>
              <a:t>Click to edit Master title style</a:t>
            </a:r>
          </a:p>
        </p:txBody>
      </p:sp>
      <p:sp>
        <p:nvSpPr>
          <p:cNvPr id="88067" name="Rectangle 3"/>
          <p:cNvSpPr>
            <a:spLocks noGrp="1" noChangeArrowheads="1"/>
          </p:cNvSpPr>
          <p:nvPr>
            <p:ph type="subTitle" idx="1"/>
          </p:nvPr>
        </p:nvSpPr>
        <p:spPr>
          <a:xfrm>
            <a:off x="3486150" y="4819650"/>
            <a:ext cx="4724400" cy="1209675"/>
          </a:xfrm>
        </p:spPr>
        <p:txBody>
          <a:bodyPr/>
          <a:lstStyle>
            <a:lvl1pPr marL="0" indent="0">
              <a:buFont typeface="Wingdings" pitchFamily="2" charset="2"/>
              <a:buNone/>
              <a:defRPr>
                <a:solidFill>
                  <a:schemeClr val="accent2"/>
                </a:solidFill>
              </a:defRPr>
            </a:lvl1pPr>
          </a:lstStyle>
          <a:p>
            <a:r>
              <a:rPr lang="en-US"/>
              <a:t>Click to edit Master subtitle style</a:t>
            </a:r>
          </a:p>
        </p:txBody>
      </p:sp>
      <p:sp>
        <p:nvSpPr>
          <p:cNvPr id="4" name="Rettangolo 3"/>
          <p:cNvSpPr/>
          <p:nvPr userDrawn="1"/>
        </p:nvSpPr>
        <p:spPr>
          <a:xfrm>
            <a:off x="7620000" y="6172200"/>
            <a:ext cx="15240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ttangolo 3"/>
          <p:cNvSpPr/>
          <p:nvPr userDrawn="1"/>
        </p:nvSpPr>
        <p:spPr>
          <a:xfrm>
            <a:off x="7620000" y="6172200"/>
            <a:ext cx="15240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ttangolo 3"/>
          <p:cNvSpPr/>
          <p:nvPr userDrawn="1"/>
        </p:nvSpPr>
        <p:spPr>
          <a:xfrm>
            <a:off x="7620000" y="6172200"/>
            <a:ext cx="15240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04825" y="1731963"/>
            <a:ext cx="4092575" cy="44354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49800" y="1731963"/>
            <a:ext cx="4094163" cy="44354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ttangolo 4"/>
          <p:cNvSpPr/>
          <p:nvPr userDrawn="1"/>
        </p:nvSpPr>
        <p:spPr>
          <a:xfrm>
            <a:off x="7620000" y="6172200"/>
            <a:ext cx="15240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ttangolo 6"/>
          <p:cNvSpPr/>
          <p:nvPr userDrawn="1"/>
        </p:nvSpPr>
        <p:spPr>
          <a:xfrm>
            <a:off x="7620000" y="6172200"/>
            <a:ext cx="15240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ttangolo 2"/>
          <p:cNvSpPr/>
          <p:nvPr userDrawn="1"/>
        </p:nvSpPr>
        <p:spPr>
          <a:xfrm>
            <a:off x="7620000" y="6172200"/>
            <a:ext cx="15240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ttangolo 1"/>
          <p:cNvSpPr/>
          <p:nvPr userDrawn="1"/>
        </p:nvSpPr>
        <p:spPr>
          <a:xfrm>
            <a:off x="7620000" y="6172200"/>
            <a:ext cx="15240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ttangolo 4"/>
          <p:cNvSpPr/>
          <p:nvPr userDrawn="1"/>
        </p:nvSpPr>
        <p:spPr>
          <a:xfrm>
            <a:off x="7620000" y="6172200"/>
            <a:ext cx="15240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ttangolo 3"/>
          <p:cNvSpPr/>
          <p:nvPr userDrawn="1"/>
        </p:nvSpPr>
        <p:spPr>
          <a:xfrm>
            <a:off x="7162800" y="6248400"/>
            <a:ext cx="19812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ttangolo 4"/>
          <p:cNvSpPr/>
          <p:nvPr userDrawn="1"/>
        </p:nvSpPr>
        <p:spPr>
          <a:xfrm>
            <a:off x="7620000" y="6172200"/>
            <a:ext cx="15240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ttangolo 3"/>
          <p:cNvSpPr/>
          <p:nvPr userDrawn="1"/>
        </p:nvSpPr>
        <p:spPr>
          <a:xfrm>
            <a:off x="7620000" y="6172200"/>
            <a:ext cx="15240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7988" y="182563"/>
            <a:ext cx="2085975" cy="59848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96888" y="182563"/>
            <a:ext cx="6108700" cy="5984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ttangolo 3"/>
          <p:cNvSpPr/>
          <p:nvPr userDrawn="1"/>
        </p:nvSpPr>
        <p:spPr>
          <a:xfrm>
            <a:off x="7620000" y="6172200"/>
            <a:ext cx="15240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4" name="Text Box 4"/>
          <p:cNvSpPr txBox="1">
            <a:spLocks noChangeArrowheads="1"/>
          </p:cNvSpPr>
          <p:nvPr userDrawn="1"/>
        </p:nvSpPr>
        <p:spPr bwMode="auto">
          <a:xfrm>
            <a:off x="6396038" y="6456363"/>
            <a:ext cx="2514600" cy="244475"/>
          </a:xfrm>
          <a:prstGeom prst="rect">
            <a:avLst/>
          </a:prstGeom>
          <a:noFill/>
          <a:ln w="9525">
            <a:noFill/>
            <a:miter lim="800000"/>
            <a:headEnd/>
            <a:tailEnd/>
          </a:ln>
          <a:effectLst/>
        </p:spPr>
        <p:txBody>
          <a:bodyPr>
            <a:spAutoFit/>
          </a:bodyPr>
          <a:lstStyle/>
          <a:p>
            <a:pPr algn="r" eaLnBrk="0" hangingPunct="0">
              <a:spcBef>
                <a:spcPct val="50000"/>
              </a:spcBef>
              <a:defRPr/>
            </a:pPr>
            <a:r>
              <a:rPr lang="en-US" sz="1000"/>
              <a:t>Amgen Confidential – Do Not Distribute</a:t>
            </a:r>
          </a:p>
        </p:txBody>
      </p:sp>
      <p:sp>
        <p:nvSpPr>
          <p:cNvPr id="140290" name="Rectangle 2"/>
          <p:cNvSpPr>
            <a:spLocks noGrp="1" noChangeArrowheads="1"/>
          </p:cNvSpPr>
          <p:nvPr>
            <p:ph type="ctrTitle"/>
          </p:nvPr>
        </p:nvSpPr>
        <p:spPr bwMode="white">
          <a:xfrm>
            <a:off x="3486150" y="2924175"/>
            <a:ext cx="5086350" cy="1676400"/>
          </a:xfrm>
          <a:ln/>
        </p:spPr>
        <p:txBody>
          <a:bodyPr/>
          <a:lstStyle>
            <a:lvl1pPr>
              <a:defRPr sz="3000"/>
            </a:lvl1pPr>
          </a:lstStyle>
          <a:p>
            <a:r>
              <a:rPr lang="en-US"/>
              <a:t>Click to edit Master title style</a:t>
            </a:r>
          </a:p>
        </p:txBody>
      </p:sp>
      <p:sp>
        <p:nvSpPr>
          <p:cNvPr id="140291" name="Rectangle 3"/>
          <p:cNvSpPr>
            <a:spLocks noGrp="1" noChangeArrowheads="1"/>
          </p:cNvSpPr>
          <p:nvPr>
            <p:ph type="subTitle" idx="1"/>
          </p:nvPr>
        </p:nvSpPr>
        <p:spPr bwMode="white">
          <a:xfrm>
            <a:off x="3486150" y="4819650"/>
            <a:ext cx="4724400" cy="1209675"/>
          </a:xfrm>
        </p:spPr>
        <p:txBody>
          <a:bodyPr/>
          <a:lstStyle>
            <a:lvl1pPr marL="0" indent="0">
              <a:buFont typeface="Wingdings" pitchFamily="2" charset="2"/>
              <a:buNone/>
              <a:defRPr>
                <a:solidFill>
                  <a:schemeClr val="accent2"/>
                </a:solidFill>
              </a:defRPr>
            </a:lvl1pPr>
          </a:lstStyle>
          <a:p>
            <a:r>
              <a:rPr lang="en-US"/>
              <a:t>Click to edit Master subtitle style</a:t>
            </a:r>
          </a:p>
        </p:txBody>
      </p:sp>
    </p:spTree>
  </p:cSld>
  <p:clrMapOvr>
    <a:masterClrMapping/>
  </p:clrMapOvr>
  <p:transition spd="med">
    <p:randomBar dir="vert"/>
  </p:transition>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spd="med">
    <p:randomBar dir="vert"/>
  </p:transition>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med">
    <p:randomBar dir="vert"/>
  </p:transition>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20713" y="1860550"/>
            <a:ext cx="4035425" cy="44354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808538" y="1860550"/>
            <a:ext cx="4035425" cy="44354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spd="med">
    <p:randomBar dir="vert"/>
  </p:transition>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spd="med">
    <p:randomBar dir="vert"/>
  </p:transition>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transition spd="med">
    <p:randomBar dir="vert"/>
  </p:transition>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transition spd="med">
    <p:randomBar dir="vert"/>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ttangolo 3"/>
          <p:cNvSpPr/>
          <p:nvPr userDrawn="1"/>
        </p:nvSpPr>
        <p:spPr>
          <a:xfrm>
            <a:off x="7162800" y="6248400"/>
            <a:ext cx="19812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randomBar dir="vert"/>
  </p:transition>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randomBar dir="vert"/>
  </p:transition>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spd="med">
    <p:randomBar dir="vert"/>
  </p:transition>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6563" y="125413"/>
            <a:ext cx="2057400" cy="617061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12775" y="125413"/>
            <a:ext cx="6021388" cy="61706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spd="med">
    <p:randomBar dir="vert"/>
  </p:transition>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12775" y="125413"/>
            <a:ext cx="8231188" cy="1282700"/>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620713" y="1860550"/>
            <a:ext cx="4035425" cy="2141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808538" y="1860550"/>
            <a:ext cx="4035425" cy="2141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620713" y="4154488"/>
            <a:ext cx="4035425" cy="21415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808538" y="4154488"/>
            <a:ext cx="4035425" cy="21415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spd="med">
    <p:randomBar dir="vert"/>
  </p:transition>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199682" name="Rectangle 2"/>
          <p:cNvSpPr>
            <a:spLocks noGrp="1" noChangeArrowheads="1"/>
          </p:cNvSpPr>
          <p:nvPr>
            <p:ph type="ctrTitle"/>
          </p:nvPr>
        </p:nvSpPr>
        <p:spPr>
          <a:xfrm>
            <a:off x="3486150" y="2438400"/>
            <a:ext cx="5086350" cy="1676400"/>
          </a:xfrm>
          <a:ln/>
        </p:spPr>
        <p:txBody>
          <a:bodyPr/>
          <a:lstStyle>
            <a:lvl1pPr>
              <a:defRPr sz="3000"/>
            </a:lvl1pPr>
          </a:lstStyle>
          <a:p>
            <a:r>
              <a:rPr lang="en-US"/>
              <a:t>Click to edit Master title style</a:t>
            </a:r>
          </a:p>
        </p:txBody>
      </p:sp>
      <p:sp>
        <p:nvSpPr>
          <p:cNvPr id="199683" name="Rectangle 3"/>
          <p:cNvSpPr>
            <a:spLocks noGrp="1" noChangeArrowheads="1"/>
          </p:cNvSpPr>
          <p:nvPr>
            <p:ph type="subTitle" idx="1"/>
          </p:nvPr>
        </p:nvSpPr>
        <p:spPr>
          <a:xfrm>
            <a:off x="3486150" y="4819650"/>
            <a:ext cx="4724400" cy="1209675"/>
          </a:xfrm>
        </p:spPr>
        <p:txBody>
          <a:bodyPr/>
          <a:lstStyle>
            <a:lvl1pPr marL="0" indent="0">
              <a:buFont typeface="Wingdings" pitchFamily="2" charset="2"/>
              <a:buNone/>
              <a:defRPr>
                <a:solidFill>
                  <a:schemeClr val="accent2"/>
                </a:solidFill>
              </a:defRPr>
            </a:lvl1pPr>
          </a:lstStyle>
          <a:p>
            <a:r>
              <a:rPr lang="en-US"/>
              <a:t>Click to edit Master subtitle style</a:t>
            </a:r>
          </a:p>
        </p:txBody>
      </p:sp>
      <p:sp>
        <p:nvSpPr>
          <p:cNvPr id="4" name="Rettangolo 3"/>
          <p:cNvSpPr/>
          <p:nvPr userDrawn="1"/>
        </p:nvSpPr>
        <p:spPr>
          <a:xfrm>
            <a:off x="228600" y="6248400"/>
            <a:ext cx="89154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ttangolo 3"/>
          <p:cNvSpPr/>
          <p:nvPr userDrawn="1"/>
        </p:nvSpPr>
        <p:spPr>
          <a:xfrm>
            <a:off x="228600" y="6248400"/>
            <a:ext cx="89154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ttangolo 3"/>
          <p:cNvSpPr/>
          <p:nvPr userDrawn="1"/>
        </p:nvSpPr>
        <p:spPr>
          <a:xfrm>
            <a:off x="228600" y="6248400"/>
            <a:ext cx="89154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04825" y="1731963"/>
            <a:ext cx="4092575" cy="44354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49800" y="1731963"/>
            <a:ext cx="4094163" cy="44354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ttangolo 4"/>
          <p:cNvSpPr/>
          <p:nvPr userDrawn="1"/>
        </p:nvSpPr>
        <p:spPr>
          <a:xfrm>
            <a:off x="228600" y="6248400"/>
            <a:ext cx="89154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ttangolo 6"/>
          <p:cNvSpPr/>
          <p:nvPr userDrawn="1"/>
        </p:nvSpPr>
        <p:spPr>
          <a:xfrm>
            <a:off x="228600" y="6248400"/>
            <a:ext cx="89154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04825" y="1731963"/>
            <a:ext cx="4092575" cy="44354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49800" y="1731963"/>
            <a:ext cx="4094163" cy="44354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ttangolo 4"/>
          <p:cNvSpPr/>
          <p:nvPr userDrawn="1"/>
        </p:nvSpPr>
        <p:spPr>
          <a:xfrm>
            <a:off x="7162800" y="6248400"/>
            <a:ext cx="19812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ttangolo 2"/>
          <p:cNvSpPr/>
          <p:nvPr userDrawn="1"/>
        </p:nvSpPr>
        <p:spPr>
          <a:xfrm>
            <a:off x="228600" y="6248400"/>
            <a:ext cx="89154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ttangolo 1"/>
          <p:cNvSpPr/>
          <p:nvPr userDrawn="1"/>
        </p:nvSpPr>
        <p:spPr>
          <a:xfrm>
            <a:off x="228600" y="6248400"/>
            <a:ext cx="89154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ttangolo 4"/>
          <p:cNvSpPr/>
          <p:nvPr userDrawn="1"/>
        </p:nvSpPr>
        <p:spPr>
          <a:xfrm>
            <a:off x="228600" y="6248400"/>
            <a:ext cx="89154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ttangolo 4"/>
          <p:cNvSpPr/>
          <p:nvPr userDrawn="1"/>
        </p:nvSpPr>
        <p:spPr>
          <a:xfrm>
            <a:off x="228600" y="6248400"/>
            <a:ext cx="89154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ttangolo 3"/>
          <p:cNvSpPr/>
          <p:nvPr userDrawn="1"/>
        </p:nvSpPr>
        <p:spPr>
          <a:xfrm>
            <a:off x="228600" y="6248400"/>
            <a:ext cx="89154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7988" y="182563"/>
            <a:ext cx="2085975" cy="59848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96888" y="182563"/>
            <a:ext cx="6108700" cy="5984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ttangolo 3"/>
          <p:cNvSpPr/>
          <p:nvPr userDrawn="1"/>
        </p:nvSpPr>
        <p:spPr>
          <a:xfrm>
            <a:off x="228600" y="6248400"/>
            <a:ext cx="89154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pic>
        <p:nvPicPr>
          <p:cNvPr id="4" name="Picture 4" descr="Amgen_2_White"/>
          <p:cNvPicPr>
            <a:picLocks noChangeAspect="1" noChangeArrowheads="1"/>
          </p:cNvPicPr>
          <p:nvPr/>
        </p:nvPicPr>
        <p:blipFill>
          <a:blip r:embed="rId2" cstate="print"/>
          <a:srcRect/>
          <a:stretch>
            <a:fillRect/>
          </a:stretch>
        </p:blipFill>
        <p:spPr bwMode="invGray">
          <a:xfrm>
            <a:off x="228600" y="1295400"/>
            <a:ext cx="1314450" cy="330200"/>
          </a:xfrm>
          <a:prstGeom prst="rect">
            <a:avLst/>
          </a:prstGeom>
          <a:noFill/>
          <a:ln w="9525">
            <a:noFill/>
            <a:miter lim="800000"/>
            <a:headEnd/>
            <a:tailEnd/>
          </a:ln>
        </p:spPr>
      </p:pic>
      <p:sp>
        <p:nvSpPr>
          <p:cNvPr id="5" name="Line 5"/>
          <p:cNvSpPr>
            <a:spLocks noChangeShapeType="1"/>
          </p:cNvSpPr>
          <p:nvPr/>
        </p:nvSpPr>
        <p:spPr bwMode="auto">
          <a:xfrm>
            <a:off x="1905000" y="0"/>
            <a:ext cx="0" cy="4191000"/>
          </a:xfrm>
          <a:prstGeom prst="line">
            <a:avLst/>
          </a:prstGeom>
          <a:noFill/>
          <a:ln w="12700">
            <a:solidFill>
              <a:schemeClr val="tx1"/>
            </a:solidFill>
            <a:round/>
            <a:headEnd/>
            <a:tailEnd/>
          </a:ln>
          <a:effectLst/>
        </p:spPr>
        <p:txBody>
          <a:bodyPr/>
          <a:lstStyle/>
          <a:p>
            <a:pPr>
              <a:defRPr/>
            </a:pPr>
            <a:endParaRPr lang="en-GB"/>
          </a:p>
        </p:txBody>
      </p:sp>
      <p:sp>
        <p:nvSpPr>
          <p:cNvPr id="6" name="Text Box 6"/>
          <p:cNvSpPr txBox="1">
            <a:spLocks noChangeArrowheads="1"/>
          </p:cNvSpPr>
          <p:nvPr/>
        </p:nvSpPr>
        <p:spPr bwMode="auto">
          <a:xfrm>
            <a:off x="457200" y="6675438"/>
            <a:ext cx="8458200" cy="182562"/>
          </a:xfrm>
          <a:prstGeom prst="rect">
            <a:avLst/>
          </a:prstGeom>
          <a:noFill/>
          <a:ln w="9525">
            <a:noFill/>
            <a:miter lim="800000"/>
            <a:headEnd/>
            <a:tailEnd/>
          </a:ln>
          <a:effectLst/>
        </p:spPr>
        <p:txBody>
          <a:bodyPr lIns="137160" rIns="137160">
            <a:spAutoFit/>
          </a:bodyPr>
          <a:lstStyle/>
          <a:p>
            <a:pPr>
              <a:lnSpc>
                <a:spcPct val="85000"/>
              </a:lnSpc>
              <a:spcBef>
                <a:spcPct val="50000"/>
              </a:spcBef>
              <a:buClr>
                <a:schemeClr val="accent1"/>
              </a:buClr>
              <a:buFont typeface="Wingdings" pitchFamily="2" charset="2"/>
              <a:buNone/>
              <a:defRPr/>
            </a:pPr>
            <a:r>
              <a:rPr lang="en-US" sz="700"/>
              <a:t>      This presentation contains forward-looking statements, actual results may vary materially; Amgen disclaims any duty to update. Do not copy or distribute.  Amgen 2009</a:t>
            </a:r>
          </a:p>
        </p:txBody>
      </p:sp>
      <p:sp>
        <p:nvSpPr>
          <p:cNvPr id="579586" name="Rectangle 2"/>
          <p:cNvSpPr>
            <a:spLocks noGrp="1" noChangeArrowheads="1"/>
          </p:cNvSpPr>
          <p:nvPr>
            <p:ph type="ctrTitle"/>
          </p:nvPr>
        </p:nvSpPr>
        <p:spPr>
          <a:xfrm>
            <a:off x="2376488" y="1524000"/>
            <a:ext cx="6307137" cy="2667000"/>
          </a:xfrm>
        </p:spPr>
        <p:txBody>
          <a:bodyPr/>
          <a:lstStyle>
            <a:lvl1pPr>
              <a:defRPr sz="3000"/>
            </a:lvl1pPr>
          </a:lstStyle>
          <a:p>
            <a:r>
              <a:rPr lang="en-US"/>
              <a:t>Click to edit the Master </a:t>
            </a:r>
            <a:br>
              <a:rPr lang="en-US"/>
            </a:br>
            <a:r>
              <a:rPr lang="en-US"/>
              <a:t>title style</a:t>
            </a:r>
          </a:p>
        </p:txBody>
      </p:sp>
      <p:sp>
        <p:nvSpPr>
          <p:cNvPr id="579587" name="Rectangle 3"/>
          <p:cNvSpPr>
            <a:spLocks noGrp="1" noChangeArrowheads="1"/>
          </p:cNvSpPr>
          <p:nvPr>
            <p:ph type="subTitle" idx="1"/>
          </p:nvPr>
        </p:nvSpPr>
        <p:spPr>
          <a:xfrm>
            <a:off x="2362200" y="4643438"/>
            <a:ext cx="6324600" cy="1300162"/>
          </a:xfrm>
        </p:spPr>
        <p:txBody>
          <a:bodyPr/>
          <a:lstStyle>
            <a:lvl1pPr marL="0" indent="0">
              <a:buFontTx/>
              <a:buNone/>
              <a:defRPr sz="2200" b="1"/>
            </a:lvl1pPr>
          </a:lstStyle>
          <a:p>
            <a:r>
              <a:rPr lang="en-US"/>
              <a:t>Click to edit Master subtitle style</a:t>
            </a:r>
          </a:p>
        </p:txBody>
      </p:sp>
      <p:sp>
        <p:nvSpPr>
          <p:cNvPr id="7" name="Rettangolo 6"/>
          <p:cNvSpPr/>
          <p:nvPr userDrawn="1"/>
        </p:nvSpPr>
        <p:spPr>
          <a:xfrm>
            <a:off x="7162800" y="6248400"/>
            <a:ext cx="19812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8" name="Rettangolo 7"/>
          <p:cNvSpPr/>
          <p:nvPr userDrawn="1"/>
        </p:nvSpPr>
        <p:spPr>
          <a:xfrm>
            <a:off x="228600" y="6248400"/>
            <a:ext cx="89154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ttangolo 3"/>
          <p:cNvSpPr/>
          <p:nvPr userDrawn="1"/>
        </p:nvSpPr>
        <p:spPr>
          <a:xfrm>
            <a:off x="7162800" y="6248400"/>
            <a:ext cx="19812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5" name="Rettangolo 4"/>
          <p:cNvSpPr/>
          <p:nvPr userDrawn="1"/>
        </p:nvSpPr>
        <p:spPr>
          <a:xfrm>
            <a:off x="228600" y="6248400"/>
            <a:ext cx="89154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ttangolo 3"/>
          <p:cNvSpPr/>
          <p:nvPr userDrawn="1"/>
        </p:nvSpPr>
        <p:spPr>
          <a:xfrm>
            <a:off x="7162800" y="6248400"/>
            <a:ext cx="19812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5" name="Rettangolo 4"/>
          <p:cNvSpPr/>
          <p:nvPr userDrawn="1"/>
        </p:nvSpPr>
        <p:spPr>
          <a:xfrm>
            <a:off x="228600" y="6248400"/>
            <a:ext cx="89154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708150"/>
            <a:ext cx="4038600" cy="4540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708150"/>
            <a:ext cx="4038600" cy="4540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ttangolo 4"/>
          <p:cNvSpPr/>
          <p:nvPr userDrawn="1"/>
        </p:nvSpPr>
        <p:spPr>
          <a:xfrm>
            <a:off x="7162800" y="6248400"/>
            <a:ext cx="19812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ttangolo 6"/>
          <p:cNvSpPr/>
          <p:nvPr userDrawn="1"/>
        </p:nvSpPr>
        <p:spPr>
          <a:xfrm>
            <a:off x="7162800" y="6248400"/>
            <a:ext cx="19812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ttangolo 6"/>
          <p:cNvSpPr/>
          <p:nvPr userDrawn="1"/>
        </p:nvSpPr>
        <p:spPr>
          <a:xfrm>
            <a:off x="7162800" y="6248400"/>
            <a:ext cx="19812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ttangolo 2"/>
          <p:cNvSpPr/>
          <p:nvPr userDrawn="1"/>
        </p:nvSpPr>
        <p:spPr>
          <a:xfrm>
            <a:off x="7162800" y="6248400"/>
            <a:ext cx="19812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ttangolo 1"/>
          <p:cNvSpPr/>
          <p:nvPr userDrawn="1"/>
        </p:nvSpPr>
        <p:spPr>
          <a:xfrm>
            <a:off x="7162800" y="6248400"/>
            <a:ext cx="19812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ttangolo 4"/>
          <p:cNvSpPr/>
          <p:nvPr userDrawn="1"/>
        </p:nvSpPr>
        <p:spPr>
          <a:xfrm>
            <a:off x="7162800" y="6248400"/>
            <a:ext cx="19812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ttangolo 4"/>
          <p:cNvSpPr/>
          <p:nvPr userDrawn="1"/>
        </p:nvSpPr>
        <p:spPr>
          <a:xfrm>
            <a:off x="7162800" y="6248400"/>
            <a:ext cx="19812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ttangolo 3"/>
          <p:cNvSpPr/>
          <p:nvPr userDrawn="1"/>
        </p:nvSpPr>
        <p:spPr>
          <a:xfrm>
            <a:off x="7162800" y="6248400"/>
            <a:ext cx="19812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7013"/>
            <a:ext cx="2057400" cy="602138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5613" y="227013"/>
            <a:ext cx="6021387" cy="60213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ttangolo 3"/>
          <p:cNvSpPr/>
          <p:nvPr userDrawn="1"/>
        </p:nvSpPr>
        <p:spPr>
          <a:xfrm>
            <a:off x="7162800" y="6248400"/>
            <a:ext cx="19812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Click to edit Master title style</a:t>
            </a:r>
            <a:endParaRPr lang="en-US" dirty="0"/>
          </a:p>
        </p:txBody>
      </p:sp>
      <p:sp>
        <p:nvSpPr>
          <p:cNvPr id="3" name="Content Placeholder 2"/>
          <p:cNvSpPr>
            <a:spLocks noGrp="1"/>
          </p:cNvSpPr>
          <p:nvPr>
            <p:ph idx="1"/>
          </p:nvPr>
        </p:nvSpPr>
        <p:spPr/>
        <p:txBody>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3C0711EE-8FCB-4872-AB8E-EE868A8EFE38}" type="datetime1">
              <a:rPr lang="en-US"/>
              <a:pPr>
                <a:defRPr/>
              </a:pPr>
              <a:t>9-09-2011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7CBDE2F-2E1F-4556-A8D8-728697FD09E1}" type="slidenum">
              <a:rPr lang="en-US"/>
              <a:pPr>
                <a:defRPr/>
              </a:pPr>
              <a:t>‹n.›</a:t>
            </a:fld>
            <a:endParaRPr lang="en-US"/>
          </a:p>
        </p:txBody>
      </p:sp>
    </p:spTree>
  </p:cSld>
  <p:clrMapOvr>
    <a:masterClrMapping/>
  </p:clrMapOvr>
  <p:transition spd="med">
    <p:randomBar dir="vert"/>
  </p:transition>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Chart">
  <p:cSld name="Titolo, testo e grafico">
    <p:spTree>
      <p:nvGrpSpPr>
        <p:cNvPr id="1" name=""/>
        <p:cNvGrpSpPr/>
        <p:nvPr/>
      </p:nvGrpSpPr>
      <p:grpSpPr>
        <a:xfrm>
          <a:off x="0" y="0"/>
          <a:ext cx="0" cy="0"/>
          <a:chOff x="0" y="0"/>
          <a:chExt cx="0" cy="0"/>
        </a:xfrm>
      </p:grpSpPr>
      <p:sp>
        <p:nvSpPr>
          <p:cNvPr id="2" name="Titolo 1"/>
          <p:cNvSpPr>
            <a:spLocks noGrp="1"/>
          </p:cNvSpPr>
          <p:nvPr>
            <p:ph type="title"/>
          </p:nvPr>
        </p:nvSpPr>
        <p:spPr>
          <a:xfrm>
            <a:off x="2573338" y="457200"/>
            <a:ext cx="6367462" cy="1143000"/>
          </a:xfrm>
        </p:spPr>
        <p:txBody>
          <a:bodyPr/>
          <a:lstStyle/>
          <a:p>
            <a:r>
              <a:rPr lang="it-IT" smtClean="0"/>
              <a:t>Fare clic per modificare stile</a:t>
            </a:r>
            <a:endParaRPr lang="it-IT"/>
          </a:p>
        </p:txBody>
      </p:sp>
      <p:sp>
        <p:nvSpPr>
          <p:cNvPr id="3" name="Segnaposto testo 2"/>
          <p:cNvSpPr>
            <a:spLocks noGrp="1"/>
          </p:cNvSpPr>
          <p:nvPr>
            <p:ph type="body" sz="half" idx="1"/>
          </p:nvPr>
        </p:nvSpPr>
        <p:spPr>
          <a:xfrm>
            <a:off x="685800" y="1981200"/>
            <a:ext cx="3810000" cy="4114800"/>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grafico 3"/>
          <p:cNvSpPr>
            <a:spLocks noGrp="1"/>
          </p:cNvSpPr>
          <p:nvPr>
            <p:ph type="chart" sz="half" idx="2"/>
          </p:nvPr>
        </p:nvSpPr>
        <p:spPr>
          <a:xfrm>
            <a:off x="4648200" y="1981200"/>
            <a:ext cx="3810000" cy="4114800"/>
          </a:xfrm>
        </p:spPr>
        <p:txBody>
          <a:bodyPr/>
          <a:lstStyle/>
          <a:p>
            <a:pPr lvl="0"/>
            <a:endParaRPr lang="it-IT" noProof="0" smtClean="0"/>
          </a:p>
        </p:txBody>
      </p:sp>
      <p:sp>
        <p:nvSpPr>
          <p:cNvPr id="5" name="Segnaposto data 4"/>
          <p:cNvSpPr>
            <a:spLocks noGrp="1"/>
          </p:cNvSpPr>
          <p:nvPr>
            <p:ph type="dt" sz="half" idx="10"/>
          </p:nvPr>
        </p:nvSpPr>
        <p:spPr>
          <a:xfrm>
            <a:off x="711200" y="6248400"/>
            <a:ext cx="1897063" cy="457200"/>
          </a:xfrm>
        </p:spPr>
        <p:txBody>
          <a:bodyPr/>
          <a:lstStyle>
            <a:lvl1pPr algn="ctr" eaLnBrk="0" hangingPunct="0">
              <a:defRPr>
                <a:solidFill>
                  <a:srgbClr val="000000"/>
                </a:solidFill>
                <a:ea typeface="ＭＳ Ｐゴシック" charset="-128"/>
                <a:cs typeface="ＭＳ Ｐゴシック" charset="-128"/>
              </a:defRPr>
            </a:lvl1pPr>
          </a:lstStyle>
          <a:p>
            <a:pPr>
              <a:defRPr/>
            </a:pPr>
            <a:endParaRPr lang="it-IT"/>
          </a:p>
        </p:txBody>
      </p:sp>
      <p:sp>
        <p:nvSpPr>
          <p:cNvPr id="6" name="Segnaposto piè di pagina 5"/>
          <p:cNvSpPr>
            <a:spLocks noGrp="1"/>
          </p:cNvSpPr>
          <p:nvPr>
            <p:ph type="ftr" sz="quarter" idx="11"/>
          </p:nvPr>
        </p:nvSpPr>
        <p:spPr>
          <a:xfrm>
            <a:off x="3149600" y="6248400"/>
            <a:ext cx="2844800" cy="457200"/>
          </a:xfrm>
        </p:spPr>
        <p:txBody>
          <a:bodyPr/>
          <a:lstStyle>
            <a:lvl1pPr eaLnBrk="0" hangingPunct="0">
              <a:defRPr>
                <a:solidFill>
                  <a:srgbClr val="000000"/>
                </a:solidFill>
                <a:ea typeface="ＭＳ Ｐゴシック" charset="-128"/>
                <a:cs typeface="ＭＳ Ｐゴシック" charset="-128"/>
              </a:defRPr>
            </a:lvl1pPr>
          </a:lstStyle>
          <a:p>
            <a:pPr>
              <a:defRPr/>
            </a:pPr>
            <a:endParaRPr lang="it-IT"/>
          </a:p>
        </p:txBody>
      </p:sp>
      <p:sp>
        <p:nvSpPr>
          <p:cNvPr id="7" name="Segnaposto numero diapositiva 6"/>
          <p:cNvSpPr>
            <a:spLocks noGrp="1"/>
          </p:cNvSpPr>
          <p:nvPr>
            <p:ph type="sldNum" sz="quarter" idx="12"/>
          </p:nvPr>
        </p:nvSpPr>
        <p:spPr>
          <a:xfrm>
            <a:off x="6535738" y="6248400"/>
            <a:ext cx="1897062" cy="457200"/>
          </a:xfrm>
        </p:spPr>
        <p:txBody>
          <a:bodyPr/>
          <a:lstStyle>
            <a:lvl1pPr eaLnBrk="0" hangingPunct="0">
              <a:defRPr>
                <a:latin typeface="Times New Roman" charset="0"/>
              </a:defRPr>
            </a:lvl1pPr>
          </a:lstStyle>
          <a:p>
            <a:pPr>
              <a:defRPr/>
            </a:pPr>
            <a:fld id="{45B0073A-6AA5-924C-B34C-10EAA277D6F2}" type="slidenum">
              <a:rPr lang="it-IT"/>
              <a:pPr>
                <a:defRPr/>
              </a:pPr>
              <a:t>‹n.›</a:t>
            </a:fld>
            <a:endParaRPr lang="it-IT"/>
          </a:p>
        </p:txBody>
      </p:sp>
    </p:spTree>
  </p:cSld>
  <p:clrMapOvr>
    <a:masterClrMapping/>
  </p:clrMapOvr>
  <p:transition spd="med">
    <p:randomBar dir="vert"/>
  </p:transition>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ttangolo 2"/>
          <p:cNvSpPr/>
          <p:nvPr userDrawn="1"/>
        </p:nvSpPr>
        <p:spPr>
          <a:xfrm>
            <a:off x="7162800" y="6248400"/>
            <a:ext cx="19812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ttangolo 1"/>
          <p:cNvSpPr/>
          <p:nvPr userDrawn="1"/>
        </p:nvSpPr>
        <p:spPr>
          <a:xfrm>
            <a:off x="7162800" y="6248400"/>
            <a:ext cx="19812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ttangolo 4"/>
          <p:cNvSpPr/>
          <p:nvPr userDrawn="1"/>
        </p:nvSpPr>
        <p:spPr>
          <a:xfrm>
            <a:off x="7162800" y="6248400"/>
            <a:ext cx="19812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ttangolo 4"/>
          <p:cNvSpPr/>
          <p:nvPr userDrawn="1"/>
        </p:nvSpPr>
        <p:spPr>
          <a:xfrm>
            <a:off x="7162800" y="6248400"/>
            <a:ext cx="19812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ransition spd="med">
    <p:randomBar dir="vert"/>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1.jpe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slideLayout" Target="../slideLayouts/slideLayout34.xml"/><Relationship Id="rId13" Type="http://schemas.openxmlformats.org/officeDocument/2006/relationships/theme" Target="../theme/theme3.xml"/><Relationship Id="rId14" Type="http://schemas.openxmlformats.org/officeDocument/2006/relationships/image" Target="../media/image1.jpeg"/><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5.xml"/><Relationship Id="rId12" Type="http://schemas.openxmlformats.org/officeDocument/2006/relationships/theme" Target="../theme/theme4.xml"/><Relationship Id="rId13" Type="http://schemas.openxmlformats.org/officeDocument/2006/relationships/image" Target="../media/image1.jpeg"/><Relationship Id="rId1" Type="http://schemas.openxmlformats.org/officeDocument/2006/relationships/slideLayout" Target="../slideLayouts/slideLayout35.xml"/><Relationship Id="rId2" Type="http://schemas.openxmlformats.org/officeDocument/2006/relationships/slideLayout" Target="../slideLayouts/slideLayout36.xml"/><Relationship Id="rId3" Type="http://schemas.openxmlformats.org/officeDocument/2006/relationships/slideLayout" Target="../slideLayouts/slideLayout37.xml"/><Relationship Id="rId4" Type="http://schemas.openxmlformats.org/officeDocument/2006/relationships/slideLayout" Target="../slideLayouts/slideLayout38.xml"/><Relationship Id="rId5" Type="http://schemas.openxmlformats.org/officeDocument/2006/relationships/slideLayout" Target="../slideLayouts/slideLayout39.xml"/><Relationship Id="rId6" Type="http://schemas.openxmlformats.org/officeDocument/2006/relationships/slideLayout" Target="../slideLayouts/slideLayout40.xml"/><Relationship Id="rId7" Type="http://schemas.openxmlformats.org/officeDocument/2006/relationships/slideLayout" Target="../slideLayouts/slideLayout41.xml"/><Relationship Id="rId8" Type="http://schemas.openxmlformats.org/officeDocument/2006/relationships/slideLayout" Target="../slideLayouts/slideLayout42.xml"/><Relationship Id="rId9" Type="http://schemas.openxmlformats.org/officeDocument/2006/relationships/slideLayout" Target="../slideLayouts/slideLayout43.xml"/><Relationship Id="rId10"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6.xml"/><Relationship Id="rId12" Type="http://schemas.openxmlformats.org/officeDocument/2006/relationships/theme" Target="../theme/theme5.xml"/><Relationship Id="rId13" Type="http://schemas.openxmlformats.org/officeDocument/2006/relationships/image" Target="../media/image1.jpeg"/><Relationship Id="rId14" Type="http://schemas.openxmlformats.org/officeDocument/2006/relationships/image" Target="../media/image2.png"/><Relationship Id="rId1" Type="http://schemas.openxmlformats.org/officeDocument/2006/relationships/slideLayout" Target="../slideLayouts/slideLayout46.xml"/><Relationship Id="rId2" Type="http://schemas.openxmlformats.org/officeDocument/2006/relationships/slideLayout" Target="../slideLayouts/slideLayout47.xml"/><Relationship Id="rId3" Type="http://schemas.openxmlformats.org/officeDocument/2006/relationships/slideLayout" Target="../slideLayouts/slideLayout48.xml"/><Relationship Id="rId4" Type="http://schemas.openxmlformats.org/officeDocument/2006/relationships/slideLayout" Target="../slideLayouts/slideLayout49.xml"/><Relationship Id="rId5" Type="http://schemas.openxmlformats.org/officeDocument/2006/relationships/slideLayout" Target="../slideLayouts/slideLayout50.xml"/><Relationship Id="rId6" Type="http://schemas.openxmlformats.org/officeDocument/2006/relationships/slideLayout" Target="../slideLayouts/slideLayout51.xml"/><Relationship Id="rId7" Type="http://schemas.openxmlformats.org/officeDocument/2006/relationships/slideLayout" Target="../slideLayouts/slideLayout52.xml"/><Relationship Id="rId8" Type="http://schemas.openxmlformats.org/officeDocument/2006/relationships/slideLayout" Target="../slideLayouts/slideLayout53.xml"/><Relationship Id="rId9" Type="http://schemas.openxmlformats.org/officeDocument/2006/relationships/slideLayout" Target="../slideLayouts/slideLayout54.xml"/><Relationship Id="rId10"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slideLayout" Target="../slideLayouts/slideLayout58.xml"/><Relationship Id="rId3"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1" Type="http://schemas.openxmlformats.org/officeDocument/2006/relationships/slideLayout" Target="../slideLayouts/slideLayout59.xml"/><Relationship Id="rId2" Type="http://schemas.openxmlformats.org/officeDocument/2006/relationships/theme" Target="../theme/theme7.xml"/><Relationship Id="rId3"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bwMode="blackWhite">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504825" y="1731963"/>
            <a:ext cx="8339138" cy="44354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7" name="Rectangle 3"/>
          <p:cNvSpPr>
            <a:spLocks noGrp="1" noChangeArrowheads="1"/>
          </p:cNvSpPr>
          <p:nvPr>
            <p:ph type="title"/>
          </p:nvPr>
        </p:nvSpPr>
        <p:spPr bwMode="auto">
          <a:xfrm>
            <a:off x="496888" y="182563"/>
            <a:ext cx="8347075" cy="1282700"/>
          </a:xfrm>
          <a:prstGeom prst="rect">
            <a:avLst/>
          </a:prstGeom>
          <a:noFill/>
          <a:ln w="9525" algn="ctr">
            <a:noFill/>
            <a:miter lim="800000"/>
            <a:headEnd/>
            <a:tailEnd/>
          </a:ln>
        </p:spPr>
        <p:txBody>
          <a:bodyPr vert="horz" wrap="square" lIns="91440" tIns="45720" rIns="91440" bIns="45720" numCol="1" anchor="b" anchorCtr="0" compatLnSpc="1">
            <a:prstTxWarp prst="textNoShape">
              <a:avLst/>
            </a:prstTxWarp>
          </a:bodyPr>
          <a:lstStyle/>
          <a:p>
            <a:pPr lvl="0"/>
            <a:r>
              <a:rPr lang="en-US" smtClean="0"/>
              <a:t/>
            </a:r>
            <a:br>
              <a:rPr lang="en-US" smtClean="0"/>
            </a:br>
            <a:r>
              <a:rPr lang="en-US" smtClean="0"/>
              <a:t>Click to edit Master title style</a:t>
            </a:r>
          </a:p>
        </p:txBody>
      </p:sp>
      <p:sp>
        <p:nvSpPr>
          <p:cNvPr id="37892" name="Text Box 4"/>
          <p:cNvSpPr txBox="1">
            <a:spLocks noChangeArrowheads="1"/>
          </p:cNvSpPr>
          <p:nvPr userDrawn="1"/>
        </p:nvSpPr>
        <p:spPr bwMode="auto">
          <a:xfrm>
            <a:off x="7264400" y="6592888"/>
            <a:ext cx="1936750" cy="244475"/>
          </a:xfrm>
          <a:prstGeom prst="rect">
            <a:avLst/>
          </a:prstGeom>
          <a:noFill/>
          <a:ln w="19050" algn="ctr">
            <a:noFill/>
            <a:miter lim="800000"/>
            <a:headEnd/>
            <a:tailEnd/>
          </a:ln>
          <a:effectLst/>
        </p:spPr>
        <p:txBody>
          <a:bodyPr wrap="none">
            <a:spAutoFit/>
          </a:bodyPr>
          <a:lstStyle/>
          <a:p>
            <a:pPr algn="ctr" eaLnBrk="0" hangingPunct="0">
              <a:defRPr/>
            </a:pPr>
            <a:r>
              <a:rPr lang="en-US" sz="1000"/>
              <a:t>Do not copy or distribute. 2007.</a:t>
            </a:r>
          </a:p>
        </p:txBody>
      </p:sp>
      <p:sp>
        <p:nvSpPr>
          <p:cNvPr id="5" name="Rettangolo 4"/>
          <p:cNvSpPr/>
          <p:nvPr userDrawn="1"/>
        </p:nvSpPr>
        <p:spPr>
          <a:xfrm>
            <a:off x="7162800" y="6248400"/>
            <a:ext cx="19812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 bg1="dk2" tx1="lt1" bg2="dk1" tx2="lt2" accent1="accent1" accent2="accent2" accent3="accent3" accent4="accent4" accent5="accent5" accent6="accent6" hlink="hlink" folHlink="folHlink"/>
  <p:sldLayoutIdLst>
    <p:sldLayoutId id="2147483770"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ransition spd="med">
    <p:randomBar dir="vert"/>
  </p:transition>
  <p:txStyles>
    <p:titleStyle>
      <a:lvl1pPr algn="l" rtl="0" eaLnBrk="0" fontAlgn="base" hangingPunct="0">
        <a:spcBef>
          <a:spcPct val="0"/>
        </a:spcBef>
        <a:spcAft>
          <a:spcPct val="0"/>
        </a:spcAft>
        <a:defRPr sz="2800">
          <a:solidFill>
            <a:schemeClr val="tx1"/>
          </a:solidFill>
          <a:latin typeface="+mj-lt"/>
          <a:ea typeface="+mj-ea"/>
          <a:cs typeface="+mj-cs"/>
        </a:defRPr>
      </a:lvl1pPr>
      <a:lvl2pPr algn="l" rtl="0" eaLnBrk="0" fontAlgn="base" hangingPunct="0">
        <a:spcBef>
          <a:spcPct val="0"/>
        </a:spcBef>
        <a:spcAft>
          <a:spcPct val="0"/>
        </a:spcAft>
        <a:defRPr sz="2800">
          <a:solidFill>
            <a:schemeClr val="tx1"/>
          </a:solidFill>
          <a:latin typeface="Arial" charset="0"/>
        </a:defRPr>
      </a:lvl2pPr>
      <a:lvl3pPr algn="l" rtl="0" eaLnBrk="0" fontAlgn="base" hangingPunct="0">
        <a:spcBef>
          <a:spcPct val="0"/>
        </a:spcBef>
        <a:spcAft>
          <a:spcPct val="0"/>
        </a:spcAft>
        <a:defRPr sz="2800">
          <a:solidFill>
            <a:schemeClr val="tx1"/>
          </a:solidFill>
          <a:latin typeface="Arial" charset="0"/>
        </a:defRPr>
      </a:lvl3pPr>
      <a:lvl4pPr algn="l" rtl="0" eaLnBrk="0" fontAlgn="base" hangingPunct="0">
        <a:spcBef>
          <a:spcPct val="0"/>
        </a:spcBef>
        <a:spcAft>
          <a:spcPct val="0"/>
        </a:spcAft>
        <a:defRPr sz="2800">
          <a:solidFill>
            <a:schemeClr val="tx1"/>
          </a:solidFill>
          <a:latin typeface="Arial" charset="0"/>
        </a:defRPr>
      </a:lvl4pPr>
      <a:lvl5pPr algn="l" rtl="0" eaLnBrk="0" fontAlgn="base" hangingPunct="0">
        <a:spcBef>
          <a:spcPct val="0"/>
        </a:spcBef>
        <a:spcAft>
          <a:spcPct val="0"/>
        </a:spcAft>
        <a:defRPr sz="2800">
          <a:solidFill>
            <a:schemeClr val="tx1"/>
          </a:solidFill>
          <a:latin typeface="Arial" charset="0"/>
        </a:defRPr>
      </a:lvl5pPr>
      <a:lvl6pPr marL="457200" algn="l" rtl="0" fontAlgn="base">
        <a:spcBef>
          <a:spcPct val="0"/>
        </a:spcBef>
        <a:spcAft>
          <a:spcPct val="0"/>
        </a:spcAft>
        <a:defRPr sz="2800">
          <a:solidFill>
            <a:schemeClr val="tx1"/>
          </a:solidFill>
          <a:latin typeface="Arial" charset="0"/>
        </a:defRPr>
      </a:lvl6pPr>
      <a:lvl7pPr marL="914400" algn="l" rtl="0" fontAlgn="base">
        <a:spcBef>
          <a:spcPct val="0"/>
        </a:spcBef>
        <a:spcAft>
          <a:spcPct val="0"/>
        </a:spcAft>
        <a:defRPr sz="2800">
          <a:solidFill>
            <a:schemeClr val="tx1"/>
          </a:solidFill>
          <a:latin typeface="Arial" charset="0"/>
        </a:defRPr>
      </a:lvl7pPr>
      <a:lvl8pPr marL="1371600" algn="l" rtl="0" fontAlgn="base">
        <a:spcBef>
          <a:spcPct val="0"/>
        </a:spcBef>
        <a:spcAft>
          <a:spcPct val="0"/>
        </a:spcAft>
        <a:defRPr sz="2800">
          <a:solidFill>
            <a:schemeClr val="tx1"/>
          </a:solidFill>
          <a:latin typeface="Arial" charset="0"/>
        </a:defRPr>
      </a:lvl8pPr>
      <a:lvl9pPr marL="1828800" algn="l" rtl="0" fontAlgn="base">
        <a:spcBef>
          <a:spcPct val="0"/>
        </a:spcBef>
        <a:spcAft>
          <a:spcPct val="0"/>
        </a:spcAft>
        <a:defRPr sz="2800">
          <a:solidFill>
            <a:schemeClr val="tx1"/>
          </a:solidFill>
          <a:latin typeface="Arial" charset="0"/>
        </a:defRPr>
      </a:lvl9pPr>
    </p:titleStyle>
    <p:bodyStyle>
      <a:lvl1pPr marL="231775" indent="-231775" algn="l" rtl="0" eaLnBrk="0" fontAlgn="base" hangingPunct="0">
        <a:lnSpc>
          <a:spcPct val="90000"/>
        </a:lnSpc>
        <a:spcBef>
          <a:spcPct val="30000"/>
        </a:spcBef>
        <a:spcAft>
          <a:spcPct val="0"/>
        </a:spcAft>
        <a:buClr>
          <a:schemeClr val="accent2"/>
        </a:buClr>
        <a:buFont typeface="Wingdings" pitchFamily="2" charset="2"/>
        <a:buChar char="§"/>
        <a:defRPr sz="2400">
          <a:solidFill>
            <a:schemeClr val="tx1"/>
          </a:solidFill>
          <a:latin typeface="+mn-lt"/>
          <a:ea typeface="+mn-ea"/>
          <a:cs typeface="+mn-cs"/>
        </a:defRPr>
      </a:lvl1pPr>
      <a:lvl2pPr marL="742950" indent="-285750" algn="l" rtl="0" eaLnBrk="0" fontAlgn="base" hangingPunct="0">
        <a:lnSpc>
          <a:spcPct val="90000"/>
        </a:lnSpc>
        <a:spcBef>
          <a:spcPct val="30000"/>
        </a:spcBef>
        <a:spcAft>
          <a:spcPct val="0"/>
        </a:spcAft>
        <a:buClr>
          <a:schemeClr val="accent2"/>
        </a:buClr>
        <a:buChar char="–"/>
        <a:defRPr sz="2000">
          <a:solidFill>
            <a:schemeClr val="tx1"/>
          </a:solidFill>
          <a:latin typeface="+mn-lt"/>
        </a:defRPr>
      </a:lvl2pPr>
      <a:lvl3pPr marL="1143000" indent="-228600" algn="l" rtl="0" eaLnBrk="0" fontAlgn="base" hangingPunct="0">
        <a:lnSpc>
          <a:spcPct val="90000"/>
        </a:lnSpc>
        <a:spcBef>
          <a:spcPct val="30000"/>
        </a:spcBef>
        <a:spcAft>
          <a:spcPct val="0"/>
        </a:spcAft>
        <a:buClr>
          <a:schemeClr val="accent2"/>
        </a:buClr>
        <a:buChar char="•"/>
        <a:defRPr>
          <a:solidFill>
            <a:schemeClr val="tx1"/>
          </a:solidFill>
          <a:latin typeface="+mn-lt"/>
        </a:defRPr>
      </a:lvl3pPr>
      <a:lvl4pPr marL="1600200" indent="-228600" algn="l" rtl="0" eaLnBrk="0" fontAlgn="base" hangingPunct="0">
        <a:lnSpc>
          <a:spcPct val="90000"/>
        </a:lnSpc>
        <a:spcBef>
          <a:spcPct val="30000"/>
        </a:spcBef>
        <a:spcAft>
          <a:spcPct val="0"/>
        </a:spcAft>
        <a:buClr>
          <a:schemeClr val="accent2"/>
        </a:buClr>
        <a:buChar char="–"/>
        <a:defRPr sz="1600">
          <a:solidFill>
            <a:schemeClr val="tx1"/>
          </a:solidFill>
          <a:latin typeface="+mn-lt"/>
        </a:defRPr>
      </a:lvl4pPr>
      <a:lvl5pPr marL="2057400" indent="-228600" algn="l" rtl="0" eaLnBrk="0" fontAlgn="base" hangingPunct="0">
        <a:lnSpc>
          <a:spcPct val="90000"/>
        </a:lnSpc>
        <a:spcBef>
          <a:spcPct val="30000"/>
        </a:spcBef>
        <a:spcAft>
          <a:spcPct val="0"/>
        </a:spcAft>
        <a:buClr>
          <a:schemeClr val="accent2"/>
        </a:buClr>
        <a:buFont typeface="Arial" charset="0"/>
        <a:buChar char="–"/>
        <a:defRPr sz="1400">
          <a:solidFill>
            <a:schemeClr val="tx1"/>
          </a:solidFill>
          <a:latin typeface="+mn-lt"/>
        </a:defRPr>
      </a:lvl5pPr>
      <a:lvl6pPr marL="2514600" indent="-228600" algn="l" rtl="0" fontAlgn="base">
        <a:lnSpc>
          <a:spcPct val="90000"/>
        </a:lnSpc>
        <a:spcBef>
          <a:spcPct val="30000"/>
        </a:spcBef>
        <a:spcAft>
          <a:spcPct val="0"/>
        </a:spcAft>
        <a:buClr>
          <a:schemeClr val="accent2"/>
        </a:buClr>
        <a:buFont typeface="Arial" charset="0"/>
        <a:buChar char="–"/>
        <a:defRPr sz="1400">
          <a:solidFill>
            <a:schemeClr val="tx1"/>
          </a:solidFill>
          <a:latin typeface="+mn-lt"/>
        </a:defRPr>
      </a:lvl6pPr>
      <a:lvl7pPr marL="2971800" indent="-228600" algn="l" rtl="0" fontAlgn="base">
        <a:lnSpc>
          <a:spcPct val="90000"/>
        </a:lnSpc>
        <a:spcBef>
          <a:spcPct val="30000"/>
        </a:spcBef>
        <a:spcAft>
          <a:spcPct val="0"/>
        </a:spcAft>
        <a:buClr>
          <a:schemeClr val="accent2"/>
        </a:buClr>
        <a:buFont typeface="Arial" charset="0"/>
        <a:buChar char="–"/>
        <a:defRPr sz="1400">
          <a:solidFill>
            <a:schemeClr val="tx1"/>
          </a:solidFill>
          <a:latin typeface="+mn-lt"/>
        </a:defRPr>
      </a:lvl7pPr>
      <a:lvl8pPr marL="3429000" indent="-228600" algn="l" rtl="0" fontAlgn="base">
        <a:lnSpc>
          <a:spcPct val="90000"/>
        </a:lnSpc>
        <a:spcBef>
          <a:spcPct val="30000"/>
        </a:spcBef>
        <a:spcAft>
          <a:spcPct val="0"/>
        </a:spcAft>
        <a:buClr>
          <a:schemeClr val="accent2"/>
        </a:buClr>
        <a:buFont typeface="Arial" charset="0"/>
        <a:buChar char="–"/>
        <a:defRPr sz="1400">
          <a:solidFill>
            <a:schemeClr val="tx1"/>
          </a:solidFill>
          <a:latin typeface="+mn-lt"/>
        </a:defRPr>
      </a:lvl8pPr>
      <a:lvl9pPr marL="3886200" indent="-228600" algn="l" rtl="0" fontAlgn="base">
        <a:lnSpc>
          <a:spcPct val="90000"/>
        </a:lnSpc>
        <a:spcBef>
          <a:spcPct val="30000"/>
        </a:spcBef>
        <a:spcAft>
          <a:spcPct val="0"/>
        </a:spcAft>
        <a:buClr>
          <a:schemeClr val="accent2"/>
        </a:buClr>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bwMode="blackWhite">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504825" y="1731963"/>
            <a:ext cx="8339138" cy="44354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1" name="Rectangle 3"/>
          <p:cNvSpPr>
            <a:spLocks noGrp="1" noChangeArrowheads="1"/>
          </p:cNvSpPr>
          <p:nvPr>
            <p:ph type="title"/>
          </p:nvPr>
        </p:nvSpPr>
        <p:spPr bwMode="auto">
          <a:xfrm>
            <a:off x="496888" y="182563"/>
            <a:ext cx="8347075" cy="1282700"/>
          </a:xfrm>
          <a:prstGeom prst="rect">
            <a:avLst/>
          </a:prstGeom>
          <a:noFill/>
          <a:ln w="9525" algn="ctr">
            <a:noFill/>
            <a:miter lim="800000"/>
            <a:headEnd/>
            <a:tailEnd/>
          </a:ln>
        </p:spPr>
        <p:txBody>
          <a:bodyPr vert="horz" wrap="square" lIns="91440" tIns="45720" rIns="91440" bIns="45720" numCol="1" anchor="b" anchorCtr="0" compatLnSpc="1">
            <a:prstTxWarp prst="textNoShape">
              <a:avLst/>
            </a:prstTxWarp>
          </a:bodyPr>
          <a:lstStyle/>
          <a:p>
            <a:pPr lvl="0"/>
            <a:r>
              <a:rPr lang="en-US" smtClean="0"/>
              <a:t/>
            </a:r>
            <a:br>
              <a:rPr lang="en-US" smtClean="0"/>
            </a:br>
            <a:r>
              <a:rPr lang="en-US" smtClean="0"/>
              <a:t>Click to edit Master title style</a:t>
            </a:r>
          </a:p>
        </p:txBody>
      </p:sp>
      <p:sp>
        <p:nvSpPr>
          <p:cNvPr id="4" name="Rettangolo 3"/>
          <p:cNvSpPr/>
          <p:nvPr userDrawn="1"/>
        </p:nvSpPr>
        <p:spPr>
          <a:xfrm>
            <a:off x="7620000" y="6172200"/>
            <a:ext cx="15240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 bg1="dk2" tx1="lt1" bg2="dk1" tx2="lt2" accent1="accent1" accent2="accent2" accent3="accent3" accent4="accent4" accent5="accent5" accent6="accent6" hlink="hlink" folHlink="folHlink"/>
  <p:sldLayoutIdLst>
    <p:sldLayoutId id="2147483771"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transition spd="med">
    <p:randomBar dir="vert"/>
  </p:transition>
  <p:txStyles>
    <p:titleStyle>
      <a:lvl1pPr algn="l" rtl="0" eaLnBrk="0" fontAlgn="base" hangingPunct="0">
        <a:spcBef>
          <a:spcPct val="0"/>
        </a:spcBef>
        <a:spcAft>
          <a:spcPct val="0"/>
        </a:spcAft>
        <a:defRPr sz="2800">
          <a:solidFill>
            <a:schemeClr val="tx1"/>
          </a:solidFill>
          <a:latin typeface="+mj-lt"/>
          <a:ea typeface="+mj-ea"/>
          <a:cs typeface="+mj-cs"/>
        </a:defRPr>
      </a:lvl1pPr>
      <a:lvl2pPr algn="l" rtl="0" eaLnBrk="0" fontAlgn="base" hangingPunct="0">
        <a:spcBef>
          <a:spcPct val="0"/>
        </a:spcBef>
        <a:spcAft>
          <a:spcPct val="0"/>
        </a:spcAft>
        <a:defRPr sz="2800">
          <a:solidFill>
            <a:schemeClr val="tx1"/>
          </a:solidFill>
          <a:latin typeface="Arial" charset="0"/>
        </a:defRPr>
      </a:lvl2pPr>
      <a:lvl3pPr algn="l" rtl="0" eaLnBrk="0" fontAlgn="base" hangingPunct="0">
        <a:spcBef>
          <a:spcPct val="0"/>
        </a:spcBef>
        <a:spcAft>
          <a:spcPct val="0"/>
        </a:spcAft>
        <a:defRPr sz="2800">
          <a:solidFill>
            <a:schemeClr val="tx1"/>
          </a:solidFill>
          <a:latin typeface="Arial" charset="0"/>
        </a:defRPr>
      </a:lvl3pPr>
      <a:lvl4pPr algn="l" rtl="0" eaLnBrk="0" fontAlgn="base" hangingPunct="0">
        <a:spcBef>
          <a:spcPct val="0"/>
        </a:spcBef>
        <a:spcAft>
          <a:spcPct val="0"/>
        </a:spcAft>
        <a:defRPr sz="2800">
          <a:solidFill>
            <a:schemeClr val="tx1"/>
          </a:solidFill>
          <a:latin typeface="Arial" charset="0"/>
        </a:defRPr>
      </a:lvl4pPr>
      <a:lvl5pPr algn="l" rtl="0" eaLnBrk="0" fontAlgn="base" hangingPunct="0">
        <a:spcBef>
          <a:spcPct val="0"/>
        </a:spcBef>
        <a:spcAft>
          <a:spcPct val="0"/>
        </a:spcAft>
        <a:defRPr sz="2800">
          <a:solidFill>
            <a:schemeClr val="tx1"/>
          </a:solidFill>
          <a:latin typeface="Arial" charset="0"/>
        </a:defRPr>
      </a:lvl5pPr>
      <a:lvl6pPr marL="457200" algn="l" rtl="0" fontAlgn="base">
        <a:spcBef>
          <a:spcPct val="0"/>
        </a:spcBef>
        <a:spcAft>
          <a:spcPct val="0"/>
        </a:spcAft>
        <a:defRPr sz="2800">
          <a:solidFill>
            <a:schemeClr val="tx1"/>
          </a:solidFill>
          <a:latin typeface="Arial" charset="0"/>
        </a:defRPr>
      </a:lvl6pPr>
      <a:lvl7pPr marL="914400" algn="l" rtl="0" fontAlgn="base">
        <a:spcBef>
          <a:spcPct val="0"/>
        </a:spcBef>
        <a:spcAft>
          <a:spcPct val="0"/>
        </a:spcAft>
        <a:defRPr sz="2800">
          <a:solidFill>
            <a:schemeClr val="tx1"/>
          </a:solidFill>
          <a:latin typeface="Arial" charset="0"/>
        </a:defRPr>
      </a:lvl7pPr>
      <a:lvl8pPr marL="1371600" algn="l" rtl="0" fontAlgn="base">
        <a:spcBef>
          <a:spcPct val="0"/>
        </a:spcBef>
        <a:spcAft>
          <a:spcPct val="0"/>
        </a:spcAft>
        <a:defRPr sz="2800">
          <a:solidFill>
            <a:schemeClr val="tx1"/>
          </a:solidFill>
          <a:latin typeface="Arial" charset="0"/>
        </a:defRPr>
      </a:lvl8pPr>
      <a:lvl9pPr marL="1828800" algn="l" rtl="0" fontAlgn="base">
        <a:spcBef>
          <a:spcPct val="0"/>
        </a:spcBef>
        <a:spcAft>
          <a:spcPct val="0"/>
        </a:spcAft>
        <a:defRPr sz="2800">
          <a:solidFill>
            <a:schemeClr val="tx1"/>
          </a:solidFill>
          <a:latin typeface="Arial" charset="0"/>
        </a:defRPr>
      </a:lvl9pPr>
    </p:titleStyle>
    <p:bodyStyle>
      <a:lvl1pPr marL="231775" indent="-231775" algn="l" rtl="0" eaLnBrk="0" fontAlgn="base" hangingPunct="0">
        <a:lnSpc>
          <a:spcPct val="90000"/>
        </a:lnSpc>
        <a:spcBef>
          <a:spcPct val="30000"/>
        </a:spcBef>
        <a:spcAft>
          <a:spcPct val="0"/>
        </a:spcAft>
        <a:buClr>
          <a:schemeClr val="accent2"/>
        </a:buClr>
        <a:buFont typeface="Wingdings" pitchFamily="2" charset="2"/>
        <a:buChar char="§"/>
        <a:defRPr sz="2400">
          <a:solidFill>
            <a:schemeClr val="tx1"/>
          </a:solidFill>
          <a:latin typeface="+mn-lt"/>
          <a:ea typeface="+mn-ea"/>
          <a:cs typeface="+mn-cs"/>
        </a:defRPr>
      </a:lvl1pPr>
      <a:lvl2pPr marL="742950" indent="-285750" algn="l" rtl="0" eaLnBrk="0" fontAlgn="base" hangingPunct="0">
        <a:lnSpc>
          <a:spcPct val="90000"/>
        </a:lnSpc>
        <a:spcBef>
          <a:spcPct val="30000"/>
        </a:spcBef>
        <a:spcAft>
          <a:spcPct val="0"/>
        </a:spcAft>
        <a:buClr>
          <a:schemeClr val="accent2"/>
        </a:buClr>
        <a:buChar char="–"/>
        <a:defRPr sz="2000">
          <a:solidFill>
            <a:schemeClr val="tx1"/>
          </a:solidFill>
          <a:latin typeface="+mn-lt"/>
        </a:defRPr>
      </a:lvl2pPr>
      <a:lvl3pPr marL="1143000" indent="-228600" algn="l" rtl="0" eaLnBrk="0" fontAlgn="base" hangingPunct="0">
        <a:lnSpc>
          <a:spcPct val="90000"/>
        </a:lnSpc>
        <a:spcBef>
          <a:spcPct val="30000"/>
        </a:spcBef>
        <a:spcAft>
          <a:spcPct val="0"/>
        </a:spcAft>
        <a:buClr>
          <a:schemeClr val="accent2"/>
        </a:buClr>
        <a:buChar char="•"/>
        <a:defRPr>
          <a:solidFill>
            <a:schemeClr val="tx1"/>
          </a:solidFill>
          <a:latin typeface="+mn-lt"/>
        </a:defRPr>
      </a:lvl3pPr>
      <a:lvl4pPr marL="1600200" indent="-228600" algn="l" rtl="0" eaLnBrk="0" fontAlgn="base" hangingPunct="0">
        <a:lnSpc>
          <a:spcPct val="90000"/>
        </a:lnSpc>
        <a:spcBef>
          <a:spcPct val="30000"/>
        </a:spcBef>
        <a:spcAft>
          <a:spcPct val="0"/>
        </a:spcAft>
        <a:buClr>
          <a:schemeClr val="accent2"/>
        </a:buClr>
        <a:buChar char="–"/>
        <a:defRPr sz="1600">
          <a:solidFill>
            <a:schemeClr val="tx1"/>
          </a:solidFill>
          <a:latin typeface="+mn-lt"/>
        </a:defRPr>
      </a:lvl4pPr>
      <a:lvl5pPr marL="2057400" indent="-228600" algn="l" rtl="0" eaLnBrk="0" fontAlgn="base" hangingPunct="0">
        <a:lnSpc>
          <a:spcPct val="90000"/>
        </a:lnSpc>
        <a:spcBef>
          <a:spcPct val="30000"/>
        </a:spcBef>
        <a:spcAft>
          <a:spcPct val="0"/>
        </a:spcAft>
        <a:buClr>
          <a:schemeClr val="accent2"/>
        </a:buClr>
        <a:buFont typeface="Arial" charset="0"/>
        <a:buChar char="–"/>
        <a:defRPr sz="1400">
          <a:solidFill>
            <a:schemeClr val="tx1"/>
          </a:solidFill>
          <a:latin typeface="+mn-lt"/>
        </a:defRPr>
      </a:lvl5pPr>
      <a:lvl6pPr marL="2514600" indent="-228600" algn="l" rtl="0" fontAlgn="base">
        <a:lnSpc>
          <a:spcPct val="90000"/>
        </a:lnSpc>
        <a:spcBef>
          <a:spcPct val="30000"/>
        </a:spcBef>
        <a:spcAft>
          <a:spcPct val="0"/>
        </a:spcAft>
        <a:buClr>
          <a:schemeClr val="accent2"/>
        </a:buClr>
        <a:buFont typeface="Arial" charset="0"/>
        <a:buChar char="–"/>
        <a:defRPr sz="1400">
          <a:solidFill>
            <a:schemeClr val="tx1"/>
          </a:solidFill>
          <a:latin typeface="+mn-lt"/>
        </a:defRPr>
      </a:lvl6pPr>
      <a:lvl7pPr marL="2971800" indent="-228600" algn="l" rtl="0" fontAlgn="base">
        <a:lnSpc>
          <a:spcPct val="90000"/>
        </a:lnSpc>
        <a:spcBef>
          <a:spcPct val="30000"/>
        </a:spcBef>
        <a:spcAft>
          <a:spcPct val="0"/>
        </a:spcAft>
        <a:buClr>
          <a:schemeClr val="accent2"/>
        </a:buClr>
        <a:buFont typeface="Arial" charset="0"/>
        <a:buChar char="–"/>
        <a:defRPr sz="1400">
          <a:solidFill>
            <a:schemeClr val="tx1"/>
          </a:solidFill>
          <a:latin typeface="+mn-lt"/>
        </a:defRPr>
      </a:lvl7pPr>
      <a:lvl8pPr marL="3429000" indent="-228600" algn="l" rtl="0" fontAlgn="base">
        <a:lnSpc>
          <a:spcPct val="90000"/>
        </a:lnSpc>
        <a:spcBef>
          <a:spcPct val="30000"/>
        </a:spcBef>
        <a:spcAft>
          <a:spcPct val="0"/>
        </a:spcAft>
        <a:buClr>
          <a:schemeClr val="accent2"/>
        </a:buClr>
        <a:buFont typeface="Arial" charset="0"/>
        <a:buChar char="–"/>
        <a:defRPr sz="1400">
          <a:solidFill>
            <a:schemeClr val="tx1"/>
          </a:solidFill>
          <a:latin typeface="+mn-lt"/>
        </a:defRPr>
      </a:lvl8pPr>
      <a:lvl9pPr marL="3886200" indent="-228600" algn="l" rtl="0" fontAlgn="base">
        <a:lnSpc>
          <a:spcPct val="90000"/>
        </a:lnSpc>
        <a:spcBef>
          <a:spcPct val="30000"/>
        </a:spcBef>
        <a:spcAft>
          <a:spcPct val="0"/>
        </a:spcAft>
        <a:buClr>
          <a:schemeClr val="accent2"/>
        </a:buClr>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bwMode="ltGray">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body" idx="1"/>
          </p:nvPr>
        </p:nvSpPr>
        <p:spPr bwMode="black">
          <a:xfrm>
            <a:off x="620713" y="1860550"/>
            <a:ext cx="8223250" cy="44354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5" name="Rectangle 3"/>
          <p:cNvSpPr>
            <a:spLocks noGrp="1" noChangeArrowheads="1"/>
          </p:cNvSpPr>
          <p:nvPr>
            <p:ph type="title"/>
          </p:nvPr>
        </p:nvSpPr>
        <p:spPr bwMode="black">
          <a:xfrm>
            <a:off x="612775" y="125413"/>
            <a:ext cx="8231188" cy="1282700"/>
          </a:xfrm>
          <a:prstGeom prst="rect">
            <a:avLst/>
          </a:prstGeom>
          <a:noFill/>
          <a:ln w="9525" algn="ctr">
            <a:noFill/>
            <a:miter lim="800000"/>
            <a:headEnd/>
            <a:tailEnd/>
          </a:ln>
        </p:spPr>
        <p:txBody>
          <a:bodyPr vert="horz" wrap="square" lIns="91440" tIns="45720" rIns="91440" bIns="45720" numCol="1" anchor="b" anchorCtr="0" compatLnSpc="1">
            <a:prstTxWarp prst="textNoShape">
              <a:avLst/>
            </a:prstTxWarp>
          </a:bodyPr>
          <a:lstStyle/>
          <a:p>
            <a:pPr lvl="0"/>
            <a:r>
              <a:rPr lang="en-US" smtClean="0"/>
              <a:t/>
            </a:r>
            <a:br>
              <a:rPr lang="en-US" smtClean="0"/>
            </a:br>
            <a:r>
              <a:rPr lang="en-US" smtClean="0"/>
              <a:t>Click to edit Master title style</a:t>
            </a:r>
          </a:p>
        </p:txBody>
      </p:sp>
      <p:sp>
        <p:nvSpPr>
          <p:cNvPr id="7" name="Rettangolo 6"/>
          <p:cNvSpPr/>
          <p:nvPr userDrawn="1"/>
        </p:nvSpPr>
        <p:spPr>
          <a:xfrm>
            <a:off x="7620000" y="6172200"/>
            <a:ext cx="15240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 bg1="dk2" tx1="lt1" bg2="dk1" tx2="lt2" accent1="accent1" accent2="accent2" accent3="accent3" accent4="accent4" accent5="accent5" accent6="accent6" hlink="hlink" folHlink="folHlink"/>
  <p:sldLayoutIdLst>
    <p:sldLayoutId id="2147483772"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Lst>
  <p:transition spd="med">
    <p:randomBar dir="vert"/>
  </p:transition>
  <p:timing>
    <p:tnLst>
      <p:par>
        <p:cTn id="1" dur="indefinite" restart="never" nodeType="tmRoot"/>
      </p:par>
    </p:tnLst>
  </p:timing>
  <p:txStyles>
    <p:titleStyle>
      <a:lvl1pPr algn="l" rtl="0" eaLnBrk="0" fontAlgn="base" hangingPunct="0">
        <a:spcBef>
          <a:spcPct val="0"/>
        </a:spcBef>
        <a:spcAft>
          <a:spcPct val="0"/>
        </a:spcAft>
        <a:defRPr sz="2800">
          <a:solidFill>
            <a:schemeClr val="bg2"/>
          </a:solidFill>
          <a:latin typeface="+mj-lt"/>
          <a:ea typeface="+mj-ea"/>
          <a:cs typeface="+mj-cs"/>
        </a:defRPr>
      </a:lvl1pPr>
      <a:lvl2pPr algn="l" rtl="0" eaLnBrk="0" fontAlgn="base" hangingPunct="0">
        <a:spcBef>
          <a:spcPct val="0"/>
        </a:spcBef>
        <a:spcAft>
          <a:spcPct val="0"/>
        </a:spcAft>
        <a:defRPr sz="2800">
          <a:solidFill>
            <a:schemeClr val="bg2"/>
          </a:solidFill>
          <a:latin typeface="Arial" charset="0"/>
        </a:defRPr>
      </a:lvl2pPr>
      <a:lvl3pPr algn="l" rtl="0" eaLnBrk="0" fontAlgn="base" hangingPunct="0">
        <a:spcBef>
          <a:spcPct val="0"/>
        </a:spcBef>
        <a:spcAft>
          <a:spcPct val="0"/>
        </a:spcAft>
        <a:defRPr sz="2800">
          <a:solidFill>
            <a:schemeClr val="bg2"/>
          </a:solidFill>
          <a:latin typeface="Arial" charset="0"/>
        </a:defRPr>
      </a:lvl3pPr>
      <a:lvl4pPr algn="l" rtl="0" eaLnBrk="0" fontAlgn="base" hangingPunct="0">
        <a:spcBef>
          <a:spcPct val="0"/>
        </a:spcBef>
        <a:spcAft>
          <a:spcPct val="0"/>
        </a:spcAft>
        <a:defRPr sz="2800">
          <a:solidFill>
            <a:schemeClr val="bg2"/>
          </a:solidFill>
          <a:latin typeface="Arial" charset="0"/>
        </a:defRPr>
      </a:lvl4pPr>
      <a:lvl5pPr algn="l" rtl="0" eaLnBrk="0" fontAlgn="base" hangingPunct="0">
        <a:spcBef>
          <a:spcPct val="0"/>
        </a:spcBef>
        <a:spcAft>
          <a:spcPct val="0"/>
        </a:spcAft>
        <a:defRPr sz="2800">
          <a:solidFill>
            <a:schemeClr val="bg2"/>
          </a:solidFill>
          <a:latin typeface="Arial" charset="0"/>
        </a:defRPr>
      </a:lvl5pPr>
      <a:lvl6pPr marL="457200" algn="l" rtl="0" fontAlgn="base">
        <a:spcBef>
          <a:spcPct val="0"/>
        </a:spcBef>
        <a:spcAft>
          <a:spcPct val="0"/>
        </a:spcAft>
        <a:defRPr sz="2800">
          <a:solidFill>
            <a:schemeClr val="bg2"/>
          </a:solidFill>
          <a:latin typeface="Arial" charset="0"/>
        </a:defRPr>
      </a:lvl6pPr>
      <a:lvl7pPr marL="914400" algn="l" rtl="0" fontAlgn="base">
        <a:spcBef>
          <a:spcPct val="0"/>
        </a:spcBef>
        <a:spcAft>
          <a:spcPct val="0"/>
        </a:spcAft>
        <a:defRPr sz="2800">
          <a:solidFill>
            <a:schemeClr val="bg2"/>
          </a:solidFill>
          <a:latin typeface="Arial" charset="0"/>
        </a:defRPr>
      </a:lvl7pPr>
      <a:lvl8pPr marL="1371600" algn="l" rtl="0" fontAlgn="base">
        <a:spcBef>
          <a:spcPct val="0"/>
        </a:spcBef>
        <a:spcAft>
          <a:spcPct val="0"/>
        </a:spcAft>
        <a:defRPr sz="2800">
          <a:solidFill>
            <a:schemeClr val="bg2"/>
          </a:solidFill>
          <a:latin typeface="Arial" charset="0"/>
        </a:defRPr>
      </a:lvl8pPr>
      <a:lvl9pPr marL="1828800" algn="l" rtl="0" fontAlgn="base">
        <a:spcBef>
          <a:spcPct val="0"/>
        </a:spcBef>
        <a:spcAft>
          <a:spcPct val="0"/>
        </a:spcAft>
        <a:defRPr sz="2800">
          <a:solidFill>
            <a:schemeClr val="bg2"/>
          </a:solidFill>
          <a:latin typeface="Arial" charset="0"/>
        </a:defRPr>
      </a:lvl9pPr>
    </p:titleStyle>
    <p:bodyStyle>
      <a:lvl1pPr marL="231775" indent="-231775" algn="l" rtl="0" eaLnBrk="0" fontAlgn="base" hangingPunct="0">
        <a:lnSpc>
          <a:spcPct val="90000"/>
        </a:lnSpc>
        <a:spcBef>
          <a:spcPct val="30000"/>
        </a:spcBef>
        <a:spcAft>
          <a:spcPct val="0"/>
        </a:spcAft>
        <a:buClr>
          <a:schemeClr val="accent2"/>
        </a:buClr>
        <a:buFont typeface="Wingdings" pitchFamily="2" charset="2"/>
        <a:buChar char="§"/>
        <a:defRPr sz="2400">
          <a:solidFill>
            <a:schemeClr val="bg2"/>
          </a:solidFill>
          <a:latin typeface="+mn-lt"/>
          <a:ea typeface="+mn-ea"/>
          <a:cs typeface="+mn-cs"/>
        </a:defRPr>
      </a:lvl1pPr>
      <a:lvl2pPr marL="742950" indent="-285750" algn="l" rtl="0" eaLnBrk="0" fontAlgn="base" hangingPunct="0">
        <a:lnSpc>
          <a:spcPct val="90000"/>
        </a:lnSpc>
        <a:spcBef>
          <a:spcPct val="30000"/>
        </a:spcBef>
        <a:spcAft>
          <a:spcPct val="0"/>
        </a:spcAft>
        <a:buClr>
          <a:schemeClr val="accent2"/>
        </a:buClr>
        <a:buChar char="–"/>
        <a:defRPr sz="2000">
          <a:solidFill>
            <a:schemeClr val="bg2"/>
          </a:solidFill>
          <a:latin typeface="+mn-lt"/>
        </a:defRPr>
      </a:lvl2pPr>
      <a:lvl3pPr marL="1143000" indent="-228600" algn="l" rtl="0" eaLnBrk="0" fontAlgn="base" hangingPunct="0">
        <a:lnSpc>
          <a:spcPct val="90000"/>
        </a:lnSpc>
        <a:spcBef>
          <a:spcPct val="30000"/>
        </a:spcBef>
        <a:spcAft>
          <a:spcPct val="0"/>
        </a:spcAft>
        <a:buClr>
          <a:schemeClr val="accent2"/>
        </a:buClr>
        <a:buChar char="•"/>
        <a:defRPr>
          <a:solidFill>
            <a:schemeClr val="bg2"/>
          </a:solidFill>
          <a:latin typeface="+mn-lt"/>
        </a:defRPr>
      </a:lvl3pPr>
      <a:lvl4pPr marL="1600200" indent="-228600" algn="l" rtl="0" eaLnBrk="0" fontAlgn="base" hangingPunct="0">
        <a:lnSpc>
          <a:spcPct val="90000"/>
        </a:lnSpc>
        <a:spcBef>
          <a:spcPct val="30000"/>
        </a:spcBef>
        <a:spcAft>
          <a:spcPct val="0"/>
        </a:spcAft>
        <a:buClr>
          <a:schemeClr val="accent2"/>
        </a:buClr>
        <a:buChar char="–"/>
        <a:defRPr sz="1600">
          <a:solidFill>
            <a:schemeClr val="bg2"/>
          </a:solidFill>
          <a:latin typeface="+mn-lt"/>
        </a:defRPr>
      </a:lvl4pPr>
      <a:lvl5pPr marL="2057400" indent="-228600" algn="l" rtl="0" eaLnBrk="0" fontAlgn="base" hangingPunct="0">
        <a:lnSpc>
          <a:spcPct val="90000"/>
        </a:lnSpc>
        <a:spcBef>
          <a:spcPct val="30000"/>
        </a:spcBef>
        <a:spcAft>
          <a:spcPct val="0"/>
        </a:spcAft>
        <a:buClr>
          <a:schemeClr val="accent2"/>
        </a:buClr>
        <a:buFont typeface="Arial" charset="0"/>
        <a:buChar char="–"/>
        <a:defRPr sz="1400">
          <a:solidFill>
            <a:schemeClr val="bg2"/>
          </a:solidFill>
          <a:latin typeface="+mn-lt"/>
        </a:defRPr>
      </a:lvl5pPr>
      <a:lvl6pPr marL="2514600" indent="-228600" algn="l" rtl="0" fontAlgn="base">
        <a:lnSpc>
          <a:spcPct val="90000"/>
        </a:lnSpc>
        <a:spcBef>
          <a:spcPct val="30000"/>
        </a:spcBef>
        <a:spcAft>
          <a:spcPct val="0"/>
        </a:spcAft>
        <a:buClr>
          <a:schemeClr val="accent2"/>
        </a:buClr>
        <a:buFont typeface="Arial" charset="0"/>
        <a:buChar char="–"/>
        <a:defRPr sz="1400">
          <a:solidFill>
            <a:schemeClr val="bg2"/>
          </a:solidFill>
          <a:latin typeface="+mn-lt"/>
        </a:defRPr>
      </a:lvl6pPr>
      <a:lvl7pPr marL="2971800" indent="-228600" algn="l" rtl="0" fontAlgn="base">
        <a:lnSpc>
          <a:spcPct val="90000"/>
        </a:lnSpc>
        <a:spcBef>
          <a:spcPct val="30000"/>
        </a:spcBef>
        <a:spcAft>
          <a:spcPct val="0"/>
        </a:spcAft>
        <a:buClr>
          <a:schemeClr val="accent2"/>
        </a:buClr>
        <a:buFont typeface="Arial" charset="0"/>
        <a:buChar char="–"/>
        <a:defRPr sz="1400">
          <a:solidFill>
            <a:schemeClr val="bg2"/>
          </a:solidFill>
          <a:latin typeface="+mn-lt"/>
        </a:defRPr>
      </a:lvl7pPr>
      <a:lvl8pPr marL="3429000" indent="-228600" algn="l" rtl="0" fontAlgn="base">
        <a:lnSpc>
          <a:spcPct val="90000"/>
        </a:lnSpc>
        <a:spcBef>
          <a:spcPct val="30000"/>
        </a:spcBef>
        <a:spcAft>
          <a:spcPct val="0"/>
        </a:spcAft>
        <a:buClr>
          <a:schemeClr val="accent2"/>
        </a:buClr>
        <a:buFont typeface="Arial" charset="0"/>
        <a:buChar char="–"/>
        <a:defRPr sz="1400">
          <a:solidFill>
            <a:schemeClr val="bg2"/>
          </a:solidFill>
          <a:latin typeface="+mn-lt"/>
        </a:defRPr>
      </a:lvl8pPr>
      <a:lvl9pPr marL="3886200" indent="-228600" algn="l" rtl="0" fontAlgn="base">
        <a:lnSpc>
          <a:spcPct val="90000"/>
        </a:lnSpc>
        <a:spcBef>
          <a:spcPct val="30000"/>
        </a:spcBef>
        <a:spcAft>
          <a:spcPct val="0"/>
        </a:spcAft>
        <a:buClr>
          <a:schemeClr val="accent2"/>
        </a:buClr>
        <a:buFont typeface="Arial" charset="0"/>
        <a:buChar char="–"/>
        <a:defRPr sz="1400">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bwMode="invGray">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body" idx="1"/>
          </p:nvPr>
        </p:nvSpPr>
        <p:spPr bwMode="auto">
          <a:xfrm>
            <a:off x="504825" y="1731963"/>
            <a:ext cx="8339138" cy="44354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099" name="Rectangle 3"/>
          <p:cNvSpPr>
            <a:spLocks noGrp="1" noChangeArrowheads="1"/>
          </p:cNvSpPr>
          <p:nvPr>
            <p:ph type="title"/>
          </p:nvPr>
        </p:nvSpPr>
        <p:spPr bwMode="auto">
          <a:xfrm>
            <a:off x="496888" y="182563"/>
            <a:ext cx="8347075" cy="1282700"/>
          </a:xfrm>
          <a:prstGeom prst="rect">
            <a:avLst/>
          </a:prstGeom>
          <a:noFill/>
          <a:ln w="9525" algn="ctr">
            <a:noFill/>
            <a:miter lim="800000"/>
            <a:headEnd/>
            <a:tailEnd/>
          </a:ln>
        </p:spPr>
        <p:txBody>
          <a:bodyPr vert="horz" wrap="square" lIns="91440" tIns="45720" rIns="91440" bIns="45720" numCol="1" anchor="b" anchorCtr="0" compatLnSpc="1">
            <a:prstTxWarp prst="textNoShape">
              <a:avLst/>
            </a:prstTxWarp>
          </a:bodyPr>
          <a:lstStyle/>
          <a:p>
            <a:pPr lvl="0"/>
            <a:r>
              <a:rPr lang="en-US" smtClean="0"/>
              <a:t/>
            </a:r>
            <a:br>
              <a:rPr lang="en-US" smtClean="0"/>
            </a:br>
            <a:r>
              <a:rPr lang="en-US" smtClean="0"/>
              <a:t>Click to edit Master title style</a:t>
            </a:r>
          </a:p>
        </p:txBody>
      </p:sp>
      <p:sp>
        <p:nvSpPr>
          <p:cNvPr id="4" name="Rettangolo 3"/>
          <p:cNvSpPr/>
          <p:nvPr userDrawn="1"/>
        </p:nvSpPr>
        <p:spPr>
          <a:xfrm>
            <a:off x="228600" y="6248400"/>
            <a:ext cx="89154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 bg1="dk2" tx1="lt1" bg2="dk1" tx2="lt2" accent1="accent1" accent2="accent2" accent3="accent3" accent4="accent4" accent5="accent5" accent6="accent6" hlink="hlink" folHlink="folHlink"/>
  <p:sldLayoutIdLst>
    <p:sldLayoutId id="2147483773"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Lst>
  <p:transition spd="med">
    <p:randomBar dir="vert"/>
  </p:transition>
  <p:txStyles>
    <p:titleStyle>
      <a:lvl1pPr algn="l" rtl="0" eaLnBrk="0" fontAlgn="base" hangingPunct="0">
        <a:spcBef>
          <a:spcPct val="0"/>
        </a:spcBef>
        <a:spcAft>
          <a:spcPct val="0"/>
        </a:spcAft>
        <a:defRPr sz="2800">
          <a:solidFill>
            <a:schemeClr val="tx1"/>
          </a:solidFill>
          <a:latin typeface="+mj-lt"/>
          <a:ea typeface="+mj-ea"/>
          <a:cs typeface="+mj-cs"/>
        </a:defRPr>
      </a:lvl1pPr>
      <a:lvl2pPr algn="l" rtl="0" eaLnBrk="0" fontAlgn="base" hangingPunct="0">
        <a:spcBef>
          <a:spcPct val="0"/>
        </a:spcBef>
        <a:spcAft>
          <a:spcPct val="0"/>
        </a:spcAft>
        <a:defRPr sz="2800">
          <a:solidFill>
            <a:schemeClr val="tx1"/>
          </a:solidFill>
          <a:latin typeface="Arial" charset="0"/>
        </a:defRPr>
      </a:lvl2pPr>
      <a:lvl3pPr algn="l" rtl="0" eaLnBrk="0" fontAlgn="base" hangingPunct="0">
        <a:spcBef>
          <a:spcPct val="0"/>
        </a:spcBef>
        <a:spcAft>
          <a:spcPct val="0"/>
        </a:spcAft>
        <a:defRPr sz="2800">
          <a:solidFill>
            <a:schemeClr val="tx1"/>
          </a:solidFill>
          <a:latin typeface="Arial" charset="0"/>
        </a:defRPr>
      </a:lvl3pPr>
      <a:lvl4pPr algn="l" rtl="0" eaLnBrk="0" fontAlgn="base" hangingPunct="0">
        <a:spcBef>
          <a:spcPct val="0"/>
        </a:spcBef>
        <a:spcAft>
          <a:spcPct val="0"/>
        </a:spcAft>
        <a:defRPr sz="2800">
          <a:solidFill>
            <a:schemeClr val="tx1"/>
          </a:solidFill>
          <a:latin typeface="Arial" charset="0"/>
        </a:defRPr>
      </a:lvl4pPr>
      <a:lvl5pPr algn="l" rtl="0" eaLnBrk="0" fontAlgn="base" hangingPunct="0">
        <a:spcBef>
          <a:spcPct val="0"/>
        </a:spcBef>
        <a:spcAft>
          <a:spcPct val="0"/>
        </a:spcAft>
        <a:defRPr sz="2800">
          <a:solidFill>
            <a:schemeClr val="tx1"/>
          </a:solidFill>
          <a:latin typeface="Arial" charset="0"/>
        </a:defRPr>
      </a:lvl5pPr>
      <a:lvl6pPr marL="457200" algn="l" rtl="0" fontAlgn="base">
        <a:spcBef>
          <a:spcPct val="0"/>
        </a:spcBef>
        <a:spcAft>
          <a:spcPct val="0"/>
        </a:spcAft>
        <a:defRPr sz="2800">
          <a:solidFill>
            <a:schemeClr val="tx1"/>
          </a:solidFill>
          <a:latin typeface="Arial" charset="0"/>
        </a:defRPr>
      </a:lvl6pPr>
      <a:lvl7pPr marL="914400" algn="l" rtl="0" fontAlgn="base">
        <a:spcBef>
          <a:spcPct val="0"/>
        </a:spcBef>
        <a:spcAft>
          <a:spcPct val="0"/>
        </a:spcAft>
        <a:defRPr sz="2800">
          <a:solidFill>
            <a:schemeClr val="tx1"/>
          </a:solidFill>
          <a:latin typeface="Arial" charset="0"/>
        </a:defRPr>
      </a:lvl7pPr>
      <a:lvl8pPr marL="1371600" algn="l" rtl="0" fontAlgn="base">
        <a:spcBef>
          <a:spcPct val="0"/>
        </a:spcBef>
        <a:spcAft>
          <a:spcPct val="0"/>
        </a:spcAft>
        <a:defRPr sz="2800">
          <a:solidFill>
            <a:schemeClr val="tx1"/>
          </a:solidFill>
          <a:latin typeface="Arial" charset="0"/>
        </a:defRPr>
      </a:lvl8pPr>
      <a:lvl9pPr marL="1828800" algn="l" rtl="0" fontAlgn="base">
        <a:spcBef>
          <a:spcPct val="0"/>
        </a:spcBef>
        <a:spcAft>
          <a:spcPct val="0"/>
        </a:spcAft>
        <a:defRPr sz="2800">
          <a:solidFill>
            <a:schemeClr val="tx1"/>
          </a:solidFill>
          <a:latin typeface="Arial" charset="0"/>
        </a:defRPr>
      </a:lvl9pPr>
    </p:titleStyle>
    <p:bodyStyle>
      <a:lvl1pPr marL="231775" indent="-231775" algn="l" rtl="0" eaLnBrk="0" fontAlgn="base" hangingPunct="0">
        <a:lnSpc>
          <a:spcPct val="90000"/>
        </a:lnSpc>
        <a:spcBef>
          <a:spcPct val="30000"/>
        </a:spcBef>
        <a:spcAft>
          <a:spcPct val="0"/>
        </a:spcAft>
        <a:buClr>
          <a:schemeClr val="accent2"/>
        </a:buClr>
        <a:buFont typeface="Wingdings" pitchFamily="2" charset="2"/>
        <a:buChar char="§"/>
        <a:defRPr sz="2400">
          <a:solidFill>
            <a:schemeClr val="tx1"/>
          </a:solidFill>
          <a:latin typeface="+mn-lt"/>
          <a:ea typeface="+mn-ea"/>
          <a:cs typeface="+mn-cs"/>
        </a:defRPr>
      </a:lvl1pPr>
      <a:lvl2pPr marL="742950" indent="-285750" algn="l" rtl="0" eaLnBrk="0" fontAlgn="base" hangingPunct="0">
        <a:lnSpc>
          <a:spcPct val="90000"/>
        </a:lnSpc>
        <a:spcBef>
          <a:spcPct val="30000"/>
        </a:spcBef>
        <a:spcAft>
          <a:spcPct val="0"/>
        </a:spcAft>
        <a:buClr>
          <a:schemeClr val="accent2"/>
        </a:buClr>
        <a:buChar char="–"/>
        <a:defRPr sz="2000">
          <a:solidFill>
            <a:schemeClr val="tx1"/>
          </a:solidFill>
          <a:latin typeface="+mn-lt"/>
        </a:defRPr>
      </a:lvl2pPr>
      <a:lvl3pPr marL="1143000" indent="-228600" algn="l" rtl="0" eaLnBrk="0" fontAlgn="base" hangingPunct="0">
        <a:lnSpc>
          <a:spcPct val="90000"/>
        </a:lnSpc>
        <a:spcBef>
          <a:spcPct val="30000"/>
        </a:spcBef>
        <a:spcAft>
          <a:spcPct val="0"/>
        </a:spcAft>
        <a:buClr>
          <a:schemeClr val="accent2"/>
        </a:buClr>
        <a:buChar char="•"/>
        <a:defRPr>
          <a:solidFill>
            <a:schemeClr val="tx1"/>
          </a:solidFill>
          <a:latin typeface="+mn-lt"/>
        </a:defRPr>
      </a:lvl3pPr>
      <a:lvl4pPr marL="1600200" indent="-228600" algn="l" rtl="0" eaLnBrk="0" fontAlgn="base" hangingPunct="0">
        <a:lnSpc>
          <a:spcPct val="90000"/>
        </a:lnSpc>
        <a:spcBef>
          <a:spcPct val="30000"/>
        </a:spcBef>
        <a:spcAft>
          <a:spcPct val="0"/>
        </a:spcAft>
        <a:buClr>
          <a:schemeClr val="accent2"/>
        </a:buClr>
        <a:buChar char="–"/>
        <a:defRPr sz="1600">
          <a:solidFill>
            <a:schemeClr val="tx1"/>
          </a:solidFill>
          <a:latin typeface="+mn-lt"/>
        </a:defRPr>
      </a:lvl4pPr>
      <a:lvl5pPr marL="2057400" indent="-228600" algn="l" rtl="0" eaLnBrk="0" fontAlgn="base" hangingPunct="0">
        <a:lnSpc>
          <a:spcPct val="90000"/>
        </a:lnSpc>
        <a:spcBef>
          <a:spcPct val="30000"/>
        </a:spcBef>
        <a:spcAft>
          <a:spcPct val="0"/>
        </a:spcAft>
        <a:buClr>
          <a:schemeClr val="accent2"/>
        </a:buClr>
        <a:buFont typeface="Arial" charset="0"/>
        <a:buChar char="–"/>
        <a:defRPr sz="1400">
          <a:solidFill>
            <a:schemeClr val="tx1"/>
          </a:solidFill>
          <a:latin typeface="+mn-lt"/>
        </a:defRPr>
      </a:lvl5pPr>
      <a:lvl6pPr marL="2514600" indent="-228600" algn="l" rtl="0" fontAlgn="base">
        <a:lnSpc>
          <a:spcPct val="90000"/>
        </a:lnSpc>
        <a:spcBef>
          <a:spcPct val="30000"/>
        </a:spcBef>
        <a:spcAft>
          <a:spcPct val="0"/>
        </a:spcAft>
        <a:buClr>
          <a:schemeClr val="accent2"/>
        </a:buClr>
        <a:buFont typeface="Arial" charset="0"/>
        <a:buChar char="–"/>
        <a:defRPr sz="1400">
          <a:solidFill>
            <a:schemeClr val="tx1"/>
          </a:solidFill>
          <a:latin typeface="+mn-lt"/>
        </a:defRPr>
      </a:lvl6pPr>
      <a:lvl7pPr marL="2971800" indent="-228600" algn="l" rtl="0" fontAlgn="base">
        <a:lnSpc>
          <a:spcPct val="90000"/>
        </a:lnSpc>
        <a:spcBef>
          <a:spcPct val="30000"/>
        </a:spcBef>
        <a:spcAft>
          <a:spcPct val="0"/>
        </a:spcAft>
        <a:buClr>
          <a:schemeClr val="accent2"/>
        </a:buClr>
        <a:buFont typeface="Arial" charset="0"/>
        <a:buChar char="–"/>
        <a:defRPr sz="1400">
          <a:solidFill>
            <a:schemeClr val="tx1"/>
          </a:solidFill>
          <a:latin typeface="+mn-lt"/>
        </a:defRPr>
      </a:lvl7pPr>
      <a:lvl8pPr marL="3429000" indent="-228600" algn="l" rtl="0" fontAlgn="base">
        <a:lnSpc>
          <a:spcPct val="90000"/>
        </a:lnSpc>
        <a:spcBef>
          <a:spcPct val="30000"/>
        </a:spcBef>
        <a:spcAft>
          <a:spcPct val="0"/>
        </a:spcAft>
        <a:buClr>
          <a:schemeClr val="accent2"/>
        </a:buClr>
        <a:buFont typeface="Arial" charset="0"/>
        <a:buChar char="–"/>
        <a:defRPr sz="1400">
          <a:solidFill>
            <a:schemeClr val="tx1"/>
          </a:solidFill>
          <a:latin typeface="+mn-lt"/>
        </a:defRPr>
      </a:lvl8pPr>
      <a:lvl9pPr marL="3886200" indent="-228600" algn="l" rtl="0" fontAlgn="base">
        <a:lnSpc>
          <a:spcPct val="90000"/>
        </a:lnSpc>
        <a:spcBef>
          <a:spcPct val="30000"/>
        </a:spcBef>
        <a:spcAft>
          <a:spcPct val="0"/>
        </a:spcAft>
        <a:buClr>
          <a:schemeClr val="accent2"/>
        </a:buClr>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455613" y="227013"/>
            <a:ext cx="8231187" cy="12207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here to add text…</a:t>
            </a:r>
          </a:p>
        </p:txBody>
      </p:sp>
      <p:sp>
        <p:nvSpPr>
          <p:cNvPr id="5123" name="Rectangle 3"/>
          <p:cNvSpPr>
            <a:spLocks noGrp="1" noChangeArrowheads="1"/>
          </p:cNvSpPr>
          <p:nvPr>
            <p:ph type="body" idx="1"/>
          </p:nvPr>
        </p:nvSpPr>
        <p:spPr bwMode="auto">
          <a:xfrm>
            <a:off x="457200" y="1708150"/>
            <a:ext cx="8229600" cy="4540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First Bullet</a:t>
            </a:r>
          </a:p>
          <a:p>
            <a:pPr lvl="1"/>
            <a:r>
              <a:rPr lang="en-US" smtClean="0"/>
              <a:t>Second Bullet</a:t>
            </a:r>
          </a:p>
          <a:p>
            <a:pPr lvl="2"/>
            <a:r>
              <a:rPr lang="en-US" smtClean="0"/>
              <a:t>Third Bullet</a:t>
            </a:r>
          </a:p>
          <a:p>
            <a:pPr lvl="3"/>
            <a:r>
              <a:rPr lang="en-US" smtClean="0"/>
              <a:t>Fourth Bullet</a:t>
            </a:r>
          </a:p>
          <a:p>
            <a:pPr lvl="4"/>
            <a:r>
              <a:rPr lang="en-US" smtClean="0"/>
              <a:t>Fifth Bullet</a:t>
            </a:r>
          </a:p>
          <a:p>
            <a:pPr lvl="0"/>
            <a:endParaRPr lang="en-US" smtClean="0"/>
          </a:p>
        </p:txBody>
      </p:sp>
      <p:pic>
        <p:nvPicPr>
          <p:cNvPr id="5124" name="Picture 4" descr="Amgen_2_White"/>
          <p:cNvPicPr>
            <a:picLocks noChangeAspect="1" noChangeArrowheads="1"/>
          </p:cNvPicPr>
          <p:nvPr/>
        </p:nvPicPr>
        <p:blipFill>
          <a:blip r:embed="rId14" cstate="print"/>
          <a:srcRect r="3311"/>
          <a:stretch>
            <a:fillRect/>
          </a:stretch>
        </p:blipFill>
        <p:spPr bwMode="auto">
          <a:xfrm>
            <a:off x="8296275" y="6629400"/>
            <a:ext cx="695325" cy="180975"/>
          </a:xfrm>
          <a:prstGeom prst="rect">
            <a:avLst/>
          </a:prstGeom>
          <a:noFill/>
          <a:ln w="9525">
            <a:noFill/>
            <a:miter lim="800000"/>
            <a:headEnd/>
            <a:tailEnd/>
          </a:ln>
        </p:spPr>
      </p:pic>
      <p:pic>
        <p:nvPicPr>
          <p:cNvPr id="5125" name="Picture 5" descr="Amgen_2_White"/>
          <p:cNvPicPr>
            <a:picLocks noChangeAspect="1" noChangeArrowheads="1"/>
          </p:cNvPicPr>
          <p:nvPr/>
        </p:nvPicPr>
        <p:blipFill>
          <a:blip r:embed="rId14" cstate="print"/>
          <a:srcRect r="3311"/>
          <a:stretch>
            <a:fillRect/>
          </a:stretch>
        </p:blipFill>
        <p:spPr bwMode="auto">
          <a:xfrm>
            <a:off x="8296275" y="6629400"/>
            <a:ext cx="695325" cy="180975"/>
          </a:xfrm>
          <a:prstGeom prst="rect">
            <a:avLst/>
          </a:prstGeom>
          <a:noFill/>
          <a:ln w="9525">
            <a:noFill/>
            <a:miter lim="800000"/>
            <a:headEnd/>
            <a:tailEnd/>
          </a:ln>
        </p:spPr>
      </p:pic>
      <p:pic>
        <p:nvPicPr>
          <p:cNvPr id="5126" name="Picture 6" descr="Amgen_2_White"/>
          <p:cNvPicPr>
            <a:picLocks noChangeAspect="1" noChangeArrowheads="1"/>
          </p:cNvPicPr>
          <p:nvPr/>
        </p:nvPicPr>
        <p:blipFill>
          <a:blip r:embed="rId14" cstate="print"/>
          <a:srcRect r="3311"/>
          <a:stretch>
            <a:fillRect/>
          </a:stretch>
        </p:blipFill>
        <p:spPr bwMode="auto">
          <a:xfrm>
            <a:off x="8296275" y="6629400"/>
            <a:ext cx="695325" cy="180975"/>
          </a:xfrm>
          <a:prstGeom prst="rect">
            <a:avLst/>
          </a:prstGeom>
          <a:noFill/>
          <a:ln w="9525">
            <a:noFill/>
            <a:miter lim="800000"/>
            <a:headEnd/>
            <a:tailEnd/>
          </a:ln>
        </p:spPr>
      </p:pic>
      <p:sp>
        <p:nvSpPr>
          <p:cNvPr id="578567" name="Text Box 7"/>
          <p:cNvSpPr txBox="1">
            <a:spLocks noChangeArrowheads="1"/>
          </p:cNvSpPr>
          <p:nvPr/>
        </p:nvSpPr>
        <p:spPr bwMode="auto">
          <a:xfrm>
            <a:off x="457200" y="6675438"/>
            <a:ext cx="8458200" cy="182562"/>
          </a:xfrm>
          <a:prstGeom prst="rect">
            <a:avLst/>
          </a:prstGeom>
          <a:noFill/>
          <a:ln w="9525">
            <a:noFill/>
            <a:miter lim="800000"/>
            <a:headEnd/>
            <a:tailEnd/>
          </a:ln>
          <a:effectLst/>
        </p:spPr>
        <p:txBody>
          <a:bodyPr lIns="137160" rIns="137160">
            <a:spAutoFit/>
          </a:bodyPr>
          <a:lstStyle/>
          <a:p>
            <a:pPr>
              <a:lnSpc>
                <a:spcPct val="85000"/>
              </a:lnSpc>
              <a:spcBef>
                <a:spcPct val="50000"/>
              </a:spcBef>
              <a:buClr>
                <a:schemeClr val="accent1"/>
              </a:buClr>
              <a:buFont typeface="Wingdings" pitchFamily="2" charset="2"/>
              <a:buNone/>
              <a:defRPr/>
            </a:pPr>
            <a:r>
              <a:rPr lang="en-US" sz="700"/>
              <a:t>      This presentation contains forward-looking statements, actual results may vary materially; Amgen disclaims any duty to update. Do not copy or distribute.  Amgen 2009.</a:t>
            </a:r>
          </a:p>
        </p:txBody>
      </p:sp>
      <p:sp>
        <p:nvSpPr>
          <p:cNvPr id="8" name="Rettangolo 7"/>
          <p:cNvSpPr/>
          <p:nvPr userDrawn="1"/>
        </p:nvSpPr>
        <p:spPr>
          <a:xfrm>
            <a:off x="228600" y="6248400"/>
            <a:ext cx="8915400" cy="609600"/>
          </a:xfrm>
          <a:prstGeom prst="rect">
            <a:avLst/>
          </a:prstGeom>
          <a:solidFill>
            <a:srgbClr val="001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 bg1="dk2" tx1="lt1" bg2="dk1" tx2="lt2" accent1="accent1" accent2="accent2" accent3="accent3" accent4="accent4" accent5="accent5" accent6="accent6" hlink="hlink" folHlink="folHlink"/>
  <p:sldLayoutIdLst>
    <p:sldLayoutId id="2147483774"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transition spd="med">
    <p:randomBar dir="vert"/>
  </p:transition>
  <p:timing>
    <p:tnLst>
      <p:par>
        <p:cTn id="1" dur="indefinite" restart="never" nodeType="tmRoot"/>
      </p:par>
    </p:tnLst>
  </p:timing>
  <p:txStyles>
    <p:title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p:titleStyle>
    <p:bodyStyle>
      <a:lvl1pPr marL="342900" indent="-342900" algn="l" rtl="0" eaLnBrk="0" fontAlgn="base" hangingPunct="0">
        <a:spcBef>
          <a:spcPct val="20000"/>
        </a:spcBef>
        <a:spcAft>
          <a:spcPct val="0"/>
        </a:spcAft>
        <a:buClr>
          <a:schemeClr val="tx2"/>
        </a:buClr>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Char char="–"/>
        <a:defRPr sz="2200">
          <a:solidFill>
            <a:schemeClr val="tx1"/>
          </a:solidFill>
          <a:latin typeface="+mn-lt"/>
        </a:defRPr>
      </a:lvl2pPr>
      <a:lvl3pPr marL="1143000" indent="-228600" algn="l" rtl="0" eaLnBrk="0" fontAlgn="base" hangingPunct="0">
        <a:spcBef>
          <a:spcPct val="20000"/>
        </a:spcBef>
        <a:spcAft>
          <a:spcPct val="0"/>
        </a:spcAft>
        <a:buClr>
          <a:schemeClr val="tx2"/>
        </a:buClr>
        <a:buChar char="•"/>
        <a:defRPr sz="2000">
          <a:solidFill>
            <a:schemeClr val="tx1"/>
          </a:solidFill>
          <a:latin typeface="+mn-lt"/>
        </a:defRPr>
      </a:lvl3pPr>
      <a:lvl4pPr marL="1600200" indent="-228600" algn="l" rtl="0" eaLnBrk="0" fontAlgn="base" hangingPunct="0">
        <a:spcBef>
          <a:spcPct val="20000"/>
        </a:spcBef>
        <a:spcAft>
          <a:spcPct val="0"/>
        </a:spcAft>
        <a:buClr>
          <a:schemeClr val="tx2"/>
        </a:buClr>
        <a:buChar char="–"/>
        <a:defRPr>
          <a:solidFill>
            <a:schemeClr val="tx1"/>
          </a:solidFill>
          <a:latin typeface="+mn-lt"/>
        </a:defRPr>
      </a:lvl4pPr>
      <a:lvl5pPr marL="2057400" indent="-228600" algn="l" rtl="0" eaLnBrk="0" fontAlgn="base" hangingPunct="0">
        <a:spcBef>
          <a:spcPct val="20000"/>
        </a:spcBef>
        <a:spcAft>
          <a:spcPct val="0"/>
        </a:spcAft>
        <a:buClr>
          <a:schemeClr val="tx2"/>
        </a:buClr>
        <a:buChar char="»"/>
        <a:defRPr>
          <a:solidFill>
            <a:schemeClr val="tx1"/>
          </a:solidFill>
          <a:latin typeface="+mn-lt"/>
        </a:defRPr>
      </a:lvl5pPr>
      <a:lvl6pPr marL="2514600" indent="-228600" algn="l" rtl="0" fontAlgn="base">
        <a:spcBef>
          <a:spcPct val="20000"/>
        </a:spcBef>
        <a:spcAft>
          <a:spcPct val="0"/>
        </a:spcAft>
        <a:buClr>
          <a:schemeClr val="tx2"/>
        </a:buClr>
        <a:buChar char="»"/>
        <a:defRPr>
          <a:solidFill>
            <a:schemeClr val="tx1"/>
          </a:solidFill>
          <a:latin typeface="+mn-lt"/>
        </a:defRPr>
      </a:lvl6pPr>
      <a:lvl7pPr marL="2971800" indent="-228600" algn="l" rtl="0" fontAlgn="base">
        <a:spcBef>
          <a:spcPct val="20000"/>
        </a:spcBef>
        <a:spcAft>
          <a:spcPct val="0"/>
        </a:spcAft>
        <a:buClr>
          <a:schemeClr val="tx2"/>
        </a:buClr>
        <a:buChar char="»"/>
        <a:defRPr>
          <a:solidFill>
            <a:schemeClr val="tx1"/>
          </a:solidFill>
          <a:latin typeface="+mn-lt"/>
        </a:defRPr>
      </a:lvl7pPr>
      <a:lvl8pPr marL="3429000" indent="-228600" algn="l" rtl="0" fontAlgn="base">
        <a:spcBef>
          <a:spcPct val="20000"/>
        </a:spcBef>
        <a:spcAft>
          <a:spcPct val="0"/>
        </a:spcAft>
        <a:buClr>
          <a:schemeClr val="tx2"/>
        </a:buClr>
        <a:buChar char="»"/>
        <a:defRPr>
          <a:solidFill>
            <a:schemeClr val="tx1"/>
          </a:solidFill>
          <a:latin typeface="+mn-lt"/>
        </a:defRPr>
      </a:lvl8pPr>
      <a:lvl9pPr marL="3886200" indent="-228600" algn="l" rtl="0" fontAlgn="base">
        <a:spcBef>
          <a:spcPct val="20000"/>
        </a:spcBef>
        <a:spcAft>
          <a:spcPct val="0"/>
        </a:spcAft>
        <a:buClr>
          <a:schemeClr val="tx2"/>
        </a:buClr>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4098" name="Rectangle 9"/>
          <p:cNvSpPr>
            <a:spLocks noChangeArrowheads="1"/>
          </p:cNvSpPr>
          <p:nvPr userDrawn="1"/>
        </p:nvSpPr>
        <p:spPr bwMode="auto">
          <a:xfrm>
            <a:off x="0" y="0"/>
            <a:ext cx="9144000" cy="1404938"/>
          </a:xfrm>
          <a:prstGeom prst="rect">
            <a:avLst/>
          </a:prstGeom>
          <a:gradFill rotWithShape="1">
            <a:gsLst>
              <a:gs pos="0">
                <a:srgbClr val="000000"/>
              </a:gs>
              <a:gs pos="100000">
                <a:srgbClr val="5F595B"/>
              </a:gs>
            </a:gsLst>
            <a:lin ang="5400000"/>
          </a:gradFill>
          <a:ln w="9525">
            <a:noFill/>
            <a:miter lim="800000"/>
            <a:headEnd/>
            <a:tailEnd/>
          </a:ln>
          <a:effectLst>
            <a:outerShdw dist="23000" dir="5400000" rotWithShape="0">
              <a:srgbClr val="808080">
                <a:alpha val="34998"/>
              </a:srgbClr>
            </a:outerShdw>
          </a:effectLst>
        </p:spPr>
        <p:txBody>
          <a:bodyPr anchor="ctr"/>
          <a:lstStyle/>
          <a:p>
            <a:pPr algn="ctr" defTabSz="457200">
              <a:defRPr/>
            </a:pPr>
            <a:endParaRPr lang="en-US">
              <a:solidFill>
                <a:srgbClr val="FFFFFF"/>
              </a:solidFill>
              <a:latin typeface="Arial" pitchFamily="34" charset="0"/>
              <a:ea typeface="ＭＳ Ｐゴシック" pitchFamily="34" charset="-128"/>
            </a:endParaRPr>
          </a:p>
        </p:txBody>
      </p:sp>
      <p:sp>
        <p:nvSpPr>
          <p:cNvPr id="5123" name="Title Placeholder 1"/>
          <p:cNvSpPr>
            <a:spLocks noGrp="1"/>
          </p:cNvSpPr>
          <p:nvPr>
            <p:ph type="title"/>
          </p:nvPr>
        </p:nvSpPr>
        <p:spPr bwMode="auto">
          <a:xfrm>
            <a:off x="576263" y="274638"/>
            <a:ext cx="8229600" cy="962025"/>
          </a:xfrm>
          <a:prstGeom prst="rect">
            <a:avLst/>
          </a:prstGeom>
          <a:noFill/>
          <a:ln w="9525">
            <a:noFill/>
            <a:miter lim="800000"/>
            <a:headEnd/>
            <a:tailEnd/>
          </a:ln>
        </p:spPr>
        <p:txBody>
          <a:bodyPr vert="horz" wrap="none" lIns="0" tIns="0" rIns="0" bIns="0" numCol="1" anchor="ctr" anchorCtr="0" compatLnSpc="1">
            <a:prstTxWarp prst="textNoShape">
              <a:avLst/>
            </a:prstTxWarp>
          </a:bodyPr>
          <a:lstStyle/>
          <a:p>
            <a:pPr lvl="0"/>
            <a:r>
              <a:rPr lang="en-US" smtClean="0"/>
              <a:t>Click to edit Master title style</a:t>
            </a:r>
          </a:p>
        </p:txBody>
      </p:sp>
      <p:sp>
        <p:nvSpPr>
          <p:cNvPr id="5124" name="Text Placeholder 2"/>
          <p:cNvSpPr>
            <a:spLocks noGrp="1"/>
          </p:cNvSpPr>
          <p:nvPr>
            <p:ph type="body" idx="1"/>
          </p:nvPr>
        </p:nvSpPr>
        <p:spPr bwMode="auto">
          <a:xfrm>
            <a:off x="576263" y="1619250"/>
            <a:ext cx="8229600" cy="47958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D78989"/>
                </a:solidFill>
                <a:latin typeface="Calibri" pitchFamily="-110" charset="0"/>
              </a:defRPr>
            </a:lvl1pPr>
          </a:lstStyle>
          <a:p>
            <a:pPr defTabSz="457200">
              <a:defRPr/>
            </a:pPr>
            <a:fld id="{FA84D394-7B42-45BE-80B4-C5323F6AEDA3}" type="datetime1">
              <a:rPr lang="en-US">
                <a:ea typeface="ＭＳ Ｐゴシック" pitchFamily="34" charset="-128"/>
              </a:rPr>
              <a:pPr defTabSz="457200">
                <a:defRPr/>
              </a:pPr>
              <a:t>9-09-2011</a:t>
            </a:fld>
            <a:endParaRPr lang="en-US">
              <a:ea typeface="ＭＳ Ｐゴシック" pitchFamily="34" charset="-128"/>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Arial" pitchFamily="-110" charset="0"/>
              </a:defRPr>
            </a:lvl1pPr>
          </a:lstStyle>
          <a:p>
            <a:pPr defTabSz="457200">
              <a:defRPr/>
            </a:pPr>
            <a:endParaRPr lang="en-US">
              <a:ea typeface="ＭＳ Ｐゴシック" pitchFamily="34" charset="-128"/>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D78989"/>
                </a:solidFill>
                <a:latin typeface="Calibri" pitchFamily="-110" charset="0"/>
              </a:defRPr>
            </a:lvl1pPr>
          </a:lstStyle>
          <a:p>
            <a:pPr defTabSz="457200">
              <a:defRPr/>
            </a:pPr>
            <a:fld id="{52492C64-4D35-4BBE-B59D-1CA22BBFCBF0}" type="slidenum">
              <a:rPr lang="en-US">
                <a:ea typeface="ＭＳ Ｐゴシック" pitchFamily="34" charset="-128"/>
              </a:rPr>
              <a:pPr defTabSz="457200">
                <a:defRPr/>
              </a:pPr>
              <a:t>‹n.›</a:t>
            </a:fld>
            <a:endParaRPr lang="en-US">
              <a:ea typeface="ＭＳ Ｐゴシック" pitchFamily="34" charset="-128"/>
            </a:endParaRPr>
          </a:p>
        </p:txBody>
      </p:sp>
    </p:spTree>
  </p:cSld>
  <p:clrMap bg1="lt1" tx1="dk1" bg2="lt2" tx2="dk2" accent1="accent1" accent2="accent2" accent3="accent3" accent4="accent4" accent5="accent5" accent6="accent6" hlink="hlink" folHlink="folHlink"/>
  <p:sldLayoutIdLst>
    <p:sldLayoutId id="2147483776" r:id="rId1"/>
    <p:sldLayoutId id="2147483777" r:id="rId2"/>
  </p:sldLayoutIdLst>
  <p:transition spd="med">
    <p:randomBar dir="vert"/>
  </p:transition>
  <p:txStyles>
    <p:titleStyle>
      <a:lvl1pPr algn="l" defTabSz="457200" rtl="0" eaLnBrk="0" fontAlgn="base" hangingPunct="0">
        <a:spcBef>
          <a:spcPct val="0"/>
        </a:spcBef>
        <a:spcAft>
          <a:spcPct val="0"/>
        </a:spcAft>
        <a:defRPr sz="2800" b="1" kern="1200">
          <a:solidFill>
            <a:schemeClr val="bg1"/>
          </a:solidFill>
          <a:latin typeface="Arial"/>
          <a:ea typeface="ＭＳ Ｐゴシック" charset="-128"/>
          <a:cs typeface="Arial"/>
        </a:defRPr>
      </a:lvl1pPr>
      <a:lvl2pPr algn="l" defTabSz="457200" rtl="0" eaLnBrk="0" fontAlgn="base" hangingPunct="0">
        <a:spcBef>
          <a:spcPct val="0"/>
        </a:spcBef>
        <a:spcAft>
          <a:spcPct val="0"/>
        </a:spcAft>
        <a:defRPr sz="2800" b="1">
          <a:solidFill>
            <a:schemeClr val="bg1"/>
          </a:solidFill>
          <a:latin typeface="Arial" charset="0"/>
          <a:ea typeface="ＭＳ Ｐゴシック" charset="-128"/>
          <a:cs typeface="Arial" pitchFamily="34" charset="0"/>
        </a:defRPr>
      </a:lvl2pPr>
      <a:lvl3pPr algn="l" defTabSz="457200" rtl="0" eaLnBrk="0" fontAlgn="base" hangingPunct="0">
        <a:spcBef>
          <a:spcPct val="0"/>
        </a:spcBef>
        <a:spcAft>
          <a:spcPct val="0"/>
        </a:spcAft>
        <a:defRPr sz="2800" b="1">
          <a:solidFill>
            <a:schemeClr val="bg1"/>
          </a:solidFill>
          <a:latin typeface="Arial" charset="0"/>
          <a:ea typeface="ＭＳ Ｐゴシック" charset="-128"/>
          <a:cs typeface="Arial" pitchFamily="34" charset="0"/>
        </a:defRPr>
      </a:lvl3pPr>
      <a:lvl4pPr algn="l" defTabSz="457200" rtl="0" eaLnBrk="0" fontAlgn="base" hangingPunct="0">
        <a:spcBef>
          <a:spcPct val="0"/>
        </a:spcBef>
        <a:spcAft>
          <a:spcPct val="0"/>
        </a:spcAft>
        <a:defRPr sz="2800" b="1">
          <a:solidFill>
            <a:schemeClr val="bg1"/>
          </a:solidFill>
          <a:latin typeface="Arial" charset="0"/>
          <a:ea typeface="ＭＳ Ｐゴシック" charset="-128"/>
          <a:cs typeface="Arial" pitchFamily="34" charset="0"/>
        </a:defRPr>
      </a:lvl4pPr>
      <a:lvl5pPr algn="l" defTabSz="457200" rtl="0" eaLnBrk="0" fontAlgn="base" hangingPunct="0">
        <a:spcBef>
          <a:spcPct val="0"/>
        </a:spcBef>
        <a:spcAft>
          <a:spcPct val="0"/>
        </a:spcAft>
        <a:defRPr sz="2800" b="1">
          <a:solidFill>
            <a:schemeClr val="bg1"/>
          </a:solidFill>
          <a:latin typeface="Arial" charset="0"/>
          <a:ea typeface="ＭＳ Ｐゴシック" charset="-128"/>
          <a:cs typeface="Arial" pitchFamily="34" charset="0"/>
        </a:defRPr>
      </a:lvl5pPr>
      <a:lvl6pPr marL="4572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Clr>
          <a:srgbClr val="DE0000"/>
        </a:buClr>
        <a:buFont typeface="Arial" pitchFamily="34" charset="0"/>
        <a:buChar char="•"/>
        <a:defRPr sz="2800" kern="1200">
          <a:solidFill>
            <a:srgbClr val="5F595B"/>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DE0000"/>
        </a:buClr>
        <a:buFont typeface="Arial" pitchFamily="34" charset="0"/>
        <a:buChar char="–"/>
        <a:defRPr sz="2400" kern="1200">
          <a:solidFill>
            <a:srgbClr val="5F595B"/>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DE0000"/>
        </a:buClr>
        <a:buFont typeface="Arial" pitchFamily="34" charset="0"/>
        <a:buChar char="•"/>
        <a:defRPr sz="2000" kern="1200">
          <a:solidFill>
            <a:srgbClr val="5F595B"/>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DE0000"/>
        </a:buClr>
        <a:buFont typeface="Arial" pitchFamily="34" charset="0"/>
        <a:buChar char="–"/>
        <a:defRPr kern="1200">
          <a:solidFill>
            <a:srgbClr val="5F595B"/>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DE0000"/>
        </a:buClr>
        <a:buFont typeface="Arial" pitchFamily="34" charset="0"/>
        <a:buChar char="»"/>
        <a:defRPr kern="1200">
          <a:solidFill>
            <a:srgbClr val="5F595B"/>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bwMode="blackWhite">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504825" y="1731963"/>
            <a:ext cx="8339138" cy="44354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7" name="Rectangle 3"/>
          <p:cNvSpPr>
            <a:spLocks noGrp="1" noChangeArrowheads="1"/>
          </p:cNvSpPr>
          <p:nvPr>
            <p:ph type="title"/>
          </p:nvPr>
        </p:nvSpPr>
        <p:spPr bwMode="auto">
          <a:xfrm>
            <a:off x="496888" y="182563"/>
            <a:ext cx="8347075" cy="1282700"/>
          </a:xfrm>
          <a:prstGeom prst="rect">
            <a:avLst/>
          </a:prstGeom>
          <a:noFill/>
          <a:ln w="9525" algn="ctr">
            <a:noFill/>
            <a:miter lim="800000"/>
            <a:headEnd/>
            <a:tailEnd/>
          </a:ln>
        </p:spPr>
        <p:txBody>
          <a:bodyPr vert="horz" wrap="square" lIns="91440" tIns="45720" rIns="91440" bIns="45720" numCol="1" anchor="b" anchorCtr="0" compatLnSpc="1">
            <a:prstTxWarp prst="textNoShape">
              <a:avLst/>
            </a:prstTxWarp>
          </a:bodyPr>
          <a:lstStyle/>
          <a:p>
            <a:pPr lvl="0"/>
            <a:r>
              <a:rPr lang="en-US" smtClean="0"/>
              <a:t/>
            </a:r>
            <a:br>
              <a:rPr lang="en-US" smtClean="0"/>
            </a:br>
            <a:r>
              <a:rPr lang="en-US" smtClean="0"/>
              <a:t>Click to edit Master title style</a:t>
            </a:r>
          </a:p>
        </p:txBody>
      </p:sp>
      <p:sp>
        <p:nvSpPr>
          <p:cNvPr id="37892" name="Text Box 4"/>
          <p:cNvSpPr txBox="1">
            <a:spLocks noChangeArrowheads="1"/>
          </p:cNvSpPr>
          <p:nvPr userDrawn="1"/>
        </p:nvSpPr>
        <p:spPr bwMode="auto">
          <a:xfrm>
            <a:off x="7264400" y="6592888"/>
            <a:ext cx="1936750" cy="244475"/>
          </a:xfrm>
          <a:prstGeom prst="rect">
            <a:avLst/>
          </a:prstGeom>
          <a:noFill/>
          <a:ln w="19050" algn="ctr">
            <a:noFill/>
            <a:miter lim="800000"/>
            <a:headEnd/>
            <a:tailEnd/>
          </a:ln>
          <a:effectLst/>
        </p:spPr>
        <p:txBody>
          <a:bodyPr wrap="none">
            <a:spAutoFit/>
          </a:bodyPr>
          <a:lstStyle/>
          <a:p>
            <a:pPr algn="ctr" eaLnBrk="0" hangingPunct="0">
              <a:defRPr/>
            </a:pPr>
            <a:r>
              <a:rPr lang="en-US" sz="1000">
                <a:solidFill>
                  <a:srgbClr val="FFFFFF"/>
                </a:solidFill>
              </a:rPr>
              <a:t>Do not copy or distribute. 2007.</a:t>
            </a:r>
          </a:p>
        </p:txBody>
      </p:sp>
    </p:spTree>
  </p:cSld>
  <p:clrMap bg1="dk2" tx1="lt1" bg2="dk1" tx2="lt2" accent1="accent1" accent2="accent2" accent3="accent3" accent4="accent4" accent5="accent5" accent6="accent6" hlink="hlink" folHlink="folHlink"/>
  <p:sldLayoutIdLst>
    <p:sldLayoutId id="2147483779" r:id="rId1"/>
  </p:sldLayoutIdLst>
  <p:txStyles>
    <p:titleStyle>
      <a:lvl1pPr algn="l" rtl="0" eaLnBrk="0" fontAlgn="base" hangingPunct="0">
        <a:spcBef>
          <a:spcPct val="0"/>
        </a:spcBef>
        <a:spcAft>
          <a:spcPct val="0"/>
        </a:spcAft>
        <a:defRPr sz="2800">
          <a:solidFill>
            <a:schemeClr val="tx1"/>
          </a:solidFill>
          <a:latin typeface="+mj-lt"/>
          <a:ea typeface="+mj-ea"/>
          <a:cs typeface="+mj-cs"/>
        </a:defRPr>
      </a:lvl1pPr>
      <a:lvl2pPr algn="l" rtl="0" eaLnBrk="0" fontAlgn="base" hangingPunct="0">
        <a:spcBef>
          <a:spcPct val="0"/>
        </a:spcBef>
        <a:spcAft>
          <a:spcPct val="0"/>
        </a:spcAft>
        <a:defRPr sz="2800">
          <a:solidFill>
            <a:schemeClr val="tx1"/>
          </a:solidFill>
          <a:latin typeface="Arial" charset="0"/>
        </a:defRPr>
      </a:lvl2pPr>
      <a:lvl3pPr algn="l" rtl="0" eaLnBrk="0" fontAlgn="base" hangingPunct="0">
        <a:spcBef>
          <a:spcPct val="0"/>
        </a:spcBef>
        <a:spcAft>
          <a:spcPct val="0"/>
        </a:spcAft>
        <a:defRPr sz="2800">
          <a:solidFill>
            <a:schemeClr val="tx1"/>
          </a:solidFill>
          <a:latin typeface="Arial" charset="0"/>
        </a:defRPr>
      </a:lvl3pPr>
      <a:lvl4pPr algn="l" rtl="0" eaLnBrk="0" fontAlgn="base" hangingPunct="0">
        <a:spcBef>
          <a:spcPct val="0"/>
        </a:spcBef>
        <a:spcAft>
          <a:spcPct val="0"/>
        </a:spcAft>
        <a:defRPr sz="2800">
          <a:solidFill>
            <a:schemeClr val="tx1"/>
          </a:solidFill>
          <a:latin typeface="Arial" charset="0"/>
        </a:defRPr>
      </a:lvl4pPr>
      <a:lvl5pPr algn="l" rtl="0" eaLnBrk="0" fontAlgn="base" hangingPunct="0">
        <a:spcBef>
          <a:spcPct val="0"/>
        </a:spcBef>
        <a:spcAft>
          <a:spcPct val="0"/>
        </a:spcAft>
        <a:defRPr sz="2800">
          <a:solidFill>
            <a:schemeClr val="tx1"/>
          </a:solidFill>
          <a:latin typeface="Arial" charset="0"/>
        </a:defRPr>
      </a:lvl5pPr>
      <a:lvl6pPr marL="457200" algn="l" rtl="0" fontAlgn="base">
        <a:spcBef>
          <a:spcPct val="0"/>
        </a:spcBef>
        <a:spcAft>
          <a:spcPct val="0"/>
        </a:spcAft>
        <a:defRPr sz="2800">
          <a:solidFill>
            <a:schemeClr val="tx1"/>
          </a:solidFill>
          <a:latin typeface="Arial" charset="0"/>
        </a:defRPr>
      </a:lvl6pPr>
      <a:lvl7pPr marL="914400" algn="l" rtl="0" fontAlgn="base">
        <a:spcBef>
          <a:spcPct val="0"/>
        </a:spcBef>
        <a:spcAft>
          <a:spcPct val="0"/>
        </a:spcAft>
        <a:defRPr sz="2800">
          <a:solidFill>
            <a:schemeClr val="tx1"/>
          </a:solidFill>
          <a:latin typeface="Arial" charset="0"/>
        </a:defRPr>
      </a:lvl7pPr>
      <a:lvl8pPr marL="1371600" algn="l" rtl="0" fontAlgn="base">
        <a:spcBef>
          <a:spcPct val="0"/>
        </a:spcBef>
        <a:spcAft>
          <a:spcPct val="0"/>
        </a:spcAft>
        <a:defRPr sz="2800">
          <a:solidFill>
            <a:schemeClr val="tx1"/>
          </a:solidFill>
          <a:latin typeface="Arial" charset="0"/>
        </a:defRPr>
      </a:lvl8pPr>
      <a:lvl9pPr marL="1828800" algn="l" rtl="0" fontAlgn="base">
        <a:spcBef>
          <a:spcPct val="0"/>
        </a:spcBef>
        <a:spcAft>
          <a:spcPct val="0"/>
        </a:spcAft>
        <a:defRPr sz="2800">
          <a:solidFill>
            <a:schemeClr val="tx1"/>
          </a:solidFill>
          <a:latin typeface="Arial" charset="0"/>
        </a:defRPr>
      </a:lvl9pPr>
    </p:titleStyle>
    <p:bodyStyle>
      <a:lvl1pPr marL="231775" indent="-231775" algn="l" rtl="0" eaLnBrk="0" fontAlgn="base" hangingPunct="0">
        <a:lnSpc>
          <a:spcPct val="90000"/>
        </a:lnSpc>
        <a:spcBef>
          <a:spcPct val="30000"/>
        </a:spcBef>
        <a:spcAft>
          <a:spcPct val="0"/>
        </a:spcAft>
        <a:buClr>
          <a:schemeClr val="accent2"/>
        </a:buClr>
        <a:buFont typeface="Wingdings" pitchFamily="2" charset="2"/>
        <a:buChar char="§"/>
        <a:defRPr sz="2400">
          <a:solidFill>
            <a:schemeClr val="tx1"/>
          </a:solidFill>
          <a:latin typeface="+mn-lt"/>
          <a:ea typeface="+mn-ea"/>
          <a:cs typeface="+mn-cs"/>
        </a:defRPr>
      </a:lvl1pPr>
      <a:lvl2pPr marL="742950" indent="-285750" algn="l" rtl="0" eaLnBrk="0" fontAlgn="base" hangingPunct="0">
        <a:lnSpc>
          <a:spcPct val="90000"/>
        </a:lnSpc>
        <a:spcBef>
          <a:spcPct val="30000"/>
        </a:spcBef>
        <a:spcAft>
          <a:spcPct val="0"/>
        </a:spcAft>
        <a:buClr>
          <a:schemeClr val="accent2"/>
        </a:buClr>
        <a:buChar char="–"/>
        <a:defRPr sz="2000">
          <a:solidFill>
            <a:schemeClr val="tx1"/>
          </a:solidFill>
          <a:latin typeface="+mn-lt"/>
        </a:defRPr>
      </a:lvl2pPr>
      <a:lvl3pPr marL="1143000" indent="-228600" algn="l" rtl="0" eaLnBrk="0" fontAlgn="base" hangingPunct="0">
        <a:lnSpc>
          <a:spcPct val="90000"/>
        </a:lnSpc>
        <a:spcBef>
          <a:spcPct val="30000"/>
        </a:spcBef>
        <a:spcAft>
          <a:spcPct val="0"/>
        </a:spcAft>
        <a:buClr>
          <a:schemeClr val="accent2"/>
        </a:buClr>
        <a:buChar char="•"/>
        <a:defRPr>
          <a:solidFill>
            <a:schemeClr val="tx1"/>
          </a:solidFill>
          <a:latin typeface="+mn-lt"/>
        </a:defRPr>
      </a:lvl3pPr>
      <a:lvl4pPr marL="1600200" indent="-228600" algn="l" rtl="0" eaLnBrk="0" fontAlgn="base" hangingPunct="0">
        <a:lnSpc>
          <a:spcPct val="90000"/>
        </a:lnSpc>
        <a:spcBef>
          <a:spcPct val="30000"/>
        </a:spcBef>
        <a:spcAft>
          <a:spcPct val="0"/>
        </a:spcAft>
        <a:buClr>
          <a:schemeClr val="accent2"/>
        </a:buClr>
        <a:buChar char="–"/>
        <a:defRPr sz="1600">
          <a:solidFill>
            <a:schemeClr val="tx1"/>
          </a:solidFill>
          <a:latin typeface="+mn-lt"/>
        </a:defRPr>
      </a:lvl4pPr>
      <a:lvl5pPr marL="2057400" indent="-228600" algn="l" rtl="0" eaLnBrk="0" fontAlgn="base" hangingPunct="0">
        <a:lnSpc>
          <a:spcPct val="90000"/>
        </a:lnSpc>
        <a:spcBef>
          <a:spcPct val="30000"/>
        </a:spcBef>
        <a:spcAft>
          <a:spcPct val="0"/>
        </a:spcAft>
        <a:buClr>
          <a:schemeClr val="accent2"/>
        </a:buClr>
        <a:buFont typeface="Arial" charset="0"/>
        <a:buChar char="–"/>
        <a:defRPr sz="1400">
          <a:solidFill>
            <a:schemeClr val="tx1"/>
          </a:solidFill>
          <a:latin typeface="+mn-lt"/>
        </a:defRPr>
      </a:lvl5pPr>
      <a:lvl6pPr marL="2514600" indent="-228600" algn="l" rtl="0" fontAlgn="base">
        <a:lnSpc>
          <a:spcPct val="90000"/>
        </a:lnSpc>
        <a:spcBef>
          <a:spcPct val="30000"/>
        </a:spcBef>
        <a:spcAft>
          <a:spcPct val="0"/>
        </a:spcAft>
        <a:buClr>
          <a:schemeClr val="accent2"/>
        </a:buClr>
        <a:buFont typeface="Arial" charset="0"/>
        <a:buChar char="–"/>
        <a:defRPr sz="1400">
          <a:solidFill>
            <a:schemeClr val="tx1"/>
          </a:solidFill>
          <a:latin typeface="+mn-lt"/>
        </a:defRPr>
      </a:lvl6pPr>
      <a:lvl7pPr marL="2971800" indent="-228600" algn="l" rtl="0" fontAlgn="base">
        <a:lnSpc>
          <a:spcPct val="90000"/>
        </a:lnSpc>
        <a:spcBef>
          <a:spcPct val="30000"/>
        </a:spcBef>
        <a:spcAft>
          <a:spcPct val="0"/>
        </a:spcAft>
        <a:buClr>
          <a:schemeClr val="accent2"/>
        </a:buClr>
        <a:buFont typeface="Arial" charset="0"/>
        <a:buChar char="–"/>
        <a:defRPr sz="1400">
          <a:solidFill>
            <a:schemeClr val="tx1"/>
          </a:solidFill>
          <a:latin typeface="+mn-lt"/>
        </a:defRPr>
      </a:lvl7pPr>
      <a:lvl8pPr marL="3429000" indent="-228600" algn="l" rtl="0" fontAlgn="base">
        <a:lnSpc>
          <a:spcPct val="90000"/>
        </a:lnSpc>
        <a:spcBef>
          <a:spcPct val="30000"/>
        </a:spcBef>
        <a:spcAft>
          <a:spcPct val="0"/>
        </a:spcAft>
        <a:buClr>
          <a:schemeClr val="accent2"/>
        </a:buClr>
        <a:buFont typeface="Arial" charset="0"/>
        <a:buChar char="–"/>
        <a:defRPr sz="1400">
          <a:solidFill>
            <a:schemeClr val="tx1"/>
          </a:solidFill>
          <a:latin typeface="+mn-lt"/>
        </a:defRPr>
      </a:lvl8pPr>
      <a:lvl9pPr marL="3886200" indent="-228600" algn="l" rtl="0" fontAlgn="base">
        <a:lnSpc>
          <a:spcPct val="90000"/>
        </a:lnSpc>
        <a:spcBef>
          <a:spcPct val="30000"/>
        </a:spcBef>
        <a:spcAft>
          <a:spcPct val="0"/>
        </a:spcAft>
        <a:buClr>
          <a:schemeClr val="accent2"/>
        </a:buClr>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Layout" Target="../slideLayouts/slideLayout57.xml"/><Relationship Id="rId3"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Layout" Target="../slideLayouts/slideLayout57.xml"/><Relationship Id="rId3"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tags" Target="../tags/tag6.xml"/><Relationship Id="rId2" Type="http://schemas.openxmlformats.org/officeDocument/2006/relationships/slideLayout" Target="../slideLayouts/slideLayout57.xml"/><Relationship Id="rId3"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tags" Target="../tags/tag7.xml"/><Relationship Id="rId2" Type="http://schemas.openxmlformats.org/officeDocument/2006/relationships/slideLayout" Target="../slideLayouts/slideLayout57.xml"/><Relationship Id="rId3"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tags" Target="../tags/tag8.xml"/><Relationship Id="rId2" Type="http://schemas.openxmlformats.org/officeDocument/2006/relationships/slideLayout" Target="../slideLayouts/slideLayout57.xml"/><Relationship Id="rId3"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tags" Target="../tags/tag9.xml"/><Relationship Id="rId2" Type="http://schemas.openxmlformats.org/officeDocument/2006/relationships/slideLayout" Target="../slideLayouts/slideLayout57.xml"/><Relationship Id="rId3"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tags" Target="../tags/tag10.xml"/><Relationship Id="rId2" Type="http://schemas.openxmlformats.org/officeDocument/2006/relationships/slideLayout" Target="../slideLayouts/slideLayout57.xml"/><Relationship Id="rId3"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tags" Target="../tags/tag11.xml"/><Relationship Id="rId2" Type="http://schemas.openxmlformats.org/officeDocument/2006/relationships/slideLayout" Target="../slideLayouts/slideLayout57.xml"/><Relationship Id="rId3"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tags" Target="../tags/tag12.xml"/><Relationship Id="rId2" Type="http://schemas.openxmlformats.org/officeDocument/2006/relationships/slideLayout" Target="../slideLayouts/slideLayout57.xml"/><Relationship Id="rId3"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5.png"/><Relationship Id="rId3" Type="http://schemas.openxmlformats.org/officeDocument/2006/relationships/chart" Target="../charts/chart1.xml"/></Relationships>
</file>

<file path=ppt/slides/_rels/slide20.xml.rels><?xml version="1.0" encoding="UTF-8" standalone="yes"?>
<Relationships xmlns="http://schemas.openxmlformats.org/package/2006/relationships"><Relationship Id="rId1" Type="http://schemas.openxmlformats.org/officeDocument/2006/relationships/tags" Target="../tags/tag13.xml"/><Relationship Id="rId2" Type="http://schemas.openxmlformats.org/officeDocument/2006/relationships/slideLayout" Target="../slideLayouts/slideLayout57.xml"/><Relationship Id="rId3"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1" Type="http://schemas.openxmlformats.org/officeDocument/2006/relationships/tags" Target="../tags/tag14.xml"/><Relationship Id="rId2" Type="http://schemas.openxmlformats.org/officeDocument/2006/relationships/slideLayout" Target="../slideLayouts/slideLayout57.xml"/><Relationship Id="rId3"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image" Target="../media/image48.png"/></Relationships>
</file>

<file path=ppt/slides/_rels/slide23.xml.rels><?xml version="1.0" encoding="UTF-8" standalone="yes"?>
<Relationships xmlns="http://schemas.openxmlformats.org/package/2006/relationships"><Relationship Id="rId9" Type="http://schemas.openxmlformats.org/officeDocument/2006/relationships/image" Target="../media/image10.png"/><Relationship Id="rId20" Type="http://schemas.openxmlformats.org/officeDocument/2006/relationships/image" Target="../media/image44.png"/><Relationship Id="rId21" Type="http://schemas.openxmlformats.org/officeDocument/2006/relationships/image" Target="../media/image45.png"/><Relationship Id="rId22" Type="http://schemas.openxmlformats.org/officeDocument/2006/relationships/image" Target="../media/image46.png"/><Relationship Id="rId23" Type="http://schemas.openxmlformats.org/officeDocument/2006/relationships/image" Target="../media/image47.png"/><Relationship Id="rId24" Type="http://schemas.openxmlformats.org/officeDocument/2006/relationships/image" Target="../media/image29.png"/><Relationship Id="rId25" Type="http://schemas.openxmlformats.org/officeDocument/2006/relationships/image" Target="../media/image30.png"/><Relationship Id="rId26" Type="http://schemas.openxmlformats.org/officeDocument/2006/relationships/image" Target="../media/image31.png"/><Relationship Id="rId27" Type="http://schemas.openxmlformats.org/officeDocument/2006/relationships/image" Target="../media/image32.png"/><Relationship Id="rId28" Type="http://schemas.openxmlformats.org/officeDocument/2006/relationships/image" Target="../media/image33.png"/><Relationship Id="rId29" Type="http://schemas.openxmlformats.org/officeDocument/2006/relationships/image" Target="../media/image34.png"/><Relationship Id="rId30" Type="http://schemas.openxmlformats.org/officeDocument/2006/relationships/image" Target="../media/image35.png"/><Relationship Id="rId10" Type="http://schemas.openxmlformats.org/officeDocument/2006/relationships/image" Target="../media/image11.png"/><Relationship Id="rId11" Type="http://schemas.openxmlformats.org/officeDocument/2006/relationships/image" Target="../media/image14.png"/><Relationship Id="rId12" Type="http://schemas.openxmlformats.org/officeDocument/2006/relationships/image" Target="../media/image13.png"/><Relationship Id="rId13" Type="http://schemas.openxmlformats.org/officeDocument/2006/relationships/image" Target="../media/image12.png"/><Relationship Id="rId14" Type="http://schemas.openxmlformats.org/officeDocument/2006/relationships/image" Target="../media/image25.png"/><Relationship Id="rId15" Type="http://schemas.openxmlformats.org/officeDocument/2006/relationships/image" Target="../media/image19.png"/><Relationship Id="rId16" Type="http://schemas.openxmlformats.org/officeDocument/2006/relationships/image" Target="../media/image20.png"/><Relationship Id="rId17" Type="http://schemas.openxmlformats.org/officeDocument/2006/relationships/image" Target="../media/image41.png"/><Relationship Id="rId18" Type="http://schemas.openxmlformats.org/officeDocument/2006/relationships/image" Target="../media/image42.png"/><Relationship Id="rId19" Type="http://schemas.openxmlformats.org/officeDocument/2006/relationships/image" Target="../media/image43.png"/><Relationship Id="rId1" Type="http://schemas.openxmlformats.org/officeDocument/2006/relationships/slideLayout" Target="../slideLayouts/slideLayout59.xml"/><Relationship Id="rId2" Type="http://schemas.openxmlformats.org/officeDocument/2006/relationships/notesSlide" Target="../notesSlides/notesSlide20.xml"/><Relationship Id="rId3" Type="http://schemas.openxmlformats.org/officeDocument/2006/relationships/image" Target="../media/image40.png"/><Relationship Id="rId4" Type="http://schemas.openxmlformats.org/officeDocument/2006/relationships/image" Target="../media/image23.png"/><Relationship Id="rId5" Type="http://schemas.openxmlformats.org/officeDocument/2006/relationships/image" Target="../media/image15.png"/><Relationship Id="rId6" Type="http://schemas.openxmlformats.org/officeDocument/2006/relationships/image" Target="../media/image18.png"/><Relationship Id="rId7" Type="http://schemas.openxmlformats.org/officeDocument/2006/relationships/image" Target="../media/image21.png"/><Relationship Id="rId8" Type="http://schemas.openxmlformats.org/officeDocument/2006/relationships/image" Target="../media/image9.png"/></Relationships>
</file>

<file path=ppt/slides/_rels/slide24.xml.rels><?xml version="1.0" encoding="UTF-8" standalone="yes"?>
<Relationships xmlns="http://schemas.openxmlformats.org/package/2006/relationships"><Relationship Id="rId1" Type="http://schemas.openxmlformats.org/officeDocument/2006/relationships/tags" Target="../tags/tag15.xml"/><Relationship Id="rId2" Type="http://schemas.openxmlformats.org/officeDocument/2006/relationships/slideLayout" Target="../slideLayouts/slideLayout57.xml"/><Relationship Id="rId3"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image" Target="../media/image6.jpeg"/><Relationship Id="rId1" Type="http://schemas.openxmlformats.org/officeDocument/2006/relationships/tags" Target="../tags/tag1.xml"/><Relationship Id="rId2"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11" Type="http://schemas.openxmlformats.org/officeDocument/2006/relationships/image" Target="../media/image14.png"/><Relationship Id="rId12" Type="http://schemas.openxmlformats.org/officeDocument/2006/relationships/image" Target="../media/image15.png"/><Relationship Id="rId13" Type="http://schemas.openxmlformats.org/officeDocument/2006/relationships/image" Target="../media/image16.png"/><Relationship Id="rId14" Type="http://schemas.openxmlformats.org/officeDocument/2006/relationships/image" Target="../media/image17.png"/><Relationship Id="rId15" Type="http://schemas.openxmlformats.org/officeDocument/2006/relationships/image" Target="../media/image18.png"/><Relationship Id="rId16" Type="http://schemas.openxmlformats.org/officeDocument/2006/relationships/image" Target="../media/image19.png"/><Relationship Id="rId17" Type="http://schemas.openxmlformats.org/officeDocument/2006/relationships/image" Target="../media/image20.png"/><Relationship Id="rId1" Type="http://schemas.openxmlformats.org/officeDocument/2006/relationships/tags" Target="../tags/tag2.xml"/><Relationship Id="rId2" Type="http://schemas.openxmlformats.org/officeDocument/2006/relationships/slideLayout" Target="../slideLayouts/slideLayout17.xml"/><Relationship Id="rId3" Type="http://schemas.openxmlformats.org/officeDocument/2006/relationships/notesSlide" Target="../notesSlides/notesSlide3.xml"/><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png"/><Relationship Id="rId7" Type="http://schemas.openxmlformats.org/officeDocument/2006/relationships/image" Target="../media/image10.png"/><Relationship Id="rId8" Type="http://schemas.openxmlformats.org/officeDocument/2006/relationships/image" Target="../media/image11.png"/><Relationship Id="rId9" Type="http://schemas.openxmlformats.org/officeDocument/2006/relationships/image" Target="../media/image12.png"/><Relationship Id="rId10" Type="http://schemas.openxmlformats.org/officeDocument/2006/relationships/image" Target="../media/image13.png"/></Relationships>
</file>

<file path=ppt/slides/_rels/slide5.xml.rels><?xml version="1.0" encoding="UTF-8" standalone="yes"?>
<Relationships xmlns="http://schemas.openxmlformats.org/package/2006/relationships"><Relationship Id="rId9" Type="http://schemas.openxmlformats.org/officeDocument/2006/relationships/image" Target="../media/image10.png"/><Relationship Id="rId20" Type="http://schemas.openxmlformats.org/officeDocument/2006/relationships/image" Target="../media/image31.png"/><Relationship Id="rId21" Type="http://schemas.openxmlformats.org/officeDocument/2006/relationships/image" Target="../media/image32.png"/><Relationship Id="rId22" Type="http://schemas.openxmlformats.org/officeDocument/2006/relationships/image" Target="../media/image33.png"/><Relationship Id="rId23" Type="http://schemas.openxmlformats.org/officeDocument/2006/relationships/image" Target="../media/image34.png"/><Relationship Id="rId24" Type="http://schemas.openxmlformats.org/officeDocument/2006/relationships/image" Target="../media/image35.png"/><Relationship Id="rId25" Type="http://schemas.openxmlformats.org/officeDocument/2006/relationships/image" Target="../media/image36.png"/><Relationship Id="rId26" Type="http://schemas.openxmlformats.org/officeDocument/2006/relationships/image" Target="../media/image19.png"/><Relationship Id="rId27" Type="http://schemas.openxmlformats.org/officeDocument/2006/relationships/image" Target="../media/image20.png"/><Relationship Id="rId28" Type="http://schemas.openxmlformats.org/officeDocument/2006/relationships/image" Target="../media/image37.png"/><Relationship Id="rId10" Type="http://schemas.openxmlformats.org/officeDocument/2006/relationships/image" Target="../media/image11.png"/><Relationship Id="rId11" Type="http://schemas.openxmlformats.org/officeDocument/2006/relationships/image" Target="../media/image9.png"/><Relationship Id="rId12" Type="http://schemas.openxmlformats.org/officeDocument/2006/relationships/image" Target="../media/image12.png"/><Relationship Id="rId13" Type="http://schemas.openxmlformats.org/officeDocument/2006/relationships/image" Target="../media/image13.png"/><Relationship Id="rId14" Type="http://schemas.openxmlformats.org/officeDocument/2006/relationships/image" Target="../media/image25.png"/><Relationship Id="rId15" Type="http://schemas.openxmlformats.org/officeDocument/2006/relationships/image" Target="../media/image26.png"/><Relationship Id="rId16" Type="http://schemas.openxmlformats.org/officeDocument/2006/relationships/image" Target="../media/image27.png"/><Relationship Id="rId17" Type="http://schemas.openxmlformats.org/officeDocument/2006/relationships/image" Target="../media/image28.png"/><Relationship Id="rId18" Type="http://schemas.openxmlformats.org/officeDocument/2006/relationships/image" Target="../media/image29.png"/><Relationship Id="rId19" Type="http://schemas.openxmlformats.org/officeDocument/2006/relationships/image" Target="../media/image30.png"/><Relationship Id="rId1" Type="http://schemas.openxmlformats.org/officeDocument/2006/relationships/slideLayout" Target="../slideLayouts/slideLayout17.xml"/><Relationship Id="rId2" Type="http://schemas.openxmlformats.org/officeDocument/2006/relationships/notesSlide" Target="../notesSlides/notesSlide4.xml"/><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3.png"/><Relationship Id="rId6" Type="http://schemas.openxmlformats.org/officeDocument/2006/relationships/image" Target="../media/image15.png"/><Relationship Id="rId7" Type="http://schemas.openxmlformats.org/officeDocument/2006/relationships/image" Target="../media/image24.png"/><Relationship Id="rId8" Type="http://schemas.openxmlformats.org/officeDocument/2006/relationships/image" Target="../media/image1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3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5.xml"/><Relationship Id="rId3" Type="http://schemas.openxmlformats.org/officeDocument/2006/relationships/image" Target="../media/image39.jpeg"/></Relationships>
</file>

<file path=ppt/slides/_rels/slide8.xml.rels><?xml version="1.0" encoding="UTF-8" standalone="yes"?>
<Relationships xmlns="http://schemas.openxmlformats.org/package/2006/relationships"><Relationship Id="rId9" Type="http://schemas.openxmlformats.org/officeDocument/2006/relationships/image" Target="../media/image10.png"/><Relationship Id="rId20" Type="http://schemas.openxmlformats.org/officeDocument/2006/relationships/image" Target="../media/image44.png"/><Relationship Id="rId21" Type="http://schemas.openxmlformats.org/officeDocument/2006/relationships/image" Target="../media/image45.png"/><Relationship Id="rId22" Type="http://schemas.openxmlformats.org/officeDocument/2006/relationships/image" Target="../media/image46.png"/><Relationship Id="rId23" Type="http://schemas.openxmlformats.org/officeDocument/2006/relationships/image" Target="../media/image47.png"/><Relationship Id="rId24" Type="http://schemas.openxmlformats.org/officeDocument/2006/relationships/image" Target="../media/image29.png"/><Relationship Id="rId25" Type="http://schemas.openxmlformats.org/officeDocument/2006/relationships/image" Target="../media/image30.png"/><Relationship Id="rId26" Type="http://schemas.openxmlformats.org/officeDocument/2006/relationships/image" Target="../media/image31.png"/><Relationship Id="rId27" Type="http://schemas.openxmlformats.org/officeDocument/2006/relationships/image" Target="../media/image32.png"/><Relationship Id="rId28" Type="http://schemas.openxmlformats.org/officeDocument/2006/relationships/image" Target="../media/image33.png"/><Relationship Id="rId29" Type="http://schemas.openxmlformats.org/officeDocument/2006/relationships/image" Target="../media/image34.png"/><Relationship Id="rId30" Type="http://schemas.openxmlformats.org/officeDocument/2006/relationships/image" Target="../media/image35.png"/><Relationship Id="rId10" Type="http://schemas.openxmlformats.org/officeDocument/2006/relationships/image" Target="../media/image11.png"/><Relationship Id="rId11" Type="http://schemas.openxmlformats.org/officeDocument/2006/relationships/image" Target="../media/image14.png"/><Relationship Id="rId12" Type="http://schemas.openxmlformats.org/officeDocument/2006/relationships/image" Target="../media/image13.png"/><Relationship Id="rId13" Type="http://schemas.openxmlformats.org/officeDocument/2006/relationships/image" Target="../media/image12.png"/><Relationship Id="rId14" Type="http://schemas.openxmlformats.org/officeDocument/2006/relationships/image" Target="../media/image25.png"/><Relationship Id="rId15" Type="http://schemas.openxmlformats.org/officeDocument/2006/relationships/image" Target="../media/image19.png"/><Relationship Id="rId16" Type="http://schemas.openxmlformats.org/officeDocument/2006/relationships/image" Target="../media/image20.png"/><Relationship Id="rId17" Type="http://schemas.openxmlformats.org/officeDocument/2006/relationships/image" Target="../media/image41.png"/><Relationship Id="rId18" Type="http://schemas.openxmlformats.org/officeDocument/2006/relationships/image" Target="../media/image42.png"/><Relationship Id="rId19" Type="http://schemas.openxmlformats.org/officeDocument/2006/relationships/image" Target="../media/image43.png"/><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40.png"/><Relationship Id="rId4" Type="http://schemas.openxmlformats.org/officeDocument/2006/relationships/image" Target="../media/image23.png"/><Relationship Id="rId5" Type="http://schemas.openxmlformats.org/officeDocument/2006/relationships/image" Target="../media/image15.png"/><Relationship Id="rId6" Type="http://schemas.openxmlformats.org/officeDocument/2006/relationships/image" Target="../media/image18.png"/><Relationship Id="rId7" Type="http://schemas.openxmlformats.org/officeDocument/2006/relationships/image" Target="../media/image21.png"/><Relationship Id="rId8"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Layout" Target="../slideLayouts/slideLayout57.xml"/><Relationship Id="rId3"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5346" name="Rectangle 2"/>
          <p:cNvSpPr>
            <a:spLocks noChangeArrowheads="1"/>
          </p:cNvSpPr>
          <p:nvPr/>
        </p:nvSpPr>
        <p:spPr bwMode="auto">
          <a:xfrm>
            <a:off x="325437" y="0"/>
            <a:ext cx="8818563" cy="1512887"/>
          </a:xfrm>
          <a:prstGeom prst="rect">
            <a:avLst/>
          </a:prstGeom>
          <a:noFill/>
          <a:ln w="9525">
            <a:noFill/>
            <a:miter lim="800000"/>
            <a:headEnd/>
            <a:tailEnd/>
          </a:ln>
          <a:effectLst/>
        </p:spPr>
        <p:txBody>
          <a:bodyPr lIns="92075" tIns="46038" rIns="92075" bIns="46038" anchor="b" anchorCtr="1">
            <a:prstTxWarp prst="textNoShape">
              <a:avLst/>
            </a:prstTxWarp>
          </a:bodyPr>
          <a:lstStyle/>
          <a:p>
            <a:pPr>
              <a:defRPr/>
            </a:pPr>
            <a:r>
              <a:rPr lang="it-IT" sz="4400" dirty="0" smtClean="0">
                <a:solidFill>
                  <a:srgbClr val="FF6600"/>
                </a:solidFill>
                <a:effectLst>
                  <a:outerShdw blurRad="50800" dist="50800" dir="2700000" algn="tl" rotWithShape="0">
                    <a:srgbClr val="000000"/>
                  </a:outerShdw>
                </a:effectLst>
              </a:rPr>
              <a:t>Novità nella Terapia della Metastasi Ossee</a:t>
            </a:r>
            <a:endParaRPr lang="en-GB" sz="3200" i="1" dirty="0">
              <a:solidFill>
                <a:srgbClr val="FFFF00"/>
              </a:solidFill>
              <a:effectLst>
                <a:outerShdw blurRad="50800" dist="50800" dir="2700000" algn="tl" rotWithShape="0">
                  <a:srgbClr val="000000"/>
                </a:outerShdw>
              </a:effectLst>
              <a:ea typeface="+mn-ea"/>
              <a:cs typeface="+mn-cs"/>
            </a:endParaRPr>
          </a:p>
        </p:txBody>
      </p:sp>
      <p:sp>
        <p:nvSpPr>
          <p:cNvPr id="825348" name="Rectangle 4"/>
          <p:cNvSpPr>
            <a:spLocks noChangeArrowheads="1"/>
          </p:cNvSpPr>
          <p:nvPr/>
        </p:nvSpPr>
        <p:spPr bwMode="auto">
          <a:xfrm>
            <a:off x="2395538" y="2201863"/>
            <a:ext cx="4397375" cy="585787"/>
          </a:xfrm>
          <a:prstGeom prst="rect">
            <a:avLst/>
          </a:prstGeom>
          <a:noFill/>
          <a:ln w="9525">
            <a:noFill/>
            <a:miter lim="800000"/>
            <a:headEnd/>
            <a:tailEnd/>
          </a:ln>
          <a:effectLst>
            <a:outerShdw blurRad="63500" dist="38099" dir="2700000" algn="ctr" rotWithShape="0">
              <a:srgbClr val="000000">
                <a:alpha val="74998"/>
              </a:srgbClr>
            </a:outerShdw>
          </a:effectLst>
        </p:spPr>
        <p:txBody>
          <a:bodyPr wrap="none" lIns="92075" tIns="46038" rIns="92075" bIns="46038">
            <a:prstTxWarp prst="textNoShape">
              <a:avLst/>
            </a:prstTxWarp>
            <a:spAutoFit/>
          </a:bodyPr>
          <a:lstStyle/>
          <a:p>
            <a:pPr defTabSz="762000" eaLnBrk="0" hangingPunct="0">
              <a:defRPr/>
            </a:pPr>
            <a:r>
              <a:rPr lang="en-US" sz="3200" dirty="0">
                <a:solidFill>
                  <a:srgbClr val="FC0128"/>
                </a:solidFill>
                <a:ea typeface="+mn-ea"/>
                <a:cs typeface="+mn-cs"/>
              </a:rPr>
              <a:t>Michele De </a:t>
            </a:r>
            <a:r>
              <a:rPr lang="en-US" sz="3200" dirty="0" err="1">
                <a:solidFill>
                  <a:srgbClr val="FC0128"/>
                </a:solidFill>
                <a:ea typeface="+mn-ea"/>
                <a:cs typeface="+mn-cs"/>
              </a:rPr>
              <a:t>Laurentiis</a:t>
            </a:r>
            <a:endParaRPr lang="en-US" sz="3200" dirty="0">
              <a:solidFill>
                <a:srgbClr val="FC0128"/>
              </a:solidFill>
              <a:ea typeface="+mn-ea"/>
              <a:cs typeface="+mn-cs"/>
            </a:endParaRPr>
          </a:p>
        </p:txBody>
      </p:sp>
      <p:sp>
        <p:nvSpPr>
          <p:cNvPr id="43012" name="Rectangle 6"/>
          <p:cNvSpPr>
            <a:spLocks noChangeArrowheads="1"/>
          </p:cNvSpPr>
          <p:nvPr/>
        </p:nvSpPr>
        <p:spPr bwMode="auto">
          <a:xfrm>
            <a:off x="349250" y="2824163"/>
            <a:ext cx="8497888" cy="400050"/>
          </a:xfrm>
          <a:prstGeom prst="rect">
            <a:avLst/>
          </a:prstGeom>
          <a:noFill/>
          <a:ln w="9525">
            <a:noFill/>
            <a:miter lim="800000"/>
            <a:headEnd/>
            <a:tailEnd/>
          </a:ln>
        </p:spPr>
        <p:txBody>
          <a:bodyPr lIns="92075" tIns="46038" rIns="92075" bIns="46038">
            <a:prstTxWarp prst="textNoShape">
              <a:avLst/>
            </a:prstTxWarp>
            <a:spAutoFit/>
          </a:bodyPr>
          <a:lstStyle/>
          <a:p>
            <a:pPr algn="ctr" defTabSz="762000" eaLnBrk="0" hangingPunct="0">
              <a:spcBef>
                <a:spcPct val="20000"/>
              </a:spcBef>
            </a:pPr>
            <a:r>
              <a:rPr lang="en-US" sz="2000" i="1" dirty="0">
                <a:solidFill>
                  <a:srgbClr val="66FF33"/>
                </a:solidFill>
                <a:effectLst>
                  <a:outerShdw blurRad="50800" dist="38100" dir="2700000" algn="tl" rotWithShape="0">
                    <a:srgbClr val="000000">
                      <a:alpha val="76000"/>
                    </a:srgbClr>
                  </a:outerShdw>
                </a:effectLst>
              </a:rPr>
              <a:t>UOC </a:t>
            </a:r>
            <a:r>
              <a:rPr lang="en-US" sz="2000" i="1" dirty="0" err="1">
                <a:solidFill>
                  <a:srgbClr val="66FF33"/>
                </a:solidFill>
                <a:effectLst>
                  <a:outerShdw blurRad="50800" dist="38100" dir="2700000" algn="tl" rotWithShape="0">
                    <a:srgbClr val="000000">
                      <a:alpha val="76000"/>
                    </a:srgbClr>
                  </a:outerShdw>
                </a:effectLst>
              </a:rPr>
              <a:t>Oncologia</a:t>
            </a:r>
            <a:r>
              <a:rPr lang="en-US" sz="2000" i="1" dirty="0">
                <a:solidFill>
                  <a:srgbClr val="66FF33"/>
                </a:solidFill>
                <a:effectLst>
                  <a:outerShdw blurRad="50800" dist="38100" dir="2700000" algn="tl" rotWithShape="0">
                    <a:srgbClr val="000000">
                      <a:alpha val="76000"/>
                    </a:srgbClr>
                  </a:outerShdw>
                </a:effectLst>
              </a:rPr>
              <a:t> </a:t>
            </a:r>
            <a:r>
              <a:rPr lang="en-US" sz="2000" i="1" dirty="0" err="1">
                <a:solidFill>
                  <a:srgbClr val="66FF33"/>
                </a:solidFill>
                <a:effectLst>
                  <a:outerShdw blurRad="50800" dist="38100" dir="2700000" algn="tl" rotWithShape="0">
                    <a:srgbClr val="000000">
                      <a:alpha val="76000"/>
                    </a:srgbClr>
                  </a:outerShdw>
                </a:effectLst>
              </a:rPr>
              <a:t>Medica</a:t>
            </a:r>
            <a:r>
              <a:rPr lang="en-US" sz="2000" i="1" dirty="0">
                <a:solidFill>
                  <a:srgbClr val="66FF33"/>
                </a:solidFill>
                <a:effectLst>
                  <a:outerShdw blurRad="50800" dist="38100" dir="2700000" algn="tl" rotWithShape="0">
                    <a:srgbClr val="000000">
                      <a:alpha val="76000"/>
                    </a:srgbClr>
                  </a:outerShdw>
                </a:effectLst>
              </a:rPr>
              <a:t> </a:t>
            </a:r>
            <a:r>
              <a:rPr lang="en-US" sz="2000" i="1" dirty="0" err="1">
                <a:solidFill>
                  <a:srgbClr val="66FF33"/>
                </a:solidFill>
                <a:effectLst>
                  <a:outerShdw blurRad="50800" dist="38100" dir="2700000" algn="tl" rotWithShape="0">
                    <a:srgbClr val="000000">
                      <a:alpha val="76000"/>
                    </a:srgbClr>
                  </a:outerShdw>
                </a:effectLst>
              </a:rPr>
              <a:t>Senologica</a:t>
            </a:r>
            <a:endParaRPr lang="en-US" sz="2000" i="1" dirty="0">
              <a:solidFill>
                <a:srgbClr val="66FF33"/>
              </a:solidFill>
              <a:effectLst>
                <a:outerShdw blurRad="50800" dist="38100" dir="2700000" algn="tl" rotWithShape="0">
                  <a:srgbClr val="000000">
                    <a:alpha val="76000"/>
                  </a:srgbClr>
                </a:outerShdw>
              </a:effectLst>
            </a:endParaRPr>
          </a:p>
        </p:txBody>
      </p:sp>
      <p:sp>
        <p:nvSpPr>
          <p:cNvPr id="43013" name="Rectangle 8"/>
          <p:cNvSpPr>
            <a:spLocks noChangeArrowheads="1"/>
          </p:cNvSpPr>
          <p:nvPr/>
        </p:nvSpPr>
        <p:spPr bwMode="auto">
          <a:xfrm>
            <a:off x="347663" y="5768975"/>
            <a:ext cx="8499475" cy="904875"/>
          </a:xfrm>
          <a:prstGeom prst="rect">
            <a:avLst/>
          </a:prstGeom>
          <a:noFill/>
          <a:ln w="9525">
            <a:noFill/>
            <a:miter lim="800000"/>
            <a:headEnd/>
            <a:tailEnd/>
          </a:ln>
        </p:spPr>
        <p:txBody>
          <a:bodyPr lIns="92075" tIns="46038" rIns="92075" bIns="46038">
            <a:prstTxWarp prst="textNoShape">
              <a:avLst/>
            </a:prstTxWarp>
            <a:spAutoFit/>
          </a:bodyPr>
          <a:lstStyle/>
          <a:p>
            <a:pPr algn="ctr" defTabSz="762000" eaLnBrk="0" hangingPunct="0">
              <a:spcBef>
                <a:spcPct val="20000"/>
              </a:spcBef>
            </a:pPr>
            <a:r>
              <a:rPr lang="en-US" sz="2400" i="1">
                <a:solidFill>
                  <a:srgbClr val="66FF33"/>
                </a:solidFill>
                <a:effectLst>
                  <a:outerShdw blurRad="50800" dist="38100" dir="2700000" algn="tl" rotWithShape="0">
                    <a:srgbClr val="000000">
                      <a:alpha val="76000"/>
                    </a:srgbClr>
                  </a:outerShdw>
                </a:effectLst>
              </a:rPr>
              <a:t>Istituto Nazionale Tumori “Fondazione Pascale”</a:t>
            </a:r>
          </a:p>
          <a:p>
            <a:pPr algn="ctr" defTabSz="762000" eaLnBrk="0" hangingPunct="0">
              <a:spcBef>
                <a:spcPct val="20000"/>
              </a:spcBef>
            </a:pPr>
            <a:r>
              <a:rPr lang="en-US" sz="2400" i="1">
                <a:solidFill>
                  <a:srgbClr val="66FF33"/>
                </a:solidFill>
                <a:effectLst>
                  <a:outerShdw blurRad="50800" dist="38100" dir="2700000" algn="tl" rotWithShape="0">
                    <a:srgbClr val="000000">
                      <a:alpha val="76000"/>
                    </a:srgbClr>
                  </a:outerShdw>
                </a:effectLst>
              </a:rPr>
              <a:t>Napoli, Italia</a:t>
            </a:r>
          </a:p>
        </p:txBody>
      </p:sp>
      <p:pic>
        <p:nvPicPr>
          <p:cNvPr id="10" name="Immagine 8"/>
          <p:cNvPicPr>
            <a:picLocks noChangeAspect="1"/>
          </p:cNvPicPr>
          <p:nvPr/>
        </p:nvPicPr>
        <p:blipFill>
          <a:blip r:embed="rId3"/>
          <a:srcRect/>
          <a:stretch>
            <a:fillRect/>
          </a:stretch>
        </p:blipFill>
        <p:spPr bwMode="auto">
          <a:xfrm>
            <a:off x="1581150" y="3290888"/>
            <a:ext cx="5991225" cy="2397125"/>
          </a:xfrm>
          <a:prstGeom prst="rect">
            <a:avLst/>
          </a:prstGeom>
          <a:noFill/>
          <a:ln w="25400">
            <a:solidFill>
              <a:srgbClr val="00FF00"/>
            </a:solidFill>
            <a:miter lim="800000"/>
            <a:headEnd/>
            <a:tailEnd/>
          </a:ln>
          <a:effectLst>
            <a:outerShdw blurRad="85725" dist="165100" dir="2700000" algn="tl" rotWithShape="0">
              <a:srgbClr val="000000">
                <a:alpha val="43000"/>
              </a:srgbClr>
            </a:outerShdw>
          </a:effectLst>
        </p:spPr>
      </p:pic>
    </p:spTree>
  </p:cSld>
  <p:clrMapOvr>
    <a:masterClrMapping/>
  </p:clrMapOvr>
  <p:transition spd="med">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 name="Rectangle 1"/>
          <p:cNvSpPr/>
          <p:nvPr/>
        </p:nvSpPr>
        <p:spPr>
          <a:xfrm>
            <a:off x="0" y="0"/>
            <a:ext cx="9144000" cy="1423988"/>
          </a:xfrm>
          <a:prstGeom prst="rect">
            <a:avLst/>
          </a:prstGeom>
          <a:solidFill>
            <a:srgbClr val="006200"/>
          </a:solidFill>
          <a:ln>
            <a:solidFill>
              <a:srgbClr val="C00000"/>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GB" dirty="0">
              <a:solidFill>
                <a:srgbClr val="FFFFFF"/>
              </a:solidFill>
            </a:endParaRPr>
          </a:p>
        </p:txBody>
      </p:sp>
      <p:sp>
        <p:nvSpPr>
          <p:cNvPr id="11266" name="Text Box 5"/>
          <p:cNvSpPr txBox="1">
            <a:spLocks noChangeArrowheads="1"/>
          </p:cNvSpPr>
          <p:nvPr/>
        </p:nvSpPr>
        <p:spPr bwMode="auto">
          <a:xfrm>
            <a:off x="687388" y="2825750"/>
            <a:ext cx="3316287" cy="1527175"/>
          </a:xfrm>
          <a:prstGeom prst="rect">
            <a:avLst/>
          </a:prstGeom>
          <a:solidFill>
            <a:schemeClr val="bg1"/>
          </a:solidFill>
          <a:ln w="19050">
            <a:solidFill>
              <a:srgbClr val="5F595B"/>
            </a:solidFill>
            <a:miter lim="800000"/>
            <a:headEnd/>
            <a:tailEnd/>
          </a:ln>
        </p:spPr>
        <p:txBody>
          <a:bodyPr>
            <a:spAutoFit/>
          </a:bodyPr>
          <a:lstStyle/>
          <a:p>
            <a:pPr marL="174625" indent="-174625" defTabSz="457200"/>
            <a:r>
              <a:rPr lang="en-US" b="1">
                <a:solidFill>
                  <a:srgbClr val="5F595B"/>
                </a:solidFill>
                <a:latin typeface="Arial" pitchFamily="34" charset="0"/>
                <a:ea typeface="ＭＳ Ｐゴシック" pitchFamily="34" charset="-128"/>
              </a:rPr>
              <a:t>Key eligibility criteria</a:t>
            </a:r>
          </a:p>
          <a:p>
            <a:pPr marL="174625" indent="-174625" defTabSz="457200">
              <a:spcBef>
                <a:spcPct val="35000"/>
              </a:spcBef>
              <a:buFont typeface="Arial" pitchFamily="34" charset="0"/>
              <a:buChar char="•"/>
            </a:pPr>
            <a:r>
              <a:rPr lang="en-US" sz="1600">
                <a:solidFill>
                  <a:srgbClr val="5F595B"/>
                </a:solidFill>
                <a:latin typeface="Arial" pitchFamily="34" charset="0"/>
                <a:ea typeface="ＭＳ Ｐゴシック" pitchFamily="34" charset="-128"/>
              </a:rPr>
              <a:t>  Adults with breast, prostate, other solid tumors, or multiple myeloma</a:t>
            </a:r>
          </a:p>
          <a:p>
            <a:pPr marL="174625" indent="-174625" defTabSz="457200">
              <a:spcBef>
                <a:spcPct val="35000"/>
              </a:spcBef>
              <a:buFont typeface="Arial" pitchFamily="34" charset="0"/>
              <a:buChar char="•"/>
            </a:pPr>
            <a:r>
              <a:rPr lang="en-US" sz="1600">
                <a:solidFill>
                  <a:srgbClr val="5F595B"/>
                </a:solidFill>
                <a:latin typeface="Arial" pitchFamily="34" charset="0"/>
                <a:ea typeface="ＭＳ Ｐゴシック" pitchFamily="34" charset="-128"/>
              </a:rPr>
              <a:t>  ≥ 1 bone metastasis/lesion</a:t>
            </a:r>
          </a:p>
        </p:txBody>
      </p:sp>
      <p:sp>
        <p:nvSpPr>
          <p:cNvPr id="11267" name="Text Box 6"/>
          <p:cNvSpPr txBox="1">
            <a:spLocks noChangeArrowheads="1"/>
          </p:cNvSpPr>
          <p:nvPr/>
        </p:nvSpPr>
        <p:spPr bwMode="auto">
          <a:xfrm>
            <a:off x="5876925" y="1958975"/>
            <a:ext cx="2565400" cy="1412875"/>
          </a:xfrm>
          <a:prstGeom prst="rect">
            <a:avLst/>
          </a:prstGeom>
          <a:solidFill>
            <a:srgbClr val="002060"/>
          </a:solidFill>
          <a:ln w="19050">
            <a:solidFill>
              <a:srgbClr val="5F595B"/>
            </a:solidFill>
            <a:miter lim="800000"/>
            <a:headEnd/>
            <a:tailEnd/>
          </a:ln>
        </p:spPr>
        <p:txBody>
          <a:bodyPr/>
          <a:lstStyle/>
          <a:p>
            <a:pPr algn="ctr" defTabSz="457200"/>
            <a:r>
              <a:rPr lang="en-US" b="1">
                <a:solidFill>
                  <a:srgbClr val="FFFFFF"/>
                </a:solidFill>
                <a:latin typeface="Arial" pitchFamily="34" charset="0"/>
                <a:ea typeface="ＭＳ Ｐゴシック" pitchFamily="34" charset="-128"/>
              </a:rPr>
              <a:t>Denosumab</a:t>
            </a:r>
          </a:p>
          <a:p>
            <a:pPr algn="ctr" defTabSz="457200"/>
            <a:r>
              <a:rPr lang="en-US" sz="1600">
                <a:solidFill>
                  <a:srgbClr val="FFFFFF"/>
                </a:solidFill>
                <a:latin typeface="Arial" pitchFamily="34" charset="0"/>
                <a:ea typeface="ＭＳ Ｐゴシック" pitchFamily="34" charset="-128"/>
              </a:rPr>
              <a:t>120 mg SC Q4W</a:t>
            </a:r>
            <a:br>
              <a:rPr lang="en-US" sz="1600">
                <a:solidFill>
                  <a:srgbClr val="FFFFFF"/>
                </a:solidFill>
                <a:latin typeface="Arial" pitchFamily="34" charset="0"/>
                <a:ea typeface="ＭＳ Ｐゴシック" pitchFamily="34" charset="-128"/>
              </a:rPr>
            </a:br>
            <a:r>
              <a:rPr lang="en-US">
                <a:solidFill>
                  <a:srgbClr val="FFFFFF"/>
                </a:solidFill>
                <a:latin typeface="Arial" pitchFamily="34" charset="0"/>
                <a:ea typeface="ＭＳ Ｐゴシック" pitchFamily="34" charset="-128"/>
              </a:rPr>
              <a:t>+</a:t>
            </a:r>
            <a:br>
              <a:rPr lang="en-US">
                <a:solidFill>
                  <a:srgbClr val="FFFFFF"/>
                </a:solidFill>
                <a:latin typeface="Arial" pitchFamily="34" charset="0"/>
                <a:ea typeface="ＭＳ Ｐゴシック" pitchFamily="34" charset="-128"/>
              </a:rPr>
            </a:br>
            <a:r>
              <a:rPr lang="en-US" b="1">
                <a:solidFill>
                  <a:srgbClr val="FFFFFF"/>
                </a:solidFill>
                <a:latin typeface="Arial" pitchFamily="34" charset="0"/>
                <a:ea typeface="ＭＳ Ｐゴシック" pitchFamily="34" charset="-128"/>
              </a:rPr>
              <a:t>Placebo</a:t>
            </a:r>
            <a:br>
              <a:rPr lang="en-US" b="1">
                <a:solidFill>
                  <a:srgbClr val="FFFFFF"/>
                </a:solidFill>
                <a:latin typeface="Arial" pitchFamily="34" charset="0"/>
                <a:ea typeface="ＭＳ Ｐゴシック" pitchFamily="34" charset="-128"/>
              </a:rPr>
            </a:br>
            <a:r>
              <a:rPr lang="en-US">
                <a:solidFill>
                  <a:srgbClr val="FFFFFF"/>
                </a:solidFill>
                <a:latin typeface="Arial" pitchFamily="34" charset="0"/>
                <a:ea typeface="ＭＳ Ｐゴシック" pitchFamily="34" charset="-128"/>
              </a:rPr>
              <a:t>IV</a:t>
            </a:r>
            <a:r>
              <a:rPr lang="en-US" sz="1600">
                <a:solidFill>
                  <a:srgbClr val="FFFFFF"/>
                </a:solidFill>
                <a:latin typeface="Arial" pitchFamily="34" charset="0"/>
                <a:ea typeface="ＭＳ Ｐゴシック" pitchFamily="34" charset="-128"/>
              </a:rPr>
              <a:t> Q4W</a:t>
            </a:r>
          </a:p>
        </p:txBody>
      </p:sp>
      <p:sp>
        <p:nvSpPr>
          <p:cNvPr id="11268" name="Text Box 7"/>
          <p:cNvSpPr txBox="1">
            <a:spLocks noChangeArrowheads="1"/>
          </p:cNvSpPr>
          <p:nvPr/>
        </p:nvSpPr>
        <p:spPr bwMode="auto">
          <a:xfrm>
            <a:off x="5876925" y="3803650"/>
            <a:ext cx="2565400" cy="1447800"/>
          </a:xfrm>
          <a:prstGeom prst="rect">
            <a:avLst/>
          </a:prstGeom>
          <a:solidFill>
            <a:schemeClr val="accent2"/>
          </a:solidFill>
          <a:ln w="19050">
            <a:solidFill>
              <a:srgbClr val="4A4746"/>
            </a:solidFill>
            <a:miter lim="800000"/>
            <a:headEnd/>
            <a:tailEnd/>
          </a:ln>
        </p:spPr>
        <p:txBody>
          <a:bodyPr>
            <a:spAutoFit/>
          </a:bodyPr>
          <a:lstStyle/>
          <a:p>
            <a:pPr algn="ctr" defTabSz="457200"/>
            <a:r>
              <a:rPr lang="en-US" b="1">
                <a:solidFill>
                  <a:srgbClr val="FFFFFF"/>
                </a:solidFill>
                <a:latin typeface="Arial" pitchFamily="34" charset="0"/>
                <a:ea typeface="ＭＳ Ｐゴシック" pitchFamily="34" charset="-128"/>
              </a:rPr>
              <a:t>Zoledronic acid </a:t>
            </a:r>
          </a:p>
          <a:p>
            <a:pPr algn="ctr" defTabSz="457200"/>
            <a:r>
              <a:rPr lang="en-US" sz="1600">
                <a:solidFill>
                  <a:srgbClr val="FFFFFF"/>
                </a:solidFill>
                <a:latin typeface="Arial" pitchFamily="34" charset="0"/>
                <a:ea typeface="ＭＳ Ｐゴシック" pitchFamily="34" charset="-128"/>
              </a:rPr>
              <a:t>4 mg IV Q4W</a:t>
            </a:r>
            <a:endParaRPr lang="en-US" b="1">
              <a:solidFill>
                <a:srgbClr val="FFFFFF"/>
              </a:solidFill>
              <a:latin typeface="Arial" pitchFamily="34" charset="0"/>
              <a:ea typeface="ＭＳ Ｐゴシック" pitchFamily="34" charset="-128"/>
            </a:endParaRPr>
          </a:p>
          <a:p>
            <a:pPr algn="ctr" defTabSz="457200"/>
            <a:r>
              <a:rPr lang="en-US">
                <a:solidFill>
                  <a:srgbClr val="FFFFFF"/>
                </a:solidFill>
                <a:latin typeface="Arial" pitchFamily="34" charset="0"/>
                <a:ea typeface="ＭＳ Ｐゴシック" pitchFamily="34" charset="-128"/>
              </a:rPr>
              <a:t>+</a:t>
            </a:r>
          </a:p>
          <a:p>
            <a:pPr algn="ctr" defTabSz="457200"/>
            <a:r>
              <a:rPr lang="en-US" b="1">
                <a:solidFill>
                  <a:srgbClr val="FFFFFF"/>
                </a:solidFill>
                <a:latin typeface="Arial" pitchFamily="34" charset="0"/>
                <a:ea typeface="ＭＳ Ｐゴシック" pitchFamily="34" charset="-128"/>
              </a:rPr>
              <a:t>Placebo</a:t>
            </a:r>
            <a:br>
              <a:rPr lang="en-US" b="1">
                <a:solidFill>
                  <a:srgbClr val="FFFFFF"/>
                </a:solidFill>
                <a:latin typeface="Arial" pitchFamily="34" charset="0"/>
                <a:ea typeface="ＭＳ Ｐゴシック" pitchFamily="34" charset="-128"/>
              </a:rPr>
            </a:br>
            <a:r>
              <a:rPr lang="en-US">
                <a:solidFill>
                  <a:srgbClr val="FFFFFF"/>
                </a:solidFill>
                <a:latin typeface="Arial" pitchFamily="34" charset="0"/>
                <a:ea typeface="ＭＳ Ｐゴシック" pitchFamily="34" charset="-128"/>
              </a:rPr>
              <a:t>SC</a:t>
            </a:r>
            <a:r>
              <a:rPr lang="en-US" b="1">
                <a:solidFill>
                  <a:srgbClr val="FFFFFF"/>
                </a:solidFill>
                <a:latin typeface="Arial" pitchFamily="34" charset="0"/>
                <a:ea typeface="ＭＳ Ｐゴシック" pitchFamily="34" charset="-128"/>
              </a:rPr>
              <a:t> </a:t>
            </a:r>
            <a:r>
              <a:rPr lang="en-GB" sz="1600">
                <a:solidFill>
                  <a:srgbClr val="FFFFFF"/>
                </a:solidFill>
                <a:latin typeface="Arial" pitchFamily="34" charset="0"/>
                <a:ea typeface="ＭＳ Ｐゴシック" pitchFamily="34" charset="-128"/>
              </a:rPr>
              <a:t>Q4W</a:t>
            </a:r>
            <a:endParaRPr lang="en-US" sz="1600">
              <a:solidFill>
                <a:srgbClr val="FFFFFF"/>
              </a:solidFill>
              <a:latin typeface="Arial" pitchFamily="34" charset="0"/>
              <a:ea typeface="ＭＳ Ｐゴシック" pitchFamily="34" charset="-128"/>
            </a:endParaRPr>
          </a:p>
        </p:txBody>
      </p:sp>
      <p:cxnSp>
        <p:nvCxnSpPr>
          <p:cNvPr id="11269" name="AutoShape 8"/>
          <p:cNvCxnSpPr>
            <a:cxnSpLocks noChangeShapeType="1"/>
            <a:stCxn id="11271" idx="3"/>
            <a:endCxn id="11267" idx="1"/>
          </p:cNvCxnSpPr>
          <p:nvPr/>
        </p:nvCxnSpPr>
        <p:spPr bwMode="auto">
          <a:xfrm flipV="1">
            <a:off x="4949825" y="2665413"/>
            <a:ext cx="917575" cy="746125"/>
          </a:xfrm>
          <a:prstGeom prst="bentConnector3">
            <a:avLst>
              <a:gd name="adj1" fmla="val 49829"/>
            </a:avLst>
          </a:prstGeom>
          <a:noFill/>
          <a:ln w="28575">
            <a:solidFill>
              <a:srgbClr val="C00000"/>
            </a:solidFill>
            <a:miter lim="800000"/>
            <a:headEnd/>
            <a:tailEnd type="triangle" w="med" len="med"/>
          </a:ln>
        </p:spPr>
      </p:cxnSp>
      <p:cxnSp>
        <p:nvCxnSpPr>
          <p:cNvPr id="11270" name="AutoShape 9"/>
          <p:cNvCxnSpPr>
            <a:cxnSpLocks noChangeShapeType="1"/>
            <a:stCxn id="11271" idx="3"/>
            <a:endCxn id="11268" idx="1"/>
          </p:cNvCxnSpPr>
          <p:nvPr/>
        </p:nvCxnSpPr>
        <p:spPr bwMode="auto">
          <a:xfrm>
            <a:off x="4940300" y="3411538"/>
            <a:ext cx="936625" cy="1116012"/>
          </a:xfrm>
          <a:prstGeom prst="bentConnector3">
            <a:avLst>
              <a:gd name="adj1" fmla="val 50000"/>
            </a:avLst>
          </a:prstGeom>
          <a:noFill/>
          <a:ln w="28575">
            <a:solidFill>
              <a:srgbClr val="C00000"/>
            </a:solidFill>
            <a:miter lim="800000"/>
            <a:headEnd/>
            <a:tailEnd type="triangle" w="med" len="med"/>
          </a:ln>
        </p:spPr>
      </p:cxnSp>
      <p:sp>
        <p:nvSpPr>
          <p:cNvPr id="11271" name="Text Box 12"/>
          <p:cNvSpPr txBox="1">
            <a:spLocks noChangeArrowheads="1"/>
          </p:cNvSpPr>
          <p:nvPr/>
        </p:nvSpPr>
        <p:spPr bwMode="auto">
          <a:xfrm>
            <a:off x="4535488" y="1765300"/>
            <a:ext cx="404812" cy="3292475"/>
          </a:xfrm>
          <a:prstGeom prst="rect">
            <a:avLst/>
          </a:prstGeom>
          <a:solidFill>
            <a:schemeClr val="bg1"/>
          </a:solidFill>
          <a:ln w="19050">
            <a:solidFill>
              <a:srgbClr val="5F595B"/>
            </a:solidFill>
            <a:miter lim="800000"/>
            <a:headEnd/>
            <a:tailEnd/>
          </a:ln>
        </p:spPr>
        <p:txBody>
          <a:bodyPr anchor="ctr" anchorCtr="1">
            <a:spAutoFit/>
          </a:bodyPr>
          <a:lstStyle/>
          <a:p>
            <a:pPr algn="ctr" defTabSz="457200"/>
            <a:r>
              <a:rPr lang="en-US" sz="1600" b="1">
                <a:solidFill>
                  <a:srgbClr val="5F595B"/>
                </a:solidFill>
                <a:latin typeface="Arial" pitchFamily="34" charset="0"/>
                <a:ea typeface="ＭＳ Ｐゴシック" pitchFamily="34" charset="-128"/>
              </a:rPr>
              <a:t>R A N D O M</a:t>
            </a:r>
          </a:p>
          <a:p>
            <a:pPr algn="ctr" defTabSz="457200"/>
            <a:r>
              <a:rPr lang="en-US" sz="1600" b="1">
                <a:solidFill>
                  <a:srgbClr val="5F595B"/>
                </a:solidFill>
                <a:latin typeface="Arial" pitchFamily="34" charset="0"/>
                <a:ea typeface="ＭＳ Ｐゴシック" pitchFamily="34" charset="-128"/>
              </a:rPr>
              <a:t>I</a:t>
            </a:r>
          </a:p>
          <a:p>
            <a:pPr algn="ctr" defTabSz="457200"/>
            <a:r>
              <a:rPr lang="en-US" sz="1600" b="1">
                <a:solidFill>
                  <a:srgbClr val="5F595B"/>
                </a:solidFill>
                <a:latin typeface="Arial" pitchFamily="34" charset="0"/>
                <a:ea typeface="ＭＳ Ｐゴシック" pitchFamily="34" charset="-128"/>
              </a:rPr>
              <a:t>S A T</a:t>
            </a:r>
          </a:p>
          <a:p>
            <a:pPr algn="ctr" defTabSz="457200"/>
            <a:r>
              <a:rPr lang="en-US" sz="1600" b="1">
                <a:solidFill>
                  <a:srgbClr val="5F595B"/>
                </a:solidFill>
                <a:latin typeface="Arial" pitchFamily="34" charset="0"/>
                <a:ea typeface="ＭＳ Ｐゴシック" pitchFamily="34" charset="-128"/>
              </a:rPr>
              <a:t>I O N</a:t>
            </a:r>
          </a:p>
        </p:txBody>
      </p:sp>
      <p:sp>
        <p:nvSpPr>
          <p:cNvPr id="11272" name="Line 13"/>
          <p:cNvSpPr>
            <a:spLocks noChangeShapeType="1"/>
          </p:cNvSpPr>
          <p:nvPr/>
        </p:nvSpPr>
        <p:spPr bwMode="auto">
          <a:xfrm>
            <a:off x="3987800" y="3402013"/>
            <a:ext cx="520700" cy="0"/>
          </a:xfrm>
          <a:prstGeom prst="line">
            <a:avLst/>
          </a:prstGeom>
          <a:noFill/>
          <a:ln w="28575">
            <a:solidFill>
              <a:srgbClr val="C00000"/>
            </a:solidFill>
            <a:round/>
            <a:headEnd/>
            <a:tailEnd type="triangle" w="med" len="med"/>
          </a:ln>
        </p:spPr>
        <p:txBody>
          <a:bodyPr/>
          <a:lstStyle/>
          <a:p>
            <a:pPr defTabSz="457200"/>
            <a:endParaRPr lang="en-US">
              <a:solidFill>
                <a:srgbClr val="5F595B"/>
              </a:solidFill>
              <a:latin typeface="Arial" pitchFamily="34" charset="0"/>
              <a:ea typeface="ＭＳ Ｐゴシック" pitchFamily="34" charset="-128"/>
            </a:endParaRPr>
          </a:p>
        </p:txBody>
      </p:sp>
      <p:sp>
        <p:nvSpPr>
          <p:cNvPr id="11273" name="TextBox 14"/>
          <p:cNvSpPr txBox="1">
            <a:spLocks noChangeArrowheads="1"/>
          </p:cNvSpPr>
          <p:nvPr/>
        </p:nvSpPr>
        <p:spPr bwMode="auto">
          <a:xfrm>
            <a:off x="763588" y="4484688"/>
            <a:ext cx="1000125" cy="368300"/>
          </a:xfrm>
          <a:prstGeom prst="rect">
            <a:avLst/>
          </a:prstGeom>
          <a:noFill/>
          <a:ln w="9525">
            <a:noFill/>
            <a:miter lim="800000"/>
            <a:headEnd/>
            <a:tailEnd/>
          </a:ln>
        </p:spPr>
        <p:txBody>
          <a:bodyPr wrap="none">
            <a:spAutoFit/>
          </a:bodyPr>
          <a:lstStyle/>
          <a:p>
            <a:pPr defTabSz="457200"/>
            <a:r>
              <a:rPr lang="en-GB">
                <a:solidFill>
                  <a:srgbClr val="5F595B"/>
                </a:solidFill>
                <a:latin typeface="Arial" pitchFamily="34" charset="0"/>
                <a:ea typeface="ＭＳ Ｐゴシック" pitchFamily="34" charset="-128"/>
              </a:rPr>
              <a:t>N=5723</a:t>
            </a:r>
          </a:p>
        </p:txBody>
      </p:sp>
      <p:sp>
        <p:nvSpPr>
          <p:cNvPr id="11274" name="Title 13"/>
          <p:cNvSpPr>
            <a:spLocks noGrp="1"/>
          </p:cNvSpPr>
          <p:nvPr>
            <p:ph type="title"/>
          </p:nvPr>
        </p:nvSpPr>
        <p:spPr/>
        <p:txBody>
          <a:bodyPr/>
          <a:lstStyle/>
          <a:p>
            <a:r>
              <a:rPr lang="en-US" smtClean="0">
                <a:latin typeface="Arial" pitchFamily="34" charset="0"/>
                <a:ea typeface="ＭＳ Ｐゴシック" pitchFamily="34" charset="-128"/>
                <a:cs typeface="Arial" pitchFamily="34" charset="0"/>
              </a:rPr>
              <a:t>Integrated analysis design</a:t>
            </a:r>
            <a:endParaRPr lang="en-GB" smtClean="0">
              <a:latin typeface="Arial" pitchFamily="34" charset="0"/>
              <a:ea typeface="ＭＳ Ｐゴシック" pitchFamily="34" charset="-128"/>
              <a:cs typeface="Arial" pitchFamily="34" charset="0"/>
            </a:endParaRPr>
          </a:p>
        </p:txBody>
      </p:sp>
      <p:sp>
        <p:nvSpPr>
          <p:cNvPr id="11275" name="Text Box 14"/>
          <p:cNvSpPr txBox="1">
            <a:spLocks noChangeArrowheads="1"/>
          </p:cNvSpPr>
          <p:nvPr/>
        </p:nvSpPr>
        <p:spPr bwMode="auto">
          <a:xfrm>
            <a:off x="4865688" y="5456238"/>
            <a:ext cx="4254500" cy="246062"/>
          </a:xfrm>
          <a:prstGeom prst="rect">
            <a:avLst/>
          </a:prstGeom>
          <a:noFill/>
          <a:ln w="9525">
            <a:noFill/>
            <a:miter lim="800000"/>
            <a:headEnd/>
            <a:tailEnd/>
          </a:ln>
        </p:spPr>
        <p:txBody>
          <a:bodyPr wrap="none" lIns="0" tIns="0" rIns="0" bIns="0"/>
          <a:lstStyle/>
          <a:p>
            <a:pPr defTabSz="862013"/>
            <a:r>
              <a:rPr lang="en-US" sz="1600">
                <a:solidFill>
                  <a:srgbClr val="5F595B"/>
                </a:solidFill>
                <a:latin typeface="Arial" pitchFamily="34" charset="0"/>
                <a:ea typeface="ＭＳ Ｐゴシック" pitchFamily="34" charset="-128"/>
              </a:rPr>
              <a:t>Daily supplements of calcium and vitamin D</a:t>
            </a:r>
          </a:p>
        </p:txBody>
      </p:sp>
      <p:sp>
        <p:nvSpPr>
          <p:cNvPr id="11276" name="Rectangle 13"/>
          <p:cNvSpPr>
            <a:spLocks noChangeArrowheads="1"/>
          </p:cNvSpPr>
          <p:nvPr/>
        </p:nvSpPr>
        <p:spPr bwMode="auto">
          <a:xfrm>
            <a:off x="557213" y="5938838"/>
            <a:ext cx="8126412" cy="254000"/>
          </a:xfrm>
          <a:prstGeom prst="rect">
            <a:avLst/>
          </a:prstGeom>
          <a:noFill/>
          <a:ln w="9525">
            <a:noFill/>
            <a:miter lim="800000"/>
            <a:headEnd/>
            <a:tailEnd/>
          </a:ln>
        </p:spPr>
        <p:txBody>
          <a:bodyPr tIns="0" rIns="0" bIns="0"/>
          <a:lstStyle/>
          <a:p>
            <a:pPr defTabSz="457200">
              <a:buClr>
                <a:srgbClr val="C70400"/>
              </a:buClr>
              <a:buFont typeface="Arial" pitchFamily="34" charset="0"/>
              <a:buChar char="•"/>
            </a:pPr>
            <a:r>
              <a:rPr lang="en-US" sz="2000">
                <a:solidFill>
                  <a:srgbClr val="5F595B"/>
                </a:solidFill>
                <a:latin typeface="Arial" pitchFamily="34" charset="0"/>
                <a:ea typeface="ＭＳ Ｐゴシック" pitchFamily="34" charset="-128"/>
              </a:rPr>
              <a:t> The three Phase III studies were identically designed</a:t>
            </a:r>
          </a:p>
        </p:txBody>
      </p:sp>
      <p:sp>
        <p:nvSpPr>
          <p:cNvPr id="11277" name="Rectangle 6"/>
          <p:cNvSpPr>
            <a:spLocks noChangeArrowheads="1"/>
          </p:cNvSpPr>
          <p:nvPr/>
        </p:nvSpPr>
        <p:spPr bwMode="auto">
          <a:xfrm>
            <a:off x="2014538" y="6415088"/>
            <a:ext cx="7021512" cy="398462"/>
          </a:xfrm>
          <a:prstGeom prst="rect">
            <a:avLst/>
          </a:prstGeom>
          <a:noFill/>
          <a:ln w="9525">
            <a:noFill/>
            <a:miter lim="800000"/>
            <a:headEnd/>
            <a:tailEnd/>
          </a:ln>
        </p:spPr>
        <p:txBody>
          <a:bodyPr tIns="46800" bIns="46800" anchor="b"/>
          <a:lstStyle/>
          <a:p>
            <a:pPr marL="457200" indent="-457200" algn="r" defTabSz="457200">
              <a:lnSpc>
                <a:spcPct val="90000"/>
              </a:lnSpc>
              <a:spcBef>
                <a:spcPct val="35000"/>
              </a:spcBef>
              <a:buClr>
                <a:srgbClr val="5F595B"/>
              </a:buClr>
            </a:pPr>
            <a:r>
              <a:rPr lang="fr-FR" sz="1200">
                <a:solidFill>
                  <a:srgbClr val="5F595B"/>
                </a:solidFill>
                <a:latin typeface="Arial" pitchFamily="34" charset="0"/>
                <a:ea typeface="ＭＳ Ｐゴシック" pitchFamily="34" charset="-128"/>
              </a:rPr>
              <a:t>Lipton, et al. ESMO 2010 (P1249).</a:t>
            </a:r>
          </a:p>
        </p:txBody>
      </p:sp>
      <p:sp>
        <p:nvSpPr>
          <p:cNvPr id="11278" name="Rectangle 6"/>
          <p:cNvSpPr>
            <a:spLocks noChangeArrowheads="1"/>
          </p:cNvSpPr>
          <p:nvPr/>
        </p:nvSpPr>
        <p:spPr bwMode="auto">
          <a:xfrm>
            <a:off x="65088" y="6200775"/>
            <a:ext cx="6176962" cy="612775"/>
          </a:xfrm>
          <a:prstGeom prst="rect">
            <a:avLst/>
          </a:prstGeom>
          <a:noFill/>
          <a:ln w="9525">
            <a:noFill/>
            <a:miter lim="800000"/>
            <a:headEnd/>
            <a:tailEnd/>
          </a:ln>
        </p:spPr>
        <p:txBody>
          <a:bodyPr tIns="46800" bIns="46800" anchor="b"/>
          <a:lstStyle/>
          <a:p>
            <a:pPr defTabSz="457200" eaLnBrk="0" hangingPunct="0"/>
            <a:r>
              <a:rPr lang="en-GB" sz="800">
                <a:solidFill>
                  <a:srgbClr val="5F595B"/>
                </a:solidFill>
                <a:latin typeface="Arial" pitchFamily="34" charset="0"/>
                <a:ea typeface="ＭＳ Ｐゴシック" pitchFamily="34" charset="-128"/>
              </a:rPr>
              <a:t>Denosumab (120 mg Q4W) is not approved for use in patients with advanced cancer to delay SREs.</a:t>
            </a:r>
            <a:br>
              <a:rPr lang="en-GB" sz="800">
                <a:solidFill>
                  <a:srgbClr val="5F595B"/>
                </a:solidFill>
                <a:latin typeface="Arial" pitchFamily="34" charset="0"/>
                <a:ea typeface="ＭＳ Ｐゴシック" pitchFamily="34" charset="-128"/>
              </a:rPr>
            </a:br>
            <a:r>
              <a:rPr lang="en-GB" sz="800">
                <a:solidFill>
                  <a:srgbClr val="5F595B"/>
                </a:solidFill>
                <a:latin typeface="Arial" pitchFamily="34" charset="0"/>
                <a:ea typeface="ＭＳ Ｐゴシック" pitchFamily="34" charset="-128"/>
              </a:rPr>
              <a:t>Denosumab is investigational in that setting.</a:t>
            </a:r>
          </a:p>
        </p:txBody>
      </p:sp>
    </p:spTree>
    <p:custDataLst>
      <p:tags r:id="rId1"/>
    </p:custDataLst>
  </p:cSld>
  <p:clrMapOvr>
    <a:masterClrMapping/>
  </p:clrMapOvr>
  <p:transition spd="med">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1"/>
          <p:cNvSpPr/>
          <p:nvPr/>
        </p:nvSpPr>
        <p:spPr>
          <a:xfrm>
            <a:off x="0" y="0"/>
            <a:ext cx="9144000" cy="1423988"/>
          </a:xfrm>
          <a:prstGeom prst="rect">
            <a:avLst/>
          </a:prstGeom>
          <a:solidFill>
            <a:srgbClr val="006200"/>
          </a:solidFill>
          <a:ln>
            <a:solidFill>
              <a:srgbClr val="C00000"/>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GB" dirty="0">
              <a:solidFill>
                <a:srgbClr val="FFFFFF"/>
              </a:solidFill>
            </a:endParaRPr>
          </a:p>
        </p:txBody>
      </p:sp>
      <p:sp>
        <p:nvSpPr>
          <p:cNvPr id="14338" name="Title 1"/>
          <p:cNvSpPr>
            <a:spLocks noGrp="1"/>
          </p:cNvSpPr>
          <p:nvPr>
            <p:ph type="title"/>
          </p:nvPr>
        </p:nvSpPr>
        <p:spPr/>
        <p:txBody>
          <a:bodyPr/>
          <a:lstStyle/>
          <a:p>
            <a:pPr>
              <a:lnSpc>
                <a:spcPct val="95000"/>
              </a:lnSpc>
            </a:pPr>
            <a:r>
              <a:rPr lang="en-US" smtClean="0">
                <a:latin typeface="Arial" pitchFamily="34" charset="0"/>
                <a:ea typeface="ＭＳ Ｐゴシック" pitchFamily="34" charset="-128"/>
                <a:cs typeface="Arial" pitchFamily="34" charset="0"/>
              </a:rPr>
              <a:t>Integrated analysis: Baseline characteristics</a:t>
            </a:r>
            <a:br>
              <a:rPr lang="en-US" smtClean="0">
                <a:latin typeface="Arial" pitchFamily="34" charset="0"/>
                <a:ea typeface="ＭＳ Ｐゴシック" pitchFamily="34" charset="-128"/>
                <a:cs typeface="Arial" pitchFamily="34" charset="0"/>
              </a:rPr>
            </a:br>
            <a:r>
              <a:rPr lang="en-US" smtClean="0">
                <a:latin typeface="Arial" pitchFamily="34" charset="0"/>
                <a:ea typeface="ＭＳ Ｐゴシック" pitchFamily="34" charset="-128"/>
                <a:cs typeface="Arial" pitchFamily="34" charset="0"/>
              </a:rPr>
              <a:t>were well matched between groups</a:t>
            </a:r>
          </a:p>
        </p:txBody>
      </p:sp>
      <p:sp>
        <p:nvSpPr>
          <p:cNvPr id="14339" name="TextBox 4"/>
          <p:cNvSpPr txBox="1">
            <a:spLocks noChangeArrowheads="1"/>
          </p:cNvSpPr>
          <p:nvPr/>
        </p:nvSpPr>
        <p:spPr bwMode="auto">
          <a:xfrm>
            <a:off x="554038" y="6181725"/>
            <a:ext cx="8026400" cy="414338"/>
          </a:xfrm>
          <a:prstGeom prst="rect">
            <a:avLst/>
          </a:prstGeom>
          <a:noFill/>
          <a:ln w="9525">
            <a:noFill/>
            <a:miter lim="800000"/>
            <a:headEnd/>
            <a:tailEnd/>
          </a:ln>
        </p:spPr>
        <p:txBody>
          <a:bodyPr lIns="0" tIns="0" rIns="0" bIns="180000" anchor="b"/>
          <a:lstStyle/>
          <a:p>
            <a:pPr defTabSz="457200"/>
            <a:r>
              <a:rPr lang="en-US" sz="1000">
                <a:solidFill>
                  <a:srgbClr val="5F595B"/>
                </a:solidFill>
                <a:latin typeface="Arial" pitchFamily="34" charset="0"/>
                <a:ea typeface="ＭＳ Ｐゴシック" pitchFamily="34" charset="-128"/>
              </a:rPr>
              <a:t>*Based on randomisation</a:t>
            </a:r>
          </a:p>
        </p:txBody>
      </p:sp>
      <p:graphicFrame>
        <p:nvGraphicFramePr>
          <p:cNvPr id="5" name="Table 4"/>
          <p:cNvGraphicFramePr>
            <a:graphicFrameLocks noGrp="1"/>
          </p:cNvGraphicFramePr>
          <p:nvPr/>
        </p:nvGraphicFramePr>
        <p:xfrm>
          <a:off x="557213" y="1735138"/>
          <a:ext cx="8008937" cy="4513263"/>
        </p:xfrm>
        <a:graphic>
          <a:graphicData uri="http://schemas.openxmlformats.org/drawingml/2006/table">
            <a:tbl>
              <a:tblPr/>
              <a:tblGrid>
                <a:gridCol w="4268787"/>
                <a:gridCol w="1824182"/>
                <a:gridCol w="1915968"/>
              </a:tblGrid>
              <a:tr h="573987">
                <a:tc>
                  <a:txBody>
                    <a:bodyPr/>
                    <a:lstStyle/>
                    <a:p>
                      <a:pPr marL="0" marR="0" lvl="0" indent="0" algn="l" defTabSz="862013"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smtClean="0">
                          <a:ln>
                            <a:noFill/>
                          </a:ln>
                          <a:solidFill>
                            <a:schemeClr val="bg1"/>
                          </a:solidFill>
                          <a:effectLst/>
                          <a:latin typeface="Arial" pitchFamily="-65" charset="0"/>
                          <a:ea typeface="MS Mincho" pitchFamily="49" charset="-128"/>
                          <a:cs typeface="MS Mincho" pitchFamily="49" charset="-128"/>
                        </a:rPr>
                        <a:t>Characteristics, n </a:t>
                      </a:r>
                      <a:r>
                        <a:rPr kumimoji="0" lang="en-US" sz="1600" b="0" i="0" u="none" strike="noStrike" cap="none" normalizeH="0" baseline="0" dirty="0">
                          <a:ln>
                            <a:noFill/>
                          </a:ln>
                          <a:solidFill>
                            <a:schemeClr val="bg1"/>
                          </a:solidFill>
                          <a:effectLst/>
                          <a:latin typeface="Arial" pitchFamily="-65" charset="0"/>
                          <a:ea typeface="MS Mincho" pitchFamily="49" charset="-128"/>
                          <a:cs typeface="MS Mincho" pitchFamily="49" charset="-128"/>
                        </a:rPr>
                        <a:t>(%) or median</a:t>
                      </a:r>
                    </a:p>
                  </a:txBody>
                  <a:tcPr marL="86210" marR="86210" marT="43112" marB="43112"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tx2">
                        <a:alpha val="90000"/>
                      </a:schemeClr>
                    </a:solidFill>
                  </a:tcPr>
                </a:tc>
                <a:tc>
                  <a:txBody>
                    <a:bodyPr/>
                    <a:lstStyle/>
                    <a:p>
                      <a:pPr marL="0" marR="0" lvl="0" indent="0" algn="ctr" defTabSz="862013" rtl="0" eaLnBrk="1" fontAlgn="base" latinLnBrk="0" hangingPunct="1">
                        <a:lnSpc>
                          <a:spcPct val="100000"/>
                        </a:lnSpc>
                        <a:spcBef>
                          <a:spcPct val="0"/>
                        </a:spcBef>
                        <a:spcAft>
                          <a:spcPct val="20000"/>
                        </a:spcAft>
                        <a:buClr>
                          <a:schemeClr val="tx1"/>
                        </a:buClr>
                        <a:buSzTx/>
                        <a:buFontTx/>
                        <a:buNone/>
                        <a:tabLst/>
                      </a:pPr>
                      <a:r>
                        <a:rPr kumimoji="0" lang="en-US" sz="1600" b="0" i="0" u="none" strike="noStrike" cap="none" normalizeH="0" baseline="0" dirty="0">
                          <a:ln>
                            <a:noFill/>
                          </a:ln>
                          <a:solidFill>
                            <a:schemeClr val="bg1"/>
                          </a:solidFill>
                          <a:effectLst/>
                          <a:latin typeface="Arial" pitchFamily="-65" charset="0"/>
                          <a:ea typeface="MS Mincho" pitchFamily="49" charset="-128"/>
                          <a:cs typeface="MS Mincho" pitchFamily="49" charset="-128"/>
                        </a:rPr>
                        <a:t>Zoledronic acid</a:t>
                      </a:r>
                      <a:br>
                        <a:rPr kumimoji="0" lang="en-US" sz="1600" b="0" i="0" u="none" strike="noStrike" cap="none" normalizeH="0" baseline="0" dirty="0">
                          <a:ln>
                            <a:noFill/>
                          </a:ln>
                          <a:solidFill>
                            <a:schemeClr val="bg1"/>
                          </a:solidFill>
                          <a:effectLst/>
                          <a:latin typeface="Arial" pitchFamily="-65" charset="0"/>
                          <a:ea typeface="MS Mincho" pitchFamily="49" charset="-128"/>
                          <a:cs typeface="MS Mincho" pitchFamily="49" charset="-128"/>
                        </a:rPr>
                      </a:br>
                      <a:r>
                        <a:rPr kumimoji="0" lang="en-US" sz="1600" b="0" i="0" u="none" strike="noStrike" cap="none" normalizeH="0" baseline="0" dirty="0" smtClean="0">
                          <a:ln>
                            <a:noFill/>
                          </a:ln>
                          <a:solidFill>
                            <a:schemeClr val="bg1"/>
                          </a:solidFill>
                          <a:effectLst/>
                          <a:latin typeface="Arial" pitchFamily="-65" charset="0"/>
                          <a:ea typeface="MS Mincho" pitchFamily="49" charset="-128"/>
                          <a:cs typeface="MS Mincho" pitchFamily="49" charset="-128"/>
                        </a:rPr>
                        <a:t>(n </a:t>
                      </a:r>
                      <a:r>
                        <a:rPr kumimoji="0" lang="en-US" sz="1600" b="0" i="0" u="none" strike="noStrike" cap="none" normalizeH="0" baseline="0" dirty="0">
                          <a:ln>
                            <a:noFill/>
                          </a:ln>
                          <a:solidFill>
                            <a:schemeClr val="bg1"/>
                          </a:solidFill>
                          <a:effectLst/>
                          <a:latin typeface="Arial" pitchFamily="-65" charset="0"/>
                          <a:ea typeface="MS Mincho" pitchFamily="49" charset="-128"/>
                          <a:cs typeface="MS Mincho" pitchFamily="49" charset="-128"/>
                        </a:rPr>
                        <a:t>= </a:t>
                      </a:r>
                      <a:r>
                        <a:rPr kumimoji="0" lang="en-US" altLang="ja-JP" sz="1600" b="0" i="0" u="none" strike="noStrike" cap="none" normalizeH="0" baseline="0" dirty="0">
                          <a:ln>
                            <a:noFill/>
                          </a:ln>
                          <a:solidFill>
                            <a:schemeClr val="bg1"/>
                          </a:solidFill>
                          <a:effectLst/>
                          <a:latin typeface="Arial" pitchFamily="-65" charset="0"/>
                          <a:ea typeface="MS Mincho" pitchFamily="49" charset="-128"/>
                          <a:cs typeface="MS Mincho" pitchFamily="49" charset="-128"/>
                        </a:rPr>
                        <a:t>2861</a:t>
                      </a:r>
                      <a:r>
                        <a:rPr kumimoji="0" lang="en-US" sz="1600" b="0" i="0" u="none" strike="noStrike" cap="none" normalizeH="0" baseline="0" dirty="0">
                          <a:ln>
                            <a:noFill/>
                          </a:ln>
                          <a:solidFill>
                            <a:schemeClr val="bg1"/>
                          </a:solidFill>
                          <a:effectLst/>
                          <a:latin typeface="Arial" pitchFamily="-65" charset="0"/>
                          <a:ea typeface="MS Mincho" pitchFamily="49" charset="-128"/>
                          <a:cs typeface="MS Mincho" pitchFamily="49" charset="-128"/>
                        </a:rPr>
                        <a:t>)</a:t>
                      </a:r>
                    </a:p>
                  </a:txBody>
                  <a:tcPr marL="86210" marR="86210" marT="43112" marB="43112"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tx2">
                        <a:alpha val="90000"/>
                      </a:schemeClr>
                    </a:solidFill>
                  </a:tcPr>
                </a:tc>
                <a:tc>
                  <a:txBody>
                    <a:bodyPr/>
                    <a:lstStyle/>
                    <a:p>
                      <a:pPr marL="0" marR="0" lvl="0" indent="0" algn="ctr" defTabSz="862013" rtl="0" eaLnBrk="1" fontAlgn="base" latinLnBrk="0" hangingPunct="1">
                        <a:lnSpc>
                          <a:spcPct val="100000"/>
                        </a:lnSpc>
                        <a:spcBef>
                          <a:spcPct val="0"/>
                        </a:spcBef>
                        <a:spcAft>
                          <a:spcPct val="20000"/>
                        </a:spcAft>
                        <a:buClr>
                          <a:schemeClr val="tx1"/>
                        </a:buClr>
                        <a:buSzTx/>
                        <a:buFontTx/>
                        <a:buNone/>
                        <a:tabLst/>
                      </a:pPr>
                      <a:r>
                        <a:rPr kumimoji="0" lang="en-US" sz="1600" b="0" i="0" u="none" strike="noStrike" cap="none" normalizeH="0" baseline="0" dirty="0">
                          <a:ln>
                            <a:noFill/>
                          </a:ln>
                          <a:solidFill>
                            <a:schemeClr val="bg1"/>
                          </a:solidFill>
                          <a:effectLst/>
                          <a:latin typeface="Arial" pitchFamily="-65" charset="0"/>
                          <a:ea typeface="MS Mincho" pitchFamily="49" charset="-128"/>
                          <a:cs typeface="MS Mincho" pitchFamily="49" charset="-128"/>
                        </a:rPr>
                        <a:t>Denosumab</a:t>
                      </a:r>
                      <a:br>
                        <a:rPr kumimoji="0" lang="en-US" sz="1600" b="0" i="0" u="none" strike="noStrike" cap="none" normalizeH="0" baseline="0" dirty="0">
                          <a:ln>
                            <a:noFill/>
                          </a:ln>
                          <a:solidFill>
                            <a:schemeClr val="bg1"/>
                          </a:solidFill>
                          <a:effectLst/>
                          <a:latin typeface="Arial" pitchFamily="-65" charset="0"/>
                          <a:ea typeface="MS Mincho" pitchFamily="49" charset="-128"/>
                          <a:cs typeface="MS Mincho" pitchFamily="49" charset="-128"/>
                        </a:rPr>
                      </a:br>
                      <a:r>
                        <a:rPr kumimoji="0" lang="en-US" sz="1600" b="0" i="0" u="none" strike="noStrike" cap="none" normalizeH="0" baseline="0" dirty="0" smtClean="0">
                          <a:ln>
                            <a:noFill/>
                          </a:ln>
                          <a:solidFill>
                            <a:schemeClr val="bg1"/>
                          </a:solidFill>
                          <a:effectLst/>
                          <a:latin typeface="Arial" pitchFamily="-65" charset="0"/>
                          <a:ea typeface="MS Mincho" pitchFamily="49" charset="-128"/>
                          <a:cs typeface="MS Mincho" pitchFamily="49" charset="-128"/>
                        </a:rPr>
                        <a:t>(n </a:t>
                      </a:r>
                      <a:r>
                        <a:rPr kumimoji="0" lang="en-US" sz="1600" b="0" i="0" u="none" strike="noStrike" cap="none" normalizeH="0" baseline="0" dirty="0">
                          <a:ln>
                            <a:noFill/>
                          </a:ln>
                          <a:solidFill>
                            <a:schemeClr val="bg1"/>
                          </a:solidFill>
                          <a:effectLst/>
                          <a:latin typeface="Arial" pitchFamily="-65" charset="0"/>
                          <a:ea typeface="MS Mincho" pitchFamily="49" charset="-128"/>
                          <a:cs typeface="MS Mincho" pitchFamily="49" charset="-128"/>
                        </a:rPr>
                        <a:t>= </a:t>
                      </a:r>
                      <a:r>
                        <a:rPr kumimoji="0" lang="en-US" altLang="ja-JP" sz="1600" b="0" i="0" u="none" strike="noStrike" cap="none" normalizeH="0" baseline="0" dirty="0">
                          <a:ln>
                            <a:noFill/>
                          </a:ln>
                          <a:solidFill>
                            <a:schemeClr val="bg1"/>
                          </a:solidFill>
                          <a:effectLst/>
                          <a:latin typeface="Arial" pitchFamily="-65" charset="0"/>
                          <a:ea typeface="MS Mincho" pitchFamily="49" charset="-128"/>
                          <a:cs typeface="MS Mincho" pitchFamily="49" charset="-128"/>
                        </a:rPr>
                        <a:t>2862</a:t>
                      </a:r>
                      <a:r>
                        <a:rPr kumimoji="0" lang="en-US" sz="1600" b="0" i="0" u="none" strike="noStrike" cap="none" normalizeH="0" baseline="0" dirty="0">
                          <a:ln>
                            <a:noFill/>
                          </a:ln>
                          <a:solidFill>
                            <a:schemeClr val="bg1"/>
                          </a:solidFill>
                          <a:effectLst/>
                          <a:latin typeface="Arial" pitchFamily="-65" charset="0"/>
                          <a:ea typeface="MS Mincho" pitchFamily="49" charset="-128"/>
                          <a:cs typeface="MS Mincho" pitchFamily="49" charset="-128"/>
                        </a:rPr>
                        <a:t>)</a:t>
                      </a:r>
                    </a:p>
                  </a:txBody>
                  <a:tcPr marL="86210" marR="86210" marT="43112" marB="43112"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tx2">
                        <a:alpha val="90000"/>
                      </a:schemeClr>
                    </a:solidFill>
                  </a:tcPr>
                </a:tc>
              </a:tr>
              <a:tr h="330106">
                <a:tc>
                  <a:txBody>
                    <a:bodyPr/>
                    <a:lstStyle/>
                    <a:p>
                      <a:pPr marL="290513" marR="0" lvl="0" indent="-290513" algn="l"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MS Mincho" pitchFamily="49" charset="-128"/>
                          <a:cs typeface="MS Mincho" pitchFamily="49" charset="-128"/>
                        </a:rPr>
                        <a:t>Women</a:t>
                      </a:r>
                    </a:p>
                  </a:txBody>
                  <a:tcPr marL="86210" marR="86210" marT="43112" marB="43112"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c>
                  <a:txBody>
                    <a:bodyPr/>
                    <a:lstStyle/>
                    <a:p>
                      <a:pPr marL="290513" marR="0" lvl="0" indent="-290513" algn="ctr" defTabSz="914400" rtl="0" eaLnBrk="1" fontAlgn="base" latinLnBrk="0" hangingPunct="1">
                        <a:lnSpc>
                          <a:spcPct val="100000"/>
                        </a:lnSpc>
                        <a:spcBef>
                          <a:spcPct val="0"/>
                        </a:spcBef>
                        <a:spcAft>
                          <a:spcPct val="0"/>
                        </a:spcAft>
                        <a:buClr>
                          <a:schemeClr val="tx1"/>
                        </a:buClr>
                        <a:buSzTx/>
                        <a:buFontTx/>
                        <a:buNone/>
                        <a:tabLst/>
                      </a:pPr>
                      <a:r>
                        <a:rPr kumimoji="0" lang="en-US" altLang="ja-JP" sz="1600" b="0" i="0" u="none" strike="noStrike" cap="none" normalizeH="0" baseline="0" dirty="0">
                          <a:ln>
                            <a:noFill/>
                          </a:ln>
                          <a:solidFill>
                            <a:schemeClr val="tx1"/>
                          </a:solidFill>
                          <a:effectLst/>
                          <a:latin typeface="Arial" pitchFamily="-65" charset="0"/>
                          <a:ea typeface="ＭＳ Ｐゴシック" pitchFamily="34" charset="-128"/>
                          <a:cs typeface="ＭＳ Ｐゴシック" pitchFamily="34" charset="-128"/>
                        </a:rPr>
                        <a:t>1349 (47) </a:t>
                      </a:r>
                      <a:endPar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endParaRPr>
                    </a:p>
                  </a:txBody>
                  <a:tcPr marL="86210" marR="86210" marT="43112" marB="43112"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c>
                  <a:txBody>
                    <a:bodyPr/>
                    <a:lstStyle/>
                    <a:p>
                      <a:pPr marL="290513" marR="0" lvl="0" indent="-290513" algn="ctr" defTabSz="914400" rtl="0" eaLnBrk="1" fontAlgn="base" latinLnBrk="0" hangingPunct="1">
                        <a:lnSpc>
                          <a:spcPct val="100000"/>
                        </a:lnSpc>
                        <a:spcBef>
                          <a:spcPct val="0"/>
                        </a:spcBef>
                        <a:spcAft>
                          <a:spcPct val="0"/>
                        </a:spcAft>
                        <a:buClr>
                          <a:schemeClr val="tx1"/>
                        </a:buClr>
                        <a:buSzTx/>
                        <a:buFontTx/>
                        <a:buNone/>
                        <a:tabLst/>
                      </a:pPr>
                      <a:r>
                        <a:rPr kumimoji="0" lang="en-US" altLang="ja-JP" sz="1600" b="0" i="0" u="none" strike="noStrike" cap="none" normalizeH="0" baseline="0">
                          <a:ln>
                            <a:noFill/>
                          </a:ln>
                          <a:solidFill>
                            <a:schemeClr val="tx1"/>
                          </a:solidFill>
                          <a:effectLst/>
                          <a:latin typeface="Arial" pitchFamily="-65" charset="0"/>
                          <a:ea typeface="ＭＳ Ｐゴシック" pitchFamily="34" charset="-128"/>
                          <a:cs typeface="ＭＳ Ｐゴシック" pitchFamily="34" charset="-128"/>
                        </a:rPr>
                        <a:t>1316 (46) </a:t>
                      </a:r>
                      <a:endParaRPr kumimoji="0" lang="en-US" sz="1600" b="0" i="0" u="none" strike="noStrike" cap="none" normalizeH="0" baseline="0">
                        <a:ln>
                          <a:noFill/>
                        </a:ln>
                        <a:solidFill>
                          <a:schemeClr val="tx1"/>
                        </a:solidFill>
                        <a:effectLst/>
                        <a:latin typeface="Arial" pitchFamily="-65" charset="0"/>
                        <a:ea typeface="Arial" pitchFamily="-65" charset="0"/>
                        <a:cs typeface="Arial" pitchFamily="-65" charset="0"/>
                      </a:endParaRPr>
                    </a:p>
                  </a:txBody>
                  <a:tcPr marL="86210" marR="86210" marT="43112" marB="43112"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r>
              <a:tr h="330106">
                <a:tc>
                  <a:txBody>
                    <a:bodyPr/>
                    <a:lstStyle/>
                    <a:p>
                      <a:pPr marL="290513" marR="0" lvl="0" indent="-290513" algn="l"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MS Mincho" pitchFamily="49" charset="-128"/>
                          <a:cs typeface="MS Mincho" pitchFamily="49" charset="-128"/>
                        </a:rPr>
                        <a:t>Age (years)</a:t>
                      </a:r>
                    </a:p>
                  </a:txBody>
                  <a:tcPr marL="86210" marR="86210" marT="43112" marB="43112"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c>
                  <a:txBody>
                    <a:bodyPr/>
                    <a:lstStyle/>
                    <a:p>
                      <a:pPr marL="290513" marR="0" lvl="0" indent="-290513"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MS Mincho" pitchFamily="49" charset="-128"/>
                          <a:cs typeface="MS Mincho" pitchFamily="49" charset="-128"/>
                        </a:rPr>
                        <a:t>63</a:t>
                      </a:r>
                    </a:p>
                  </a:txBody>
                  <a:tcPr marL="86210" marR="86210" marT="43112" marB="43112"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c>
                  <a:txBody>
                    <a:bodyPr/>
                    <a:lstStyle/>
                    <a:p>
                      <a:pPr marL="290513" marR="0" lvl="0" indent="-290513"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a:ln>
                            <a:noFill/>
                          </a:ln>
                          <a:solidFill>
                            <a:schemeClr val="tx1"/>
                          </a:solidFill>
                          <a:effectLst/>
                          <a:latin typeface="Arial" pitchFamily="-65" charset="0"/>
                          <a:ea typeface="MS Mincho" pitchFamily="49" charset="-128"/>
                          <a:cs typeface="MS Mincho" pitchFamily="49" charset="-128"/>
                        </a:rPr>
                        <a:t>63</a:t>
                      </a:r>
                    </a:p>
                  </a:txBody>
                  <a:tcPr marL="86210" marR="86210" marT="43112" marB="43112"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r>
              <a:tr h="330106">
                <a:tc>
                  <a:txBody>
                    <a:bodyPr/>
                    <a:lstStyle/>
                    <a:p>
                      <a:pPr marL="290513" marR="0" lvl="0" indent="-290513" algn="l"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MS Mincho" pitchFamily="49" charset="-128"/>
                          <a:cs typeface="MS Mincho" pitchFamily="49" charset="-128"/>
                        </a:rPr>
                        <a:t>ECOG performance status of 0 or 1</a:t>
                      </a:r>
                    </a:p>
                  </a:txBody>
                  <a:tcPr marL="86210" marR="86210" marT="43112" marB="43112"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c>
                  <a:txBody>
                    <a:bodyPr/>
                    <a:lstStyle/>
                    <a:p>
                      <a:pPr marL="290513" marR="0" lvl="0" indent="-290513"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MS Mincho" pitchFamily="49" charset="-128"/>
                          <a:cs typeface="MS Mincho" pitchFamily="49" charset="-128"/>
                        </a:rPr>
                        <a:t>2546 (89)</a:t>
                      </a:r>
                    </a:p>
                  </a:txBody>
                  <a:tcPr marL="86210" marR="86210" marT="43112" marB="43112"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c>
                  <a:txBody>
                    <a:bodyPr/>
                    <a:lstStyle/>
                    <a:p>
                      <a:pPr marL="290513" marR="0" lvl="0" indent="-290513"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a:ln>
                            <a:noFill/>
                          </a:ln>
                          <a:solidFill>
                            <a:schemeClr val="tx1"/>
                          </a:solidFill>
                          <a:effectLst/>
                          <a:latin typeface="Arial" pitchFamily="-65" charset="0"/>
                          <a:ea typeface="MS Mincho" pitchFamily="49" charset="-128"/>
                          <a:cs typeface="MS Mincho" pitchFamily="49" charset="-128"/>
                        </a:rPr>
                        <a:t>2585 (90)</a:t>
                      </a:r>
                    </a:p>
                  </a:txBody>
                  <a:tcPr marL="86210" marR="86210" marT="43112" marB="43112"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r>
              <a:tr h="337697">
                <a:tc>
                  <a:txBody>
                    <a:bodyPr/>
                    <a:lstStyle/>
                    <a:p>
                      <a:pPr marL="0" marR="0" lvl="0" indent="0" algn="l" defTabSz="862013"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MS Mincho" pitchFamily="49" charset="-128"/>
                          <a:cs typeface="MS Mincho" pitchFamily="49" charset="-128"/>
                          <a:sym typeface="Symbol" pitchFamily="-65" charset="2"/>
                        </a:rPr>
                        <a:t>Previous SRE*</a:t>
                      </a:r>
                      <a:endParaRPr kumimoji="0" lang="en-US" sz="1600" b="0" i="0" u="none" strike="noStrike" cap="none" normalizeH="0" baseline="0" dirty="0">
                        <a:ln>
                          <a:noFill/>
                        </a:ln>
                        <a:solidFill>
                          <a:schemeClr val="tx1"/>
                        </a:solidFill>
                        <a:effectLst/>
                        <a:latin typeface="Arial" pitchFamily="-65" charset="0"/>
                        <a:ea typeface="MS Mincho" pitchFamily="49" charset="-128"/>
                        <a:cs typeface="MS Mincho" pitchFamily="49" charset="-128"/>
                      </a:endParaRPr>
                    </a:p>
                  </a:txBody>
                  <a:tcPr marL="86210" marR="86210" marT="43112" marB="43112"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c>
                  <a:txBody>
                    <a:bodyPr/>
                    <a:lstStyle/>
                    <a:p>
                      <a:pPr marL="290513" marR="0" lvl="0" indent="-290513"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1157 (40)</a:t>
                      </a:r>
                    </a:p>
                  </a:txBody>
                  <a:tcPr marL="86210" marR="86210" marT="43112" marB="43112"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c>
                  <a:txBody>
                    <a:bodyPr/>
                    <a:lstStyle/>
                    <a:p>
                      <a:pPr marL="290513" marR="0" lvl="0" indent="-290513"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a:ln>
                            <a:noFill/>
                          </a:ln>
                          <a:solidFill>
                            <a:schemeClr val="tx1"/>
                          </a:solidFill>
                          <a:effectLst/>
                          <a:latin typeface="Arial" pitchFamily="-65" charset="0"/>
                          <a:ea typeface="Arial" pitchFamily="-65" charset="0"/>
                          <a:cs typeface="Arial" pitchFamily="-65" charset="0"/>
                        </a:rPr>
                        <a:t>1112 (39)</a:t>
                      </a:r>
                    </a:p>
                  </a:txBody>
                  <a:tcPr marL="86210" marR="86210" marT="43112" marB="43112"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r>
              <a:tr h="573987">
                <a:tc>
                  <a:txBody>
                    <a:bodyPr/>
                    <a:lstStyle/>
                    <a:p>
                      <a:pPr marL="53975" marR="0" lvl="0" indent="-53975" algn="l" defTabSz="862013"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MS Mincho" pitchFamily="49" charset="-128"/>
                          <a:cs typeface="MS Mincho" pitchFamily="49" charset="-128"/>
                        </a:rPr>
                        <a:t>Time from first bone metastasis to </a:t>
                      </a:r>
                      <a:r>
                        <a:rPr kumimoji="0" lang="en-US" sz="1600" b="0" i="0" u="none" strike="noStrike" cap="none" normalizeH="0" baseline="0" dirty="0" err="1" smtClean="0">
                          <a:ln>
                            <a:noFill/>
                          </a:ln>
                          <a:solidFill>
                            <a:schemeClr val="tx1"/>
                          </a:solidFill>
                          <a:effectLst/>
                          <a:latin typeface="Arial" pitchFamily="-65" charset="0"/>
                          <a:ea typeface="MS Mincho" pitchFamily="49" charset="-128"/>
                          <a:cs typeface="MS Mincho" pitchFamily="49" charset="-128"/>
                        </a:rPr>
                        <a:t>randomisation</a:t>
                      </a:r>
                      <a:r>
                        <a:rPr kumimoji="0" lang="en-US" sz="1600" b="0" i="0" u="none" strike="noStrike" cap="none" normalizeH="0" baseline="0" dirty="0" smtClean="0">
                          <a:ln>
                            <a:noFill/>
                          </a:ln>
                          <a:solidFill>
                            <a:schemeClr val="tx1"/>
                          </a:solidFill>
                          <a:effectLst/>
                          <a:latin typeface="Arial" pitchFamily="-65" charset="0"/>
                          <a:ea typeface="MS Mincho" pitchFamily="49" charset="-128"/>
                          <a:cs typeface="MS Mincho" pitchFamily="49" charset="-128"/>
                        </a:rPr>
                        <a:t> </a:t>
                      </a:r>
                      <a:r>
                        <a:rPr kumimoji="0" lang="en-US" sz="1600" b="0" i="0" u="none" strike="noStrike" cap="none" normalizeH="0" baseline="0" dirty="0">
                          <a:ln>
                            <a:noFill/>
                          </a:ln>
                          <a:solidFill>
                            <a:schemeClr val="tx1"/>
                          </a:solidFill>
                          <a:effectLst/>
                          <a:latin typeface="Arial" pitchFamily="-65" charset="0"/>
                          <a:ea typeface="MS Mincho" pitchFamily="49" charset="-128"/>
                          <a:cs typeface="MS Mincho" pitchFamily="49" charset="-128"/>
                        </a:rPr>
                        <a:t>(months): median (Q1, Q3)</a:t>
                      </a:r>
                    </a:p>
                  </a:txBody>
                  <a:tcPr marL="86210" marR="86210" marT="43112" marB="43112"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c>
                  <a:txBody>
                    <a:bodyPr/>
                    <a:lstStyle/>
                    <a:p>
                      <a:pPr marL="290513" marR="0" lvl="0" indent="-290513"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2.3 (</a:t>
                      </a:r>
                      <a:r>
                        <a:rPr kumimoji="0" lang="en-US" altLang="ja-JP" sz="1600" b="0" i="0" u="none" strike="noStrike" cap="none" normalizeH="0" baseline="0" dirty="0">
                          <a:ln>
                            <a:noFill/>
                          </a:ln>
                          <a:solidFill>
                            <a:schemeClr val="tx1"/>
                          </a:solidFill>
                          <a:effectLst/>
                          <a:latin typeface="Arial" pitchFamily="-65" charset="0"/>
                          <a:ea typeface="ＭＳ Ｐゴシック" pitchFamily="34" charset="-128"/>
                          <a:cs typeface="ＭＳ Ｐゴシック" pitchFamily="34" charset="-128"/>
                        </a:rPr>
                        <a:t>1.0, 7.6)</a:t>
                      </a:r>
                      <a:endPar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endParaRPr>
                    </a:p>
                  </a:txBody>
                  <a:tcPr marL="86210" marR="86210" marT="43112" marB="43112"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c>
                  <a:txBody>
                    <a:bodyPr/>
                    <a:lstStyle/>
                    <a:p>
                      <a:pPr marL="290513" marR="0" lvl="0" indent="-290513"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2.2 (</a:t>
                      </a:r>
                      <a:r>
                        <a:rPr kumimoji="0" lang="en-US" altLang="ja-JP" sz="1600" b="0" i="0" u="none" strike="noStrike" cap="none" normalizeH="0" baseline="0" dirty="0">
                          <a:ln>
                            <a:noFill/>
                          </a:ln>
                          <a:solidFill>
                            <a:schemeClr val="tx1"/>
                          </a:solidFill>
                          <a:effectLst/>
                          <a:latin typeface="Arial" pitchFamily="-65" charset="0"/>
                          <a:ea typeface="ＭＳ Ｐゴシック" pitchFamily="34" charset="-128"/>
                          <a:cs typeface="ＭＳ Ｐゴシック" pitchFamily="34" charset="-128"/>
                        </a:rPr>
                        <a:t>1.0, 7.1)</a:t>
                      </a: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 </a:t>
                      </a:r>
                    </a:p>
                  </a:txBody>
                  <a:tcPr marL="86210" marR="86210" marT="43112" marB="43112"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r>
              <a:tr h="2037274">
                <a:tc>
                  <a:txBody>
                    <a:bodyPr/>
                    <a:lstStyle/>
                    <a:p>
                      <a:pPr marL="290513" marR="0" lvl="0" indent="-290513" algn="l"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err="1" smtClean="0">
                          <a:ln>
                            <a:noFill/>
                          </a:ln>
                          <a:solidFill>
                            <a:schemeClr val="tx1"/>
                          </a:solidFill>
                          <a:effectLst/>
                          <a:latin typeface="Arial" pitchFamily="-65" charset="0"/>
                          <a:ea typeface="MS Mincho" pitchFamily="49" charset="-128"/>
                          <a:cs typeface="MS Mincho" pitchFamily="49" charset="-128"/>
                          <a:sym typeface="Symbol" pitchFamily="-65" charset="2"/>
                        </a:rPr>
                        <a:t>Tumour</a:t>
                      </a:r>
                      <a:r>
                        <a:rPr kumimoji="0" lang="en-US" sz="1600" b="0" i="0" u="none" strike="noStrike" cap="none" normalizeH="0" baseline="0" dirty="0" smtClean="0">
                          <a:ln>
                            <a:noFill/>
                          </a:ln>
                          <a:solidFill>
                            <a:schemeClr val="tx1"/>
                          </a:solidFill>
                          <a:effectLst/>
                          <a:latin typeface="Arial" pitchFamily="-65" charset="0"/>
                          <a:ea typeface="MS Mincho" pitchFamily="49" charset="-128"/>
                          <a:cs typeface="MS Mincho" pitchFamily="49" charset="-128"/>
                          <a:sym typeface="Symbol" pitchFamily="-65" charset="2"/>
                        </a:rPr>
                        <a:t> type</a:t>
                      </a:r>
                      <a:r>
                        <a:rPr kumimoji="0" lang="en-US" sz="1600" b="0" i="0" u="none" strike="noStrike" cap="none" normalizeH="0" baseline="0" dirty="0">
                          <a:ln>
                            <a:noFill/>
                          </a:ln>
                          <a:solidFill>
                            <a:schemeClr val="tx1"/>
                          </a:solidFill>
                          <a:effectLst/>
                          <a:latin typeface="Arial" pitchFamily="-65" charset="0"/>
                          <a:ea typeface="MS Mincho" pitchFamily="49" charset="-128"/>
                          <a:cs typeface="MS Mincho" pitchFamily="49" charset="-128"/>
                          <a:sym typeface="Symbol" pitchFamily="-65" charset="2"/>
                        </a:rPr>
                        <a:t/>
                      </a:r>
                      <a:br>
                        <a:rPr kumimoji="0" lang="en-US" sz="1600" b="0" i="0" u="none" strike="noStrike" cap="none" normalizeH="0" baseline="0" dirty="0">
                          <a:ln>
                            <a:noFill/>
                          </a:ln>
                          <a:solidFill>
                            <a:schemeClr val="tx1"/>
                          </a:solidFill>
                          <a:effectLst/>
                          <a:latin typeface="Arial" pitchFamily="-65" charset="0"/>
                          <a:ea typeface="MS Mincho" pitchFamily="49" charset="-128"/>
                          <a:cs typeface="MS Mincho" pitchFamily="49" charset="-128"/>
                          <a:sym typeface="Symbol" pitchFamily="-65" charset="2"/>
                        </a:rPr>
                      </a:br>
                      <a:r>
                        <a:rPr kumimoji="0" lang="en-US" sz="1600" b="0" i="0" u="none" strike="noStrike" cap="none" normalizeH="0" baseline="0" dirty="0">
                          <a:ln>
                            <a:noFill/>
                          </a:ln>
                          <a:solidFill>
                            <a:schemeClr val="tx1"/>
                          </a:solidFill>
                          <a:effectLst/>
                          <a:latin typeface="Arial" pitchFamily="-65" charset="0"/>
                          <a:ea typeface="MS Mincho" pitchFamily="49" charset="-128"/>
                          <a:cs typeface="MS Mincho" pitchFamily="49" charset="-128"/>
                          <a:sym typeface="Symbol" pitchFamily="-65" charset="2"/>
                        </a:rPr>
                        <a:t>Breast</a:t>
                      </a:r>
                      <a:br>
                        <a:rPr kumimoji="0" lang="en-US" sz="1600" b="0" i="0" u="none" strike="noStrike" cap="none" normalizeH="0" baseline="0" dirty="0">
                          <a:ln>
                            <a:noFill/>
                          </a:ln>
                          <a:solidFill>
                            <a:schemeClr val="tx1"/>
                          </a:solidFill>
                          <a:effectLst/>
                          <a:latin typeface="Arial" pitchFamily="-65" charset="0"/>
                          <a:ea typeface="MS Mincho" pitchFamily="49" charset="-128"/>
                          <a:cs typeface="MS Mincho" pitchFamily="49" charset="-128"/>
                          <a:sym typeface="Symbol" pitchFamily="-65" charset="2"/>
                        </a:rPr>
                      </a:br>
                      <a:r>
                        <a:rPr kumimoji="0" lang="en-US" sz="1600" b="0" i="0" u="none" strike="noStrike" cap="none" normalizeH="0" baseline="0" dirty="0">
                          <a:ln>
                            <a:noFill/>
                          </a:ln>
                          <a:solidFill>
                            <a:schemeClr val="tx1"/>
                          </a:solidFill>
                          <a:effectLst/>
                          <a:latin typeface="Arial" pitchFamily="-65" charset="0"/>
                          <a:ea typeface="MS Mincho" pitchFamily="49" charset="-128"/>
                          <a:cs typeface="MS Mincho" pitchFamily="49" charset="-128"/>
                          <a:sym typeface="Symbol" pitchFamily="-65" charset="2"/>
                        </a:rPr>
                        <a:t>Prostate</a:t>
                      </a:r>
                    </a:p>
                    <a:p>
                      <a:pPr marL="290513" marR="0" lvl="0" indent="-290513" algn="l"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MS Mincho" pitchFamily="49" charset="-128"/>
                          <a:cs typeface="MS Mincho" pitchFamily="49" charset="-128"/>
                          <a:sym typeface="Symbol" pitchFamily="-65" charset="2"/>
                        </a:rPr>
                        <a:t>     Non-small cell lung</a:t>
                      </a:r>
                    </a:p>
                    <a:p>
                      <a:pPr marL="290513" marR="0" lvl="0" indent="-290513" algn="l"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MS Mincho" pitchFamily="49" charset="-128"/>
                          <a:cs typeface="MS Mincho" pitchFamily="49" charset="-128"/>
                          <a:sym typeface="Symbol" pitchFamily="-65" charset="2"/>
                        </a:rPr>
                        <a:t>     Multiple </a:t>
                      </a:r>
                      <a:r>
                        <a:rPr kumimoji="0" lang="en-US" sz="1600" b="0" i="0" u="none" strike="noStrike" cap="none" normalizeH="0" baseline="0" dirty="0" err="1">
                          <a:ln>
                            <a:noFill/>
                          </a:ln>
                          <a:solidFill>
                            <a:schemeClr val="tx1"/>
                          </a:solidFill>
                          <a:effectLst/>
                          <a:latin typeface="Arial" pitchFamily="-65" charset="0"/>
                          <a:ea typeface="MS Mincho" pitchFamily="49" charset="-128"/>
                          <a:cs typeface="MS Mincho" pitchFamily="49" charset="-128"/>
                          <a:sym typeface="Symbol" pitchFamily="-65" charset="2"/>
                        </a:rPr>
                        <a:t>myeloma</a:t>
                      </a:r>
                      <a:r>
                        <a:rPr kumimoji="0" lang="en-US" sz="1600" b="0" i="0" u="none" strike="noStrike" cap="none" normalizeH="0" baseline="0" dirty="0">
                          <a:ln>
                            <a:noFill/>
                          </a:ln>
                          <a:solidFill>
                            <a:schemeClr val="tx1"/>
                          </a:solidFill>
                          <a:effectLst/>
                          <a:latin typeface="Arial" pitchFamily="-65" charset="0"/>
                          <a:ea typeface="MS Mincho" pitchFamily="49" charset="-128"/>
                          <a:cs typeface="MS Mincho" pitchFamily="49" charset="-128"/>
                          <a:sym typeface="Symbol" pitchFamily="-65" charset="2"/>
                        </a:rPr>
                        <a:t/>
                      </a:r>
                      <a:br>
                        <a:rPr kumimoji="0" lang="en-US" sz="1600" b="0" i="0" u="none" strike="noStrike" cap="none" normalizeH="0" baseline="0" dirty="0">
                          <a:ln>
                            <a:noFill/>
                          </a:ln>
                          <a:solidFill>
                            <a:schemeClr val="tx1"/>
                          </a:solidFill>
                          <a:effectLst/>
                          <a:latin typeface="Arial" pitchFamily="-65" charset="0"/>
                          <a:ea typeface="MS Mincho" pitchFamily="49" charset="-128"/>
                          <a:cs typeface="MS Mincho" pitchFamily="49" charset="-128"/>
                          <a:sym typeface="Symbol" pitchFamily="-65" charset="2"/>
                        </a:rPr>
                      </a:br>
                      <a:r>
                        <a:rPr kumimoji="0" lang="en-US" sz="1600" b="0" i="0" u="none" strike="noStrike" cap="none" normalizeH="0" baseline="0" dirty="0">
                          <a:ln>
                            <a:noFill/>
                          </a:ln>
                          <a:solidFill>
                            <a:schemeClr val="tx1"/>
                          </a:solidFill>
                          <a:effectLst/>
                          <a:latin typeface="Arial" pitchFamily="-65" charset="0"/>
                          <a:ea typeface="MS Mincho" pitchFamily="49" charset="-128"/>
                          <a:cs typeface="MS Mincho" pitchFamily="49" charset="-128"/>
                          <a:sym typeface="Symbol" pitchFamily="-65" charset="2"/>
                        </a:rPr>
                        <a:t>Renal</a:t>
                      </a:r>
                      <a:br>
                        <a:rPr kumimoji="0" lang="en-US" sz="1600" b="0" i="0" u="none" strike="noStrike" cap="none" normalizeH="0" baseline="0" dirty="0">
                          <a:ln>
                            <a:noFill/>
                          </a:ln>
                          <a:solidFill>
                            <a:schemeClr val="tx1"/>
                          </a:solidFill>
                          <a:effectLst/>
                          <a:latin typeface="Arial" pitchFamily="-65" charset="0"/>
                          <a:ea typeface="MS Mincho" pitchFamily="49" charset="-128"/>
                          <a:cs typeface="MS Mincho" pitchFamily="49" charset="-128"/>
                          <a:sym typeface="Symbol" pitchFamily="-65" charset="2"/>
                        </a:rPr>
                      </a:br>
                      <a:r>
                        <a:rPr kumimoji="0" lang="en-US" sz="1600" b="0" i="0" u="none" strike="noStrike" cap="none" normalizeH="0" baseline="0" dirty="0">
                          <a:ln>
                            <a:noFill/>
                          </a:ln>
                          <a:solidFill>
                            <a:schemeClr val="tx1"/>
                          </a:solidFill>
                          <a:effectLst/>
                          <a:latin typeface="Arial" pitchFamily="-65" charset="0"/>
                          <a:ea typeface="MS Mincho" pitchFamily="49" charset="-128"/>
                          <a:cs typeface="MS Mincho" pitchFamily="49" charset="-128"/>
                          <a:sym typeface="Symbol" pitchFamily="-65" charset="2"/>
                        </a:rPr>
                        <a:t>Small cell lung</a:t>
                      </a:r>
                      <a:br>
                        <a:rPr kumimoji="0" lang="en-US" sz="1600" b="0" i="0" u="none" strike="noStrike" cap="none" normalizeH="0" baseline="0" dirty="0">
                          <a:ln>
                            <a:noFill/>
                          </a:ln>
                          <a:solidFill>
                            <a:schemeClr val="tx1"/>
                          </a:solidFill>
                          <a:effectLst/>
                          <a:latin typeface="Arial" pitchFamily="-65" charset="0"/>
                          <a:ea typeface="MS Mincho" pitchFamily="49" charset="-128"/>
                          <a:cs typeface="MS Mincho" pitchFamily="49" charset="-128"/>
                          <a:sym typeface="Symbol" pitchFamily="-65" charset="2"/>
                        </a:rPr>
                      </a:br>
                      <a:r>
                        <a:rPr kumimoji="0" lang="en-US" sz="1600" b="0" i="0" u="none" strike="noStrike" cap="none" normalizeH="0" baseline="0" dirty="0">
                          <a:ln>
                            <a:noFill/>
                          </a:ln>
                          <a:solidFill>
                            <a:schemeClr val="tx1"/>
                          </a:solidFill>
                          <a:effectLst/>
                          <a:latin typeface="Arial" pitchFamily="-65" charset="0"/>
                          <a:ea typeface="MS Mincho" pitchFamily="49" charset="-128"/>
                          <a:cs typeface="MS Mincho" pitchFamily="49" charset="-128"/>
                          <a:sym typeface="Symbol" pitchFamily="-65" charset="2"/>
                        </a:rPr>
                        <a:t>Other</a:t>
                      </a:r>
                      <a:endParaRPr kumimoji="0" lang="en-US" sz="1600" b="0" i="0" u="none" strike="noStrike" cap="none" normalizeH="0" baseline="0" dirty="0">
                        <a:ln>
                          <a:noFill/>
                        </a:ln>
                        <a:solidFill>
                          <a:schemeClr val="tx1"/>
                        </a:solidFill>
                        <a:effectLst/>
                        <a:latin typeface="Arial" pitchFamily="-65" charset="0"/>
                        <a:ea typeface="MS Mincho" pitchFamily="49" charset="-128"/>
                        <a:cs typeface="MS Mincho" pitchFamily="49" charset="-128"/>
                      </a:endParaRPr>
                    </a:p>
                  </a:txBody>
                  <a:tcPr marL="86210" marR="86210" marT="43112" marB="43112"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
                      </a:r>
                      <a:b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b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1020 (36)</a:t>
                      </a:r>
                      <a:b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b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951 (33)</a:t>
                      </a:r>
                    </a:p>
                    <a:p>
                      <a:pPr marL="0" marR="0" lvl="0" indent="0"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352 (12)</a:t>
                      </a:r>
                      <a:b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b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93 (3)</a:t>
                      </a:r>
                      <a:b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b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85 (3)</a:t>
                      </a:r>
                      <a:b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b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48 (2)</a:t>
                      </a:r>
                      <a:b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b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312 (11)</a:t>
                      </a:r>
                    </a:p>
                  </a:txBody>
                  <a:tcPr marL="86210" marR="86210" marT="43112" marB="43112"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
                      </a:r>
                      <a:b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b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1026 (36)</a:t>
                      </a:r>
                      <a:b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b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950 (33)</a:t>
                      </a:r>
                    </a:p>
                    <a:p>
                      <a:pPr marL="0" marR="0" lvl="0" indent="0"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350 (12) </a:t>
                      </a:r>
                      <a:b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b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87 (3)</a:t>
                      </a:r>
                      <a:b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b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70 (2)</a:t>
                      </a:r>
                      <a:b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b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 61 (2)</a:t>
                      </a:r>
                      <a:b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b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318 (11)</a:t>
                      </a:r>
                    </a:p>
                  </a:txBody>
                  <a:tcPr marL="86210" marR="86210" marT="43112" marB="43112"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r>
            </a:tbl>
          </a:graphicData>
        </a:graphic>
      </p:graphicFrame>
      <p:sp>
        <p:nvSpPr>
          <p:cNvPr id="14374" name="Rectangle 6"/>
          <p:cNvSpPr>
            <a:spLocks noChangeArrowheads="1"/>
          </p:cNvSpPr>
          <p:nvPr/>
        </p:nvSpPr>
        <p:spPr bwMode="auto">
          <a:xfrm>
            <a:off x="2014538" y="6415088"/>
            <a:ext cx="7021512" cy="398462"/>
          </a:xfrm>
          <a:prstGeom prst="rect">
            <a:avLst/>
          </a:prstGeom>
          <a:noFill/>
          <a:ln w="9525">
            <a:noFill/>
            <a:miter lim="800000"/>
            <a:headEnd/>
            <a:tailEnd/>
          </a:ln>
        </p:spPr>
        <p:txBody>
          <a:bodyPr tIns="46800" bIns="46800" anchor="b"/>
          <a:lstStyle/>
          <a:p>
            <a:pPr marL="457200" indent="-457200" algn="r" defTabSz="457200">
              <a:lnSpc>
                <a:spcPct val="90000"/>
              </a:lnSpc>
              <a:spcBef>
                <a:spcPct val="35000"/>
              </a:spcBef>
              <a:buClr>
                <a:srgbClr val="5F595B"/>
              </a:buClr>
            </a:pPr>
            <a:r>
              <a:rPr lang="da-DK" sz="1200">
                <a:solidFill>
                  <a:srgbClr val="5F595B"/>
                </a:solidFill>
                <a:latin typeface="Arial" pitchFamily="34" charset="0"/>
                <a:ea typeface="ＭＳ Ｐゴシック" pitchFamily="34" charset="-128"/>
              </a:rPr>
              <a:t>Lipton, et al. ESMO 2010 (P1249).</a:t>
            </a:r>
          </a:p>
        </p:txBody>
      </p:sp>
      <p:sp>
        <p:nvSpPr>
          <p:cNvPr id="14375" name="Rectangle 6"/>
          <p:cNvSpPr>
            <a:spLocks noChangeArrowheads="1"/>
          </p:cNvSpPr>
          <p:nvPr/>
        </p:nvSpPr>
        <p:spPr bwMode="auto">
          <a:xfrm>
            <a:off x="65088" y="6200775"/>
            <a:ext cx="6176962" cy="612775"/>
          </a:xfrm>
          <a:prstGeom prst="rect">
            <a:avLst/>
          </a:prstGeom>
          <a:noFill/>
          <a:ln w="9525">
            <a:noFill/>
            <a:miter lim="800000"/>
            <a:headEnd/>
            <a:tailEnd/>
          </a:ln>
        </p:spPr>
        <p:txBody>
          <a:bodyPr tIns="46800" bIns="46800" anchor="b"/>
          <a:lstStyle/>
          <a:p>
            <a:pPr defTabSz="457200" eaLnBrk="0" hangingPunct="0"/>
            <a:r>
              <a:rPr lang="en-GB" sz="800">
                <a:solidFill>
                  <a:srgbClr val="5F595B"/>
                </a:solidFill>
                <a:latin typeface="Arial" pitchFamily="34" charset="0"/>
                <a:ea typeface="ＭＳ Ｐゴシック" pitchFamily="34" charset="-128"/>
              </a:rPr>
              <a:t>Denosumab (120 mg Q4W) is not approved for use in patients with advanced cancer to delay SREs.</a:t>
            </a:r>
            <a:br>
              <a:rPr lang="en-GB" sz="800">
                <a:solidFill>
                  <a:srgbClr val="5F595B"/>
                </a:solidFill>
                <a:latin typeface="Arial" pitchFamily="34" charset="0"/>
                <a:ea typeface="ＭＳ Ｐゴシック" pitchFamily="34" charset="-128"/>
              </a:rPr>
            </a:br>
            <a:r>
              <a:rPr lang="en-GB" sz="800">
                <a:solidFill>
                  <a:srgbClr val="5F595B"/>
                </a:solidFill>
                <a:latin typeface="Arial" pitchFamily="34" charset="0"/>
                <a:ea typeface="ＭＳ Ｐゴシック" pitchFamily="34" charset="-128"/>
              </a:rPr>
              <a:t>Denosumab is investigational in that setting.</a:t>
            </a:r>
          </a:p>
        </p:txBody>
      </p:sp>
      <p:sp>
        <p:nvSpPr>
          <p:cNvPr id="8" name="Rettangolo 7"/>
          <p:cNvSpPr/>
          <p:nvPr/>
        </p:nvSpPr>
        <p:spPr>
          <a:xfrm>
            <a:off x="609600" y="4694518"/>
            <a:ext cx="7696200" cy="381000"/>
          </a:xfrm>
          <a:prstGeom prst="rect">
            <a:avLst/>
          </a:prstGeom>
          <a:noFill/>
          <a:ln w="603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ustDataLst>
      <p:tags r:id="rId1"/>
    </p:custDataLst>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 name="Rectangle 63"/>
          <p:cNvSpPr/>
          <p:nvPr/>
        </p:nvSpPr>
        <p:spPr>
          <a:xfrm>
            <a:off x="0" y="0"/>
            <a:ext cx="9144000" cy="1423988"/>
          </a:xfrm>
          <a:prstGeom prst="rect">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GB">
              <a:solidFill>
                <a:srgbClr val="FFFFFF"/>
              </a:solidFill>
            </a:endParaRPr>
          </a:p>
        </p:txBody>
      </p:sp>
      <p:sp>
        <p:nvSpPr>
          <p:cNvPr id="16386" name="Title 1"/>
          <p:cNvSpPr>
            <a:spLocks noGrp="1"/>
          </p:cNvSpPr>
          <p:nvPr>
            <p:ph type="title"/>
          </p:nvPr>
        </p:nvSpPr>
        <p:spPr/>
        <p:txBody>
          <a:bodyPr/>
          <a:lstStyle/>
          <a:p>
            <a:pPr eaLnBrk="1" hangingPunct="1">
              <a:lnSpc>
                <a:spcPts val="2900"/>
              </a:lnSpc>
            </a:pPr>
            <a:r>
              <a:rPr lang="en-US" smtClean="0">
                <a:latin typeface="Arial" pitchFamily="34" charset="0"/>
                <a:ea typeface="ＭＳ Ｐゴシック" pitchFamily="34" charset="-128"/>
                <a:cs typeface="Arial" pitchFamily="34" charset="0"/>
              </a:rPr>
              <a:t>Prostate: </a:t>
            </a:r>
            <a:br>
              <a:rPr lang="en-US" smtClean="0">
                <a:latin typeface="Arial" pitchFamily="34" charset="0"/>
                <a:ea typeface="ＭＳ Ｐゴシック" pitchFamily="34" charset="-128"/>
                <a:cs typeface="Arial" pitchFamily="34" charset="0"/>
              </a:rPr>
            </a:br>
            <a:r>
              <a:rPr lang="en-US" smtClean="0">
                <a:latin typeface="Arial" pitchFamily="34" charset="0"/>
                <a:ea typeface="ＭＳ Ｐゴシック" pitchFamily="34" charset="-128"/>
                <a:cs typeface="Arial" pitchFamily="34" charset="0"/>
              </a:rPr>
              <a:t>Time to first on-study SRE</a:t>
            </a:r>
          </a:p>
        </p:txBody>
      </p:sp>
      <p:cxnSp>
        <p:nvCxnSpPr>
          <p:cNvPr id="4" name="Straight Connector 3"/>
          <p:cNvCxnSpPr/>
          <p:nvPr/>
        </p:nvCxnSpPr>
        <p:spPr>
          <a:xfrm rot="10800000">
            <a:off x="1417638" y="5862638"/>
            <a:ext cx="7178675" cy="1587"/>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rot="16200000" flipH="1">
            <a:off x="-447675" y="3905250"/>
            <a:ext cx="3917950" cy="0"/>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nvGrpSpPr>
          <p:cNvPr id="2" name="Group 1225"/>
          <p:cNvGrpSpPr>
            <a:grpSpLocks/>
          </p:cNvGrpSpPr>
          <p:nvPr/>
        </p:nvGrpSpPr>
        <p:grpSpPr bwMode="auto">
          <a:xfrm>
            <a:off x="1344613" y="5865813"/>
            <a:ext cx="338137" cy="458787"/>
            <a:chOff x="3453590" y="5173647"/>
            <a:chExt cx="253168" cy="342426"/>
          </a:xfrm>
        </p:grpSpPr>
        <p:sp>
          <p:nvSpPr>
            <p:cNvPr id="16446" name="Rectangle 112"/>
            <p:cNvSpPr>
              <a:spLocks noChangeArrowheads="1"/>
            </p:cNvSpPr>
            <p:nvPr/>
          </p:nvSpPr>
          <p:spPr bwMode="auto">
            <a:xfrm>
              <a:off x="3453590" y="5270476"/>
              <a:ext cx="253168" cy="245597"/>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0</a:t>
              </a:r>
            </a:p>
          </p:txBody>
        </p:sp>
        <p:cxnSp>
          <p:nvCxnSpPr>
            <p:cNvPr id="9" name="Straight Connector 8"/>
            <p:cNvCxnSpPr/>
            <p:nvPr/>
          </p:nvCxnSpPr>
          <p:spPr>
            <a:xfrm rot="5400000" flipH="1" flipV="1">
              <a:off x="3542247" y="5207414"/>
              <a:ext cx="68722" cy="1189"/>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3" name="Group 1229"/>
          <p:cNvGrpSpPr>
            <a:grpSpLocks/>
          </p:cNvGrpSpPr>
          <p:nvPr/>
        </p:nvGrpSpPr>
        <p:grpSpPr bwMode="auto">
          <a:xfrm>
            <a:off x="1020763" y="1835150"/>
            <a:ext cx="496887" cy="4235450"/>
            <a:chOff x="2314735" y="2694477"/>
            <a:chExt cx="370934" cy="3163760"/>
          </a:xfrm>
        </p:grpSpPr>
        <p:cxnSp>
          <p:nvCxnSpPr>
            <p:cNvPr id="11" name="Straight Connector 10"/>
            <p:cNvCxnSpPr/>
            <p:nvPr/>
          </p:nvCxnSpPr>
          <p:spPr>
            <a:xfrm rot="10800000">
              <a:off x="2611008" y="4965317"/>
              <a:ext cx="63995" cy="2372"/>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6438" name="Rectangle 112"/>
            <p:cNvSpPr>
              <a:spLocks noChangeArrowheads="1"/>
            </p:cNvSpPr>
            <p:nvPr/>
          </p:nvSpPr>
          <p:spPr bwMode="auto">
            <a:xfrm>
              <a:off x="2314735" y="4891216"/>
              <a:ext cx="252253" cy="246247"/>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0.25</a:t>
              </a:r>
            </a:p>
          </p:txBody>
        </p:sp>
        <p:cxnSp>
          <p:nvCxnSpPr>
            <p:cNvPr id="13" name="Straight Connector 12"/>
            <p:cNvCxnSpPr/>
            <p:nvPr/>
          </p:nvCxnSpPr>
          <p:spPr>
            <a:xfrm rot="10800000">
              <a:off x="2611008" y="4241969"/>
              <a:ext cx="63995" cy="2372"/>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6440" name="Rectangle 112"/>
            <p:cNvSpPr>
              <a:spLocks noChangeArrowheads="1"/>
            </p:cNvSpPr>
            <p:nvPr/>
          </p:nvSpPr>
          <p:spPr bwMode="auto">
            <a:xfrm>
              <a:off x="2314736" y="4160862"/>
              <a:ext cx="252253" cy="246247"/>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0.50</a:t>
              </a:r>
            </a:p>
          </p:txBody>
        </p:sp>
        <p:cxnSp>
          <p:nvCxnSpPr>
            <p:cNvPr id="15" name="Straight Connector 14"/>
            <p:cNvCxnSpPr/>
            <p:nvPr/>
          </p:nvCxnSpPr>
          <p:spPr>
            <a:xfrm rot="10800000">
              <a:off x="2611008" y="3505576"/>
              <a:ext cx="63995" cy="1186"/>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6442" name="Rectangle 112"/>
            <p:cNvSpPr>
              <a:spLocks noChangeArrowheads="1"/>
            </p:cNvSpPr>
            <p:nvPr/>
          </p:nvSpPr>
          <p:spPr bwMode="auto">
            <a:xfrm>
              <a:off x="2314736" y="3430739"/>
              <a:ext cx="252253" cy="246247"/>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0.75</a:t>
              </a:r>
            </a:p>
          </p:txBody>
        </p:sp>
        <p:cxnSp>
          <p:nvCxnSpPr>
            <p:cNvPr id="17" name="Straight Connector 16"/>
            <p:cNvCxnSpPr/>
            <p:nvPr/>
          </p:nvCxnSpPr>
          <p:spPr>
            <a:xfrm rot="10800000">
              <a:off x="2611008" y="2776299"/>
              <a:ext cx="74661" cy="1185"/>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6444" name="Rectangle 112"/>
            <p:cNvSpPr>
              <a:spLocks noChangeArrowheads="1"/>
            </p:cNvSpPr>
            <p:nvPr/>
          </p:nvSpPr>
          <p:spPr bwMode="auto">
            <a:xfrm>
              <a:off x="2314736" y="2694477"/>
              <a:ext cx="252253" cy="246247"/>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1.00</a:t>
              </a:r>
            </a:p>
          </p:txBody>
        </p:sp>
        <p:sp>
          <p:nvSpPr>
            <p:cNvPr id="16445" name="Rectangle 112"/>
            <p:cNvSpPr>
              <a:spLocks noChangeArrowheads="1"/>
            </p:cNvSpPr>
            <p:nvPr/>
          </p:nvSpPr>
          <p:spPr bwMode="auto">
            <a:xfrm>
              <a:off x="2314736" y="5611990"/>
              <a:ext cx="252253" cy="246247"/>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0</a:t>
              </a:r>
            </a:p>
          </p:txBody>
        </p:sp>
      </p:grpSp>
      <p:grpSp>
        <p:nvGrpSpPr>
          <p:cNvPr id="5" name="Group 1225"/>
          <p:cNvGrpSpPr>
            <a:grpSpLocks/>
          </p:cNvGrpSpPr>
          <p:nvPr/>
        </p:nvGrpSpPr>
        <p:grpSpPr bwMode="auto">
          <a:xfrm>
            <a:off x="2057400" y="5865813"/>
            <a:ext cx="339725" cy="458787"/>
            <a:chOff x="3453590" y="5173647"/>
            <a:chExt cx="253168" cy="342426"/>
          </a:xfrm>
        </p:grpSpPr>
        <p:sp>
          <p:nvSpPr>
            <p:cNvPr id="16435" name="Rectangle 112"/>
            <p:cNvSpPr>
              <a:spLocks noChangeArrowheads="1"/>
            </p:cNvSpPr>
            <p:nvPr/>
          </p:nvSpPr>
          <p:spPr bwMode="auto">
            <a:xfrm>
              <a:off x="3453590" y="5270476"/>
              <a:ext cx="253168" cy="245597"/>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3</a:t>
              </a:r>
            </a:p>
          </p:txBody>
        </p:sp>
        <p:cxnSp>
          <p:nvCxnSpPr>
            <p:cNvPr id="22" name="Straight Connector 21"/>
            <p:cNvCxnSpPr/>
            <p:nvPr/>
          </p:nvCxnSpPr>
          <p:spPr>
            <a:xfrm rot="5400000" flipH="1" flipV="1">
              <a:off x="3542264" y="5206825"/>
              <a:ext cx="68722" cy="2366"/>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7" name="Group 1225"/>
          <p:cNvGrpSpPr>
            <a:grpSpLocks/>
          </p:cNvGrpSpPr>
          <p:nvPr/>
        </p:nvGrpSpPr>
        <p:grpSpPr bwMode="auto">
          <a:xfrm>
            <a:off x="2762250" y="5865813"/>
            <a:ext cx="339725" cy="458787"/>
            <a:chOff x="3453590" y="5173647"/>
            <a:chExt cx="253168" cy="342426"/>
          </a:xfrm>
        </p:grpSpPr>
        <p:sp>
          <p:nvSpPr>
            <p:cNvPr id="16433" name="Rectangle 112"/>
            <p:cNvSpPr>
              <a:spLocks noChangeArrowheads="1"/>
            </p:cNvSpPr>
            <p:nvPr/>
          </p:nvSpPr>
          <p:spPr bwMode="auto">
            <a:xfrm>
              <a:off x="3453590" y="5270476"/>
              <a:ext cx="253168" cy="245597"/>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6</a:t>
              </a:r>
            </a:p>
          </p:txBody>
        </p:sp>
        <p:cxnSp>
          <p:nvCxnSpPr>
            <p:cNvPr id="25" name="Straight Connector 24"/>
            <p:cNvCxnSpPr/>
            <p:nvPr/>
          </p:nvCxnSpPr>
          <p:spPr>
            <a:xfrm rot="5400000" flipH="1" flipV="1">
              <a:off x="3542264" y="5206825"/>
              <a:ext cx="68722" cy="2366"/>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8" name="Group 1225"/>
          <p:cNvGrpSpPr>
            <a:grpSpLocks/>
          </p:cNvGrpSpPr>
          <p:nvPr/>
        </p:nvGrpSpPr>
        <p:grpSpPr bwMode="auto">
          <a:xfrm>
            <a:off x="3478213" y="5865813"/>
            <a:ext cx="338137" cy="458787"/>
            <a:chOff x="3453590" y="5173647"/>
            <a:chExt cx="253168" cy="342426"/>
          </a:xfrm>
        </p:grpSpPr>
        <p:sp>
          <p:nvSpPr>
            <p:cNvPr id="16431" name="Rectangle 112"/>
            <p:cNvSpPr>
              <a:spLocks noChangeArrowheads="1"/>
            </p:cNvSpPr>
            <p:nvPr/>
          </p:nvSpPr>
          <p:spPr bwMode="auto">
            <a:xfrm>
              <a:off x="3453590" y="5270476"/>
              <a:ext cx="253168" cy="245597"/>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9</a:t>
              </a:r>
            </a:p>
          </p:txBody>
        </p:sp>
        <p:cxnSp>
          <p:nvCxnSpPr>
            <p:cNvPr id="28" name="Straight Connector 27"/>
            <p:cNvCxnSpPr/>
            <p:nvPr/>
          </p:nvCxnSpPr>
          <p:spPr>
            <a:xfrm rot="5400000" flipH="1" flipV="1">
              <a:off x="3542247" y="5207414"/>
              <a:ext cx="68722" cy="1189"/>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10" name="Group 1225"/>
          <p:cNvGrpSpPr>
            <a:grpSpLocks/>
          </p:cNvGrpSpPr>
          <p:nvPr/>
        </p:nvGrpSpPr>
        <p:grpSpPr bwMode="auto">
          <a:xfrm>
            <a:off x="4164013" y="5865813"/>
            <a:ext cx="338137" cy="458787"/>
            <a:chOff x="3453590" y="5173647"/>
            <a:chExt cx="253168" cy="342426"/>
          </a:xfrm>
        </p:grpSpPr>
        <p:sp>
          <p:nvSpPr>
            <p:cNvPr id="16429" name="Rectangle 112"/>
            <p:cNvSpPr>
              <a:spLocks noChangeArrowheads="1"/>
            </p:cNvSpPr>
            <p:nvPr/>
          </p:nvSpPr>
          <p:spPr bwMode="auto">
            <a:xfrm>
              <a:off x="3453590" y="5270476"/>
              <a:ext cx="253168" cy="245597"/>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12</a:t>
              </a:r>
            </a:p>
          </p:txBody>
        </p:sp>
        <p:cxnSp>
          <p:nvCxnSpPr>
            <p:cNvPr id="31" name="Straight Connector 30"/>
            <p:cNvCxnSpPr/>
            <p:nvPr/>
          </p:nvCxnSpPr>
          <p:spPr>
            <a:xfrm rot="5400000" flipH="1" flipV="1">
              <a:off x="3542247" y="5207414"/>
              <a:ext cx="68722" cy="1189"/>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12" name="Group 1225"/>
          <p:cNvGrpSpPr>
            <a:grpSpLocks/>
          </p:cNvGrpSpPr>
          <p:nvPr/>
        </p:nvGrpSpPr>
        <p:grpSpPr bwMode="auto">
          <a:xfrm>
            <a:off x="4876800" y="5865813"/>
            <a:ext cx="339725" cy="458787"/>
            <a:chOff x="3453590" y="5173647"/>
            <a:chExt cx="253168" cy="342426"/>
          </a:xfrm>
        </p:grpSpPr>
        <p:sp>
          <p:nvSpPr>
            <p:cNvPr id="16427" name="Rectangle 112"/>
            <p:cNvSpPr>
              <a:spLocks noChangeArrowheads="1"/>
            </p:cNvSpPr>
            <p:nvPr/>
          </p:nvSpPr>
          <p:spPr bwMode="auto">
            <a:xfrm>
              <a:off x="3453590" y="5270476"/>
              <a:ext cx="253168" cy="245597"/>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15</a:t>
              </a:r>
            </a:p>
          </p:txBody>
        </p:sp>
        <p:cxnSp>
          <p:nvCxnSpPr>
            <p:cNvPr id="34" name="Straight Connector 33"/>
            <p:cNvCxnSpPr/>
            <p:nvPr/>
          </p:nvCxnSpPr>
          <p:spPr>
            <a:xfrm rot="5400000" flipH="1" flipV="1">
              <a:off x="3542264" y="5206825"/>
              <a:ext cx="68722" cy="2366"/>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14" name="Group 1225"/>
          <p:cNvGrpSpPr>
            <a:grpSpLocks/>
          </p:cNvGrpSpPr>
          <p:nvPr/>
        </p:nvGrpSpPr>
        <p:grpSpPr bwMode="auto">
          <a:xfrm>
            <a:off x="5581650" y="5865813"/>
            <a:ext cx="339725" cy="458787"/>
            <a:chOff x="3453590" y="5173647"/>
            <a:chExt cx="253168" cy="342426"/>
          </a:xfrm>
        </p:grpSpPr>
        <p:sp>
          <p:nvSpPr>
            <p:cNvPr id="16425" name="Rectangle 112"/>
            <p:cNvSpPr>
              <a:spLocks noChangeArrowheads="1"/>
            </p:cNvSpPr>
            <p:nvPr/>
          </p:nvSpPr>
          <p:spPr bwMode="auto">
            <a:xfrm>
              <a:off x="3453590" y="5270476"/>
              <a:ext cx="253168" cy="245597"/>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18</a:t>
              </a:r>
            </a:p>
          </p:txBody>
        </p:sp>
        <p:cxnSp>
          <p:nvCxnSpPr>
            <p:cNvPr id="37" name="Straight Connector 36"/>
            <p:cNvCxnSpPr/>
            <p:nvPr/>
          </p:nvCxnSpPr>
          <p:spPr>
            <a:xfrm rot="5400000" flipH="1" flipV="1">
              <a:off x="3542264" y="5206825"/>
              <a:ext cx="68722" cy="2366"/>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16" name="Group 1225"/>
          <p:cNvGrpSpPr>
            <a:grpSpLocks/>
          </p:cNvGrpSpPr>
          <p:nvPr/>
        </p:nvGrpSpPr>
        <p:grpSpPr bwMode="auto">
          <a:xfrm>
            <a:off x="6297613" y="5865813"/>
            <a:ext cx="338137" cy="458787"/>
            <a:chOff x="3453590" y="5173647"/>
            <a:chExt cx="253168" cy="342426"/>
          </a:xfrm>
        </p:grpSpPr>
        <p:sp>
          <p:nvSpPr>
            <p:cNvPr id="16423" name="Rectangle 112"/>
            <p:cNvSpPr>
              <a:spLocks noChangeArrowheads="1"/>
            </p:cNvSpPr>
            <p:nvPr/>
          </p:nvSpPr>
          <p:spPr bwMode="auto">
            <a:xfrm>
              <a:off x="3453590" y="5270476"/>
              <a:ext cx="253168" cy="245597"/>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21</a:t>
              </a:r>
            </a:p>
          </p:txBody>
        </p:sp>
        <p:cxnSp>
          <p:nvCxnSpPr>
            <p:cNvPr id="40" name="Straight Connector 39"/>
            <p:cNvCxnSpPr/>
            <p:nvPr/>
          </p:nvCxnSpPr>
          <p:spPr>
            <a:xfrm rot="5400000" flipH="1" flipV="1">
              <a:off x="3542247" y="5207414"/>
              <a:ext cx="68722" cy="1189"/>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18" name="Group 1225"/>
          <p:cNvGrpSpPr>
            <a:grpSpLocks/>
          </p:cNvGrpSpPr>
          <p:nvPr/>
        </p:nvGrpSpPr>
        <p:grpSpPr bwMode="auto">
          <a:xfrm>
            <a:off x="7010400" y="5865813"/>
            <a:ext cx="339725" cy="458787"/>
            <a:chOff x="3453590" y="5173647"/>
            <a:chExt cx="253168" cy="342426"/>
          </a:xfrm>
        </p:grpSpPr>
        <p:sp>
          <p:nvSpPr>
            <p:cNvPr id="16421" name="Rectangle 112"/>
            <p:cNvSpPr>
              <a:spLocks noChangeArrowheads="1"/>
            </p:cNvSpPr>
            <p:nvPr/>
          </p:nvSpPr>
          <p:spPr bwMode="auto">
            <a:xfrm>
              <a:off x="3453590" y="5270476"/>
              <a:ext cx="253168" cy="245597"/>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24</a:t>
              </a:r>
            </a:p>
          </p:txBody>
        </p:sp>
        <p:cxnSp>
          <p:nvCxnSpPr>
            <p:cNvPr id="43" name="Straight Connector 42"/>
            <p:cNvCxnSpPr/>
            <p:nvPr/>
          </p:nvCxnSpPr>
          <p:spPr>
            <a:xfrm rot="5400000" flipH="1" flipV="1">
              <a:off x="3542264" y="5206825"/>
              <a:ext cx="68722" cy="2366"/>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19" name="Group 1225"/>
          <p:cNvGrpSpPr>
            <a:grpSpLocks/>
          </p:cNvGrpSpPr>
          <p:nvPr/>
        </p:nvGrpSpPr>
        <p:grpSpPr bwMode="auto">
          <a:xfrm>
            <a:off x="7724775" y="5865813"/>
            <a:ext cx="339725" cy="458787"/>
            <a:chOff x="3453590" y="5173647"/>
            <a:chExt cx="253168" cy="342426"/>
          </a:xfrm>
        </p:grpSpPr>
        <p:sp>
          <p:nvSpPr>
            <p:cNvPr id="16419" name="Rectangle 112"/>
            <p:cNvSpPr>
              <a:spLocks noChangeArrowheads="1"/>
            </p:cNvSpPr>
            <p:nvPr/>
          </p:nvSpPr>
          <p:spPr bwMode="auto">
            <a:xfrm>
              <a:off x="3453590" y="5270476"/>
              <a:ext cx="253168" cy="245597"/>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27</a:t>
              </a:r>
            </a:p>
          </p:txBody>
        </p:sp>
        <p:cxnSp>
          <p:nvCxnSpPr>
            <p:cNvPr id="46" name="Straight Connector 45"/>
            <p:cNvCxnSpPr/>
            <p:nvPr/>
          </p:nvCxnSpPr>
          <p:spPr>
            <a:xfrm rot="5400000" flipH="1" flipV="1">
              <a:off x="3542264" y="5206825"/>
              <a:ext cx="68722" cy="2366"/>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20" name="Group 1225"/>
          <p:cNvGrpSpPr>
            <a:grpSpLocks/>
          </p:cNvGrpSpPr>
          <p:nvPr/>
        </p:nvGrpSpPr>
        <p:grpSpPr bwMode="auto">
          <a:xfrm>
            <a:off x="8431213" y="5857875"/>
            <a:ext cx="338137" cy="466725"/>
            <a:chOff x="3453590" y="5167039"/>
            <a:chExt cx="253168" cy="349034"/>
          </a:xfrm>
        </p:grpSpPr>
        <p:sp>
          <p:nvSpPr>
            <p:cNvPr id="16417" name="Rectangle 112"/>
            <p:cNvSpPr>
              <a:spLocks noChangeArrowheads="1"/>
            </p:cNvSpPr>
            <p:nvPr/>
          </p:nvSpPr>
          <p:spPr bwMode="auto">
            <a:xfrm>
              <a:off x="3453590" y="5270476"/>
              <a:ext cx="253168" cy="245597"/>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30</a:t>
              </a:r>
            </a:p>
          </p:txBody>
        </p:sp>
        <p:cxnSp>
          <p:nvCxnSpPr>
            <p:cNvPr id="49" name="Straight Connector 48"/>
            <p:cNvCxnSpPr/>
            <p:nvPr/>
          </p:nvCxnSpPr>
          <p:spPr>
            <a:xfrm rot="5400000" flipH="1" flipV="1">
              <a:off x="3535056" y="5206809"/>
              <a:ext cx="80729" cy="1188"/>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16401" name="Rectangle 124"/>
          <p:cNvSpPr>
            <a:spLocks noChangeArrowheads="1"/>
          </p:cNvSpPr>
          <p:nvPr/>
        </p:nvSpPr>
        <p:spPr bwMode="auto">
          <a:xfrm rot="-5400000">
            <a:off x="-1131094" y="3520282"/>
            <a:ext cx="3952875" cy="576262"/>
          </a:xfrm>
          <a:prstGeom prst="rect">
            <a:avLst/>
          </a:prstGeom>
          <a:noFill/>
          <a:ln w="9525">
            <a:noFill/>
            <a:miter lim="800000"/>
            <a:headEnd/>
            <a:tailEnd/>
          </a:ln>
        </p:spPr>
        <p:txBody>
          <a:bodyPr lIns="0" tIns="0" rIns="0" bIns="0"/>
          <a:lstStyle/>
          <a:p>
            <a:pPr algn="ctr" defTabSz="457200"/>
            <a:r>
              <a:rPr lang="en-US" sz="1600">
                <a:solidFill>
                  <a:srgbClr val="5F595B"/>
                </a:solidFill>
                <a:latin typeface="Arial" pitchFamily="34" charset="0"/>
                <a:ea typeface="ＭＳ Ｐゴシック" pitchFamily="34" charset="-128"/>
              </a:rPr>
              <a:t>Proportion of subjects without SRE</a:t>
            </a:r>
          </a:p>
        </p:txBody>
      </p:sp>
      <p:cxnSp>
        <p:nvCxnSpPr>
          <p:cNvPr id="54" name="Straight Connector 53"/>
          <p:cNvCxnSpPr/>
          <p:nvPr/>
        </p:nvCxnSpPr>
        <p:spPr>
          <a:xfrm rot="10800000">
            <a:off x="1525588" y="3906838"/>
            <a:ext cx="7070725" cy="1587"/>
          </a:xfrm>
          <a:prstGeom prst="line">
            <a:avLst/>
          </a:prstGeom>
          <a:ln w="19050">
            <a:solidFill>
              <a:schemeClr val="accent2"/>
            </a:solidFill>
            <a:prstDash val="sysDash"/>
          </a:ln>
          <a:effectLst/>
        </p:spPr>
        <p:style>
          <a:lnRef idx="2">
            <a:schemeClr val="accent1"/>
          </a:lnRef>
          <a:fillRef idx="0">
            <a:schemeClr val="accent1"/>
          </a:fillRef>
          <a:effectRef idx="1">
            <a:schemeClr val="accent1"/>
          </a:effectRef>
          <a:fontRef idx="minor">
            <a:schemeClr val="tx1"/>
          </a:fontRef>
        </p:style>
      </p:cxnSp>
      <p:sp>
        <p:nvSpPr>
          <p:cNvPr id="16403" name="Freeform 62"/>
          <p:cNvSpPr>
            <a:spLocks/>
          </p:cNvSpPr>
          <p:nvPr/>
        </p:nvSpPr>
        <p:spPr bwMode="auto">
          <a:xfrm>
            <a:off x="1519238" y="1949450"/>
            <a:ext cx="6337300" cy="2476500"/>
          </a:xfrm>
          <a:custGeom>
            <a:avLst/>
            <a:gdLst>
              <a:gd name="T0" fmla="*/ 0 w 5511800"/>
              <a:gd name="T1" fmla="*/ 0 h 2120900"/>
              <a:gd name="T2" fmla="*/ 969685 w 5511800"/>
              <a:gd name="T3" fmla="*/ 526660 h 2120900"/>
              <a:gd name="T4" fmla="*/ 1221802 w 5511800"/>
              <a:gd name="T5" fmla="*/ 658323 h 2120900"/>
              <a:gd name="T6" fmla="*/ 1415740 w 5511800"/>
              <a:gd name="T7" fmla="*/ 811934 h 2120900"/>
              <a:gd name="T8" fmla="*/ 1687251 w 5511800"/>
              <a:gd name="T9" fmla="*/ 987487 h 2120900"/>
              <a:gd name="T10" fmla="*/ 1823010 w 5511800"/>
              <a:gd name="T11" fmla="*/ 1579979 h 2120900"/>
              <a:gd name="T12" fmla="*/ 1978158 w 5511800"/>
              <a:gd name="T13" fmla="*/ 1755531 h 2120900"/>
              <a:gd name="T14" fmla="*/ 2501788 w 5511800"/>
              <a:gd name="T15" fmla="*/ 2128580 h 2120900"/>
              <a:gd name="T16" fmla="*/ 2986630 w 5511800"/>
              <a:gd name="T17" fmla="*/ 2369964 h 2120900"/>
              <a:gd name="T18" fmla="*/ 3393899 w 5511800"/>
              <a:gd name="T19" fmla="*/ 2413857 h 2120900"/>
              <a:gd name="T20" fmla="*/ 3646013 w 5511800"/>
              <a:gd name="T21" fmla="*/ 2808850 h 2120900"/>
              <a:gd name="T22" fmla="*/ 4538122 w 5511800"/>
              <a:gd name="T23" fmla="*/ 3313563 h 2120900"/>
              <a:gd name="T24" fmla="*/ 5546595 w 5511800"/>
              <a:gd name="T25" fmla="*/ 3752446 h 2120900"/>
              <a:gd name="T26" fmla="*/ 6128405 w 5511800"/>
              <a:gd name="T27" fmla="*/ 3971883 h 2120900"/>
              <a:gd name="T28" fmla="*/ 6399916 w 5511800"/>
              <a:gd name="T29" fmla="*/ 4125496 h 2120900"/>
              <a:gd name="T30" fmla="*/ 6710212 w 5511800"/>
              <a:gd name="T31" fmla="*/ 4125496 h 2120900"/>
              <a:gd name="T32" fmla="*/ 7078699 w 5511800"/>
              <a:gd name="T33" fmla="*/ 4410766 h 2120900"/>
              <a:gd name="T34" fmla="*/ 7582928 w 5511800"/>
              <a:gd name="T35" fmla="*/ 4520489 h 2120900"/>
              <a:gd name="T36" fmla="*/ 7912622 w 5511800"/>
              <a:gd name="T37" fmla="*/ 4761873 h 2120900"/>
              <a:gd name="T38" fmla="*/ 8339287 w 5511800"/>
              <a:gd name="T39" fmla="*/ 4827708 h 2120900"/>
              <a:gd name="T40" fmla="*/ 8475029 w 5511800"/>
              <a:gd name="T41" fmla="*/ 4959371 h 2120900"/>
              <a:gd name="T42" fmla="*/ 8824117 w 5511800"/>
              <a:gd name="T43" fmla="*/ 5003261 h 2120900"/>
              <a:gd name="T44" fmla="*/ 9464116 w 5511800"/>
              <a:gd name="T45" fmla="*/ 5310469 h 2120900"/>
              <a:gd name="T46" fmla="*/ 10026525 w 5511800"/>
              <a:gd name="T47" fmla="*/ 5398249 h 2120900"/>
              <a:gd name="T48" fmla="*/ 10239858 w 5511800"/>
              <a:gd name="T49" fmla="*/ 5683528 h 2120900"/>
              <a:gd name="T50" fmla="*/ 10821660 w 5511800"/>
              <a:gd name="T51" fmla="*/ 5749356 h 2120900"/>
              <a:gd name="T52" fmla="*/ 11190147 w 5511800"/>
              <a:gd name="T53" fmla="*/ 5946850 h 2120900"/>
              <a:gd name="T54" fmla="*/ 11558625 w 5511800"/>
              <a:gd name="T55" fmla="*/ 5946850 h 2120900"/>
              <a:gd name="T56" fmla="*/ 12004680 w 5511800"/>
              <a:gd name="T57" fmla="*/ 6100459 h 2120900"/>
              <a:gd name="T58" fmla="*/ 12237403 w 5511800"/>
              <a:gd name="T59" fmla="*/ 6276019 h 2120900"/>
              <a:gd name="T60" fmla="*/ 12547702 w 5511800"/>
              <a:gd name="T61" fmla="*/ 6276019 h 2120900"/>
              <a:gd name="T62" fmla="*/ 12761035 w 5511800"/>
              <a:gd name="T63" fmla="*/ 6385738 h 2120900"/>
              <a:gd name="T64" fmla="*/ 13071326 w 5511800"/>
              <a:gd name="T65" fmla="*/ 6495461 h 2120900"/>
              <a:gd name="T66" fmla="*/ 13691934 w 5511800"/>
              <a:gd name="T67" fmla="*/ 6517399 h 2120900"/>
              <a:gd name="T68" fmla="*/ 13711324 w 5511800"/>
              <a:gd name="T69" fmla="*/ 6714893 h 2120900"/>
              <a:gd name="T70" fmla="*/ 14002243 w 5511800"/>
              <a:gd name="T71" fmla="*/ 6780731 h 2120900"/>
              <a:gd name="T72" fmla="*/ 14137989 w 5511800"/>
              <a:gd name="T73" fmla="*/ 6912396 h 2120900"/>
              <a:gd name="T74" fmla="*/ 14971912 w 5511800"/>
              <a:gd name="T75" fmla="*/ 6912396 h 2120900"/>
              <a:gd name="T76" fmla="*/ 15088278 w 5511800"/>
              <a:gd name="T77" fmla="*/ 7087952 h 2120900"/>
              <a:gd name="T78" fmla="*/ 15534315 w 5511800"/>
              <a:gd name="T79" fmla="*/ 7087952 h 2120900"/>
              <a:gd name="T80" fmla="*/ 15689470 w 5511800"/>
              <a:gd name="T81" fmla="*/ 7329337 h 2120900"/>
              <a:gd name="T82" fmla="*/ 16833720 w 5511800"/>
              <a:gd name="T83" fmla="*/ 7307385 h 21209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511800"/>
              <a:gd name="T127" fmla="*/ 0 h 2120900"/>
              <a:gd name="T128" fmla="*/ 5511800 w 5511800"/>
              <a:gd name="T129" fmla="*/ 2120900 h 212090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511800" h="2120900">
                <a:moveTo>
                  <a:pt x="0" y="0"/>
                </a:moveTo>
                <a:lnTo>
                  <a:pt x="317500" y="152400"/>
                </a:lnTo>
                <a:lnTo>
                  <a:pt x="400050" y="190500"/>
                </a:lnTo>
                <a:lnTo>
                  <a:pt x="463550" y="234950"/>
                </a:lnTo>
                <a:lnTo>
                  <a:pt x="552450" y="285750"/>
                </a:lnTo>
                <a:lnTo>
                  <a:pt x="596900" y="457200"/>
                </a:lnTo>
                <a:lnTo>
                  <a:pt x="647700" y="508000"/>
                </a:lnTo>
                <a:lnTo>
                  <a:pt x="819150" y="615950"/>
                </a:lnTo>
                <a:lnTo>
                  <a:pt x="977900" y="685800"/>
                </a:lnTo>
                <a:lnTo>
                  <a:pt x="1111250" y="698500"/>
                </a:lnTo>
                <a:lnTo>
                  <a:pt x="1193800" y="812800"/>
                </a:lnTo>
                <a:lnTo>
                  <a:pt x="1485900" y="958850"/>
                </a:lnTo>
                <a:lnTo>
                  <a:pt x="1816100" y="1085850"/>
                </a:lnTo>
                <a:lnTo>
                  <a:pt x="2006600" y="1149350"/>
                </a:lnTo>
                <a:lnTo>
                  <a:pt x="2095500" y="1193800"/>
                </a:lnTo>
                <a:lnTo>
                  <a:pt x="2197100" y="1193800"/>
                </a:lnTo>
                <a:lnTo>
                  <a:pt x="2317750" y="1276350"/>
                </a:lnTo>
                <a:lnTo>
                  <a:pt x="2482850" y="1308100"/>
                </a:lnTo>
                <a:lnTo>
                  <a:pt x="2590800" y="1377950"/>
                </a:lnTo>
                <a:lnTo>
                  <a:pt x="2730500" y="1397000"/>
                </a:lnTo>
                <a:lnTo>
                  <a:pt x="2774950" y="1435100"/>
                </a:lnTo>
                <a:lnTo>
                  <a:pt x="2889250" y="1447800"/>
                </a:lnTo>
                <a:lnTo>
                  <a:pt x="3098800" y="1536700"/>
                </a:lnTo>
                <a:lnTo>
                  <a:pt x="3282950" y="1562100"/>
                </a:lnTo>
                <a:lnTo>
                  <a:pt x="3352800" y="1644650"/>
                </a:lnTo>
                <a:lnTo>
                  <a:pt x="3543300" y="1663700"/>
                </a:lnTo>
                <a:lnTo>
                  <a:pt x="3663950" y="1720850"/>
                </a:lnTo>
                <a:lnTo>
                  <a:pt x="3784600" y="1720850"/>
                </a:lnTo>
                <a:lnTo>
                  <a:pt x="3930650" y="1765300"/>
                </a:lnTo>
                <a:lnTo>
                  <a:pt x="4006850" y="1816100"/>
                </a:lnTo>
                <a:lnTo>
                  <a:pt x="4108450" y="1816100"/>
                </a:lnTo>
                <a:lnTo>
                  <a:pt x="4178300" y="1847850"/>
                </a:lnTo>
                <a:lnTo>
                  <a:pt x="4279900" y="1879600"/>
                </a:lnTo>
                <a:lnTo>
                  <a:pt x="4483100" y="1885950"/>
                </a:lnTo>
                <a:lnTo>
                  <a:pt x="4489450" y="1943100"/>
                </a:lnTo>
                <a:lnTo>
                  <a:pt x="4584700" y="1962150"/>
                </a:lnTo>
                <a:lnTo>
                  <a:pt x="4629150" y="2000250"/>
                </a:lnTo>
                <a:lnTo>
                  <a:pt x="4902200" y="2000250"/>
                </a:lnTo>
                <a:lnTo>
                  <a:pt x="4940300" y="2051050"/>
                </a:lnTo>
                <a:lnTo>
                  <a:pt x="5086350" y="2051050"/>
                </a:lnTo>
                <a:lnTo>
                  <a:pt x="5137150" y="2120900"/>
                </a:lnTo>
                <a:lnTo>
                  <a:pt x="5511800" y="2114550"/>
                </a:lnTo>
              </a:path>
            </a:pathLst>
          </a:custGeom>
          <a:noFill/>
          <a:ln w="28575" cap="flat" cmpd="sng" algn="ctr">
            <a:solidFill>
              <a:schemeClr val="tx1"/>
            </a:solidFill>
            <a:prstDash val="sysDash"/>
            <a:round/>
            <a:headEnd type="none" w="med" len="med"/>
            <a:tailEnd type="none" w="med" len="med"/>
          </a:ln>
        </p:spPr>
        <p:txBody>
          <a:bodyPr wrap="none" anchor="ctr">
            <a:spAutoFit/>
          </a:bodyPr>
          <a:lstStyle/>
          <a:p>
            <a:pPr defTabSz="457200"/>
            <a:endParaRPr lang="en-US">
              <a:solidFill>
                <a:srgbClr val="5F595B"/>
              </a:solidFill>
              <a:latin typeface="Arial" pitchFamily="34" charset="0"/>
              <a:ea typeface="ＭＳ Ｐゴシック" pitchFamily="34" charset="-128"/>
            </a:endParaRPr>
          </a:p>
        </p:txBody>
      </p:sp>
      <p:sp>
        <p:nvSpPr>
          <p:cNvPr id="64" name="Freeform 63"/>
          <p:cNvSpPr/>
          <p:nvPr/>
        </p:nvSpPr>
        <p:spPr bwMode="auto">
          <a:xfrm>
            <a:off x="1511300" y="1949450"/>
            <a:ext cx="6373813" cy="2246313"/>
          </a:xfrm>
          <a:custGeom>
            <a:avLst/>
            <a:gdLst>
              <a:gd name="connsiteX0" fmla="*/ 0 w 5543550"/>
              <a:gd name="connsiteY0" fmla="*/ 0 h 1924050"/>
              <a:gd name="connsiteX1" fmla="*/ 412750 w 5543550"/>
              <a:gd name="connsiteY1" fmla="*/ 152400 h 1924050"/>
              <a:gd name="connsiteX2" fmla="*/ 527050 w 5543550"/>
              <a:gd name="connsiteY2" fmla="*/ 209550 h 1924050"/>
              <a:gd name="connsiteX3" fmla="*/ 577850 w 5543550"/>
              <a:gd name="connsiteY3" fmla="*/ 298450 h 1924050"/>
              <a:gd name="connsiteX4" fmla="*/ 622300 w 5543550"/>
              <a:gd name="connsiteY4" fmla="*/ 406400 h 1924050"/>
              <a:gd name="connsiteX5" fmla="*/ 666750 w 5543550"/>
              <a:gd name="connsiteY5" fmla="*/ 476250 h 1924050"/>
              <a:gd name="connsiteX6" fmla="*/ 819150 w 5543550"/>
              <a:gd name="connsiteY6" fmla="*/ 527050 h 1924050"/>
              <a:gd name="connsiteX7" fmla="*/ 939800 w 5543550"/>
              <a:gd name="connsiteY7" fmla="*/ 552450 h 1924050"/>
              <a:gd name="connsiteX8" fmla="*/ 1003300 w 5543550"/>
              <a:gd name="connsiteY8" fmla="*/ 596900 h 1924050"/>
              <a:gd name="connsiteX9" fmla="*/ 1117600 w 5543550"/>
              <a:gd name="connsiteY9" fmla="*/ 641350 h 1924050"/>
              <a:gd name="connsiteX10" fmla="*/ 1181100 w 5543550"/>
              <a:gd name="connsiteY10" fmla="*/ 666750 h 1924050"/>
              <a:gd name="connsiteX11" fmla="*/ 1206500 w 5543550"/>
              <a:gd name="connsiteY11" fmla="*/ 717550 h 1924050"/>
              <a:gd name="connsiteX12" fmla="*/ 1397000 w 5543550"/>
              <a:gd name="connsiteY12" fmla="*/ 768350 h 1924050"/>
              <a:gd name="connsiteX13" fmla="*/ 1524000 w 5543550"/>
              <a:gd name="connsiteY13" fmla="*/ 774700 h 1924050"/>
              <a:gd name="connsiteX14" fmla="*/ 1612900 w 5543550"/>
              <a:gd name="connsiteY14" fmla="*/ 819150 h 1924050"/>
              <a:gd name="connsiteX15" fmla="*/ 1701800 w 5543550"/>
              <a:gd name="connsiteY15" fmla="*/ 831850 h 1924050"/>
              <a:gd name="connsiteX16" fmla="*/ 1746250 w 5543550"/>
              <a:gd name="connsiteY16" fmla="*/ 869950 h 1924050"/>
              <a:gd name="connsiteX17" fmla="*/ 1987550 w 5543550"/>
              <a:gd name="connsiteY17" fmla="*/ 965200 h 1924050"/>
              <a:gd name="connsiteX18" fmla="*/ 2127250 w 5543550"/>
              <a:gd name="connsiteY18" fmla="*/ 996950 h 1924050"/>
              <a:gd name="connsiteX19" fmla="*/ 2171700 w 5543550"/>
              <a:gd name="connsiteY19" fmla="*/ 996950 h 1924050"/>
              <a:gd name="connsiteX20" fmla="*/ 2279650 w 5543550"/>
              <a:gd name="connsiteY20" fmla="*/ 1066800 h 1924050"/>
              <a:gd name="connsiteX21" fmla="*/ 2362200 w 5543550"/>
              <a:gd name="connsiteY21" fmla="*/ 1143000 h 1924050"/>
              <a:gd name="connsiteX22" fmla="*/ 2438400 w 5543550"/>
              <a:gd name="connsiteY22" fmla="*/ 1143000 h 1924050"/>
              <a:gd name="connsiteX23" fmla="*/ 2482850 w 5543550"/>
              <a:gd name="connsiteY23" fmla="*/ 1181100 h 1924050"/>
              <a:gd name="connsiteX24" fmla="*/ 2635250 w 5543550"/>
              <a:gd name="connsiteY24" fmla="*/ 1181100 h 1924050"/>
              <a:gd name="connsiteX25" fmla="*/ 2698750 w 5543550"/>
              <a:gd name="connsiteY25" fmla="*/ 1193800 h 1924050"/>
              <a:gd name="connsiteX26" fmla="*/ 2806700 w 5543550"/>
              <a:gd name="connsiteY26" fmla="*/ 1206500 h 1924050"/>
              <a:gd name="connsiteX27" fmla="*/ 2870200 w 5543550"/>
              <a:gd name="connsiteY27" fmla="*/ 1250950 h 1924050"/>
              <a:gd name="connsiteX28" fmla="*/ 2997200 w 5543550"/>
              <a:gd name="connsiteY28" fmla="*/ 1270000 h 1924050"/>
              <a:gd name="connsiteX29" fmla="*/ 3079750 w 5543550"/>
              <a:gd name="connsiteY29" fmla="*/ 1314450 h 1924050"/>
              <a:gd name="connsiteX30" fmla="*/ 3187700 w 5543550"/>
              <a:gd name="connsiteY30" fmla="*/ 1327150 h 1924050"/>
              <a:gd name="connsiteX31" fmla="*/ 3244850 w 5543550"/>
              <a:gd name="connsiteY31" fmla="*/ 1339850 h 1924050"/>
              <a:gd name="connsiteX32" fmla="*/ 3302000 w 5543550"/>
              <a:gd name="connsiteY32" fmla="*/ 1390650 h 1924050"/>
              <a:gd name="connsiteX33" fmla="*/ 3397250 w 5543550"/>
              <a:gd name="connsiteY33" fmla="*/ 1422400 h 1924050"/>
              <a:gd name="connsiteX34" fmla="*/ 3486150 w 5543550"/>
              <a:gd name="connsiteY34" fmla="*/ 1511300 h 1924050"/>
              <a:gd name="connsiteX35" fmla="*/ 3721100 w 5543550"/>
              <a:gd name="connsiteY35" fmla="*/ 1511300 h 1924050"/>
              <a:gd name="connsiteX36" fmla="*/ 3860800 w 5543550"/>
              <a:gd name="connsiteY36" fmla="*/ 1530350 h 1924050"/>
              <a:gd name="connsiteX37" fmla="*/ 3968750 w 5543550"/>
              <a:gd name="connsiteY37" fmla="*/ 1549400 h 1924050"/>
              <a:gd name="connsiteX38" fmla="*/ 3981450 w 5543550"/>
              <a:gd name="connsiteY38" fmla="*/ 1612900 h 1924050"/>
              <a:gd name="connsiteX39" fmla="*/ 4102100 w 5543550"/>
              <a:gd name="connsiteY39" fmla="*/ 1657350 h 1924050"/>
              <a:gd name="connsiteX40" fmla="*/ 4222750 w 5543550"/>
              <a:gd name="connsiteY40" fmla="*/ 1657350 h 1924050"/>
              <a:gd name="connsiteX41" fmla="*/ 4241800 w 5543550"/>
              <a:gd name="connsiteY41" fmla="*/ 1689100 h 1924050"/>
              <a:gd name="connsiteX42" fmla="*/ 4533900 w 5543550"/>
              <a:gd name="connsiteY42" fmla="*/ 1676400 h 1924050"/>
              <a:gd name="connsiteX43" fmla="*/ 4622800 w 5543550"/>
              <a:gd name="connsiteY43" fmla="*/ 1797050 h 1924050"/>
              <a:gd name="connsiteX44" fmla="*/ 5086350 w 5543550"/>
              <a:gd name="connsiteY44" fmla="*/ 1784350 h 1924050"/>
              <a:gd name="connsiteX45" fmla="*/ 5118100 w 5543550"/>
              <a:gd name="connsiteY45" fmla="*/ 1854200 h 1924050"/>
              <a:gd name="connsiteX46" fmla="*/ 5416550 w 5543550"/>
              <a:gd name="connsiteY46" fmla="*/ 1860550 h 1924050"/>
              <a:gd name="connsiteX47" fmla="*/ 5461000 w 5543550"/>
              <a:gd name="connsiteY47" fmla="*/ 1924050 h 1924050"/>
              <a:gd name="connsiteX48" fmla="*/ 5543550 w 5543550"/>
              <a:gd name="connsiteY48" fmla="*/ 1917700 h 192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5543550" h="1924050">
                <a:moveTo>
                  <a:pt x="0" y="0"/>
                </a:moveTo>
                <a:lnTo>
                  <a:pt x="412750" y="152400"/>
                </a:lnTo>
                <a:lnTo>
                  <a:pt x="527050" y="209550"/>
                </a:lnTo>
                <a:lnTo>
                  <a:pt x="577850" y="298450"/>
                </a:lnTo>
                <a:lnTo>
                  <a:pt x="622300" y="406400"/>
                </a:lnTo>
                <a:lnTo>
                  <a:pt x="666750" y="476250"/>
                </a:lnTo>
                <a:lnTo>
                  <a:pt x="819150" y="527050"/>
                </a:lnTo>
                <a:lnTo>
                  <a:pt x="939800" y="552450"/>
                </a:lnTo>
                <a:cubicBezTo>
                  <a:pt x="998621" y="598200"/>
                  <a:pt x="972816" y="596900"/>
                  <a:pt x="1003300" y="596900"/>
                </a:cubicBezTo>
                <a:lnTo>
                  <a:pt x="1117600" y="641350"/>
                </a:lnTo>
                <a:lnTo>
                  <a:pt x="1181100" y="666750"/>
                </a:lnTo>
                <a:lnTo>
                  <a:pt x="1206500" y="717550"/>
                </a:lnTo>
                <a:lnTo>
                  <a:pt x="1397000" y="768350"/>
                </a:lnTo>
                <a:lnTo>
                  <a:pt x="1524000" y="774700"/>
                </a:lnTo>
                <a:lnTo>
                  <a:pt x="1612900" y="819150"/>
                </a:lnTo>
                <a:lnTo>
                  <a:pt x="1701800" y="831850"/>
                </a:lnTo>
                <a:lnTo>
                  <a:pt x="1746250" y="869950"/>
                </a:lnTo>
                <a:lnTo>
                  <a:pt x="1987550" y="965200"/>
                </a:lnTo>
                <a:lnTo>
                  <a:pt x="2127250" y="996950"/>
                </a:lnTo>
                <a:lnTo>
                  <a:pt x="2171700" y="996950"/>
                </a:lnTo>
                <a:lnTo>
                  <a:pt x="2279650" y="1066800"/>
                </a:lnTo>
                <a:lnTo>
                  <a:pt x="2362200" y="1143000"/>
                </a:lnTo>
                <a:lnTo>
                  <a:pt x="2438400" y="1143000"/>
                </a:lnTo>
                <a:lnTo>
                  <a:pt x="2482850" y="1181100"/>
                </a:lnTo>
                <a:lnTo>
                  <a:pt x="2635250" y="1181100"/>
                </a:lnTo>
                <a:lnTo>
                  <a:pt x="2698750" y="1193800"/>
                </a:lnTo>
                <a:lnTo>
                  <a:pt x="2806700" y="1206500"/>
                </a:lnTo>
                <a:lnTo>
                  <a:pt x="2870200" y="1250950"/>
                </a:lnTo>
                <a:lnTo>
                  <a:pt x="2997200" y="1270000"/>
                </a:lnTo>
                <a:lnTo>
                  <a:pt x="3079750" y="1314450"/>
                </a:lnTo>
                <a:lnTo>
                  <a:pt x="3187700" y="1327150"/>
                </a:lnTo>
                <a:lnTo>
                  <a:pt x="3244850" y="1339850"/>
                </a:lnTo>
                <a:lnTo>
                  <a:pt x="3302000" y="1390650"/>
                </a:lnTo>
                <a:lnTo>
                  <a:pt x="3397250" y="1422400"/>
                </a:lnTo>
                <a:lnTo>
                  <a:pt x="3486150" y="1511300"/>
                </a:lnTo>
                <a:lnTo>
                  <a:pt x="3721100" y="1511300"/>
                </a:lnTo>
                <a:lnTo>
                  <a:pt x="3860800" y="1530350"/>
                </a:lnTo>
                <a:lnTo>
                  <a:pt x="3968750" y="1549400"/>
                </a:lnTo>
                <a:lnTo>
                  <a:pt x="3981450" y="1612900"/>
                </a:lnTo>
                <a:lnTo>
                  <a:pt x="4102100" y="1657350"/>
                </a:lnTo>
                <a:lnTo>
                  <a:pt x="4222750" y="1657350"/>
                </a:lnTo>
                <a:lnTo>
                  <a:pt x="4241800" y="1689100"/>
                </a:lnTo>
                <a:lnTo>
                  <a:pt x="4533900" y="1676400"/>
                </a:lnTo>
                <a:lnTo>
                  <a:pt x="4622800" y="1797050"/>
                </a:lnTo>
                <a:lnTo>
                  <a:pt x="5086350" y="1784350"/>
                </a:lnTo>
                <a:lnTo>
                  <a:pt x="5118100" y="1854200"/>
                </a:lnTo>
                <a:lnTo>
                  <a:pt x="5416550" y="1860550"/>
                </a:lnTo>
                <a:lnTo>
                  <a:pt x="5461000" y="1924050"/>
                </a:lnTo>
                <a:lnTo>
                  <a:pt x="5543550" y="1917700"/>
                </a:lnTo>
              </a:path>
            </a:pathLst>
          </a:custGeom>
          <a:noFill/>
          <a:ln w="28575" cap="flat" cmpd="sng" algn="ctr">
            <a:solidFill>
              <a:schemeClr val="accent3"/>
            </a:solidFill>
            <a:prstDash val="solid"/>
            <a:round/>
            <a:headEnd type="none" w="med" len="med"/>
            <a:tailEnd type="none" w="med" len="med"/>
          </a:ln>
          <a:effectLst/>
        </p:spPr>
        <p:txBody>
          <a:bodyPr wrap="none" anchor="ctr">
            <a:spAutoFit/>
          </a:bodyPr>
          <a:lstStyle/>
          <a:p>
            <a:pPr algn="ctr">
              <a:defRPr/>
            </a:pPr>
            <a:endParaRPr lang="en-US" sz="1400" b="1">
              <a:solidFill>
                <a:srgbClr val="5F595B"/>
              </a:solidFill>
              <a:ea typeface="ＭＳ Ｐゴシック" pitchFamily="34" charset="-128"/>
            </a:endParaRPr>
          </a:p>
        </p:txBody>
      </p:sp>
      <p:grpSp>
        <p:nvGrpSpPr>
          <p:cNvPr id="21" name="Group 65"/>
          <p:cNvGrpSpPr>
            <a:grpSpLocks/>
          </p:cNvGrpSpPr>
          <p:nvPr/>
        </p:nvGrpSpPr>
        <p:grpSpPr bwMode="auto">
          <a:xfrm>
            <a:off x="2306638" y="4749800"/>
            <a:ext cx="3205162" cy="885825"/>
            <a:chOff x="5600219" y="4732791"/>
            <a:chExt cx="3205056" cy="886177"/>
          </a:xfrm>
        </p:grpSpPr>
        <p:sp>
          <p:nvSpPr>
            <p:cNvPr id="16413" name="TextBox 559"/>
            <p:cNvSpPr txBox="1">
              <a:spLocks noChangeArrowheads="1"/>
            </p:cNvSpPr>
            <p:nvPr/>
          </p:nvSpPr>
          <p:spPr bwMode="auto">
            <a:xfrm>
              <a:off x="5600219" y="5047270"/>
              <a:ext cx="2698074" cy="323068"/>
            </a:xfrm>
            <a:prstGeom prst="rect">
              <a:avLst/>
            </a:prstGeom>
            <a:noFill/>
            <a:ln w="9525">
              <a:noFill/>
              <a:miter lim="800000"/>
              <a:headEnd/>
              <a:tailEnd/>
            </a:ln>
          </p:spPr>
          <p:txBody>
            <a:bodyPr lIns="0" tIns="0" rIns="0" bIns="0"/>
            <a:lstStyle/>
            <a:p>
              <a:pPr defTabSz="457200">
                <a:tabLst>
                  <a:tab pos="2514600" algn="r"/>
                </a:tabLst>
              </a:pPr>
              <a:r>
                <a:rPr lang="en-US" sz="1600">
                  <a:solidFill>
                    <a:srgbClr val="5F595B"/>
                  </a:solidFill>
                  <a:latin typeface="Arial" pitchFamily="34" charset="0"/>
                  <a:ea typeface="ＭＳ Ｐゴシック" pitchFamily="34" charset="-128"/>
                </a:rPr>
                <a:t>Denosumab	20.7</a:t>
              </a:r>
            </a:p>
          </p:txBody>
        </p:sp>
        <p:sp>
          <p:nvSpPr>
            <p:cNvPr id="16414" name="TextBox 559"/>
            <p:cNvSpPr txBox="1">
              <a:spLocks noChangeArrowheads="1"/>
            </p:cNvSpPr>
            <p:nvPr/>
          </p:nvSpPr>
          <p:spPr bwMode="auto">
            <a:xfrm>
              <a:off x="5600700" y="4732791"/>
              <a:ext cx="3204575" cy="527143"/>
            </a:xfrm>
            <a:prstGeom prst="rect">
              <a:avLst/>
            </a:prstGeom>
            <a:noFill/>
            <a:ln w="9525">
              <a:noFill/>
              <a:miter lim="800000"/>
              <a:headEnd/>
              <a:tailEnd/>
            </a:ln>
          </p:spPr>
          <p:txBody>
            <a:bodyPr lIns="0" tIns="0" rIns="0" bIns="0"/>
            <a:lstStyle/>
            <a:p>
              <a:pPr defTabSz="457200">
                <a:tabLst>
                  <a:tab pos="1879600" algn="r"/>
                </a:tabLst>
              </a:pPr>
              <a:r>
                <a:rPr lang="en-US" sz="1600">
                  <a:solidFill>
                    <a:srgbClr val="5F595B"/>
                  </a:solidFill>
                  <a:latin typeface="Arial" pitchFamily="34" charset="0"/>
                  <a:ea typeface="ＭＳ Ｐゴシック" pitchFamily="34" charset="-128"/>
                </a:rPr>
                <a:t>KM estimate of median, days</a:t>
              </a:r>
            </a:p>
          </p:txBody>
        </p:sp>
        <p:cxnSp>
          <p:nvCxnSpPr>
            <p:cNvPr id="69" name="Straight Connector 68"/>
            <p:cNvCxnSpPr/>
            <p:nvPr/>
          </p:nvCxnSpPr>
          <p:spPr>
            <a:xfrm>
              <a:off x="5619268" y="5021831"/>
              <a:ext cx="2536741" cy="1589"/>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6416" name="TextBox 559"/>
            <p:cNvSpPr txBox="1">
              <a:spLocks noChangeArrowheads="1"/>
            </p:cNvSpPr>
            <p:nvPr/>
          </p:nvSpPr>
          <p:spPr bwMode="auto">
            <a:xfrm>
              <a:off x="5600219" y="5295900"/>
              <a:ext cx="2698074" cy="323068"/>
            </a:xfrm>
            <a:prstGeom prst="rect">
              <a:avLst/>
            </a:prstGeom>
            <a:noFill/>
            <a:ln w="9525">
              <a:noFill/>
              <a:miter lim="800000"/>
              <a:headEnd/>
              <a:tailEnd/>
            </a:ln>
          </p:spPr>
          <p:txBody>
            <a:bodyPr lIns="0" tIns="0" rIns="0" bIns="0"/>
            <a:lstStyle/>
            <a:p>
              <a:pPr defTabSz="457200">
                <a:tabLst>
                  <a:tab pos="2514600" algn="r"/>
                </a:tabLst>
              </a:pPr>
              <a:r>
                <a:rPr lang="en-US" sz="1600">
                  <a:solidFill>
                    <a:srgbClr val="5F595B"/>
                  </a:solidFill>
                  <a:latin typeface="Arial" pitchFamily="34" charset="0"/>
                  <a:ea typeface="ＭＳ Ｐゴシック" pitchFamily="34" charset="-128"/>
                </a:rPr>
                <a:t>Zoledronic acid	17.1</a:t>
              </a:r>
            </a:p>
          </p:txBody>
        </p:sp>
      </p:grpSp>
      <p:cxnSp>
        <p:nvCxnSpPr>
          <p:cNvPr id="71" name="Straight Connector 70"/>
          <p:cNvCxnSpPr/>
          <p:nvPr/>
        </p:nvCxnSpPr>
        <p:spPr>
          <a:xfrm rot="10800000">
            <a:off x="1676400" y="5194300"/>
            <a:ext cx="533400" cy="1588"/>
          </a:xfrm>
          <a:prstGeom prst="line">
            <a:avLst/>
          </a:prstGeom>
          <a:ln w="28575">
            <a:solidFill>
              <a:schemeClr val="accent3"/>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rot="10800000">
            <a:off x="1676400" y="5459413"/>
            <a:ext cx="533400" cy="1587"/>
          </a:xfrm>
          <a:prstGeom prst="line">
            <a:avLst/>
          </a:prstGeom>
          <a:ln w="28575">
            <a:solidFill>
              <a:schemeClr val="accent2"/>
            </a:solidFill>
            <a:prstDash val="sysDash"/>
          </a:ln>
          <a:effectLst/>
        </p:spPr>
        <p:style>
          <a:lnRef idx="2">
            <a:schemeClr val="accent1"/>
          </a:lnRef>
          <a:fillRef idx="0">
            <a:schemeClr val="accent1"/>
          </a:fillRef>
          <a:effectRef idx="1">
            <a:schemeClr val="accent1"/>
          </a:effectRef>
          <a:fontRef idx="minor">
            <a:schemeClr val="tx1"/>
          </a:fontRef>
        </p:style>
      </p:cxnSp>
      <p:sp>
        <p:nvSpPr>
          <p:cNvPr id="16408" name="Rectangle 124"/>
          <p:cNvSpPr>
            <a:spLocks noChangeArrowheads="1"/>
          </p:cNvSpPr>
          <p:nvPr/>
        </p:nvSpPr>
        <p:spPr bwMode="auto">
          <a:xfrm>
            <a:off x="1539875" y="6146800"/>
            <a:ext cx="6802438" cy="330200"/>
          </a:xfrm>
          <a:prstGeom prst="rect">
            <a:avLst/>
          </a:prstGeom>
          <a:noFill/>
          <a:ln w="9525">
            <a:noFill/>
            <a:miter lim="800000"/>
            <a:headEnd/>
            <a:tailEnd/>
          </a:ln>
        </p:spPr>
        <p:txBody>
          <a:bodyPr lIns="0" tIns="0" rIns="0" bIns="0"/>
          <a:lstStyle/>
          <a:p>
            <a:pPr algn="ctr" defTabSz="457200"/>
            <a:r>
              <a:rPr lang="en-US" sz="1600">
                <a:solidFill>
                  <a:srgbClr val="5F595B"/>
                </a:solidFill>
                <a:latin typeface="Arial" pitchFamily="34" charset="0"/>
                <a:ea typeface="ＭＳ Ｐゴシック" pitchFamily="34" charset="-128"/>
              </a:rPr>
              <a:t>Months</a:t>
            </a:r>
          </a:p>
        </p:txBody>
      </p:sp>
      <p:sp>
        <p:nvSpPr>
          <p:cNvPr id="16409" name="Rectangle 6"/>
          <p:cNvSpPr>
            <a:spLocks noChangeArrowheads="1"/>
          </p:cNvSpPr>
          <p:nvPr/>
        </p:nvSpPr>
        <p:spPr bwMode="auto">
          <a:xfrm>
            <a:off x="2014538" y="6415088"/>
            <a:ext cx="7021512" cy="398462"/>
          </a:xfrm>
          <a:prstGeom prst="rect">
            <a:avLst/>
          </a:prstGeom>
          <a:noFill/>
          <a:ln w="9525">
            <a:noFill/>
            <a:miter lim="800000"/>
            <a:headEnd/>
            <a:tailEnd/>
          </a:ln>
        </p:spPr>
        <p:txBody>
          <a:bodyPr tIns="46800" bIns="46800" anchor="b"/>
          <a:lstStyle/>
          <a:p>
            <a:pPr algn="r" defTabSz="457200"/>
            <a:r>
              <a:rPr lang="en-GB" sz="1200" dirty="0" err="1">
                <a:solidFill>
                  <a:srgbClr val="5F595B"/>
                </a:solidFill>
                <a:latin typeface="Arial" pitchFamily="34" charset="0"/>
                <a:ea typeface="ＭＳ Ｐゴシック" pitchFamily="34" charset="-128"/>
              </a:rPr>
              <a:t>Fizazi</a:t>
            </a:r>
            <a:r>
              <a:rPr lang="en-GB" sz="1200" dirty="0">
                <a:solidFill>
                  <a:srgbClr val="5F595B"/>
                </a:solidFill>
                <a:latin typeface="Arial" pitchFamily="34" charset="0"/>
                <a:ea typeface="ＭＳ Ｐゴシック" pitchFamily="34" charset="-128"/>
              </a:rPr>
              <a:t>  et al,</a:t>
            </a:r>
            <a:r>
              <a:rPr lang="en-GB" sz="1200" dirty="0" smtClean="0">
                <a:solidFill>
                  <a:srgbClr val="5F595B"/>
                </a:solidFill>
                <a:latin typeface="Arial" pitchFamily="34" charset="0"/>
                <a:ea typeface="ＭＳ Ｐゴシック" pitchFamily="34" charset="-128"/>
              </a:rPr>
              <a:t> Lancet 2011</a:t>
            </a:r>
            <a:endParaRPr lang="en-GB" sz="1200" dirty="0">
              <a:solidFill>
                <a:srgbClr val="5F595B"/>
              </a:solidFill>
              <a:latin typeface="Arial" pitchFamily="34" charset="0"/>
              <a:ea typeface="ＭＳ Ｐゴシック" pitchFamily="34" charset="-128"/>
            </a:endParaRPr>
          </a:p>
        </p:txBody>
      </p:sp>
      <p:sp>
        <p:nvSpPr>
          <p:cNvPr id="16410" name="TextBox 559"/>
          <p:cNvSpPr txBox="1">
            <a:spLocks noChangeArrowheads="1"/>
          </p:cNvSpPr>
          <p:nvPr/>
        </p:nvSpPr>
        <p:spPr bwMode="auto">
          <a:xfrm>
            <a:off x="4473575" y="1890713"/>
            <a:ext cx="3081338" cy="939800"/>
          </a:xfrm>
          <a:prstGeom prst="rect">
            <a:avLst/>
          </a:prstGeom>
          <a:noFill/>
          <a:ln w="9525">
            <a:noFill/>
            <a:miter lim="800000"/>
            <a:headEnd/>
            <a:tailEnd/>
          </a:ln>
        </p:spPr>
        <p:txBody>
          <a:bodyPr lIns="0" tIns="0" rIns="0" bIns="0"/>
          <a:lstStyle/>
          <a:p>
            <a:pPr defTabSz="457200">
              <a:tabLst>
                <a:tab pos="1879600" algn="r"/>
              </a:tabLst>
            </a:pPr>
            <a:r>
              <a:rPr lang="en-US" sz="1600">
                <a:solidFill>
                  <a:srgbClr val="5F595B"/>
                </a:solidFill>
                <a:latin typeface="Arial" pitchFamily="34" charset="0"/>
                <a:ea typeface="ＭＳ Ｐゴシック" pitchFamily="34" charset="-128"/>
              </a:rPr>
              <a:t>HR 0.82 (95% CI: 0.71, 0.95)</a:t>
            </a:r>
          </a:p>
          <a:p>
            <a:pPr defTabSz="457200">
              <a:tabLst>
                <a:tab pos="1879600" algn="r"/>
              </a:tabLst>
            </a:pPr>
            <a:r>
              <a:rPr lang="en-US" sz="1600">
                <a:solidFill>
                  <a:srgbClr val="5F595B"/>
                </a:solidFill>
                <a:latin typeface="Arial" pitchFamily="34" charset="0"/>
                <a:ea typeface="ＭＳ Ｐゴシック" pitchFamily="34" charset="-128"/>
              </a:rPr>
              <a:t>P &lt; 0.0002 (Non-inferiority)</a:t>
            </a:r>
          </a:p>
          <a:p>
            <a:pPr defTabSz="457200">
              <a:tabLst>
                <a:tab pos="1879600" algn="r"/>
              </a:tabLst>
            </a:pPr>
            <a:r>
              <a:rPr lang="en-US" sz="1600">
                <a:solidFill>
                  <a:srgbClr val="5F595B"/>
                </a:solidFill>
                <a:latin typeface="Arial" pitchFamily="34" charset="0"/>
                <a:ea typeface="ＭＳ Ｐゴシック" pitchFamily="34" charset="-128"/>
              </a:rPr>
              <a:t>P = 0.008 (Superiority)*</a:t>
            </a:r>
          </a:p>
        </p:txBody>
      </p:sp>
      <p:sp>
        <p:nvSpPr>
          <p:cNvPr id="16411" name="TextBox 75"/>
          <p:cNvSpPr txBox="1">
            <a:spLocks noChangeArrowheads="1"/>
          </p:cNvSpPr>
          <p:nvPr/>
        </p:nvSpPr>
        <p:spPr bwMode="auto">
          <a:xfrm>
            <a:off x="609600" y="6154738"/>
            <a:ext cx="4584700" cy="414337"/>
          </a:xfrm>
          <a:prstGeom prst="rect">
            <a:avLst/>
          </a:prstGeom>
          <a:noFill/>
          <a:ln w="9525">
            <a:noFill/>
            <a:miter lim="800000"/>
            <a:headEnd/>
            <a:tailEnd/>
          </a:ln>
        </p:spPr>
        <p:txBody>
          <a:bodyPr lIns="0" tIns="0" rIns="0" bIns="180000" anchor="b"/>
          <a:lstStyle/>
          <a:p>
            <a:pPr defTabSz="457200"/>
            <a:r>
              <a:rPr lang="en-US" sz="1000">
                <a:solidFill>
                  <a:srgbClr val="5F595B"/>
                </a:solidFill>
                <a:latin typeface="Arial" pitchFamily="34" charset="0"/>
                <a:ea typeface="ＭＳ Ｐゴシック" pitchFamily="34" charset="-128"/>
              </a:rPr>
              <a:t>*Adjusted for multiplicity</a:t>
            </a:r>
          </a:p>
        </p:txBody>
      </p:sp>
      <p:sp>
        <p:nvSpPr>
          <p:cNvPr id="16412" name="Rectangle 6"/>
          <p:cNvSpPr>
            <a:spLocks noChangeArrowheads="1"/>
          </p:cNvSpPr>
          <p:nvPr/>
        </p:nvSpPr>
        <p:spPr bwMode="auto">
          <a:xfrm>
            <a:off x="65088" y="6200775"/>
            <a:ext cx="6176962" cy="612775"/>
          </a:xfrm>
          <a:prstGeom prst="rect">
            <a:avLst/>
          </a:prstGeom>
          <a:noFill/>
          <a:ln w="9525">
            <a:noFill/>
            <a:miter lim="800000"/>
            <a:headEnd/>
            <a:tailEnd/>
          </a:ln>
        </p:spPr>
        <p:txBody>
          <a:bodyPr tIns="46800" bIns="46800" anchor="b"/>
          <a:lstStyle/>
          <a:p>
            <a:pPr defTabSz="457200" eaLnBrk="0" hangingPunct="0"/>
            <a:r>
              <a:rPr lang="en-GB" sz="800">
                <a:solidFill>
                  <a:srgbClr val="5F595B"/>
                </a:solidFill>
                <a:latin typeface="Arial" pitchFamily="34" charset="0"/>
                <a:ea typeface="ＭＳ Ｐゴシック" pitchFamily="34" charset="-128"/>
              </a:rPr>
              <a:t>Denosumab (120 mg Q4W) is not approved for use in patients with advanced cancer to delay SREs.</a:t>
            </a:r>
            <a:br>
              <a:rPr lang="en-GB" sz="800">
                <a:solidFill>
                  <a:srgbClr val="5F595B"/>
                </a:solidFill>
                <a:latin typeface="Arial" pitchFamily="34" charset="0"/>
                <a:ea typeface="ＭＳ Ｐゴシック" pitchFamily="34" charset="-128"/>
              </a:rPr>
            </a:br>
            <a:r>
              <a:rPr lang="en-GB" sz="800">
                <a:solidFill>
                  <a:srgbClr val="5F595B"/>
                </a:solidFill>
                <a:latin typeface="Arial" pitchFamily="34" charset="0"/>
                <a:ea typeface="ＭＳ Ｐゴシック" pitchFamily="34" charset="-128"/>
              </a:rPr>
              <a:t>Denosumab is investigational in that setting.</a:t>
            </a:r>
          </a:p>
        </p:txBody>
      </p:sp>
    </p:spTree>
    <p:custDataLst>
      <p:tags r:id="rId1"/>
    </p:custDataLst>
  </p:cSld>
  <p:clrMapOvr>
    <a:masterClrMapping/>
  </p:clrMapOvr>
  <p:transition spd="med">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 name="Rectangle 1"/>
          <p:cNvSpPr/>
          <p:nvPr/>
        </p:nvSpPr>
        <p:spPr>
          <a:xfrm>
            <a:off x="0" y="0"/>
            <a:ext cx="9144000" cy="1423988"/>
          </a:xfrm>
          <a:prstGeom prst="rect">
            <a:avLst/>
          </a:prstGeom>
          <a:solidFill>
            <a:srgbClr val="006200"/>
          </a:solidFill>
          <a:ln>
            <a:solidFill>
              <a:srgbClr val="C00000"/>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GB" dirty="0">
              <a:solidFill>
                <a:srgbClr val="FFFFFF"/>
              </a:solidFill>
            </a:endParaRPr>
          </a:p>
        </p:txBody>
      </p:sp>
      <p:sp>
        <p:nvSpPr>
          <p:cNvPr id="18434" name="Title 1"/>
          <p:cNvSpPr>
            <a:spLocks noGrp="1"/>
          </p:cNvSpPr>
          <p:nvPr>
            <p:ph type="title"/>
          </p:nvPr>
        </p:nvSpPr>
        <p:spPr/>
        <p:txBody>
          <a:bodyPr/>
          <a:lstStyle/>
          <a:p>
            <a:pPr eaLnBrk="1" hangingPunct="1">
              <a:lnSpc>
                <a:spcPts val="2900"/>
              </a:lnSpc>
            </a:pPr>
            <a:r>
              <a:rPr lang="en-US" dirty="0" smtClean="0">
                <a:latin typeface="Arial" pitchFamily="34" charset="0"/>
                <a:ea typeface="ＭＳ Ｐゴシック" pitchFamily="34" charset="-128"/>
                <a:cs typeface="Arial" pitchFamily="34" charset="0"/>
              </a:rPr>
              <a:t>Integrated analysis:</a:t>
            </a:r>
            <a:br>
              <a:rPr lang="en-US" dirty="0" smtClean="0">
                <a:latin typeface="Arial" pitchFamily="34" charset="0"/>
                <a:ea typeface="ＭＳ Ｐゴシック" pitchFamily="34" charset="-128"/>
                <a:cs typeface="Arial" pitchFamily="34" charset="0"/>
              </a:rPr>
            </a:br>
            <a:r>
              <a:rPr lang="en-US" dirty="0" err="1" smtClean="0">
                <a:latin typeface="Arial" pitchFamily="34" charset="0"/>
                <a:ea typeface="ＭＳ Ｐゴシック" pitchFamily="34" charset="-128"/>
                <a:cs typeface="Arial" pitchFamily="34" charset="0"/>
              </a:rPr>
              <a:t>Denosumab</a:t>
            </a:r>
            <a:r>
              <a:rPr lang="en-US" dirty="0" smtClean="0">
                <a:latin typeface="Arial" pitchFamily="34" charset="0"/>
                <a:ea typeface="ＭＳ Ｐゴシック" pitchFamily="34" charset="-128"/>
                <a:cs typeface="Arial" pitchFamily="34" charset="0"/>
              </a:rPr>
              <a:t> significantly delayed time to</a:t>
            </a:r>
            <a:br>
              <a:rPr lang="en-US" dirty="0" smtClean="0">
                <a:latin typeface="Arial" pitchFamily="34" charset="0"/>
                <a:ea typeface="ＭＳ Ｐゴシック" pitchFamily="34" charset="-128"/>
                <a:cs typeface="Arial" pitchFamily="34" charset="0"/>
              </a:rPr>
            </a:br>
            <a:r>
              <a:rPr lang="en-US" dirty="0" smtClean="0">
                <a:latin typeface="Arial" pitchFamily="34" charset="0"/>
                <a:ea typeface="ＭＳ Ｐゴシック" pitchFamily="34" charset="-128"/>
                <a:cs typeface="Arial" pitchFamily="34" charset="0"/>
              </a:rPr>
              <a:t>first on-study SRE </a:t>
            </a:r>
            <a:r>
              <a:rPr lang="en-US" dirty="0" err="1" smtClean="0">
                <a:latin typeface="Arial" pitchFamily="34" charset="0"/>
                <a:ea typeface="ＭＳ Ｐゴシック" pitchFamily="34" charset="-128"/>
                <a:cs typeface="Arial" pitchFamily="34" charset="0"/>
              </a:rPr>
              <a:t>vs</a:t>
            </a:r>
            <a:r>
              <a:rPr lang="en-US" dirty="0" smtClean="0">
                <a:latin typeface="Arial" pitchFamily="34" charset="0"/>
                <a:ea typeface="ＭＳ Ｐゴシック" pitchFamily="34" charset="-128"/>
                <a:cs typeface="Arial" pitchFamily="34" charset="0"/>
              </a:rPr>
              <a:t> </a:t>
            </a:r>
            <a:r>
              <a:rPr lang="en-US" dirty="0" err="1" smtClean="0">
                <a:latin typeface="Arial" pitchFamily="34" charset="0"/>
                <a:ea typeface="ＭＳ Ｐゴシック" pitchFamily="34" charset="-128"/>
                <a:cs typeface="Arial" pitchFamily="34" charset="0"/>
              </a:rPr>
              <a:t>zoledronic</a:t>
            </a:r>
            <a:r>
              <a:rPr lang="en-US" dirty="0" smtClean="0">
                <a:latin typeface="Arial" pitchFamily="34" charset="0"/>
                <a:ea typeface="ＭＳ Ｐゴシック" pitchFamily="34" charset="-128"/>
                <a:cs typeface="Arial" pitchFamily="34" charset="0"/>
              </a:rPr>
              <a:t> acid</a:t>
            </a:r>
          </a:p>
        </p:txBody>
      </p:sp>
      <p:sp>
        <p:nvSpPr>
          <p:cNvPr id="18435" name="TextBox 4"/>
          <p:cNvSpPr txBox="1">
            <a:spLocks noChangeArrowheads="1"/>
          </p:cNvSpPr>
          <p:nvPr/>
        </p:nvSpPr>
        <p:spPr bwMode="auto">
          <a:xfrm>
            <a:off x="539750" y="6443663"/>
            <a:ext cx="8026400" cy="414337"/>
          </a:xfrm>
          <a:prstGeom prst="rect">
            <a:avLst/>
          </a:prstGeom>
          <a:noFill/>
          <a:ln w="9525">
            <a:noFill/>
            <a:miter lim="800000"/>
            <a:headEnd/>
            <a:tailEnd/>
          </a:ln>
        </p:spPr>
        <p:txBody>
          <a:bodyPr lIns="0" tIns="0" rIns="0" bIns="180000" anchor="b"/>
          <a:lstStyle/>
          <a:p>
            <a:pPr algn="r" defTabSz="457200"/>
            <a:endParaRPr lang="en-US" sz="1000">
              <a:solidFill>
                <a:srgbClr val="5F595B"/>
              </a:solidFill>
              <a:latin typeface="Arial" pitchFamily="34" charset="0"/>
              <a:ea typeface="ＭＳ Ｐゴシック" pitchFamily="34" charset="-128"/>
            </a:endParaRPr>
          </a:p>
        </p:txBody>
      </p:sp>
      <p:sp>
        <p:nvSpPr>
          <p:cNvPr id="18436" name="Rectangle 124"/>
          <p:cNvSpPr>
            <a:spLocks noChangeArrowheads="1"/>
          </p:cNvSpPr>
          <p:nvPr/>
        </p:nvSpPr>
        <p:spPr bwMode="auto">
          <a:xfrm rot="-5400000">
            <a:off x="-1131094" y="3520282"/>
            <a:ext cx="3952875" cy="576262"/>
          </a:xfrm>
          <a:prstGeom prst="rect">
            <a:avLst/>
          </a:prstGeom>
          <a:noFill/>
          <a:ln w="9525">
            <a:noFill/>
            <a:miter lim="800000"/>
            <a:headEnd/>
            <a:tailEnd/>
          </a:ln>
        </p:spPr>
        <p:txBody>
          <a:bodyPr lIns="0" tIns="0" rIns="0" bIns="0"/>
          <a:lstStyle/>
          <a:p>
            <a:pPr algn="ctr" defTabSz="457200"/>
            <a:r>
              <a:rPr lang="en-US" sz="1600">
                <a:solidFill>
                  <a:srgbClr val="5F595B"/>
                </a:solidFill>
                <a:latin typeface="Arial" pitchFamily="34" charset="0"/>
                <a:ea typeface="ＭＳ Ｐゴシック" pitchFamily="34" charset="-128"/>
              </a:rPr>
              <a:t>Proportion of subjects without SRE</a:t>
            </a:r>
          </a:p>
        </p:txBody>
      </p:sp>
      <p:cxnSp>
        <p:nvCxnSpPr>
          <p:cNvPr id="7" name="Straight Connector 6"/>
          <p:cNvCxnSpPr/>
          <p:nvPr/>
        </p:nvCxnSpPr>
        <p:spPr>
          <a:xfrm rot="10800000">
            <a:off x="1446213" y="5783263"/>
            <a:ext cx="7119937" cy="1587"/>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16200000" flipH="1">
            <a:off x="-419100" y="3832225"/>
            <a:ext cx="3917950" cy="0"/>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nvGrpSpPr>
          <p:cNvPr id="2" name="Group 8"/>
          <p:cNvGrpSpPr>
            <a:grpSpLocks/>
          </p:cNvGrpSpPr>
          <p:nvPr/>
        </p:nvGrpSpPr>
        <p:grpSpPr bwMode="auto">
          <a:xfrm>
            <a:off x="1747838" y="5792788"/>
            <a:ext cx="338137" cy="458787"/>
            <a:chOff x="3452857" y="5173663"/>
            <a:chExt cx="253114" cy="342435"/>
          </a:xfrm>
        </p:grpSpPr>
        <p:sp>
          <p:nvSpPr>
            <p:cNvPr id="18487" name="Rectangle 112"/>
            <p:cNvSpPr>
              <a:spLocks noChangeArrowheads="1"/>
            </p:cNvSpPr>
            <p:nvPr/>
          </p:nvSpPr>
          <p:spPr bwMode="auto">
            <a:xfrm>
              <a:off x="3452857" y="5270500"/>
              <a:ext cx="253114" cy="245598"/>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0</a:t>
              </a:r>
            </a:p>
          </p:txBody>
        </p:sp>
        <p:cxnSp>
          <p:nvCxnSpPr>
            <p:cNvPr id="11" name="Straight Connector 10"/>
            <p:cNvCxnSpPr/>
            <p:nvPr/>
          </p:nvCxnSpPr>
          <p:spPr>
            <a:xfrm rot="5400000" flipH="1" flipV="1">
              <a:off x="3541487" y="5207431"/>
              <a:ext cx="68724" cy="1189"/>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3" name="Group 13"/>
          <p:cNvGrpSpPr>
            <a:grpSpLocks/>
          </p:cNvGrpSpPr>
          <p:nvPr/>
        </p:nvGrpSpPr>
        <p:grpSpPr bwMode="auto">
          <a:xfrm>
            <a:off x="1047750" y="4960938"/>
            <a:ext cx="482600" cy="1066800"/>
            <a:chOff x="2314735" y="4550197"/>
            <a:chExt cx="360203" cy="796463"/>
          </a:xfrm>
        </p:grpSpPr>
        <p:cxnSp>
          <p:nvCxnSpPr>
            <p:cNvPr id="15" name="Straight Connector 14"/>
            <p:cNvCxnSpPr/>
            <p:nvPr/>
          </p:nvCxnSpPr>
          <p:spPr>
            <a:xfrm rot="10800000">
              <a:off x="2610955" y="4617754"/>
              <a:ext cx="63983" cy="2370"/>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8485" name="Rectangle 112"/>
            <p:cNvSpPr>
              <a:spLocks noChangeArrowheads="1"/>
            </p:cNvSpPr>
            <p:nvPr/>
          </p:nvSpPr>
          <p:spPr bwMode="auto">
            <a:xfrm>
              <a:off x="2314735" y="4550197"/>
              <a:ext cx="252253" cy="246247"/>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0.2</a:t>
              </a:r>
            </a:p>
          </p:txBody>
        </p:sp>
        <p:sp>
          <p:nvSpPr>
            <p:cNvPr id="18486" name="Rectangle 112"/>
            <p:cNvSpPr>
              <a:spLocks noChangeArrowheads="1"/>
            </p:cNvSpPr>
            <p:nvPr/>
          </p:nvSpPr>
          <p:spPr bwMode="auto">
            <a:xfrm>
              <a:off x="2314735" y="5100413"/>
              <a:ext cx="252253" cy="246247"/>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0.0</a:t>
              </a:r>
            </a:p>
          </p:txBody>
        </p:sp>
      </p:grpSp>
      <p:grpSp>
        <p:nvGrpSpPr>
          <p:cNvPr id="4" name="Group 16"/>
          <p:cNvGrpSpPr>
            <a:grpSpLocks/>
          </p:cNvGrpSpPr>
          <p:nvPr/>
        </p:nvGrpSpPr>
        <p:grpSpPr bwMode="auto">
          <a:xfrm>
            <a:off x="1047750" y="4256088"/>
            <a:ext cx="482600" cy="330200"/>
            <a:chOff x="2314735" y="4557029"/>
            <a:chExt cx="360203" cy="246247"/>
          </a:xfrm>
        </p:grpSpPr>
        <p:cxnSp>
          <p:nvCxnSpPr>
            <p:cNvPr id="18" name="Straight Connector 17"/>
            <p:cNvCxnSpPr/>
            <p:nvPr/>
          </p:nvCxnSpPr>
          <p:spPr>
            <a:xfrm rot="10800000">
              <a:off x="2610955" y="4618591"/>
              <a:ext cx="63983" cy="1184"/>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8483" name="Rectangle 112"/>
            <p:cNvSpPr>
              <a:spLocks noChangeArrowheads="1"/>
            </p:cNvSpPr>
            <p:nvPr/>
          </p:nvSpPr>
          <p:spPr bwMode="auto">
            <a:xfrm>
              <a:off x="2314735" y="4557029"/>
              <a:ext cx="252253" cy="246247"/>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0.4</a:t>
              </a:r>
            </a:p>
          </p:txBody>
        </p:sp>
      </p:grpSp>
      <p:grpSp>
        <p:nvGrpSpPr>
          <p:cNvPr id="5" name="Group 19"/>
          <p:cNvGrpSpPr>
            <a:grpSpLocks/>
          </p:cNvGrpSpPr>
          <p:nvPr/>
        </p:nvGrpSpPr>
        <p:grpSpPr bwMode="auto">
          <a:xfrm>
            <a:off x="1047750" y="3514725"/>
            <a:ext cx="482600" cy="330200"/>
            <a:chOff x="2314735" y="4543383"/>
            <a:chExt cx="360203" cy="246247"/>
          </a:xfrm>
        </p:grpSpPr>
        <p:cxnSp>
          <p:nvCxnSpPr>
            <p:cNvPr id="21" name="Straight Connector 20"/>
            <p:cNvCxnSpPr/>
            <p:nvPr/>
          </p:nvCxnSpPr>
          <p:spPr>
            <a:xfrm rot="10800000">
              <a:off x="2610955" y="4617968"/>
              <a:ext cx="63983" cy="1184"/>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8481" name="Rectangle 112"/>
            <p:cNvSpPr>
              <a:spLocks noChangeArrowheads="1"/>
            </p:cNvSpPr>
            <p:nvPr/>
          </p:nvSpPr>
          <p:spPr bwMode="auto">
            <a:xfrm>
              <a:off x="2314735" y="4543383"/>
              <a:ext cx="252253" cy="246247"/>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0.6</a:t>
              </a:r>
            </a:p>
          </p:txBody>
        </p:sp>
      </p:grpSp>
      <p:grpSp>
        <p:nvGrpSpPr>
          <p:cNvPr id="6" name="Group 22"/>
          <p:cNvGrpSpPr>
            <a:grpSpLocks/>
          </p:cNvGrpSpPr>
          <p:nvPr/>
        </p:nvGrpSpPr>
        <p:grpSpPr bwMode="auto">
          <a:xfrm>
            <a:off x="1047750" y="2801938"/>
            <a:ext cx="482600" cy="330200"/>
            <a:chOff x="2314735" y="4557029"/>
            <a:chExt cx="360203" cy="246247"/>
          </a:xfrm>
        </p:grpSpPr>
        <p:cxnSp>
          <p:nvCxnSpPr>
            <p:cNvPr id="24" name="Straight Connector 23"/>
            <p:cNvCxnSpPr/>
            <p:nvPr/>
          </p:nvCxnSpPr>
          <p:spPr>
            <a:xfrm rot="10800000">
              <a:off x="2610955" y="4618591"/>
              <a:ext cx="63983" cy="1184"/>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8479" name="Rectangle 112"/>
            <p:cNvSpPr>
              <a:spLocks noChangeArrowheads="1"/>
            </p:cNvSpPr>
            <p:nvPr/>
          </p:nvSpPr>
          <p:spPr bwMode="auto">
            <a:xfrm>
              <a:off x="2314735" y="4557029"/>
              <a:ext cx="252253" cy="246247"/>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0.8</a:t>
              </a:r>
            </a:p>
          </p:txBody>
        </p:sp>
      </p:grpSp>
      <p:grpSp>
        <p:nvGrpSpPr>
          <p:cNvPr id="9" name="Group 25"/>
          <p:cNvGrpSpPr>
            <a:grpSpLocks/>
          </p:cNvGrpSpPr>
          <p:nvPr/>
        </p:nvGrpSpPr>
        <p:grpSpPr bwMode="auto">
          <a:xfrm>
            <a:off x="1047750" y="2070100"/>
            <a:ext cx="482600" cy="330200"/>
            <a:chOff x="2314735" y="4550206"/>
            <a:chExt cx="360203" cy="246247"/>
          </a:xfrm>
        </p:grpSpPr>
        <p:cxnSp>
          <p:nvCxnSpPr>
            <p:cNvPr id="27" name="Straight Connector 26"/>
            <p:cNvCxnSpPr/>
            <p:nvPr/>
          </p:nvCxnSpPr>
          <p:spPr>
            <a:xfrm rot="10800000">
              <a:off x="2610955" y="4617688"/>
              <a:ext cx="63983" cy="2368"/>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8477" name="Rectangle 112"/>
            <p:cNvSpPr>
              <a:spLocks noChangeArrowheads="1"/>
            </p:cNvSpPr>
            <p:nvPr/>
          </p:nvSpPr>
          <p:spPr bwMode="auto">
            <a:xfrm>
              <a:off x="2314735" y="4550206"/>
              <a:ext cx="252253" cy="246247"/>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1.0</a:t>
              </a:r>
            </a:p>
          </p:txBody>
        </p:sp>
      </p:grpSp>
      <p:grpSp>
        <p:nvGrpSpPr>
          <p:cNvPr id="10" name="Group 28"/>
          <p:cNvGrpSpPr>
            <a:grpSpLocks/>
          </p:cNvGrpSpPr>
          <p:nvPr/>
        </p:nvGrpSpPr>
        <p:grpSpPr bwMode="auto">
          <a:xfrm>
            <a:off x="3033713" y="5792788"/>
            <a:ext cx="338137" cy="458787"/>
            <a:chOff x="3452857" y="5173663"/>
            <a:chExt cx="253114" cy="342435"/>
          </a:xfrm>
        </p:grpSpPr>
        <p:sp>
          <p:nvSpPr>
            <p:cNvPr id="18474" name="Rectangle 112"/>
            <p:cNvSpPr>
              <a:spLocks noChangeArrowheads="1"/>
            </p:cNvSpPr>
            <p:nvPr/>
          </p:nvSpPr>
          <p:spPr bwMode="auto">
            <a:xfrm>
              <a:off x="3452857" y="5270500"/>
              <a:ext cx="253114" cy="245598"/>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6</a:t>
              </a:r>
            </a:p>
          </p:txBody>
        </p:sp>
        <p:cxnSp>
          <p:nvCxnSpPr>
            <p:cNvPr id="31" name="Straight Connector 30"/>
            <p:cNvCxnSpPr/>
            <p:nvPr/>
          </p:nvCxnSpPr>
          <p:spPr>
            <a:xfrm rot="5400000" flipH="1" flipV="1">
              <a:off x="3541487" y="5207431"/>
              <a:ext cx="68724" cy="1189"/>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14" name="Group 31"/>
          <p:cNvGrpSpPr>
            <a:grpSpLocks/>
          </p:cNvGrpSpPr>
          <p:nvPr/>
        </p:nvGrpSpPr>
        <p:grpSpPr bwMode="auto">
          <a:xfrm>
            <a:off x="4318000" y="5792788"/>
            <a:ext cx="338138" cy="458787"/>
            <a:chOff x="3452857" y="5173663"/>
            <a:chExt cx="253114" cy="342435"/>
          </a:xfrm>
        </p:grpSpPr>
        <p:sp>
          <p:nvSpPr>
            <p:cNvPr id="18472" name="Rectangle 112"/>
            <p:cNvSpPr>
              <a:spLocks noChangeArrowheads="1"/>
            </p:cNvSpPr>
            <p:nvPr/>
          </p:nvSpPr>
          <p:spPr bwMode="auto">
            <a:xfrm>
              <a:off x="3452857" y="5270500"/>
              <a:ext cx="253114" cy="245598"/>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12</a:t>
              </a:r>
            </a:p>
          </p:txBody>
        </p:sp>
        <p:cxnSp>
          <p:nvCxnSpPr>
            <p:cNvPr id="34" name="Straight Connector 33"/>
            <p:cNvCxnSpPr/>
            <p:nvPr/>
          </p:nvCxnSpPr>
          <p:spPr>
            <a:xfrm rot="5400000" flipH="1" flipV="1">
              <a:off x="3541487" y="5207431"/>
              <a:ext cx="68724" cy="1188"/>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16" name="Group 34"/>
          <p:cNvGrpSpPr>
            <a:grpSpLocks/>
          </p:cNvGrpSpPr>
          <p:nvPr/>
        </p:nvGrpSpPr>
        <p:grpSpPr bwMode="auto">
          <a:xfrm>
            <a:off x="5602288" y="5792788"/>
            <a:ext cx="338137" cy="458787"/>
            <a:chOff x="3452857" y="5173663"/>
            <a:chExt cx="253114" cy="342435"/>
          </a:xfrm>
        </p:grpSpPr>
        <p:sp>
          <p:nvSpPr>
            <p:cNvPr id="18470" name="Rectangle 112"/>
            <p:cNvSpPr>
              <a:spLocks noChangeArrowheads="1"/>
            </p:cNvSpPr>
            <p:nvPr/>
          </p:nvSpPr>
          <p:spPr bwMode="auto">
            <a:xfrm>
              <a:off x="3452857" y="5270500"/>
              <a:ext cx="253114" cy="245598"/>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18</a:t>
              </a:r>
            </a:p>
          </p:txBody>
        </p:sp>
        <p:cxnSp>
          <p:nvCxnSpPr>
            <p:cNvPr id="37" name="Straight Connector 36"/>
            <p:cNvCxnSpPr/>
            <p:nvPr/>
          </p:nvCxnSpPr>
          <p:spPr>
            <a:xfrm rot="5400000" flipH="1" flipV="1">
              <a:off x="3541487" y="5207431"/>
              <a:ext cx="68724" cy="1189"/>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17" name="Group 37"/>
          <p:cNvGrpSpPr>
            <a:grpSpLocks/>
          </p:cNvGrpSpPr>
          <p:nvPr/>
        </p:nvGrpSpPr>
        <p:grpSpPr bwMode="auto">
          <a:xfrm>
            <a:off x="6884988" y="5792788"/>
            <a:ext cx="339725" cy="458787"/>
            <a:chOff x="3452857" y="5173663"/>
            <a:chExt cx="253114" cy="342435"/>
          </a:xfrm>
        </p:grpSpPr>
        <p:sp>
          <p:nvSpPr>
            <p:cNvPr id="18468" name="Rectangle 112"/>
            <p:cNvSpPr>
              <a:spLocks noChangeArrowheads="1"/>
            </p:cNvSpPr>
            <p:nvPr/>
          </p:nvSpPr>
          <p:spPr bwMode="auto">
            <a:xfrm>
              <a:off x="3452857" y="5270500"/>
              <a:ext cx="253114" cy="245598"/>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24</a:t>
              </a:r>
            </a:p>
          </p:txBody>
        </p:sp>
        <p:cxnSp>
          <p:nvCxnSpPr>
            <p:cNvPr id="40" name="Straight Connector 39"/>
            <p:cNvCxnSpPr/>
            <p:nvPr/>
          </p:nvCxnSpPr>
          <p:spPr>
            <a:xfrm rot="5400000" flipH="1" flipV="1">
              <a:off x="3541503" y="5206842"/>
              <a:ext cx="68724" cy="2366"/>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19" name="Group 40"/>
          <p:cNvGrpSpPr>
            <a:grpSpLocks/>
          </p:cNvGrpSpPr>
          <p:nvPr/>
        </p:nvGrpSpPr>
        <p:grpSpPr bwMode="auto">
          <a:xfrm>
            <a:off x="8169275" y="5792788"/>
            <a:ext cx="339725" cy="458787"/>
            <a:chOff x="3452857" y="5173663"/>
            <a:chExt cx="253114" cy="342435"/>
          </a:xfrm>
        </p:grpSpPr>
        <p:sp>
          <p:nvSpPr>
            <p:cNvPr id="18466" name="Rectangle 112"/>
            <p:cNvSpPr>
              <a:spLocks noChangeArrowheads="1"/>
            </p:cNvSpPr>
            <p:nvPr/>
          </p:nvSpPr>
          <p:spPr bwMode="auto">
            <a:xfrm>
              <a:off x="3452857" y="5270500"/>
              <a:ext cx="253114" cy="245598"/>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30</a:t>
              </a:r>
            </a:p>
          </p:txBody>
        </p:sp>
        <p:cxnSp>
          <p:nvCxnSpPr>
            <p:cNvPr id="43" name="Straight Connector 42"/>
            <p:cNvCxnSpPr/>
            <p:nvPr/>
          </p:nvCxnSpPr>
          <p:spPr>
            <a:xfrm rot="5400000" flipH="1" flipV="1">
              <a:off x="3541504" y="5206842"/>
              <a:ext cx="68724" cy="2366"/>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18450" name="Freeform 43"/>
          <p:cNvSpPr>
            <a:spLocks/>
          </p:cNvSpPr>
          <p:nvPr/>
        </p:nvSpPr>
        <p:spPr bwMode="auto">
          <a:xfrm>
            <a:off x="1911350" y="2141538"/>
            <a:ext cx="6402388" cy="2432050"/>
          </a:xfrm>
          <a:custGeom>
            <a:avLst/>
            <a:gdLst>
              <a:gd name="T0" fmla="*/ 0 w 4781550"/>
              <a:gd name="T1" fmla="*/ 0 h 1816100"/>
              <a:gd name="T2" fmla="*/ 1902777 w 4781550"/>
              <a:gd name="T3" fmla="*/ 1050819 h 1816100"/>
              <a:gd name="T4" fmla="*/ 3346267 w 4781550"/>
              <a:gd name="T5" fmla="*/ 1641904 h 1816100"/>
              <a:gd name="T6" fmla="*/ 4199241 w 4781550"/>
              <a:gd name="T7" fmla="*/ 2167306 h 1816100"/>
              <a:gd name="T8" fmla="*/ 4330472 w 4781550"/>
              <a:gd name="T9" fmla="*/ 2561362 h 1816100"/>
              <a:gd name="T10" fmla="*/ 4724147 w 4781550"/>
              <a:gd name="T11" fmla="*/ 3218122 h 1816100"/>
              <a:gd name="T12" fmla="*/ 4855370 w 4781550"/>
              <a:gd name="T13" fmla="*/ 4268937 h 1816100"/>
              <a:gd name="T14" fmla="*/ 5839568 w 4781550"/>
              <a:gd name="T15" fmla="*/ 5254072 h 1816100"/>
              <a:gd name="T16" fmla="*/ 7217445 w 4781550"/>
              <a:gd name="T17" fmla="*/ 5713809 h 1816100"/>
              <a:gd name="T18" fmla="*/ 8529702 w 4781550"/>
              <a:gd name="T19" fmla="*/ 6239216 h 1816100"/>
              <a:gd name="T20" fmla="*/ 8923388 w 4781550"/>
              <a:gd name="T21" fmla="*/ 6173554 h 1816100"/>
              <a:gd name="T22" fmla="*/ 9448294 w 4781550"/>
              <a:gd name="T23" fmla="*/ 6961655 h 1816100"/>
              <a:gd name="T24" fmla="*/ 10038805 w 4781550"/>
              <a:gd name="T25" fmla="*/ 7355706 h 1816100"/>
              <a:gd name="T26" fmla="*/ 11416685 w 4781550"/>
              <a:gd name="T27" fmla="*/ 7946784 h 1816100"/>
              <a:gd name="T28" fmla="*/ 12335255 w 4781550"/>
              <a:gd name="T29" fmla="*/ 8143818 h 1816100"/>
              <a:gd name="T30" fmla="*/ 13057007 w 4781550"/>
              <a:gd name="T31" fmla="*/ 8406524 h 1816100"/>
              <a:gd name="T32" fmla="*/ 14106819 w 4781550"/>
              <a:gd name="T33" fmla="*/ 8866252 h 1816100"/>
              <a:gd name="T34" fmla="*/ 14959791 w 4781550"/>
              <a:gd name="T35" fmla="*/ 9260303 h 1816100"/>
              <a:gd name="T36" fmla="*/ 16009592 w 4781550"/>
              <a:gd name="T37" fmla="*/ 9523003 h 1816100"/>
              <a:gd name="T38" fmla="*/ 16600102 w 4781550"/>
              <a:gd name="T39" fmla="*/ 9720036 h 1816100"/>
              <a:gd name="T40" fmla="*/ 17453095 w 4781550"/>
              <a:gd name="T41" fmla="*/ 9851387 h 1816100"/>
              <a:gd name="T42" fmla="*/ 18240446 w 4781550"/>
              <a:gd name="T43" fmla="*/ 9917064 h 1816100"/>
              <a:gd name="T44" fmla="*/ 18568496 w 4781550"/>
              <a:gd name="T45" fmla="*/ 10311110 h 1816100"/>
              <a:gd name="T46" fmla="*/ 18568496 w 4781550"/>
              <a:gd name="T47" fmla="*/ 10311110 h 1816100"/>
              <a:gd name="T48" fmla="*/ 20077609 w 4781550"/>
              <a:gd name="T49" fmla="*/ 10902199 h 1816100"/>
              <a:gd name="T50" fmla="*/ 21717932 w 4781550"/>
              <a:gd name="T51" fmla="*/ 11296263 h 1816100"/>
              <a:gd name="T52" fmla="*/ 22636529 w 4781550"/>
              <a:gd name="T53" fmla="*/ 11230577 h 1816100"/>
              <a:gd name="T54" fmla="*/ 23817529 w 4781550"/>
              <a:gd name="T55" fmla="*/ 11887336 h 1816100"/>
              <a:gd name="T56" fmla="*/ 24932951 w 4781550"/>
              <a:gd name="T57" fmla="*/ 12150037 h 1816100"/>
              <a:gd name="T58" fmla="*/ 26114014 w 4781550"/>
              <a:gd name="T59" fmla="*/ 12281403 h 1816100"/>
              <a:gd name="T60" fmla="*/ 26770156 w 4781550"/>
              <a:gd name="T61" fmla="*/ 12478420 h 1816100"/>
              <a:gd name="T62" fmla="*/ 27951177 w 4781550"/>
              <a:gd name="T63" fmla="*/ 13003832 h 1816100"/>
              <a:gd name="T64" fmla="*/ 29001000 w 4781550"/>
              <a:gd name="T65" fmla="*/ 13397888 h 1816100"/>
              <a:gd name="T66" fmla="*/ 30116379 w 4781550"/>
              <a:gd name="T67" fmla="*/ 13397888 h 1816100"/>
              <a:gd name="T68" fmla="*/ 31166223 w 4781550"/>
              <a:gd name="T69" fmla="*/ 13594905 h 1816100"/>
              <a:gd name="T70" fmla="*/ 31822322 w 4781550"/>
              <a:gd name="T71" fmla="*/ 13660599 h 1816100"/>
              <a:gd name="T72" fmla="*/ 32216024 w 4781550"/>
              <a:gd name="T73" fmla="*/ 14251672 h 1816100"/>
              <a:gd name="T74" fmla="*/ 32937765 w 4781550"/>
              <a:gd name="T75" fmla="*/ 14383017 h 1816100"/>
              <a:gd name="T76" fmla="*/ 33921946 w 4781550"/>
              <a:gd name="T77" fmla="*/ 14448690 h 1816100"/>
              <a:gd name="T78" fmla="*/ 34840549 w 4781550"/>
              <a:gd name="T79" fmla="*/ 14711390 h 1816100"/>
              <a:gd name="T80" fmla="*/ 36021591 w 4781550"/>
              <a:gd name="T81" fmla="*/ 14974091 h 1816100"/>
              <a:gd name="T82" fmla="*/ 36743332 w 4781550"/>
              <a:gd name="T83" fmla="*/ 15105457 h 1816100"/>
              <a:gd name="T84" fmla="*/ 37399474 w 4781550"/>
              <a:gd name="T85" fmla="*/ 15368168 h 1816100"/>
              <a:gd name="T86" fmla="*/ 39039775 w 4781550"/>
              <a:gd name="T87" fmla="*/ 15499513 h 1816100"/>
              <a:gd name="T88" fmla="*/ 40745697 w 4781550"/>
              <a:gd name="T89" fmla="*/ 15630868 h 1816100"/>
              <a:gd name="T90" fmla="*/ 41139378 w 4781550"/>
              <a:gd name="T91" fmla="*/ 15630868 h 1816100"/>
              <a:gd name="T92" fmla="*/ 41795562 w 4781550"/>
              <a:gd name="T93" fmla="*/ 16353297 h 1816100"/>
              <a:gd name="T94" fmla="*/ 43173424 w 4781550"/>
              <a:gd name="T95" fmla="*/ 16353297 h 1816100"/>
              <a:gd name="T96" fmla="*/ 44026342 w 4781550"/>
              <a:gd name="T97" fmla="*/ 16550336 h 1816100"/>
              <a:gd name="T98" fmla="*/ 45338657 w 4781550"/>
              <a:gd name="T99" fmla="*/ 16550336 h 1816100"/>
              <a:gd name="T100" fmla="*/ 45929136 w 4781550"/>
              <a:gd name="T101" fmla="*/ 17338437 h 1816100"/>
              <a:gd name="T102" fmla="*/ 47110178 w 4781550"/>
              <a:gd name="T103" fmla="*/ 17404121 h 1816100"/>
              <a:gd name="T104" fmla="*/ 47307019 w 4781550"/>
              <a:gd name="T105" fmla="*/ 17798166 h 1816100"/>
              <a:gd name="T106" fmla="*/ 47700742 w 4781550"/>
              <a:gd name="T107" fmla="*/ 17798166 h 1816100"/>
              <a:gd name="T108" fmla="*/ 48160022 w 4781550"/>
              <a:gd name="T109" fmla="*/ 18257884 h 1816100"/>
              <a:gd name="T110" fmla="*/ 48947384 w 4781550"/>
              <a:gd name="T111" fmla="*/ 18257884 h 1816100"/>
              <a:gd name="T112" fmla="*/ 49341022 w 4781550"/>
              <a:gd name="T113" fmla="*/ 18257884 h 1816100"/>
              <a:gd name="T114" fmla="*/ 49406621 w 4781550"/>
              <a:gd name="T115" fmla="*/ 18783306 h 181610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781550"/>
              <a:gd name="T175" fmla="*/ 0 h 1816100"/>
              <a:gd name="T176" fmla="*/ 4781550 w 4781550"/>
              <a:gd name="T177" fmla="*/ 1816100 h 181610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781550" h="1816100">
                <a:moveTo>
                  <a:pt x="0" y="0"/>
                </a:moveTo>
                <a:lnTo>
                  <a:pt x="184150" y="101600"/>
                </a:lnTo>
                <a:lnTo>
                  <a:pt x="323850" y="158750"/>
                </a:lnTo>
                <a:lnTo>
                  <a:pt x="406400" y="209550"/>
                </a:lnTo>
                <a:lnTo>
                  <a:pt x="419100" y="247650"/>
                </a:lnTo>
                <a:lnTo>
                  <a:pt x="457200" y="311150"/>
                </a:lnTo>
                <a:lnTo>
                  <a:pt x="469900" y="412750"/>
                </a:lnTo>
                <a:lnTo>
                  <a:pt x="565150" y="508000"/>
                </a:lnTo>
                <a:lnTo>
                  <a:pt x="698500" y="552450"/>
                </a:lnTo>
                <a:lnTo>
                  <a:pt x="825500" y="603250"/>
                </a:lnTo>
                <a:lnTo>
                  <a:pt x="863600" y="596900"/>
                </a:lnTo>
                <a:lnTo>
                  <a:pt x="914400" y="673100"/>
                </a:lnTo>
                <a:lnTo>
                  <a:pt x="971550" y="711200"/>
                </a:lnTo>
                <a:cubicBezTo>
                  <a:pt x="1100480" y="769219"/>
                  <a:pt x="1052128" y="768350"/>
                  <a:pt x="1104900" y="768350"/>
                </a:cubicBezTo>
                <a:lnTo>
                  <a:pt x="1193800" y="787400"/>
                </a:lnTo>
                <a:lnTo>
                  <a:pt x="1263650" y="812800"/>
                </a:lnTo>
                <a:lnTo>
                  <a:pt x="1365250" y="857250"/>
                </a:lnTo>
                <a:lnTo>
                  <a:pt x="1447800" y="895350"/>
                </a:lnTo>
                <a:lnTo>
                  <a:pt x="1549400" y="920750"/>
                </a:lnTo>
                <a:lnTo>
                  <a:pt x="1606550" y="939800"/>
                </a:lnTo>
                <a:lnTo>
                  <a:pt x="1689100" y="952500"/>
                </a:lnTo>
                <a:lnTo>
                  <a:pt x="1765300" y="958850"/>
                </a:lnTo>
                <a:lnTo>
                  <a:pt x="1797050" y="996950"/>
                </a:lnTo>
                <a:lnTo>
                  <a:pt x="1943100" y="1054100"/>
                </a:lnTo>
                <a:lnTo>
                  <a:pt x="2101850" y="1092200"/>
                </a:lnTo>
                <a:lnTo>
                  <a:pt x="2190750" y="1085850"/>
                </a:lnTo>
                <a:lnTo>
                  <a:pt x="2305050" y="1149350"/>
                </a:lnTo>
                <a:lnTo>
                  <a:pt x="2413000" y="1174750"/>
                </a:lnTo>
                <a:lnTo>
                  <a:pt x="2527300" y="1187450"/>
                </a:lnTo>
                <a:lnTo>
                  <a:pt x="2590800" y="1206500"/>
                </a:lnTo>
                <a:lnTo>
                  <a:pt x="2705100" y="1257300"/>
                </a:lnTo>
                <a:cubicBezTo>
                  <a:pt x="2802315" y="1296186"/>
                  <a:pt x="2766154" y="1295400"/>
                  <a:pt x="2806700" y="1295400"/>
                </a:cubicBezTo>
                <a:lnTo>
                  <a:pt x="2914650" y="1295400"/>
                </a:lnTo>
                <a:lnTo>
                  <a:pt x="3016250" y="1314450"/>
                </a:lnTo>
                <a:cubicBezTo>
                  <a:pt x="3075504" y="1321034"/>
                  <a:pt x="3054233" y="1320800"/>
                  <a:pt x="3079750" y="1320800"/>
                </a:cubicBezTo>
                <a:lnTo>
                  <a:pt x="3117850" y="1377950"/>
                </a:lnTo>
                <a:lnTo>
                  <a:pt x="3187700" y="1390650"/>
                </a:lnTo>
                <a:lnTo>
                  <a:pt x="3282950" y="1397000"/>
                </a:lnTo>
                <a:lnTo>
                  <a:pt x="3371850" y="1422400"/>
                </a:lnTo>
                <a:lnTo>
                  <a:pt x="3486150" y="1447800"/>
                </a:lnTo>
                <a:cubicBezTo>
                  <a:pt x="3551726" y="1460915"/>
                  <a:pt x="3528064" y="1460500"/>
                  <a:pt x="3556000" y="1460500"/>
                </a:cubicBezTo>
                <a:lnTo>
                  <a:pt x="3619500" y="1485900"/>
                </a:lnTo>
                <a:lnTo>
                  <a:pt x="3778250" y="1498600"/>
                </a:lnTo>
                <a:lnTo>
                  <a:pt x="3943350" y="1511300"/>
                </a:lnTo>
                <a:lnTo>
                  <a:pt x="3981450" y="1511300"/>
                </a:lnTo>
                <a:lnTo>
                  <a:pt x="4044950" y="1581150"/>
                </a:lnTo>
                <a:lnTo>
                  <a:pt x="4178300" y="1581150"/>
                </a:lnTo>
                <a:lnTo>
                  <a:pt x="4260850" y="1600200"/>
                </a:lnTo>
                <a:lnTo>
                  <a:pt x="4387850" y="1600200"/>
                </a:lnTo>
                <a:lnTo>
                  <a:pt x="4445000" y="1676400"/>
                </a:lnTo>
                <a:lnTo>
                  <a:pt x="4559300" y="1682750"/>
                </a:lnTo>
                <a:lnTo>
                  <a:pt x="4578350" y="1720850"/>
                </a:lnTo>
                <a:lnTo>
                  <a:pt x="4616450" y="1720850"/>
                </a:lnTo>
                <a:lnTo>
                  <a:pt x="4660900" y="1765300"/>
                </a:lnTo>
                <a:lnTo>
                  <a:pt x="4737100" y="1765300"/>
                </a:lnTo>
                <a:lnTo>
                  <a:pt x="4775200" y="1765300"/>
                </a:lnTo>
                <a:lnTo>
                  <a:pt x="4781550" y="1816100"/>
                </a:lnTo>
              </a:path>
            </a:pathLst>
          </a:custGeom>
          <a:noFill/>
          <a:ln w="28575" cap="flat" cmpd="sng" algn="ctr">
            <a:solidFill>
              <a:schemeClr val="accent2"/>
            </a:solidFill>
            <a:prstDash val="sysDash"/>
            <a:round/>
            <a:headEnd type="none" w="med" len="med"/>
            <a:tailEnd type="none" w="med" len="med"/>
          </a:ln>
        </p:spPr>
        <p:txBody>
          <a:bodyPr wrap="none" anchor="ctr">
            <a:spAutoFit/>
          </a:bodyPr>
          <a:lstStyle/>
          <a:p>
            <a:pPr defTabSz="457200"/>
            <a:endParaRPr lang="en-US">
              <a:solidFill>
                <a:srgbClr val="5F595B"/>
              </a:solidFill>
              <a:latin typeface="Arial" pitchFamily="34" charset="0"/>
              <a:ea typeface="ＭＳ Ｐゴシック" pitchFamily="34" charset="-128"/>
            </a:endParaRPr>
          </a:p>
        </p:txBody>
      </p:sp>
      <p:sp>
        <p:nvSpPr>
          <p:cNvPr id="45" name="Freeform 44"/>
          <p:cNvSpPr/>
          <p:nvPr/>
        </p:nvSpPr>
        <p:spPr bwMode="auto">
          <a:xfrm>
            <a:off x="1911350" y="2166938"/>
            <a:ext cx="6411913" cy="1887537"/>
          </a:xfrm>
          <a:custGeom>
            <a:avLst/>
            <a:gdLst>
              <a:gd name="connsiteX0" fmla="*/ 0 w 4787900"/>
              <a:gd name="connsiteY0" fmla="*/ 0 h 1409700"/>
              <a:gd name="connsiteX1" fmla="*/ 317500 w 4787900"/>
              <a:gd name="connsiteY1" fmla="*/ 120650 h 1409700"/>
              <a:gd name="connsiteX2" fmla="*/ 431800 w 4787900"/>
              <a:gd name="connsiteY2" fmla="*/ 203200 h 1409700"/>
              <a:gd name="connsiteX3" fmla="*/ 463550 w 4787900"/>
              <a:gd name="connsiteY3" fmla="*/ 336550 h 1409700"/>
              <a:gd name="connsiteX4" fmla="*/ 495300 w 4787900"/>
              <a:gd name="connsiteY4" fmla="*/ 400050 h 1409700"/>
              <a:gd name="connsiteX5" fmla="*/ 577850 w 4787900"/>
              <a:gd name="connsiteY5" fmla="*/ 438150 h 1409700"/>
              <a:gd name="connsiteX6" fmla="*/ 698500 w 4787900"/>
              <a:gd name="connsiteY6" fmla="*/ 476250 h 1409700"/>
              <a:gd name="connsiteX7" fmla="*/ 800100 w 4787900"/>
              <a:gd name="connsiteY7" fmla="*/ 514350 h 1409700"/>
              <a:gd name="connsiteX8" fmla="*/ 882650 w 4787900"/>
              <a:gd name="connsiteY8" fmla="*/ 552450 h 1409700"/>
              <a:gd name="connsiteX9" fmla="*/ 908050 w 4787900"/>
              <a:gd name="connsiteY9" fmla="*/ 596900 h 1409700"/>
              <a:gd name="connsiteX10" fmla="*/ 952500 w 4787900"/>
              <a:gd name="connsiteY10" fmla="*/ 622300 h 1409700"/>
              <a:gd name="connsiteX11" fmla="*/ 1009650 w 4787900"/>
              <a:gd name="connsiteY11" fmla="*/ 641350 h 1409700"/>
              <a:gd name="connsiteX12" fmla="*/ 1085850 w 4787900"/>
              <a:gd name="connsiteY12" fmla="*/ 647700 h 1409700"/>
              <a:gd name="connsiteX13" fmla="*/ 1187450 w 4787900"/>
              <a:gd name="connsiteY13" fmla="*/ 666750 h 1409700"/>
              <a:gd name="connsiteX14" fmla="*/ 1276350 w 4787900"/>
              <a:gd name="connsiteY14" fmla="*/ 685800 h 1409700"/>
              <a:gd name="connsiteX15" fmla="*/ 1327150 w 4787900"/>
              <a:gd name="connsiteY15" fmla="*/ 711200 h 1409700"/>
              <a:gd name="connsiteX16" fmla="*/ 1377950 w 4787900"/>
              <a:gd name="connsiteY16" fmla="*/ 742950 h 1409700"/>
              <a:gd name="connsiteX17" fmla="*/ 1460500 w 4787900"/>
              <a:gd name="connsiteY17" fmla="*/ 774700 h 1409700"/>
              <a:gd name="connsiteX18" fmla="*/ 1543050 w 4787900"/>
              <a:gd name="connsiteY18" fmla="*/ 793750 h 1409700"/>
              <a:gd name="connsiteX19" fmla="*/ 1644650 w 4787900"/>
              <a:gd name="connsiteY19" fmla="*/ 806450 h 1409700"/>
              <a:gd name="connsiteX20" fmla="*/ 1708150 w 4787900"/>
              <a:gd name="connsiteY20" fmla="*/ 819150 h 1409700"/>
              <a:gd name="connsiteX21" fmla="*/ 1765300 w 4787900"/>
              <a:gd name="connsiteY21" fmla="*/ 850900 h 1409700"/>
              <a:gd name="connsiteX22" fmla="*/ 1828800 w 4787900"/>
              <a:gd name="connsiteY22" fmla="*/ 908050 h 1409700"/>
              <a:gd name="connsiteX23" fmla="*/ 1892300 w 4787900"/>
              <a:gd name="connsiteY23" fmla="*/ 908050 h 1409700"/>
              <a:gd name="connsiteX24" fmla="*/ 1993900 w 4787900"/>
              <a:gd name="connsiteY24" fmla="*/ 933450 h 1409700"/>
              <a:gd name="connsiteX25" fmla="*/ 2095500 w 4787900"/>
              <a:gd name="connsiteY25" fmla="*/ 933450 h 1409700"/>
              <a:gd name="connsiteX26" fmla="*/ 2178050 w 4787900"/>
              <a:gd name="connsiteY26" fmla="*/ 952500 h 1409700"/>
              <a:gd name="connsiteX27" fmla="*/ 2241550 w 4787900"/>
              <a:gd name="connsiteY27" fmla="*/ 965200 h 1409700"/>
              <a:gd name="connsiteX28" fmla="*/ 2336800 w 4787900"/>
              <a:gd name="connsiteY28" fmla="*/ 1003300 h 1409700"/>
              <a:gd name="connsiteX29" fmla="*/ 2444750 w 4787900"/>
              <a:gd name="connsiteY29" fmla="*/ 1009650 h 1409700"/>
              <a:gd name="connsiteX30" fmla="*/ 2565400 w 4787900"/>
              <a:gd name="connsiteY30" fmla="*/ 1028700 h 1409700"/>
              <a:gd name="connsiteX31" fmla="*/ 2622550 w 4787900"/>
              <a:gd name="connsiteY31" fmla="*/ 1054100 h 1409700"/>
              <a:gd name="connsiteX32" fmla="*/ 2673350 w 4787900"/>
              <a:gd name="connsiteY32" fmla="*/ 1085850 h 1409700"/>
              <a:gd name="connsiteX33" fmla="*/ 2755900 w 4787900"/>
              <a:gd name="connsiteY33" fmla="*/ 1111250 h 1409700"/>
              <a:gd name="connsiteX34" fmla="*/ 2844800 w 4787900"/>
              <a:gd name="connsiteY34" fmla="*/ 1111250 h 1409700"/>
              <a:gd name="connsiteX35" fmla="*/ 2933700 w 4787900"/>
              <a:gd name="connsiteY35" fmla="*/ 1123950 h 1409700"/>
              <a:gd name="connsiteX36" fmla="*/ 2997200 w 4787900"/>
              <a:gd name="connsiteY36" fmla="*/ 1123950 h 1409700"/>
              <a:gd name="connsiteX37" fmla="*/ 3092450 w 4787900"/>
              <a:gd name="connsiteY37" fmla="*/ 1143000 h 1409700"/>
              <a:gd name="connsiteX38" fmla="*/ 3143250 w 4787900"/>
              <a:gd name="connsiteY38" fmla="*/ 1162050 h 1409700"/>
              <a:gd name="connsiteX39" fmla="*/ 3225800 w 4787900"/>
              <a:gd name="connsiteY39" fmla="*/ 1181100 h 1409700"/>
              <a:gd name="connsiteX40" fmla="*/ 3295650 w 4787900"/>
              <a:gd name="connsiteY40" fmla="*/ 1187450 h 1409700"/>
              <a:gd name="connsiteX41" fmla="*/ 3333750 w 4787900"/>
              <a:gd name="connsiteY41" fmla="*/ 1206500 h 1409700"/>
              <a:gd name="connsiteX42" fmla="*/ 3390900 w 4787900"/>
              <a:gd name="connsiteY42" fmla="*/ 1206500 h 1409700"/>
              <a:gd name="connsiteX43" fmla="*/ 3435350 w 4787900"/>
              <a:gd name="connsiteY43" fmla="*/ 1225550 h 1409700"/>
              <a:gd name="connsiteX44" fmla="*/ 3543300 w 4787900"/>
              <a:gd name="connsiteY44" fmla="*/ 1219200 h 1409700"/>
              <a:gd name="connsiteX45" fmla="*/ 3594100 w 4787900"/>
              <a:gd name="connsiteY45" fmla="*/ 1270000 h 1409700"/>
              <a:gd name="connsiteX46" fmla="*/ 3841750 w 4787900"/>
              <a:gd name="connsiteY46" fmla="*/ 1276350 h 1409700"/>
              <a:gd name="connsiteX47" fmla="*/ 3943350 w 4787900"/>
              <a:gd name="connsiteY47" fmla="*/ 1276350 h 1409700"/>
              <a:gd name="connsiteX48" fmla="*/ 3987800 w 4787900"/>
              <a:gd name="connsiteY48" fmla="*/ 1301750 h 1409700"/>
              <a:gd name="connsiteX49" fmla="*/ 4222750 w 4787900"/>
              <a:gd name="connsiteY49" fmla="*/ 1308100 h 1409700"/>
              <a:gd name="connsiteX50" fmla="*/ 4260850 w 4787900"/>
              <a:gd name="connsiteY50" fmla="*/ 1346200 h 1409700"/>
              <a:gd name="connsiteX51" fmla="*/ 4419600 w 4787900"/>
              <a:gd name="connsiteY51" fmla="*/ 1333500 h 1409700"/>
              <a:gd name="connsiteX52" fmla="*/ 4419600 w 4787900"/>
              <a:gd name="connsiteY52" fmla="*/ 1333500 h 1409700"/>
              <a:gd name="connsiteX53" fmla="*/ 4616450 w 4787900"/>
              <a:gd name="connsiteY53" fmla="*/ 1358900 h 1409700"/>
              <a:gd name="connsiteX54" fmla="*/ 4622800 w 4787900"/>
              <a:gd name="connsiteY54" fmla="*/ 1409700 h 1409700"/>
              <a:gd name="connsiteX55" fmla="*/ 4787900 w 4787900"/>
              <a:gd name="connsiteY55" fmla="*/ 140335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787900" h="1409700">
                <a:moveTo>
                  <a:pt x="0" y="0"/>
                </a:moveTo>
                <a:lnTo>
                  <a:pt x="317500" y="120650"/>
                </a:lnTo>
                <a:lnTo>
                  <a:pt x="431800" y="203200"/>
                </a:lnTo>
                <a:lnTo>
                  <a:pt x="463550" y="336550"/>
                </a:lnTo>
                <a:lnTo>
                  <a:pt x="495300" y="400050"/>
                </a:lnTo>
                <a:lnTo>
                  <a:pt x="577850" y="438150"/>
                </a:lnTo>
                <a:lnTo>
                  <a:pt x="698500" y="476250"/>
                </a:lnTo>
                <a:lnTo>
                  <a:pt x="800100" y="514350"/>
                </a:lnTo>
                <a:lnTo>
                  <a:pt x="882650" y="552450"/>
                </a:lnTo>
                <a:lnTo>
                  <a:pt x="908050" y="596900"/>
                </a:lnTo>
                <a:lnTo>
                  <a:pt x="952500" y="622300"/>
                </a:lnTo>
                <a:lnTo>
                  <a:pt x="1009650" y="641350"/>
                </a:lnTo>
                <a:lnTo>
                  <a:pt x="1085850" y="647700"/>
                </a:lnTo>
                <a:lnTo>
                  <a:pt x="1187450" y="666750"/>
                </a:lnTo>
                <a:lnTo>
                  <a:pt x="1276350" y="685800"/>
                </a:lnTo>
                <a:lnTo>
                  <a:pt x="1327150" y="711200"/>
                </a:lnTo>
                <a:lnTo>
                  <a:pt x="1377950" y="742950"/>
                </a:lnTo>
                <a:lnTo>
                  <a:pt x="1460500" y="774700"/>
                </a:lnTo>
                <a:lnTo>
                  <a:pt x="1543050" y="793750"/>
                </a:lnTo>
                <a:lnTo>
                  <a:pt x="1644650" y="806450"/>
                </a:lnTo>
                <a:lnTo>
                  <a:pt x="1708150" y="819150"/>
                </a:lnTo>
                <a:lnTo>
                  <a:pt x="1765300" y="850900"/>
                </a:lnTo>
                <a:lnTo>
                  <a:pt x="1828800" y="908050"/>
                </a:lnTo>
                <a:lnTo>
                  <a:pt x="1892300" y="908050"/>
                </a:lnTo>
                <a:lnTo>
                  <a:pt x="1993900" y="933450"/>
                </a:lnTo>
                <a:lnTo>
                  <a:pt x="2095500" y="933450"/>
                </a:lnTo>
                <a:lnTo>
                  <a:pt x="2178050" y="952500"/>
                </a:lnTo>
                <a:lnTo>
                  <a:pt x="2241550" y="965200"/>
                </a:lnTo>
                <a:lnTo>
                  <a:pt x="2336800" y="1003300"/>
                </a:lnTo>
                <a:lnTo>
                  <a:pt x="2444750" y="1009650"/>
                </a:lnTo>
                <a:lnTo>
                  <a:pt x="2565400" y="1028700"/>
                </a:lnTo>
                <a:lnTo>
                  <a:pt x="2622550" y="1054100"/>
                </a:lnTo>
                <a:lnTo>
                  <a:pt x="2673350" y="1085850"/>
                </a:lnTo>
                <a:lnTo>
                  <a:pt x="2755900" y="1111250"/>
                </a:lnTo>
                <a:lnTo>
                  <a:pt x="2844800" y="1111250"/>
                </a:lnTo>
                <a:lnTo>
                  <a:pt x="2933700" y="1123950"/>
                </a:lnTo>
                <a:lnTo>
                  <a:pt x="2997200" y="1123950"/>
                </a:lnTo>
                <a:lnTo>
                  <a:pt x="3092450" y="1143000"/>
                </a:lnTo>
                <a:lnTo>
                  <a:pt x="3143250" y="1162050"/>
                </a:lnTo>
                <a:lnTo>
                  <a:pt x="3225800" y="1181100"/>
                </a:lnTo>
                <a:cubicBezTo>
                  <a:pt x="3287157" y="1187917"/>
                  <a:pt x="3263783" y="1187450"/>
                  <a:pt x="3295650" y="1187450"/>
                </a:cubicBezTo>
                <a:cubicBezTo>
                  <a:pt x="3335511" y="1214024"/>
                  <a:pt x="3333750" y="1228114"/>
                  <a:pt x="3333750" y="1206500"/>
                </a:cubicBezTo>
                <a:lnTo>
                  <a:pt x="3390900" y="1206500"/>
                </a:lnTo>
                <a:lnTo>
                  <a:pt x="3435350" y="1225550"/>
                </a:lnTo>
                <a:lnTo>
                  <a:pt x="3543300" y="1219200"/>
                </a:lnTo>
                <a:lnTo>
                  <a:pt x="3594100" y="1270000"/>
                </a:lnTo>
                <a:lnTo>
                  <a:pt x="3841750" y="1276350"/>
                </a:lnTo>
                <a:lnTo>
                  <a:pt x="3943350" y="1276350"/>
                </a:lnTo>
                <a:lnTo>
                  <a:pt x="3987800" y="1301750"/>
                </a:lnTo>
                <a:lnTo>
                  <a:pt x="4222750" y="1308100"/>
                </a:lnTo>
                <a:lnTo>
                  <a:pt x="4260850" y="1346200"/>
                </a:lnTo>
                <a:lnTo>
                  <a:pt x="4419600" y="1333500"/>
                </a:lnTo>
                <a:lnTo>
                  <a:pt x="4419600" y="1333500"/>
                </a:lnTo>
                <a:lnTo>
                  <a:pt x="4616450" y="1358900"/>
                </a:lnTo>
                <a:lnTo>
                  <a:pt x="4622800" y="1409700"/>
                </a:lnTo>
                <a:lnTo>
                  <a:pt x="4787900" y="1403350"/>
                </a:lnTo>
              </a:path>
            </a:pathLst>
          </a:custGeom>
          <a:noFill/>
          <a:ln w="28575" cap="flat" cmpd="sng" algn="ctr">
            <a:solidFill>
              <a:schemeClr val="accent3"/>
            </a:solidFill>
            <a:prstDash val="solid"/>
            <a:round/>
            <a:headEnd type="none" w="med" len="med"/>
            <a:tailEnd type="none" w="med" len="med"/>
          </a:ln>
          <a:effectLst/>
        </p:spPr>
        <p:txBody>
          <a:bodyPr wrap="none" anchor="ctr">
            <a:spAutoFit/>
          </a:bodyPr>
          <a:lstStyle/>
          <a:p>
            <a:pPr algn="ctr">
              <a:defRPr/>
            </a:pPr>
            <a:endParaRPr lang="en-US" sz="1400" b="1" dirty="0">
              <a:solidFill>
                <a:srgbClr val="5F595B"/>
              </a:solidFill>
              <a:ea typeface="ＭＳ Ｐゴシック" pitchFamily="34" charset="-128"/>
            </a:endParaRPr>
          </a:p>
        </p:txBody>
      </p:sp>
      <p:sp>
        <p:nvSpPr>
          <p:cNvPr id="18452" name="Rectangle 124"/>
          <p:cNvSpPr>
            <a:spLocks noChangeArrowheads="1"/>
          </p:cNvSpPr>
          <p:nvPr/>
        </p:nvSpPr>
        <p:spPr bwMode="auto">
          <a:xfrm>
            <a:off x="1539875" y="6146800"/>
            <a:ext cx="6802438" cy="330200"/>
          </a:xfrm>
          <a:prstGeom prst="rect">
            <a:avLst/>
          </a:prstGeom>
          <a:noFill/>
          <a:ln w="9525">
            <a:noFill/>
            <a:miter lim="800000"/>
            <a:headEnd/>
            <a:tailEnd/>
          </a:ln>
        </p:spPr>
        <p:txBody>
          <a:bodyPr lIns="0" tIns="0" rIns="0" bIns="0"/>
          <a:lstStyle/>
          <a:p>
            <a:pPr algn="ctr" defTabSz="457200"/>
            <a:r>
              <a:rPr lang="en-US" sz="1600">
                <a:solidFill>
                  <a:srgbClr val="5F595B"/>
                </a:solidFill>
                <a:latin typeface="Arial" pitchFamily="34" charset="0"/>
                <a:ea typeface="ＭＳ Ｐゴシック" pitchFamily="34" charset="-128"/>
              </a:rPr>
              <a:t>Months</a:t>
            </a:r>
          </a:p>
        </p:txBody>
      </p:sp>
      <p:grpSp>
        <p:nvGrpSpPr>
          <p:cNvPr id="20" name="Group 62"/>
          <p:cNvGrpSpPr>
            <a:grpSpLocks/>
          </p:cNvGrpSpPr>
          <p:nvPr/>
        </p:nvGrpSpPr>
        <p:grpSpPr bwMode="auto">
          <a:xfrm>
            <a:off x="1828800" y="4754563"/>
            <a:ext cx="3530600" cy="884237"/>
            <a:chOff x="1828800" y="4754882"/>
            <a:chExt cx="3531120" cy="884406"/>
          </a:xfrm>
        </p:grpSpPr>
        <p:cxnSp>
          <p:nvCxnSpPr>
            <p:cNvPr id="12" name="Straight Connector 11"/>
            <p:cNvCxnSpPr/>
            <p:nvPr/>
          </p:nvCxnSpPr>
          <p:spPr>
            <a:xfrm rot="10800000">
              <a:off x="1919301" y="5147069"/>
              <a:ext cx="385819" cy="1588"/>
            </a:xfrm>
            <a:prstGeom prst="line">
              <a:avLst/>
            </a:prstGeom>
            <a:ln w="28575">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10800000">
              <a:off x="1919301" y="5455103"/>
              <a:ext cx="385819" cy="1588"/>
            </a:xfrm>
            <a:prstGeom prst="line">
              <a:avLst/>
            </a:prstGeom>
            <a:ln w="28575">
              <a:solidFill>
                <a:schemeClr val="accent2"/>
              </a:solidFill>
              <a:prstDash val="sysDash"/>
            </a:ln>
            <a:effectLst/>
          </p:spPr>
          <p:style>
            <a:lnRef idx="2">
              <a:schemeClr val="accent1"/>
            </a:lnRef>
            <a:fillRef idx="0">
              <a:schemeClr val="accent1"/>
            </a:fillRef>
            <a:effectRef idx="1">
              <a:schemeClr val="accent1"/>
            </a:effectRef>
            <a:fontRef idx="minor">
              <a:schemeClr val="tx1"/>
            </a:fontRef>
          </p:style>
        </p:cxnSp>
        <p:sp>
          <p:nvSpPr>
            <p:cNvPr id="18462" name="TextBox 559"/>
            <p:cNvSpPr txBox="1">
              <a:spLocks noChangeArrowheads="1"/>
            </p:cNvSpPr>
            <p:nvPr/>
          </p:nvSpPr>
          <p:spPr bwMode="auto">
            <a:xfrm>
              <a:off x="2400899" y="5316220"/>
              <a:ext cx="2618897" cy="323068"/>
            </a:xfrm>
            <a:prstGeom prst="rect">
              <a:avLst/>
            </a:prstGeom>
            <a:noFill/>
            <a:ln w="9525">
              <a:noFill/>
              <a:miter lim="800000"/>
              <a:headEnd/>
              <a:tailEnd/>
            </a:ln>
          </p:spPr>
          <p:txBody>
            <a:bodyPr lIns="0" tIns="0" rIns="0" bIns="0"/>
            <a:lstStyle/>
            <a:p>
              <a:pPr defTabSz="457200">
                <a:tabLst>
                  <a:tab pos="1879600" algn="r"/>
                </a:tabLst>
              </a:pPr>
              <a:r>
                <a:rPr lang="en-US" sz="1600">
                  <a:solidFill>
                    <a:srgbClr val="5F595B"/>
                  </a:solidFill>
                  <a:latin typeface="Arial" pitchFamily="34" charset="0"/>
                  <a:ea typeface="ＭＳ Ｐゴシック" pitchFamily="34" charset="-128"/>
                </a:rPr>
                <a:t>Zoledronic acid	19.4</a:t>
              </a:r>
            </a:p>
          </p:txBody>
        </p:sp>
        <p:sp>
          <p:nvSpPr>
            <p:cNvPr id="18463" name="TextBox 559"/>
            <p:cNvSpPr txBox="1">
              <a:spLocks noChangeArrowheads="1"/>
            </p:cNvSpPr>
            <p:nvPr/>
          </p:nvSpPr>
          <p:spPr bwMode="auto">
            <a:xfrm>
              <a:off x="2400899" y="5047854"/>
              <a:ext cx="2959021" cy="323068"/>
            </a:xfrm>
            <a:prstGeom prst="rect">
              <a:avLst/>
            </a:prstGeom>
            <a:noFill/>
            <a:ln w="9525">
              <a:noFill/>
              <a:miter lim="800000"/>
              <a:headEnd/>
              <a:tailEnd/>
            </a:ln>
          </p:spPr>
          <p:txBody>
            <a:bodyPr lIns="0" tIns="0" rIns="0" bIns="0"/>
            <a:lstStyle/>
            <a:p>
              <a:pPr defTabSz="457200">
                <a:tabLst>
                  <a:tab pos="1879600" algn="r"/>
                </a:tabLst>
              </a:pPr>
              <a:r>
                <a:rPr lang="en-US" sz="1600">
                  <a:solidFill>
                    <a:srgbClr val="5F595B"/>
                  </a:solidFill>
                  <a:latin typeface="Arial" pitchFamily="34" charset="0"/>
                  <a:ea typeface="ＭＳ Ｐゴシック" pitchFamily="34" charset="-128"/>
                </a:rPr>
                <a:t>Denosumab	27.7</a:t>
              </a:r>
            </a:p>
          </p:txBody>
        </p:sp>
        <p:sp>
          <p:nvSpPr>
            <p:cNvPr id="18464" name="TextBox 559"/>
            <p:cNvSpPr txBox="1">
              <a:spLocks noChangeArrowheads="1"/>
            </p:cNvSpPr>
            <p:nvPr/>
          </p:nvSpPr>
          <p:spPr bwMode="auto">
            <a:xfrm>
              <a:off x="1828800" y="4754882"/>
              <a:ext cx="3025640" cy="252100"/>
            </a:xfrm>
            <a:prstGeom prst="rect">
              <a:avLst/>
            </a:prstGeom>
            <a:noFill/>
            <a:ln w="9525">
              <a:noFill/>
              <a:miter lim="800000"/>
              <a:headEnd/>
              <a:tailEnd/>
            </a:ln>
          </p:spPr>
          <p:txBody>
            <a:bodyPr lIns="0" tIns="0" rIns="0" bIns="0"/>
            <a:lstStyle/>
            <a:p>
              <a:pPr defTabSz="457200">
                <a:tabLst>
                  <a:tab pos="1879600" algn="r"/>
                </a:tabLst>
              </a:pPr>
              <a:r>
                <a:rPr lang="en-US" sz="1600">
                  <a:solidFill>
                    <a:srgbClr val="5F595B"/>
                  </a:solidFill>
                  <a:latin typeface="Arial" pitchFamily="34" charset="0"/>
                  <a:ea typeface="ＭＳ Ｐゴシック" pitchFamily="34" charset="-128"/>
                </a:rPr>
                <a:t>KM estimate of median, months</a:t>
              </a:r>
            </a:p>
          </p:txBody>
        </p:sp>
        <p:cxnSp>
          <p:nvCxnSpPr>
            <p:cNvPr id="52" name="Straight Connector 51"/>
            <p:cNvCxnSpPr/>
            <p:nvPr/>
          </p:nvCxnSpPr>
          <p:spPr>
            <a:xfrm>
              <a:off x="1901836" y="5021633"/>
              <a:ext cx="2422882" cy="1587"/>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18454" name="Rectangle 6"/>
          <p:cNvSpPr>
            <a:spLocks noChangeArrowheads="1"/>
          </p:cNvSpPr>
          <p:nvPr/>
        </p:nvSpPr>
        <p:spPr bwMode="auto">
          <a:xfrm>
            <a:off x="2014538" y="6415088"/>
            <a:ext cx="7021512" cy="398462"/>
          </a:xfrm>
          <a:prstGeom prst="rect">
            <a:avLst/>
          </a:prstGeom>
          <a:noFill/>
          <a:ln w="9525">
            <a:noFill/>
            <a:miter lim="800000"/>
            <a:headEnd/>
            <a:tailEnd/>
          </a:ln>
        </p:spPr>
        <p:txBody>
          <a:bodyPr tIns="46800" bIns="46800" anchor="b"/>
          <a:lstStyle/>
          <a:p>
            <a:pPr marL="457200" indent="-457200" algn="r" defTabSz="457200">
              <a:lnSpc>
                <a:spcPct val="90000"/>
              </a:lnSpc>
              <a:spcBef>
                <a:spcPct val="35000"/>
              </a:spcBef>
              <a:buClr>
                <a:srgbClr val="5F595B"/>
              </a:buClr>
            </a:pPr>
            <a:r>
              <a:rPr lang="da-DK" sz="1200">
                <a:solidFill>
                  <a:srgbClr val="5F595B"/>
                </a:solidFill>
                <a:latin typeface="Arial" pitchFamily="34" charset="0"/>
                <a:ea typeface="ＭＳ Ｐゴシック" pitchFamily="34" charset="-128"/>
              </a:rPr>
              <a:t>Lipton, et al. ESMO 2010 (P1249).</a:t>
            </a:r>
          </a:p>
        </p:txBody>
      </p:sp>
      <p:grpSp>
        <p:nvGrpSpPr>
          <p:cNvPr id="22" name="Group 319"/>
          <p:cNvGrpSpPr>
            <a:grpSpLocks/>
          </p:cNvGrpSpPr>
          <p:nvPr/>
        </p:nvGrpSpPr>
        <p:grpSpPr bwMode="auto">
          <a:xfrm>
            <a:off x="6804025" y="1916113"/>
            <a:ext cx="1465263" cy="1500187"/>
            <a:chOff x="7833783" y="2438400"/>
            <a:chExt cx="1464733" cy="1500575"/>
          </a:xfrm>
        </p:grpSpPr>
        <p:sp>
          <p:nvSpPr>
            <p:cNvPr id="18458" name="Rectangle 112"/>
            <p:cNvSpPr>
              <a:spLocks noChangeArrowheads="1"/>
            </p:cNvSpPr>
            <p:nvPr/>
          </p:nvSpPr>
          <p:spPr bwMode="auto">
            <a:xfrm>
              <a:off x="7833783" y="2999175"/>
              <a:ext cx="1464733" cy="939800"/>
            </a:xfrm>
            <a:prstGeom prst="rect">
              <a:avLst/>
            </a:prstGeom>
            <a:noFill/>
            <a:ln w="9525">
              <a:noFill/>
              <a:miter lim="800000"/>
              <a:headEnd/>
              <a:tailEnd/>
            </a:ln>
          </p:spPr>
          <p:txBody>
            <a:bodyPr wrap="none" lIns="0" tIns="0" rIns="0" bIns="0"/>
            <a:lstStyle/>
            <a:p>
              <a:pPr algn="ctr" defTabSz="457200"/>
              <a:r>
                <a:rPr lang="en-US" sz="1600">
                  <a:solidFill>
                    <a:srgbClr val="5F595B"/>
                  </a:solidFill>
                  <a:latin typeface="Arial" pitchFamily="34" charset="0"/>
                  <a:ea typeface="ＭＳ Ｐゴシック" pitchFamily="34" charset="-128"/>
                </a:rPr>
                <a:t>17%</a:t>
              </a:r>
            </a:p>
            <a:p>
              <a:pPr algn="ctr" defTabSz="457200"/>
              <a:r>
                <a:rPr lang="en-US" sz="1600">
                  <a:solidFill>
                    <a:srgbClr val="5F595B"/>
                  </a:solidFill>
                  <a:latin typeface="Arial" pitchFamily="34" charset="0"/>
                  <a:ea typeface="ＭＳ Ｐゴシック" pitchFamily="34" charset="-128"/>
                </a:rPr>
                <a:t>Risk</a:t>
              </a:r>
              <a:br>
                <a:rPr lang="en-US" sz="1600">
                  <a:solidFill>
                    <a:srgbClr val="5F595B"/>
                  </a:solidFill>
                  <a:latin typeface="Arial" pitchFamily="34" charset="0"/>
                  <a:ea typeface="ＭＳ Ｐゴシック" pitchFamily="34" charset="-128"/>
                </a:rPr>
              </a:br>
              <a:r>
                <a:rPr lang="en-US" sz="1600">
                  <a:solidFill>
                    <a:srgbClr val="5F595B"/>
                  </a:solidFill>
                  <a:latin typeface="Arial" pitchFamily="34" charset="0"/>
                  <a:ea typeface="ＭＳ Ｐゴシック" pitchFamily="34" charset="-128"/>
                </a:rPr>
                <a:t>reduction</a:t>
              </a:r>
            </a:p>
          </p:txBody>
        </p:sp>
        <p:sp>
          <p:nvSpPr>
            <p:cNvPr id="64" name="Down Arrow 63"/>
            <p:cNvSpPr/>
            <p:nvPr/>
          </p:nvSpPr>
          <p:spPr>
            <a:xfrm>
              <a:off x="8413011" y="2438400"/>
              <a:ext cx="306276" cy="449378"/>
            </a:xfrm>
            <a:prstGeom prst="downArrow">
              <a:avLst/>
            </a:prstGeom>
            <a:solidFill>
              <a:schemeClr val="accent1"/>
            </a:solidFill>
            <a:ln w="9525">
              <a:solidFill>
                <a:schemeClr val="tx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grpSp>
      <p:sp>
        <p:nvSpPr>
          <p:cNvPr id="18456" name="TextBox 559"/>
          <p:cNvSpPr txBox="1">
            <a:spLocks noChangeArrowheads="1"/>
          </p:cNvSpPr>
          <p:nvPr/>
        </p:nvSpPr>
        <p:spPr bwMode="auto">
          <a:xfrm>
            <a:off x="4473575" y="1890713"/>
            <a:ext cx="3081338" cy="939800"/>
          </a:xfrm>
          <a:prstGeom prst="rect">
            <a:avLst/>
          </a:prstGeom>
          <a:noFill/>
          <a:ln w="9525">
            <a:noFill/>
            <a:miter lim="800000"/>
            <a:headEnd/>
            <a:tailEnd/>
          </a:ln>
        </p:spPr>
        <p:txBody>
          <a:bodyPr lIns="0" tIns="0" rIns="0" bIns="0"/>
          <a:lstStyle/>
          <a:p>
            <a:pPr defTabSz="457200">
              <a:tabLst>
                <a:tab pos="1879600" algn="r"/>
              </a:tabLst>
            </a:pPr>
            <a:r>
              <a:rPr lang="en-US" sz="1600">
                <a:solidFill>
                  <a:srgbClr val="5F595B"/>
                </a:solidFill>
                <a:latin typeface="Arial" pitchFamily="34" charset="0"/>
                <a:ea typeface="ＭＳ Ｐゴシック" pitchFamily="34" charset="-128"/>
              </a:rPr>
              <a:t>HR 0.83 (95% CI: 0.76, 0.90)</a:t>
            </a:r>
          </a:p>
          <a:p>
            <a:pPr defTabSz="457200">
              <a:tabLst>
                <a:tab pos="1879600" algn="r"/>
              </a:tabLst>
            </a:pPr>
            <a:r>
              <a:rPr lang="en-US" sz="1600">
                <a:solidFill>
                  <a:srgbClr val="5F595B"/>
                </a:solidFill>
                <a:latin typeface="Arial" pitchFamily="34" charset="0"/>
                <a:ea typeface="ＭＳ Ｐゴシック" pitchFamily="34" charset="-128"/>
              </a:rPr>
              <a:t>P &lt; 0.001 (Superiority)</a:t>
            </a:r>
          </a:p>
        </p:txBody>
      </p:sp>
      <p:sp>
        <p:nvSpPr>
          <p:cNvPr id="18457" name="Rectangle 6"/>
          <p:cNvSpPr>
            <a:spLocks noChangeArrowheads="1"/>
          </p:cNvSpPr>
          <p:nvPr/>
        </p:nvSpPr>
        <p:spPr bwMode="auto">
          <a:xfrm>
            <a:off x="65088" y="6200775"/>
            <a:ext cx="6176962" cy="612775"/>
          </a:xfrm>
          <a:prstGeom prst="rect">
            <a:avLst/>
          </a:prstGeom>
          <a:noFill/>
          <a:ln w="9525">
            <a:noFill/>
            <a:miter lim="800000"/>
            <a:headEnd/>
            <a:tailEnd/>
          </a:ln>
        </p:spPr>
        <p:txBody>
          <a:bodyPr tIns="46800" bIns="46800" anchor="b"/>
          <a:lstStyle/>
          <a:p>
            <a:pPr defTabSz="457200" eaLnBrk="0" hangingPunct="0"/>
            <a:r>
              <a:rPr lang="en-GB" sz="800">
                <a:solidFill>
                  <a:srgbClr val="5F595B"/>
                </a:solidFill>
                <a:latin typeface="Arial" pitchFamily="34" charset="0"/>
                <a:ea typeface="ＭＳ Ｐゴシック" pitchFamily="34" charset="-128"/>
              </a:rPr>
              <a:t>Denosumab (120 mg Q4W) is not approved for use in patients with advanced cancer to delay SREs.</a:t>
            </a:r>
            <a:br>
              <a:rPr lang="en-GB" sz="800">
                <a:solidFill>
                  <a:srgbClr val="5F595B"/>
                </a:solidFill>
                <a:latin typeface="Arial" pitchFamily="34" charset="0"/>
                <a:ea typeface="ＭＳ Ｐゴシック" pitchFamily="34" charset="-128"/>
              </a:rPr>
            </a:br>
            <a:r>
              <a:rPr lang="en-GB" sz="800">
                <a:solidFill>
                  <a:srgbClr val="5F595B"/>
                </a:solidFill>
                <a:latin typeface="Arial" pitchFamily="34" charset="0"/>
                <a:ea typeface="ＭＳ Ｐゴシック" pitchFamily="34" charset="-128"/>
              </a:rPr>
              <a:t>Denosumab is investigational in that setting.</a:t>
            </a:r>
          </a:p>
        </p:txBody>
      </p:sp>
    </p:spTree>
    <p:custDataLst>
      <p:tags r:id="rId1"/>
    </p:custDataLst>
  </p:cSld>
  <p:clrMapOvr>
    <a:masterClrMapping/>
  </p:clrMapOvr>
  <p:transition spd="med">
    <p:randomBa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 name="Rectangle 1"/>
          <p:cNvSpPr/>
          <p:nvPr/>
        </p:nvSpPr>
        <p:spPr>
          <a:xfrm>
            <a:off x="0" y="0"/>
            <a:ext cx="9144000" cy="1423988"/>
          </a:xfrm>
          <a:prstGeom prst="rect">
            <a:avLst/>
          </a:prstGeom>
          <a:solidFill>
            <a:srgbClr val="006200"/>
          </a:solidFill>
          <a:ln>
            <a:solidFill>
              <a:srgbClr val="C00000"/>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GB" dirty="0">
              <a:solidFill>
                <a:srgbClr val="FFFFFF"/>
              </a:solidFill>
            </a:endParaRPr>
          </a:p>
        </p:txBody>
      </p:sp>
      <p:sp>
        <p:nvSpPr>
          <p:cNvPr id="19458" name="Title 1"/>
          <p:cNvSpPr>
            <a:spLocks noGrp="1"/>
          </p:cNvSpPr>
          <p:nvPr>
            <p:ph type="title"/>
          </p:nvPr>
        </p:nvSpPr>
        <p:spPr/>
        <p:txBody>
          <a:bodyPr wrap="square"/>
          <a:lstStyle/>
          <a:p>
            <a:pPr eaLnBrk="1" hangingPunct="1"/>
            <a:r>
              <a:rPr lang="en-US" dirty="0" err="1" smtClean="0">
                <a:latin typeface="Arial" pitchFamily="34" charset="0"/>
                <a:ea typeface="ＭＳ Ｐゴシック" pitchFamily="34" charset="-128"/>
                <a:cs typeface="Arial" pitchFamily="34" charset="0"/>
              </a:rPr>
              <a:t>Denosumab</a:t>
            </a:r>
            <a:r>
              <a:rPr lang="en-US" dirty="0" smtClean="0">
                <a:latin typeface="Arial" pitchFamily="34" charset="0"/>
                <a:ea typeface="ＭＳ Ｐゴシック" pitchFamily="34" charset="-128"/>
                <a:cs typeface="Arial" pitchFamily="34" charset="0"/>
              </a:rPr>
              <a:t> consistently reduces risk of SRES across all </a:t>
            </a:r>
            <a:r>
              <a:rPr lang="en-US" dirty="0" err="1" smtClean="0">
                <a:latin typeface="Arial" pitchFamily="34" charset="0"/>
                <a:ea typeface="ＭＳ Ｐゴシック" pitchFamily="34" charset="-128"/>
                <a:cs typeface="Arial" pitchFamily="34" charset="0"/>
              </a:rPr>
              <a:t>tumour</a:t>
            </a:r>
            <a:r>
              <a:rPr lang="en-US" dirty="0" smtClean="0">
                <a:latin typeface="Arial" pitchFamily="34" charset="0"/>
                <a:ea typeface="ＭＳ Ｐゴシック" pitchFamily="34" charset="-128"/>
                <a:cs typeface="Arial" pitchFamily="34" charset="0"/>
              </a:rPr>
              <a:t> types</a:t>
            </a:r>
          </a:p>
        </p:txBody>
      </p:sp>
      <p:sp>
        <p:nvSpPr>
          <p:cNvPr id="19459" name="TextBox 4"/>
          <p:cNvSpPr txBox="1">
            <a:spLocks noChangeArrowheads="1"/>
          </p:cNvSpPr>
          <p:nvPr/>
        </p:nvSpPr>
        <p:spPr bwMode="auto">
          <a:xfrm>
            <a:off x="539750" y="6443663"/>
            <a:ext cx="8026400" cy="414337"/>
          </a:xfrm>
          <a:prstGeom prst="rect">
            <a:avLst/>
          </a:prstGeom>
          <a:noFill/>
          <a:ln w="9525">
            <a:noFill/>
            <a:miter lim="800000"/>
            <a:headEnd/>
            <a:tailEnd/>
          </a:ln>
        </p:spPr>
        <p:txBody>
          <a:bodyPr lIns="0" tIns="0" rIns="0" bIns="180000" anchor="b"/>
          <a:lstStyle/>
          <a:p>
            <a:pPr algn="r" defTabSz="457200"/>
            <a:endParaRPr lang="en-US" sz="1000">
              <a:solidFill>
                <a:srgbClr val="5F595B"/>
              </a:solidFill>
              <a:latin typeface="Arial" pitchFamily="34" charset="0"/>
              <a:ea typeface="ＭＳ Ｐゴシック" pitchFamily="34" charset="-128"/>
              <a:sym typeface="Symbol" pitchFamily="18" charset="2"/>
            </a:endParaRPr>
          </a:p>
        </p:txBody>
      </p:sp>
      <p:sp>
        <p:nvSpPr>
          <p:cNvPr id="19460" name="TextBox 559"/>
          <p:cNvSpPr txBox="1">
            <a:spLocks noChangeArrowheads="1"/>
          </p:cNvSpPr>
          <p:nvPr/>
        </p:nvSpPr>
        <p:spPr bwMode="auto">
          <a:xfrm>
            <a:off x="1206500" y="1855788"/>
            <a:ext cx="2811463" cy="279400"/>
          </a:xfrm>
          <a:prstGeom prst="rect">
            <a:avLst/>
          </a:prstGeom>
          <a:noFill/>
          <a:ln w="9525">
            <a:noFill/>
            <a:miter lim="800000"/>
            <a:headEnd/>
            <a:tailEnd/>
          </a:ln>
        </p:spPr>
        <p:txBody>
          <a:bodyPr lIns="0" tIns="0" rIns="0" bIns="0"/>
          <a:lstStyle/>
          <a:p>
            <a:pPr defTabSz="457200">
              <a:tabLst>
                <a:tab pos="1879600" algn="r"/>
              </a:tabLst>
            </a:pPr>
            <a:r>
              <a:rPr lang="en-US" sz="1600" b="1">
                <a:solidFill>
                  <a:srgbClr val="5F595B"/>
                </a:solidFill>
                <a:latin typeface="Arial" pitchFamily="34" charset="0"/>
                <a:ea typeface="ＭＳ Ｐゴシック" pitchFamily="34" charset="-128"/>
              </a:rPr>
              <a:t>Type of cancer:</a:t>
            </a:r>
          </a:p>
        </p:txBody>
      </p:sp>
      <p:sp>
        <p:nvSpPr>
          <p:cNvPr id="19461" name="TextBox 559"/>
          <p:cNvSpPr txBox="1">
            <a:spLocks noChangeArrowheads="1"/>
          </p:cNvSpPr>
          <p:nvPr/>
        </p:nvSpPr>
        <p:spPr bwMode="auto">
          <a:xfrm>
            <a:off x="1206500" y="2224088"/>
            <a:ext cx="2963863" cy="279400"/>
          </a:xfrm>
          <a:prstGeom prst="rect">
            <a:avLst/>
          </a:prstGeom>
          <a:noFill/>
          <a:ln w="9525">
            <a:noFill/>
            <a:miter lim="800000"/>
            <a:headEnd/>
            <a:tailEnd/>
          </a:ln>
        </p:spPr>
        <p:txBody>
          <a:bodyPr lIns="0" tIns="0" rIns="0" bIns="0" anchor="ctr"/>
          <a:lstStyle/>
          <a:p>
            <a:pPr defTabSz="457200">
              <a:tabLst>
                <a:tab pos="1879600" algn="r"/>
              </a:tabLst>
            </a:pPr>
            <a:r>
              <a:rPr lang="en-US" sz="1600">
                <a:solidFill>
                  <a:srgbClr val="5F595B"/>
                </a:solidFill>
                <a:latin typeface="Arial" pitchFamily="34" charset="0"/>
                <a:ea typeface="ＭＳ Ｐゴシック" pitchFamily="34" charset="-128"/>
              </a:rPr>
              <a:t>Breast</a:t>
            </a:r>
          </a:p>
        </p:txBody>
      </p:sp>
      <p:sp>
        <p:nvSpPr>
          <p:cNvPr id="19462" name="TextBox 559"/>
          <p:cNvSpPr txBox="1">
            <a:spLocks noChangeArrowheads="1"/>
          </p:cNvSpPr>
          <p:nvPr/>
        </p:nvSpPr>
        <p:spPr bwMode="auto">
          <a:xfrm>
            <a:off x="1206500" y="2992438"/>
            <a:ext cx="2963863" cy="279400"/>
          </a:xfrm>
          <a:prstGeom prst="rect">
            <a:avLst/>
          </a:prstGeom>
          <a:noFill/>
          <a:ln w="9525">
            <a:noFill/>
            <a:miter lim="800000"/>
            <a:headEnd/>
            <a:tailEnd/>
          </a:ln>
        </p:spPr>
        <p:txBody>
          <a:bodyPr lIns="0" tIns="0" rIns="0" bIns="0" anchor="ctr"/>
          <a:lstStyle/>
          <a:p>
            <a:pPr defTabSz="457200">
              <a:tabLst>
                <a:tab pos="1879600" algn="r"/>
              </a:tabLst>
            </a:pPr>
            <a:r>
              <a:rPr lang="en-US" sz="1600">
                <a:solidFill>
                  <a:srgbClr val="5F595B"/>
                </a:solidFill>
                <a:latin typeface="Arial" pitchFamily="34" charset="0"/>
                <a:ea typeface="ＭＳ Ｐゴシック" pitchFamily="34" charset="-128"/>
              </a:rPr>
              <a:t>Prostate</a:t>
            </a:r>
          </a:p>
        </p:txBody>
      </p:sp>
      <p:sp>
        <p:nvSpPr>
          <p:cNvPr id="19463" name="TextBox 559"/>
          <p:cNvSpPr txBox="1">
            <a:spLocks noChangeArrowheads="1"/>
          </p:cNvSpPr>
          <p:nvPr/>
        </p:nvSpPr>
        <p:spPr bwMode="auto">
          <a:xfrm>
            <a:off x="1206500" y="3784600"/>
            <a:ext cx="2963863" cy="279400"/>
          </a:xfrm>
          <a:prstGeom prst="rect">
            <a:avLst/>
          </a:prstGeom>
          <a:noFill/>
          <a:ln w="9525">
            <a:noFill/>
            <a:miter lim="800000"/>
            <a:headEnd/>
            <a:tailEnd/>
          </a:ln>
        </p:spPr>
        <p:txBody>
          <a:bodyPr lIns="0" tIns="0" rIns="0" bIns="0" anchor="ctr"/>
          <a:lstStyle/>
          <a:p>
            <a:pPr defTabSz="457200">
              <a:tabLst>
                <a:tab pos="1879600" algn="r"/>
              </a:tabLst>
            </a:pPr>
            <a:r>
              <a:rPr lang="en-US" sz="1600">
                <a:solidFill>
                  <a:srgbClr val="5F595B"/>
                </a:solidFill>
                <a:latin typeface="Arial" pitchFamily="34" charset="0"/>
                <a:ea typeface="ＭＳ Ｐゴシック" pitchFamily="34" charset="-128"/>
              </a:rPr>
              <a:t>Solid tumours +</a:t>
            </a:r>
            <a:br>
              <a:rPr lang="en-US" sz="1600">
                <a:solidFill>
                  <a:srgbClr val="5F595B"/>
                </a:solidFill>
                <a:latin typeface="Arial" pitchFamily="34" charset="0"/>
                <a:ea typeface="ＭＳ Ｐゴシック" pitchFamily="34" charset="-128"/>
              </a:rPr>
            </a:br>
            <a:r>
              <a:rPr lang="en-US" sz="1600">
                <a:solidFill>
                  <a:srgbClr val="5F595B"/>
                </a:solidFill>
                <a:latin typeface="Arial" pitchFamily="34" charset="0"/>
                <a:ea typeface="ＭＳ Ｐゴシック" pitchFamily="34" charset="-128"/>
              </a:rPr>
              <a:t>multiple myeloma</a:t>
            </a:r>
          </a:p>
        </p:txBody>
      </p:sp>
      <p:sp>
        <p:nvSpPr>
          <p:cNvPr id="19464" name="TextBox 559"/>
          <p:cNvSpPr txBox="1">
            <a:spLocks noChangeArrowheads="1"/>
          </p:cNvSpPr>
          <p:nvPr/>
        </p:nvSpPr>
        <p:spPr bwMode="auto">
          <a:xfrm>
            <a:off x="1206500" y="4552950"/>
            <a:ext cx="2963863" cy="279400"/>
          </a:xfrm>
          <a:prstGeom prst="rect">
            <a:avLst/>
          </a:prstGeom>
          <a:noFill/>
          <a:ln w="9525">
            <a:noFill/>
            <a:miter lim="800000"/>
            <a:headEnd/>
            <a:tailEnd/>
          </a:ln>
        </p:spPr>
        <p:txBody>
          <a:bodyPr lIns="0" tIns="0" rIns="0" bIns="0" anchor="ctr"/>
          <a:lstStyle/>
          <a:p>
            <a:pPr defTabSz="457200">
              <a:tabLst>
                <a:tab pos="1879600" algn="r"/>
              </a:tabLst>
            </a:pPr>
            <a:r>
              <a:rPr lang="en-US" sz="1600">
                <a:solidFill>
                  <a:srgbClr val="5F595B"/>
                </a:solidFill>
                <a:latin typeface="Arial" pitchFamily="34" charset="0"/>
                <a:ea typeface="ＭＳ Ｐゴシック" pitchFamily="34" charset="-128"/>
              </a:rPr>
              <a:t>Integrated analysis</a:t>
            </a:r>
          </a:p>
        </p:txBody>
      </p:sp>
      <p:grpSp>
        <p:nvGrpSpPr>
          <p:cNvPr id="2" name="Group 180"/>
          <p:cNvGrpSpPr>
            <a:grpSpLocks/>
          </p:cNvGrpSpPr>
          <p:nvPr/>
        </p:nvGrpSpPr>
        <p:grpSpPr bwMode="auto">
          <a:xfrm>
            <a:off x="2627313" y="1614488"/>
            <a:ext cx="3962400" cy="4230687"/>
            <a:chOff x="2830513" y="1613694"/>
            <a:chExt cx="3962400" cy="4694818"/>
          </a:xfrm>
        </p:grpSpPr>
        <p:cxnSp>
          <p:nvCxnSpPr>
            <p:cNvPr id="129" name="Straight Connector 128"/>
            <p:cNvCxnSpPr/>
            <p:nvPr/>
          </p:nvCxnSpPr>
          <p:spPr>
            <a:xfrm rot="5400000">
              <a:off x="2678345" y="3745474"/>
              <a:ext cx="4266736" cy="3175"/>
            </a:xfrm>
            <a:prstGeom prst="line">
              <a:avLst/>
            </a:prstGeom>
            <a:ln w="28575">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a:off x="2830513" y="5880430"/>
              <a:ext cx="3962400" cy="1761"/>
            </a:xfrm>
            <a:prstGeom prst="line">
              <a:avLst/>
            </a:prstGeom>
            <a:ln w="28575">
              <a:solidFill>
                <a:schemeClr val="accent2"/>
              </a:solidFill>
            </a:ln>
            <a:effectLst/>
          </p:spPr>
          <p:style>
            <a:lnRef idx="2">
              <a:schemeClr val="accent1"/>
            </a:lnRef>
            <a:fillRef idx="0">
              <a:schemeClr val="accent1"/>
            </a:fillRef>
            <a:effectRef idx="1">
              <a:schemeClr val="accent1"/>
            </a:effectRef>
            <a:fontRef idx="minor">
              <a:schemeClr val="tx1"/>
            </a:fontRef>
          </p:style>
        </p:cxnSp>
        <p:grpSp>
          <p:nvGrpSpPr>
            <p:cNvPr id="3" name="Group 28"/>
            <p:cNvGrpSpPr>
              <a:grpSpLocks/>
            </p:cNvGrpSpPr>
            <p:nvPr/>
          </p:nvGrpSpPr>
          <p:grpSpPr bwMode="auto">
            <a:xfrm>
              <a:off x="4322757" y="2400389"/>
              <a:ext cx="447681" cy="2738672"/>
              <a:chOff x="3790944" y="-330111"/>
              <a:chExt cx="447681" cy="2738672"/>
            </a:xfrm>
          </p:grpSpPr>
          <p:cxnSp>
            <p:nvCxnSpPr>
              <p:cNvPr id="154" name="Straight Connector 153"/>
              <p:cNvCxnSpPr/>
              <p:nvPr/>
            </p:nvCxnSpPr>
            <p:spPr>
              <a:xfrm>
                <a:off x="3867150" y="2353661"/>
                <a:ext cx="238125" cy="1761"/>
              </a:xfrm>
              <a:prstGeom prst="line">
                <a:avLst/>
              </a:prstGeom>
              <a:ln w="28575">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65" name="Rectangle 64"/>
              <p:cNvSpPr/>
              <p:nvPr/>
            </p:nvSpPr>
            <p:spPr>
              <a:xfrm>
                <a:off x="3940175" y="2299049"/>
                <a:ext cx="93662" cy="109223"/>
              </a:xfrm>
              <a:prstGeom prst="rect">
                <a:avLst/>
              </a:prstGeom>
              <a:solidFill>
                <a:schemeClr val="accent3"/>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cxnSp>
            <p:nvCxnSpPr>
              <p:cNvPr id="90" name="Straight Connector 89"/>
              <p:cNvCxnSpPr/>
              <p:nvPr/>
            </p:nvCxnSpPr>
            <p:spPr>
              <a:xfrm>
                <a:off x="3790950" y="1375940"/>
                <a:ext cx="447675" cy="0"/>
              </a:xfrm>
              <a:prstGeom prst="line">
                <a:avLst/>
              </a:prstGeom>
              <a:ln w="28575">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91" name="Rectangle 90"/>
              <p:cNvSpPr/>
              <p:nvPr/>
            </p:nvSpPr>
            <p:spPr>
              <a:xfrm>
                <a:off x="3959225" y="1321329"/>
                <a:ext cx="93662" cy="107461"/>
              </a:xfrm>
              <a:prstGeom prst="rect">
                <a:avLst/>
              </a:prstGeom>
              <a:solidFill>
                <a:schemeClr val="accent3"/>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93" name="Rectangle 92"/>
              <p:cNvSpPr/>
              <p:nvPr/>
            </p:nvSpPr>
            <p:spPr>
              <a:xfrm>
                <a:off x="3916362" y="546199"/>
                <a:ext cx="93663" cy="109223"/>
              </a:xfrm>
              <a:prstGeom prst="rect">
                <a:avLst/>
              </a:prstGeom>
              <a:solidFill>
                <a:schemeClr val="accent3"/>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cxnSp>
            <p:nvCxnSpPr>
              <p:cNvPr id="100" name="Straight Connector 99"/>
              <p:cNvCxnSpPr/>
              <p:nvPr/>
            </p:nvCxnSpPr>
            <p:spPr>
              <a:xfrm>
                <a:off x="3790950" y="600810"/>
                <a:ext cx="395287" cy="0"/>
              </a:xfrm>
              <a:prstGeom prst="line">
                <a:avLst/>
              </a:prstGeom>
              <a:ln w="28575">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102" name="Rectangle 101"/>
              <p:cNvSpPr/>
              <p:nvPr/>
            </p:nvSpPr>
            <p:spPr>
              <a:xfrm>
                <a:off x="3916362" y="-329345"/>
                <a:ext cx="93663" cy="109223"/>
              </a:xfrm>
              <a:prstGeom prst="rect">
                <a:avLst/>
              </a:prstGeom>
              <a:solidFill>
                <a:schemeClr val="accent3"/>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cxnSp>
            <p:nvCxnSpPr>
              <p:cNvPr id="103" name="Straight Connector 102"/>
              <p:cNvCxnSpPr/>
              <p:nvPr/>
            </p:nvCxnSpPr>
            <p:spPr>
              <a:xfrm>
                <a:off x="3790950" y="-274733"/>
                <a:ext cx="395287" cy="0"/>
              </a:xfrm>
              <a:prstGeom prst="line">
                <a:avLst/>
              </a:prstGeom>
              <a:ln w="28575">
                <a:solidFill>
                  <a:schemeClr val="accent3"/>
                </a:solidFill>
              </a:ln>
              <a:effectLst/>
            </p:spPr>
            <p:style>
              <a:lnRef idx="2">
                <a:schemeClr val="accent1"/>
              </a:lnRef>
              <a:fillRef idx="0">
                <a:schemeClr val="accent1"/>
              </a:fillRef>
              <a:effectRef idx="1">
                <a:schemeClr val="accent1"/>
              </a:effectRef>
              <a:fontRef idx="minor">
                <a:schemeClr val="tx1"/>
              </a:fontRef>
            </p:style>
          </p:cxnSp>
        </p:grpSp>
        <p:grpSp>
          <p:nvGrpSpPr>
            <p:cNvPr id="4" name="Group 8"/>
            <p:cNvGrpSpPr>
              <a:grpSpLocks/>
            </p:cNvGrpSpPr>
            <p:nvPr/>
          </p:nvGrpSpPr>
          <p:grpSpPr bwMode="auto">
            <a:xfrm>
              <a:off x="2963818" y="5865806"/>
              <a:ext cx="3363909" cy="442706"/>
              <a:chOff x="3452857" y="5173663"/>
              <a:chExt cx="2438404" cy="330607"/>
            </a:xfrm>
          </p:grpSpPr>
          <p:sp>
            <p:nvSpPr>
              <p:cNvPr id="19499" name="Rectangle 112"/>
              <p:cNvSpPr>
                <a:spLocks noChangeArrowheads="1"/>
              </p:cNvSpPr>
              <p:nvPr/>
            </p:nvSpPr>
            <p:spPr bwMode="auto">
              <a:xfrm>
                <a:off x="3452857" y="5258663"/>
                <a:ext cx="253114" cy="245598"/>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0</a:t>
                </a:r>
              </a:p>
            </p:txBody>
          </p:sp>
          <p:cxnSp>
            <p:nvCxnSpPr>
              <p:cNvPr id="164" name="Straight Connector 10"/>
              <p:cNvCxnSpPr/>
              <p:nvPr/>
            </p:nvCxnSpPr>
            <p:spPr>
              <a:xfrm rot="5400000" flipH="1" flipV="1">
                <a:off x="3541813" y="5207113"/>
                <a:ext cx="68410" cy="2301"/>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10"/>
              <p:cNvCxnSpPr/>
              <p:nvPr/>
            </p:nvCxnSpPr>
            <p:spPr>
              <a:xfrm rot="5400000" flipH="1" flipV="1">
                <a:off x="3783468" y="5207113"/>
                <a:ext cx="68410" cy="2301"/>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48" name="Straight Connector 10"/>
              <p:cNvCxnSpPr/>
              <p:nvPr/>
            </p:nvCxnSpPr>
            <p:spPr>
              <a:xfrm rot="5400000" flipH="1" flipV="1">
                <a:off x="4025122" y="5207113"/>
                <a:ext cx="68410" cy="2301"/>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10"/>
              <p:cNvCxnSpPr/>
              <p:nvPr/>
            </p:nvCxnSpPr>
            <p:spPr>
              <a:xfrm rot="5400000" flipH="1" flipV="1">
                <a:off x="4266776" y="5207113"/>
                <a:ext cx="68410" cy="2301"/>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10"/>
              <p:cNvCxnSpPr/>
              <p:nvPr/>
            </p:nvCxnSpPr>
            <p:spPr>
              <a:xfrm rot="5400000" flipH="1" flipV="1">
                <a:off x="4507855" y="5207689"/>
                <a:ext cx="68410" cy="1150"/>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9505" name="Rectangle 112"/>
              <p:cNvSpPr>
                <a:spLocks noChangeArrowheads="1"/>
              </p:cNvSpPr>
              <p:nvPr/>
            </p:nvSpPr>
            <p:spPr bwMode="auto">
              <a:xfrm>
                <a:off x="3694532" y="5258667"/>
                <a:ext cx="253115" cy="245598"/>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0.2</a:t>
                </a:r>
              </a:p>
            </p:txBody>
          </p:sp>
          <p:sp>
            <p:nvSpPr>
              <p:cNvPr id="19506" name="Rectangle 112"/>
              <p:cNvSpPr>
                <a:spLocks noChangeArrowheads="1"/>
              </p:cNvSpPr>
              <p:nvPr/>
            </p:nvSpPr>
            <p:spPr bwMode="auto">
              <a:xfrm>
                <a:off x="3932743" y="5258671"/>
                <a:ext cx="253115" cy="245599"/>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0.4</a:t>
                </a:r>
              </a:p>
            </p:txBody>
          </p:sp>
          <p:sp>
            <p:nvSpPr>
              <p:cNvPr id="19507" name="Rectangle 112"/>
              <p:cNvSpPr>
                <a:spLocks noChangeArrowheads="1"/>
              </p:cNvSpPr>
              <p:nvPr/>
            </p:nvSpPr>
            <p:spPr bwMode="auto">
              <a:xfrm>
                <a:off x="4170952" y="5258668"/>
                <a:ext cx="253115" cy="245599"/>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0.6</a:t>
                </a:r>
              </a:p>
            </p:txBody>
          </p:sp>
          <p:sp>
            <p:nvSpPr>
              <p:cNvPr id="19508" name="Rectangle 112"/>
              <p:cNvSpPr>
                <a:spLocks noChangeArrowheads="1"/>
              </p:cNvSpPr>
              <p:nvPr/>
            </p:nvSpPr>
            <p:spPr bwMode="auto">
              <a:xfrm>
                <a:off x="4416065" y="5258668"/>
                <a:ext cx="253115" cy="245599"/>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0.8</a:t>
                </a:r>
              </a:p>
            </p:txBody>
          </p:sp>
          <p:cxnSp>
            <p:nvCxnSpPr>
              <p:cNvPr id="56" name="Straight Connector 10"/>
              <p:cNvCxnSpPr/>
              <p:nvPr/>
            </p:nvCxnSpPr>
            <p:spPr>
              <a:xfrm rot="5400000" flipH="1" flipV="1">
                <a:off x="5000369" y="5207689"/>
                <a:ext cx="68410" cy="1150"/>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10"/>
              <p:cNvCxnSpPr/>
              <p:nvPr/>
            </p:nvCxnSpPr>
            <p:spPr>
              <a:xfrm rot="5400000" flipH="1" flipV="1">
                <a:off x="5242024" y="5207689"/>
                <a:ext cx="68410" cy="1150"/>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59" name="Straight Connector 10"/>
              <p:cNvCxnSpPr/>
              <p:nvPr/>
            </p:nvCxnSpPr>
            <p:spPr>
              <a:xfrm rot="5400000" flipH="1" flipV="1">
                <a:off x="5484253" y="5207113"/>
                <a:ext cx="68410" cy="2301"/>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10"/>
              <p:cNvCxnSpPr/>
              <p:nvPr/>
            </p:nvCxnSpPr>
            <p:spPr>
              <a:xfrm rot="5400000" flipH="1" flipV="1">
                <a:off x="5726482" y="5207689"/>
                <a:ext cx="68410" cy="1151"/>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9513" name="Rectangle 112"/>
              <p:cNvSpPr>
                <a:spLocks noChangeArrowheads="1"/>
              </p:cNvSpPr>
              <p:nvPr/>
            </p:nvSpPr>
            <p:spPr bwMode="auto">
              <a:xfrm>
                <a:off x="4909707" y="5258668"/>
                <a:ext cx="253115" cy="245599"/>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1.2</a:t>
                </a:r>
              </a:p>
            </p:txBody>
          </p:sp>
          <p:sp>
            <p:nvSpPr>
              <p:cNvPr id="19514" name="Rectangle 112"/>
              <p:cNvSpPr>
                <a:spLocks noChangeArrowheads="1"/>
              </p:cNvSpPr>
              <p:nvPr/>
            </p:nvSpPr>
            <p:spPr bwMode="auto">
              <a:xfrm>
                <a:off x="5151372" y="5258668"/>
                <a:ext cx="253115" cy="245599"/>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1.4</a:t>
                </a:r>
              </a:p>
            </p:txBody>
          </p:sp>
          <p:sp>
            <p:nvSpPr>
              <p:cNvPr id="19515" name="Rectangle 112"/>
              <p:cNvSpPr>
                <a:spLocks noChangeArrowheads="1"/>
              </p:cNvSpPr>
              <p:nvPr/>
            </p:nvSpPr>
            <p:spPr bwMode="auto">
              <a:xfrm>
                <a:off x="5393032" y="5258668"/>
                <a:ext cx="253115" cy="245599"/>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1.6</a:t>
                </a:r>
              </a:p>
            </p:txBody>
          </p:sp>
          <p:sp>
            <p:nvSpPr>
              <p:cNvPr id="19516" name="Rectangle 112"/>
              <p:cNvSpPr>
                <a:spLocks noChangeArrowheads="1"/>
              </p:cNvSpPr>
              <p:nvPr/>
            </p:nvSpPr>
            <p:spPr bwMode="auto">
              <a:xfrm>
                <a:off x="5638146" y="5258668"/>
                <a:ext cx="253115" cy="245599"/>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1.8</a:t>
                </a:r>
              </a:p>
            </p:txBody>
          </p:sp>
        </p:grpSp>
        <p:grpSp>
          <p:nvGrpSpPr>
            <p:cNvPr id="5" name="Group 8"/>
            <p:cNvGrpSpPr>
              <a:grpSpLocks/>
            </p:cNvGrpSpPr>
            <p:nvPr/>
          </p:nvGrpSpPr>
          <p:grpSpPr bwMode="auto">
            <a:xfrm>
              <a:off x="4641850" y="5865807"/>
              <a:ext cx="349185" cy="442694"/>
              <a:chOff x="3452857" y="5173663"/>
              <a:chExt cx="253114" cy="330598"/>
            </a:xfrm>
          </p:grpSpPr>
          <p:sp>
            <p:nvSpPr>
              <p:cNvPr id="19497" name="Rectangle 112"/>
              <p:cNvSpPr>
                <a:spLocks noChangeArrowheads="1"/>
              </p:cNvSpPr>
              <p:nvPr/>
            </p:nvSpPr>
            <p:spPr bwMode="auto">
              <a:xfrm>
                <a:off x="3452857" y="5258663"/>
                <a:ext cx="253114" cy="245598"/>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1.0</a:t>
                </a:r>
              </a:p>
            </p:txBody>
          </p:sp>
          <p:cxnSp>
            <p:nvCxnSpPr>
              <p:cNvPr id="167" name="Straight Connector 10"/>
              <p:cNvCxnSpPr/>
              <p:nvPr/>
            </p:nvCxnSpPr>
            <p:spPr>
              <a:xfrm rot="5400000" flipH="1" flipV="1">
                <a:off x="3541781" y="5207112"/>
                <a:ext cx="68410" cy="2301"/>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6" name="Group 8"/>
            <p:cNvGrpSpPr>
              <a:grpSpLocks/>
            </p:cNvGrpSpPr>
            <p:nvPr/>
          </p:nvGrpSpPr>
          <p:grpSpPr bwMode="auto">
            <a:xfrm>
              <a:off x="6311900" y="5865812"/>
              <a:ext cx="349185" cy="442693"/>
              <a:chOff x="3452857" y="5173663"/>
              <a:chExt cx="253114" cy="330597"/>
            </a:xfrm>
          </p:grpSpPr>
          <p:sp>
            <p:nvSpPr>
              <p:cNvPr id="19495" name="Rectangle 112"/>
              <p:cNvSpPr>
                <a:spLocks noChangeArrowheads="1"/>
              </p:cNvSpPr>
              <p:nvPr/>
            </p:nvSpPr>
            <p:spPr bwMode="auto">
              <a:xfrm>
                <a:off x="3452857" y="5258662"/>
                <a:ext cx="253114" cy="245598"/>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2.0</a:t>
                </a:r>
              </a:p>
            </p:txBody>
          </p:sp>
          <p:cxnSp>
            <p:nvCxnSpPr>
              <p:cNvPr id="170" name="Straight Connector 10"/>
              <p:cNvCxnSpPr/>
              <p:nvPr/>
            </p:nvCxnSpPr>
            <p:spPr>
              <a:xfrm rot="5400000" flipH="1" flipV="1">
                <a:off x="3541781" y="5207109"/>
                <a:ext cx="68410" cy="2301"/>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sp>
        <p:nvSpPr>
          <p:cNvPr id="19466" name="TextBox 559"/>
          <p:cNvSpPr txBox="1">
            <a:spLocks noChangeArrowheads="1"/>
          </p:cNvSpPr>
          <p:nvPr/>
        </p:nvSpPr>
        <p:spPr bwMode="auto">
          <a:xfrm>
            <a:off x="4419600" y="2962275"/>
            <a:ext cx="4397375" cy="350838"/>
          </a:xfrm>
          <a:prstGeom prst="rect">
            <a:avLst/>
          </a:prstGeom>
          <a:noFill/>
          <a:ln w="9525">
            <a:noFill/>
            <a:miter lim="800000"/>
            <a:headEnd/>
            <a:tailEnd/>
          </a:ln>
        </p:spPr>
        <p:txBody>
          <a:bodyPr lIns="0" tIns="0" rIns="0" bIns="0" anchor="ctr"/>
          <a:lstStyle/>
          <a:p>
            <a:pPr algn="r" defTabSz="457200">
              <a:tabLst>
                <a:tab pos="1879600" algn="r"/>
              </a:tabLst>
            </a:pPr>
            <a:endParaRPr lang="en-US" sz="1600">
              <a:solidFill>
                <a:srgbClr val="5F595B"/>
              </a:solidFill>
              <a:latin typeface="Arial" pitchFamily="34" charset="0"/>
              <a:ea typeface="ＭＳ Ｐゴシック" pitchFamily="34" charset="-128"/>
            </a:endParaRPr>
          </a:p>
        </p:txBody>
      </p:sp>
      <p:sp>
        <p:nvSpPr>
          <p:cNvPr id="19467" name="TextBox 559"/>
          <p:cNvSpPr txBox="1">
            <a:spLocks noChangeArrowheads="1"/>
          </p:cNvSpPr>
          <p:nvPr/>
        </p:nvSpPr>
        <p:spPr bwMode="auto">
          <a:xfrm>
            <a:off x="4419600" y="3671888"/>
            <a:ext cx="4397375" cy="350837"/>
          </a:xfrm>
          <a:prstGeom prst="rect">
            <a:avLst/>
          </a:prstGeom>
          <a:noFill/>
          <a:ln w="9525">
            <a:noFill/>
            <a:miter lim="800000"/>
            <a:headEnd/>
            <a:tailEnd/>
          </a:ln>
        </p:spPr>
        <p:txBody>
          <a:bodyPr lIns="0" tIns="0" rIns="0" bIns="0" anchor="ctr"/>
          <a:lstStyle/>
          <a:p>
            <a:pPr algn="r" defTabSz="457200">
              <a:tabLst>
                <a:tab pos="1879600" algn="r"/>
              </a:tabLst>
            </a:pPr>
            <a:endParaRPr lang="en-US" sz="1600">
              <a:solidFill>
                <a:srgbClr val="5F595B"/>
              </a:solidFill>
              <a:latin typeface="Arial" pitchFamily="34" charset="0"/>
              <a:ea typeface="ＭＳ Ｐゴシック" pitchFamily="34" charset="-128"/>
            </a:endParaRPr>
          </a:p>
        </p:txBody>
      </p:sp>
      <p:sp>
        <p:nvSpPr>
          <p:cNvPr id="19468" name="TextBox 559"/>
          <p:cNvSpPr txBox="1">
            <a:spLocks noChangeArrowheads="1"/>
          </p:cNvSpPr>
          <p:nvPr/>
        </p:nvSpPr>
        <p:spPr bwMode="auto">
          <a:xfrm>
            <a:off x="4419600" y="4425950"/>
            <a:ext cx="4397375" cy="352425"/>
          </a:xfrm>
          <a:prstGeom prst="rect">
            <a:avLst/>
          </a:prstGeom>
          <a:noFill/>
          <a:ln w="9525">
            <a:noFill/>
            <a:miter lim="800000"/>
            <a:headEnd/>
            <a:tailEnd/>
          </a:ln>
        </p:spPr>
        <p:txBody>
          <a:bodyPr lIns="0" tIns="0" rIns="0" bIns="0" anchor="ctr"/>
          <a:lstStyle/>
          <a:p>
            <a:pPr algn="r" defTabSz="457200">
              <a:tabLst>
                <a:tab pos="1879600" algn="r"/>
              </a:tabLst>
            </a:pPr>
            <a:endParaRPr lang="en-US" sz="1600">
              <a:solidFill>
                <a:srgbClr val="5F595B"/>
              </a:solidFill>
              <a:latin typeface="Arial" pitchFamily="34" charset="0"/>
              <a:ea typeface="ＭＳ Ｐゴシック" pitchFamily="34" charset="-128"/>
            </a:endParaRPr>
          </a:p>
        </p:txBody>
      </p:sp>
      <p:sp>
        <p:nvSpPr>
          <p:cNvPr id="19469" name="TextBox 559"/>
          <p:cNvSpPr txBox="1">
            <a:spLocks noChangeArrowheads="1"/>
          </p:cNvSpPr>
          <p:nvPr/>
        </p:nvSpPr>
        <p:spPr bwMode="auto">
          <a:xfrm>
            <a:off x="4419600" y="5173663"/>
            <a:ext cx="4216400" cy="290512"/>
          </a:xfrm>
          <a:prstGeom prst="rect">
            <a:avLst/>
          </a:prstGeom>
          <a:noFill/>
          <a:ln w="9525">
            <a:noFill/>
            <a:miter lim="800000"/>
            <a:headEnd/>
            <a:tailEnd/>
          </a:ln>
        </p:spPr>
        <p:txBody>
          <a:bodyPr lIns="0" tIns="0" rIns="0" bIns="0" anchor="ctr"/>
          <a:lstStyle/>
          <a:p>
            <a:pPr algn="r" defTabSz="457200">
              <a:tabLst>
                <a:tab pos="1879600" algn="r"/>
              </a:tabLst>
            </a:pPr>
            <a:endParaRPr lang="en-US" sz="1600">
              <a:solidFill>
                <a:srgbClr val="5F595B"/>
              </a:solidFill>
              <a:latin typeface="Arial" pitchFamily="34" charset="0"/>
              <a:ea typeface="ＭＳ Ｐゴシック" pitchFamily="34" charset="-128"/>
            </a:endParaRPr>
          </a:p>
        </p:txBody>
      </p:sp>
      <p:grpSp>
        <p:nvGrpSpPr>
          <p:cNvPr id="7" name="Group 202"/>
          <p:cNvGrpSpPr>
            <a:grpSpLocks/>
          </p:cNvGrpSpPr>
          <p:nvPr/>
        </p:nvGrpSpPr>
        <p:grpSpPr bwMode="auto">
          <a:xfrm>
            <a:off x="773113" y="5703888"/>
            <a:ext cx="7639050" cy="749300"/>
            <a:chOff x="773113" y="5943600"/>
            <a:chExt cx="7638600" cy="749089"/>
          </a:xfrm>
        </p:grpSpPr>
        <p:sp>
          <p:nvSpPr>
            <p:cNvPr id="19484" name="TextBox 559"/>
            <p:cNvSpPr txBox="1">
              <a:spLocks noChangeArrowheads="1"/>
            </p:cNvSpPr>
            <p:nvPr/>
          </p:nvSpPr>
          <p:spPr bwMode="auto">
            <a:xfrm>
              <a:off x="2595563" y="5943600"/>
              <a:ext cx="4000500" cy="291889"/>
            </a:xfrm>
            <a:prstGeom prst="rect">
              <a:avLst/>
            </a:prstGeom>
            <a:noFill/>
            <a:ln w="9525">
              <a:noFill/>
              <a:miter lim="800000"/>
              <a:headEnd/>
              <a:tailEnd/>
            </a:ln>
          </p:spPr>
          <p:txBody>
            <a:bodyPr lIns="0" tIns="0" rIns="0" bIns="0"/>
            <a:lstStyle/>
            <a:p>
              <a:pPr algn="ctr" defTabSz="457200">
                <a:tabLst>
                  <a:tab pos="1879600" algn="r"/>
                </a:tabLst>
              </a:pPr>
              <a:r>
                <a:rPr lang="en-US" sz="1600">
                  <a:solidFill>
                    <a:srgbClr val="5F595B"/>
                  </a:solidFill>
                  <a:latin typeface="Arial" pitchFamily="34" charset="0"/>
                  <a:ea typeface="ＭＳ Ｐゴシック" pitchFamily="34" charset="-128"/>
                </a:rPr>
                <a:t>Relative risk</a:t>
              </a:r>
            </a:p>
          </p:txBody>
        </p:sp>
        <p:sp>
          <p:nvSpPr>
            <p:cNvPr id="19485" name="TextBox 559"/>
            <p:cNvSpPr txBox="1">
              <a:spLocks noChangeArrowheads="1"/>
            </p:cNvSpPr>
            <p:nvPr/>
          </p:nvSpPr>
          <p:spPr bwMode="auto">
            <a:xfrm>
              <a:off x="773113" y="6400800"/>
              <a:ext cx="3600000" cy="291889"/>
            </a:xfrm>
            <a:prstGeom prst="rect">
              <a:avLst/>
            </a:prstGeom>
            <a:noFill/>
            <a:ln w="9525">
              <a:noFill/>
              <a:miter lim="800000"/>
              <a:headEnd/>
              <a:tailEnd/>
            </a:ln>
          </p:spPr>
          <p:txBody>
            <a:bodyPr lIns="0" tIns="0" rIns="0" bIns="0"/>
            <a:lstStyle/>
            <a:p>
              <a:pPr algn="r" defTabSz="457200">
                <a:tabLst>
                  <a:tab pos="1879600" algn="r"/>
                </a:tabLst>
              </a:pPr>
              <a:r>
                <a:rPr lang="en-US" sz="1600">
                  <a:solidFill>
                    <a:srgbClr val="5F595B"/>
                  </a:solidFill>
                  <a:latin typeface="Arial" pitchFamily="34" charset="0"/>
                  <a:ea typeface="ＭＳ Ｐゴシック" pitchFamily="34" charset="-128"/>
                </a:rPr>
                <a:t>Favours denosumab</a:t>
              </a:r>
            </a:p>
          </p:txBody>
        </p:sp>
        <p:sp>
          <p:nvSpPr>
            <p:cNvPr id="19486" name="TextBox 559"/>
            <p:cNvSpPr txBox="1">
              <a:spLocks noChangeArrowheads="1"/>
            </p:cNvSpPr>
            <p:nvPr/>
          </p:nvSpPr>
          <p:spPr bwMode="auto">
            <a:xfrm>
              <a:off x="4811713" y="6400800"/>
              <a:ext cx="3600000" cy="291889"/>
            </a:xfrm>
            <a:prstGeom prst="rect">
              <a:avLst/>
            </a:prstGeom>
            <a:noFill/>
            <a:ln w="9525">
              <a:noFill/>
              <a:miter lim="800000"/>
              <a:headEnd/>
              <a:tailEnd/>
            </a:ln>
          </p:spPr>
          <p:txBody>
            <a:bodyPr lIns="0" tIns="0" rIns="0" bIns="0"/>
            <a:lstStyle/>
            <a:p>
              <a:pPr defTabSz="457200">
                <a:tabLst>
                  <a:tab pos="1879600" algn="r"/>
                </a:tabLst>
              </a:pPr>
              <a:r>
                <a:rPr lang="en-US" sz="1600">
                  <a:solidFill>
                    <a:srgbClr val="5F595B"/>
                  </a:solidFill>
                  <a:latin typeface="Arial" pitchFamily="34" charset="0"/>
                  <a:ea typeface="ＭＳ Ｐゴシック" pitchFamily="34" charset="-128"/>
                </a:rPr>
                <a:t>Favours zoledronic acid</a:t>
              </a:r>
            </a:p>
          </p:txBody>
        </p:sp>
        <p:cxnSp>
          <p:nvCxnSpPr>
            <p:cNvPr id="201" name="Straight Arrow Connector 200"/>
            <p:cNvCxnSpPr/>
            <p:nvPr/>
          </p:nvCxnSpPr>
          <p:spPr>
            <a:xfrm>
              <a:off x="4811475" y="6318144"/>
              <a:ext cx="803228" cy="1587"/>
            </a:xfrm>
            <a:prstGeom prst="straightConnector1">
              <a:avLst/>
            </a:prstGeom>
            <a:ln w="28575">
              <a:solidFill>
                <a:schemeClr val="accent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02" name="Straight Arrow Connector 201"/>
            <p:cNvCxnSpPr/>
            <p:nvPr/>
          </p:nvCxnSpPr>
          <p:spPr>
            <a:xfrm flipH="1">
              <a:off x="3582822" y="6318144"/>
              <a:ext cx="803228" cy="1587"/>
            </a:xfrm>
            <a:prstGeom prst="straightConnector1">
              <a:avLst/>
            </a:prstGeom>
            <a:ln w="28575">
              <a:solidFill>
                <a:schemeClr val="accent1"/>
              </a:solidFill>
              <a:tailEnd type="triangle" w="med" len="lg"/>
            </a:ln>
            <a:effectLst/>
          </p:spPr>
          <p:style>
            <a:lnRef idx="2">
              <a:schemeClr val="accent1"/>
            </a:lnRef>
            <a:fillRef idx="0">
              <a:schemeClr val="accent1"/>
            </a:fillRef>
            <a:effectRef idx="1">
              <a:schemeClr val="accent1"/>
            </a:effectRef>
            <a:fontRef idx="minor">
              <a:schemeClr val="tx1"/>
            </a:fontRef>
          </p:style>
        </p:cxnSp>
      </p:grpSp>
      <p:graphicFrame>
        <p:nvGraphicFramePr>
          <p:cNvPr id="46" name="Table 45"/>
          <p:cNvGraphicFramePr>
            <a:graphicFrameLocks noGrp="1"/>
          </p:cNvGraphicFramePr>
          <p:nvPr/>
        </p:nvGraphicFramePr>
        <p:xfrm>
          <a:off x="5481638" y="1547813"/>
          <a:ext cx="3430587" cy="3562361"/>
        </p:xfrm>
        <a:graphic>
          <a:graphicData uri="http://schemas.openxmlformats.org/drawingml/2006/table">
            <a:tbl>
              <a:tblPr firstRow="1" bandRow="1">
                <a:tableStyleId>{073A0DAA-6AF3-43AB-8588-CEC1D06C72B9}</a:tableStyleId>
              </a:tblPr>
              <a:tblGrid>
                <a:gridCol w="1192060"/>
                <a:gridCol w="2238527"/>
              </a:tblGrid>
              <a:tr h="655734">
                <a:tc>
                  <a:txBody>
                    <a:bodyPr/>
                    <a:lstStyle/>
                    <a:p>
                      <a:pPr algn="l"/>
                      <a:r>
                        <a:rPr lang="en-US" sz="1600" b="1" u="none" dirty="0" smtClean="0">
                          <a:solidFill>
                            <a:srgbClr val="5F595B"/>
                          </a:solidFill>
                        </a:rPr>
                        <a:t>Risk reduction </a:t>
                      </a:r>
                      <a:endParaRPr lang="en-GB" sz="1600" u="none" dirty="0"/>
                    </a:p>
                  </a:txBody>
                  <a:tcPr marL="91452" marR="91452" marT="45719" marB="4571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600" b="1" u="none" dirty="0" smtClean="0">
                          <a:solidFill>
                            <a:srgbClr val="5F595B"/>
                          </a:solidFill>
                        </a:rPr>
                        <a:t>P-value</a:t>
                      </a:r>
                    </a:p>
                    <a:p>
                      <a:pPr algn="l"/>
                      <a:r>
                        <a:rPr lang="en-US" sz="1600" b="1" u="none" dirty="0" smtClean="0">
                          <a:solidFill>
                            <a:srgbClr val="5F595B"/>
                          </a:solidFill>
                        </a:rPr>
                        <a:t>(superiority)</a:t>
                      </a:r>
                      <a:endParaRPr lang="en-GB" sz="1600" u="none" dirty="0"/>
                    </a:p>
                  </a:txBody>
                  <a:tcPr marL="91452" marR="91452" marT="45719" marB="4571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767062">
                <a:tc>
                  <a:txBody>
                    <a:bodyPr/>
                    <a:lstStyle/>
                    <a:p>
                      <a:pPr algn="l"/>
                      <a:r>
                        <a:rPr lang="en-US" sz="1600" dirty="0" smtClean="0">
                          <a:solidFill>
                            <a:srgbClr val="5F595B"/>
                          </a:solidFill>
                        </a:rPr>
                        <a:t>18% </a:t>
                      </a:r>
                      <a:endParaRPr lang="en-GB" sz="1600" dirty="0"/>
                    </a:p>
                  </a:txBody>
                  <a:tcPr marL="91452" marR="91452" marT="45719" marB="4571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600" dirty="0" smtClean="0">
                          <a:solidFill>
                            <a:srgbClr val="5F595B"/>
                          </a:solidFill>
                        </a:rPr>
                        <a:t>P = 0.01 </a:t>
                      </a:r>
                      <a:endParaRPr lang="en-GB" sz="1600" dirty="0"/>
                    </a:p>
                  </a:txBody>
                  <a:tcPr marL="91452" marR="91452" marT="45719" marB="4571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68763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solidFill>
                            <a:srgbClr val="5F595B"/>
                          </a:solidFill>
                        </a:rPr>
                        <a:t>18%</a:t>
                      </a:r>
                    </a:p>
                    <a:p>
                      <a:pPr algn="l"/>
                      <a:endParaRPr lang="en-GB" sz="1600" dirty="0"/>
                    </a:p>
                  </a:txBody>
                  <a:tcPr marL="91452" marR="91452" marT="45719" marB="4571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600" dirty="0" smtClean="0">
                          <a:solidFill>
                            <a:srgbClr val="5F595B"/>
                          </a:solidFill>
                        </a:rPr>
                        <a:t>P = 0.008 </a:t>
                      </a:r>
                      <a:br>
                        <a:rPr lang="en-US" sz="1600" dirty="0" smtClean="0">
                          <a:solidFill>
                            <a:srgbClr val="5F595B"/>
                          </a:solidFill>
                        </a:rPr>
                      </a:br>
                      <a:endParaRPr lang="en-GB" sz="1600" dirty="0"/>
                    </a:p>
                  </a:txBody>
                  <a:tcPr marL="91452" marR="91452" marT="45719" marB="4571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872816">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solidFill>
                            <a:srgbClr val="5F595B"/>
                          </a:solidFill>
                        </a:rPr>
                        <a:t>16%</a:t>
                      </a:r>
                    </a:p>
                  </a:txBody>
                  <a:tcPr marL="91452" marR="91452" marT="45719" marB="4571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600" dirty="0" smtClean="0">
                          <a:solidFill>
                            <a:srgbClr val="5F595B"/>
                          </a:solidFill>
                        </a:rPr>
                        <a:t>P = 0.06 </a:t>
                      </a:r>
                      <a:br>
                        <a:rPr lang="en-US" sz="1600" dirty="0" smtClean="0">
                          <a:solidFill>
                            <a:srgbClr val="5F595B"/>
                          </a:solidFill>
                        </a:rPr>
                      </a:br>
                      <a:endParaRPr lang="en-GB" sz="1600" dirty="0"/>
                    </a:p>
                  </a:txBody>
                  <a:tcPr marL="91452" marR="91452" marT="45719" marB="4571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57910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solidFill>
                            <a:srgbClr val="5F595B"/>
                          </a:solidFill>
                        </a:rPr>
                        <a:t>17%</a:t>
                      </a:r>
                    </a:p>
                  </a:txBody>
                  <a:tcPr marL="91452" marR="91452" marT="45719" marB="4571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600" dirty="0" smtClean="0">
                          <a:solidFill>
                            <a:srgbClr val="5F595B"/>
                          </a:solidFill>
                        </a:rPr>
                        <a:t>P &lt; 0.001 </a:t>
                      </a:r>
                      <a:br>
                        <a:rPr lang="en-US" sz="1600" dirty="0" smtClean="0">
                          <a:solidFill>
                            <a:srgbClr val="5F595B"/>
                          </a:solidFill>
                        </a:rPr>
                      </a:br>
                      <a:endParaRPr lang="en-GB" sz="1600" dirty="0"/>
                    </a:p>
                  </a:txBody>
                  <a:tcPr marL="91452" marR="91452" marT="45719" marB="4571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9482" name="Rectangle 6"/>
          <p:cNvSpPr>
            <a:spLocks noChangeArrowheads="1"/>
          </p:cNvSpPr>
          <p:nvPr/>
        </p:nvSpPr>
        <p:spPr bwMode="auto">
          <a:xfrm>
            <a:off x="2014538" y="6415088"/>
            <a:ext cx="7021512" cy="398462"/>
          </a:xfrm>
          <a:prstGeom prst="rect">
            <a:avLst/>
          </a:prstGeom>
          <a:noFill/>
          <a:ln w="9525">
            <a:noFill/>
            <a:miter lim="800000"/>
            <a:headEnd/>
            <a:tailEnd/>
          </a:ln>
        </p:spPr>
        <p:txBody>
          <a:bodyPr tIns="46800" bIns="46800" anchor="b"/>
          <a:lstStyle/>
          <a:p>
            <a:pPr marL="457200" indent="-457200" algn="r" defTabSz="457200">
              <a:lnSpc>
                <a:spcPct val="90000"/>
              </a:lnSpc>
              <a:spcBef>
                <a:spcPct val="35000"/>
              </a:spcBef>
              <a:buClr>
                <a:srgbClr val="5F595B"/>
              </a:buClr>
            </a:pPr>
            <a:r>
              <a:rPr lang="da-DK" sz="1200">
                <a:solidFill>
                  <a:srgbClr val="5F595B"/>
                </a:solidFill>
                <a:latin typeface="Arial" pitchFamily="34" charset="0"/>
                <a:ea typeface="ＭＳ Ｐゴシック" pitchFamily="34" charset="-128"/>
              </a:rPr>
              <a:t>Lipton, et al. ESMO 2010 (P1249).</a:t>
            </a:r>
          </a:p>
        </p:txBody>
      </p:sp>
      <p:sp>
        <p:nvSpPr>
          <p:cNvPr id="19483" name="Rectangle 6"/>
          <p:cNvSpPr>
            <a:spLocks noChangeArrowheads="1"/>
          </p:cNvSpPr>
          <p:nvPr/>
        </p:nvSpPr>
        <p:spPr bwMode="auto">
          <a:xfrm>
            <a:off x="65088" y="6200775"/>
            <a:ext cx="6176962" cy="612775"/>
          </a:xfrm>
          <a:prstGeom prst="rect">
            <a:avLst/>
          </a:prstGeom>
          <a:noFill/>
          <a:ln w="9525">
            <a:noFill/>
            <a:miter lim="800000"/>
            <a:headEnd/>
            <a:tailEnd/>
          </a:ln>
        </p:spPr>
        <p:txBody>
          <a:bodyPr tIns="46800" bIns="46800" anchor="b"/>
          <a:lstStyle/>
          <a:p>
            <a:pPr defTabSz="457200" eaLnBrk="0" hangingPunct="0"/>
            <a:r>
              <a:rPr lang="en-GB" sz="800">
                <a:solidFill>
                  <a:srgbClr val="5F595B"/>
                </a:solidFill>
                <a:latin typeface="Arial" pitchFamily="34" charset="0"/>
                <a:ea typeface="ＭＳ Ｐゴシック" pitchFamily="34" charset="-128"/>
              </a:rPr>
              <a:t>Denosumab (120 mg Q4W) is not approved for use in patients with advanced cancer to delay SREs.</a:t>
            </a:r>
            <a:br>
              <a:rPr lang="en-GB" sz="800">
                <a:solidFill>
                  <a:srgbClr val="5F595B"/>
                </a:solidFill>
                <a:latin typeface="Arial" pitchFamily="34" charset="0"/>
                <a:ea typeface="ＭＳ Ｐゴシック" pitchFamily="34" charset="-128"/>
              </a:rPr>
            </a:br>
            <a:r>
              <a:rPr lang="en-GB" sz="800">
                <a:solidFill>
                  <a:srgbClr val="5F595B"/>
                </a:solidFill>
                <a:latin typeface="Arial" pitchFamily="34" charset="0"/>
                <a:ea typeface="ＭＳ Ｐゴシック" pitchFamily="34" charset="-128"/>
              </a:rPr>
              <a:t>Denosumab is investigational in that setting.</a:t>
            </a:r>
          </a:p>
        </p:txBody>
      </p:sp>
      <p:sp>
        <p:nvSpPr>
          <p:cNvPr id="62" name="Rettangolo 61"/>
          <p:cNvSpPr/>
          <p:nvPr/>
        </p:nvSpPr>
        <p:spPr>
          <a:xfrm>
            <a:off x="838200" y="2819400"/>
            <a:ext cx="7239000" cy="685800"/>
          </a:xfrm>
          <a:prstGeom prst="rect">
            <a:avLst/>
          </a:prstGeom>
          <a:noFill/>
          <a:ln w="603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ustDataLst>
      <p:tags r:id="rId1"/>
    </p:custDataLst>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left)">
                                      <p:cBhvr>
                                        <p:cTn id="7" dur="10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8" name="Rectangle 1"/>
          <p:cNvSpPr/>
          <p:nvPr/>
        </p:nvSpPr>
        <p:spPr>
          <a:xfrm>
            <a:off x="0" y="0"/>
            <a:ext cx="9144000" cy="1423988"/>
          </a:xfrm>
          <a:prstGeom prst="rect">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GB">
              <a:solidFill>
                <a:srgbClr val="FFFFFF"/>
              </a:solidFill>
            </a:endParaRPr>
          </a:p>
        </p:txBody>
      </p:sp>
      <p:sp>
        <p:nvSpPr>
          <p:cNvPr id="21506" name="Title 1"/>
          <p:cNvSpPr>
            <a:spLocks noGrp="1"/>
          </p:cNvSpPr>
          <p:nvPr>
            <p:ph type="title"/>
          </p:nvPr>
        </p:nvSpPr>
        <p:spPr/>
        <p:txBody>
          <a:bodyPr/>
          <a:lstStyle/>
          <a:p>
            <a:pPr eaLnBrk="1" hangingPunct="1">
              <a:lnSpc>
                <a:spcPts val="2900"/>
              </a:lnSpc>
            </a:pPr>
            <a:r>
              <a:rPr lang="en-US" smtClean="0">
                <a:latin typeface="Arial" pitchFamily="34" charset="0"/>
                <a:ea typeface="ＭＳ Ｐゴシック" pitchFamily="34" charset="-128"/>
                <a:cs typeface="Arial" pitchFamily="34" charset="0"/>
              </a:rPr>
              <a:t>Prostate: </a:t>
            </a:r>
            <a:br>
              <a:rPr lang="en-US" smtClean="0">
                <a:latin typeface="Arial" pitchFamily="34" charset="0"/>
                <a:ea typeface="ＭＳ Ｐゴシック" pitchFamily="34" charset="-128"/>
                <a:cs typeface="Arial" pitchFamily="34" charset="0"/>
              </a:rPr>
            </a:br>
            <a:r>
              <a:rPr lang="en-US" smtClean="0">
                <a:latin typeface="Arial" pitchFamily="34" charset="0"/>
                <a:ea typeface="ＭＳ Ｐゴシック" pitchFamily="34" charset="-128"/>
                <a:cs typeface="Arial" pitchFamily="34" charset="0"/>
              </a:rPr>
              <a:t>Time to first and subsequent on-study SRE*</a:t>
            </a:r>
          </a:p>
        </p:txBody>
      </p:sp>
      <p:sp>
        <p:nvSpPr>
          <p:cNvPr id="21507" name="Line 212"/>
          <p:cNvSpPr>
            <a:spLocks noChangeShapeType="1"/>
          </p:cNvSpPr>
          <p:nvPr/>
        </p:nvSpPr>
        <p:spPr bwMode="auto">
          <a:xfrm>
            <a:off x="2149475" y="5384800"/>
            <a:ext cx="3175" cy="1588"/>
          </a:xfrm>
          <a:prstGeom prst="line">
            <a:avLst/>
          </a:prstGeom>
          <a:noFill/>
          <a:ln w="19050">
            <a:solidFill>
              <a:srgbClr val="000000"/>
            </a:solidFill>
            <a:round/>
            <a:headEnd/>
            <a:tailEnd/>
          </a:ln>
        </p:spPr>
        <p:txBody>
          <a:bodyPr/>
          <a:lstStyle/>
          <a:p>
            <a:pPr defTabSz="457200"/>
            <a:endParaRPr lang="en-US">
              <a:solidFill>
                <a:srgbClr val="5F595B"/>
              </a:solidFill>
              <a:latin typeface="Arial" pitchFamily="34" charset="0"/>
              <a:ea typeface="ＭＳ Ｐゴシック" pitchFamily="34" charset="-128"/>
            </a:endParaRPr>
          </a:p>
        </p:txBody>
      </p:sp>
      <p:sp>
        <p:nvSpPr>
          <p:cNvPr id="21508" name="Line 625"/>
          <p:cNvSpPr>
            <a:spLocks noChangeShapeType="1"/>
          </p:cNvSpPr>
          <p:nvPr/>
        </p:nvSpPr>
        <p:spPr bwMode="auto">
          <a:xfrm>
            <a:off x="1316038" y="5810250"/>
            <a:ext cx="3175" cy="82550"/>
          </a:xfrm>
          <a:prstGeom prst="line">
            <a:avLst/>
          </a:prstGeom>
          <a:noFill/>
          <a:ln w="19050">
            <a:solidFill>
              <a:schemeClr val="bg1"/>
            </a:solidFill>
            <a:round/>
            <a:headEnd/>
            <a:tailEnd/>
          </a:ln>
        </p:spPr>
        <p:txBody>
          <a:bodyPr/>
          <a:lstStyle/>
          <a:p>
            <a:pPr defTabSz="457200"/>
            <a:endParaRPr lang="en-US">
              <a:solidFill>
                <a:srgbClr val="5F595B"/>
              </a:solidFill>
              <a:latin typeface="Arial" pitchFamily="34" charset="0"/>
              <a:ea typeface="ＭＳ Ｐゴシック" pitchFamily="34" charset="-128"/>
            </a:endParaRPr>
          </a:p>
        </p:txBody>
      </p:sp>
      <p:sp>
        <p:nvSpPr>
          <p:cNvPr id="21509" name="Line 626"/>
          <p:cNvSpPr>
            <a:spLocks noChangeShapeType="1"/>
          </p:cNvSpPr>
          <p:nvPr/>
        </p:nvSpPr>
        <p:spPr bwMode="auto">
          <a:xfrm>
            <a:off x="1924050" y="5810250"/>
            <a:ext cx="3175" cy="82550"/>
          </a:xfrm>
          <a:prstGeom prst="line">
            <a:avLst/>
          </a:prstGeom>
          <a:noFill/>
          <a:ln w="19050">
            <a:solidFill>
              <a:schemeClr val="bg1"/>
            </a:solidFill>
            <a:round/>
            <a:headEnd/>
            <a:tailEnd/>
          </a:ln>
        </p:spPr>
        <p:txBody>
          <a:bodyPr/>
          <a:lstStyle/>
          <a:p>
            <a:pPr defTabSz="457200"/>
            <a:endParaRPr lang="en-US">
              <a:solidFill>
                <a:srgbClr val="5F595B"/>
              </a:solidFill>
              <a:latin typeface="Arial" pitchFamily="34" charset="0"/>
              <a:ea typeface="ＭＳ Ｐゴシック" pitchFamily="34" charset="-128"/>
            </a:endParaRPr>
          </a:p>
        </p:txBody>
      </p:sp>
      <p:sp>
        <p:nvSpPr>
          <p:cNvPr id="21510" name="Line 627"/>
          <p:cNvSpPr>
            <a:spLocks noChangeShapeType="1"/>
          </p:cNvSpPr>
          <p:nvPr/>
        </p:nvSpPr>
        <p:spPr bwMode="auto">
          <a:xfrm>
            <a:off x="3141663" y="5810250"/>
            <a:ext cx="1587" cy="82550"/>
          </a:xfrm>
          <a:prstGeom prst="line">
            <a:avLst/>
          </a:prstGeom>
          <a:noFill/>
          <a:ln w="19050">
            <a:solidFill>
              <a:schemeClr val="bg1"/>
            </a:solidFill>
            <a:round/>
            <a:headEnd/>
            <a:tailEnd/>
          </a:ln>
        </p:spPr>
        <p:txBody>
          <a:bodyPr/>
          <a:lstStyle/>
          <a:p>
            <a:pPr defTabSz="457200"/>
            <a:endParaRPr lang="en-US">
              <a:solidFill>
                <a:srgbClr val="5F595B"/>
              </a:solidFill>
              <a:latin typeface="Arial" pitchFamily="34" charset="0"/>
              <a:ea typeface="ＭＳ Ｐゴシック" pitchFamily="34" charset="-128"/>
            </a:endParaRPr>
          </a:p>
        </p:txBody>
      </p:sp>
      <p:sp>
        <p:nvSpPr>
          <p:cNvPr id="21511" name="Line 628"/>
          <p:cNvSpPr>
            <a:spLocks noChangeShapeType="1"/>
          </p:cNvSpPr>
          <p:nvPr/>
        </p:nvSpPr>
        <p:spPr bwMode="auto">
          <a:xfrm>
            <a:off x="4356100" y="5810250"/>
            <a:ext cx="3175" cy="82550"/>
          </a:xfrm>
          <a:prstGeom prst="line">
            <a:avLst/>
          </a:prstGeom>
          <a:noFill/>
          <a:ln w="19050">
            <a:solidFill>
              <a:schemeClr val="bg1"/>
            </a:solidFill>
            <a:round/>
            <a:headEnd/>
            <a:tailEnd/>
          </a:ln>
        </p:spPr>
        <p:txBody>
          <a:bodyPr/>
          <a:lstStyle/>
          <a:p>
            <a:pPr defTabSz="457200"/>
            <a:endParaRPr lang="en-US">
              <a:solidFill>
                <a:srgbClr val="5F595B"/>
              </a:solidFill>
              <a:latin typeface="Arial" pitchFamily="34" charset="0"/>
              <a:ea typeface="ＭＳ Ｐゴシック" pitchFamily="34" charset="-128"/>
            </a:endParaRPr>
          </a:p>
        </p:txBody>
      </p:sp>
      <p:sp>
        <p:nvSpPr>
          <p:cNvPr id="21512" name="Line 629"/>
          <p:cNvSpPr>
            <a:spLocks noChangeShapeType="1"/>
          </p:cNvSpPr>
          <p:nvPr/>
        </p:nvSpPr>
        <p:spPr bwMode="auto">
          <a:xfrm>
            <a:off x="5576888" y="5810250"/>
            <a:ext cx="1587" cy="82550"/>
          </a:xfrm>
          <a:prstGeom prst="line">
            <a:avLst/>
          </a:prstGeom>
          <a:noFill/>
          <a:ln w="19050">
            <a:solidFill>
              <a:schemeClr val="bg1"/>
            </a:solidFill>
            <a:round/>
            <a:headEnd/>
            <a:tailEnd/>
          </a:ln>
        </p:spPr>
        <p:txBody>
          <a:bodyPr/>
          <a:lstStyle/>
          <a:p>
            <a:pPr defTabSz="457200"/>
            <a:endParaRPr lang="en-US">
              <a:solidFill>
                <a:srgbClr val="5F595B"/>
              </a:solidFill>
              <a:latin typeface="Arial" pitchFamily="34" charset="0"/>
              <a:ea typeface="ＭＳ Ｐゴシック" pitchFamily="34" charset="-128"/>
            </a:endParaRPr>
          </a:p>
        </p:txBody>
      </p:sp>
      <p:sp>
        <p:nvSpPr>
          <p:cNvPr id="21513" name="Line 630"/>
          <p:cNvSpPr>
            <a:spLocks noChangeShapeType="1"/>
          </p:cNvSpPr>
          <p:nvPr/>
        </p:nvSpPr>
        <p:spPr bwMode="auto">
          <a:xfrm>
            <a:off x="6791325" y="5810250"/>
            <a:ext cx="3175" cy="82550"/>
          </a:xfrm>
          <a:prstGeom prst="line">
            <a:avLst/>
          </a:prstGeom>
          <a:noFill/>
          <a:ln w="19050">
            <a:solidFill>
              <a:schemeClr val="bg1"/>
            </a:solidFill>
            <a:round/>
            <a:headEnd/>
            <a:tailEnd/>
          </a:ln>
        </p:spPr>
        <p:txBody>
          <a:bodyPr/>
          <a:lstStyle/>
          <a:p>
            <a:pPr defTabSz="457200"/>
            <a:endParaRPr lang="en-US">
              <a:solidFill>
                <a:srgbClr val="5F595B"/>
              </a:solidFill>
              <a:latin typeface="Arial" pitchFamily="34" charset="0"/>
              <a:ea typeface="ＭＳ Ｐゴシック" pitchFamily="34" charset="-128"/>
            </a:endParaRPr>
          </a:p>
        </p:txBody>
      </p:sp>
      <p:sp>
        <p:nvSpPr>
          <p:cNvPr id="21514" name="Line 631"/>
          <p:cNvSpPr>
            <a:spLocks noChangeShapeType="1"/>
          </p:cNvSpPr>
          <p:nvPr/>
        </p:nvSpPr>
        <p:spPr bwMode="auto">
          <a:xfrm>
            <a:off x="8008938" y="5810250"/>
            <a:ext cx="3175" cy="82550"/>
          </a:xfrm>
          <a:prstGeom prst="line">
            <a:avLst/>
          </a:prstGeom>
          <a:noFill/>
          <a:ln w="19050">
            <a:solidFill>
              <a:schemeClr val="bg1"/>
            </a:solidFill>
            <a:round/>
            <a:headEnd/>
            <a:tailEnd/>
          </a:ln>
        </p:spPr>
        <p:txBody>
          <a:bodyPr/>
          <a:lstStyle/>
          <a:p>
            <a:pPr defTabSz="457200"/>
            <a:endParaRPr lang="en-US">
              <a:solidFill>
                <a:srgbClr val="5F595B"/>
              </a:solidFill>
              <a:latin typeface="Arial" pitchFamily="34" charset="0"/>
              <a:ea typeface="ＭＳ Ｐゴシック" pitchFamily="34" charset="-128"/>
            </a:endParaRPr>
          </a:p>
        </p:txBody>
      </p:sp>
      <p:sp>
        <p:nvSpPr>
          <p:cNvPr id="21515" name="Line 635"/>
          <p:cNvSpPr>
            <a:spLocks noChangeShapeType="1"/>
          </p:cNvSpPr>
          <p:nvPr/>
        </p:nvSpPr>
        <p:spPr bwMode="auto">
          <a:xfrm>
            <a:off x="1316038" y="5810250"/>
            <a:ext cx="3175" cy="82550"/>
          </a:xfrm>
          <a:prstGeom prst="line">
            <a:avLst/>
          </a:prstGeom>
          <a:noFill/>
          <a:ln w="19050">
            <a:solidFill>
              <a:schemeClr val="bg1"/>
            </a:solidFill>
            <a:round/>
            <a:headEnd/>
            <a:tailEnd/>
          </a:ln>
        </p:spPr>
        <p:txBody>
          <a:bodyPr/>
          <a:lstStyle/>
          <a:p>
            <a:pPr defTabSz="457200"/>
            <a:endParaRPr lang="en-US">
              <a:solidFill>
                <a:srgbClr val="5F595B"/>
              </a:solidFill>
              <a:latin typeface="Arial" pitchFamily="34" charset="0"/>
              <a:ea typeface="ＭＳ Ｐゴシック" pitchFamily="34" charset="-128"/>
            </a:endParaRPr>
          </a:p>
        </p:txBody>
      </p:sp>
      <p:sp>
        <p:nvSpPr>
          <p:cNvPr id="21516" name="Line 636"/>
          <p:cNvSpPr>
            <a:spLocks noChangeShapeType="1"/>
          </p:cNvSpPr>
          <p:nvPr/>
        </p:nvSpPr>
        <p:spPr bwMode="auto">
          <a:xfrm>
            <a:off x="2532063" y="5810250"/>
            <a:ext cx="1587" cy="82550"/>
          </a:xfrm>
          <a:prstGeom prst="line">
            <a:avLst/>
          </a:prstGeom>
          <a:noFill/>
          <a:ln w="19050">
            <a:solidFill>
              <a:schemeClr val="bg1"/>
            </a:solidFill>
            <a:round/>
            <a:headEnd/>
            <a:tailEnd/>
          </a:ln>
        </p:spPr>
        <p:txBody>
          <a:bodyPr/>
          <a:lstStyle/>
          <a:p>
            <a:pPr defTabSz="457200"/>
            <a:endParaRPr lang="en-US">
              <a:solidFill>
                <a:srgbClr val="5F595B"/>
              </a:solidFill>
              <a:latin typeface="Arial" pitchFamily="34" charset="0"/>
              <a:ea typeface="ＭＳ Ｐゴシック" pitchFamily="34" charset="-128"/>
            </a:endParaRPr>
          </a:p>
        </p:txBody>
      </p:sp>
      <p:sp>
        <p:nvSpPr>
          <p:cNvPr id="21517" name="Line 637"/>
          <p:cNvSpPr>
            <a:spLocks noChangeShapeType="1"/>
          </p:cNvSpPr>
          <p:nvPr/>
        </p:nvSpPr>
        <p:spPr bwMode="auto">
          <a:xfrm>
            <a:off x="3749675" y="5810250"/>
            <a:ext cx="1588" cy="82550"/>
          </a:xfrm>
          <a:prstGeom prst="line">
            <a:avLst/>
          </a:prstGeom>
          <a:noFill/>
          <a:ln w="19050">
            <a:solidFill>
              <a:schemeClr val="bg1"/>
            </a:solidFill>
            <a:round/>
            <a:headEnd/>
            <a:tailEnd/>
          </a:ln>
        </p:spPr>
        <p:txBody>
          <a:bodyPr/>
          <a:lstStyle/>
          <a:p>
            <a:pPr defTabSz="457200"/>
            <a:endParaRPr lang="en-US">
              <a:solidFill>
                <a:srgbClr val="5F595B"/>
              </a:solidFill>
              <a:latin typeface="Arial" pitchFamily="34" charset="0"/>
              <a:ea typeface="ＭＳ Ｐゴシック" pitchFamily="34" charset="-128"/>
            </a:endParaRPr>
          </a:p>
        </p:txBody>
      </p:sp>
      <p:sp>
        <p:nvSpPr>
          <p:cNvPr id="21518" name="Line 638"/>
          <p:cNvSpPr>
            <a:spLocks noChangeShapeType="1"/>
          </p:cNvSpPr>
          <p:nvPr/>
        </p:nvSpPr>
        <p:spPr bwMode="auto">
          <a:xfrm>
            <a:off x="4967288" y="5810250"/>
            <a:ext cx="1587" cy="82550"/>
          </a:xfrm>
          <a:prstGeom prst="line">
            <a:avLst/>
          </a:prstGeom>
          <a:noFill/>
          <a:ln w="19050">
            <a:solidFill>
              <a:schemeClr val="bg1"/>
            </a:solidFill>
            <a:round/>
            <a:headEnd/>
            <a:tailEnd/>
          </a:ln>
        </p:spPr>
        <p:txBody>
          <a:bodyPr/>
          <a:lstStyle/>
          <a:p>
            <a:pPr defTabSz="457200"/>
            <a:endParaRPr lang="en-US">
              <a:solidFill>
                <a:srgbClr val="5F595B"/>
              </a:solidFill>
              <a:latin typeface="Arial" pitchFamily="34" charset="0"/>
              <a:ea typeface="ＭＳ Ｐゴシック" pitchFamily="34" charset="-128"/>
            </a:endParaRPr>
          </a:p>
        </p:txBody>
      </p:sp>
      <p:sp>
        <p:nvSpPr>
          <p:cNvPr id="21519" name="Line 639"/>
          <p:cNvSpPr>
            <a:spLocks noChangeShapeType="1"/>
          </p:cNvSpPr>
          <p:nvPr/>
        </p:nvSpPr>
        <p:spPr bwMode="auto">
          <a:xfrm>
            <a:off x="6183313" y="5810250"/>
            <a:ext cx="1587" cy="82550"/>
          </a:xfrm>
          <a:prstGeom prst="line">
            <a:avLst/>
          </a:prstGeom>
          <a:noFill/>
          <a:ln w="19050">
            <a:solidFill>
              <a:schemeClr val="bg1"/>
            </a:solidFill>
            <a:round/>
            <a:headEnd/>
            <a:tailEnd/>
          </a:ln>
        </p:spPr>
        <p:txBody>
          <a:bodyPr/>
          <a:lstStyle/>
          <a:p>
            <a:pPr defTabSz="457200"/>
            <a:endParaRPr lang="en-US">
              <a:solidFill>
                <a:srgbClr val="5F595B"/>
              </a:solidFill>
              <a:latin typeface="Arial" pitchFamily="34" charset="0"/>
              <a:ea typeface="ＭＳ Ｐゴシック" pitchFamily="34" charset="-128"/>
            </a:endParaRPr>
          </a:p>
        </p:txBody>
      </p:sp>
      <p:sp>
        <p:nvSpPr>
          <p:cNvPr id="21520" name="Line 640"/>
          <p:cNvSpPr>
            <a:spLocks noChangeShapeType="1"/>
          </p:cNvSpPr>
          <p:nvPr/>
        </p:nvSpPr>
        <p:spPr bwMode="auto">
          <a:xfrm>
            <a:off x="7400925" y="5810250"/>
            <a:ext cx="1588" cy="82550"/>
          </a:xfrm>
          <a:prstGeom prst="line">
            <a:avLst/>
          </a:prstGeom>
          <a:noFill/>
          <a:ln w="19050">
            <a:solidFill>
              <a:schemeClr val="bg1"/>
            </a:solidFill>
            <a:round/>
            <a:headEnd/>
            <a:tailEnd/>
          </a:ln>
        </p:spPr>
        <p:txBody>
          <a:bodyPr/>
          <a:lstStyle/>
          <a:p>
            <a:pPr defTabSz="457200"/>
            <a:endParaRPr lang="en-US">
              <a:solidFill>
                <a:srgbClr val="5F595B"/>
              </a:solidFill>
              <a:latin typeface="Arial" pitchFamily="34" charset="0"/>
              <a:ea typeface="ＭＳ Ｐゴシック" pitchFamily="34" charset="-128"/>
            </a:endParaRPr>
          </a:p>
        </p:txBody>
      </p:sp>
      <p:sp>
        <p:nvSpPr>
          <p:cNvPr id="21521" name="Line 644"/>
          <p:cNvSpPr>
            <a:spLocks noChangeShapeType="1"/>
          </p:cNvSpPr>
          <p:nvPr/>
        </p:nvSpPr>
        <p:spPr bwMode="auto">
          <a:xfrm>
            <a:off x="8618538" y="5810250"/>
            <a:ext cx="1587" cy="82550"/>
          </a:xfrm>
          <a:prstGeom prst="line">
            <a:avLst/>
          </a:prstGeom>
          <a:noFill/>
          <a:ln w="19050">
            <a:solidFill>
              <a:schemeClr val="bg1"/>
            </a:solidFill>
            <a:round/>
            <a:headEnd/>
            <a:tailEnd/>
          </a:ln>
        </p:spPr>
        <p:txBody>
          <a:bodyPr/>
          <a:lstStyle/>
          <a:p>
            <a:pPr defTabSz="457200"/>
            <a:endParaRPr lang="en-US">
              <a:solidFill>
                <a:srgbClr val="5F595B"/>
              </a:solidFill>
              <a:latin typeface="Arial" pitchFamily="34" charset="0"/>
              <a:ea typeface="ＭＳ Ｐゴシック" pitchFamily="34" charset="-128"/>
            </a:endParaRPr>
          </a:p>
        </p:txBody>
      </p:sp>
      <p:sp>
        <p:nvSpPr>
          <p:cNvPr id="21522" name="Line 645"/>
          <p:cNvSpPr>
            <a:spLocks noChangeShapeType="1"/>
          </p:cNvSpPr>
          <p:nvPr/>
        </p:nvSpPr>
        <p:spPr bwMode="auto">
          <a:xfrm flipH="1">
            <a:off x="1160463" y="5824538"/>
            <a:ext cx="7451725" cy="0"/>
          </a:xfrm>
          <a:prstGeom prst="line">
            <a:avLst/>
          </a:prstGeom>
          <a:noFill/>
          <a:ln w="19050">
            <a:solidFill>
              <a:schemeClr val="bg1"/>
            </a:solidFill>
            <a:round/>
            <a:headEnd/>
            <a:tailEnd/>
          </a:ln>
        </p:spPr>
        <p:txBody>
          <a:bodyPr/>
          <a:lstStyle/>
          <a:p>
            <a:pPr defTabSz="457200"/>
            <a:endParaRPr lang="en-US">
              <a:solidFill>
                <a:srgbClr val="5F595B"/>
              </a:solidFill>
              <a:latin typeface="Arial" pitchFamily="34" charset="0"/>
              <a:ea typeface="ＭＳ Ｐゴシック" pitchFamily="34" charset="-128"/>
            </a:endParaRPr>
          </a:p>
        </p:txBody>
      </p:sp>
      <p:sp>
        <p:nvSpPr>
          <p:cNvPr id="21523" name="Line 647"/>
          <p:cNvSpPr>
            <a:spLocks noChangeShapeType="1"/>
          </p:cNvSpPr>
          <p:nvPr/>
        </p:nvSpPr>
        <p:spPr bwMode="auto">
          <a:xfrm flipH="1">
            <a:off x="1152525" y="4221163"/>
            <a:ext cx="168275" cy="3175"/>
          </a:xfrm>
          <a:prstGeom prst="line">
            <a:avLst/>
          </a:prstGeom>
          <a:noFill/>
          <a:ln w="19050">
            <a:solidFill>
              <a:schemeClr val="bg1"/>
            </a:solidFill>
            <a:round/>
            <a:headEnd/>
            <a:tailEnd/>
          </a:ln>
        </p:spPr>
        <p:txBody>
          <a:bodyPr/>
          <a:lstStyle/>
          <a:p>
            <a:pPr defTabSz="457200"/>
            <a:endParaRPr lang="en-US">
              <a:solidFill>
                <a:srgbClr val="5F595B"/>
              </a:solidFill>
              <a:latin typeface="Arial" pitchFamily="34" charset="0"/>
              <a:ea typeface="ＭＳ Ｐゴシック" pitchFamily="34" charset="-128"/>
            </a:endParaRPr>
          </a:p>
        </p:txBody>
      </p:sp>
      <p:sp>
        <p:nvSpPr>
          <p:cNvPr id="21524" name="Line 649"/>
          <p:cNvSpPr>
            <a:spLocks noChangeShapeType="1"/>
          </p:cNvSpPr>
          <p:nvPr/>
        </p:nvSpPr>
        <p:spPr bwMode="auto">
          <a:xfrm flipH="1">
            <a:off x="1152525" y="2649538"/>
            <a:ext cx="168275" cy="0"/>
          </a:xfrm>
          <a:prstGeom prst="line">
            <a:avLst/>
          </a:prstGeom>
          <a:noFill/>
          <a:ln w="19050">
            <a:solidFill>
              <a:schemeClr val="bg1"/>
            </a:solidFill>
            <a:round/>
            <a:headEnd/>
            <a:tailEnd/>
          </a:ln>
        </p:spPr>
        <p:txBody>
          <a:bodyPr/>
          <a:lstStyle/>
          <a:p>
            <a:pPr defTabSz="457200"/>
            <a:endParaRPr lang="en-US">
              <a:solidFill>
                <a:srgbClr val="5F595B"/>
              </a:solidFill>
              <a:latin typeface="Arial" pitchFamily="34" charset="0"/>
              <a:ea typeface="ＭＳ Ｐゴシック" pitchFamily="34" charset="-128"/>
            </a:endParaRPr>
          </a:p>
        </p:txBody>
      </p:sp>
      <p:sp>
        <p:nvSpPr>
          <p:cNvPr id="21525" name="Line 650"/>
          <p:cNvSpPr>
            <a:spLocks noChangeShapeType="1"/>
          </p:cNvSpPr>
          <p:nvPr/>
        </p:nvSpPr>
        <p:spPr bwMode="auto">
          <a:xfrm flipH="1">
            <a:off x="1152525" y="1862138"/>
            <a:ext cx="168275" cy="1587"/>
          </a:xfrm>
          <a:prstGeom prst="line">
            <a:avLst/>
          </a:prstGeom>
          <a:noFill/>
          <a:ln w="19050">
            <a:solidFill>
              <a:schemeClr val="bg1"/>
            </a:solidFill>
            <a:round/>
            <a:headEnd/>
            <a:tailEnd/>
          </a:ln>
        </p:spPr>
        <p:txBody>
          <a:bodyPr/>
          <a:lstStyle/>
          <a:p>
            <a:pPr defTabSz="457200"/>
            <a:endParaRPr lang="en-US">
              <a:solidFill>
                <a:srgbClr val="5F595B"/>
              </a:solidFill>
              <a:latin typeface="Arial" pitchFamily="34" charset="0"/>
              <a:ea typeface="ＭＳ Ｐゴシック" pitchFamily="34" charset="-128"/>
            </a:endParaRPr>
          </a:p>
        </p:txBody>
      </p:sp>
      <p:sp>
        <p:nvSpPr>
          <p:cNvPr id="21526" name="Line 657"/>
          <p:cNvSpPr>
            <a:spLocks noChangeShapeType="1"/>
          </p:cNvSpPr>
          <p:nvPr/>
        </p:nvSpPr>
        <p:spPr bwMode="auto">
          <a:xfrm>
            <a:off x="1311275" y="1855788"/>
            <a:ext cx="0" cy="3960812"/>
          </a:xfrm>
          <a:prstGeom prst="line">
            <a:avLst/>
          </a:prstGeom>
          <a:noFill/>
          <a:ln w="19050">
            <a:solidFill>
              <a:schemeClr val="bg1"/>
            </a:solidFill>
            <a:round/>
            <a:headEnd/>
            <a:tailEnd/>
          </a:ln>
        </p:spPr>
        <p:txBody>
          <a:bodyPr/>
          <a:lstStyle/>
          <a:p>
            <a:pPr defTabSz="457200"/>
            <a:endParaRPr lang="en-US">
              <a:solidFill>
                <a:srgbClr val="5F595B"/>
              </a:solidFill>
              <a:latin typeface="Arial" pitchFamily="34" charset="0"/>
              <a:ea typeface="ＭＳ Ｐゴシック" pitchFamily="34" charset="-128"/>
            </a:endParaRPr>
          </a:p>
        </p:txBody>
      </p:sp>
      <p:sp>
        <p:nvSpPr>
          <p:cNvPr id="21527" name="Text Box 172"/>
          <p:cNvSpPr txBox="1">
            <a:spLocks noChangeArrowheads="1"/>
          </p:cNvSpPr>
          <p:nvPr/>
        </p:nvSpPr>
        <p:spPr bwMode="auto">
          <a:xfrm>
            <a:off x="1139825" y="5846763"/>
            <a:ext cx="366713" cy="368300"/>
          </a:xfrm>
          <a:prstGeom prst="rect">
            <a:avLst/>
          </a:prstGeom>
          <a:noFill/>
          <a:ln w="19050">
            <a:noFill/>
            <a:miter lim="800000"/>
            <a:headEnd/>
            <a:tailEnd/>
          </a:ln>
        </p:spPr>
        <p:txBody>
          <a:bodyPr wrap="none">
            <a:spAutoFit/>
          </a:bodyPr>
          <a:lstStyle/>
          <a:p>
            <a:pPr algn="ctr" defTabSz="457200"/>
            <a:r>
              <a:rPr lang="en-US">
                <a:solidFill>
                  <a:srgbClr val="FFFFFF"/>
                </a:solidFill>
                <a:latin typeface="Arial" pitchFamily="34" charset="0"/>
                <a:ea typeface="ＭＳ Ｐゴシック" pitchFamily="34" charset="-128"/>
              </a:rPr>
              <a:t>0</a:t>
            </a:r>
          </a:p>
        </p:txBody>
      </p:sp>
      <p:sp>
        <p:nvSpPr>
          <p:cNvPr id="21528" name="Text Box 173"/>
          <p:cNvSpPr txBox="1">
            <a:spLocks noChangeArrowheads="1"/>
          </p:cNvSpPr>
          <p:nvPr/>
        </p:nvSpPr>
        <p:spPr bwMode="auto">
          <a:xfrm>
            <a:off x="1743075" y="5846763"/>
            <a:ext cx="366713" cy="368300"/>
          </a:xfrm>
          <a:prstGeom prst="rect">
            <a:avLst/>
          </a:prstGeom>
          <a:noFill/>
          <a:ln w="19050">
            <a:noFill/>
            <a:miter lim="800000"/>
            <a:headEnd/>
            <a:tailEnd/>
          </a:ln>
        </p:spPr>
        <p:txBody>
          <a:bodyPr wrap="none">
            <a:spAutoFit/>
          </a:bodyPr>
          <a:lstStyle/>
          <a:p>
            <a:pPr algn="ctr" defTabSz="457200"/>
            <a:r>
              <a:rPr lang="en-US">
                <a:solidFill>
                  <a:srgbClr val="FFFFFF"/>
                </a:solidFill>
                <a:latin typeface="Arial" pitchFamily="34" charset="0"/>
                <a:ea typeface="ＭＳ Ｐゴシック" pitchFamily="34" charset="-128"/>
              </a:rPr>
              <a:t>3</a:t>
            </a:r>
          </a:p>
        </p:txBody>
      </p:sp>
      <p:sp>
        <p:nvSpPr>
          <p:cNvPr id="21529" name="Text Box 174"/>
          <p:cNvSpPr txBox="1">
            <a:spLocks noChangeArrowheads="1"/>
          </p:cNvSpPr>
          <p:nvPr/>
        </p:nvSpPr>
        <p:spPr bwMode="auto">
          <a:xfrm>
            <a:off x="2355850" y="5846763"/>
            <a:ext cx="346075" cy="368300"/>
          </a:xfrm>
          <a:prstGeom prst="rect">
            <a:avLst/>
          </a:prstGeom>
          <a:noFill/>
          <a:ln w="19050">
            <a:noFill/>
            <a:miter lim="800000"/>
            <a:headEnd/>
            <a:tailEnd/>
          </a:ln>
        </p:spPr>
        <p:txBody>
          <a:bodyPr>
            <a:spAutoFit/>
          </a:bodyPr>
          <a:lstStyle/>
          <a:p>
            <a:pPr algn="ctr" defTabSz="457200"/>
            <a:r>
              <a:rPr lang="en-US">
                <a:solidFill>
                  <a:srgbClr val="FFFFFF"/>
                </a:solidFill>
                <a:latin typeface="Arial" pitchFamily="34" charset="0"/>
                <a:ea typeface="ＭＳ Ｐゴシック" pitchFamily="34" charset="-128"/>
              </a:rPr>
              <a:t>6</a:t>
            </a:r>
          </a:p>
        </p:txBody>
      </p:sp>
      <p:sp>
        <p:nvSpPr>
          <p:cNvPr id="21530" name="Text Box 175"/>
          <p:cNvSpPr txBox="1">
            <a:spLocks noChangeArrowheads="1"/>
          </p:cNvSpPr>
          <p:nvPr/>
        </p:nvSpPr>
        <p:spPr bwMode="auto">
          <a:xfrm>
            <a:off x="2957513" y="5846763"/>
            <a:ext cx="366712" cy="368300"/>
          </a:xfrm>
          <a:prstGeom prst="rect">
            <a:avLst/>
          </a:prstGeom>
          <a:noFill/>
          <a:ln w="19050">
            <a:noFill/>
            <a:miter lim="800000"/>
            <a:headEnd/>
            <a:tailEnd/>
          </a:ln>
        </p:spPr>
        <p:txBody>
          <a:bodyPr wrap="none">
            <a:spAutoFit/>
          </a:bodyPr>
          <a:lstStyle/>
          <a:p>
            <a:pPr algn="ctr" defTabSz="457200"/>
            <a:r>
              <a:rPr lang="en-US">
                <a:solidFill>
                  <a:srgbClr val="FFFFFF"/>
                </a:solidFill>
                <a:latin typeface="Arial" pitchFamily="34" charset="0"/>
                <a:ea typeface="ＭＳ Ｐゴシック" pitchFamily="34" charset="-128"/>
              </a:rPr>
              <a:t>9</a:t>
            </a:r>
          </a:p>
        </p:txBody>
      </p:sp>
      <p:sp>
        <p:nvSpPr>
          <p:cNvPr id="21531" name="Text Box 176"/>
          <p:cNvSpPr txBox="1">
            <a:spLocks noChangeArrowheads="1"/>
          </p:cNvSpPr>
          <p:nvPr/>
        </p:nvSpPr>
        <p:spPr bwMode="auto">
          <a:xfrm>
            <a:off x="3486150" y="5846763"/>
            <a:ext cx="517525" cy="368300"/>
          </a:xfrm>
          <a:prstGeom prst="rect">
            <a:avLst/>
          </a:prstGeom>
          <a:noFill/>
          <a:ln w="19050">
            <a:noFill/>
            <a:miter lim="800000"/>
            <a:headEnd/>
            <a:tailEnd/>
          </a:ln>
        </p:spPr>
        <p:txBody>
          <a:bodyPr wrap="none">
            <a:spAutoFit/>
          </a:bodyPr>
          <a:lstStyle/>
          <a:p>
            <a:pPr algn="ctr" defTabSz="457200"/>
            <a:r>
              <a:rPr lang="en-US">
                <a:solidFill>
                  <a:srgbClr val="FFFFFF"/>
                </a:solidFill>
                <a:latin typeface="Arial" pitchFamily="34" charset="0"/>
                <a:ea typeface="ＭＳ Ｐゴシック" pitchFamily="34" charset="-128"/>
              </a:rPr>
              <a:t>12</a:t>
            </a:r>
          </a:p>
        </p:txBody>
      </p:sp>
      <p:sp>
        <p:nvSpPr>
          <p:cNvPr id="21532" name="Text Box 177"/>
          <p:cNvSpPr txBox="1">
            <a:spLocks noChangeArrowheads="1"/>
          </p:cNvSpPr>
          <p:nvPr/>
        </p:nvSpPr>
        <p:spPr bwMode="auto">
          <a:xfrm>
            <a:off x="4092575" y="5846763"/>
            <a:ext cx="517525" cy="368300"/>
          </a:xfrm>
          <a:prstGeom prst="rect">
            <a:avLst/>
          </a:prstGeom>
          <a:noFill/>
          <a:ln w="19050">
            <a:noFill/>
            <a:miter lim="800000"/>
            <a:headEnd/>
            <a:tailEnd/>
          </a:ln>
        </p:spPr>
        <p:txBody>
          <a:bodyPr wrap="none">
            <a:spAutoFit/>
          </a:bodyPr>
          <a:lstStyle/>
          <a:p>
            <a:pPr algn="ctr" defTabSz="457200"/>
            <a:r>
              <a:rPr lang="en-US">
                <a:solidFill>
                  <a:srgbClr val="FFFFFF"/>
                </a:solidFill>
                <a:latin typeface="Arial" pitchFamily="34" charset="0"/>
                <a:ea typeface="ＭＳ Ｐゴシック" pitchFamily="34" charset="-128"/>
              </a:rPr>
              <a:t>15</a:t>
            </a:r>
          </a:p>
        </p:txBody>
      </p:sp>
      <p:sp>
        <p:nvSpPr>
          <p:cNvPr id="21533" name="Text Box 178"/>
          <p:cNvSpPr txBox="1">
            <a:spLocks noChangeArrowheads="1"/>
          </p:cNvSpPr>
          <p:nvPr/>
        </p:nvSpPr>
        <p:spPr bwMode="auto">
          <a:xfrm>
            <a:off x="4689475" y="5846763"/>
            <a:ext cx="517525" cy="368300"/>
          </a:xfrm>
          <a:prstGeom prst="rect">
            <a:avLst/>
          </a:prstGeom>
          <a:noFill/>
          <a:ln w="19050">
            <a:noFill/>
            <a:miter lim="800000"/>
            <a:headEnd/>
            <a:tailEnd/>
          </a:ln>
        </p:spPr>
        <p:txBody>
          <a:bodyPr wrap="none">
            <a:spAutoFit/>
          </a:bodyPr>
          <a:lstStyle/>
          <a:p>
            <a:pPr algn="ctr" defTabSz="457200"/>
            <a:r>
              <a:rPr lang="en-US">
                <a:solidFill>
                  <a:srgbClr val="FFFFFF"/>
                </a:solidFill>
                <a:latin typeface="Arial" pitchFamily="34" charset="0"/>
                <a:ea typeface="ＭＳ Ｐゴシック" pitchFamily="34" charset="-128"/>
              </a:rPr>
              <a:t>18</a:t>
            </a:r>
          </a:p>
        </p:txBody>
      </p:sp>
      <p:sp>
        <p:nvSpPr>
          <p:cNvPr id="21534" name="Text Box 179"/>
          <p:cNvSpPr txBox="1">
            <a:spLocks noChangeArrowheads="1"/>
          </p:cNvSpPr>
          <p:nvPr/>
        </p:nvSpPr>
        <p:spPr bwMode="auto">
          <a:xfrm>
            <a:off x="5311775" y="5846763"/>
            <a:ext cx="517525" cy="368300"/>
          </a:xfrm>
          <a:prstGeom prst="rect">
            <a:avLst/>
          </a:prstGeom>
          <a:noFill/>
          <a:ln w="19050">
            <a:noFill/>
            <a:miter lim="800000"/>
            <a:headEnd/>
            <a:tailEnd/>
          </a:ln>
        </p:spPr>
        <p:txBody>
          <a:bodyPr wrap="none">
            <a:spAutoFit/>
          </a:bodyPr>
          <a:lstStyle/>
          <a:p>
            <a:pPr algn="ctr" defTabSz="457200"/>
            <a:r>
              <a:rPr lang="en-US">
                <a:solidFill>
                  <a:srgbClr val="FFFFFF"/>
                </a:solidFill>
                <a:latin typeface="Arial" pitchFamily="34" charset="0"/>
                <a:ea typeface="ＭＳ Ｐゴシック" pitchFamily="34" charset="-128"/>
              </a:rPr>
              <a:t>21</a:t>
            </a:r>
          </a:p>
        </p:txBody>
      </p:sp>
      <p:sp>
        <p:nvSpPr>
          <p:cNvPr id="21535" name="Text Box 180"/>
          <p:cNvSpPr txBox="1">
            <a:spLocks noChangeArrowheads="1"/>
          </p:cNvSpPr>
          <p:nvPr/>
        </p:nvSpPr>
        <p:spPr bwMode="auto">
          <a:xfrm>
            <a:off x="5922963" y="5846763"/>
            <a:ext cx="517525" cy="368300"/>
          </a:xfrm>
          <a:prstGeom prst="rect">
            <a:avLst/>
          </a:prstGeom>
          <a:noFill/>
          <a:ln w="19050">
            <a:noFill/>
            <a:miter lim="800000"/>
            <a:headEnd/>
            <a:tailEnd/>
          </a:ln>
        </p:spPr>
        <p:txBody>
          <a:bodyPr wrap="none">
            <a:spAutoFit/>
          </a:bodyPr>
          <a:lstStyle/>
          <a:p>
            <a:pPr algn="ctr" defTabSz="457200"/>
            <a:r>
              <a:rPr lang="en-US">
                <a:solidFill>
                  <a:srgbClr val="FFFFFF"/>
                </a:solidFill>
                <a:latin typeface="Arial" pitchFamily="34" charset="0"/>
                <a:ea typeface="ＭＳ Ｐゴシック" pitchFamily="34" charset="-128"/>
              </a:rPr>
              <a:t>24</a:t>
            </a:r>
          </a:p>
        </p:txBody>
      </p:sp>
      <p:sp>
        <p:nvSpPr>
          <p:cNvPr id="21536" name="Text Box 181"/>
          <p:cNvSpPr txBox="1">
            <a:spLocks noChangeArrowheads="1"/>
          </p:cNvSpPr>
          <p:nvPr/>
        </p:nvSpPr>
        <p:spPr bwMode="auto">
          <a:xfrm>
            <a:off x="6524625" y="5846763"/>
            <a:ext cx="517525" cy="368300"/>
          </a:xfrm>
          <a:prstGeom prst="rect">
            <a:avLst/>
          </a:prstGeom>
          <a:noFill/>
          <a:ln w="19050">
            <a:noFill/>
            <a:miter lim="800000"/>
            <a:headEnd/>
            <a:tailEnd/>
          </a:ln>
        </p:spPr>
        <p:txBody>
          <a:bodyPr wrap="none">
            <a:spAutoFit/>
          </a:bodyPr>
          <a:lstStyle/>
          <a:p>
            <a:pPr algn="ctr" defTabSz="457200"/>
            <a:r>
              <a:rPr lang="en-US">
                <a:solidFill>
                  <a:srgbClr val="FFFFFF"/>
                </a:solidFill>
                <a:latin typeface="Arial" pitchFamily="34" charset="0"/>
                <a:ea typeface="ＭＳ Ｐゴシック" pitchFamily="34" charset="-128"/>
              </a:rPr>
              <a:t>27</a:t>
            </a:r>
          </a:p>
        </p:txBody>
      </p:sp>
      <p:sp>
        <p:nvSpPr>
          <p:cNvPr id="21537" name="Text Box 179"/>
          <p:cNvSpPr txBox="1">
            <a:spLocks noChangeArrowheads="1"/>
          </p:cNvSpPr>
          <p:nvPr/>
        </p:nvSpPr>
        <p:spPr bwMode="auto">
          <a:xfrm>
            <a:off x="7150100" y="5846763"/>
            <a:ext cx="517525" cy="368300"/>
          </a:xfrm>
          <a:prstGeom prst="rect">
            <a:avLst/>
          </a:prstGeom>
          <a:noFill/>
          <a:ln w="19050">
            <a:noFill/>
            <a:miter lim="800000"/>
            <a:headEnd/>
            <a:tailEnd/>
          </a:ln>
        </p:spPr>
        <p:txBody>
          <a:bodyPr wrap="none">
            <a:spAutoFit/>
          </a:bodyPr>
          <a:lstStyle/>
          <a:p>
            <a:pPr algn="ctr" defTabSz="457200"/>
            <a:r>
              <a:rPr lang="en-US">
                <a:solidFill>
                  <a:srgbClr val="FFFFFF"/>
                </a:solidFill>
                <a:latin typeface="Arial" pitchFamily="34" charset="0"/>
                <a:ea typeface="ＭＳ Ｐゴシック" pitchFamily="34" charset="-128"/>
              </a:rPr>
              <a:t>30</a:t>
            </a:r>
          </a:p>
        </p:txBody>
      </p:sp>
      <p:sp>
        <p:nvSpPr>
          <p:cNvPr id="21538" name="Text Box 180"/>
          <p:cNvSpPr txBox="1">
            <a:spLocks noChangeArrowheads="1"/>
          </p:cNvSpPr>
          <p:nvPr/>
        </p:nvSpPr>
        <p:spPr bwMode="auto">
          <a:xfrm>
            <a:off x="7759700" y="5846763"/>
            <a:ext cx="517525" cy="368300"/>
          </a:xfrm>
          <a:prstGeom prst="rect">
            <a:avLst/>
          </a:prstGeom>
          <a:noFill/>
          <a:ln w="19050">
            <a:noFill/>
            <a:miter lim="800000"/>
            <a:headEnd/>
            <a:tailEnd/>
          </a:ln>
        </p:spPr>
        <p:txBody>
          <a:bodyPr wrap="none">
            <a:spAutoFit/>
          </a:bodyPr>
          <a:lstStyle/>
          <a:p>
            <a:pPr algn="ctr" defTabSz="457200"/>
            <a:r>
              <a:rPr lang="en-US">
                <a:solidFill>
                  <a:srgbClr val="FFFFFF"/>
                </a:solidFill>
                <a:latin typeface="Arial" pitchFamily="34" charset="0"/>
                <a:ea typeface="ＭＳ Ｐゴシック" pitchFamily="34" charset="-128"/>
              </a:rPr>
              <a:t>33</a:t>
            </a:r>
          </a:p>
        </p:txBody>
      </p:sp>
      <p:sp>
        <p:nvSpPr>
          <p:cNvPr id="21539" name="Text Box 181"/>
          <p:cNvSpPr txBox="1">
            <a:spLocks noChangeArrowheads="1"/>
          </p:cNvSpPr>
          <p:nvPr/>
        </p:nvSpPr>
        <p:spPr bwMode="auto">
          <a:xfrm>
            <a:off x="8359775" y="5846763"/>
            <a:ext cx="517525" cy="368300"/>
          </a:xfrm>
          <a:prstGeom prst="rect">
            <a:avLst/>
          </a:prstGeom>
          <a:noFill/>
          <a:ln w="19050">
            <a:noFill/>
            <a:miter lim="800000"/>
            <a:headEnd/>
            <a:tailEnd/>
          </a:ln>
        </p:spPr>
        <p:txBody>
          <a:bodyPr wrap="none">
            <a:spAutoFit/>
          </a:bodyPr>
          <a:lstStyle/>
          <a:p>
            <a:pPr algn="ctr" defTabSz="457200"/>
            <a:r>
              <a:rPr lang="en-US">
                <a:solidFill>
                  <a:srgbClr val="FFFFFF"/>
                </a:solidFill>
                <a:latin typeface="Arial" pitchFamily="34" charset="0"/>
                <a:ea typeface="ＭＳ Ｐゴシック" pitchFamily="34" charset="-128"/>
              </a:rPr>
              <a:t>36</a:t>
            </a:r>
          </a:p>
        </p:txBody>
      </p:sp>
      <p:sp>
        <p:nvSpPr>
          <p:cNvPr id="21540" name="Line 676"/>
          <p:cNvSpPr>
            <a:spLocks noChangeShapeType="1"/>
          </p:cNvSpPr>
          <p:nvPr/>
        </p:nvSpPr>
        <p:spPr bwMode="auto">
          <a:xfrm flipH="1">
            <a:off x="1152525" y="5405438"/>
            <a:ext cx="168275" cy="1587"/>
          </a:xfrm>
          <a:prstGeom prst="line">
            <a:avLst/>
          </a:prstGeom>
          <a:noFill/>
          <a:ln w="19050">
            <a:solidFill>
              <a:schemeClr val="bg1"/>
            </a:solidFill>
            <a:round/>
            <a:headEnd/>
            <a:tailEnd/>
          </a:ln>
        </p:spPr>
        <p:txBody>
          <a:bodyPr/>
          <a:lstStyle/>
          <a:p>
            <a:pPr defTabSz="457200"/>
            <a:endParaRPr lang="en-US">
              <a:solidFill>
                <a:srgbClr val="5F595B"/>
              </a:solidFill>
              <a:latin typeface="Arial" pitchFamily="34" charset="0"/>
              <a:ea typeface="ＭＳ Ｐゴシック" pitchFamily="34" charset="-128"/>
            </a:endParaRPr>
          </a:p>
        </p:txBody>
      </p:sp>
      <p:sp>
        <p:nvSpPr>
          <p:cNvPr id="21541" name="Line 677"/>
          <p:cNvSpPr>
            <a:spLocks noChangeShapeType="1"/>
          </p:cNvSpPr>
          <p:nvPr/>
        </p:nvSpPr>
        <p:spPr bwMode="auto">
          <a:xfrm flipH="1">
            <a:off x="1152525" y="4616450"/>
            <a:ext cx="168275" cy="1588"/>
          </a:xfrm>
          <a:prstGeom prst="line">
            <a:avLst/>
          </a:prstGeom>
          <a:noFill/>
          <a:ln w="19050">
            <a:solidFill>
              <a:schemeClr val="bg1"/>
            </a:solidFill>
            <a:round/>
            <a:headEnd/>
            <a:tailEnd/>
          </a:ln>
        </p:spPr>
        <p:txBody>
          <a:bodyPr/>
          <a:lstStyle/>
          <a:p>
            <a:pPr defTabSz="457200"/>
            <a:endParaRPr lang="en-US">
              <a:solidFill>
                <a:srgbClr val="5F595B"/>
              </a:solidFill>
              <a:latin typeface="Arial" pitchFamily="34" charset="0"/>
              <a:ea typeface="ＭＳ Ｐゴシック" pitchFamily="34" charset="-128"/>
            </a:endParaRPr>
          </a:p>
        </p:txBody>
      </p:sp>
      <p:sp>
        <p:nvSpPr>
          <p:cNvPr id="21542" name="Line 678"/>
          <p:cNvSpPr>
            <a:spLocks noChangeShapeType="1"/>
          </p:cNvSpPr>
          <p:nvPr/>
        </p:nvSpPr>
        <p:spPr bwMode="auto">
          <a:xfrm flipH="1">
            <a:off x="1152525" y="3432175"/>
            <a:ext cx="168275" cy="3175"/>
          </a:xfrm>
          <a:prstGeom prst="line">
            <a:avLst/>
          </a:prstGeom>
          <a:noFill/>
          <a:ln w="19050">
            <a:solidFill>
              <a:schemeClr val="bg1"/>
            </a:solidFill>
            <a:round/>
            <a:headEnd/>
            <a:tailEnd/>
          </a:ln>
        </p:spPr>
        <p:txBody>
          <a:bodyPr/>
          <a:lstStyle/>
          <a:p>
            <a:pPr defTabSz="457200"/>
            <a:endParaRPr lang="en-US">
              <a:solidFill>
                <a:srgbClr val="5F595B"/>
              </a:solidFill>
              <a:latin typeface="Arial" pitchFamily="34" charset="0"/>
              <a:ea typeface="ＭＳ Ｐゴシック" pitchFamily="34" charset="-128"/>
            </a:endParaRPr>
          </a:p>
        </p:txBody>
      </p:sp>
      <p:sp>
        <p:nvSpPr>
          <p:cNvPr id="21543" name="Line 680"/>
          <p:cNvSpPr>
            <a:spLocks noChangeShapeType="1"/>
          </p:cNvSpPr>
          <p:nvPr/>
        </p:nvSpPr>
        <p:spPr bwMode="auto">
          <a:xfrm flipH="1">
            <a:off x="1152525" y="2255838"/>
            <a:ext cx="168275" cy="1587"/>
          </a:xfrm>
          <a:prstGeom prst="line">
            <a:avLst/>
          </a:prstGeom>
          <a:noFill/>
          <a:ln w="19050">
            <a:solidFill>
              <a:schemeClr val="bg1"/>
            </a:solidFill>
            <a:round/>
            <a:headEnd/>
            <a:tailEnd/>
          </a:ln>
        </p:spPr>
        <p:txBody>
          <a:bodyPr/>
          <a:lstStyle/>
          <a:p>
            <a:pPr defTabSz="457200"/>
            <a:endParaRPr lang="en-US">
              <a:solidFill>
                <a:srgbClr val="5F595B"/>
              </a:solidFill>
              <a:latin typeface="Arial" pitchFamily="34" charset="0"/>
              <a:ea typeface="ＭＳ Ｐゴシック" pitchFamily="34" charset="-128"/>
            </a:endParaRPr>
          </a:p>
        </p:txBody>
      </p:sp>
      <p:sp>
        <p:nvSpPr>
          <p:cNvPr id="21544" name="Line 683"/>
          <p:cNvSpPr>
            <a:spLocks noChangeShapeType="1"/>
          </p:cNvSpPr>
          <p:nvPr/>
        </p:nvSpPr>
        <p:spPr bwMode="auto">
          <a:xfrm flipH="1">
            <a:off x="1152525" y="5010150"/>
            <a:ext cx="168275" cy="3175"/>
          </a:xfrm>
          <a:prstGeom prst="line">
            <a:avLst/>
          </a:prstGeom>
          <a:noFill/>
          <a:ln w="19050">
            <a:solidFill>
              <a:schemeClr val="bg1"/>
            </a:solidFill>
            <a:round/>
            <a:headEnd/>
            <a:tailEnd/>
          </a:ln>
        </p:spPr>
        <p:txBody>
          <a:bodyPr/>
          <a:lstStyle/>
          <a:p>
            <a:pPr defTabSz="457200"/>
            <a:endParaRPr lang="en-US">
              <a:solidFill>
                <a:srgbClr val="5F595B"/>
              </a:solidFill>
              <a:latin typeface="Arial" pitchFamily="34" charset="0"/>
              <a:ea typeface="ＭＳ Ｐゴシック" pitchFamily="34" charset="-128"/>
            </a:endParaRPr>
          </a:p>
        </p:txBody>
      </p:sp>
      <p:sp>
        <p:nvSpPr>
          <p:cNvPr id="21545" name="Line 684"/>
          <p:cNvSpPr>
            <a:spLocks noChangeShapeType="1"/>
          </p:cNvSpPr>
          <p:nvPr/>
        </p:nvSpPr>
        <p:spPr bwMode="auto">
          <a:xfrm flipH="1">
            <a:off x="1152525" y="3827463"/>
            <a:ext cx="168275" cy="1587"/>
          </a:xfrm>
          <a:prstGeom prst="line">
            <a:avLst/>
          </a:prstGeom>
          <a:noFill/>
          <a:ln w="19050">
            <a:solidFill>
              <a:schemeClr val="bg1"/>
            </a:solidFill>
            <a:round/>
            <a:headEnd/>
            <a:tailEnd/>
          </a:ln>
        </p:spPr>
        <p:txBody>
          <a:bodyPr/>
          <a:lstStyle/>
          <a:p>
            <a:pPr defTabSz="457200"/>
            <a:endParaRPr lang="en-US">
              <a:solidFill>
                <a:srgbClr val="5F595B"/>
              </a:solidFill>
              <a:latin typeface="Arial" pitchFamily="34" charset="0"/>
              <a:ea typeface="ＭＳ Ｐゴシック" pitchFamily="34" charset="-128"/>
            </a:endParaRPr>
          </a:p>
        </p:txBody>
      </p:sp>
      <p:sp>
        <p:nvSpPr>
          <p:cNvPr id="21546" name="Line 685"/>
          <p:cNvSpPr>
            <a:spLocks noChangeShapeType="1"/>
          </p:cNvSpPr>
          <p:nvPr/>
        </p:nvSpPr>
        <p:spPr bwMode="auto">
          <a:xfrm flipH="1">
            <a:off x="1152525" y="3040063"/>
            <a:ext cx="168275" cy="0"/>
          </a:xfrm>
          <a:prstGeom prst="line">
            <a:avLst/>
          </a:prstGeom>
          <a:noFill/>
          <a:ln w="19050">
            <a:solidFill>
              <a:schemeClr val="bg1"/>
            </a:solidFill>
            <a:round/>
            <a:headEnd/>
            <a:tailEnd/>
          </a:ln>
        </p:spPr>
        <p:txBody>
          <a:bodyPr/>
          <a:lstStyle/>
          <a:p>
            <a:pPr defTabSz="457200"/>
            <a:endParaRPr lang="en-US">
              <a:solidFill>
                <a:srgbClr val="5F595B"/>
              </a:solidFill>
              <a:latin typeface="Arial" pitchFamily="34" charset="0"/>
              <a:ea typeface="ＭＳ Ｐゴシック" pitchFamily="34" charset="-128"/>
            </a:endParaRPr>
          </a:p>
        </p:txBody>
      </p:sp>
      <p:cxnSp>
        <p:nvCxnSpPr>
          <p:cNvPr id="100" name="Straight Connector 99"/>
          <p:cNvCxnSpPr>
            <a:endCxn id="21558" idx="0"/>
          </p:cNvCxnSpPr>
          <p:nvPr/>
        </p:nvCxnSpPr>
        <p:spPr>
          <a:xfrm rot="16200000" flipH="1">
            <a:off x="-750887" y="3940175"/>
            <a:ext cx="4114800" cy="0"/>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101" name="Straight Connector 9"/>
          <p:cNvCxnSpPr/>
          <p:nvPr/>
        </p:nvCxnSpPr>
        <p:spPr>
          <a:xfrm rot="10800000">
            <a:off x="1239838" y="5405438"/>
            <a:ext cx="87312" cy="1587"/>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1549" name="Rectangle 112"/>
          <p:cNvSpPr>
            <a:spLocks noChangeArrowheads="1"/>
          </p:cNvSpPr>
          <p:nvPr/>
        </p:nvSpPr>
        <p:spPr bwMode="auto">
          <a:xfrm>
            <a:off x="831850" y="5294313"/>
            <a:ext cx="347663" cy="334962"/>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0.2</a:t>
            </a:r>
          </a:p>
        </p:txBody>
      </p:sp>
      <p:cxnSp>
        <p:nvCxnSpPr>
          <p:cNvPr id="103" name="Straight Connector 11"/>
          <p:cNvCxnSpPr/>
          <p:nvPr/>
        </p:nvCxnSpPr>
        <p:spPr>
          <a:xfrm rot="10800000">
            <a:off x="1239838" y="3044825"/>
            <a:ext cx="87312" cy="1588"/>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1551" name="Rectangle 112"/>
          <p:cNvSpPr>
            <a:spLocks noChangeArrowheads="1"/>
          </p:cNvSpPr>
          <p:nvPr/>
        </p:nvSpPr>
        <p:spPr bwMode="auto">
          <a:xfrm>
            <a:off x="831850" y="2943225"/>
            <a:ext cx="347663" cy="334963"/>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1.4</a:t>
            </a:r>
          </a:p>
        </p:txBody>
      </p:sp>
      <p:cxnSp>
        <p:nvCxnSpPr>
          <p:cNvPr id="105" name="Straight Connector 13"/>
          <p:cNvCxnSpPr/>
          <p:nvPr/>
        </p:nvCxnSpPr>
        <p:spPr>
          <a:xfrm rot="10800000">
            <a:off x="1239838" y="1868488"/>
            <a:ext cx="103187" cy="1587"/>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1553" name="Rectangle 105"/>
          <p:cNvSpPr>
            <a:spLocks noChangeArrowheads="1"/>
          </p:cNvSpPr>
          <p:nvPr/>
        </p:nvSpPr>
        <p:spPr bwMode="auto">
          <a:xfrm>
            <a:off x="831850" y="1757363"/>
            <a:ext cx="347663" cy="334962"/>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2.0</a:t>
            </a:r>
          </a:p>
        </p:txBody>
      </p:sp>
      <p:sp>
        <p:nvSpPr>
          <p:cNvPr id="21554" name="Rectangle 112"/>
          <p:cNvSpPr>
            <a:spLocks noChangeArrowheads="1"/>
          </p:cNvSpPr>
          <p:nvPr/>
        </p:nvSpPr>
        <p:spPr bwMode="auto">
          <a:xfrm>
            <a:off x="831850" y="5726113"/>
            <a:ext cx="347663" cy="334962"/>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0</a:t>
            </a:r>
          </a:p>
        </p:txBody>
      </p:sp>
      <p:grpSp>
        <p:nvGrpSpPr>
          <p:cNvPr id="2" name="Group 1225"/>
          <p:cNvGrpSpPr>
            <a:grpSpLocks/>
          </p:cNvGrpSpPr>
          <p:nvPr/>
        </p:nvGrpSpPr>
        <p:grpSpPr bwMode="auto">
          <a:xfrm>
            <a:off x="1763713" y="5853113"/>
            <a:ext cx="349250" cy="466725"/>
            <a:chOff x="3453590" y="5173647"/>
            <a:chExt cx="253168" cy="342426"/>
          </a:xfrm>
        </p:grpSpPr>
        <p:sp>
          <p:nvSpPr>
            <p:cNvPr id="21620" name="Rectangle 112"/>
            <p:cNvSpPr>
              <a:spLocks noChangeArrowheads="1"/>
            </p:cNvSpPr>
            <p:nvPr/>
          </p:nvSpPr>
          <p:spPr bwMode="auto">
            <a:xfrm>
              <a:off x="3453590" y="5270476"/>
              <a:ext cx="253168" cy="245597"/>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3</a:t>
              </a:r>
            </a:p>
          </p:txBody>
        </p:sp>
        <p:cxnSp>
          <p:nvCxnSpPr>
            <p:cNvPr id="110" name="Straight Connector 109"/>
            <p:cNvCxnSpPr/>
            <p:nvPr/>
          </p:nvCxnSpPr>
          <p:spPr>
            <a:xfrm rot="5400000" flipH="1" flipV="1">
              <a:off x="3542363" y="5206855"/>
              <a:ext cx="68718" cy="2302"/>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21556" name="Rectangle 112"/>
          <p:cNvSpPr>
            <a:spLocks noChangeArrowheads="1"/>
          </p:cNvSpPr>
          <p:nvPr/>
        </p:nvSpPr>
        <p:spPr bwMode="auto">
          <a:xfrm>
            <a:off x="2355850" y="5997575"/>
            <a:ext cx="347663" cy="334963"/>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6</a:t>
            </a:r>
          </a:p>
        </p:txBody>
      </p:sp>
      <p:cxnSp>
        <p:nvCxnSpPr>
          <p:cNvPr id="112" name="Straight Connector 111"/>
          <p:cNvCxnSpPr/>
          <p:nvPr/>
        </p:nvCxnSpPr>
        <p:spPr>
          <a:xfrm rot="5400000" flipH="1" flipV="1">
            <a:off x="2478088" y="5911850"/>
            <a:ext cx="93662" cy="1588"/>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1558" name="Rectangle 112"/>
          <p:cNvSpPr>
            <a:spLocks noChangeArrowheads="1"/>
          </p:cNvSpPr>
          <p:nvPr/>
        </p:nvSpPr>
        <p:spPr bwMode="auto">
          <a:xfrm>
            <a:off x="1133475" y="5997575"/>
            <a:ext cx="347663" cy="334963"/>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0</a:t>
            </a:r>
          </a:p>
        </p:txBody>
      </p:sp>
      <p:grpSp>
        <p:nvGrpSpPr>
          <p:cNvPr id="3" name="Group 1225"/>
          <p:cNvGrpSpPr>
            <a:grpSpLocks/>
          </p:cNvGrpSpPr>
          <p:nvPr/>
        </p:nvGrpSpPr>
        <p:grpSpPr bwMode="auto">
          <a:xfrm>
            <a:off x="2971800" y="5853113"/>
            <a:ext cx="349250" cy="466725"/>
            <a:chOff x="3453590" y="5173647"/>
            <a:chExt cx="253168" cy="342426"/>
          </a:xfrm>
        </p:grpSpPr>
        <p:sp>
          <p:nvSpPr>
            <p:cNvPr id="21618" name="Rectangle 112"/>
            <p:cNvSpPr>
              <a:spLocks noChangeArrowheads="1"/>
            </p:cNvSpPr>
            <p:nvPr/>
          </p:nvSpPr>
          <p:spPr bwMode="auto">
            <a:xfrm>
              <a:off x="3453590" y="5270476"/>
              <a:ext cx="253168" cy="245597"/>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9</a:t>
              </a:r>
            </a:p>
          </p:txBody>
        </p:sp>
        <p:cxnSp>
          <p:nvCxnSpPr>
            <p:cNvPr id="116" name="Straight Connector 115"/>
            <p:cNvCxnSpPr/>
            <p:nvPr/>
          </p:nvCxnSpPr>
          <p:spPr>
            <a:xfrm rot="5400000" flipH="1" flipV="1">
              <a:off x="3542363" y="5206855"/>
              <a:ext cx="68718" cy="2302"/>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4" name="Group 1225"/>
          <p:cNvGrpSpPr>
            <a:grpSpLocks/>
          </p:cNvGrpSpPr>
          <p:nvPr/>
        </p:nvGrpSpPr>
        <p:grpSpPr bwMode="auto">
          <a:xfrm>
            <a:off x="3603625" y="5853113"/>
            <a:ext cx="347663" cy="466725"/>
            <a:chOff x="3453590" y="5173647"/>
            <a:chExt cx="253168" cy="342426"/>
          </a:xfrm>
        </p:grpSpPr>
        <p:sp>
          <p:nvSpPr>
            <p:cNvPr id="21616" name="Rectangle 112"/>
            <p:cNvSpPr>
              <a:spLocks noChangeArrowheads="1"/>
            </p:cNvSpPr>
            <p:nvPr/>
          </p:nvSpPr>
          <p:spPr bwMode="auto">
            <a:xfrm>
              <a:off x="3453590" y="5270476"/>
              <a:ext cx="253168" cy="245597"/>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12</a:t>
              </a:r>
            </a:p>
          </p:txBody>
        </p:sp>
        <p:cxnSp>
          <p:nvCxnSpPr>
            <p:cNvPr id="119" name="Straight Connector 118"/>
            <p:cNvCxnSpPr/>
            <p:nvPr/>
          </p:nvCxnSpPr>
          <p:spPr>
            <a:xfrm rot="5400000" flipH="1" flipV="1">
              <a:off x="3542347" y="5207428"/>
              <a:ext cx="68718" cy="1156"/>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5" name="Group 1225"/>
          <p:cNvGrpSpPr>
            <a:grpSpLocks/>
          </p:cNvGrpSpPr>
          <p:nvPr/>
        </p:nvGrpSpPr>
        <p:grpSpPr bwMode="auto">
          <a:xfrm>
            <a:off x="4189413" y="5853113"/>
            <a:ext cx="347662" cy="466725"/>
            <a:chOff x="3453590" y="5173647"/>
            <a:chExt cx="253168" cy="342426"/>
          </a:xfrm>
        </p:grpSpPr>
        <p:sp>
          <p:nvSpPr>
            <p:cNvPr id="21614" name="Rectangle 112"/>
            <p:cNvSpPr>
              <a:spLocks noChangeArrowheads="1"/>
            </p:cNvSpPr>
            <p:nvPr/>
          </p:nvSpPr>
          <p:spPr bwMode="auto">
            <a:xfrm>
              <a:off x="3453590" y="5270476"/>
              <a:ext cx="253168" cy="245597"/>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15</a:t>
              </a:r>
            </a:p>
          </p:txBody>
        </p:sp>
        <p:cxnSp>
          <p:nvCxnSpPr>
            <p:cNvPr id="122" name="Straight Connector 121"/>
            <p:cNvCxnSpPr/>
            <p:nvPr/>
          </p:nvCxnSpPr>
          <p:spPr>
            <a:xfrm rot="5400000" flipH="1" flipV="1">
              <a:off x="3542347" y="5207428"/>
              <a:ext cx="68718" cy="1156"/>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6" name="Group 1225"/>
          <p:cNvGrpSpPr>
            <a:grpSpLocks/>
          </p:cNvGrpSpPr>
          <p:nvPr/>
        </p:nvGrpSpPr>
        <p:grpSpPr bwMode="auto">
          <a:xfrm>
            <a:off x="4810125" y="5853113"/>
            <a:ext cx="347663" cy="466725"/>
            <a:chOff x="3453590" y="5173647"/>
            <a:chExt cx="253168" cy="342426"/>
          </a:xfrm>
        </p:grpSpPr>
        <p:sp>
          <p:nvSpPr>
            <p:cNvPr id="21612" name="Rectangle 112"/>
            <p:cNvSpPr>
              <a:spLocks noChangeArrowheads="1"/>
            </p:cNvSpPr>
            <p:nvPr/>
          </p:nvSpPr>
          <p:spPr bwMode="auto">
            <a:xfrm>
              <a:off x="3453590" y="5270476"/>
              <a:ext cx="253168" cy="245597"/>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18</a:t>
              </a:r>
            </a:p>
          </p:txBody>
        </p:sp>
        <p:cxnSp>
          <p:nvCxnSpPr>
            <p:cNvPr id="125" name="Straight Connector 124"/>
            <p:cNvCxnSpPr/>
            <p:nvPr/>
          </p:nvCxnSpPr>
          <p:spPr>
            <a:xfrm rot="5400000" flipH="1" flipV="1">
              <a:off x="3542347" y="5207428"/>
              <a:ext cx="68718" cy="1156"/>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7" name="Group 1225"/>
          <p:cNvGrpSpPr>
            <a:grpSpLocks/>
          </p:cNvGrpSpPr>
          <p:nvPr/>
        </p:nvGrpSpPr>
        <p:grpSpPr bwMode="auto">
          <a:xfrm>
            <a:off x="5426075" y="5853113"/>
            <a:ext cx="349250" cy="466725"/>
            <a:chOff x="3453590" y="5173647"/>
            <a:chExt cx="253168" cy="342426"/>
          </a:xfrm>
        </p:grpSpPr>
        <p:sp>
          <p:nvSpPr>
            <p:cNvPr id="21610" name="Rectangle 112"/>
            <p:cNvSpPr>
              <a:spLocks noChangeArrowheads="1"/>
            </p:cNvSpPr>
            <p:nvPr/>
          </p:nvSpPr>
          <p:spPr bwMode="auto">
            <a:xfrm>
              <a:off x="3453590" y="5270476"/>
              <a:ext cx="253168" cy="245597"/>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21</a:t>
              </a:r>
            </a:p>
          </p:txBody>
        </p:sp>
        <p:cxnSp>
          <p:nvCxnSpPr>
            <p:cNvPr id="128" name="Straight Connector 127"/>
            <p:cNvCxnSpPr/>
            <p:nvPr/>
          </p:nvCxnSpPr>
          <p:spPr>
            <a:xfrm rot="5400000" flipH="1" flipV="1">
              <a:off x="3542363" y="5206855"/>
              <a:ext cx="68718" cy="2302"/>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8" name="Group 1225"/>
          <p:cNvGrpSpPr>
            <a:grpSpLocks/>
          </p:cNvGrpSpPr>
          <p:nvPr/>
        </p:nvGrpSpPr>
        <p:grpSpPr bwMode="auto">
          <a:xfrm>
            <a:off x="6011863" y="5853113"/>
            <a:ext cx="349250" cy="466725"/>
            <a:chOff x="3453590" y="5173647"/>
            <a:chExt cx="253168" cy="342426"/>
          </a:xfrm>
        </p:grpSpPr>
        <p:sp>
          <p:nvSpPr>
            <p:cNvPr id="21608" name="Rectangle 112"/>
            <p:cNvSpPr>
              <a:spLocks noChangeArrowheads="1"/>
            </p:cNvSpPr>
            <p:nvPr/>
          </p:nvSpPr>
          <p:spPr bwMode="auto">
            <a:xfrm>
              <a:off x="3453590" y="5270476"/>
              <a:ext cx="253168" cy="245597"/>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24</a:t>
              </a:r>
            </a:p>
          </p:txBody>
        </p:sp>
        <p:cxnSp>
          <p:nvCxnSpPr>
            <p:cNvPr id="131" name="Straight Connector 130"/>
            <p:cNvCxnSpPr/>
            <p:nvPr/>
          </p:nvCxnSpPr>
          <p:spPr>
            <a:xfrm rot="5400000" flipH="1" flipV="1">
              <a:off x="3542363" y="5206855"/>
              <a:ext cx="68718" cy="2302"/>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9" name="Group 1225"/>
          <p:cNvGrpSpPr>
            <a:grpSpLocks/>
          </p:cNvGrpSpPr>
          <p:nvPr/>
        </p:nvGrpSpPr>
        <p:grpSpPr bwMode="auto">
          <a:xfrm>
            <a:off x="6611938" y="5853113"/>
            <a:ext cx="349250" cy="466725"/>
            <a:chOff x="3453590" y="5173647"/>
            <a:chExt cx="253168" cy="342426"/>
          </a:xfrm>
        </p:grpSpPr>
        <p:sp>
          <p:nvSpPr>
            <p:cNvPr id="21606" name="Rectangle 112"/>
            <p:cNvSpPr>
              <a:spLocks noChangeArrowheads="1"/>
            </p:cNvSpPr>
            <p:nvPr/>
          </p:nvSpPr>
          <p:spPr bwMode="auto">
            <a:xfrm>
              <a:off x="3453590" y="5270476"/>
              <a:ext cx="253168" cy="245597"/>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27</a:t>
              </a:r>
            </a:p>
          </p:txBody>
        </p:sp>
        <p:cxnSp>
          <p:nvCxnSpPr>
            <p:cNvPr id="134" name="Straight Connector 133"/>
            <p:cNvCxnSpPr/>
            <p:nvPr/>
          </p:nvCxnSpPr>
          <p:spPr>
            <a:xfrm rot="5400000" flipH="1" flipV="1">
              <a:off x="3542363" y="5206855"/>
              <a:ext cx="68718" cy="2302"/>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10" name="Group 1225"/>
          <p:cNvGrpSpPr>
            <a:grpSpLocks/>
          </p:cNvGrpSpPr>
          <p:nvPr/>
        </p:nvGrpSpPr>
        <p:grpSpPr bwMode="auto">
          <a:xfrm>
            <a:off x="7234238" y="5845175"/>
            <a:ext cx="349250" cy="474663"/>
            <a:chOff x="3453590" y="5167039"/>
            <a:chExt cx="253168" cy="349034"/>
          </a:xfrm>
        </p:grpSpPr>
        <p:sp>
          <p:nvSpPr>
            <p:cNvPr id="21604" name="Rectangle 112"/>
            <p:cNvSpPr>
              <a:spLocks noChangeArrowheads="1"/>
            </p:cNvSpPr>
            <p:nvPr/>
          </p:nvSpPr>
          <p:spPr bwMode="auto">
            <a:xfrm>
              <a:off x="3453590" y="5270476"/>
              <a:ext cx="253168" cy="245597"/>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30</a:t>
              </a:r>
            </a:p>
          </p:txBody>
        </p:sp>
        <p:cxnSp>
          <p:nvCxnSpPr>
            <p:cNvPr id="137" name="Straight Connector 136"/>
            <p:cNvCxnSpPr/>
            <p:nvPr/>
          </p:nvCxnSpPr>
          <p:spPr>
            <a:xfrm rot="5400000" flipH="1" flipV="1">
              <a:off x="3534722" y="5206737"/>
              <a:ext cx="80547" cy="1151"/>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21567" name="Rectangle 124"/>
          <p:cNvSpPr>
            <a:spLocks noChangeArrowheads="1"/>
          </p:cNvSpPr>
          <p:nvPr/>
        </p:nvSpPr>
        <p:spPr bwMode="auto">
          <a:xfrm>
            <a:off x="1343025" y="6132513"/>
            <a:ext cx="7288213" cy="323850"/>
          </a:xfrm>
          <a:prstGeom prst="rect">
            <a:avLst/>
          </a:prstGeom>
          <a:noFill/>
          <a:ln w="9525">
            <a:noFill/>
            <a:miter lim="800000"/>
            <a:headEnd/>
            <a:tailEnd/>
          </a:ln>
        </p:spPr>
        <p:txBody>
          <a:bodyPr lIns="0" tIns="0" rIns="0" bIns="0"/>
          <a:lstStyle/>
          <a:p>
            <a:pPr algn="ctr" defTabSz="457200"/>
            <a:r>
              <a:rPr lang="en-US" sz="1600">
                <a:solidFill>
                  <a:srgbClr val="5F595B"/>
                </a:solidFill>
                <a:latin typeface="Arial" pitchFamily="34" charset="0"/>
                <a:ea typeface="ＭＳ Ｐゴシック" pitchFamily="34" charset="-128"/>
              </a:rPr>
              <a:t>Months</a:t>
            </a:r>
          </a:p>
        </p:txBody>
      </p:sp>
      <p:grpSp>
        <p:nvGrpSpPr>
          <p:cNvPr id="11" name="Group 1225"/>
          <p:cNvGrpSpPr>
            <a:grpSpLocks/>
          </p:cNvGrpSpPr>
          <p:nvPr/>
        </p:nvGrpSpPr>
        <p:grpSpPr bwMode="auto">
          <a:xfrm>
            <a:off x="7877175" y="5845175"/>
            <a:ext cx="349250" cy="474663"/>
            <a:chOff x="3453590" y="5167039"/>
            <a:chExt cx="253168" cy="349034"/>
          </a:xfrm>
        </p:grpSpPr>
        <p:sp>
          <p:nvSpPr>
            <p:cNvPr id="21602" name="Rectangle 112"/>
            <p:cNvSpPr>
              <a:spLocks noChangeArrowheads="1"/>
            </p:cNvSpPr>
            <p:nvPr/>
          </p:nvSpPr>
          <p:spPr bwMode="auto">
            <a:xfrm>
              <a:off x="3453590" y="5270476"/>
              <a:ext cx="253168" cy="245597"/>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33</a:t>
              </a:r>
            </a:p>
          </p:txBody>
        </p:sp>
        <p:cxnSp>
          <p:nvCxnSpPr>
            <p:cNvPr id="141" name="Straight Connector 140"/>
            <p:cNvCxnSpPr/>
            <p:nvPr/>
          </p:nvCxnSpPr>
          <p:spPr>
            <a:xfrm rot="5400000" flipH="1" flipV="1">
              <a:off x="3534723" y="5206737"/>
              <a:ext cx="80547" cy="1150"/>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12" name="Group 1225"/>
          <p:cNvGrpSpPr>
            <a:grpSpLocks/>
          </p:cNvGrpSpPr>
          <p:nvPr/>
        </p:nvGrpSpPr>
        <p:grpSpPr bwMode="auto">
          <a:xfrm>
            <a:off x="8413750" y="5845175"/>
            <a:ext cx="349250" cy="474663"/>
            <a:chOff x="3453590" y="5167039"/>
            <a:chExt cx="253168" cy="349034"/>
          </a:xfrm>
        </p:grpSpPr>
        <p:sp>
          <p:nvSpPr>
            <p:cNvPr id="21600" name="Rectangle 112"/>
            <p:cNvSpPr>
              <a:spLocks noChangeArrowheads="1"/>
            </p:cNvSpPr>
            <p:nvPr/>
          </p:nvSpPr>
          <p:spPr bwMode="auto">
            <a:xfrm>
              <a:off x="3453590" y="5270476"/>
              <a:ext cx="253168" cy="245597"/>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36</a:t>
              </a:r>
            </a:p>
          </p:txBody>
        </p:sp>
        <p:cxnSp>
          <p:nvCxnSpPr>
            <p:cNvPr id="144" name="Straight Connector 143"/>
            <p:cNvCxnSpPr/>
            <p:nvPr/>
          </p:nvCxnSpPr>
          <p:spPr>
            <a:xfrm rot="5400000" flipH="1" flipV="1">
              <a:off x="3534723" y="5206737"/>
              <a:ext cx="80547" cy="1150"/>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cxnSp>
        <p:nvCxnSpPr>
          <p:cNvPr id="145" name="Straight Connector 9"/>
          <p:cNvCxnSpPr/>
          <p:nvPr/>
        </p:nvCxnSpPr>
        <p:spPr>
          <a:xfrm rot="10800000">
            <a:off x="1239838" y="5018088"/>
            <a:ext cx="87312" cy="1587"/>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1571" name="Rectangle 112"/>
          <p:cNvSpPr>
            <a:spLocks noChangeArrowheads="1"/>
          </p:cNvSpPr>
          <p:nvPr/>
        </p:nvSpPr>
        <p:spPr bwMode="auto">
          <a:xfrm>
            <a:off x="831850" y="4906963"/>
            <a:ext cx="347663" cy="334962"/>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0.4</a:t>
            </a:r>
          </a:p>
        </p:txBody>
      </p:sp>
      <p:cxnSp>
        <p:nvCxnSpPr>
          <p:cNvPr id="147" name="Straight Connector 9"/>
          <p:cNvCxnSpPr/>
          <p:nvPr/>
        </p:nvCxnSpPr>
        <p:spPr>
          <a:xfrm rot="10800000">
            <a:off x="1239838" y="4611688"/>
            <a:ext cx="87312" cy="1587"/>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1573" name="Rectangle 112"/>
          <p:cNvSpPr>
            <a:spLocks noChangeArrowheads="1"/>
          </p:cNvSpPr>
          <p:nvPr/>
        </p:nvSpPr>
        <p:spPr bwMode="auto">
          <a:xfrm>
            <a:off x="831850" y="4500563"/>
            <a:ext cx="347663" cy="334962"/>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0.6</a:t>
            </a:r>
          </a:p>
        </p:txBody>
      </p:sp>
      <p:cxnSp>
        <p:nvCxnSpPr>
          <p:cNvPr id="149" name="Straight Connector 9"/>
          <p:cNvCxnSpPr/>
          <p:nvPr/>
        </p:nvCxnSpPr>
        <p:spPr>
          <a:xfrm rot="10800000">
            <a:off x="1239838" y="4213225"/>
            <a:ext cx="87312" cy="1588"/>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1575" name="Rectangle 112"/>
          <p:cNvSpPr>
            <a:spLocks noChangeArrowheads="1"/>
          </p:cNvSpPr>
          <p:nvPr/>
        </p:nvSpPr>
        <p:spPr bwMode="auto">
          <a:xfrm>
            <a:off x="831850" y="4102100"/>
            <a:ext cx="347663" cy="334963"/>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0.8</a:t>
            </a:r>
          </a:p>
        </p:txBody>
      </p:sp>
      <p:cxnSp>
        <p:nvCxnSpPr>
          <p:cNvPr id="151" name="Straight Connector 9"/>
          <p:cNvCxnSpPr/>
          <p:nvPr/>
        </p:nvCxnSpPr>
        <p:spPr>
          <a:xfrm rot="10800000">
            <a:off x="1239838" y="3832225"/>
            <a:ext cx="87312" cy="1588"/>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1577" name="Rectangle 112"/>
          <p:cNvSpPr>
            <a:spLocks noChangeArrowheads="1"/>
          </p:cNvSpPr>
          <p:nvPr/>
        </p:nvSpPr>
        <p:spPr bwMode="auto">
          <a:xfrm>
            <a:off x="831850" y="3721100"/>
            <a:ext cx="347663" cy="334963"/>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1.0</a:t>
            </a:r>
          </a:p>
        </p:txBody>
      </p:sp>
      <p:cxnSp>
        <p:nvCxnSpPr>
          <p:cNvPr id="153" name="Straight Connector 9"/>
          <p:cNvCxnSpPr/>
          <p:nvPr/>
        </p:nvCxnSpPr>
        <p:spPr>
          <a:xfrm rot="10800000">
            <a:off x="1239838" y="3451225"/>
            <a:ext cx="87312" cy="1588"/>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1579" name="Rectangle 112"/>
          <p:cNvSpPr>
            <a:spLocks noChangeArrowheads="1"/>
          </p:cNvSpPr>
          <p:nvPr/>
        </p:nvSpPr>
        <p:spPr bwMode="auto">
          <a:xfrm>
            <a:off x="831850" y="3340100"/>
            <a:ext cx="347663" cy="334963"/>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1.2</a:t>
            </a:r>
          </a:p>
        </p:txBody>
      </p:sp>
      <p:cxnSp>
        <p:nvCxnSpPr>
          <p:cNvPr id="155" name="Straight Connector 11"/>
          <p:cNvCxnSpPr/>
          <p:nvPr/>
        </p:nvCxnSpPr>
        <p:spPr>
          <a:xfrm rot="10800000">
            <a:off x="1239838" y="2663825"/>
            <a:ext cx="87312" cy="1588"/>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1581" name="Rectangle 112"/>
          <p:cNvSpPr>
            <a:spLocks noChangeArrowheads="1"/>
          </p:cNvSpPr>
          <p:nvPr/>
        </p:nvSpPr>
        <p:spPr bwMode="auto">
          <a:xfrm>
            <a:off x="831850" y="2562225"/>
            <a:ext cx="347663" cy="334963"/>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1.6</a:t>
            </a:r>
          </a:p>
        </p:txBody>
      </p:sp>
      <p:cxnSp>
        <p:nvCxnSpPr>
          <p:cNvPr id="157" name="Straight Connector 11"/>
          <p:cNvCxnSpPr/>
          <p:nvPr/>
        </p:nvCxnSpPr>
        <p:spPr>
          <a:xfrm rot="10800000">
            <a:off x="1239838" y="2265363"/>
            <a:ext cx="87312" cy="1587"/>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1583" name="Rectangle 112"/>
          <p:cNvSpPr>
            <a:spLocks noChangeArrowheads="1"/>
          </p:cNvSpPr>
          <p:nvPr/>
        </p:nvSpPr>
        <p:spPr bwMode="auto">
          <a:xfrm>
            <a:off x="831850" y="2163763"/>
            <a:ext cx="347663" cy="334962"/>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1.8</a:t>
            </a:r>
          </a:p>
        </p:txBody>
      </p:sp>
      <p:grpSp>
        <p:nvGrpSpPr>
          <p:cNvPr id="13" name="Group 158"/>
          <p:cNvGrpSpPr>
            <a:grpSpLocks/>
          </p:cNvGrpSpPr>
          <p:nvPr/>
        </p:nvGrpSpPr>
        <p:grpSpPr bwMode="auto">
          <a:xfrm>
            <a:off x="1304925" y="2273300"/>
            <a:ext cx="6969125" cy="3540125"/>
            <a:chOff x="1405467" y="2057400"/>
            <a:chExt cx="5943600" cy="3539067"/>
          </a:xfrm>
        </p:grpSpPr>
        <p:sp>
          <p:nvSpPr>
            <p:cNvPr id="21598" name="Freeform 159"/>
            <p:cNvSpPr>
              <a:spLocks/>
            </p:cNvSpPr>
            <p:nvPr/>
          </p:nvSpPr>
          <p:spPr bwMode="auto">
            <a:xfrm>
              <a:off x="1405467" y="2057400"/>
              <a:ext cx="5904081" cy="3539067"/>
            </a:xfrm>
            <a:custGeom>
              <a:avLst/>
              <a:gdLst>
                <a:gd name="T0" fmla="*/ 0 w 5904081"/>
                <a:gd name="T1" fmla="*/ 3539067 h 3539067"/>
                <a:gd name="T2" fmla="*/ 381000 w 5904081"/>
                <a:gd name="T3" fmla="*/ 3412067 h 3539067"/>
                <a:gd name="T4" fmla="*/ 474133 w 5904081"/>
                <a:gd name="T5" fmla="*/ 3386667 h 3539067"/>
                <a:gd name="T6" fmla="*/ 524933 w 5904081"/>
                <a:gd name="T7" fmla="*/ 3251201 h 3539067"/>
                <a:gd name="T8" fmla="*/ 685800 w 5904081"/>
                <a:gd name="T9" fmla="*/ 3124201 h 3539067"/>
                <a:gd name="T10" fmla="*/ 905933 w 5904081"/>
                <a:gd name="T11" fmla="*/ 3048001 h 3539067"/>
                <a:gd name="T12" fmla="*/ 999066 w 5904081"/>
                <a:gd name="T13" fmla="*/ 2980267 h 3539067"/>
                <a:gd name="T14" fmla="*/ 1092200 w 5904081"/>
                <a:gd name="T15" fmla="*/ 2870201 h 3539067"/>
                <a:gd name="T16" fmla="*/ 1329266 w 5904081"/>
                <a:gd name="T17" fmla="*/ 2768601 h 3539067"/>
                <a:gd name="T18" fmla="*/ 1540933 w 5904081"/>
                <a:gd name="T19" fmla="*/ 2641601 h 3539067"/>
                <a:gd name="T20" fmla="*/ 1744133 w 5904081"/>
                <a:gd name="T21" fmla="*/ 2556933 h 3539067"/>
                <a:gd name="T22" fmla="*/ 1854200 w 5904081"/>
                <a:gd name="T23" fmla="*/ 2531533 h 3539067"/>
                <a:gd name="T24" fmla="*/ 2040466 w 5904081"/>
                <a:gd name="T25" fmla="*/ 2396067 h 3539067"/>
                <a:gd name="T26" fmla="*/ 2209801 w 5904081"/>
                <a:gd name="T27" fmla="*/ 2294467 h 3539067"/>
                <a:gd name="T28" fmla="*/ 2472267 w 5904081"/>
                <a:gd name="T29" fmla="*/ 2184401 h 3539067"/>
                <a:gd name="T30" fmla="*/ 2683933 w 5904081"/>
                <a:gd name="T31" fmla="*/ 2065873 h 3539067"/>
                <a:gd name="T32" fmla="*/ 2751667 w 5904081"/>
                <a:gd name="T33" fmla="*/ 2065873 h 3539067"/>
                <a:gd name="T34" fmla="*/ 3115732 w 5904081"/>
                <a:gd name="T35" fmla="*/ 1820339 h 3539067"/>
                <a:gd name="T36" fmla="*/ 3225800 w 5904081"/>
                <a:gd name="T37" fmla="*/ 1811873 h 3539067"/>
                <a:gd name="T38" fmla="*/ 3276600 w 5904081"/>
                <a:gd name="T39" fmla="*/ 1769539 h 3539067"/>
                <a:gd name="T40" fmla="*/ 3327400 w 5904081"/>
                <a:gd name="T41" fmla="*/ 1769539 h 3539067"/>
                <a:gd name="T42" fmla="*/ 3395132 w 5904081"/>
                <a:gd name="T43" fmla="*/ 1684873 h 3539067"/>
                <a:gd name="T44" fmla="*/ 3454400 w 5904081"/>
                <a:gd name="T45" fmla="*/ 1676406 h 3539067"/>
                <a:gd name="T46" fmla="*/ 3623732 w 5904081"/>
                <a:gd name="T47" fmla="*/ 1549406 h 3539067"/>
                <a:gd name="T48" fmla="*/ 3708400 w 5904081"/>
                <a:gd name="T49" fmla="*/ 1540939 h 3539067"/>
                <a:gd name="T50" fmla="*/ 3877732 w 5904081"/>
                <a:gd name="T51" fmla="*/ 1405473 h 3539067"/>
                <a:gd name="T52" fmla="*/ 3920066 w 5904081"/>
                <a:gd name="T53" fmla="*/ 1320806 h 3539067"/>
                <a:gd name="T54" fmla="*/ 4030132 w 5904081"/>
                <a:gd name="T55" fmla="*/ 1320806 h 3539067"/>
                <a:gd name="T56" fmla="*/ 4224865 w 5904081"/>
                <a:gd name="T57" fmla="*/ 1193806 h 3539067"/>
                <a:gd name="T58" fmla="*/ 4309533 w 5904081"/>
                <a:gd name="T59" fmla="*/ 1202273 h 3539067"/>
                <a:gd name="T60" fmla="*/ 4402665 w 5904081"/>
                <a:gd name="T61" fmla="*/ 1134539 h 3539067"/>
                <a:gd name="T62" fmla="*/ 4470401 w 5904081"/>
                <a:gd name="T63" fmla="*/ 1126073 h 3539067"/>
                <a:gd name="T64" fmla="*/ 4512733 w 5904081"/>
                <a:gd name="T65" fmla="*/ 1075273 h 3539067"/>
                <a:gd name="T66" fmla="*/ 4605865 w 5904081"/>
                <a:gd name="T67" fmla="*/ 1083739 h 3539067"/>
                <a:gd name="T68" fmla="*/ 4792133 w 5904081"/>
                <a:gd name="T69" fmla="*/ 1041400 h 3539067"/>
                <a:gd name="T70" fmla="*/ 4809065 w 5904081"/>
                <a:gd name="T71" fmla="*/ 914400 h 3539067"/>
                <a:gd name="T72" fmla="*/ 4986865 w 5904081"/>
                <a:gd name="T73" fmla="*/ 914400 h 3539067"/>
                <a:gd name="T74" fmla="*/ 5088465 w 5904081"/>
                <a:gd name="T75" fmla="*/ 778933 h 3539067"/>
                <a:gd name="T76" fmla="*/ 5173133 w 5904081"/>
                <a:gd name="T77" fmla="*/ 770467 h 3539067"/>
                <a:gd name="T78" fmla="*/ 5283201 w 5904081"/>
                <a:gd name="T79" fmla="*/ 660400 h 3539067"/>
                <a:gd name="T80" fmla="*/ 5410201 w 5904081"/>
                <a:gd name="T81" fmla="*/ 491067 h 3539067"/>
                <a:gd name="T82" fmla="*/ 5748865 w 5904081"/>
                <a:gd name="T83" fmla="*/ 491067 h 3539067"/>
                <a:gd name="T84" fmla="*/ 5782733 w 5904081"/>
                <a:gd name="T85" fmla="*/ 194733 h 3539067"/>
                <a:gd name="T86" fmla="*/ 5901265 w 5904081"/>
                <a:gd name="T87" fmla="*/ 194733 h 3539067"/>
                <a:gd name="T88" fmla="*/ 5901265 w 5904081"/>
                <a:gd name="T89" fmla="*/ 0 h 353906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904081"/>
                <a:gd name="T136" fmla="*/ 0 h 3539067"/>
                <a:gd name="T137" fmla="*/ 5904081 w 5904081"/>
                <a:gd name="T138" fmla="*/ 3539067 h 3539067"/>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904081" h="3539067">
                  <a:moveTo>
                    <a:pt x="0" y="3539067"/>
                  </a:moveTo>
                  <a:lnTo>
                    <a:pt x="381000" y="3412067"/>
                  </a:lnTo>
                  <a:lnTo>
                    <a:pt x="474133" y="3386667"/>
                  </a:lnTo>
                  <a:lnTo>
                    <a:pt x="524933" y="3251200"/>
                  </a:lnTo>
                  <a:cubicBezTo>
                    <a:pt x="679501" y="3122393"/>
                    <a:pt x="611206" y="3124200"/>
                    <a:pt x="685800" y="3124200"/>
                  </a:cubicBezTo>
                  <a:lnTo>
                    <a:pt x="905933" y="3048000"/>
                  </a:lnTo>
                  <a:lnTo>
                    <a:pt x="999066" y="2980267"/>
                  </a:lnTo>
                  <a:lnTo>
                    <a:pt x="1092200" y="2870200"/>
                  </a:lnTo>
                  <a:lnTo>
                    <a:pt x="1329266" y="2768600"/>
                  </a:lnTo>
                  <a:lnTo>
                    <a:pt x="1540933" y="2641600"/>
                  </a:lnTo>
                  <a:lnTo>
                    <a:pt x="1744133" y="2556933"/>
                  </a:lnTo>
                  <a:lnTo>
                    <a:pt x="1854200" y="2531533"/>
                  </a:lnTo>
                  <a:cubicBezTo>
                    <a:pt x="2034245" y="2394357"/>
                    <a:pt x="1957491" y="2396067"/>
                    <a:pt x="2040466" y="2396067"/>
                  </a:cubicBezTo>
                  <a:lnTo>
                    <a:pt x="2209800" y="2294467"/>
                  </a:lnTo>
                  <a:lnTo>
                    <a:pt x="2472266" y="2184400"/>
                  </a:lnTo>
                  <a:lnTo>
                    <a:pt x="2683933" y="2065867"/>
                  </a:lnTo>
                  <a:lnTo>
                    <a:pt x="2751666" y="2065867"/>
                  </a:lnTo>
                  <a:lnTo>
                    <a:pt x="3115733" y="1820333"/>
                  </a:lnTo>
                  <a:lnTo>
                    <a:pt x="3225800" y="1811867"/>
                  </a:lnTo>
                  <a:lnTo>
                    <a:pt x="3276600" y="1769533"/>
                  </a:lnTo>
                  <a:lnTo>
                    <a:pt x="3327400" y="1769533"/>
                  </a:lnTo>
                  <a:lnTo>
                    <a:pt x="3395133" y="1684867"/>
                  </a:lnTo>
                  <a:lnTo>
                    <a:pt x="3454400" y="1676400"/>
                  </a:lnTo>
                  <a:lnTo>
                    <a:pt x="3623733" y="1549400"/>
                  </a:lnTo>
                  <a:lnTo>
                    <a:pt x="3708400" y="1540933"/>
                  </a:lnTo>
                  <a:lnTo>
                    <a:pt x="3877733" y="1405467"/>
                  </a:lnTo>
                  <a:lnTo>
                    <a:pt x="3920066" y="1320800"/>
                  </a:lnTo>
                  <a:lnTo>
                    <a:pt x="4030133" y="1320800"/>
                  </a:lnTo>
                  <a:cubicBezTo>
                    <a:pt x="4218732" y="1192210"/>
                    <a:pt x="4141252" y="1193800"/>
                    <a:pt x="4224866" y="1193800"/>
                  </a:cubicBezTo>
                  <a:lnTo>
                    <a:pt x="4309533" y="1202267"/>
                  </a:lnTo>
                  <a:lnTo>
                    <a:pt x="4402666" y="1134533"/>
                  </a:lnTo>
                  <a:lnTo>
                    <a:pt x="4470400" y="1126067"/>
                  </a:lnTo>
                  <a:cubicBezTo>
                    <a:pt x="4505832" y="1072919"/>
                    <a:pt x="4483915" y="1075267"/>
                    <a:pt x="4512733" y="1075267"/>
                  </a:cubicBezTo>
                  <a:lnTo>
                    <a:pt x="4605866" y="1083733"/>
                  </a:lnTo>
                  <a:cubicBezTo>
                    <a:pt x="4794910" y="1049362"/>
                    <a:pt x="4792133" y="1112974"/>
                    <a:pt x="4792133" y="1041400"/>
                  </a:cubicBezTo>
                  <a:cubicBezTo>
                    <a:pt x="4800788" y="911584"/>
                    <a:pt x="4758173" y="914400"/>
                    <a:pt x="4809066" y="914400"/>
                  </a:cubicBezTo>
                  <a:lnTo>
                    <a:pt x="4986866" y="914400"/>
                  </a:lnTo>
                  <a:cubicBezTo>
                    <a:pt x="5081599" y="776608"/>
                    <a:pt x="5025202" y="778933"/>
                    <a:pt x="5088466" y="778933"/>
                  </a:cubicBezTo>
                  <a:lnTo>
                    <a:pt x="5173133" y="770467"/>
                  </a:lnTo>
                  <a:lnTo>
                    <a:pt x="5283200" y="660400"/>
                  </a:lnTo>
                  <a:lnTo>
                    <a:pt x="5410200" y="491067"/>
                  </a:lnTo>
                  <a:lnTo>
                    <a:pt x="5748866" y="491067"/>
                  </a:lnTo>
                  <a:lnTo>
                    <a:pt x="5782733" y="194733"/>
                  </a:lnTo>
                  <a:cubicBezTo>
                    <a:pt x="5904081" y="203401"/>
                    <a:pt x="5901266" y="242812"/>
                    <a:pt x="5901266" y="194733"/>
                  </a:cubicBezTo>
                  <a:lnTo>
                    <a:pt x="5901266" y="0"/>
                  </a:lnTo>
                </a:path>
              </a:pathLst>
            </a:custGeom>
            <a:noFill/>
            <a:ln w="28575" cap="flat" cmpd="sng" algn="ctr">
              <a:solidFill>
                <a:schemeClr val="accent2"/>
              </a:solidFill>
              <a:prstDash val="sysDash"/>
              <a:round/>
              <a:headEnd type="none" w="med" len="med"/>
              <a:tailEnd type="none" w="med" len="med"/>
            </a:ln>
          </p:spPr>
          <p:txBody>
            <a:bodyPr wrap="none" anchor="ctr">
              <a:spAutoFit/>
            </a:bodyPr>
            <a:lstStyle/>
            <a:p>
              <a:pPr defTabSz="457200"/>
              <a:endParaRPr lang="en-US">
                <a:solidFill>
                  <a:srgbClr val="5F595B"/>
                </a:solidFill>
                <a:latin typeface="Arial" pitchFamily="34" charset="0"/>
                <a:ea typeface="ＭＳ Ｐゴシック" pitchFamily="34" charset="-128"/>
              </a:endParaRPr>
            </a:p>
          </p:txBody>
        </p:sp>
        <p:sp>
          <p:nvSpPr>
            <p:cNvPr id="161" name="Freeform 160"/>
            <p:cNvSpPr/>
            <p:nvPr/>
          </p:nvSpPr>
          <p:spPr bwMode="auto">
            <a:xfrm>
              <a:off x="1413590" y="2692210"/>
              <a:ext cx="5935477" cy="2904257"/>
            </a:xfrm>
            <a:custGeom>
              <a:avLst/>
              <a:gdLst>
                <a:gd name="connsiteX0" fmla="*/ 0 w 5935134"/>
                <a:gd name="connsiteY0" fmla="*/ 2904067 h 2904067"/>
                <a:gd name="connsiteX1" fmla="*/ 414867 w 5935134"/>
                <a:gd name="connsiteY1" fmla="*/ 2785533 h 2904067"/>
                <a:gd name="connsiteX2" fmla="*/ 491067 w 5935134"/>
                <a:gd name="connsiteY2" fmla="*/ 2717800 h 2904067"/>
                <a:gd name="connsiteX3" fmla="*/ 567267 w 5935134"/>
                <a:gd name="connsiteY3" fmla="*/ 2616200 h 2904067"/>
                <a:gd name="connsiteX4" fmla="*/ 812800 w 5935134"/>
                <a:gd name="connsiteY4" fmla="*/ 2523067 h 2904067"/>
                <a:gd name="connsiteX5" fmla="*/ 939800 w 5935134"/>
                <a:gd name="connsiteY5" fmla="*/ 2480733 h 2904067"/>
                <a:gd name="connsiteX6" fmla="*/ 1007534 w 5935134"/>
                <a:gd name="connsiteY6" fmla="*/ 2404533 h 2904067"/>
                <a:gd name="connsiteX7" fmla="*/ 1236134 w 5935134"/>
                <a:gd name="connsiteY7" fmla="*/ 2336800 h 2904067"/>
                <a:gd name="connsiteX8" fmla="*/ 1380067 w 5935134"/>
                <a:gd name="connsiteY8" fmla="*/ 2294467 h 2904067"/>
                <a:gd name="connsiteX9" fmla="*/ 1490134 w 5935134"/>
                <a:gd name="connsiteY9" fmla="*/ 2235200 h 2904067"/>
                <a:gd name="connsiteX10" fmla="*/ 1684867 w 5935134"/>
                <a:gd name="connsiteY10" fmla="*/ 2142067 h 2904067"/>
                <a:gd name="connsiteX11" fmla="*/ 1837267 w 5935134"/>
                <a:gd name="connsiteY11" fmla="*/ 2091267 h 2904067"/>
                <a:gd name="connsiteX12" fmla="*/ 1981200 w 5935134"/>
                <a:gd name="connsiteY12" fmla="*/ 1981200 h 2904067"/>
                <a:gd name="connsiteX13" fmla="*/ 2150534 w 5935134"/>
                <a:gd name="connsiteY13" fmla="*/ 1921933 h 2904067"/>
                <a:gd name="connsiteX14" fmla="*/ 2336800 w 5935134"/>
                <a:gd name="connsiteY14" fmla="*/ 1888067 h 2904067"/>
                <a:gd name="connsiteX15" fmla="*/ 2455334 w 5935134"/>
                <a:gd name="connsiteY15" fmla="*/ 1837267 h 2904067"/>
                <a:gd name="connsiteX16" fmla="*/ 2573867 w 5935134"/>
                <a:gd name="connsiteY16" fmla="*/ 1786467 h 2904067"/>
                <a:gd name="connsiteX17" fmla="*/ 2709334 w 5935134"/>
                <a:gd name="connsiteY17" fmla="*/ 1735667 h 2904067"/>
                <a:gd name="connsiteX18" fmla="*/ 2870200 w 5935134"/>
                <a:gd name="connsiteY18" fmla="*/ 1651000 h 2904067"/>
                <a:gd name="connsiteX19" fmla="*/ 2929467 w 5935134"/>
                <a:gd name="connsiteY19" fmla="*/ 1549400 h 2904067"/>
                <a:gd name="connsiteX20" fmla="*/ 3115734 w 5935134"/>
                <a:gd name="connsiteY20" fmla="*/ 1507067 h 2904067"/>
                <a:gd name="connsiteX21" fmla="*/ 3234267 w 5935134"/>
                <a:gd name="connsiteY21" fmla="*/ 1498600 h 2904067"/>
                <a:gd name="connsiteX22" fmla="*/ 3335867 w 5935134"/>
                <a:gd name="connsiteY22" fmla="*/ 1447800 h 2904067"/>
                <a:gd name="connsiteX23" fmla="*/ 3378200 w 5935134"/>
                <a:gd name="connsiteY23" fmla="*/ 1371600 h 2904067"/>
                <a:gd name="connsiteX24" fmla="*/ 3513667 w 5935134"/>
                <a:gd name="connsiteY24" fmla="*/ 1354667 h 2904067"/>
                <a:gd name="connsiteX25" fmla="*/ 3581400 w 5935134"/>
                <a:gd name="connsiteY25" fmla="*/ 1286933 h 2904067"/>
                <a:gd name="connsiteX26" fmla="*/ 3826934 w 5935134"/>
                <a:gd name="connsiteY26" fmla="*/ 1202267 h 2904067"/>
                <a:gd name="connsiteX27" fmla="*/ 3886200 w 5935134"/>
                <a:gd name="connsiteY27" fmla="*/ 1100667 h 2904067"/>
                <a:gd name="connsiteX28" fmla="*/ 4030134 w 5935134"/>
                <a:gd name="connsiteY28" fmla="*/ 1126067 h 2904067"/>
                <a:gd name="connsiteX29" fmla="*/ 4080934 w 5935134"/>
                <a:gd name="connsiteY29" fmla="*/ 1058333 h 2904067"/>
                <a:gd name="connsiteX30" fmla="*/ 4182534 w 5935134"/>
                <a:gd name="connsiteY30" fmla="*/ 1083733 h 2904067"/>
                <a:gd name="connsiteX31" fmla="*/ 4309534 w 5935134"/>
                <a:gd name="connsiteY31" fmla="*/ 1016000 h 2904067"/>
                <a:gd name="connsiteX32" fmla="*/ 4318000 w 5935134"/>
                <a:gd name="connsiteY32" fmla="*/ 905933 h 2904067"/>
                <a:gd name="connsiteX33" fmla="*/ 4580467 w 5935134"/>
                <a:gd name="connsiteY33" fmla="*/ 914400 h 2904067"/>
                <a:gd name="connsiteX34" fmla="*/ 4622800 w 5935134"/>
                <a:gd name="connsiteY34" fmla="*/ 846667 h 2904067"/>
                <a:gd name="connsiteX35" fmla="*/ 4749800 w 5935134"/>
                <a:gd name="connsiteY35" fmla="*/ 838200 h 2904067"/>
                <a:gd name="connsiteX36" fmla="*/ 4809067 w 5935134"/>
                <a:gd name="connsiteY36" fmla="*/ 778933 h 2904067"/>
                <a:gd name="connsiteX37" fmla="*/ 4817534 w 5935134"/>
                <a:gd name="connsiteY37" fmla="*/ 685800 h 2904067"/>
                <a:gd name="connsiteX38" fmla="*/ 4986867 w 5935134"/>
                <a:gd name="connsiteY38" fmla="*/ 685800 h 2904067"/>
                <a:gd name="connsiteX39" fmla="*/ 4986867 w 5935134"/>
                <a:gd name="connsiteY39" fmla="*/ 567267 h 2904067"/>
                <a:gd name="connsiteX40" fmla="*/ 5706534 w 5935134"/>
                <a:gd name="connsiteY40" fmla="*/ 567267 h 2904067"/>
                <a:gd name="connsiteX41" fmla="*/ 5723467 w 5935134"/>
                <a:gd name="connsiteY41" fmla="*/ 338667 h 2904067"/>
                <a:gd name="connsiteX42" fmla="*/ 5842000 w 5935134"/>
                <a:gd name="connsiteY42" fmla="*/ 330200 h 2904067"/>
                <a:gd name="connsiteX43" fmla="*/ 5842000 w 5935134"/>
                <a:gd name="connsiteY43" fmla="*/ 186267 h 2904067"/>
                <a:gd name="connsiteX44" fmla="*/ 5935134 w 5935134"/>
                <a:gd name="connsiteY44" fmla="*/ 177800 h 2904067"/>
                <a:gd name="connsiteX45" fmla="*/ 5918200 w 5935134"/>
                <a:gd name="connsiteY45" fmla="*/ 0 h 290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935134" h="2904067">
                  <a:moveTo>
                    <a:pt x="0" y="2904067"/>
                  </a:moveTo>
                  <a:lnTo>
                    <a:pt x="414867" y="2785533"/>
                  </a:lnTo>
                  <a:lnTo>
                    <a:pt x="491067" y="2717800"/>
                  </a:lnTo>
                  <a:cubicBezTo>
                    <a:pt x="560366" y="2613852"/>
                    <a:pt x="518097" y="2616200"/>
                    <a:pt x="567267" y="2616200"/>
                  </a:cubicBezTo>
                  <a:lnTo>
                    <a:pt x="812800" y="2523067"/>
                  </a:lnTo>
                  <a:lnTo>
                    <a:pt x="939800" y="2480733"/>
                  </a:lnTo>
                  <a:lnTo>
                    <a:pt x="1007534" y="2404533"/>
                  </a:lnTo>
                  <a:cubicBezTo>
                    <a:pt x="1238866" y="2344559"/>
                    <a:pt x="1236134" y="2423986"/>
                    <a:pt x="1236134" y="2336800"/>
                  </a:cubicBezTo>
                  <a:lnTo>
                    <a:pt x="1380067" y="2294467"/>
                  </a:lnTo>
                  <a:lnTo>
                    <a:pt x="1490134" y="2235200"/>
                  </a:lnTo>
                  <a:lnTo>
                    <a:pt x="1684867" y="2142067"/>
                  </a:lnTo>
                  <a:lnTo>
                    <a:pt x="1837267" y="2091267"/>
                  </a:lnTo>
                  <a:lnTo>
                    <a:pt x="1981200" y="1981200"/>
                  </a:lnTo>
                  <a:lnTo>
                    <a:pt x="2150534" y="1921933"/>
                  </a:lnTo>
                  <a:lnTo>
                    <a:pt x="2336800" y="1888067"/>
                  </a:lnTo>
                  <a:lnTo>
                    <a:pt x="2455334" y="1837267"/>
                  </a:lnTo>
                  <a:lnTo>
                    <a:pt x="2573867" y="1786467"/>
                  </a:lnTo>
                  <a:lnTo>
                    <a:pt x="2709334" y="1735667"/>
                  </a:lnTo>
                  <a:lnTo>
                    <a:pt x="2870200" y="1651000"/>
                  </a:lnTo>
                  <a:lnTo>
                    <a:pt x="2929467" y="1549400"/>
                  </a:lnTo>
                  <a:lnTo>
                    <a:pt x="3115734" y="1507067"/>
                  </a:lnTo>
                  <a:lnTo>
                    <a:pt x="3234267" y="1498600"/>
                  </a:lnTo>
                  <a:lnTo>
                    <a:pt x="3335867" y="1447800"/>
                  </a:lnTo>
                  <a:lnTo>
                    <a:pt x="3378200" y="1371600"/>
                  </a:lnTo>
                  <a:lnTo>
                    <a:pt x="3513667" y="1354667"/>
                  </a:lnTo>
                  <a:lnTo>
                    <a:pt x="3581400" y="1286933"/>
                  </a:lnTo>
                  <a:lnTo>
                    <a:pt x="3826934" y="1202267"/>
                  </a:lnTo>
                  <a:lnTo>
                    <a:pt x="3886200" y="1100667"/>
                  </a:lnTo>
                  <a:lnTo>
                    <a:pt x="4030134" y="1126067"/>
                  </a:lnTo>
                  <a:lnTo>
                    <a:pt x="4080934" y="1058333"/>
                  </a:lnTo>
                  <a:lnTo>
                    <a:pt x="4182534" y="1083733"/>
                  </a:lnTo>
                  <a:lnTo>
                    <a:pt x="4309534" y="1016000"/>
                  </a:lnTo>
                  <a:lnTo>
                    <a:pt x="4318000" y="905933"/>
                  </a:lnTo>
                  <a:lnTo>
                    <a:pt x="4580467" y="914400"/>
                  </a:lnTo>
                  <a:lnTo>
                    <a:pt x="4622800" y="846667"/>
                  </a:lnTo>
                  <a:lnTo>
                    <a:pt x="4749800" y="838200"/>
                  </a:lnTo>
                  <a:lnTo>
                    <a:pt x="4809067" y="778933"/>
                  </a:lnTo>
                  <a:lnTo>
                    <a:pt x="4817534" y="685800"/>
                  </a:lnTo>
                  <a:lnTo>
                    <a:pt x="4986867" y="685800"/>
                  </a:lnTo>
                  <a:lnTo>
                    <a:pt x="4986867" y="567267"/>
                  </a:lnTo>
                  <a:lnTo>
                    <a:pt x="5706534" y="567267"/>
                  </a:lnTo>
                  <a:lnTo>
                    <a:pt x="5723467" y="338667"/>
                  </a:lnTo>
                  <a:lnTo>
                    <a:pt x="5842000" y="330200"/>
                  </a:lnTo>
                  <a:lnTo>
                    <a:pt x="5842000" y="186267"/>
                  </a:lnTo>
                  <a:lnTo>
                    <a:pt x="5935134" y="177800"/>
                  </a:lnTo>
                  <a:lnTo>
                    <a:pt x="5918200" y="0"/>
                  </a:lnTo>
                </a:path>
              </a:pathLst>
            </a:custGeom>
            <a:noFill/>
            <a:ln w="28575" cap="flat" cmpd="sng" algn="ctr">
              <a:solidFill>
                <a:schemeClr val="accent3"/>
              </a:solidFill>
              <a:prstDash val="solid"/>
              <a:round/>
              <a:headEnd type="none" w="med" len="med"/>
              <a:tailEnd type="none" w="med" len="med"/>
            </a:ln>
            <a:effectLst/>
          </p:spPr>
          <p:txBody>
            <a:bodyPr wrap="none" anchor="ctr">
              <a:spAutoFit/>
            </a:bodyPr>
            <a:lstStyle/>
            <a:p>
              <a:pPr algn="ctr">
                <a:defRPr/>
              </a:pPr>
              <a:endParaRPr lang="en-US" sz="1400" b="1">
                <a:solidFill>
                  <a:srgbClr val="5F595B"/>
                </a:solidFill>
                <a:ea typeface="ＭＳ Ｐゴシック" pitchFamily="34" charset="-128"/>
              </a:endParaRPr>
            </a:p>
          </p:txBody>
        </p:sp>
      </p:grpSp>
      <p:sp>
        <p:nvSpPr>
          <p:cNvPr id="21585" name="Rectangle 124"/>
          <p:cNvSpPr>
            <a:spLocks noChangeArrowheads="1"/>
          </p:cNvSpPr>
          <p:nvPr/>
        </p:nvSpPr>
        <p:spPr bwMode="auto">
          <a:xfrm rot="-5400000">
            <a:off x="-1092994" y="3520282"/>
            <a:ext cx="3952875" cy="576262"/>
          </a:xfrm>
          <a:prstGeom prst="rect">
            <a:avLst/>
          </a:prstGeom>
          <a:noFill/>
          <a:ln w="9525">
            <a:noFill/>
            <a:miter lim="800000"/>
            <a:headEnd/>
            <a:tailEnd/>
          </a:ln>
        </p:spPr>
        <p:txBody>
          <a:bodyPr lIns="0" tIns="0" rIns="0" bIns="0"/>
          <a:lstStyle/>
          <a:p>
            <a:pPr algn="ctr" defTabSz="457200"/>
            <a:r>
              <a:rPr lang="en-US" sz="1600">
                <a:solidFill>
                  <a:srgbClr val="5F595B"/>
                </a:solidFill>
                <a:latin typeface="Arial" pitchFamily="34" charset="0"/>
                <a:ea typeface="ＭＳ Ｐゴシック" pitchFamily="34" charset="-128"/>
              </a:rPr>
              <a:t>Cumulative mean number of SREs </a:t>
            </a:r>
          </a:p>
        </p:txBody>
      </p:sp>
      <p:cxnSp>
        <p:nvCxnSpPr>
          <p:cNvPr id="164" name="Straight Connector 163"/>
          <p:cNvCxnSpPr/>
          <p:nvPr/>
        </p:nvCxnSpPr>
        <p:spPr>
          <a:xfrm rot="10800000">
            <a:off x="1231900" y="5859463"/>
            <a:ext cx="7358063" cy="1587"/>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1587" name="Rectangle 6"/>
          <p:cNvSpPr>
            <a:spLocks noChangeArrowheads="1"/>
          </p:cNvSpPr>
          <p:nvPr/>
        </p:nvSpPr>
        <p:spPr bwMode="auto">
          <a:xfrm>
            <a:off x="2014538" y="6415088"/>
            <a:ext cx="7021512" cy="398462"/>
          </a:xfrm>
          <a:prstGeom prst="rect">
            <a:avLst/>
          </a:prstGeom>
          <a:noFill/>
          <a:ln w="9525">
            <a:noFill/>
            <a:miter lim="800000"/>
            <a:headEnd/>
            <a:tailEnd/>
          </a:ln>
        </p:spPr>
        <p:txBody>
          <a:bodyPr tIns="46800" bIns="46800" anchor="b"/>
          <a:lstStyle/>
          <a:p>
            <a:pPr algn="r" defTabSz="457200"/>
            <a:r>
              <a:rPr lang="en-GB" sz="1200" dirty="0" err="1">
                <a:solidFill>
                  <a:srgbClr val="5F595B"/>
                </a:solidFill>
                <a:latin typeface="Arial" pitchFamily="34" charset="0"/>
                <a:ea typeface="ＭＳ Ｐゴシック" pitchFamily="34" charset="-128"/>
              </a:rPr>
              <a:t>Fizazi</a:t>
            </a:r>
            <a:r>
              <a:rPr lang="en-GB" sz="1200" dirty="0">
                <a:solidFill>
                  <a:srgbClr val="5F595B"/>
                </a:solidFill>
                <a:latin typeface="Arial" pitchFamily="34" charset="0"/>
                <a:ea typeface="ＭＳ Ｐゴシック" pitchFamily="34" charset="-128"/>
              </a:rPr>
              <a:t> , et al,</a:t>
            </a:r>
            <a:r>
              <a:rPr lang="en-GB" sz="1200" dirty="0" smtClean="0">
                <a:solidFill>
                  <a:srgbClr val="5F595B"/>
                </a:solidFill>
                <a:latin typeface="Arial" pitchFamily="34" charset="0"/>
                <a:ea typeface="ＭＳ Ｐゴシック" pitchFamily="34" charset="-128"/>
              </a:rPr>
              <a:t> Lancet 2011</a:t>
            </a:r>
            <a:endParaRPr lang="en-GB" sz="1200" dirty="0">
              <a:solidFill>
                <a:srgbClr val="5F595B"/>
              </a:solidFill>
              <a:latin typeface="Arial" pitchFamily="34" charset="0"/>
              <a:ea typeface="ＭＳ Ｐゴシック" pitchFamily="34" charset="-128"/>
            </a:endParaRPr>
          </a:p>
        </p:txBody>
      </p:sp>
      <p:grpSp>
        <p:nvGrpSpPr>
          <p:cNvPr id="14" name="Group 164"/>
          <p:cNvGrpSpPr>
            <a:grpSpLocks/>
          </p:cNvGrpSpPr>
          <p:nvPr/>
        </p:nvGrpSpPr>
        <p:grpSpPr bwMode="auto">
          <a:xfrm>
            <a:off x="5053013" y="4656138"/>
            <a:ext cx="3457575" cy="933450"/>
            <a:chOff x="1901992" y="4695828"/>
            <a:chExt cx="3457928" cy="933286"/>
          </a:xfrm>
        </p:grpSpPr>
        <p:cxnSp>
          <p:nvCxnSpPr>
            <p:cNvPr id="174" name="Straight Connector 173"/>
            <p:cNvCxnSpPr/>
            <p:nvPr/>
          </p:nvCxnSpPr>
          <p:spPr>
            <a:xfrm rot="10800000">
              <a:off x="1919456" y="5448171"/>
              <a:ext cx="385802" cy="1587"/>
            </a:xfrm>
            <a:prstGeom prst="line">
              <a:avLst/>
            </a:prstGeom>
            <a:ln w="28575">
              <a:solidFill>
                <a:schemeClr val="accent2"/>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75" name="Straight Connector 174"/>
            <p:cNvCxnSpPr/>
            <p:nvPr/>
          </p:nvCxnSpPr>
          <p:spPr>
            <a:xfrm rot="10800000">
              <a:off x="1919456" y="5186279"/>
              <a:ext cx="385802" cy="1588"/>
            </a:xfrm>
            <a:prstGeom prst="line">
              <a:avLst/>
            </a:prstGeom>
            <a:ln w="28575">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21594" name="TextBox 559"/>
            <p:cNvSpPr txBox="1">
              <a:spLocks noChangeArrowheads="1"/>
            </p:cNvSpPr>
            <p:nvPr/>
          </p:nvSpPr>
          <p:spPr bwMode="auto">
            <a:xfrm>
              <a:off x="2400899" y="5047270"/>
              <a:ext cx="2618897" cy="323068"/>
            </a:xfrm>
            <a:prstGeom prst="rect">
              <a:avLst/>
            </a:prstGeom>
            <a:noFill/>
            <a:ln w="9525">
              <a:noFill/>
              <a:miter lim="800000"/>
              <a:headEnd/>
              <a:tailEnd/>
            </a:ln>
          </p:spPr>
          <p:txBody>
            <a:bodyPr lIns="0" tIns="0" rIns="0" bIns="0"/>
            <a:lstStyle/>
            <a:p>
              <a:pPr defTabSz="457200">
                <a:tabLst>
                  <a:tab pos="2420938" algn="r"/>
                </a:tabLst>
              </a:pPr>
              <a:r>
                <a:rPr lang="en-US" sz="1600">
                  <a:solidFill>
                    <a:srgbClr val="5F595B"/>
                  </a:solidFill>
                  <a:latin typeface="Arial" pitchFamily="34" charset="0"/>
                  <a:ea typeface="ＭＳ Ｐゴシック" pitchFamily="34" charset="-128"/>
                </a:rPr>
                <a:t>Denosumab	494</a:t>
              </a:r>
            </a:p>
          </p:txBody>
        </p:sp>
        <p:sp>
          <p:nvSpPr>
            <p:cNvPr id="21595" name="TextBox 559"/>
            <p:cNvSpPr txBox="1">
              <a:spLocks noChangeArrowheads="1"/>
            </p:cNvSpPr>
            <p:nvPr/>
          </p:nvSpPr>
          <p:spPr bwMode="auto">
            <a:xfrm>
              <a:off x="2400899" y="5306046"/>
              <a:ext cx="2959021" cy="323068"/>
            </a:xfrm>
            <a:prstGeom prst="rect">
              <a:avLst/>
            </a:prstGeom>
            <a:noFill/>
            <a:ln w="9525">
              <a:noFill/>
              <a:miter lim="800000"/>
              <a:headEnd/>
              <a:tailEnd/>
            </a:ln>
          </p:spPr>
          <p:txBody>
            <a:bodyPr lIns="0" tIns="0" rIns="0" bIns="0"/>
            <a:lstStyle/>
            <a:p>
              <a:pPr defTabSz="457200">
                <a:tabLst>
                  <a:tab pos="2420938" algn="r"/>
                </a:tabLst>
              </a:pPr>
              <a:r>
                <a:rPr lang="en-US" sz="1600">
                  <a:solidFill>
                    <a:srgbClr val="5F595B"/>
                  </a:solidFill>
                  <a:latin typeface="Arial" pitchFamily="34" charset="0"/>
                  <a:ea typeface="ＭＳ Ｐゴシック" pitchFamily="34" charset="-128"/>
                </a:rPr>
                <a:t>Zoledronic acid	584</a:t>
              </a:r>
            </a:p>
          </p:txBody>
        </p:sp>
        <p:sp>
          <p:nvSpPr>
            <p:cNvPr id="21596" name="TextBox 559"/>
            <p:cNvSpPr txBox="1">
              <a:spLocks noChangeArrowheads="1"/>
            </p:cNvSpPr>
            <p:nvPr/>
          </p:nvSpPr>
          <p:spPr bwMode="auto">
            <a:xfrm>
              <a:off x="4093442" y="4695828"/>
              <a:ext cx="1172168" cy="246606"/>
            </a:xfrm>
            <a:prstGeom prst="rect">
              <a:avLst/>
            </a:prstGeom>
            <a:noFill/>
            <a:ln w="9525">
              <a:noFill/>
              <a:miter lim="800000"/>
              <a:headEnd/>
              <a:tailEnd/>
            </a:ln>
          </p:spPr>
          <p:txBody>
            <a:bodyPr lIns="0" tIns="0" rIns="0" bIns="0"/>
            <a:lstStyle/>
            <a:p>
              <a:pPr algn="ctr" defTabSz="457200">
                <a:tabLst>
                  <a:tab pos="1879600" algn="r"/>
                </a:tabLst>
              </a:pPr>
              <a:r>
                <a:rPr lang="en-US" sz="1600">
                  <a:solidFill>
                    <a:srgbClr val="5F595B"/>
                  </a:solidFill>
                  <a:latin typeface="Arial" pitchFamily="34" charset="0"/>
                  <a:ea typeface="ＭＳ Ｐゴシック" pitchFamily="34" charset="-128"/>
                </a:rPr>
                <a:t>Events, n</a:t>
              </a:r>
            </a:p>
          </p:txBody>
        </p:sp>
        <p:cxnSp>
          <p:nvCxnSpPr>
            <p:cNvPr id="179" name="Straight Connector 178"/>
            <p:cNvCxnSpPr/>
            <p:nvPr/>
          </p:nvCxnSpPr>
          <p:spPr>
            <a:xfrm>
              <a:off x="1901992" y="5021208"/>
              <a:ext cx="2960989" cy="30158"/>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21589" name="TextBox 559"/>
          <p:cNvSpPr txBox="1">
            <a:spLocks noChangeArrowheads="1"/>
          </p:cNvSpPr>
          <p:nvPr/>
        </p:nvSpPr>
        <p:spPr bwMode="auto">
          <a:xfrm>
            <a:off x="1763713" y="2060575"/>
            <a:ext cx="3457575" cy="527050"/>
          </a:xfrm>
          <a:prstGeom prst="rect">
            <a:avLst/>
          </a:prstGeom>
          <a:noFill/>
          <a:ln w="9525">
            <a:noFill/>
            <a:miter lim="800000"/>
            <a:headEnd/>
            <a:tailEnd/>
          </a:ln>
        </p:spPr>
        <p:txBody>
          <a:bodyPr lIns="0" tIns="0" rIns="0" bIns="0"/>
          <a:lstStyle/>
          <a:p>
            <a:pPr defTabSz="457200">
              <a:tabLst>
                <a:tab pos="1879600" algn="r"/>
              </a:tabLst>
            </a:pPr>
            <a:r>
              <a:rPr lang="en-US" sz="1600">
                <a:solidFill>
                  <a:srgbClr val="5F595B"/>
                </a:solidFill>
                <a:latin typeface="Arial" pitchFamily="34" charset="0"/>
                <a:ea typeface="ＭＳ Ｐゴシック" pitchFamily="34" charset="-128"/>
              </a:rPr>
              <a:t>Rate ratio 0.82 (95% CI: 0.71, 0.94)</a:t>
            </a:r>
          </a:p>
          <a:p>
            <a:pPr defTabSz="457200">
              <a:tabLst>
                <a:tab pos="1879600" algn="r"/>
              </a:tabLst>
            </a:pPr>
            <a:r>
              <a:rPr lang="en-US" sz="1600">
                <a:solidFill>
                  <a:srgbClr val="5F595B"/>
                </a:solidFill>
                <a:latin typeface="Arial" pitchFamily="34" charset="0"/>
                <a:ea typeface="ＭＳ Ｐゴシック" pitchFamily="34" charset="-128"/>
              </a:rPr>
              <a:t>P = 0.008</a:t>
            </a:r>
            <a:r>
              <a:rPr lang="en-US" sz="1600" baseline="30000">
                <a:solidFill>
                  <a:srgbClr val="5F595B"/>
                </a:solidFill>
                <a:latin typeface="Arial" pitchFamily="34" charset="0"/>
                <a:ea typeface="ＭＳ Ｐゴシック" pitchFamily="34" charset="-128"/>
              </a:rPr>
              <a:t>†</a:t>
            </a:r>
            <a:endParaRPr lang="en-US" sz="1600">
              <a:solidFill>
                <a:srgbClr val="5F595B"/>
              </a:solidFill>
              <a:latin typeface="Arial" pitchFamily="34" charset="0"/>
              <a:ea typeface="ＭＳ Ｐゴシック" pitchFamily="34" charset="-128"/>
            </a:endParaRPr>
          </a:p>
        </p:txBody>
      </p:sp>
      <p:sp>
        <p:nvSpPr>
          <p:cNvPr id="21590" name="TextBox 165"/>
          <p:cNvSpPr txBox="1">
            <a:spLocks noChangeArrowheads="1"/>
          </p:cNvSpPr>
          <p:nvPr/>
        </p:nvSpPr>
        <p:spPr bwMode="auto">
          <a:xfrm>
            <a:off x="509588" y="6211888"/>
            <a:ext cx="4537075" cy="414337"/>
          </a:xfrm>
          <a:prstGeom prst="rect">
            <a:avLst/>
          </a:prstGeom>
          <a:noFill/>
          <a:ln w="9525">
            <a:noFill/>
            <a:miter lim="800000"/>
            <a:headEnd/>
            <a:tailEnd/>
          </a:ln>
        </p:spPr>
        <p:txBody>
          <a:bodyPr lIns="0" tIns="0" rIns="0" bIns="180000" anchor="b"/>
          <a:lstStyle/>
          <a:p>
            <a:pPr defTabSz="457200"/>
            <a:r>
              <a:rPr lang="en-US" sz="1000">
                <a:solidFill>
                  <a:srgbClr val="5F595B"/>
                </a:solidFill>
                <a:latin typeface="Arial" pitchFamily="34" charset="0"/>
                <a:ea typeface="ＭＳ Ｐゴシック" pitchFamily="34" charset="-128"/>
              </a:rPr>
              <a:t>*E</a:t>
            </a:r>
            <a:r>
              <a:rPr lang="en-US" sz="1000">
                <a:solidFill>
                  <a:srgbClr val="5F595B"/>
                </a:solidFill>
                <a:latin typeface="Arial" pitchFamily="34" charset="0"/>
                <a:ea typeface="ＭＳ Ｐゴシック" pitchFamily="34" charset="-128"/>
                <a:sym typeface="Symbol" pitchFamily="18" charset="2"/>
              </a:rPr>
              <a:t>vents that occurred at least 21 days apart</a:t>
            </a:r>
          </a:p>
          <a:p>
            <a:pPr defTabSz="457200"/>
            <a:r>
              <a:rPr lang="en-US" sz="1000" baseline="30000">
                <a:solidFill>
                  <a:srgbClr val="5F595B"/>
                </a:solidFill>
                <a:latin typeface="Arial" pitchFamily="34" charset="0"/>
                <a:ea typeface="ＭＳ Ｐゴシック" pitchFamily="34" charset="-128"/>
                <a:sym typeface="Symbol" pitchFamily="18" charset="2"/>
              </a:rPr>
              <a:t>†</a:t>
            </a:r>
            <a:r>
              <a:rPr lang="en-US" sz="1000">
                <a:solidFill>
                  <a:srgbClr val="5F595B"/>
                </a:solidFill>
                <a:latin typeface="Arial" pitchFamily="34" charset="0"/>
                <a:ea typeface="ＭＳ Ｐゴシック" pitchFamily="34" charset="-128"/>
                <a:sym typeface="Symbol" pitchFamily="18" charset="2"/>
              </a:rPr>
              <a:t>Adjusted for multiplicity</a:t>
            </a:r>
          </a:p>
        </p:txBody>
      </p:sp>
      <p:sp>
        <p:nvSpPr>
          <p:cNvPr id="21591" name="Rectangle 6"/>
          <p:cNvSpPr>
            <a:spLocks noChangeArrowheads="1"/>
          </p:cNvSpPr>
          <p:nvPr/>
        </p:nvSpPr>
        <p:spPr bwMode="auto">
          <a:xfrm>
            <a:off x="65088" y="6200775"/>
            <a:ext cx="6176962" cy="612775"/>
          </a:xfrm>
          <a:prstGeom prst="rect">
            <a:avLst/>
          </a:prstGeom>
          <a:noFill/>
          <a:ln w="9525">
            <a:noFill/>
            <a:miter lim="800000"/>
            <a:headEnd/>
            <a:tailEnd/>
          </a:ln>
        </p:spPr>
        <p:txBody>
          <a:bodyPr tIns="46800" bIns="46800" anchor="b"/>
          <a:lstStyle/>
          <a:p>
            <a:pPr defTabSz="457200" eaLnBrk="0" hangingPunct="0"/>
            <a:r>
              <a:rPr lang="en-GB" sz="800">
                <a:solidFill>
                  <a:srgbClr val="5F595B"/>
                </a:solidFill>
                <a:latin typeface="Arial" pitchFamily="34" charset="0"/>
                <a:ea typeface="ＭＳ Ｐゴシック" pitchFamily="34" charset="-128"/>
              </a:rPr>
              <a:t>Denosumab (120 mg Q4W) is not approved for use in patients with advanced cancer to delay SREs.</a:t>
            </a:r>
            <a:br>
              <a:rPr lang="en-GB" sz="800">
                <a:solidFill>
                  <a:srgbClr val="5F595B"/>
                </a:solidFill>
                <a:latin typeface="Arial" pitchFamily="34" charset="0"/>
                <a:ea typeface="ＭＳ Ｐゴシック" pitchFamily="34" charset="-128"/>
              </a:rPr>
            </a:br>
            <a:r>
              <a:rPr lang="en-GB" sz="800">
                <a:solidFill>
                  <a:srgbClr val="5F595B"/>
                </a:solidFill>
                <a:latin typeface="Arial" pitchFamily="34" charset="0"/>
                <a:ea typeface="ＭＳ Ｐゴシック" pitchFamily="34" charset="-128"/>
              </a:rPr>
              <a:t>Denosumab is investigational in that setting.</a:t>
            </a:r>
          </a:p>
        </p:txBody>
      </p:sp>
    </p:spTree>
    <p:custDataLst>
      <p:tags r:id="rId1"/>
    </p:custDataLst>
  </p:cSld>
  <p:clrMapOvr>
    <a:masterClrMapping/>
  </p:clrMapOvr>
  <p:transition spd="med">
    <p:randomBa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 name="Rectangle 1"/>
          <p:cNvSpPr/>
          <p:nvPr/>
        </p:nvSpPr>
        <p:spPr>
          <a:xfrm>
            <a:off x="0" y="0"/>
            <a:ext cx="9144000" cy="1423988"/>
          </a:xfrm>
          <a:prstGeom prst="rect">
            <a:avLst/>
          </a:prstGeom>
          <a:solidFill>
            <a:srgbClr val="006200"/>
          </a:solidFill>
          <a:ln>
            <a:solidFill>
              <a:srgbClr val="C00000"/>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GB" dirty="0">
              <a:solidFill>
                <a:srgbClr val="FFFFFF"/>
              </a:solidFill>
            </a:endParaRPr>
          </a:p>
        </p:txBody>
      </p:sp>
      <p:sp>
        <p:nvSpPr>
          <p:cNvPr id="23554" name="Title 1"/>
          <p:cNvSpPr>
            <a:spLocks noGrp="1"/>
          </p:cNvSpPr>
          <p:nvPr>
            <p:ph type="title"/>
          </p:nvPr>
        </p:nvSpPr>
        <p:spPr>
          <a:xfrm>
            <a:off x="576263" y="274638"/>
            <a:ext cx="8459787" cy="962025"/>
          </a:xfrm>
        </p:spPr>
        <p:txBody>
          <a:bodyPr wrap="square"/>
          <a:lstStyle/>
          <a:p>
            <a:pPr eaLnBrk="1" hangingPunct="1">
              <a:lnSpc>
                <a:spcPts val="2900"/>
              </a:lnSpc>
            </a:pPr>
            <a:r>
              <a:rPr lang="en-US" smtClean="0">
                <a:latin typeface="Arial" pitchFamily="34" charset="0"/>
                <a:ea typeface="ＭＳ Ｐゴシック" pitchFamily="34" charset="-128"/>
                <a:cs typeface="Arial" pitchFamily="34" charset="0"/>
              </a:rPr>
              <a:t>Integrated analysis:</a:t>
            </a:r>
            <a:br>
              <a:rPr lang="en-US" smtClean="0">
                <a:latin typeface="Arial" pitchFamily="34" charset="0"/>
                <a:ea typeface="ＭＳ Ｐゴシック" pitchFamily="34" charset="-128"/>
                <a:cs typeface="Arial" pitchFamily="34" charset="0"/>
              </a:rPr>
            </a:br>
            <a:r>
              <a:rPr lang="en-US" smtClean="0">
                <a:latin typeface="Arial" pitchFamily="34" charset="0"/>
                <a:ea typeface="ＭＳ Ｐゴシック" pitchFamily="34" charset="-128"/>
                <a:cs typeface="Arial" pitchFamily="34" charset="0"/>
              </a:rPr>
              <a:t>Denosumab significantly delayed time to first and subsequent on-study SRE* vs zoledronic acid</a:t>
            </a:r>
          </a:p>
        </p:txBody>
      </p:sp>
      <p:sp>
        <p:nvSpPr>
          <p:cNvPr id="23555" name="Rectangle 124"/>
          <p:cNvSpPr>
            <a:spLocks noChangeArrowheads="1"/>
          </p:cNvSpPr>
          <p:nvPr/>
        </p:nvSpPr>
        <p:spPr bwMode="auto">
          <a:xfrm rot="-5400000">
            <a:off x="-1120775" y="3190876"/>
            <a:ext cx="3932237" cy="576262"/>
          </a:xfrm>
          <a:prstGeom prst="rect">
            <a:avLst/>
          </a:prstGeom>
          <a:noFill/>
          <a:ln w="9525">
            <a:noFill/>
            <a:miter lim="800000"/>
            <a:headEnd/>
            <a:tailEnd/>
          </a:ln>
        </p:spPr>
        <p:txBody>
          <a:bodyPr lIns="0" tIns="0" rIns="0" bIns="0"/>
          <a:lstStyle/>
          <a:p>
            <a:pPr algn="ctr" defTabSz="457200"/>
            <a:r>
              <a:rPr lang="en-US" sz="1600">
                <a:solidFill>
                  <a:srgbClr val="5F595B"/>
                </a:solidFill>
                <a:latin typeface="Arial" pitchFamily="34" charset="0"/>
                <a:ea typeface="ＭＳ Ｐゴシック" pitchFamily="34" charset="-128"/>
              </a:rPr>
              <a:t>Cumulative mean number of SREs</a:t>
            </a:r>
          </a:p>
        </p:txBody>
      </p:sp>
      <p:sp>
        <p:nvSpPr>
          <p:cNvPr id="23556" name="Rectangle 124"/>
          <p:cNvSpPr>
            <a:spLocks noChangeArrowheads="1"/>
          </p:cNvSpPr>
          <p:nvPr/>
        </p:nvSpPr>
        <p:spPr bwMode="auto">
          <a:xfrm>
            <a:off x="1327150" y="5862638"/>
            <a:ext cx="7007225" cy="330200"/>
          </a:xfrm>
          <a:prstGeom prst="rect">
            <a:avLst/>
          </a:prstGeom>
          <a:noFill/>
          <a:ln w="9525">
            <a:noFill/>
            <a:miter lim="800000"/>
            <a:headEnd/>
            <a:tailEnd/>
          </a:ln>
        </p:spPr>
        <p:txBody>
          <a:bodyPr lIns="0" tIns="0" rIns="0" bIns="0"/>
          <a:lstStyle/>
          <a:p>
            <a:pPr algn="ctr" defTabSz="457200"/>
            <a:r>
              <a:rPr lang="en-US" sz="1600">
                <a:solidFill>
                  <a:srgbClr val="5F595B"/>
                </a:solidFill>
                <a:latin typeface="Arial" pitchFamily="34" charset="0"/>
                <a:ea typeface="ＭＳ Ｐゴシック" pitchFamily="34" charset="-128"/>
              </a:rPr>
              <a:t>Study month</a:t>
            </a:r>
          </a:p>
        </p:txBody>
      </p:sp>
      <p:cxnSp>
        <p:nvCxnSpPr>
          <p:cNvPr id="56" name="Straight Connector 55"/>
          <p:cNvCxnSpPr/>
          <p:nvPr/>
        </p:nvCxnSpPr>
        <p:spPr>
          <a:xfrm rot="10800000">
            <a:off x="1320800" y="5445125"/>
            <a:ext cx="7245350" cy="1588"/>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rot="5400000">
            <a:off x="-472281" y="3648869"/>
            <a:ext cx="3600450" cy="1588"/>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nvGrpSpPr>
          <p:cNvPr id="2" name="Group 8"/>
          <p:cNvGrpSpPr>
            <a:grpSpLocks/>
          </p:cNvGrpSpPr>
          <p:nvPr/>
        </p:nvGrpSpPr>
        <p:grpSpPr bwMode="auto">
          <a:xfrm>
            <a:off x="1325563" y="5451475"/>
            <a:ext cx="349250" cy="458788"/>
            <a:chOff x="3452857" y="5173663"/>
            <a:chExt cx="253114" cy="342435"/>
          </a:xfrm>
        </p:grpSpPr>
        <p:sp>
          <p:nvSpPr>
            <p:cNvPr id="23627" name="Rectangle 112"/>
            <p:cNvSpPr>
              <a:spLocks noChangeArrowheads="1"/>
            </p:cNvSpPr>
            <p:nvPr/>
          </p:nvSpPr>
          <p:spPr bwMode="auto">
            <a:xfrm>
              <a:off x="3452857" y="5270500"/>
              <a:ext cx="253114" cy="245598"/>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0</a:t>
              </a:r>
            </a:p>
          </p:txBody>
        </p:sp>
        <p:cxnSp>
          <p:nvCxnSpPr>
            <p:cNvPr id="124" name="Straight Connector 10"/>
            <p:cNvCxnSpPr/>
            <p:nvPr/>
          </p:nvCxnSpPr>
          <p:spPr>
            <a:xfrm rot="5400000" flipH="1" flipV="1">
              <a:off x="3541600" y="5206874"/>
              <a:ext cx="68724" cy="2301"/>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3" name="Group 52"/>
          <p:cNvGrpSpPr>
            <a:grpSpLocks/>
          </p:cNvGrpSpPr>
          <p:nvPr/>
        </p:nvGrpSpPr>
        <p:grpSpPr bwMode="auto">
          <a:xfrm>
            <a:off x="820738" y="4327525"/>
            <a:ext cx="496887" cy="330200"/>
            <a:chOff x="821068" y="4897102"/>
            <a:chExt cx="496920" cy="329726"/>
          </a:xfrm>
        </p:grpSpPr>
        <p:cxnSp>
          <p:nvCxnSpPr>
            <p:cNvPr id="121" name="Straight Connector 14"/>
            <p:cNvCxnSpPr/>
            <p:nvPr/>
          </p:nvCxnSpPr>
          <p:spPr>
            <a:xfrm rot="10800000">
              <a:off x="1230670" y="5052454"/>
              <a:ext cx="87318" cy="1586"/>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3626" name="Rectangle 112"/>
            <p:cNvSpPr>
              <a:spLocks noChangeArrowheads="1"/>
            </p:cNvSpPr>
            <p:nvPr/>
          </p:nvSpPr>
          <p:spPr bwMode="auto">
            <a:xfrm>
              <a:off x="821068" y="4897102"/>
              <a:ext cx="347997" cy="329726"/>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0.5</a:t>
              </a:r>
            </a:p>
          </p:txBody>
        </p:sp>
      </p:grpSp>
      <p:grpSp>
        <p:nvGrpSpPr>
          <p:cNvPr id="4" name="Group 28"/>
          <p:cNvGrpSpPr>
            <a:grpSpLocks/>
          </p:cNvGrpSpPr>
          <p:nvPr/>
        </p:nvGrpSpPr>
        <p:grpSpPr bwMode="auto">
          <a:xfrm>
            <a:off x="1876425" y="5451475"/>
            <a:ext cx="349250" cy="458788"/>
            <a:chOff x="3452857" y="5173663"/>
            <a:chExt cx="253114" cy="342435"/>
          </a:xfrm>
        </p:grpSpPr>
        <p:sp>
          <p:nvSpPr>
            <p:cNvPr id="23623" name="Rectangle 112"/>
            <p:cNvSpPr>
              <a:spLocks noChangeArrowheads="1"/>
            </p:cNvSpPr>
            <p:nvPr/>
          </p:nvSpPr>
          <p:spPr bwMode="auto">
            <a:xfrm>
              <a:off x="3452857" y="5270500"/>
              <a:ext cx="253114" cy="245598"/>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3</a:t>
              </a:r>
            </a:p>
          </p:txBody>
        </p:sp>
        <p:cxnSp>
          <p:nvCxnSpPr>
            <p:cNvPr id="120" name="Straight Connector 119"/>
            <p:cNvCxnSpPr/>
            <p:nvPr/>
          </p:nvCxnSpPr>
          <p:spPr>
            <a:xfrm rot="5400000" flipH="1" flipV="1">
              <a:off x="3541600" y="5206874"/>
              <a:ext cx="68724" cy="2301"/>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5" name="Group 31"/>
          <p:cNvGrpSpPr>
            <a:grpSpLocks/>
          </p:cNvGrpSpPr>
          <p:nvPr/>
        </p:nvGrpSpPr>
        <p:grpSpPr bwMode="auto">
          <a:xfrm>
            <a:off x="2417763" y="5451475"/>
            <a:ext cx="349250" cy="458788"/>
            <a:chOff x="3452857" y="5173663"/>
            <a:chExt cx="253114" cy="342435"/>
          </a:xfrm>
        </p:grpSpPr>
        <p:sp>
          <p:nvSpPr>
            <p:cNvPr id="23621" name="Rectangle 112"/>
            <p:cNvSpPr>
              <a:spLocks noChangeArrowheads="1"/>
            </p:cNvSpPr>
            <p:nvPr/>
          </p:nvSpPr>
          <p:spPr bwMode="auto">
            <a:xfrm>
              <a:off x="3452857" y="5270500"/>
              <a:ext cx="253114" cy="245598"/>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6</a:t>
              </a:r>
            </a:p>
          </p:txBody>
        </p:sp>
        <p:cxnSp>
          <p:nvCxnSpPr>
            <p:cNvPr id="118" name="Straight Connector 117"/>
            <p:cNvCxnSpPr/>
            <p:nvPr/>
          </p:nvCxnSpPr>
          <p:spPr>
            <a:xfrm rot="5400000" flipH="1" flipV="1">
              <a:off x="3541600" y="5206874"/>
              <a:ext cx="68724" cy="2301"/>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6" name="Group 34"/>
          <p:cNvGrpSpPr>
            <a:grpSpLocks/>
          </p:cNvGrpSpPr>
          <p:nvPr/>
        </p:nvGrpSpPr>
        <p:grpSpPr bwMode="auto">
          <a:xfrm>
            <a:off x="2965450" y="5451475"/>
            <a:ext cx="349250" cy="458788"/>
            <a:chOff x="3452857" y="5173663"/>
            <a:chExt cx="253114" cy="342435"/>
          </a:xfrm>
        </p:grpSpPr>
        <p:sp>
          <p:nvSpPr>
            <p:cNvPr id="23619" name="Rectangle 112"/>
            <p:cNvSpPr>
              <a:spLocks noChangeArrowheads="1"/>
            </p:cNvSpPr>
            <p:nvPr/>
          </p:nvSpPr>
          <p:spPr bwMode="auto">
            <a:xfrm>
              <a:off x="3452857" y="5270500"/>
              <a:ext cx="253114" cy="245598"/>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9</a:t>
              </a:r>
            </a:p>
          </p:txBody>
        </p:sp>
        <p:cxnSp>
          <p:nvCxnSpPr>
            <p:cNvPr id="116" name="Straight Connector 115"/>
            <p:cNvCxnSpPr/>
            <p:nvPr/>
          </p:nvCxnSpPr>
          <p:spPr>
            <a:xfrm rot="5400000" flipH="1" flipV="1">
              <a:off x="3541600" y="5206874"/>
              <a:ext cx="68724" cy="2301"/>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7" name="Group 37"/>
          <p:cNvGrpSpPr>
            <a:grpSpLocks/>
          </p:cNvGrpSpPr>
          <p:nvPr/>
        </p:nvGrpSpPr>
        <p:grpSpPr bwMode="auto">
          <a:xfrm>
            <a:off x="3506788" y="5451475"/>
            <a:ext cx="349250" cy="458788"/>
            <a:chOff x="3452857" y="5173663"/>
            <a:chExt cx="253114" cy="342435"/>
          </a:xfrm>
        </p:grpSpPr>
        <p:sp>
          <p:nvSpPr>
            <p:cNvPr id="23617" name="Rectangle 112"/>
            <p:cNvSpPr>
              <a:spLocks noChangeArrowheads="1"/>
            </p:cNvSpPr>
            <p:nvPr/>
          </p:nvSpPr>
          <p:spPr bwMode="auto">
            <a:xfrm>
              <a:off x="3452857" y="5270500"/>
              <a:ext cx="253114" cy="245598"/>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12</a:t>
              </a:r>
            </a:p>
          </p:txBody>
        </p:sp>
        <p:cxnSp>
          <p:nvCxnSpPr>
            <p:cNvPr id="114" name="Straight Connector 32"/>
            <p:cNvCxnSpPr/>
            <p:nvPr/>
          </p:nvCxnSpPr>
          <p:spPr>
            <a:xfrm rot="5400000" flipH="1" flipV="1">
              <a:off x="3541600" y="5206874"/>
              <a:ext cx="68724" cy="2301"/>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8" name="Group 40"/>
          <p:cNvGrpSpPr>
            <a:grpSpLocks/>
          </p:cNvGrpSpPr>
          <p:nvPr/>
        </p:nvGrpSpPr>
        <p:grpSpPr bwMode="auto">
          <a:xfrm>
            <a:off x="7872413" y="5451475"/>
            <a:ext cx="349250" cy="458788"/>
            <a:chOff x="3452857" y="5173663"/>
            <a:chExt cx="253114" cy="342435"/>
          </a:xfrm>
        </p:grpSpPr>
        <p:sp>
          <p:nvSpPr>
            <p:cNvPr id="23615" name="Rectangle 112"/>
            <p:cNvSpPr>
              <a:spLocks noChangeArrowheads="1"/>
            </p:cNvSpPr>
            <p:nvPr/>
          </p:nvSpPr>
          <p:spPr bwMode="auto">
            <a:xfrm>
              <a:off x="3452857" y="5270500"/>
              <a:ext cx="253114" cy="245598"/>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36</a:t>
              </a:r>
            </a:p>
          </p:txBody>
        </p:sp>
        <p:cxnSp>
          <p:nvCxnSpPr>
            <p:cNvPr id="112" name="Straight Connector 30"/>
            <p:cNvCxnSpPr/>
            <p:nvPr/>
          </p:nvCxnSpPr>
          <p:spPr>
            <a:xfrm rot="5400000" flipH="1" flipV="1">
              <a:off x="3541600" y="5206874"/>
              <a:ext cx="68724" cy="2301"/>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9" name="Group 53"/>
          <p:cNvGrpSpPr>
            <a:grpSpLocks/>
          </p:cNvGrpSpPr>
          <p:nvPr/>
        </p:nvGrpSpPr>
        <p:grpSpPr bwMode="auto">
          <a:xfrm>
            <a:off x="820738" y="3443288"/>
            <a:ext cx="496887" cy="330200"/>
            <a:chOff x="821068" y="4897102"/>
            <a:chExt cx="496920" cy="329726"/>
          </a:xfrm>
        </p:grpSpPr>
        <p:cxnSp>
          <p:nvCxnSpPr>
            <p:cNvPr id="109" name="Straight Connector 14"/>
            <p:cNvCxnSpPr/>
            <p:nvPr/>
          </p:nvCxnSpPr>
          <p:spPr>
            <a:xfrm rot="10800000">
              <a:off x="1230670" y="5052454"/>
              <a:ext cx="87318" cy="1585"/>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3614" name="Rectangle 112"/>
            <p:cNvSpPr>
              <a:spLocks noChangeArrowheads="1"/>
            </p:cNvSpPr>
            <p:nvPr/>
          </p:nvSpPr>
          <p:spPr bwMode="auto">
            <a:xfrm>
              <a:off x="821068" y="4897102"/>
              <a:ext cx="347997" cy="329726"/>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1.0</a:t>
              </a:r>
            </a:p>
          </p:txBody>
        </p:sp>
      </p:grpSp>
      <p:cxnSp>
        <p:nvCxnSpPr>
          <p:cNvPr id="107" name="Straight Connector 14"/>
          <p:cNvCxnSpPr/>
          <p:nvPr/>
        </p:nvCxnSpPr>
        <p:spPr>
          <a:xfrm rot="10800000">
            <a:off x="1230313" y="2722563"/>
            <a:ext cx="87312" cy="1587"/>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3568" name="Rectangle 112"/>
          <p:cNvSpPr>
            <a:spLocks noChangeArrowheads="1"/>
          </p:cNvSpPr>
          <p:nvPr/>
        </p:nvSpPr>
        <p:spPr bwMode="auto">
          <a:xfrm>
            <a:off x="820738" y="2566988"/>
            <a:ext cx="347662" cy="330200"/>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1.5</a:t>
            </a:r>
          </a:p>
        </p:txBody>
      </p:sp>
      <p:cxnSp>
        <p:nvCxnSpPr>
          <p:cNvPr id="105" name="Straight Connector 14"/>
          <p:cNvCxnSpPr/>
          <p:nvPr/>
        </p:nvCxnSpPr>
        <p:spPr>
          <a:xfrm rot="10800000">
            <a:off x="1230313" y="1839913"/>
            <a:ext cx="87312" cy="1587"/>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3570" name="Rectangle 112"/>
          <p:cNvSpPr>
            <a:spLocks noChangeArrowheads="1"/>
          </p:cNvSpPr>
          <p:nvPr/>
        </p:nvSpPr>
        <p:spPr bwMode="auto">
          <a:xfrm>
            <a:off x="820738" y="1684338"/>
            <a:ext cx="347662" cy="330200"/>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2.0</a:t>
            </a:r>
          </a:p>
        </p:txBody>
      </p:sp>
      <p:grpSp>
        <p:nvGrpSpPr>
          <p:cNvPr id="10" name="Group 62"/>
          <p:cNvGrpSpPr>
            <a:grpSpLocks/>
          </p:cNvGrpSpPr>
          <p:nvPr/>
        </p:nvGrpSpPr>
        <p:grpSpPr bwMode="auto">
          <a:xfrm>
            <a:off x="820738" y="5214938"/>
            <a:ext cx="496887" cy="330200"/>
            <a:chOff x="821068" y="4897102"/>
            <a:chExt cx="496920" cy="329726"/>
          </a:xfrm>
        </p:grpSpPr>
        <p:cxnSp>
          <p:nvCxnSpPr>
            <p:cNvPr id="103" name="Straight Connector 14"/>
            <p:cNvCxnSpPr/>
            <p:nvPr/>
          </p:nvCxnSpPr>
          <p:spPr>
            <a:xfrm rot="10800000">
              <a:off x="1230670" y="5052454"/>
              <a:ext cx="87318" cy="1585"/>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3612" name="Rectangle 112"/>
            <p:cNvSpPr>
              <a:spLocks noChangeArrowheads="1"/>
            </p:cNvSpPr>
            <p:nvPr/>
          </p:nvSpPr>
          <p:spPr bwMode="auto">
            <a:xfrm>
              <a:off x="821068" y="4897102"/>
              <a:ext cx="347997" cy="329726"/>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0.0</a:t>
              </a:r>
            </a:p>
          </p:txBody>
        </p:sp>
      </p:grpSp>
      <p:grpSp>
        <p:nvGrpSpPr>
          <p:cNvPr id="11" name="Group 37"/>
          <p:cNvGrpSpPr>
            <a:grpSpLocks/>
          </p:cNvGrpSpPr>
          <p:nvPr/>
        </p:nvGrpSpPr>
        <p:grpSpPr bwMode="auto">
          <a:xfrm>
            <a:off x="4057650" y="5451475"/>
            <a:ext cx="349250" cy="458788"/>
            <a:chOff x="3452857" y="5173663"/>
            <a:chExt cx="253114" cy="342435"/>
          </a:xfrm>
        </p:grpSpPr>
        <p:sp>
          <p:nvSpPr>
            <p:cNvPr id="23609" name="Rectangle 112"/>
            <p:cNvSpPr>
              <a:spLocks noChangeArrowheads="1"/>
            </p:cNvSpPr>
            <p:nvPr/>
          </p:nvSpPr>
          <p:spPr bwMode="auto">
            <a:xfrm>
              <a:off x="3452857" y="5270500"/>
              <a:ext cx="253114" cy="245598"/>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15</a:t>
              </a:r>
            </a:p>
          </p:txBody>
        </p:sp>
        <p:cxnSp>
          <p:nvCxnSpPr>
            <p:cNvPr id="102" name="Straight Connector 101"/>
            <p:cNvCxnSpPr/>
            <p:nvPr/>
          </p:nvCxnSpPr>
          <p:spPr>
            <a:xfrm rot="5400000" flipH="1" flipV="1">
              <a:off x="3541600" y="5206874"/>
              <a:ext cx="68724" cy="2301"/>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12" name="Group 37"/>
          <p:cNvGrpSpPr>
            <a:grpSpLocks/>
          </p:cNvGrpSpPr>
          <p:nvPr/>
        </p:nvGrpSpPr>
        <p:grpSpPr bwMode="auto">
          <a:xfrm>
            <a:off x="4603750" y="5451475"/>
            <a:ext cx="349250" cy="458788"/>
            <a:chOff x="3452857" y="5173663"/>
            <a:chExt cx="253114" cy="342435"/>
          </a:xfrm>
        </p:grpSpPr>
        <p:sp>
          <p:nvSpPr>
            <p:cNvPr id="23607" name="Rectangle 112"/>
            <p:cNvSpPr>
              <a:spLocks noChangeArrowheads="1"/>
            </p:cNvSpPr>
            <p:nvPr/>
          </p:nvSpPr>
          <p:spPr bwMode="auto">
            <a:xfrm>
              <a:off x="3452857" y="5270500"/>
              <a:ext cx="253114" cy="245598"/>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18</a:t>
              </a:r>
            </a:p>
          </p:txBody>
        </p:sp>
        <p:cxnSp>
          <p:nvCxnSpPr>
            <p:cNvPr id="100" name="Straight Connector 99"/>
            <p:cNvCxnSpPr/>
            <p:nvPr/>
          </p:nvCxnSpPr>
          <p:spPr>
            <a:xfrm rot="5400000" flipH="1" flipV="1">
              <a:off x="3541600" y="5206874"/>
              <a:ext cx="68724" cy="2301"/>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13" name="Group 37"/>
          <p:cNvGrpSpPr>
            <a:grpSpLocks/>
          </p:cNvGrpSpPr>
          <p:nvPr/>
        </p:nvGrpSpPr>
        <p:grpSpPr bwMode="auto">
          <a:xfrm>
            <a:off x="5143500" y="5451475"/>
            <a:ext cx="349250" cy="458788"/>
            <a:chOff x="3452857" y="5173663"/>
            <a:chExt cx="253114" cy="342435"/>
          </a:xfrm>
        </p:grpSpPr>
        <p:sp>
          <p:nvSpPr>
            <p:cNvPr id="23605" name="Rectangle 112"/>
            <p:cNvSpPr>
              <a:spLocks noChangeArrowheads="1"/>
            </p:cNvSpPr>
            <p:nvPr/>
          </p:nvSpPr>
          <p:spPr bwMode="auto">
            <a:xfrm>
              <a:off x="3452857" y="5270500"/>
              <a:ext cx="253114" cy="245598"/>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21</a:t>
              </a:r>
            </a:p>
          </p:txBody>
        </p:sp>
        <p:cxnSp>
          <p:nvCxnSpPr>
            <p:cNvPr id="98" name="Straight Connector 97"/>
            <p:cNvCxnSpPr/>
            <p:nvPr/>
          </p:nvCxnSpPr>
          <p:spPr>
            <a:xfrm rot="5400000" flipH="1" flipV="1">
              <a:off x="3541600" y="5206874"/>
              <a:ext cx="68724" cy="2301"/>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14" name="Group 37"/>
          <p:cNvGrpSpPr>
            <a:grpSpLocks/>
          </p:cNvGrpSpPr>
          <p:nvPr/>
        </p:nvGrpSpPr>
        <p:grpSpPr bwMode="auto">
          <a:xfrm>
            <a:off x="5689600" y="5451475"/>
            <a:ext cx="349250" cy="458788"/>
            <a:chOff x="3452857" y="5173663"/>
            <a:chExt cx="253114" cy="342435"/>
          </a:xfrm>
        </p:grpSpPr>
        <p:sp>
          <p:nvSpPr>
            <p:cNvPr id="23603" name="Rectangle 112"/>
            <p:cNvSpPr>
              <a:spLocks noChangeArrowheads="1"/>
            </p:cNvSpPr>
            <p:nvPr/>
          </p:nvSpPr>
          <p:spPr bwMode="auto">
            <a:xfrm>
              <a:off x="3452857" y="5270500"/>
              <a:ext cx="253114" cy="245598"/>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24</a:t>
              </a:r>
            </a:p>
          </p:txBody>
        </p:sp>
        <p:cxnSp>
          <p:nvCxnSpPr>
            <p:cNvPr id="96" name="Straight Connector 95"/>
            <p:cNvCxnSpPr/>
            <p:nvPr/>
          </p:nvCxnSpPr>
          <p:spPr>
            <a:xfrm rot="5400000" flipH="1" flipV="1">
              <a:off x="3541600" y="5206874"/>
              <a:ext cx="68724" cy="2301"/>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15" name="Group 37"/>
          <p:cNvGrpSpPr>
            <a:grpSpLocks/>
          </p:cNvGrpSpPr>
          <p:nvPr/>
        </p:nvGrpSpPr>
        <p:grpSpPr bwMode="auto">
          <a:xfrm>
            <a:off x="6235700" y="5451475"/>
            <a:ext cx="349250" cy="458788"/>
            <a:chOff x="3452857" y="5173663"/>
            <a:chExt cx="253114" cy="342435"/>
          </a:xfrm>
        </p:grpSpPr>
        <p:sp>
          <p:nvSpPr>
            <p:cNvPr id="23601" name="Rectangle 112"/>
            <p:cNvSpPr>
              <a:spLocks noChangeArrowheads="1"/>
            </p:cNvSpPr>
            <p:nvPr/>
          </p:nvSpPr>
          <p:spPr bwMode="auto">
            <a:xfrm>
              <a:off x="3452857" y="5270500"/>
              <a:ext cx="253114" cy="245598"/>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27</a:t>
              </a:r>
            </a:p>
          </p:txBody>
        </p:sp>
        <p:cxnSp>
          <p:nvCxnSpPr>
            <p:cNvPr id="94" name="Straight Connector 93"/>
            <p:cNvCxnSpPr/>
            <p:nvPr/>
          </p:nvCxnSpPr>
          <p:spPr>
            <a:xfrm rot="5400000" flipH="1" flipV="1">
              <a:off x="3541600" y="5206874"/>
              <a:ext cx="68724" cy="2301"/>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16" name="Group 37"/>
          <p:cNvGrpSpPr>
            <a:grpSpLocks/>
          </p:cNvGrpSpPr>
          <p:nvPr/>
        </p:nvGrpSpPr>
        <p:grpSpPr bwMode="auto">
          <a:xfrm>
            <a:off x="6781800" y="5451475"/>
            <a:ext cx="349250" cy="458788"/>
            <a:chOff x="3452857" y="5173663"/>
            <a:chExt cx="253114" cy="342435"/>
          </a:xfrm>
        </p:grpSpPr>
        <p:sp>
          <p:nvSpPr>
            <p:cNvPr id="23599" name="Rectangle 112"/>
            <p:cNvSpPr>
              <a:spLocks noChangeArrowheads="1"/>
            </p:cNvSpPr>
            <p:nvPr/>
          </p:nvSpPr>
          <p:spPr bwMode="auto">
            <a:xfrm>
              <a:off x="3452857" y="5270500"/>
              <a:ext cx="253114" cy="245598"/>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30</a:t>
              </a:r>
            </a:p>
          </p:txBody>
        </p:sp>
        <p:cxnSp>
          <p:nvCxnSpPr>
            <p:cNvPr id="92" name="Straight Connector 91"/>
            <p:cNvCxnSpPr/>
            <p:nvPr/>
          </p:nvCxnSpPr>
          <p:spPr>
            <a:xfrm rot="5400000" flipH="1" flipV="1">
              <a:off x="3541600" y="5206874"/>
              <a:ext cx="68724" cy="2301"/>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17" name="Group 37"/>
          <p:cNvGrpSpPr>
            <a:grpSpLocks/>
          </p:cNvGrpSpPr>
          <p:nvPr/>
        </p:nvGrpSpPr>
        <p:grpSpPr bwMode="auto">
          <a:xfrm>
            <a:off x="7327900" y="5451475"/>
            <a:ext cx="349250" cy="458788"/>
            <a:chOff x="3452857" y="5173663"/>
            <a:chExt cx="253114" cy="342435"/>
          </a:xfrm>
        </p:grpSpPr>
        <p:sp>
          <p:nvSpPr>
            <p:cNvPr id="23597" name="Rectangle 112"/>
            <p:cNvSpPr>
              <a:spLocks noChangeArrowheads="1"/>
            </p:cNvSpPr>
            <p:nvPr/>
          </p:nvSpPr>
          <p:spPr bwMode="auto">
            <a:xfrm>
              <a:off x="3452857" y="5270500"/>
              <a:ext cx="253114" cy="245598"/>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33</a:t>
              </a:r>
            </a:p>
          </p:txBody>
        </p:sp>
        <p:cxnSp>
          <p:nvCxnSpPr>
            <p:cNvPr id="90" name="Straight Connector 89"/>
            <p:cNvCxnSpPr/>
            <p:nvPr/>
          </p:nvCxnSpPr>
          <p:spPr>
            <a:xfrm rot="5400000" flipH="1" flipV="1">
              <a:off x="3541600" y="5206874"/>
              <a:ext cx="68724" cy="2301"/>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85" name="Freeform 84"/>
          <p:cNvSpPr/>
          <p:nvPr/>
        </p:nvSpPr>
        <p:spPr>
          <a:xfrm>
            <a:off x="1498600" y="3094038"/>
            <a:ext cx="6191250" cy="2266950"/>
          </a:xfrm>
          <a:custGeom>
            <a:avLst/>
            <a:gdLst>
              <a:gd name="connsiteX0" fmla="*/ 6191250 w 6191250"/>
              <a:gd name="connsiteY0" fmla="*/ 0 h 2266950"/>
              <a:gd name="connsiteX1" fmla="*/ 6191250 w 6191250"/>
              <a:gd name="connsiteY1" fmla="*/ 158750 h 2266950"/>
              <a:gd name="connsiteX2" fmla="*/ 6115050 w 6191250"/>
              <a:gd name="connsiteY2" fmla="*/ 158750 h 2266950"/>
              <a:gd name="connsiteX3" fmla="*/ 6115050 w 6191250"/>
              <a:gd name="connsiteY3" fmla="*/ 292100 h 2266950"/>
              <a:gd name="connsiteX4" fmla="*/ 5994400 w 6191250"/>
              <a:gd name="connsiteY4" fmla="*/ 285750 h 2266950"/>
              <a:gd name="connsiteX5" fmla="*/ 6007100 w 6191250"/>
              <a:gd name="connsiteY5" fmla="*/ 393700 h 2266950"/>
              <a:gd name="connsiteX6" fmla="*/ 6007100 w 6191250"/>
              <a:gd name="connsiteY6" fmla="*/ 393700 h 2266950"/>
              <a:gd name="connsiteX7" fmla="*/ 5988050 w 6191250"/>
              <a:gd name="connsiteY7" fmla="*/ 495300 h 2266950"/>
              <a:gd name="connsiteX8" fmla="*/ 5226050 w 6191250"/>
              <a:gd name="connsiteY8" fmla="*/ 501650 h 2266950"/>
              <a:gd name="connsiteX9" fmla="*/ 5232400 w 6191250"/>
              <a:gd name="connsiteY9" fmla="*/ 603250 h 2266950"/>
              <a:gd name="connsiteX10" fmla="*/ 5149850 w 6191250"/>
              <a:gd name="connsiteY10" fmla="*/ 584200 h 2266950"/>
              <a:gd name="connsiteX11" fmla="*/ 5149850 w 6191250"/>
              <a:gd name="connsiteY11" fmla="*/ 584200 h 2266950"/>
              <a:gd name="connsiteX12" fmla="*/ 5073650 w 6191250"/>
              <a:gd name="connsiteY12" fmla="*/ 596900 h 2266950"/>
              <a:gd name="connsiteX13" fmla="*/ 4959350 w 6191250"/>
              <a:gd name="connsiteY13" fmla="*/ 736600 h 2266950"/>
              <a:gd name="connsiteX14" fmla="*/ 4832350 w 6191250"/>
              <a:gd name="connsiteY14" fmla="*/ 730250 h 2266950"/>
              <a:gd name="connsiteX15" fmla="*/ 4787900 w 6191250"/>
              <a:gd name="connsiteY15" fmla="*/ 762000 h 2266950"/>
              <a:gd name="connsiteX16" fmla="*/ 4591050 w 6191250"/>
              <a:gd name="connsiteY16" fmla="*/ 755650 h 2266950"/>
              <a:gd name="connsiteX17" fmla="*/ 4540250 w 6191250"/>
              <a:gd name="connsiteY17" fmla="*/ 800100 h 2266950"/>
              <a:gd name="connsiteX18" fmla="*/ 4514850 w 6191250"/>
              <a:gd name="connsiteY18" fmla="*/ 844550 h 2266950"/>
              <a:gd name="connsiteX19" fmla="*/ 4432300 w 6191250"/>
              <a:gd name="connsiteY19" fmla="*/ 850900 h 2266950"/>
              <a:gd name="connsiteX20" fmla="*/ 4381500 w 6191250"/>
              <a:gd name="connsiteY20" fmla="*/ 882650 h 2266950"/>
              <a:gd name="connsiteX21" fmla="*/ 4260850 w 6191250"/>
              <a:gd name="connsiteY21" fmla="*/ 882650 h 2266950"/>
              <a:gd name="connsiteX22" fmla="*/ 4146550 w 6191250"/>
              <a:gd name="connsiteY22" fmla="*/ 895350 h 2266950"/>
              <a:gd name="connsiteX23" fmla="*/ 4064000 w 6191250"/>
              <a:gd name="connsiteY23" fmla="*/ 914400 h 2266950"/>
              <a:gd name="connsiteX24" fmla="*/ 4019550 w 6191250"/>
              <a:gd name="connsiteY24" fmla="*/ 952500 h 2266950"/>
              <a:gd name="connsiteX25" fmla="*/ 4019550 w 6191250"/>
              <a:gd name="connsiteY25" fmla="*/ 952500 h 2266950"/>
              <a:gd name="connsiteX26" fmla="*/ 3911600 w 6191250"/>
              <a:gd name="connsiteY26" fmla="*/ 971550 h 2266950"/>
              <a:gd name="connsiteX27" fmla="*/ 3765550 w 6191250"/>
              <a:gd name="connsiteY27" fmla="*/ 1009650 h 2266950"/>
              <a:gd name="connsiteX28" fmla="*/ 3594100 w 6191250"/>
              <a:gd name="connsiteY28" fmla="*/ 1066800 h 2266950"/>
              <a:gd name="connsiteX29" fmla="*/ 3530600 w 6191250"/>
              <a:gd name="connsiteY29" fmla="*/ 1079500 h 2266950"/>
              <a:gd name="connsiteX30" fmla="*/ 3473450 w 6191250"/>
              <a:gd name="connsiteY30" fmla="*/ 1130300 h 2266950"/>
              <a:gd name="connsiteX31" fmla="*/ 3327400 w 6191250"/>
              <a:gd name="connsiteY31" fmla="*/ 1143000 h 2266950"/>
              <a:gd name="connsiteX32" fmla="*/ 3232150 w 6191250"/>
              <a:gd name="connsiteY32" fmla="*/ 1143000 h 2266950"/>
              <a:gd name="connsiteX33" fmla="*/ 3048000 w 6191250"/>
              <a:gd name="connsiteY33" fmla="*/ 1193800 h 2266950"/>
              <a:gd name="connsiteX34" fmla="*/ 3003550 w 6191250"/>
              <a:gd name="connsiteY34" fmla="*/ 1231900 h 2266950"/>
              <a:gd name="connsiteX35" fmla="*/ 2832100 w 6191250"/>
              <a:gd name="connsiteY35" fmla="*/ 1270000 h 2266950"/>
              <a:gd name="connsiteX36" fmla="*/ 2635250 w 6191250"/>
              <a:gd name="connsiteY36" fmla="*/ 1320800 h 2266950"/>
              <a:gd name="connsiteX37" fmla="*/ 2546350 w 6191250"/>
              <a:gd name="connsiteY37" fmla="*/ 1339850 h 2266950"/>
              <a:gd name="connsiteX38" fmla="*/ 2495550 w 6191250"/>
              <a:gd name="connsiteY38" fmla="*/ 1377950 h 2266950"/>
              <a:gd name="connsiteX39" fmla="*/ 2241550 w 6191250"/>
              <a:gd name="connsiteY39" fmla="*/ 1416050 h 2266950"/>
              <a:gd name="connsiteX40" fmla="*/ 2076450 w 6191250"/>
              <a:gd name="connsiteY40" fmla="*/ 1447800 h 2266950"/>
              <a:gd name="connsiteX41" fmla="*/ 1974850 w 6191250"/>
              <a:gd name="connsiteY41" fmla="*/ 1517650 h 2266950"/>
              <a:gd name="connsiteX42" fmla="*/ 1771650 w 6191250"/>
              <a:gd name="connsiteY42" fmla="*/ 1574800 h 2266950"/>
              <a:gd name="connsiteX43" fmla="*/ 1593850 w 6191250"/>
              <a:gd name="connsiteY43" fmla="*/ 1619250 h 2266950"/>
              <a:gd name="connsiteX44" fmla="*/ 1511300 w 6191250"/>
              <a:gd name="connsiteY44" fmla="*/ 1657350 h 2266950"/>
              <a:gd name="connsiteX45" fmla="*/ 1485900 w 6191250"/>
              <a:gd name="connsiteY45" fmla="*/ 1689100 h 2266950"/>
              <a:gd name="connsiteX46" fmla="*/ 1181100 w 6191250"/>
              <a:gd name="connsiteY46" fmla="*/ 1752600 h 2266950"/>
              <a:gd name="connsiteX47" fmla="*/ 1085850 w 6191250"/>
              <a:gd name="connsiteY47" fmla="*/ 1771650 h 2266950"/>
              <a:gd name="connsiteX48" fmla="*/ 1009650 w 6191250"/>
              <a:gd name="connsiteY48" fmla="*/ 1803400 h 2266950"/>
              <a:gd name="connsiteX49" fmla="*/ 996950 w 6191250"/>
              <a:gd name="connsiteY49" fmla="*/ 1854200 h 2266950"/>
              <a:gd name="connsiteX50" fmla="*/ 901700 w 6191250"/>
              <a:gd name="connsiteY50" fmla="*/ 1898650 h 2266950"/>
              <a:gd name="connsiteX51" fmla="*/ 609600 w 6191250"/>
              <a:gd name="connsiteY51" fmla="*/ 1981200 h 2266950"/>
              <a:gd name="connsiteX52" fmla="*/ 539750 w 6191250"/>
              <a:gd name="connsiteY52" fmla="*/ 2000250 h 2266950"/>
              <a:gd name="connsiteX53" fmla="*/ 501650 w 6191250"/>
              <a:gd name="connsiteY53" fmla="*/ 2076450 h 2266950"/>
              <a:gd name="connsiteX54" fmla="*/ 482600 w 6191250"/>
              <a:gd name="connsiteY54" fmla="*/ 2146300 h 2266950"/>
              <a:gd name="connsiteX55" fmla="*/ 412750 w 6191250"/>
              <a:gd name="connsiteY55" fmla="*/ 2184400 h 2266950"/>
              <a:gd name="connsiteX56" fmla="*/ 196850 w 6191250"/>
              <a:gd name="connsiteY56" fmla="*/ 2247900 h 2266950"/>
              <a:gd name="connsiteX57" fmla="*/ 0 w 6191250"/>
              <a:gd name="connsiteY57" fmla="*/ 2266950 h 2266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191250" h="2266950">
                <a:moveTo>
                  <a:pt x="6191250" y="0"/>
                </a:moveTo>
                <a:lnTo>
                  <a:pt x="6191250" y="158750"/>
                </a:lnTo>
                <a:lnTo>
                  <a:pt x="6115050" y="158750"/>
                </a:lnTo>
                <a:lnTo>
                  <a:pt x="6115050" y="292100"/>
                </a:lnTo>
                <a:lnTo>
                  <a:pt x="5994400" y="285750"/>
                </a:lnTo>
                <a:lnTo>
                  <a:pt x="6007100" y="393700"/>
                </a:lnTo>
                <a:lnTo>
                  <a:pt x="6007100" y="393700"/>
                </a:lnTo>
                <a:lnTo>
                  <a:pt x="5988050" y="495300"/>
                </a:lnTo>
                <a:lnTo>
                  <a:pt x="5226050" y="501650"/>
                </a:lnTo>
                <a:lnTo>
                  <a:pt x="5232400" y="603250"/>
                </a:lnTo>
                <a:lnTo>
                  <a:pt x="5149850" y="584200"/>
                </a:lnTo>
                <a:lnTo>
                  <a:pt x="5149850" y="584200"/>
                </a:lnTo>
                <a:lnTo>
                  <a:pt x="5073650" y="596900"/>
                </a:lnTo>
                <a:lnTo>
                  <a:pt x="4959350" y="736600"/>
                </a:lnTo>
                <a:lnTo>
                  <a:pt x="4832350" y="730250"/>
                </a:lnTo>
                <a:lnTo>
                  <a:pt x="4787900" y="762000"/>
                </a:lnTo>
                <a:lnTo>
                  <a:pt x="4591050" y="755650"/>
                </a:lnTo>
                <a:lnTo>
                  <a:pt x="4540250" y="800100"/>
                </a:lnTo>
                <a:lnTo>
                  <a:pt x="4514850" y="844550"/>
                </a:lnTo>
                <a:lnTo>
                  <a:pt x="4432300" y="850900"/>
                </a:lnTo>
                <a:lnTo>
                  <a:pt x="4381500" y="882650"/>
                </a:lnTo>
                <a:lnTo>
                  <a:pt x="4260850" y="882650"/>
                </a:lnTo>
                <a:lnTo>
                  <a:pt x="4146550" y="895350"/>
                </a:lnTo>
                <a:lnTo>
                  <a:pt x="4064000" y="914400"/>
                </a:lnTo>
                <a:lnTo>
                  <a:pt x="4019550" y="952500"/>
                </a:lnTo>
                <a:lnTo>
                  <a:pt x="4019550" y="952500"/>
                </a:lnTo>
                <a:lnTo>
                  <a:pt x="3911600" y="971550"/>
                </a:lnTo>
                <a:lnTo>
                  <a:pt x="3765550" y="1009650"/>
                </a:lnTo>
                <a:lnTo>
                  <a:pt x="3594100" y="1066800"/>
                </a:lnTo>
                <a:lnTo>
                  <a:pt x="3530600" y="1079500"/>
                </a:lnTo>
                <a:lnTo>
                  <a:pt x="3473450" y="1130300"/>
                </a:lnTo>
                <a:lnTo>
                  <a:pt x="3327400" y="1143000"/>
                </a:lnTo>
                <a:lnTo>
                  <a:pt x="3232150" y="1143000"/>
                </a:lnTo>
                <a:lnTo>
                  <a:pt x="3048000" y="1193800"/>
                </a:lnTo>
                <a:lnTo>
                  <a:pt x="3003550" y="1231900"/>
                </a:lnTo>
                <a:lnTo>
                  <a:pt x="2832100" y="1270000"/>
                </a:lnTo>
                <a:lnTo>
                  <a:pt x="2635250" y="1320800"/>
                </a:lnTo>
                <a:lnTo>
                  <a:pt x="2546350" y="1339850"/>
                </a:lnTo>
                <a:lnTo>
                  <a:pt x="2495550" y="1377950"/>
                </a:lnTo>
                <a:lnTo>
                  <a:pt x="2241550" y="1416050"/>
                </a:lnTo>
                <a:lnTo>
                  <a:pt x="2076450" y="1447800"/>
                </a:lnTo>
                <a:lnTo>
                  <a:pt x="1974850" y="1517650"/>
                </a:lnTo>
                <a:lnTo>
                  <a:pt x="1771650" y="1574800"/>
                </a:lnTo>
                <a:lnTo>
                  <a:pt x="1593850" y="1619250"/>
                </a:lnTo>
                <a:lnTo>
                  <a:pt x="1511300" y="1657350"/>
                </a:lnTo>
                <a:lnTo>
                  <a:pt x="1485900" y="1689100"/>
                </a:lnTo>
                <a:lnTo>
                  <a:pt x="1181100" y="1752600"/>
                </a:lnTo>
                <a:lnTo>
                  <a:pt x="1085850" y="1771650"/>
                </a:lnTo>
                <a:lnTo>
                  <a:pt x="1009650" y="1803400"/>
                </a:lnTo>
                <a:lnTo>
                  <a:pt x="996950" y="1854200"/>
                </a:lnTo>
                <a:lnTo>
                  <a:pt x="901700" y="1898650"/>
                </a:lnTo>
                <a:lnTo>
                  <a:pt x="609600" y="1981200"/>
                </a:lnTo>
                <a:lnTo>
                  <a:pt x="539750" y="2000250"/>
                </a:lnTo>
                <a:lnTo>
                  <a:pt x="501650" y="2076450"/>
                </a:lnTo>
                <a:lnTo>
                  <a:pt x="482600" y="2146300"/>
                </a:lnTo>
                <a:lnTo>
                  <a:pt x="412750" y="2184400"/>
                </a:lnTo>
                <a:lnTo>
                  <a:pt x="196850" y="2247900"/>
                </a:lnTo>
                <a:lnTo>
                  <a:pt x="0" y="2266950"/>
                </a:lnTo>
              </a:path>
            </a:pathLst>
          </a:custGeom>
          <a:ln w="28575">
            <a:solidFill>
              <a:schemeClr val="accent3"/>
            </a:solidFill>
          </a:ln>
          <a:effectLst/>
        </p:spPr>
        <p:style>
          <a:lnRef idx="2">
            <a:schemeClr val="accent1"/>
          </a:lnRef>
          <a:fillRef idx="0">
            <a:schemeClr val="accent1"/>
          </a:fillRef>
          <a:effectRef idx="1">
            <a:schemeClr val="accent1"/>
          </a:effectRef>
          <a:fontRef idx="minor">
            <a:schemeClr val="tx1"/>
          </a:fontRef>
        </p:style>
        <p:txBody>
          <a:bodyPr anchor="ctr"/>
          <a:lstStyle/>
          <a:p>
            <a:pPr algn="ctr" defTabSz="457200">
              <a:defRPr/>
            </a:pPr>
            <a:endParaRPr lang="en-US">
              <a:solidFill>
                <a:srgbClr val="5F595B"/>
              </a:solidFill>
            </a:endParaRPr>
          </a:p>
        </p:txBody>
      </p:sp>
      <p:grpSp>
        <p:nvGrpSpPr>
          <p:cNvPr id="18" name="Group 93"/>
          <p:cNvGrpSpPr>
            <a:grpSpLocks/>
          </p:cNvGrpSpPr>
          <p:nvPr/>
        </p:nvGrpSpPr>
        <p:grpSpPr bwMode="auto">
          <a:xfrm>
            <a:off x="1498600" y="2547938"/>
            <a:ext cx="6184900" cy="2832100"/>
            <a:chOff x="1498600" y="2889250"/>
            <a:chExt cx="6184900" cy="2832100"/>
          </a:xfrm>
        </p:grpSpPr>
        <p:sp>
          <p:nvSpPr>
            <p:cNvPr id="87" name="Freeform 86"/>
            <p:cNvSpPr/>
            <p:nvPr/>
          </p:nvSpPr>
          <p:spPr>
            <a:xfrm>
              <a:off x="1498600" y="3276600"/>
              <a:ext cx="5994400" cy="2444750"/>
            </a:xfrm>
            <a:custGeom>
              <a:avLst/>
              <a:gdLst>
                <a:gd name="connsiteX0" fmla="*/ 0 w 5994400"/>
                <a:gd name="connsiteY0" fmla="*/ 2444750 h 2444750"/>
                <a:gd name="connsiteX1" fmla="*/ 279400 w 5994400"/>
                <a:gd name="connsiteY1" fmla="*/ 2362200 h 2444750"/>
                <a:gd name="connsiteX2" fmla="*/ 412750 w 5994400"/>
                <a:gd name="connsiteY2" fmla="*/ 2317750 h 2444750"/>
                <a:gd name="connsiteX3" fmla="*/ 488950 w 5994400"/>
                <a:gd name="connsiteY3" fmla="*/ 2266950 h 2444750"/>
                <a:gd name="connsiteX4" fmla="*/ 539750 w 5994400"/>
                <a:gd name="connsiteY4" fmla="*/ 2139950 h 2444750"/>
                <a:gd name="connsiteX5" fmla="*/ 654050 w 5994400"/>
                <a:gd name="connsiteY5" fmla="*/ 2076450 h 2444750"/>
                <a:gd name="connsiteX6" fmla="*/ 869950 w 5994400"/>
                <a:gd name="connsiteY6" fmla="*/ 2006600 h 2444750"/>
                <a:gd name="connsiteX7" fmla="*/ 952500 w 5994400"/>
                <a:gd name="connsiteY7" fmla="*/ 1981200 h 2444750"/>
                <a:gd name="connsiteX8" fmla="*/ 1003300 w 5994400"/>
                <a:gd name="connsiteY8" fmla="*/ 1962150 h 2444750"/>
                <a:gd name="connsiteX9" fmla="*/ 1035050 w 5994400"/>
                <a:gd name="connsiteY9" fmla="*/ 1879600 h 2444750"/>
                <a:gd name="connsiteX10" fmla="*/ 1117600 w 5994400"/>
                <a:gd name="connsiteY10" fmla="*/ 1841500 h 2444750"/>
                <a:gd name="connsiteX11" fmla="*/ 1314450 w 5994400"/>
                <a:gd name="connsiteY11" fmla="*/ 1790700 h 2444750"/>
                <a:gd name="connsiteX12" fmla="*/ 1435100 w 5994400"/>
                <a:gd name="connsiteY12" fmla="*/ 1752600 h 2444750"/>
                <a:gd name="connsiteX13" fmla="*/ 1492250 w 5994400"/>
                <a:gd name="connsiteY13" fmla="*/ 1739900 h 2444750"/>
                <a:gd name="connsiteX14" fmla="*/ 1536700 w 5994400"/>
                <a:gd name="connsiteY14" fmla="*/ 1682750 h 2444750"/>
                <a:gd name="connsiteX15" fmla="*/ 1619250 w 5994400"/>
                <a:gd name="connsiteY15" fmla="*/ 1651000 h 2444750"/>
                <a:gd name="connsiteX16" fmla="*/ 1847850 w 5994400"/>
                <a:gd name="connsiteY16" fmla="*/ 1593850 h 2444750"/>
                <a:gd name="connsiteX17" fmla="*/ 1898650 w 5994400"/>
                <a:gd name="connsiteY17" fmla="*/ 1574800 h 2444750"/>
                <a:gd name="connsiteX18" fmla="*/ 1955800 w 5994400"/>
                <a:gd name="connsiteY18" fmla="*/ 1562100 h 2444750"/>
                <a:gd name="connsiteX19" fmla="*/ 2012950 w 5994400"/>
                <a:gd name="connsiteY19" fmla="*/ 1530350 h 2444750"/>
                <a:gd name="connsiteX20" fmla="*/ 2044700 w 5994400"/>
                <a:gd name="connsiteY20" fmla="*/ 1479550 h 2444750"/>
                <a:gd name="connsiteX21" fmla="*/ 2184400 w 5994400"/>
                <a:gd name="connsiteY21" fmla="*/ 1441450 h 2444750"/>
                <a:gd name="connsiteX22" fmla="*/ 2336800 w 5994400"/>
                <a:gd name="connsiteY22" fmla="*/ 1403350 h 2444750"/>
                <a:gd name="connsiteX23" fmla="*/ 2451100 w 5994400"/>
                <a:gd name="connsiteY23" fmla="*/ 1390650 h 2444750"/>
                <a:gd name="connsiteX24" fmla="*/ 2495550 w 5994400"/>
                <a:gd name="connsiteY24" fmla="*/ 1371600 h 2444750"/>
                <a:gd name="connsiteX25" fmla="*/ 2578100 w 5994400"/>
                <a:gd name="connsiteY25" fmla="*/ 1314450 h 2444750"/>
                <a:gd name="connsiteX26" fmla="*/ 2686050 w 5994400"/>
                <a:gd name="connsiteY26" fmla="*/ 1276350 h 2444750"/>
                <a:gd name="connsiteX27" fmla="*/ 2781300 w 5994400"/>
                <a:gd name="connsiteY27" fmla="*/ 1250950 h 2444750"/>
                <a:gd name="connsiteX28" fmla="*/ 2921000 w 5994400"/>
                <a:gd name="connsiteY28" fmla="*/ 1225550 h 2444750"/>
                <a:gd name="connsiteX29" fmla="*/ 2965450 w 5994400"/>
                <a:gd name="connsiteY29" fmla="*/ 1206500 h 2444750"/>
                <a:gd name="connsiteX30" fmla="*/ 3016250 w 5994400"/>
                <a:gd name="connsiteY30" fmla="*/ 1174750 h 2444750"/>
                <a:gd name="connsiteX31" fmla="*/ 3079750 w 5994400"/>
                <a:gd name="connsiteY31" fmla="*/ 1098550 h 2444750"/>
                <a:gd name="connsiteX32" fmla="*/ 3429000 w 5994400"/>
                <a:gd name="connsiteY32" fmla="*/ 1035050 h 2444750"/>
                <a:gd name="connsiteX33" fmla="*/ 3492500 w 5994400"/>
                <a:gd name="connsiteY33" fmla="*/ 1003300 h 2444750"/>
                <a:gd name="connsiteX34" fmla="*/ 3524250 w 5994400"/>
                <a:gd name="connsiteY34" fmla="*/ 946150 h 2444750"/>
                <a:gd name="connsiteX35" fmla="*/ 3587750 w 5994400"/>
                <a:gd name="connsiteY35" fmla="*/ 914400 h 2444750"/>
                <a:gd name="connsiteX36" fmla="*/ 3644900 w 5994400"/>
                <a:gd name="connsiteY36" fmla="*/ 908050 h 2444750"/>
                <a:gd name="connsiteX37" fmla="*/ 3733800 w 5994400"/>
                <a:gd name="connsiteY37" fmla="*/ 863600 h 2444750"/>
                <a:gd name="connsiteX38" fmla="*/ 3816350 w 5994400"/>
                <a:gd name="connsiteY38" fmla="*/ 863600 h 2444750"/>
                <a:gd name="connsiteX39" fmla="*/ 3873500 w 5994400"/>
                <a:gd name="connsiteY39" fmla="*/ 825500 h 2444750"/>
                <a:gd name="connsiteX40" fmla="*/ 3943350 w 5994400"/>
                <a:gd name="connsiteY40" fmla="*/ 806450 h 2444750"/>
                <a:gd name="connsiteX41" fmla="*/ 4025900 w 5994400"/>
                <a:gd name="connsiteY41" fmla="*/ 768350 h 2444750"/>
                <a:gd name="connsiteX42" fmla="*/ 4121150 w 5994400"/>
                <a:gd name="connsiteY42" fmla="*/ 730250 h 2444750"/>
                <a:gd name="connsiteX43" fmla="*/ 4235450 w 5994400"/>
                <a:gd name="connsiteY43" fmla="*/ 717550 h 2444750"/>
                <a:gd name="connsiteX44" fmla="*/ 4324350 w 5994400"/>
                <a:gd name="connsiteY44" fmla="*/ 666750 h 2444750"/>
                <a:gd name="connsiteX45" fmla="*/ 4400550 w 5994400"/>
                <a:gd name="connsiteY45" fmla="*/ 635000 h 2444750"/>
                <a:gd name="connsiteX46" fmla="*/ 4495800 w 5994400"/>
                <a:gd name="connsiteY46" fmla="*/ 635000 h 2444750"/>
                <a:gd name="connsiteX47" fmla="*/ 4610100 w 5994400"/>
                <a:gd name="connsiteY47" fmla="*/ 539750 h 2444750"/>
                <a:gd name="connsiteX48" fmla="*/ 4724400 w 5994400"/>
                <a:gd name="connsiteY48" fmla="*/ 539750 h 2444750"/>
                <a:gd name="connsiteX49" fmla="*/ 4806950 w 5994400"/>
                <a:gd name="connsiteY49" fmla="*/ 482600 h 2444750"/>
                <a:gd name="connsiteX50" fmla="*/ 4864100 w 5994400"/>
                <a:gd name="connsiteY50" fmla="*/ 463550 h 2444750"/>
                <a:gd name="connsiteX51" fmla="*/ 4953000 w 5994400"/>
                <a:gd name="connsiteY51" fmla="*/ 463550 h 2444750"/>
                <a:gd name="connsiteX52" fmla="*/ 5029200 w 5994400"/>
                <a:gd name="connsiteY52" fmla="*/ 400050 h 2444750"/>
                <a:gd name="connsiteX53" fmla="*/ 5029200 w 5994400"/>
                <a:gd name="connsiteY53" fmla="*/ 349250 h 2444750"/>
                <a:gd name="connsiteX54" fmla="*/ 5067300 w 5994400"/>
                <a:gd name="connsiteY54" fmla="*/ 323850 h 2444750"/>
                <a:gd name="connsiteX55" fmla="*/ 5156200 w 5994400"/>
                <a:gd name="connsiteY55" fmla="*/ 342900 h 2444750"/>
                <a:gd name="connsiteX56" fmla="*/ 5270500 w 5994400"/>
                <a:gd name="connsiteY56" fmla="*/ 266700 h 2444750"/>
                <a:gd name="connsiteX57" fmla="*/ 5276850 w 5994400"/>
                <a:gd name="connsiteY57" fmla="*/ 203200 h 2444750"/>
                <a:gd name="connsiteX58" fmla="*/ 5403850 w 5994400"/>
                <a:gd name="connsiteY58" fmla="*/ 222250 h 2444750"/>
                <a:gd name="connsiteX59" fmla="*/ 5410200 w 5994400"/>
                <a:gd name="connsiteY59" fmla="*/ 171450 h 2444750"/>
                <a:gd name="connsiteX60" fmla="*/ 5492750 w 5994400"/>
                <a:gd name="connsiteY60" fmla="*/ 190500 h 2444750"/>
                <a:gd name="connsiteX61" fmla="*/ 5505450 w 5994400"/>
                <a:gd name="connsiteY61" fmla="*/ 139700 h 2444750"/>
                <a:gd name="connsiteX62" fmla="*/ 5568950 w 5994400"/>
                <a:gd name="connsiteY62" fmla="*/ 146050 h 2444750"/>
                <a:gd name="connsiteX63" fmla="*/ 5575300 w 5994400"/>
                <a:gd name="connsiteY63" fmla="*/ 44450 h 2444750"/>
                <a:gd name="connsiteX64" fmla="*/ 5651500 w 5994400"/>
                <a:gd name="connsiteY64" fmla="*/ 57150 h 2444750"/>
                <a:gd name="connsiteX65" fmla="*/ 5651500 w 5994400"/>
                <a:gd name="connsiteY65" fmla="*/ 0 h 2444750"/>
                <a:gd name="connsiteX66" fmla="*/ 5994400 w 5994400"/>
                <a:gd name="connsiteY66" fmla="*/ 19050 h 244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5994400" h="2444750">
                  <a:moveTo>
                    <a:pt x="0" y="2444750"/>
                  </a:moveTo>
                  <a:cubicBezTo>
                    <a:pt x="92958" y="2416646"/>
                    <a:pt x="182287" y="2362200"/>
                    <a:pt x="279400" y="2362200"/>
                  </a:cubicBezTo>
                  <a:lnTo>
                    <a:pt x="412750" y="2317750"/>
                  </a:lnTo>
                  <a:lnTo>
                    <a:pt x="488950" y="2266950"/>
                  </a:lnTo>
                  <a:lnTo>
                    <a:pt x="539750" y="2139950"/>
                  </a:lnTo>
                  <a:lnTo>
                    <a:pt x="654050" y="2076450"/>
                  </a:lnTo>
                  <a:lnTo>
                    <a:pt x="869950" y="2006600"/>
                  </a:lnTo>
                  <a:lnTo>
                    <a:pt x="952500" y="1981200"/>
                  </a:lnTo>
                  <a:cubicBezTo>
                    <a:pt x="999828" y="1967678"/>
                    <a:pt x="986054" y="1979396"/>
                    <a:pt x="1003300" y="1962150"/>
                  </a:cubicBezTo>
                  <a:lnTo>
                    <a:pt x="1035050" y="1879600"/>
                  </a:lnTo>
                  <a:cubicBezTo>
                    <a:pt x="1113143" y="1840553"/>
                    <a:pt x="1082852" y="1841500"/>
                    <a:pt x="1117600" y="1841500"/>
                  </a:cubicBezTo>
                  <a:lnTo>
                    <a:pt x="1314450" y="1790700"/>
                  </a:lnTo>
                  <a:lnTo>
                    <a:pt x="1435100" y="1752600"/>
                  </a:lnTo>
                  <a:lnTo>
                    <a:pt x="1492250" y="1739900"/>
                  </a:lnTo>
                  <a:lnTo>
                    <a:pt x="1536700" y="1682750"/>
                  </a:lnTo>
                  <a:lnTo>
                    <a:pt x="1619250" y="1651000"/>
                  </a:lnTo>
                  <a:lnTo>
                    <a:pt x="1847850" y="1593850"/>
                  </a:lnTo>
                  <a:lnTo>
                    <a:pt x="1898650" y="1574800"/>
                  </a:lnTo>
                  <a:lnTo>
                    <a:pt x="1955800" y="1562100"/>
                  </a:lnTo>
                  <a:lnTo>
                    <a:pt x="2012950" y="1530350"/>
                  </a:lnTo>
                  <a:lnTo>
                    <a:pt x="2044700" y="1479550"/>
                  </a:lnTo>
                  <a:lnTo>
                    <a:pt x="2184400" y="1441450"/>
                  </a:lnTo>
                  <a:lnTo>
                    <a:pt x="2336800" y="1403350"/>
                  </a:lnTo>
                  <a:lnTo>
                    <a:pt x="2451100" y="1390650"/>
                  </a:lnTo>
                  <a:lnTo>
                    <a:pt x="2495550" y="1371600"/>
                  </a:lnTo>
                  <a:lnTo>
                    <a:pt x="2578100" y="1314450"/>
                  </a:lnTo>
                  <a:lnTo>
                    <a:pt x="2686050" y="1276350"/>
                  </a:lnTo>
                  <a:lnTo>
                    <a:pt x="2781300" y="1250950"/>
                  </a:lnTo>
                  <a:lnTo>
                    <a:pt x="2921000" y="1225550"/>
                  </a:lnTo>
                  <a:lnTo>
                    <a:pt x="2965450" y="1206500"/>
                  </a:lnTo>
                  <a:lnTo>
                    <a:pt x="3016250" y="1174750"/>
                  </a:lnTo>
                  <a:lnTo>
                    <a:pt x="3079750" y="1098550"/>
                  </a:lnTo>
                  <a:lnTo>
                    <a:pt x="3429000" y="1035050"/>
                  </a:lnTo>
                  <a:lnTo>
                    <a:pt x="3492500" y="1003300"/>
                  </a:lnTo>
                  <a:lnTo>
                    <a:pt x="3524250" y="946150"/>
                  </a:lnTo>
                  <a:lnTo>
                    <a:pt x="3587750" y="914400"/>
                  </a:lnTo>
                  <a:lnTo>
                    <a:pt x="3644900" y="908050"/>
                  </a:lnTo>
                  <a:lnTo>
                    <a:pt x="3733800" y="863600"/>
                  </a:lnTo>
                  <a:lnTo>
                    <a:pt x="3816350" y="863600"/>
                  </a:lnTo>
                  <a:lnTo>
                    <a:pt x="3873500" y="825500"/>
                  </a:lnTo>
                  <a:lnTo>
                    <a:pt x="3943350" y="806450"/>
                  </a:lnTo>
                  <a:lnTo>
                    <a:pt x="4025900" y="768350"/>
                  </a:lnTo>
                  <a:lnTo>
                    <a:pt x="4121150" y="730250"/>
                  </a:lnTo>
                  <a:lnTo>
                    <a:pt x="4235450" y="717550"/>
                  </a:lnTo>
                  <a:lnTo>
                    <a:pt x="4324350" y="666750"/>
                  </a:lnTo>
                  <a:lnTo>
                    <a:pt x="4400550" y="635000"/>
                  </a:lnTo>
                  <a:lnTo>
                    <a:pt x="4495800" y="635000"/>
                  </a:lnTo>
                  <a:lnTo>
                    <a:pt x="4610100" y="539750"/>
                  </a:lnTo>
                  <a:lnTo>
                    <a:pt x="4724400" y="539750"/>
                  </a:lnTo>
                  <a:lnTo>
                    <a:pt x="4806950" y="482600"/>
                  </a:lnTo>
                  <a:lnTo>
                    <a:pt x="4864100" y="463550"/>
                  </a:lnTo>
                  <a:lnTo>
                    <a:pt x="4953000" y="463550"/>
                  </a:lnTo>
                  <a:lnTo>
                    <a:pt x="5029200" y="400050"/>
                  </a:lnTo>
                  <a:lnTo>
                    <a:pt x="5029200" y="349250"/>
                  </a:lnTo>
                  <a:lnTo>
                    <a:pt x="5067300" y="323850"/>
                  </a:lnTo>
                  <a:lnTo>
                    <a:pt x="5156200" y="342900"/>
                  </a:lnTo>
                  <a:lnTo>
                    <a:pt x="5270500" y="266700"/>
                  </a:lnTo>
                  <a:lnTo>
                    <a:pt x="5276850" y="203200"/>
                  </a:lnTo>
                  <a:lnTo>
                    <a:pt x="5403850" y="222250"/>
                  </a:lnTo>
                  <a:lnTo>
                    <a:pt x="5410200" y="171450"/>
                  </a:lnTo>
                  <a:lnTo>
                    <a:pt x="5492750" y="190500"/>
                  </a:lnTo>
                  <a:lnTo>
                    <a:pt x="5505450" y="139700"/>
                  </a:lnTo>
                  <a:lnTo>
                    <a:pt x="5568950" y="146050"/>
                  </a:lnTo>
                  <a:lnTo>
                    <a:pt x="5575300" y="44450"/>
                  </a:lnTo>
                  <a:lnTo>
                    <a:pt x="5651500" y="57150"/>
                  </a:lnTo>
                  <a:lnTo>
                    <a:pt x="5651500" y="0"/>
                  </a:lnTo>
                  <a:lnTo>
                    <a:pt x="5994400" y="19050"/>
                  </a:lnTo>
                </a:path>
              </a:pathLst>
            </a:custGeom>
            <a:ln w="28575">
              <a:solidFill>
                <a:schemeClr val="tx2"/>
              </a:solidFill>
              <a:prstDash val="sysDash"/>
            </a:ln>
            <a:effectLst/>
          </p:spPr>
          <p:style>
            <a:lnRef idx="2">
              <a:schemeClr val="accent1"/>
            </a:lnRef>
            <a:fillRef idx="0">
              <a:schemeClr val="accent1"/>
            </a:fillRef>
            <a:effectRef idx="1">
              <a:schemeClr val="accent1"/>
            </a:effectRef>
            <a:fontRef idx="minor">
              <a:schemeClr val="tx1"/>
            </a:fontRef>
          </p:style>
          <p:txBody>
            <a:bodyPr anchor="ctr"/>
            <a:lstStyle/>
            <a:p>
              <a:pPr algn="ctr" defTabSz="457200">
                <a:defRPr/>
              </a:pPr>
              <a:endParaRPr lang="en-US">
                <a:solidFill>
                  <a:srgbClr val="5F595B"/>
                </a:solidFill>
              </a:endParaRPr>
            </a:p>
          </p:txBody>
        </p:sp>
        <p:sp>
          <p:nvSpPr>
            <p:cNvPr id="88" name="Freeform 87"/>
            <p:cNvSpPr/>
            <p:nvPr/>
          </p:nvSpPr>
          <p:spPr>
            <a:xfrm>
              <a:off x="7486650" y="2889250"/>
              <a:ext cx="196850" cy="406400"/>
            </a:xfrm>
            <a:custGeom>
              <a:avLst/>
              <a:gdLst>
                <a:gd name="connsiteX0" fmla="*/ 196850 w 196850"/>
                <a:gd name="connsiteY0" fmla="*/ 0 h 406400"/>
                <a:gd name="connsiteX1" fmla="*/ 196850 w 196850"/>
                <a:gd name="connsiteY1" fmla="*/ 177800 h 406400"/>
                <a:gd name="connsiteX2" fmla="*/ 38100 w 196850"/>
                <a:gd name="connsiteY2" fmla="*/ 177800 h 406400"/>
                <a:gd name="connsiteX3" fmla="*/ 50800 w 196850"/>
                <a:gd name="connsiteY3" fmla="*/ 374650 h 406400"/>
                <a:gd name="connsiteX4" fmla="*/ 0 w 196850"/>
                <a:gd name="connsiteY4" fmla="*/ 406400 h 406400"/>
                <a:gd name="connsiteX5" fmla="*/ 0 w 196850"/>
                <a:gd name="connsiteY5" fmla="*/ 406400 h 40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6850" h="406400">
                  <a:moveTo>
                    <a:pt x="196850" y="0"/>
                  </a:moveTo>
                  <a:lnTo>
                    <a:pt x="196850" y="177800"/>
                  </a:lnTo>
                  <a:lnTo>
                    <a:pt x="38100" y="177800"/>
                  </a:lnTo>
                  <a:lnTo>
                    <a:pt x="50800" y="374650"/>
                  </a:lnTo>
                  <a:lnTo>
                    <a:pt x="0" y="406400"/>
                  </a:lnTo>
                  <a:lnTo>
                    <a:pt x="0" y="406400"/>
                  </a:lnTo>
                </a:path>
              </a:pathLst>
            </a:custGeom>
            <a:ln w="28575">
              <a:solidFill>
                <a:schemeClr val="tx2"/>
              </a:solidFill>
              <a:prstDash val="sysDash"/>
            </a:ln>
            <a:effectLst/>
          </p:spPr>
          <p:style>
            <a:lnRef idx="2">
              <a:schemeClr val="accent1"/>
            </a:lnRef>
            <a:fillRef idx="0">
              <a:schemeClr val="accent1"/>
            </a:fillRef>
            <a:effectRef idx="1">
              <a:schemeClr val="accent1"/>
            </a:effectRef>
            <a:fontRef idx="minor">
              <a:schemeClr val="tx1"/>
            </a:fontRef>
          </p:style>
          <p:txBody>
            <a:bodyPr anchor="ctr"/>
            <a:lstStyle/>
            <a:p>
              <a:pPr algn="ctr" defTabSz="457200">
                <a:defRPr/>
              </a:pPr>
              <a:endParaRPr lang="en-US">
                <a:solidFill>
                  <a:srgbClr val="5F595B"/>
                </a:solidFill>
              </a:endParaRPr>
            </a:p>
          </p:txBody>
        </p:sp>
      </p:grpSp>
      <p:sp>
        <p:nvSpPr>
          <p:cNvPr id="23581" name="TextBox 148"/>
          <p:cNvSpPr txBox="1">
            <a:spLocks noChangeArrowheads="1"/>
          </p:cNvSpPr>
          <p:nvPr/>
        </p:nvSpPr>
        <p:spPr bwMode="auto">
          <a:xfrm>
            <a:off x="279400" y="5992813"/>
            <a:ext cx="4862513" cy="414337"/>
          </a:xfrm>
          <a:prstGeom prst="rect">
            <a:avLst/>
          </a:prstGeom>
          <a:noFill/>
          <a:ln w="9525">
            <a:noFill/>
            <a:miter lim="800000"/>
            <a:headEnd/>
            <a:tailEnd/>
          </a:ln>
        </p:spPr>
        <p:txBody>
          <a:bodyPr lIns="0" tIns="0" rIns="0" bIns="180000" anchor="b"/>
          <a:lstStyle/>
          <a:p>
            <a:pPr defTabSz="457200"/>
            <a:r>
              <a:rPr lang="en-US">
                <a:solidFill>
                  <a:srgbClr val="5F595B"/>
                </a:solidFill>
                <a:latin typeface="Arial" pitchFamily="34" charset="0"/>
                <a:ea typeface="ＭＳ Ｐゴシック" pitchFamily="34" charset="-128"/>
              </a:rPr>
              <a:t>Multiple event analysis</a:t>
            </a:r>
          </a:p>
          <a:p>
            <a:pPr defTabSz="457200"/>
            <a:r>
              <a:rPr lang="en-US" sz="1100">
                <a:solidFill>
                  <a:srgbClr val="5F595B"/>
                </a:solidFill>
                <a:latin typeface="Arial" pitchFamily="34" charset="0"/>
                <a:ea typeface="ＭＳ Ｐゴシック" pitchFamily="34" charset="-128"/>
              </a:rPr>
              <a:t>*E</a:t>
            </a:r>
            <a:r>
              <a:rPr lang="en-US" sz="1100">
                <a:solidFill>
                  <a:srgbClr val="5F595B"/>
                </a:solidFill>
                <a:latin typeface="Arial" pitchFamily="34" charset="0"/>
                <a:ea typeface="ＭＳ Ｐゴシック" pitchFamily="34" charset="-128"/>
                <a:sym typeface="Symbol" pitchFamily="18" charset="2"/>
              </a:rPr>
              <a:t>vents that occurred at least 21 days apart</a:t>
            </a:r>
          </a:p>
        </p:txBody>
      </p:sp>
      <p:sp>
        <p:nvSpPr>
          <p:cNvPr id="23582" name="Rectangle 6"/>
          <p:cNvSpPr>
            <a:spLocks noChangeArrowheads="1"/>
          </p:cNvSpPr>
          <p:nvPr/>
        </p:nvSpPr>
        <p:spPr bwMode="auto">
          <a:xfrm>
            <a:off x="2014538" y="6415088"/>
            <a:ext cx="7021512" cy="398462"/>
          </a:xfrm>
          <a:prstGeom prst="rect">
            <a:avLst/>
          </a:prstGeom>
          <a:noFill/>
          <a:ln w="9525">
            <a:noFill/>
            <a:miter lim="800000"/>
            <a:headEnd/>
            <a:tailEnd/>
          </a:ln>
        </p:spPr>
        <p:txBody>
          <a:bodyPr tIns="46800" bIns="46800" anchor="b"/>
          <a:lstStyle/>
          <a:p>
            <a:pPr marL="457200" indent="-457200" algn="r" defTabSz="457200">
              <a:lnSpc>
                <a:spcPct val="90000"/>
              </a:lnSpc>
              <a:spcBef>
                <a:spcPct val="35000"/>
              </a:spcBef>
              <a:buClr>
                <a:srgbClr val="5F595B"/>
              </a:buClr>
            </a:pPr>
            <a:r>
              <a:rPr lang="da-DK" sz="1200">
                <a:solidFill>
                  <a:srgbClr val="5F595B"/>
                </a:solidFill>
                <a:latin typeface="Arial" pitchFamily="34" charset="0"/>
                <a:ea typeface="ＭＳ Ｐゴシック" pitchFamily="34" charset="-128"/>
              </a:rPr>
              <a:t>Lipton, et al. ESMO 2010 (P1249).</a:t>
            </a:r>
            <a:endParaRPr lang="fr-FR" sz="1200">
              <a:solidFill>
                <a:srgbClr val="5F595B"/>
              </a:solidFill>
              <a:latin typeface="Arial" pitchFamily="34" charset="0"/>
              <a:ea typeface="ＭＳ Ｐゴシック" pitchFamily="34" charset="-128"/>
            </a:endParaRPr>
          </a:p>
        </p:txBody>
      </p:sp>
      <p:sp>
        <p:nvSpPr>
          <p:cNvPr id="23583" name="TextBox 559"/>
          <p:cNvSpPr txBox="1">
            <a:spLocks noChangeArrowheads="1"/>
          </p:cNvSpPr>
          <p:nvPr/>
        </p:nvSpPr>
        <p:spPr bwMode="auto">
          <a:xfrm>
            <a:off x="1757363" y="1719263"/>
            <a:ext cx="3175000" cy="527050"/>
          </a:xfrm>
          <a:prstGeom prst="rect">
            <a:avLst/>
          </a:prstGeom>
          <a:noFill/>
          <a:ln w="9525">
            <a:noFill/>
            <a:miter lim="800000"/>
            <a:headEnd/>
            <a:tailEnd/>
          </a:ln>
        </p:spPr>
        <p:txBody>
          <a:bodyPr lIns="0" tIns="0" rIns="0" bIns="0"/>
          <a:lstStyle/>
          <a:p>
            <a:pPr defTabSz="457200">
              <a:tabLst>
                <a:tab pos="1879600" algn="r"/>
              </a:tabLst>
            </a:pPr>
            <a:r>
              <a:rPr lang="en-US" sz="1600">
                <a:solidFill>
                  <a:srgbClr val="5F595B"/>
                </a:solidFill>
                <a:latin typeface="Arial" pitchFamily="34" charset="0"/>
                <a:ea typeface="ＭＳ Ｐゴシック" pitchFamily="34" charset="-128"/>
              </a:rPr>
              <a:t>HR 0.82 (95% CI: 0.75, 0.89)</a:t>
            </a:r>
          </a:p>
          <a:p>
            <a:pPr defTabSz="457200">
              <a:tabLst>
                <a:tab pos="1879600" algn="r"/>
              </a:tabLst>
            </a:pPr>
            <a:r>
              <a:rPr lang="en-US" sz="1600">
                <a:solidFill>
                  <a:srgbClr val="5F595B"/>
                </a:solidFill>
                <a:latin typeface="Arial" pitchFamily="34" charset="0"/>
                <a:ea typeface="ＭＳ Ｐゴシック" pitchFamily="34" charset="-128"/>
              </a:rPr>
              <a:t>P &lt; 0.001 (Superiority)</a:t>
            </a:r>
          </a:p>
        </p:txBody>
      </p:sp>
      <p:grpSp>
        <p:nvGrpSpPr>
          <p:cNvPr id="19" name="Group 319"/>
          <p:cNvGrpSpPr>
            <a:grpSpLocks/>
          </p:cNvGrpSpPr>
          <p:nvPr/>
        </p:nvGrpSpPr>
        <p:grpSpPr bwMode="auto">
          <a:xfrm>
            <a:off x="4114800" y="1792288"/>
            <a:ext cx="1465263" cy="1500187"/>
            <a:chOff x="7833783" y="2438400"/>
            <a:chExt cx="1464733" cy="1500575"/>
          </a:xfrm>
        </p:grpSpPr>
        <p:sp>
          <p:nvSpPr>
            <p:cNvPr id="23593" name="Rectangle 112"/>
            <p:cNvSpPr>
              <a:spLocks noChangeArrowheads="1"/>
            </p:cNvSpPr>
            <p:nvPr/>
          </p:nvSpPr>
          <p:spPr bwMode="auto">
            <a:xfrm>
              <a:off x="7833783" y="2999175"/>
              <a:ext cx="1464733" cy="939800"/>
            </a:xfrm>
            <a:prstGeom prst="rect">
              <a:avLst/>
            </a:prstGeom>
            <a:noFill/>
            <a:ln w="9525">
              <a:noFill/>
              <a:miter lim="800000"/>
              <a:headEnd/>
              <a:tailEnd/>
            </a:ln>
          </p:spPr>
          <p:txBody>
            <a:bodyPr wrap="none" lIns="0" tIns="0" rIns="0" bIns="0"/>
            <a:lstStyle/>
            <a:p>
              <a:pPr algn="ctr" defTabSz="457200"/>
              <a:r>
                <a:rPr lang="en-US" sz="1600">
                  <a:solidFill>
                    <a:srgbClr val="5F595B"/>
                  </a:solidFill>
                  <a:latin typeface="Arial" pitchFamily="34" charset="0"/>
                  <a:ea typeface="ＭＳ Ｐゴシック" pitchFamily="34" charset="-128"/>
                </a:rPr>
                <a:t>18%</a:t>
              </a:r>
            </a:p>
            <a:p>
              <a:pPr algn="ctr" defTabSz="457200"/>
              <a:r>
                <a:rPr lang="en-US" sz="1600">
                  <a:solidFill>
                    <a:srgbClr val="5F595B"/>
                  </a:solidFill>
                  <a:latin typeface="Arial" pitchFamily="34" charset="0"/>
                  <a:ea typeface="ＭＳ Ｐゴシック" pitchFamily="34" charset="-128"/>
                </a:rPr>
                <a:t>risk</a:t>
              </a:r>
              <a:br>
                <a:rPr lang="en-US" sz="1600">
                  <a:solidFill>
                    <a:srgbClr val="5F595B"/>
                  </a:solidFill>
                  <a:latin typeface="Arial" pitchFamily="34" charset="0"/>
                  <a:ea typeface="ＭＳ Ｐゴシック" pitchFamily="34" charset="-128"/>
                </a:rPr>
              </a:br>
              <a:r>
                <a:rPr lang="en-US" sz="1600">
                  <a:solidFill>
                    <a:srgbClr val="5F595B"/>
                  </a:solidFill>
                  <a:latin typeface="Arial" pitchFamily="34" charset="0"/>
                  <a:ea typeface="ＭＳ Ｐゴシック" pitchFamily="34" charset="-128"/>
                </a:rPr>
                <a:t>reduction</a:t>
              </a:r>
            </a:p>
          </p:txBody>
        </p:sp>
        <p:sp>
          <p:nvSpPr>
            <p:cNvPr id="130" name="Down Arrow 129"/>
            <p:cNvSpPr/>
            <p:nvPr/>
          </p:nvSpPr>
          <p:spPr>
            <a:xfrm>
              <a:off x="8413011" y="2438400"/>
              <a:ext cx="306276" cy="449378"/>
            </a:xfrm>
            <a:prstGeom prst="downArrow">
              <a:avLst/>
            </a:prstGeom>
            <a:solidFill>
              <a:schemeClr val="accent1"/>
            </a:solidFill>
            <a:ln w="9525">
              <a:solidFill>
                <a:schemeClr val="tx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grpSp>
      <p:grpSp>
        <p:nvGrpSpPr>
          <p:cNvPr id="20" name="Group 126"/>
          <p:cNvGrpSpPr>
            <a:grpSpLocks/>
          </p:cNvGrpSpPr>
          <p:nvPr/>
        </p:nvGrpSpPr>
        <p:grpSpPr bwMode="auto">
          <a:xfrm>
            <a:off x="5276850" y="4344988"/>
            <a:ext cx="3224213" cy="974725"/>
            <a:chOff x="5412712" y="4724787"/>
            <a:chExt cx="3223747" cy="974911"/>
          </a:xfrm>
        </p:grpSpPr>
        <p:cxnSp>
          <p:nvCxnSpPr>
            <p:cNvPr id="132" name="Straight Connector 131"/>
            <p:cNvCxnSpPr/>
            <p:nvPr/>
          </p:nvCxnSpPr>
          <p:spPr>
            <a:xfrm rot="10800000">
              <a:off x="5430172" y="5202715"/>
              <a:ext cx="396818" cy="3176"/>
            </a:xfrm>
            <a:prstGeom prst="line">
              <a:avLst/>
            </a:prstGeom>
            <a:ln w="28575">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rot="10800000">
              <a:off x="5430172" y="5529803"/>
              <a:ext cx="396818" cy="3176"/>
            </a:xfrm>
            <a:prstGeom prst="line">
              <a:avLst/>
            </a:prstGeom>
            <a:ln w="285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3589" name="TextBox 559"/>
            <p:cNvSpPr txBox="1">
              <a:spLocks noChangeArrowheads="1"/>
            </p:cNvSpPr>
            <p:nvPr/>
          </p:nvSpPr>
          <p:spPr bwMode="auto">
            <a:xfrm>
              <a:off x="5926703" y="5376630"/>
              <a:ext cx="2698074" cy="323068"/>
            </a:xfrm>
            <a:prstGeom prst="rect">
              <a:avLst/>
            </a:prstGeom>
            <a:noFill/>
            <a:ln w="9525">
              <a:noFill/>
              <a:miter lim="800000"/>
              <a:headEnd/>
              <a:tailEnd/>
            </a:ln>
          </p:spPr>
          <p:txBody>
            <a:bodyPr lIns="0" tIns="0" rIns="0" bIns="0"/>
            <a:lstStyle/>
            <a:p>
              <a:pPr defTabSz="457200">
                <a:tabLst>
                  <a:tab pos="1879600" algn="r"/>
                </a:tabLst>
              </a:pPr>
              <a:r>
                <a:rPr lang="en-US" sz="1600">
                  <a:solidFill>
                    <a:srgbClr val="5F595B"/>
                  </a:solidFill>
                  <a:latin typeface="Arial" pitchFamily="34" charset="0"/>
                  <a:ea typeface="ＭＳ Ｐゴシック" pitchFamily="34" charset="-128"/>
                </a:rPr>
                <a:t>Zoledronic acid	1628</a:t>
              </a:r>
            </a:p>
          </p:txBody>
        </p:sp>
        <p:sp>
          <p:nvSpPr>
            <p:cNvPr id="23590" name="TextBox 559"/>
            <p:cNvSpPr txBox="1">
              <a:spLocks noChangeArrowheads="1"/>
            </p:cNvSpPr>
            <p:nvPr/>
          </p:nvSpPr>
          <p:spPr bwMode="auto">
            <a:xfrm>
              <a:off x="6639198" y="4724787"/>
              <a:ext cx="1997261" cy="527143"/>
            </a:xfrm>
            <a:prstGeom prst="rect">
              <a:avLst/>
            </a:prstGeom>
            <a:noFill/>
            <a:ln w="9525">
              <a:noFill/>
              <a:miter lim="800000"/>
              <a:headEnd/>
              <a:tailEnd/>
            </a:ln>
          </p:spPr>
          <p:txBody>
            <a:bodyPr lIns="0" tIns="0" rIns="0" bIns="0"/>
            <a:lstStyle/>
            <a:p>
              <a:pPr defTabSz="457200">
                <a:tabLst>
                  <a:tab pos="1879600" algn="r"/>
                </a:tabLst>
              </a:pPr>
              <a:r>
                <a:rPr lang="en-US" sz="1600">
                  <a:solidFill>
                    <a:srgbClr val="5F595B"/>
                  </a:solidFill>
                  <a:latin typeface="Arial" pitchFamily="34" charset="0"/>
                  <a:ea typeface="ＭＳ Ｐゴシック" pitchFamily="34" charset="-128"/>
                </a:rPr>
                <a:t>Total events, n</a:t>
              </a:r>
            </a:p>
          </p:txBody>
        </p:sp>
        <p:cxnSp>
          <p:nvCxnSpPr>
            <p:cNvPr id="136" name="Straight Connector 135"/>
            <p:cNvCxnSpPr/>
            <p:nvPr/>
          </p:nvCxnSpPr>
          <p:spPr>
            <a:xfrm>
              <a:off x="5412712" y="5050286"/>
              <a:ext cx="2496777" cy="1588"/>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3592" name="TextBox 559"/>
            <p:cNvSpPr txBox="1">
              <a:spLocks noChangeArrowheads="1"/>
            </p:cNvSpPr>
            <p:nvPr/>
          </p:nvSpPr>
          <p:spPr bwMode="auto">
            <a:xfrm>
              <a:off x="5926703" y="5076602"/>
              <a:ext cx="2698074" cy="323068"/>
            </a:xfrm>
            <a:prstGeom prst="rect">
              <a:avLst/>
            </a:prstGeom>
            <a:noFill/>
            <a:ln w="9525">
              <a:noFill/>
              <a:miter lim="800000"/>
              <a:headEnd/>
              <a:tailEnd/>
            </a:ln>
          </p:spPr>
          <p:txBody>
            <a:bodyPr lIns="0" tIns="0" rIns="0" bIns="0"/>
            <a:lstStyle/>
            <a:p>
              <a:pPr defTabSz="457200">
                <a:tabLst>
                  <a:tab pos="1879600" algn="r"/>
                </a:tabLst>
              </a:pPr>
              <a:r>
                <a:rPr lang="en-US" sz="1600">
                  <a:solidFill>
                    <a:srgbClr val="5F595B"/>
                  </a:solidFill>
                  <a:latin typeface="Arial" pitchFamily="34" charset="0"/>
                  <a:ea typeface="ＭＳ Ｐゴシック" pitchFamily="34" charset="-128"/>
                </a:rPr>
                <a:t>Denosumab	1360</a:t>
              </a:r>
            </a:p>
          </p:txBody>
        </p:sp>
      </p:grpSp>
      <p:sp>
        <p:nvSpPr>
          <p:cNvPr id="23586" name="Rectangle 6"/>
          <p:cNvSpPr>
            <a:spLocks noChangeArrowheads="1"/>
          </p:cNvSpPr>
          <p:nvPr/>
        </p:nvSpPr>
        <p:spPr bwMode="auto">
          <a:xfrm>
            <a:off x="65088" y="6200775"/>
            <a:ext cx="6176962" cy="612775"/>
          </a:xfrm>
          <a:prstGeom prst="rect">
            <a:avLst/>
          </a:prstGeom>
          <a:noFill/>
          <a:ln w="9525">
            <a:noFill/>
            <a:miter lim="800000"/>
            <a:headEnd/>
            <a:tailEnd/>
          </a:ln>
        </p:spPr>
        <p:txBody>
          <a:bodyPr tIns="46800" bIns="46800" anchor="b"/>
          <a:lstStyle/>
          <a:p>
            <a:pPr defTabSz="457200" eaLnBrk="0" hangingPunct="0"/>
            <a:r>
              <a:rPr lang="en-GB" sz="800">
                <a:solidFill>
                  <a:srgbClr val="5F595B"/>
                </a:solidFill>
                <a:latin typeface="Arial" pitchFamily="34" charset="0"/>
                <a:ea typeface="ＭＳ Ｐゴシック" pitchFamily="34" charset="-128"/>
              </a:rPr>
              <a:t>Denosumab (120 mg Q4W) is not approved for use in patients with advanced cancer to delay SREs.</a:t>
            </a:r>
            <a:br>
              <a:rPr lang="en-GB" sz="800">
                <a:solidFill>
                  <a:srgbClr val="5F595B"/>
                </a:solidFill>
                <a:latin typeface="Arial" pitchFamily="34" charset="0"/>
                <a:ea typeface="ＭＳ Ｐゴシック" pitchFamily="34" charset="-128"/>
              </a:rPr>
            </a:br>
            <a:r>
              <a:rPr lang="en-GB" sz="800">
                <a:solidFill>
                  <a:srgbClr val="5F595B"/>
                </a:solidFill>
                <a:latin typeface="Arial" pitchFamily="34" charset="0"/>
                <a:ea typeface="ＭＳ Ｐゴシック" pitchFamily="34" charset="-128"/>
              </a:rPr>
              <a:t>Denosumab is investigational in that setting.</a:t>
            </a:r>
          </a:p>
        </p:txBody>
      </p:sp>
    </p:spTree>
    <p:custDataLst>
      <p:tags r:id="rId1"/>
    </p:custDataLst>
  </p:cSld>
  <p:clrMapOvr>
    <a:masterClrMapping/>
  </p:clrMapOvr>
  <p:transition spd="med">
    <p:randomBa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 name="Rectangle 1"/>
          <p:cNvSpPr/>
          <p:nvPr/>
        </p:nvSpPr>
        <p:spPr>
          <a:xfrm>
            <a:off x="0" y="0"/>
            <a:ext cx="9144000" cy="1423988"/>
          </a:xfrm>
          <a:prstGeom prst="rect">
            <a:avLst/>
          </a:prstGeom>
          <a:solidFill>
            <a:srgbClr val="006200"/>
          </a:solidFill>
          <a:ln>
            <a:solidFill>
              <a:srgbClr val="C00000"/>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GB" dirty="0">
              <a:solidFill>
                <a:srgbClr val="FFFFFF"/>
              </a:solidFill>
            </a:endParaRPr>
          </a:p>
        </p:txBody>
      </p:sp>
      <p:sp>
        <p:nvSpPr>
          <p:cNvPr id="26626" name="Title 1"/>
          <p:cNvSpPr>
            <a:spLocks noGrp="1"/>
          </p:cNvSpPr>
          <p:nvPr>
            <p:ph type="title"/>
          </p:nvPr>
        </p:nvSpPr>
        <p:spPr/>
        <p:txBody>
          <a:bodyPr/>
          <a:lstStyle/>
          <a:p>
            <a:pPr eaLnBrk="1" hangingPunct="1">
              <a:lnSpc>
                <a:spcPts val="2900"/>
              </a:lnSpc>
            </a:pPr>
            <a:r>
              <a:rPr lang="en-US" smtClean="0">
                <a:latin typeface="Arial" pitchFamily="34" charset="0"/>
                <a:ea typeface="ＭＳ Ｐゴシック" pitchFamily="34" charset="-128"/>
                <a:cs typeface="Arial" pitchFamily="34" charset="0"/>
              </a:rPr>
              <a:t>Effect of denosumab on time to first on-study</a:t>
            </a:r>
            <a:br>
              <a:rPr lang="en-US" smtClean="0">
                <a:latin typeface="Arial" pitchFamily="34" charset="0"/>
                <a:ea typeface="ＭＳ Ｐゴシック" pitchFamily="34" charset="-128"/>
                <a:cs typeface="Arial" pitchFamily="34" charset="0"/>
              </a:rPr>
            </a:br>
            <a:r>
              <a:rPr lang="en-US" smtClean="0">
                <a:latin typeface="Arial" pitchFamily="34" charset="0"/>
                <a:ea typeface="ＭＳ Ｐゴシック" pitchFamily="34" charset="-128"/>
                <a:cs typeface="Arial" pitchFamily="34" charset="0"/>
              </a:rPr>
              <a:t>SRE was consistent across all types of SRE</a:t>
            </a:r>
          </a:p>
        </p:txBody>
      </p:sp>
      <p:sp>
        <p:nvSpPr>
          <p:cNvPr id="26627" name="TextBox 4"/>
          <p:cNvSpPr txBox="1">
            <a:spLocks noChangeArrowheads="1"/>
          </p:cNvSpPr>
          <p:nvPr/>
        </p:nvSpPr>
        <p:spPr bwMode="auto">
          <a:xfrm>
            <a:off x="539750" y="6443663"/>
            <a:ext cx="8026400" cy="414337"/>
          </a:xfrm>
          <a:prstGeom prst="rect">
            <a:avLst/>
          </a:prstGeom>
          <a:noFill/>
          <a:ln w="9525">
            <a:noFill/>
            <a:miter lim="800000"/>
            <a:headEnd/>
            <a:tailEnd/>
          </a:ln>
        </p:spPr>
        <p:txBody>
          <a:bodyPr lIns="0" tIns="0" rIns="0" bIns="180000" anchor="b"/>
          <a:lstStyle/>
          <a:p>
            <a:pPr algn="r" defTabSz="457200"/>
            <a:endParaRPr lang="en-GB" sz="1000">
              <a:solidFill>
                <a:srgbClr val="5F595B"/>
              </a:solidFill>
              <a:latin typeface="Arial" pitchFamily="34" charset="0"/>
              <a:ea typeface="ＭＳ Ｐゴシック" pitchFamily="34" charset="-128"/>
              <a:sym typeface="Symbol" pitchFamily="18" charset="2"/>
            </a:endParaRPr>
          </a:p>
        </p:txBody>
      </p:sp>
      <p:sp>
        <p:nvSpPr>
          <p:cNvPr id="26628" name="TextBox 559"/>
          <p:cNvSpPr txBox="1">
            <a:spLocks noChangeArrowheads="1"/>
          </p:cNvSpPr>
          <p:nvPr/>
        </p:nvSpPr>
        <p:spPr bwMode="auto">
          <a:xfrm>
            <a:off x="595313" y="1801813"/>
            <a:ext cx="4000500" cy="292100"/>
          </a:xfrm>
          <a:prstGeom prst="rect">
            <a:avLst/>
          </a:prstGeom>
          <a:noFill/>
          <a:ln w="9525">
            <a:noFill/>
            <a:miter lim="800000"/>
            <a:headEnd/>
            <a:tailEnd/>
          </a:ln>
        </p:spPr>
        <p:txBody>
          <a:bodyPr lIns="0" tIns="0" rIns="0" bIns="0"/>
          <a:lstStyle/>
          <a:p>
            <a:pPr defTabSz="457200">
              <a:tabLst>
                <a:tab pos="1879600" algn="r"/>
              </a:tabLst>
            </a:pPr>
            <a:r>
              <a:rPr lang="en-US" sz="1600" b="1">
                <a:solidFill>
                  <a:srgbClr val="5F595B"/>
                </a:solidFill>
                <a:latin typeface="Arial" pitchFamily="34" charset="0"/>
                <a:ea typeface="ＭＳ Ｐゴシック" pitchFamily="34" charset="-128"/>
              </a:rPr>
              <a:t>Type of SRE:</a:t>
            </a:r>
          </a:p>
        </p:txBody>
      </p:sp>
      <p:sp>
        <p:nvSpPr>
          <p:cNvPr id="26629" name="TextBox 559"/>
          <p:cNvSpPr txBox="1">
            <a:spLocks noChangeArrowheads="1"/>
          </p:cNvSpPr>
          <p:nvPr/>
        </p:nvSpPr>
        <p:spPr bwMode="auto">
          <a:xfrm>
            <a:off x="595313" y="2449513"/>
            <a:ext cx="4216400" cy="292100"/>
          </a:xfrm>
          <a:prstGeom prst="rect">
            <a:avLst/>
          </a:prstGeom>
          <a:noFill/>
          <a:ln w="9525">
            <a:noFill/>
            <a:miter lim="800000"/>
            <a:headEnd/>
            <a:tailEnd/>
          </a:ln>
        </p:spPr>
        <p:txBody>
          <a:bodyPr lIns="0" tIns="0" rIns="0" bIns="0" anchor="ctr"/>
          <a:lstStyle/>
          <a:p>
            <a:pPr defTabSz="457200">
              <a:tabLst>
                <a:tab pos="1879600" algn="r"/>
              </a:tabLst>
            </a:pPr>
            <a:r>
              <a:rPr lang="en-US" sz="1600">
                <a:solidFill>
                  <a:srgbClr val="5F595B"/>
                </a:solidFill>
                <a:latin typeface="Arial" pitchFamily="34" charset="0"/>
                <a:ea typeface="ＭＳ Ｐゴシック" pitchFamily="34" charset="-128"/>
              </a:rPr>
              <a:t>Pathological fracture</a:t>
            </a:r>
          </a:p>
        </p:txBody>
      </p:sp>
      <p:sp>
        <p:nvSpPr>
          <p:cNvPr id="26630" name="TextBox 559"/>
          <p:cNvSpPr txBox="1">
            <a:spLocks noChangeArrowheads="1"/>
          </p:cNvSpPr>
          <p:nvPr/>
        </p:nvSpPr>
        <p:spPr bwMode="auto">
          <a:xfrm>
            <a:off x="595313" y="3159125"/>
            <a:ext cx="4216400" cy="292100"/>
          </a:xfrm>
          <a:prstGeom prst="rect">
            <a:avLst/>
          </a:prstGeom>
          <a:noFill/>
          <a:ln w="9525">
            <a:noFill/>
            <a:miter lim="800000"/>
            <a:headEnd/>
            <a:tailEnd/>
          </a:ln>
        </p:spPr>
        <p:txBody>
          <a:bodyPr lIns="0" tIns="0" rIns="0" bIns="0" anchor="ctr"/>
          <a:lstStyle/>
          <a:p>
            <a:pPr defTabSz="457200">
              <a:tabLst>
                <a:tab pos="1879600" algn="r"/>
              </a:tabLst>
            </a:pPr>
            <a:r>
              <a:rPr lang="en-US" sz="1600">
                <a:solidFill>
                  <a:srgbClr val="5F595B"/>
                </a:solidFill>
                <a:latin typeface="Arial" pitchFamily="34" charset="0"/>
                <a:ea typeface="ＭＳ Ｐゴシック" pitchFamily="34" charset="-128"/>
              </a:rPr>
              <a:t>Radiation to bone</a:t>
            </a:r>
          </a:p>
        </p:txBody>
      </p:sp>
      <p:sp>
        <p:nvSpPr>
          <p:cNvPr id="26631" name="TextBox 559"/>
          <p:cNvSpPr txBox="1">
            <a:spLocks noChangeArrowheads="1"/>
          </p:cNvSpPr>
          <p:nvPr/>
        </p:nvSpPr>
        <p:spPr bwMode="auto">
          <a:xfrm>
            <a:off x="595313" y="3851275"/>
            <a:ext cx="4216400" cy="292100"/>
          </a:xfrm>
          <a:prstGeom prst="rect">
            <a:avLst/>
          </a:prstGeom>
          <a:noFill/>
          <a:ln w="9525">
            <a:noFill/>
            <a:miter lim="800000"/>
            <a:headEnd/>
            <a:tailEnd/>
          </a:ln>
        </p:spPr>
        <p:txBody>
          <a:bodyPr lIns="0" tIns="0" rIns="0" bIns="0" anchor="ctr"/>
          <a:lstStyle/>
          <a:p>
            <a:pPr defTabSz="457200">
              <a:tabLst>
                <a:tab pos="1879600" algn="r"/>
              </a:tabLst>
            </a:pPr>
            <a:r>
              <a:rPr lang="en-US" sz="1600">
                <a:solidFill>
                  <a:srgbClr val="5F595B"/>
                </a:solidFill>
                <a:latin typeface="Arial" pitchFamily="34" charset="0"/>
                <a:ea typeface="ＭＳ Ｐゴシック" pitchFamily="34" charset="-128"/>
              </a:rPr>
              <a:t>Spinal cord compression</a:t>
            </a:r>
          </a:p>
        </p:txBody>
      </p:sp>
      <p:cxnSp>
        <p:nvCxnSpPr>
          <p:cNvPr id="129" name="Straight Connector 128"/>
          <p:cNvCxnSpPr/>
          <p:nvPr/>
        </p:nvCxnSpPr>
        <p:spPr>
          <a:xfrm rot="5400000">
            <a:off x="2686050" y="3516313"/>
            <a:ext cx="3844925" cy="3175"/>
          </a:xfrm>
          <a:prstGeom prst="line">
            <a:avLst/>
          </a:prstGeom>
          <a:ln w="28575">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a:off x="2627313" y="5432425"/>
            <a:ext cx="3962400" cy="1588"/>
          </a:xfrm>
          <a:prstGeom prst="line">
            <a:avLst/>
          </a:prstGeom>
          <a:ln w="28575">
            <a:solidFill>
              <a:schemeClr val="accent2"/>
            </a:solidFill>
          </a:ln>
          <a:effectLst/>
        </p:spPr>
        <p:style>
          <a:lnRef idx="2">
            <a:schemeClr val="accent1"/>
          </a:lnRef>
          <a:fillRef idx="0">
            <a:schemeClr val="accent1"/>
          </a:fillRef>
          <a:effectRef idx="1">
            <a:schemeClr val="accent1"/>
          </a:effectRef>
          <a:fontRef idx="minor">
            <a:schemeClr val="tx1"/>
          </a:fontRef>
        </p:style>
      </p:cxnSp>
      <p:grpSp>
        <p:nvGrpSpPr>
          <p:cNvPr id="2" name="Group 17"/>
          <p:cNvGrpSpPr>
            <a:grpSpLocks/>
          </p:cNvGrpSpPr>
          <p:nvPr/>
        </p:nvGrpSpPr>
        <p:grpSpPr bwMode="auto">
          <a:xfrm>
            <a:off x="3776663" y="2544763"/>
            <a:ext cx="711200" cy="103187"/>
            <a:chOff x="3562350" y="2178050"/>
            <a:chExt cx="711200" cy="114300"/>
          </a:xfrm>
        </p:grpSpPr>
        <p:cxnSp>
          <p:nvCxnSpPr>
            <p:cNvPr id="158" name="Straight Connector 157"/>
            <p:cNvCxnSpPr/>
            <p:nvPr/>
          </p:nvCxnSpPr>
          <p:spPr>
            <a:xfrm>
              <a:off x="3562350" y="2241355"/>
              <a:ext cx="711200" cy="1758"/>
            </a:xfrm>
            <a:prstGeom prst="line">
              <a:avLst/>
            </a:prstGeom>
            <a:ln w="28575">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159" name="Rectangle 158"/>
            <p:cNvSpPr/>
            <p:nvPr/>
          </p:nvSpPr>
          <p:spPr>
            <a:xfrm>
              <a:off x="3816350" y="2178050"/>
              <a:ext cx="158750" cy="114300"/>
            </a:xfrm>
            <a:prstGeom prst="rect">
              <a:avLst/>
            </a:prstGeom>
            <a:solidFill>
              <a:schemeClr val="accent3"/>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grpSp>
      <p:grpSp>
        <p:nvGrpSpPr>
          <p:cNvPr id="3" name="Group 22"/>
          <p:cNvGrpSpPr>
            <a:grpSpLocks/>
          </p:cNvGrpSpPr>
          <p:nvPr/>
        </p:nvGrpSpPr>
        <p:grpSpPr bwMode="auto">
          <a:xfrm>
            <a:off x="3548063" y="3267075"/>
            <a:ext cx="590550" cy="101600"/>
            <a:chOff x="3613150" y="2178050"/>
            <a:chExt cx="590550" cy="114300"/>
          </a:xfrm>
        </p:grpSpPr>
        <p:cxnSp>
          <p:nvCxnSpPr>
            <p:cNvPr id="156" name="Straight Connector 155"/>
            <p:cNvCxnSpPr/>
            <p:nvPr/>
          </p:nvCxnSpPr>
          <p:spPr>
            <a:xfrm>
              <a:off x="3613150" y="2244130"/>
              <a:ext cx="590550" cy="1785"/>
            </a:xfrm>
            <a:prstGeom prst="line">
              <a:avLst/>
            </a:prstGeom>
            <a:ln w="28575">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157" name="Rectangle 156"/>
            <p:cNvSpPr/>
            <p:nvPr/>
          </p:nvSpPr>
          <p:spPr>
            <a:xfrm>
              <a:off x="3816350" y="2178050"/>
              <a:ext cx="158750" cy="114300"/>
            </a:xfrm>
            <a:prstGeom prst="rect">
              <a:avLst/>
            </a:prstGeom>
            <a:solidFill>
              <a:schemeClr val="accent3"/>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grpSp>
      <p:grpSp>
        <p:nvGrpSpPr>
          <p:cNvPr id="4" name="Group 28"/>
          <p:cNvGrpSpPr>
            <a:grpSpLocks/>
          </p:cNvGrpSpPr>
          <p:nvPr/>
        </p:nvGrpSpPr>
        <p:grpSpPr bwMode="auto">
          <a:xfrm>
            <a:off x="3414713" y="3929063"/>
            <a:ext cx="1917700" cy="103187"/>
            <a:chOff x="3086100" y="2178050"/>
            <a:chExt cx="1917700" cy="114300"/>
          </a:xfrm>
        </p:grpSpPr>
        <p:cxnSp>
          <p:nvCxnSpPr>
            <p:cNvPr id="154" name="Straight Connector 153"/>
            <p:cNvCxnSpPr/>
            <p:nvPr/>
          </p:nvCxnSpPr>
          <p:spPr>
            <a:xfrm>
              <a:off x="3086100" y="2246630"/>
              <a:ext cx="1917700" cy="1759"/>
            </a:xfrm>
            <a:prstGeom prst="line">
              <a:avLst/>
            </a:prstGeom>
            <a:ln w="28575">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155" name="Rectangle 154"/>
            <p:cNvSpPr/>
            <p:nvPr/>
          </p:nvSpPr>
          <p:spPr>
            <a:xfrm>
              <a:off x="3816350" y="2178050"/>
              <a:ext cx="158750" cy="114300"/>
            </a:xfrm>
            <a:prstGeom prst="rect">
              <a:avLst/>
            </a:prstGeom>
            <a:solidFill>
              <a:schemeClr val="accent3"/>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grpSp>
      <p:grpSp>
        <p:nvGrpSpPr>
          <p:cNvPr id="5" name="Group 8"/>
          <p:cNvGrpSpPr>
            <a:grpSpLocks/>
          </p:cNvGrpSpPr>
          <p:nvPr/>
        </p:nvGrpSpPr>
        <p:grpSpPr bwMode="auto">
          <a:xfrm>
            <a:off x="2760663" y="5427663"/>
            <a:ext cx="349250" cy="412750"/>
            <a:chOff x="3452857" y="5173663"/>
            <a:chExt cx="253114" cy="342435"/>
          </a:xfrm>
        </p:grpSpPr>
        <p:sp>
          <p:nvSpPr>
            <p:cNvPr id="26668" name="Rectangle 112"/>
            <p:cNvSpPr>
              <a:spLocks noChangeArrowheads="1"/>
            </p:cNvSpPr>
            <p:nvPr/>
          </p:nvSpPr>
          <p:spPr bwMode="auto">
            <a:xfrm>
              <a:off x="3452857" y="5270500"/>
              <a:ext cx="253114" cy="245598"/>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0.5</a:t>
              </a:r>
            </a:p>
          </p:txBody>
        </p:sp>
        <p:cxnSp>
          <p:nvCxnSpPr>
            <p:cNvPr id="164" name="Straight Connector 10"/>
            <p:cNvCxnSpPr/>
            <p:nvPr/>
          </p:nvCxnSpPr>
          <p:spPr>
            <a:xfrm rot="5400000" flipH="1" flipV="1">
              <a:off x="3541719" y="5206756"/>
              <a:ext cx="68487" cy="2301"/>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6" name="Group 8"/>
          <p:cNvGrpSpPr>
            <a:grpSpLocks/>
          </p:cNvGrpSpPr>
          <p:nvPr/>
        </p:nvGrpSpPr>
        <p:grpSpPr bwMode="auto">
          <a:xfrm>
            <a:off x="4438650" y="5427663"/>
            <a:ext cx="349250" cy="412750"/>
            <a:chOff x="3452857" y="5173663"/>
            <a:chExt cx="253114" cy="342435"/>
          </a:xfrm>
        </p:grpSpPr>
        <p:sp>
          <p:nvSpPr>
            <p:cNvPr id="26666" name="Rectangle 112"/>
            <p:cNvSpPr>
              <a:spLocks noChangeArrowheads="1"/>
            </p:cNvSpPr>
            <p:nvPr/>
          </p:nvSpPr>
          <p:spPr bwMode="auto">
            <a:xfrm>
              <a:off x="3452857" y="5270500"/>
              <a:ext cx="253114" cy="245598"/>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1.0</a:t>
              </a:r>
            </a:p>
          </p:txBody>
        </p:sp>
        <p:cxnSp>
          <p:nvCxnSpPr>
            <p:cNvPr id="167" name="Straight Connector 10"/>
            <p:cNvCxnSpPr/>
            <p:nvPr/>
          </p:nvCxnSpPr>
          <p:spPr>
            <a:xfrm rot="5400000" flipH="1" flipV="1">
              <a:off x="3541719" y="5206756"/>
              <a:ext cx="68487" cy="2301"/>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7" name="Group 8"/>
          <p:cNvGrpSpPr>
            <a:grpSpLocks/>
          </p:cNvGrpSpPr>
          <p:nvPr/>
        </p:nvGrpSpPr>
        <p:grpSpPr bwMode="auto">
          <a:xfrm>
            <a:off x="6108700" y="5427663"/>
            <a:ext cx="349250" cy="412750"/>
            <a:chOff x="3452857" y="5173663"/>
            <a:chExt cx="253114" cy="342435"/>
          </a:xfrm>
        </p:grpSpPr>
        <p:sp>
          <p:nvSpPr>
            <p:cNvPr id="26664" name="Rectangle 112"/>
            <p:cNvSpPr>
              <a:spLocks noChangeArrowheads="1"/>
            </p:cNvSpPr>
            <p:nvPr/>
          </p:nvSpPr>
          <p:spPr bwMode="auto">
            <a:xfrm>
              <a:off x="3452857" y="5270500"/>
              <a:ext cx="253114" cy="245598"/>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1.5</a:t>
              </a:r>
            </a:p>
          </p:txBody>
        </p:sp>
        <p:cxnSp>
          <p:nvCxnSpPr>
            <p:cNvPr id="170" name="Straight Connector 10"/>
            <p:cNvCxnSpPr/>
            <p:nvPr/>
          </p:nvCxnSpPr>
          <p:spPr>
            <a:xfrm rot="5400000" flipH="1" flipV="1">
              <a:off x="3541719" y="5206756"/>
              <a:ext cx="68487" cy="2301"/>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26640" name="TextBox 559"/>
          <p:cNvSpPr txBox="1">
            <a:spLocks noChangeArrowheads="1"/>
          </p:cNvSpPr>
          <p:nvPr/>
        </p:nvSpPr>
        <p:spPr bwMode="auto">
          <a:xfrm>
            <a:off x="4419600" y="1822450"/>
            <a:ext cx="4216400" cy="292100"/>
          </a:xfrm>
          <a:prstGeom prst="rect">
            <a:avLst/>
          </a:prstGeom>
          <a:noFill/>
          <a:ln w="9525">
            <a:noFill/>
            <a:miter lim="800000"/>
            <a:headEnd/>
            <a:tailEnd/>
          </a:ln>
        </p:spPr>
        <p:txBody>
          <a:bodyPr lIns="0" tIns="0" rIns="0" bIns="0"/>
          <a:lstStyle/>
          <a:p>
            <a:pPr algn="r" defTabSz="457200">
              <a:tabLst>
                <a:tab pos="1879600" algn="r"/>
              </a:tabLst>
            </a:pPr>
            <a:r>
              <a:rPr lang="en-US" sz="1600" b="1">
                <a:solidFill>
                  <a:srgbClr val="5F595B"/>
                </a:solidFill>
                <a:latin typeface="Arial" pitchFamily="34" charset="0"/>
                <a:ea typeface="ＭＳ Ｐゴシック" pitchFamily="34" charset="-128"/>
              </a:rPr>
              <a:t>Hazard ratio (95% CI), P-value</a:t>
            </a:r>
          </a:p>
        </p:txBody>
      </p:sp>
      <p:grpSp>
        <p:nvGrpSpPr>
          <p:cNvPr id="8" name="Group 50"/>
          <p:cNvGrpSpPr>
            <a:grpSpLocks/>
          </p:cNvGrpSpPr>
          <p:nvPr/>
        </p:nvGrpSpPr>
        <p:grpSpPr bwMode="auto">
          <a:xfrm>
            <a:off x="639763" y="5092700"/>
            <a:ext cx="8040687" cy="292100"/>
            <a:chOff x="363" y="832"/>
            <a:chExt cx="5065" cy="184"/>
          </a:xfrm>
        </p:grpSpPr>
        <p:sp>
          <p:nvSpPr>
            <p:cNvPr id="26659" name="TextBox 559"/>
            <p:cNvSpPr txBox="1">
              <a:spLocks noChangeArrowheads="1"/>
            </p:cNvSpPr>
            <p:nvPr/>
          </p:nvSpPr>
          <p:spPr bwMode="auto">
            <a:xfrm>
              <a:off x="363" y="832"/>
              <a:ext cx="2656" cy="184"/>
            </a:xfrm>
            <a:prstGeom prst="rect">
              <a:avLst/>
            </a:prstGeom>
            <a:noFill/>
            <a:ln w="9525">
              <a:noFill/>
              <a:miter lim="800000"/>
              <a:headEnd/>
              <a:tailEnd/>
            </a:ln>
          </p:spPr>
          <p:txBody>
            <a:bodyPr lIns="0" tIns="0" rIns="0" bIns="0" anchor="ctr"/>
            <a:lstStyle/>
            <a:p>
              <a:pPr defTabSz="457200">
                <a:tabLst>
                  <a:tab pos="1879600" algn="r"/>
                </a:tabLst>
              </a:pPr>
              <a:r>
                <a:rPr lang="en-US" sz="1600">
                  <a:solidFill>
                    <a:srgbClr val="5F595B"/>
                  </a:solidFill>
                  <a:latin typeface="Arial" pitchFamily="34" charset="0"/>
                  <a:ea typeface="ＭＳ Ｐゴシック" pitchFamily="34" charset="-128"/>
                </a:rPr>
                <a:t>Combined</a:t>
              </a:r>
            </a:p>
          </p:txBody>
        </p:sp>
        <p:grpSp>
          <p:nvGrpSpPr>
            <p:cNvPr id="9" name="Group 16"/>
            <p:cNvGrpSpPr>
              <a:grpSpLocks/>
            </p:cNvGrpSpPr>
            <p:nvPr/>
          </p:nvGrpSpPr>
          <p:grpSpPr bwMode="auto">
            <a:xfrm>
              <a:off x="2363" y="871"/>
              <a:ext cx="324" cy="64"/>
              <a:chOff x="3657600" y="2178050"/>
              <a:chExt cx="514350" cy="114300"/>
            </a:xfrm>
          </p:grpSpPr>
          <p:cxnSp>
            <p:nvCxnSpPr>
              <p:cNvPr id="160" name="Straight Connector 13"/>
              <p:cNvCxnSpPr/>
              <p:nvPr/>
            </p:nvCxnSpPr>
            <p:spPr>
              <a:xfrm>
                <a:off x="3657600" y="2235200"/>
                <a:ext cx="514350" cy="1785"/>
              </a:xfrm>
              <a:prstGeom prst="line">
                <a:avLst/>
              </a:prstGeom>
              <a:ln w="28575">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161" name="Rectangle 160"/>
              <p:cNvSpPr/>
              <p:nvPr/>
            </p:nvSpPr>
            <p:spPr>
              <a:xfrm>
                <a:off x="3816350" y="2178050"/>
                <a:ext cx="158750" cy="114300"/>
              </a:xfrm>
              <a:prstGeom prst="rect">
                <a:avLst/>
              </a:prstGeom>
              <a:solidFill>
                <a:schemeClr val="accent3"/>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grpSp>
        <p:sp>
          <p:nvSpPr>
            <p:cNvPr id="26661" name="TextBox 559"/>
            <p:cNvSpPr txBox="1">
              <a:spLocks noChangeArrowheads="1"/>
            </p:cNvSpPr>
            <p:nvPr/>
          </p:nvSpPr>
          <p:spPr bwMode="auto">
            <a:xfrm>
              <a:off x="2772" y="832"/>
              <a:ext cx="2656" cy="184"/>
            </a:xfrm>
            <a:prstGeom prst="rect">
              <a:avLst/>
            </a:prstGeom>
            <a:noFill/>
            <a:ln w="9525">
              <a:noFill/>
              <a:miter lim="800000"/>
              <a:headEnd/>
              <a:tailEnd/>
            </a:ln>
          </p:spPr>
          <p:txBody>
            <a:bodyPr lIns="0" tIns="0" rIns="0" bIns="0" anchor="ctr"/>
            <a:lstStyle/>
            <a:p>
              <a:pPr algn="r" defTabSz="457200">
                <a:tabLst>
                  <a:tab pos="1879600" algn="r"/>
                </a:tabLst>
              </a:pPr>
              <a:r>
                <a:rPr lang="en-US" sz="1600">
                  <a:solidFill>
                    <a:srgbClr val="5F595B"/>
                  </a:solidFill>
                  <a:latin typeface="Arial" pitchFamily="34" charset="0"/>
                  <a:ea typeface="ＭＳ Ｐゴシック" pitchFamily="34" charset="-128"/>
                </a:rPr>
                <a:t>0.83 (0.76, 0.90), P &lt; 0.001</a:t>
              </a:r>
            </a:p>
          </p:txBody>
        </p:sp>
      </p:grpSp>
      <p:sp>
        <p:nvSpPr>
          <p:cNvPr id="26642" name="TextBox 559"/>
          <p:cNvSpPr txBox="1">
            <a:spLocks noChangeArrowheads="1"/>
          </p:cNvSpPr>
          <p:nvPr/>
        </p:nvSpPr>
        <p:spPr bwMode="auto">
          <a:xfrm>
            <a:off x="4419600" y="2449513"/>
            <a:ext cx="4216400" cy="292100"/>
          </a:xfrm>
          <a:prstGeom prst="rect">
            <a:avLst/>
          </a:prstGeom>
          <a:noFill/>
          <a:ln w="9525">
            <a:noFill/>
            <a:miter lim="800000"/>
            <a:headEnd/>
            <a:tailEnd/>
          </a:ln>
        </p:spPr>
        <p:txBody>
          <a:bodyPr lIns="0" tIns="0" rIns="0" bIns="0" anchor="ctr"/>
          <a:lstStyle/>
          <a:p>
            <a:pPr algn="r" defTabSz="457200">
              <a:tabLst>
                <a:tab pos="1879600" algn="r"/>
              </a:tabLst>
            </a:pPr>
            <a:r>
              <a:rPr lang="en-US" sz="1600" dirty="0">
                <a:solidFill>
                  <a:srgbClr val="5F595B"/>
                </a:solidFill>
                <a:latin typeface="Arial" pitchFamily="34" charset="0"/>
                <a:ea typeface="ＭＳ Ｐゴシック" pitchFamily="34" charset="-128"/>
              </a:rPr>
              <a:t>0.86 (0.76, 0.96), P = 0.009</a:t>
            </a:r>
          </a:p>
        </p:txBody>
      </p:sp>
      <p:sp>
        <p:nvSpPr>
          <p:cNvPr id="26643" name="TextBox 559"/>
          <p:cNvSpPr txBox="1">
            <a:spLocks noChangeArrowheads="1"/>
          </p:cNvSpPr>
          <p:nvPr/>
        </p:nvSpPr>
        <p:spPr bwMode="auto">
          <a:xfrm>
            <a:off x="4419600" y="3159125"/>
            <a:ext cx="4216400" cy="292100"/>
          </a:xfrm>
          <a:prstGeom prst="rect">
            <a:avLst/>
          </a:prstGeom>
          <a:noFill/>
          <a:ln w="9525">
            <a:noFill/>
            <a:miter lim="800000"/>
            <a:headEnd/>
            <a:tailEnd/>
          </a:ln>
        </p:spPr>
        <p:txBody>
          <a:bodyPr lIns="0" tIns="0" rIns="0" bIns="0" anchor="ctr"/>
          <a:lstStyle/>
          <a:p>
            <a:pPr algn="r" defTabSz="457200">
              <a:tabLst>
                <a:tab pos="1879600" algn="r"/>
              </a:tabLst>
            </a:pPr>
            <a:r>
              <a:rPr lang="en-US" sz="1600" dirty="0">
                <a:solidFill>
                  <a:srgbClr val="5F595B"/>
                </a:solidFill>
                <a:latin typeface="Arial" pitchFamily="34" charset="0"/>
                <a:ea typeface="ＭＳ Ｐゴシック" pitchFamily="34" charset="-128"/>
              </a:rPr>
              <a:t>0.77 (0.69, 0.87), P &lt; 0.0001</a:t>
            </a:r>
          </a:p>
        </p:txBody>
      </p:sp>
      <p:sp>
        <p:nvSpPr>
          <p:cNvPr id="26644" name="TextBox 559"/>
          <p:cNvSpPr txBox="1">
            <a:spLocks noChangeArrowheads="1"/>
          </p:cNvSpPr>
          <p:nvPr/>
        </p:nvSpPr>
        <p:spPr bwMode="auto">
          <a:xfrm>
            <a:off x="4419600" y="3851275"/>
            <a:ext cx="4216400" cy="292100"/>
          </a:xfrm>
          <a:prstGeom prst="rect">
            <a:avLst/>
          </a:prstGeom>
          <a:noFill/>
          <a:ln w="9525">
            <a:noFill/>
            <a:miter lim="800000"/>
            <a:headEnd/>
            <a:tailEnd/>
          </a:ln>
        </p:spPr>
        <p:txBody>
          <a:bodyPr lIns="0" tIns="0" rIns="0" bIns="0" anchor="ctr"/>
          <a:lstStyle/>
          <a:p>
            <a:pPr algn="r" defTabSz="457200">
              <a:tabLst>
                <a:tab pos="1879600" algn="r"/>
              </a:tabLst>
            </a:pPr>
            <a:r>
              <a:rPr lang="en-US" sz="1600">
                <a:solidFill>
                  <a:srgbClr val="5F595B"/>
                </a:solidFill>
                <a:latin typeface="Arial" pitchFamily="34" charset="0"/>
                <a:ea typeface="ＭＳ Ｐゴシック" pitchFamily="34" charset="-128"/>
              </a:rPr>
              <a:t>0.89 (0.65, 1.21), P = 0.46</a:t>
            </a:r>
          </a:p>
        </p:txBody>
      </p:sp>
      <p:grpSp>
        <p:nvGrpSpPr>
          <p:cNvPr id="10" name="Group 51"/>
          <p:cNvGrpSpPr>
            <a:grpSpLocks/>
          </p:cNvGrpSpPr>
          <p:nvPr/>
        </p:nvGrpSpPr>
        <p:grpSpPr bwMode="auto">
          <a:xfrm>
            <a:off x="565150" y="4473575"/>
            <a:ext cx="8040688" cy="290513"/>
            <a:chOff x="375" y="3286"/>
            <a:chExt cx="5065" cy="183"/>
          </a:xfrm>
        </p:grpSpPr>
        <p:grpSp>
          <p:nvGrpSpPr>
            <p:cNvPr id="11" name="Group 179"/>
            <p:cNvGrpSpPr>
              <a:grpSpLocks/>
            </p:cNvGrpSpPr>
            <p:nvPr/>
          </p:nvGrpSpPr>
          <p:grpSpPr bwMode="auto">
            <a:xfrm>
              <a:off x="2068" y="3324"/>
              <a:ext cx="1272" cy="64"/>
              <a:chOff x="3486150" y="5707063"/>
              <a:chExt cx="2019300" cy="114300"/>
            </a:xfrm>
          </p:grpSpPr>
          <p:cxnSp>
            <p:nvCxnSpPr>
              <p:cNvPr id="178" name="Straight Connector 177"/>
              <p:cNvCxnSpPr/>
              <p:nvPr/>
            </p:nvCxnSpPr>
            <p:spPr>
              <a:xfrm>
                <a:off x="3486150" y="5776715"/>
                <a:ext cx="2019300" cy="1785"/>
              </a:xfrm>
              <a:prstGeom prst="line">
                <a:avLst/>
              </a:prstGeom>
              <a:ln w="28575">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179" name="Rectangle 178"/>
              <p:cNvSpPr/>
              <p:nvPr/>
            </p:nvSpPr>
            <p:spPr>
              <a:xfrm>
                <a:off x="4248150" y="5707063"/>
                <a:ext cx="158750" cy="114300"/>
              </a:xfrm>
              <a:prstGeom prst="rect">
                <a:avLst/>
              </a:prstGeom>
              <a:solidFill>
                <a:schemeClr val="accent3"/>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grpSp>
        <p:sp>
          <p:nvSpPr>
            <p:cNvPr id="26655" name="TextBox 559"/>
            <p:cNvSpPr txBox="1">
              <a:spLocks noChangeArrowheads="1"/>
            </p:cNvSpPr>
            <p:nvPr/>
          </p:nvSpPr>
          <p:spPr bwMode="auto">
            <a:xfrm>
              <a:off x="375" y="3286"/>
              <a:ext cx="2656" cy="183"/>
            </a:xfrm>
            <a:prstGeom prst="rect">
              <a:avLst/>
            </a:prstGeom>
            <a:noFill/>
            <a:ln w="9525">
              <a:noFill/>
              <a:miter lim="800000"/>
              <a:headEnd/>
              <a:tailEnd/>
            </a:ln>
          </p:spPr>
          <p:txBody>
            <a:bodyPr lIns="0" tIns="0" rIns="0" bIns="0" anchor="ctr"/>
            <a:lstStyle/>
            <a:p>
              <a:pPr defTabSz="457200">
                <a:tabLst>
                  <a:tab pos="1879600" algn="r"/>
                </a:tabLst>
              </a:pPr>
              <a:r>
                <a:rPr lang="en-US" sz="1600">
                  <a:solidFill>
                    <a:srgbClr val="5F595B"/>
                  </a:solidFill>
                  <a:latin typeface="Arial" pitchFamily="34" charset="0"/>
                  <a:ea typeface="ＭＳ Ｐゴシック" pitchFamily="34" charset="-128"/>
                </a:rPr>
                <a:t>Surgery to bone</a:t>
              </a:r>
            </a:p>
          </p:txBody>
        </p:sp>
        <p:sp>
          <p:nvSpPr>
            <p:cNvPr id="26656" name="TextBox 559"/>
            <p:cNvSpPr txBox="1">
              <a:spLocks noChangeArrowheads="1"/>
            </p:cNvSpPr>
            <p:nvPr/>
          </p:nvSpPr>
          <p:spPr bwMode="auto">
            <a:xfrm>
              <a:off x="2784" y="3286"/>
              <a:ext cx="2656" cy="183"/>
            </a:xfrm>
            <a:prstGeom prst="rect">
              <a:avLst/>
            </a:prstGeom>
            <a:noFill/>
            <a:ln w="9525">
              <a:noFill/>
              <a:miter lim="800000"/>
              <a:headEnd/>
              <a:tailEnd/>
            </a:ln>
          </p:spPr>
          <p:txBody>
            <a:bodyPr lIns="0" tIns="0" rIns="0" bIns="0" anchor="ctr"/>
            <a:lstStyle/>
            <a:p>
              <a:pPr algn="r" defTabSz="457200">
                <a:tabLst>
                  <a:tab pos="1879600" algn="r"/>
                </a:tabLst>
              </a:pPr>
              <a:r>
                <a:rPr lang="en-US" sz="1600">
                  <a:solidFill>
                    <a:srgbClr val="5F595B"/>
                  </a:solidFill>
                  <a:latin typeface="Arial" pitchFamily="34" charset="0"/>
                  <a:ea typeface="ＭＳ Ｐゴシック" pitchFamily="34" charset="-128"/>
                </a:rPr>
                <a:t>0.86 (0.61, 1.21), P = 0.38</a:t>
              </a:r>
            </a:p>
          </p:txBody>
        </p:sp>
      </p:grpSp>
      <p:grpSp>
        <p:nvGrpSpPr>
          <p:cNvPr id="12" name="Group 202"/>
          <p:cNvGrpSpPr>
            <a:grpSpLocks/>
          </p:cNvGrpSpPr>
          <p:nvPr/>
        </p:nvGrpSpPr>
        <p:grpSpPr bwMode="auto">
          <a:xfrm>
            <a:off x="773113" y="5800725"/>
            <a:ext cx="7639050" cy="747713"/>
            <a:chOff x="773113" y="5943600"/>
            <a:chExt cx="7638600" cy="749089"/>
          </a:xfrm>
        </p:grpSpPr>
        <p:sp>
          <p:nvSpPr>
            <p:cNvPr id="26649" name="TextBox 559"/>
            <p:cNvSpPr txBox="1">
              <a:spLocks noChangeArrowheads="1"/>
            </p:cNvSpPr>
            <p:nvPr/>
          </p:nvSpPr>
          <p:spPr bwMode="auto">
            <a:xfrm>
              <a:off x="2595563" y="5943600"/>
              <a:ext cx="4000500" cy="291889"/>
            </a:xfrm>
            <a:prstGeom prst="rect">
              <a:avLst/>
            </a:prstGeom>
            <a:noFill/>
            <a:ln w="9525">
              <a:noFill/>
              <a:miter lim="800000"/>
              <a:headEnd/>
              <a:tailEnd/>
            </a:ln>
          </p:spPr>
          <p:txBody>
            <a:bodyPr lIns="0" tIns="0" rIns="0" bIns="0"/>
            <a:lstStyle/>
            <a:p>
              <a:pPr algn="ctr" defTabSz="457200">
                <a:tabLst>
                  <a:tab pos="1879600" algn="r"/>
                </a:tabLst>
              </a:pPr>
              <a:r>
                <a:rPr lang="en-US" sz="1600">
                  <a:solidFill>
                    <a:srgbClr val="5F595B"/>
                  </a:solidFill>
                  <a:latin typeface="Arial" pitchFamily="34" charset="0"/>
                  <a:ea typeface="ＭＳ Ｐゴシック" pitchFamily="34" charset="-128"/>
                </a:rPr>
                <a:t>Hazard ratio</a:t>
              </a:r>
            </a:p>
          </p:txBody>
        </p:sp>
        <p:sp>
          <p:nvSpPr>
            <p:cNvPr id="26650" name="TextBox 559"/>
            <p:cNvSpPr txBox="1">
              <a:spLocks noChangeArrowheads="1"/>
            </p:cNvSpPr>
            <p:nvPr/>
          </p:nvSpPr>
          <p:spPr bwMode="auto">
            <a:xfrm>
              <a:off x="773113" y="6400800"/>
              <a:ext cx="3600000" cy="291889"/>
            </a:xfrm>
            <a:prstGeom prst="rect">
              <a:avLst/>
            </a:prstGeom>
            <a:noFill/>
            <a:ln w="9525">
              <a:noFill/>
              <a:miter lim="800000"/>
              <a:headEnd/>
              <a:tailEnd/>
            </a:ln>
          </p:spPr>
          <p:txBody>
            <a:bodyPr lIns="0" tIns="0" rIns="0" bIns="0"/>
            <a:lstStyle/>
            <a:p>
              <a:pPr algn="r" defTabSz="457200">
                <a:tabLst>
                  <a:tab pos="1879600" algn="r"/>
                </a:tabLst>
              </a:pPr>
              <a:r>
                <a:rPr lang="en-US" sz="1600">
                  <a:solidFill>
                    <a:srgbClr val="5F595B"/>
                  </a:solidFill>
                  <a:latin typeface="Arial" pitchFamily="34" charset="0"/>
                  <a:ea typeface="ＭＳ Ｐゴシック" pitchFamily="34" charset="-128"/>
                </a:rPr>
                <a:t>Favours denosumab</a:t>
              </a:r>
            </a:p>
          </p:txBody>
        </p:sp>
        <p:sp>
          <p:nvSpPr>
            <p:cNvPr id="26651" name="TextBox 559"/>
            <p:cNvSpPr txBox="1">
              <a:spLocks noChangeArrowheads="1"/>
            </p:cNvSpPr>
            <p:nvPr/>
          </p:nvSpPr>
          <p:spPr bwMode="auto">
            <a:xfrm>
              <a:off x="4811713" y="6400800"/>
              <a:ext cx="3600000" cy="291889"/>
            </a:xfrm>
            <a:prstGeom prst="rect">
              <a:avLst/>
            </a:prstGeom>
            <a:noFill/>
            <a:ln w="9525">
              <a:noFill/>
              <a:miter lim="800000"/>
              <a:headEnd/>
              <a:tailEnd/>
            </a:ln>
          </p:spPr>
          <p:txBody>
            <a:bodyPr lIns="0" tIns="0" rIns="0" bIns="0"/>
            <a:lstStyle/>
            <a:p>
              <a:pPr defTabSz="457200">
                <a:tabLst>
                  <a:tab pos="1879600" algn="r"/>
                </a:tabLst>
              </a:pPr>
              <a:r>
                <a:rPr lang="en-US" sz="1600">
                  <a:solidFill>
                    <a:srgbClr val="5F595B"/>
                  </a:solidFill>
                  <a:latin typeface="Arial" pitchFamily="34" charset="0"/>
                  <a:ea typeface="ＭＳ Ｐゴシック" pitchFamily="34" charset="-128"/>
                </a:rPr>
                <a:t>Favours zoledronic acid</a:t>
              </a:r>
            </a:p>
          </p:txBody>
        </p:sp>
        <p:cxnSp>
          <p:nvCxnSpPr>
            <p:cNvPr id="201" name="Straight Arrow Connector 200"/>
            <p:cNvCxnSpPr/>
            <p:nvPr/>
          </p:nvCxnSpPr>
          <p:spPr>
            <a:xfrm>
              <a:off x="4811475" y="6318939"/>
              <a:ext cx="803228" cy="1591"/>
            </a:xfrm>
            <a:prstGeom prst="straightConnector1">
              <a:avLst/>
            </a:prstGeom>
            <a:ln w="28575">
              <a:solidFill>
                <a:schemeClr val="accent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02" name="Straight Arrow Connector 201"/>
            <p:cNvCxnSpPr/>
            <p:nvPr/>
          </p:nvCxnSpPr>
          <p:spPr>
            <a:xfrm flipH="1">
              <a:off x="3582822" y="6318939"/>
              <a:ext cx="803228" cy="1591"/>
            </a:xfrm>
            <a:prstGeom prst="straightConnector1">
              <a:avLst/>
            </a:prstGeom>
            <a:ln w="28575">
              <a:solidFill>
                <a:schemeClr val="accent1"/>
              </a:solidFill>
              <a:tailEnd type="triangle" w="med" len="lg"/>
            </a:ln>
            <a:effectLst/>
          </p:spPr>
          <p:style>
            <a:lnRef idx="2">
              <a:schemeClr val="accent1"/>
            </a:lnRef>
            <a:fillRef idx="0">
              <a:schemeClr val="accent1"/>
            </a:fillRef>
            <a:effectRef idx="1">
              <a:schemeClr val="accent1"/>
            </a:effectRef>
            <a:fontRef idx="minor">
              <a:schemeClr val="tx1"/>
            </a:fontRef>
          </p:style>
        </p:cxnSp>
      </p:grpSp>
      <p:sp>
        <p:nvSpPr>
          <p:cNvPr id="26647" name="Rectangle 6"/>
          <p:cNvSpPr>
            <a:spLocks noChangeArrowheads="1"/>
          </p:cNvSpPr>
          <p:nvPr/>
        </p:nvSpPr>
        <p:spPr bwMode="auto">
          <a:xfrm>
            <a:off x="2014538" y="6415088"/>
            <a:ext cx="7021512" cy="398462"/>
          </a:xfrm>
          <a:prstGeom prst="rect">
            <a:avLst/>
          </a:prstGeom>
          <a:noFill/>
          <a:ln w="9525">
            <a:noFill/>
            <a:miter lim="800000"/>
            <a:headEnd/>
            <a:tailEnd/>
          </a:ln>
        </p:spPr>
        <p:txBody>
          <a:bodyPr tIns="46800" bIns="46800" anchor="b"/>
          <a:lstStyle/>
          <a:p>
            <a:pPr marL="457200" indent="-457200" algn="r" defTabSz="457200">
              <a:lnSpc>
                <a:spcPct val="90000"/>
              </a:lnSpc>
              <a:spcBef>
                <a:spcPct val="35000"/>
              </a:spcBef>
              <a:buClr>
                <a:srgbClr val="5F595B"/>
              </a:buClr>
            </a:pPr>
            <a:r>
              <a:rPr lang="da-DK" sz="1200">
                <a:solidFill>
                  <a:srgbClr val="5F595B"/>
                </a:solidFill>
                <a:latin typeface="Arial" pitchFamily="34" charset="0"/>
                <a:ea typeface="ＭＳ Ｐゴシック" pitchFamily="34" charset="-128"/>
              </a:rPr>
              <a:t>Lipton, et al. ESMO 2010 (P1249).</a:t>
            </a:r>
            <a:endParaRPr lang="fr-FR" sz="1200">
              <a:solidFill>
                <a:srgbClr val="5F595B"/>
              </a:solidFill>
              <a:latin typeface="Arial" pitchFamily="34" charset="0"/>
              <a:ea typeface="ＭＳ Ｐゴシック" pitchFamily="34" charset="-128"/>
            </a:endParaRPr>
          </a:p>
        </p:txBody>
      </p:sp>
      <p:sp>
        <p:nvSpPr>
          <p:cNvPr id="26648" name="Rectangle 6"/>
          <p:cNvSpPr>
            <a:spLocks noChangeArrowheads="1"/>
          </p:cNvSpPr>
          <p:nvPr/>
        </p:nvSpPr>
        <p:spPr bwMode="auto">
          <a:xfrm>
            <a:off x="65088" y="6200775"/>
            <a:ext cx="6176962" cy="612775"/>
          </a:xfrm>
          <a:prstGeom prst="rect">
            <a:avLst/>
          </a:prstGeom>
          <a:noFill/>
          <a:ln w="9525">
            <a:noFill/>
            <a:miter lim="800000"/>
            <a:headEnd/>
            <a:tailEnd/>
          </a:ln>
        </p:spPr>
        <p:txBody>
          <a:bodyPr tIns="46800" bIns="46800" anchor="b"/>
          <a:lstStyle/>
          <a:p>
            <a:pPr defTabSz="457200" eaLnBrk="0" hangingPunct="0"/>
            <a:r>
              <a:rPr lang="en-GB" sz="800">
                <a:solidFill>
                  <a:srgbClr val="5F595B"/>
                </a:solidFill>
                <a:latin typeface="Arial" pitchFamily="34" charset="0"/>
                <a:ea typeface="ＭＳ Ｐゴシック" pitchFamily="34" charset="-128"/>
              </a:rPr>
              <a:t>Denosumab (120 mg Q4W) is not approved for use in patients with advanced cancer to delay SREs.</a:t>
            </a:r>
            <a:br>
              <a:rPr lang="en-GB" sz="800">
                <a:solidFill>
                  <a:srgbClr val="5F595B"/>
                </a:solidFill>
                <a:latin typeface="Arial" pitchFamily="34" charset="0"/>
                <a:ea typeface="ＭＳ Ｐゴシック" pitchFamily="34" charset="-128"/>
              </a:rPr>
            </a:br>
            <a:r>
              <a:rPr lang="en-GB" sz="800">
                <a:solidFill>
                  <a:srgbClr val="5F595B"/>
                </a:solidFill>
                <a:latin typeface="Arial" pitchFamily="34" charset="0"/>
                <a:ea typeface="ＭＳ Ｐゴシック" pitchFamily="34" charset="-128"/>
              </a:rPr>
              <a:t>Denosumab is investigational in that setting.</a:t>
            </a:r>
          </a:p>
        </p:txBody>
      </p:sp>
    </p:spTree>
    <p:custDataLst>
      <p:tags r:id="rId1"/>
    </p:custDataLst>
  </p:cSld>
  <p:clrMapOvr>
    <a:masterClrMapping/>
  </p:clrMapOvr>
  <p:transition spd="med">
    <p:randomBar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 name="Rectangle 1"/>
          <p:cNvSpPr/>
          <p:nvPr/>
        </p:nvSpPr>
        <p:spPr>
          <a:xfrm>
            <a:off x="0" y="0"/>
            <a:ext cx="9144000" cy="1423988"/>
          </a:xfrm>
          <a:prstGeom prst="rect">
            <a:avLst/>
          </a:prstGeom>
          <a:solidFill>
            <a:srgbClr val="006200"/>
          </a:solidFill>
          <a:ln>
            <a:solidFill>
              <a:srgbClr val="C00000"/>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GB" dirty="0">
              <a:solidFill>
                <a:srgbClr val="FFFFFF"/>
              </a:solidFill>
            </a:endParaRPr>
          </a:p>
        </p:txBody>
      </p:sp>
      <p:sp>
        <p:nvSpPr>
          <p:cNvPr id="28674" name="Title 1"/>
          <p:cNvSpPr>
            <a:spLocks noGrp="1"/>
          </p:cNvSpPr>
          <p:nvPr>
            <p:ph type="title"/>
          </p:nvPr>
        </p:nvSpPr>
        <p:spPr/>
        <p:txBody>
          <a:bodyPr/>
          <a:lstStyle/>
          <a:p>
            <a:pPr>
              <a:lnSpc>
                <a:spcPts val="2900"/>
              </a:lnSpc>
            </a:pPr>
            <a:r>
              <a:rPr lang="en-GB" smtClean="0">
                <a:latin typeface="Arial" pitchFamily="34" charset="0"/>
                <a:ea typeface="ＭＳ Ｐゴシック" pitchFamily="34" charset="-128"/>
                <a:cs typeface="Arial" pitchFamily="34" charset="0"/>
              </a:rPr>
              <a:t>Denosumab delayed pain progression</a:t>
            </a:r>
            <a:br>
              <a:rPr lang="en-GB" smtClean="0">
                <a:latin typeface="Arial" pitchFamily="34" charset="0"/>
                <a:ea typeface="ＭＳ Ｐゴシック" pitchFamily="34" charset="-128"/>
                <a:cs typeface="Arial" pitchFamily="34" charset="0"/>
              </a:rPr>
            </a:br>
            <a:r>
              <a:rPr lang="en-GB" smtClean="0">
                <a:latin typeface="Arial" pitchFamily="34" charset="0"/>
                <a:ea typeface="ＭＳ Ｐゴシック" pitchFamily="34" charset="-128"/>
                <a:cs typeface="Arial" pitchFamily="34" charset="0"/>
              </a:rPr>
              <a:t>vs zoledronic acid</a:t>
            </a:r>
            <a:endParaRPr lang="en-US" smtClean="0">
              <a:latin typeface="Arial" pitchFamily="34" charset="0"/>
              <a:ea typeface="ＭＳ Ｐゴシック" pitchFamily="34" charset="-128"/>
              <a:cs typeface="Arial" pitchFamily="34" charset="0"/>
            </a:endParaRPr>
          </a:p>
        </p:txBody>
      </p:sp>
      <p:grpSp>
        <p:nvGrpSpPr>
          <p:cNvPr id="2" name="Group 4178"/>
          <p:cNvGrpSpPr>
            <a:grpSpLocks/>
          </p:cNvGrpSpPr>
          <p:nvPr/>
        </p:nvGrpSpPr>
        <p:grpSpPr bwMode="auto">
          <a:xfrm>
            <a:off x="557213" y="2397125"/>
            <a:ext cx="8586787" cy="3440113"/>
            <a:chOff x="557213" y="2396520"/>
            <a:chExt cx="8658489" cy="3441165"/>
          </a:xfrm>
        </p:grpSpPr>
        <p:cxnSp>
          <p:nvCxnSpPr>
            <p:cNvPr id="6" name="Straight Connector 5"/>
            <p:cNvCxnSpPr/>
            <p:nvPr/>
          </p:nvCxnSpPr>
          <p:spPr>
            <a:xfrm rot="5400000">
              <a:off x="246333" y="3932889"/>
              <a:ext cx="2902837" cy="1600"/>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4" name="Straight Connector 3"/>
            <p:cNvCxnSpPr/>
            <p:nvPr/>
          </p:nvCxnSpPr>
          <p:spPr>
            <a:xfrm rot="10800000">
              <a:off x="1685746" y="5383521"/>
              <a:ext cx="6916867" cy="1587"/>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8692" name="Rectangle 112"/>
            <p:cNvSpPr>
              <a:spLocks noChangeArrowheads="1"/>
            </p:cNvSpPr>
            <p:nvPr/>
          </p:nvSpPr>
          <p:spPr bwMode="auto">
            <a:xfrm>
              <a:off x="1205442" y="5202478"/>
              <a:ext cx="337785" cy="244301"/>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0.0</a:t>
              </a:r>
            </a:p>
          </p:txBody>
        </p:sp>
        <p:sp>
          <p:nvSpPr>
            <p:cNvPr id="28693" name="Rectangle 124"/>
            <p:cNvSpPr>
              <a:spLocks noChangeArrowheads="1"/>
            </p:cNvSpPr>
            <p:nvPr/>
          </p:nvSpPr>
          <p:spPr bwMode="auto">
            <a:xfrm rot="-5400000">
              <a:off x="-540654" y="3494387"/>
              <a:ext cx="3000777" cy="805044"/>
            </a:xfrm>
            <a:prstGeom prst="rect">
              <a:avLst/>
            </a:prstGeom>
            <a:noFill/>
            <a:ln w="9525">
              <a:noFill/>
              <a:miter lim="800000"/>
              <a:headEnd/>
              <a:tailEnd/>
            </a:ln>
          </p:spPr>
          <p:txBody>
            <a:bodyPr lIns="0" tIns="0" rIns="0" bIns="0"/>
            <a:lstStyle/>
            <a:p>
              <a:pPr algn="ctr" defTabSz="457200"/>
              <a:r>
                <a:rPr lang="en-GB" sz="1600">
                  <a:solidFill>
                    <a:srgbClr val="5F595B"/>
                  </a:solidFill>
                  <a:latin typeface="Arial" pitchFamily="34" charset="0"/>
                  <a:ea typeface="ＭＳ Ｐゴシック" pitchFamily="34" charset="-128"/>
                </a:rPr>
                <a:t>Proportion of subjects without </a:t>
              </a:r>
              <a:br>
                <a:rPr lang="en-GB" sz="1600">
                  <a:solidFill>
                    <a:srgbClr val="5F595B"/>
                  </a:solidFill>
                  <a:latin typeface="Arial" pitchFamily="34" charset="0"/>
                  <a:ea typeface="ＭＳ Ｐゴシック" pitchFamily="34" charset="-128"/>
                </a:rPr>
              </a:br>
              <a:r>
                <a:rPr lang="en-GB" sz="1600">
                  <a:solidFill>
                    <a:srgbClr val="5F595B"/>
                  </a:solidFill>
                  <a:latin typeface="Arial" pitchFamily="34" charset="0"/>
                  <a:ea typeface="ＭＳ Ｐゴシック" pitchFamily="34" charset="-128"/>
                </a:rPr>
                <a:t>a &gt;4-point post-baseline </a:t>
              </a:r>
              <a:br>
                <a:rPr lang="en-GB" sz="1600">
                  <a:solidFill>
                    <a:srgbClr val="5F595B"/>
                  </a:solidFill>
                  <a:latin typeface="Arial" pitchFamily="34" charset="0"/>
                  <a:ea typeface="ＭＳ Ｐゴシック" pitchFamily="34" charset="-128"/>
                </a:rPr>
              </a:br>
              <a:r>
                <a:rPr lang="en-GB" sz="1600">
                  <a:solidFill>
                    <a:srgbClr val="5F595B"/>
                  </a:solidFill>
                  <a:latin typeface="Arial" pitchFamily="34" charset="0"/>
                  <a:ea typeface="ＭＳ Ｐゴシック" pitchFamily="34" charset="-128"/>
                </a:rPr>
                <a:t>worst pain score</a:t>
              </a:r>
            </a:p>
          </p:txBody>
        </p:sp>
        <p:sp>
          <p:nvSpPr>
            <p:cNvPr id="28694" name="TextBox 559"/>
            <p:cNvSpPr txBox="1">
              <a:spLocks noChangeArrowheads="1"/>
            </p:cNvSpPr>
            <p:nvPr/>
          </p:nvSpPr>
          <p:spPr bwMode="auto">
            <a:xfrm>
              <a:off x="5950159" y="4633245"/>
              <a:ext cx="3265543" cy="696316"/>
            </a:xfrm>
            <a:prstGeom prst="rect">
              <a:avLst/>
            </a:prstGeom>
            <a:noFill/>
            <a:ln w="9525">
              <a:noFill/>
              <a:miter lim="800000"/>
              <a:headEnd/>
              <a:tailEnd/>
            </a:ln>
          </p:spPr>
          <p:txBody>
            <a:bodyPr lIns="0" tIns="0" rIns="0" bIns="0"/>
            <a:lstStyle/>
            <a:p>
              <a:pPr defTabSz="457200">
                <a:tabLst>
                  <a:tab pos="1879600" algn="r"/>
                </a:tabLst>
              </a:pPr>
              <a:r>
                <a:rPr lang="en-US" sz="1600">
                  <a:solidFill>
                    <a:srgbClr val="5F595B"/>
                  </a:solidFill>
                  <a:latin typeface="Arial" pitchFamily="34" charset="0"/>
                  <a:ea typeface="ＭＳ Ｐゴシック" pitchFamily="34" charset="-128"/>
                </a:rPr>
                <a:t>HR 0.83 (95% CI: 0.76–0.92)</a:t>
              </a:r>
            </a:p>
            <a:p>
              <a:pPr defTabSz="457200">
                <a:tabLst>
                  <a:tab pos="1879600" algn="r"/>
                </a:tabLst>
              </a:pPr>
              <a:r>
                <a:rPr lang="en-US" sz="1600">
                  <a:solidFill>
                    <a:srgbClr val="5F595B"/>
                  </a:solidFill>
                  <a:latin typeface="Arial" pitchFamily="34" charset="0"/>
                  <a:ea typeface="ＭＳ Ｐゴシック" pitchFamily="34" charset="-128"/>
                </a:rPr>
                <a:t>P</a:t>
              </a:r>
              <a:r>
                <a:rPr lang="en-US" sz="1600" i="1">
                  <a:solidFill>
                    <a:srgbClr val="5F595B"/>
                  </a:solidFill>
                  <a:latin typeface="Arial" pitchFamily="34" charset="0"/>
                  <a:ea typeface="ＭＳ Ｐゴシック" pitchFamily="34" charset="-128"/>
                </a:rPr>
                <a:t> </a:t>
              </a:r>
              <a:r>
                <a:rPr lang="en-US" sz="1600">
                  <a:solidFill>
                    <a:srgbClr val="5F595B"/>
                  </a:solidFill>
                  <a:latin typeface="Arial" pitchFamily="34" charset="0"/>
                  <a:ea typeface="ＭＳ Ｐゴシック" pitchFamily="34" charset="-128"/>
                </a:rPr>
                <a:t>= 0.0002</a:t>
              </a:r>
            </a:p>
          </p:txBody>
        </p:sp>
        <p:grpSp>
          <p:nvGrpSpPr>
            <p:cNvPr id="3" name="Group 65"/>
            <p:cNvGrpSpPr>
              <a:grpSpLocks/>
            </p:cNvGrpSpPr>
            <p:nvPr/>
          </p:nvGrpSpPr>
          <p:grpSpPr bwMode="auto">
            <a:xfrm>
              <a:off x="2491239" y="4383385"/>
              <a:ext cx="3205056" cy="831169"/>
              <a:chOff x="5600219" y="4732791"/>
              <a:chExt cx="3205056" cy="886177"/>
            </a:xfrm>
          </p:grpSpPr>
          <p:sp>
            <p:nvSpPr>
              <p:cNvPr id="28718" name="TextBox 559"/>
              <p:cNvSpPr txBox="1">
                <a:spLocks noChangeArrowheads="1"/>
              </p:cNvSpPr>
              <p:nvPr/>
            </p:nvSpPr>
            <p:spPr bwMode="auto">
              <a:xfrm>
                <a:off x="5600219" y="5047270"/>
                <a:ext cx="2698074" cy="323068"/>
              </a:xfrm>
              <a:prstGeom prst="rect">
                <a:avLst/>
              </a:prstGeom>
              <a:noFill/>
              <a:ln w="9525">
                <a:noFill/>
                <a:miter lim="800000"/>
                <a:headEnd/>
                <a:tailEnd/>
              </a:ln>
            </p:spPr>
            <p:txBody>
              <a:bodyPr lIns="0" tIns="0" rIns="0" bIns="0"/>
              <a:lstStyle/>
              <a:p>
                <a:pPr defTabSz="457200">
                  <a:tabLst>
                    <a:tab pos="2514600" algn="r"/>
                  </a:tabLst>
                </a:pPr>
                <a:r>
                  <a:rPr lang="en-US" sz="1600">
                    <a:solidFill>
                      <a:srgbClr val="5F595B"/>
                    </a:solidFill>
                    <a:latin typeface="Arial" pitchFamily="34" charset="0"/>
                    <a:ea typeface="ＭＳ Ｐゴシック" pitchFamily="34" charset="-128"/>
                  </a:rPr>
                  <a:t>Denosumab	198</a:t>
                </a:r>
              </a:p>
            </p:txBody>
          </p:sp>
          <p:sp>
            <p:nvSpPr>
              <p:cNvPr id="28719" name="TextBox 559"/>
              <p:cNvSpPr txBox="1">
                <a:spLocks noChangeArrowheads="1"/>
              </p:cNvSpPr>
              <p:nvPr/>
            </p:nvSpPr>
            <p:spPr bwMode="auto">
              <a:xfrm>
                <a:off x="5600700" y="4732791"/>
                <a:ext cx="3204575" cy="527143"/>
              </a:xfrm>
              <a:prstGeom prst="rect">
                <a:avLst/>
              </a:prstGeom>
              <a:noFill/>
              <a:ln w="9525">
                <a:noFill/>
                <a:miter lim="800000"/>
                <a:headEnd/>
                <a:tailEnd/>
              </a:ln>
            </p:spPr>
            <p:txBody>
              <a:bodyPr lIns="0" tIns="0" rIns="0" bIns="0"/>
              <a:lstStyle/>
              <a:p>
                <a:pPr defTabSz="457200">
                  <a:tabLst>
                    <a:tab pos="1879600" algn="r"/>
                  </a:tabLst>
                </a:pPr>
                <a:r>
                  <a:rPr lang="en-US" sz="1600">
                    <a:solidFill>
                      <a:srgbClr val="5F595B"/>
                    </a:solidFill>
                    <a:latin typeface="Arial" pitchFamily="34" charset="0"/>
                    <a:ea typeface="ＭＳ Ｐゴシック" pitchFamily="34" charset="-128"/>
                  </a:rPr>
                  <a:t>KM estimate of median, days</a:t>
                </a:r>
              </a:p>
            </p:txBody>
          </p:sp>
          <p:cxnSp>
            <p:nvCxnSpPr>
              <p:cNvPr id="69" name="Straight Connector 68"/>
              <p:cNvCxnSpPr/>
              <p:nvPr/>
            </p:nvCxnSpPr>
            <p:spPr>
              <a:xfrm>
                <a:off x="5619115" y="5021993"/>
                <a:ext cx="2535597" cy="1694"/>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8721" name="TextBox 559"/>
              <p:cNvSpPr txBox="1">
                <a:spLocks noChangeArrowheads="1"/>
              </p:cNvSpPr>
              <p:nvPr/>
            </p:nvSpPr>
            <p:spPr bwMode="auto">
              <a:xfrm>
                <a:off x="5600219" y="5295900"/>
                <a:ext cx="2698074" cy="323068"/>
              </a:xfrm>
              <a:prstGeom prst="rect">
                <a:avLst/>
              </a:prstGeom>
              <a:noFill/>
              <a:ln w="9525">
                <a:noFill/>
                <a:miter lim="800000"/>
                <a:headEnd/>
                <a:tailEnd/>
              </a:ln>
            </p:spPr>
            <p:txBody>
              <a:bodyPr lIns="0" tIns="0" rIns="0" bIns="0"/>
              <a:lstStyle/>
              <a:p>
                <a:pPr defTabSz="457200">
                  <a:tabLst>
                    <a:tab pos="2514600" algn="r"/>
                  </a:tabLst>
                </a:pPr>
                <a:r>
                  <a:rPr lang="en-US" sz="1600">
                    <a:solidFill>
                      <a:srgbClr val="5F595B"/>
                    </a:solidFill>
                    <a:latin typeface="Arial" pitchFamily="34" charset="0"/>
                    <a:ea typeface="ＭＳ Ｐゴシック" pitchFamily="34" charset="-128"/>
                  </a:rPr>
                  <a:t>Zoledronic acid	143</a:t>
                </a:r>
              </a:p>
            </p:txBody>
          </p:sp>
        </p:grpSp>
        <p:cxnSp>
          <p:nvCxnSpPr>
            <p:cNvPr id="71" name="Straight Connector 70"/>
            <p:cNvCxnSpPr/>
            <p:nvPr/>
          </p:nvCxnSpPr>
          <p:spPr>
            <a:xfrm rot="10800000">
              <a:off x="1860228" y="4826138"/>
              <a:ext cx="534653" cy="1588"/>
            </a:xfrm>
            <a:prstGeom prst="line">
              <a:avLst/>
            </a:prstGeom>
            <a:ln w="28575">
              <a:solidFill>
                <a:schemeClr val="accent3"/>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rot="10800000">
              <a:off x="1860228" y="5042104"/>
              <a:ext cx="534653" cy="1588"/>
            </a:xfrm>
            <a:prstGeom prst="line">
              <a:avLst/>
            </a:prstGeom>
            <a:ln w="28575">
              <a:solidFill>
                <a:schemeClr val="accent2"/>
              </a:solidFill>
              <a:prstDash val="sysDash"/>
            </a:ln>
            <a:effectLst/>
          </p:spPr>
          <p:style>
            <a:lnRef idx="2">
              <a:schemeClr val="accent1"/>
            </a:lnRef>
            <a:fillRef idx="0">
              <a:schemeClr val="accent1"/>
            </a:fillRef>
            <a:effectRef idx="1">
              <a:schemeClr val="accent1"/>
            </a:effectRef>
            <a:fontRef idx="minor">
              <a:schemeClr val="tx1"/>
            </a:fontRef>
          </p:style>
        </p:cxnSp>
        <p:sp>
          <p:nvSpPr>
            <p:cNvPr id="28698" name="Rectangle 124"/>
            <p:cNvSpPr>
              <a:spLocks noChangeArrowheads="1"/>
            </p:cNvSpPr>
            <p:nvPr/>
          </p:nvSpPr>
          <p:spPr bwMode="auto">
            <a:xfrm>
              <a:off x="1723687" y="5593435"/>
              <a:ext cx="7071407" cy="244250"/>
            </a:xfrm>
            <a:prstGeom prst="rect">
              <a:avLst/>
            </a:prstGeom>
            <a:noFill/>
            <a:ln w="9525">
              <a:noFill/>
              <a:miter lim="800000"/>
              <a:headEnd/>
              <a:tailEnd/>
            </a:ln>
          </p:spPr>
          <p:txBody>
            <a:bodyPr lIns="0" tIns="0" rIns="0" bIns="0"/>
            <a:lstStyle/>
            <a:p>
              <a:pPr algn="ctr" defTabSz="457200"/>
              <a:r>
                <a:rPr lang="en-US" sz="1600">
                  <a:solidFill>
                    <a:srgbClr val="5F595B"/>
                  </a:solidFill>
                  <a:latin typeface="Arial" pitchFamily="34" charset="0"/>
                  <a:ea typeface="ＭＳ Ｐゴシック" pitchFamily="34" charset="-128"/>
                </a:rPr>
                <a:t>Study week</a:t>
              </a:r>
            </a:p>
          </p:txBody>
        </p:sp>
        <p:grpSp>
          <p:nvGrpSpPr>
            <p:cNvPr id="5" name="Group 1225"/>
            <p:cNvGrpSpPr>
              <a:grpSpLocks/>
            </p:cNvGrpSpPr>
            <p:nvPr/>
          </p:nvGrpSpPr>
          <p:grpSpPr bwMode="auto">
            <a:xfrm>
              <a:off x="1928631" y="5385320"/>
              <a:ext cx="338938" cy="339737"/>
              <a:chOff x="3453590" y="5173647"/>
              <a:chExt cx="253168" cy="342426"/>
            </a:xfrm>
          </p:grpSpPr>
          <p:sp>
            <p:nvSpPr>
              <p:cNvPr id="28716" name="Rectangle 112"/>
              <p:cNvSpPr>
                <a:spLocks noChangeArrowheads="1"/>
              </p:cNvSpPr>
              <p:nvPr/>
            </p:nvSpPr>
            <p:spPr bwMode="auto">
              <a:xfrm>
                <a:off x="3453590" y="5270476"/>
                <a:ext cx="253168" cy="245597"/>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BL</a:t>
                </a:r>
              </a:p>
            </p:txBody>
          </p:sp>
          <p:cxnSp>
            <p:nvCxnSpPr>
              <p:cNvPr id="4139" name="Straight Connector 4138"/>
              <p:cNvCxnSpPr/>
              <p:nvPr/>
            </p:nvCxnSpPr>
            <p:spPr>
              <a:xfrm rot="5400000" flipH="1" flipV="1">
                <a:off x="3542055" y="5207249"/>
                <a:ext cx="68824" cy="1196"/>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7" name="Group 1225"/>
            <p:cNvGrpSpPr>
              <a:grpSpLocks/>
            </p:cNvGrpSpPr>
            <p:nvPr/>
          </p:nvGrpSpPr>
          <p:grpSpPr bwMode="auto">
            <a:xfrm>
              <a:off x="4172299" y="5385320"/>
              <a:ext cx="338938" cy="339737"/>
              <a:chOff x="3453590" y="5173647"/>
              <a:chExt cx="253168" cy="342426"/>
            </a:xfrm>
          </p:grpSpPr>
          <p:sp>
            <p:nvSpPr>
              <p:cNvPr id="28714" name="Rectangle 112"/>
              <p:cNvSpPr>
                <a:spLocks noChangeArrowheads="1"/>
              </p:cNvSpPr>
              <p:nvPr/>
            </p:nvSpPr>
            <p:spPr bwMode="auto">
              <a:xfrm>
                <a:off x="3453590" y="5270476"/>
                <a:ext cx="253168" cy="245597"/>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13</a:t>
                </a:r>
              </a:p>
            </p:txBody>
          </p:sp>
          <p:cxnSp>
            <p:nvCxnSpPr>
              <p:cNvPr id="4142" name="Straight Connector 4141"/>
              <p:cNvCxnSpPr/>
              <p:nvPr/>
            </p:nvCxnSpPr>
            <p:spPr>
              <a:xfrm rot="5400000" flipH="1" flipV="1">
                <a:off x="3541900" y="5206651"/>
                <a:ext cx="68824" cy="2391"/>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8" name="Group 1225"/>
            <p:cNvGrpSpPr>
              <a:grpSpLocks/>
            </p:cNvGrpSpPr>
            <p:nvPr/>
          </p:nvGrpSpPr>
          <p:grpSpPr bwMode="auto">
            <a:xfrm>
              <a:off x="6255100" y="5385320"/>
              <a:ext cx="338938" cy="339737"/>
              <a:chOff x="3453590" y="5173647"/>
              <a:chExt cx="253168" cy="342426"/>
            </a:xfrm>
          </p:grpSpPr>
          <p:sp>
            <p:nvSpPr>
              <p:cNvPr id="28712" name="Rectangle 112"/>
              <p:cNvSpPr>
                <a:spLocks noChangeArrowheads="1"/>
              </p:cNvSpPr>
              <p:nvPr/>
            </p:nvSpPr>
            <p:spPr bwMode="auto">
              <a:xfrm>
                <a:off x="3453590" y="5270476"/>
                <a:ext cx="253168" cy="245597"/>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25</a:t>
                </a:r>
              </a:p>
            </p:txBody>
          </p:sp>
          <p:cxnSp>
            <p:nvCxnSpPr>
              <p:cNvPr id="4145" name="Straight Connector 4144"/>
              <p:cNvCxnSpPr/>
              <p:nvPr/>
            </p:nvCxnSpPr>
            <p:spPr>
              <a:xfrm rot="5400000" flipH="1" flipV="1">
                <a:off x="3541738" y="5206651"/>
                <a:ext cx="68824" cy="2391"/>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9" name="Group 1225"/>
            <p:cNvGrpSpPr>
              <a:grpSpLocks/>
            </p:cNvGrpSpPr>
            <p:nvPr/>
          </p:nvGrpSpPr>
          <p:grpSpPr bwMode="auto">
            <a:xfrm>
              <a:off x="8346365" y="5385320"/>
              <a:ext cx="338938" cy="339737"/>
              <a:chOff x="3453590" y="5173647"/>
              <a:chExt cx="253168" cy="342426"/>
            </a:xfrm>
          </p:grpSpPr>
          <p:sp>
            <p:nvSpPr>
              <p:cNvPr id="28710" name="Rectangle 112"/>
              <p:cNvSpPr>
                <a:spLocks noChangeArrowheads="1"/>
              </p:cNvSpPr>
              <p:nvPr/>
            </p:nvSpPr>
            <p:spPr bwMode="auto">
              <a:xfrm>
                <a:off x="3453590" y="5270476"/>
                <a:ext cx="253168" cy="245597"/>
              </a:xfrm>
              <a:prstGeom prst="rect">
                <a:avLst/>
              </a:prstGeom>
              <a:noFill/>
              <a:ln w="9525">
                <a:noFill/>
                <a:miter lim="800000"/>
                <a:headEnd/>
                <a:tailEnd/>
              </a:ln>
            </p:spPr>
            <p:txBody>
              <a:bodyPr lIns="0" tIns="0" rIns="0" bIns="0"/>
              <a:lstStyle/>
              <a:p>
                <a:pPr algn="ctr" defTabSz="457200"/>
                <a:r>
                  <a:rPr lang="en-US" sz="1200">
                    <a:solidFill>
                      <a:srgbClr val="5F595B"/>
                    </a:solidFill>
                    <a:latin typeface="Arial" pitchFamily="34" charset="0"/>
                    <a:ea typeface="ＭＳ Ｐゴシック" pitchFamily="34" charset="-128"/>
                  </a:rPr>
                  <a:t>37</a:t>
                </a:r>
              </a:p>
            </p:txBody>
          </p:sp>
          <p:cxnSp>
            <p:nvCxnSpPr>
              <p:cNvPr id="4148" name="Straight Connector 4147"/>
              <p:cNvCxnSpPr/>
              <p:nvPr/>
            </p:nvCxnSpPr>
            <p:spPr>
              <a:xfrm rot="5400000" flipH="1" flipV="1">
                <a:off x="3542427" y="5206651"/>
                <a:ext cx="68824" cy="2391"/>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28703" name="Rectangle 112"/>
            <p:cNvSpPr>
              <a:spLocks noChangeArrowheads="1"/>
            </p:cNvSpPr>
            <p:nvPr/>
          </p:nvSpPr>
          <p:spPr bwMode="auto">
            <a:xfrm>
              <a:off x="1205442" y="4659504"/>
              <a:ext cx="337785" cy="244301"/>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0.2</a:t>
              </a:r>
            </a:p>
          </p:txBody>
        </p:sp>
        <p:sp>
          <p:nvSpPr>
            <p:cNvPr id="28704" name="Rectangle 112"/>
            <p:cNvSpPr>
              <a:spLocks noChangeArrowheads="1"/>
            </p:cNvSpPr>
            <p:nvPr/>
          </p:nvSpPr>
          <p:spPr bwMode="auto">
            <a:xfrm>
              <a:off x="1205442" y="4134204"/>
              <a:ext cx="337785" cy="244301"/>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0.4</a:t>
              </a:r>
            </a:p>
          </p:txBody>
        </p:sp>
        <p:sp>
          <p:nvSpPr>
            <p:cNvPr id="28705" name="Rectangle 112"/>
            <p:cNvSpPr>
              <a:spLocks noChangeArrowheads="1"/>
            </p:cNvSpPr>
            <p:nvPr/>
          </p:nvSpPr>
          <p:spPr bwMode="auto">
            <a:xfrm>
              <a:off x="1205442" y="3593892"/>
              <a:ext cx="337785" cy="244301"/>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0.6</a:t>
              </a:r>
            </a:p>
          </p:txBody>
        </p:sp>
        <p:sp>
          <p:nvSpPr>
            <p:cNvPr id="28706" name="Rectangle 112"/>
            <p:cNvSpPr>
              <a:spLocks noChangeArrowheads="1"/>
            </p:cNvSpPr>
            <p:nvPr/>
          </p:nvSpPr>
          <p:spPr bwMode="auto">
            <a:xfrm>
              <a:off x="1205442" y="3038568"/>
              <a:ext cx="337785" cy="244301"/>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0.8</a:t>
              </a:r>
            </a:p>
          </p:txBody>
        </p:sp>
        <p:sp>
          <p:nvSpPr>
            <p:cNvPr id="28707" name="Rectangle 112"/>
            <p:cNvSpPr>
              <a:spLocks noChangeArrowheads="1"/>
            </p:cNvSpPr>
            <p:nvPr/>
          </p:nvSpPr>
          <p:spPr bwMode="auto">
            <a:xfrm>
              <a:off x="1205442" y="2490754"/>
              <a:ext cx="337785" cy="244301"/>
            </a:xfrm>
            <a:prstGeom prst="rect">
              <a:avLst/>
            </a:prstGeom>
            <a:noFill/>
            <a:ln w="9525">
              <a:noFill/>
              <a:miter lim="800000"/>
              <a:headEnd/>
              <a:tailEnd/>
            </a:ln>
          </p:spPr>
          <p:txBody>
            <a:bodyPr lIns="0" tIns="0" rIns="0" bIns="0"/>
            <a:lstStyle/>
            <a:p>
              <a:pPr algn="r" defTabSz="457200"/>
              <a:r>
                <a:rPr lang="en-US" sz="1200">
                  <a:solidFill>
                    <a:srgbClr val="5F595B"/>
                  </a:solidFill>
                  <a:latin typeface="Arial" pitchFamily="34" charset="0"/>
                  <a:ea typeface="ＭＳ Ｐゴシック" pitchFamily="34" charset="-128"/>
                </a:rPr>
                <a:t>1.0</a:t>
              </a:r>
            </a:p>
          </p:txBody>
        </p:sp>
        <p:sp>
          <p:nvSpPr>
            <p:cNvPr id="4163" name="Freeform 4162"/>
            <p:cNvSpPr/>
            <p:nvPr/>
          </p:nvSpPr>
          <p:spPr>
            <a:xfrm>
              <a:off x="2082733" y="2568022"/>
              <a:ext cx="6380614" cy="1683265"/>
            </a:xfrm>
            <a:custGeom>
              <a:avLst/>
              <a:gdLst>
                <a:gd name="connsiteX0" fmla="*/ 0 w 6380238"/>
                <a:gd name="connsiteY0" fmla="*/ 0 h 1898953"/>
                <a:gd name="connsiteX1" fmla="*/ 508000 w 6380238"/>
                <a:gd name="connsiteY1" fmla="*/ 0 h 1898953"/>
                <a:gd name="connsiteX2" fmla="*/ 665238 w 6380238"/>
                <a:gd name="connsiteY2" fmla="*/ 42334 h 1898953"/>
                <a:gd name="connsiteX3" fmla="*/ 713619 w 6380238"/>
                <a:gd name="connsiteY3" fmla="*/ 84667 h 1898953"/>
                <a:gd name="connsiteX4" fmla="*/ 725715 w 6380238"/>
                <a:gd name="connsiteY4" fmla="*/ 278191 h 1898953"/>
                <a:gd name="connsiteX5" fmla="*/ 786191 w 6380238"/>
                <a:gd name="connsiteY5" fmla="*/ 447524 h 1898953"/>
                <a:gd name="connsiteX6" fmla="*/ 931334 w 6380238"/>
                <a:gd name="connsiteY6" fmla="*/ 628953 h 1898953"/>
                <a:gd name="connsiteX7" fmla="*/ 967619 w 6380238"/>
                <a:gd name="connsiteY7" fmla="*/ 647096 h 1898953"/>
                <a:gd name="connsiteX8" fmla="*/ 1221619 w 6380238"/>
                <a:gd name="connsiteY8" fmla="*/ 677334 h 1898953"/>
                <a:gd name="connsiteX9" fmla="*/ 1397000 w 6380238"/>
                <a:gd name="connsiteY9" fmla="*/ 701524 h 1898953"/>
                <a:gd name="connsiteX10" fmla="*/ 1427238 w 6380238"/>
                <a:gd name="connsiteY10" fmla="*/ 780143 h 1898953"/>
                <a:gd name="connsiteX11" fmla="*/ 1433286 w 6380238"/>
                <a:gd name="connsiteY11" fmla="*/ 834572 h 1898953"/>
                <a:gd name="connsiteX12" fmla="*/ 1638905 w 6380238"/>
                <a:gd name="connsiteY12" fmla="*/ 1046238 h 1898953"/>
                <a:gd name="connsiteX13" fmla="*/ 2104572 w 6380238"/>
                <a:gd name="connsiteY13" fmla="*/ 1082524 h 1898953"/>
                <a:gd name="connsiteX14" fmla="*/ 2134810 w 6380238"/>
                <a:gd name="connsiteY14" fmla="*/ 1191381 h 1898953"/>
                <a:gd name="connsiteX15" fmla="*/ 2328334 w 6380238"/>
                <a:gd name="connsiteY15" fmla="*/ 1282096 h 1898953"/>
                <a:gd name="connsiteX16" fmla="*/ 2425096 w 6380238"/>
                <a:gd name="connsiteY16" fmla="*/ 1306286 h 1898953"/>
                <a:gd name="connsiteX17" fmla="*/ 2794000 w 6380238"/>
                <a:gd name="connsiteY17" fmla="*/ 1318381 h 1898953"/>
                <a:gd name="connsiteX18" fmla="*/ 2806096 w 6380238"/>
                <a:gd name="connsiteY18" fmla="*/ 1384905 h 1898953"/>
                <a:gd name="connsiteX19" fmla="*/ 2872619 w 6380238"/>
                <a:gd name="connsiteY19" fmla="*/ 1439334 h 1898953"/>
                <a:gd name="connsiteX20" fmla="*/ 2993572 w 6380238"/>
                <a:gd name="connsiteY20" fmla="*/ 1475619 h 1898953"/>
                <a:gd name="connsiteX21" fmla="*/ 3156858 w 6380238"/>
                <a:gd name="connsiteY21" fmla="*/ 1493762 h 1898953"/>
                <a:gd name="connsiteX22" fmla="*/ 3465286 w 6380238"/>
                <a:gd name="connsiteY22" fmla="*/ 1481667 h 1898953"/>
                <a:gd name="connsiteX23" fmla="*/ 3549953 w 6380238"/>
                <a:gd name="connsiteY23" fmla="*/ 1530048 h 1898953"/>
                <a:gd name="connsiteX24" fmla="*/ 3695096 w 6380238"/>
                <a:gd name="connsiteY24" fmla="*/ 1608667 h 1898953"/>
                <a:gd name="connsiteX25" fmla="*/ 4184953 w 6380238"/>
                <a:gd name="connsiteY25" fmla="*/ 1596572 h 1898953"/>
                <a:gd name="connsiteX26" fmla="*/ 4227286 w 6380238"/>
                <a:gd name="connsiteY26" fmla="*/ 1632858 h 1898953"/>
                <a:gd name="connsiteX27" fmla="*/ 4366381 w 6380238"/>
                <a:gd name="connsiteY27" fmla="*/ 1687286 h 1898953"/>
                <a:gd name="connsiteX28" fmla="*/ 4795762 w 6380238"/>
                <a:gd name="connsiteY28" fmla="*/ 1693334 h 1898953"/>
                <a:gd name="connsiteX29" fmla="*/ 4892524 w 6380238"/>
                <a:gd name="connsiteY29" fmla="*/ 1693334 h 1898953"/>
                <a:gd name="connsiteX30" fmla="*/ 4928810 w 6380238"/>
                <a:gd name="connsiteY30" fmla="*/ 1753810 h 1898953"/>
                <a:gd name="connsiteX31" fmla="*/ 5134429 w 6380238"/>
                <a:gd name="connsiteY31" fmla="*/ 1771953 h 1898953"/>
                <a:gd name="connsiteX32" fmla="*/ 5563810 w 6380238"/>
                <a:gd name="connsiteY32" fmla="*/ 1784048 h 1898953"/>
                <a:gd name="connsiteX33" fmla="*/ 5678715 w 6380238"/>
                <a:gd name="connsiteY33" fmla="*/ 1820334 h 1898953"/>
                <a:gd name="connsiteX34" fmla="*/ 5835953 w 6380238"/>
                <a:gd name="connsiteY34" fmla="*/ 1844524 h 1898953"/>
                <a:gd name="connsiteX35" fmla="*/ 6271381 w 6380238"/>
                <a:gd name="connsiteY35" fmla="*/ 1850572 h 1898953"/>
                <a:gd name="connsiteX36" fmla="*/ 6283477 w 6380238"/>
                <a:gd name="connsiteY36" fmla="*/ 1898953 h 1898953"/>
                <a:gd name="connsiteX37" fmla="*/ 6380238 w 6380238"/>
                <a:gd name="connsiteY37" fmla="*/ 1898953 h 1898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380238" h="1898953">
                  <a:moveTo>
                    <a:pt x="0" y="0"/>
                  </a:moveTo>
                  <a:lnTo>
                    <a:pt x="508000" y="0"/>
                  </a:lnTo>
                  <a:lnTo>
                    <a:pt x="665238" y="42334"/>
                  </a:lnTo>
                  <a:lnTo>
                    <a:pt x="713619" y="84667"/>
                  </a:lnTo>
                  <a:lnTo>
                    <a:pt x="725715" y="278191"/>
                  </a:lnTo>
                  <a:lnTo>
                    <a:pt x="786191" y="447524"/>
                  </a:lnTo>
                  <a:lnTo>
                    <a:pt x="931334" y="628953"/>
                  </a:lnTo>
                  <a:lnTo>
                    <a:pt x="967619" y="647096"/>
                  </a:lnTo>
                  <a:lnTo>
                    <a:pt x="1221619" y="677334"/>
                  </a:lnTo>
                  <a:lnTo>
                    <a:pt x="1397000" y="701524"/>
                  </a:lnTo>
                  <a:lnTo>
                    <a:pt x="1427238" y="780143"/>
                  </a:lnTo>
                  <a:lnTo>
                    <a:pt x="1433286" y="834572"/>
                  </a:lnTo>
                  <a:lnTo>
                    <a:pt x="1638905" y="1046238"/>
                  </a:lnTo>
                  <a:lnTo>
                    <a:pt x="2104572" y="1082524"/>
                  </a:lnTo>
                  <a:lnTo>
                    <a:pt x="2134810" y="1191381"/>
                  </a:lnTo>
                  <a:lnTo>
                    <a:pt x="2328334" y="1282096"/>
                  </a:lnTo>
                  <a:lnTo>
                    <a:pt x="2425096" y="1306286"/>
                  </a:lnTo>
                  <a:lnTo>
                    <a:pt x="2794000" y="1318381"/>
                  </a:lnTo>
                  <a:lnTo>
                    <a:pt x="2806096" y="1384905"/>
                  </a:lnTo>
                  <a:lnTo>
                    <a:pt x="2872619" y="1439334"/>
                  </a:lnTo>
                  <a:lnTo>
                    <a:pt x="2993572" y="1475619"/>
                  </a:lnTo>
                  <a:lnTo>
                    <a:pt x="3156858" y="1493762"/>
                  </a:lnTo>
                  <a:lnTo>
                    <a:pt x="3465286" y="1481667"/>
                  </a:lnTo>
                  <a:lnTo>
                    <a:pt x="3549953" y="1530048"/>
                  </a:lnTo>
                  <a:lnTo>
                    <a:pt x="3695096" y="1608667"/>
                  </a:lnTo>
                  <a:lnTo>
                    <a:pt x="4184953" y="1596572"/>
                  </a:lnTo>
                  <a:lnTo>
                    <a:pt x="4227286" y="1632858"/>
                  </a:lnTo>
                  <a:lnTo>
                    <a:pt x="4366381" y="1687286"/>
                  </a:lnTo>
                  <a:lnTo>
                    <a:pt x="4795762" y="1693334"/>
                  </a:lnTo>
                  <a:lnTo>
                    <a:pt x="4892524" y="1693334"/>
                  </a:lnTo>
                  <a:lnTo>
                    <a:pt x="4928810" y="1753810"/>
                  </a:lnTo>
                  <a:lnTo>
                    <a:pt x="5134429" y="1771953"/>
                  </a:lnTo>
                  <a:lnTo>
                    <a:pt x="5563810" y="1784048"/>
                  </a:lnTo>
                  <a:lnTo>
                    <a:pt x="5678715" y="1820334"/>
                  </a:lnTo>
                  <a:lnTo>
                    <a:pt x="5835953" y="1844524"/>
                  </a:lnTo>
                  <a:lnTo>
                    <a:pt x="6271381" y="1850572"/>
                  </a:lnTo>
                  <a:lnTo>
                    <a:pt x="6283477" y="1898953"/>
                  </a:lnTo>
                  <a:lnTo>
                    <a:pt x="6380238" y="1898953"/>
                  </a:lnTo>
                </a:path>
              </a:pathLst>
            </a:custGeom>
            <a:ln w="28575">
              <a:solidFill>
                <a:schemeClr val="accent2"/>
              </a:solidFill>
              <a:prstDash val="sysDash"/>
            </a:ln>
            <a:effectLst/>
          </p:spPr>
          <p:style>
            <a:lnRef idx="2">
              <a:schemeClr val="accent1"/>
            </a:lnRef>
            <a:fillRef idx="0">
              <a:schemeClr val="accent1"/>
            </a:fillRef>
            <a:effectRef idx="1">
              <a:schemeClr val="accent1"/>
            </a:effectRef>
            <a:fontRef idx="minor">
              <a:schemeClr val="tx1"/>
            </a:fontRef>
          </p:style>
          <p:txBody>
            <a:bodyPr anchor="ctr"/>
            <a:lstStyle/>
            <a:p>
              <a:pPr algn="ctr" defTabSz="457200">
                <a:defRPr/>
              </a:pPr>
              <a:endParaRPr lang="en-US">
                <a:solidFill>
                  <a:srgbClr val="5F595B"/>
                </a:solidFill>
              </a:endParaRPr>
            </a:p>
          </p:txBody>
        </p:sp>
        <p:sp>
          <p:nvSpPr>
            <p:cNvPr id="4166" name="Freeform 4165"/>
            <p:cNvSpPr/>
            <p:nvPr/>
          </p:nvSpPr>
          <p:spPr>
            <a:xfrm>
              <a:off x="2081133" y="2561670"/>
              <a:ext cx="6412629" cy="1537170"/>
            </a:xfrm>
            <a:custGeom>
              <a:avLst/>
              <a:gdLst>
                <a:gd name="connsiteX0" fmla="*/ 0 w 4013200"/>
                <a:gd name="connsiteY0" fmla="*/ 0 h 1441450"/>
                <a:gd name="connsiteX1" fmla="*/ 298450 w 4013200"/>
                <a:gd name="connsiteY1" fmla="*/ 12700 h 1441450"/>
                <a:gd name="connsiteX2" fmla="*/ 387350 w 4013200"/>
                <a:gd name="connsiteY2" fmla="*/ 19050 h 1441450"/>
                <a:gd name="connsiteX3" fmla="*/ 457200 w 4013200"/>
                <a:gd name="connsiteY3" fmla="*/ 50800 h 1441450"/>
                <a:gd name="connsiteX4" fmla="*/ 457200 w 4013200"/>
                <a:gd name="connsiteY4" fmla="*/ 165100 h 1441450"/>
                <a:gd name="connsiteX5" fmla="*/ 457200 w 4013200"/>
                <a:gd name="connsiteY5" fmla="*/ 165100 h 1441450"/>
                <a:gd name="connsiteX6" fmla="*/ 469900 w 4013200"/>
                <a:gd name="connsiteY6" fmla="*/ 241300 h 1441450"/>
                <a:gd name="connsiteX7" fmla="*/ 501650 w 4013200"/>
                <a:gd name="connsiteY7" fmla="*/ 342900 h 1441450"/>
                <a:gd name="connsiteX8" fmla="*/ 571500 w 4013200"/>
                <a:gd name="connsiteY8" fmla="*/ 425450 h 1441450"/>
                <a:gd name="connsiteX9" fmla="*/ 660400 w 4013200"/>
                <a:gd name="connsiteY9" fmla="*/ 450850 h 1441450"/>
                <a:gd name="connsiteX10" fmla="*/ 869950 w 4013200"/>
                <a:gd name="connsiteY10" fmla="*/ 457200 h 1441450"/>
                <a:gd name="connsiteX11" fmla="*/ 895350 w 4013200"/>
                <a:gd name="connsiteY11" fmla="*/ 488950 h 1441450"/>
                <a:gd name="connsiteX12" fmla="*/ 889000 w 4013200"/>
                <a:gd name="connsiteY12" fmla="*/ 546100 h 1441450"/>
                <a:gd name="connsiteX13" fmla="*/ 889000 w 4013200"/>
                <a:gd name="connsiteY13" fmla="*/ 546100 h 1441450"/>
                <a:gd name="connsiteX14" fmla="*/ 939800 w 4013200"/>
                <a:gd name="connsiteY14" fmla="*/ 635000 h 1441450"/>
                <a:gd name="connsiteX15" fmla="*/ 1009650 w 4013200"/>
                <a:gd name="connsiteY15" fmla="*/ 717550 h 1441450"/>
                <a:gd name="connsiteX16" fmla="*/ 1117600 w 4013200"/>
                <a:gd name="connsiteY16" fmla="*/ 742950 h 1441450"/>
                <a:gd name="connsiteX17" fmla="*/ 1263650 w 4013200"/>
                <a:gd name="connsiteY17" fmla="*/ 749300 h 1441450"/>
                <a:gd name="connsiteX18" fmla="*/ 1314450 w 4013200"/>
                <a:gd name="connsiteY18" fmla="*/ 749300 h 1441450"/>
                <a:gd name="connsiteX19" fmla="*/ 1333500 w 4013200"/>
                <a:gd name="connsiteY19" fmla="*/ 800100 h 1441450"/>
                <a:gd name="connsiteX20" fmla="*/ 1390650 w 4013200"/>
                <a:gd name="connsiteY20" fmla="*/ 857250 h 1441450"/>
                <a:gd name="connsiteX21" fmla="*/ 1447800 w 4013200"/>
                <a:gd name="connsiteY21" fmla="*/ 901700 h 1441450"/>
                <a:gd name="connsiteX22" fmla="*/ 1695450 w 4013200"/>
                <a:gd name="connsiteY22" fmla="*/ 914400 h 1441450"/>
                <a:gd name="connsiteX23" fmla="*/ 1752600 w 4013200"/>
                <a:gd name="connsiteY23" fmla="*/ 914400 h 1441450"/>
                <a:gd name="connsiteX24" fmla="*/ 1752600 w 4013200"/>
                <a:gd name="connsiteY24" fmla="*/ 984250 h 1441450"/>
                <a:gd name="connsiteX25" fmla="*/ 1809750 w 4013200"/>
                <a:gd name="connsiteY25" fmla="*/ 1016000 h 1441450"/>
                <a:gd name="connsiteX26" fmla="*/ 1854200 w 4013200"/>
                <a:gd name="connsiteY26" fmla="*/ 1016000 h 1441450"/>
                <a:gd name="connsiteX27" fmla="*/ 1924050 w 4013200"/>
                <a:gd name="connsiteY27" fmla="*/ 1041400 h 1441450"/>
                <a:gd name="connsiteX28" fmla="*/ 2178050 w 4013200"/>
                <a:gd name="connsiteY28" fmla="*/ 1041400 h 1441450"/>
                <a:gd name="connsiteX29" fmla="*/ 2178050 w 4013200"/>
                <a:gd name="connsiteY29" fmla="*/ 1079500 h 1441450"/>
                <a:gd name="connsiteX30" fmla="*/ 2305050 w 4013200"/>
                <a:gd name="connsiteY30" fmla="*/ 1149350 h 1441450"/>
                <a:gd name="connsiteX31" fmla="*/ 2584450 w 4013200"/>
                <a:gd name="connsiteY31" fmla="*/ 1155700 h 1441450"/>
                <a:gd name="connsiteX32" fmla="*/ 2628900 w 4013200"/>
                <a:gd name="connsiteY32" fmla="*/ 1200150 h 1441450"/>
                <a:gd name="connsiteX33" fmla="*/ 2673350 w 4013200"/>
                <a:gd name="connsiteY33" fmla="*/ 1200150 h 1441450"/>
                <a:gd name="connsiteX34" fmla="*/ 2736850 w 4013200"/>
                <a:gd name="connsiteY34" fmla="*/ 1244600 h 1441450"/>
                <a:gd name="connsiteX35" fmla="*/ 3041650 w 4013200"/>
                <a:gd name="connsiteY35" fmla="*/ 1244600 h 1441450"/>
                <a:gd name="connsiteX36" fmla="*/ 3067050 w 4013200"/>
                <a:gd name="connsiteY36" fmla="*/ 1282700 h 1441450"/>
                <a:gd name="connsiteX37" fmla="*/ 3143250 w 4013200"/>
                <a:gd name="connsiteY37" fmla="*/ 1333500 h 1441450"/>
                <a:gd name="connsiteX38" fmla="*/ 3232150 w 4013200"/>
                <a:gd name="connsiteY38" fmla="*/ 1333500 h 1441450"/>
                <a:gd name="connsiteX39" fmla="*/ 3473450 w 4013200"/>
                <a:gd name="connsiteY39" fmla="*/ 1339850 h 1441450"/>
                <a:gd name="connsiteX40" fmla="*/ 3505200 w 4013200"/>
                <a:gd name="connsiteY40" fmla="*/ 1377950 h 1441450"/>
                <a:gd name="connsiteX41" fmla="*/ 3619500 w 4013200"/>
                <a:gd name="connsiteY41" fmla="*/ 1409700 h 1441450"/>
                <a:gd name="connsiteX42" fmla="*/ 3898900 w 4013200"/>
                <a:gd name="connsiteY42" fmla="*/ 1409700 h 1441450"/>
                <a:gd name="connsiteX43" fmla="*/ 3930650 w 4013200"/>
                <a:gd name="connsiteY43" fmla="*/ 1435100 h 1441450"/>
                <a:gd name="connsiteX44" fmla="*/ 4013200 w 4013200"/>
                <a:gd name="connsiteY44" fmla="*/ 1441450 h 144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4013200" h="1441450">
                  <a:moveTo>
                    <a:pt x="0" y="0"/>
                  </a:moveTo>
                  <a:lnTo>
                    <a:pt x="298450" y="12700"/>
                  </a:lnTo>
                  <a:lnTo>
                    <a:pt x="387350" y="19050"/>
                  </a:lnTo>
                  <a:lnTo>
                    <a:pt x="457200" y="50800"/>
                  </a:lnTo>
                  <a:lnTo>
                    <a:pt x="457200" y="165100"/>
                  </a:lnTo>
                  <a:lnTo>
                    <a:pt x="457200" y="165100"/>
                  </a:lnTo>
                  <a:lnTo>
                    <a:pt x="469900" y="241300"/>
                  </a:lnTo>
                  <a:lnTo>
                    <a:pt x="501650" y="342900"/>
                  </a:lnTo>
                  <a:lnTo>
                    <a:pt x="571500" y="425450"/>
                  </a:lnTo>
                  <a:lnTo>
                    <a:pt x="660400" y="450850"/>
                  </a:lnTo>
                  <a:lnTo>
                    <a:pt x="869950" y="457200"/>
                  </a:lnTo>
                  <a:lnTo>
                    <a:pt x="895350" y="488950"/>
                  </a:lnTo>
                  <a:lnTo>
                    <a:pt x="889000" y="546100"/>
                  </a:lnTo>
                  <a:lnTo>
                    <a:pt x="889000" y="546100"/>
                  </a:lnTo>
                  <a:lnTo>
                    <a:pt x="939800" y="635000"/>
                  </a:lnTo>
                  <a:lnTo>
                    <a:pt x="1009650" y="717550"/>
                  </a:lnTo>
                  <a:lnTo>
                    <a:pt x="1117600" y="742950"/>
                  </a:lnTo>
                  <a:lnTo>
                    <a:pt x="1263650" y="749300"/>
                  </a:lnTo>
                  <a:lnTo>
                    <a:pt x="1314450" y="749300"/>
                  </a:lnTo>
                  <a:lnTo>
                    <a:pt x="1333500" y="800100"/>
                  </a:lnTo>
                  <a:lnTo>
                    <a:pt x="1390650" y="857250"/>
                  </a:lnTo>
                  <a:lnTo>
                    <a:pt x="1447800" y="901700"/>
                  </a:lnTo>
                  <a:lnTo>
                    <a:pt x="1695450" y="914400"/>
                  </a:lnTo>
                  <a:lnTo>
                    <a:pt x="1752600" y="914400"/>
                  </a:lnTo>
                  <a:lnTo>
                    <a:pt x="1752600" y="984250"/>
                  </a:lnTo>
                  <a:lnTo>
                    <a:pt x="1809750" y="1016000"/>
                  </a:lnTo>
                  <a:lnTo>
                    <a:pt x="1854200" y="1016000"/>
                  </a:lnTo>
                  <a:lnTo>
                    <a:pt x="1924050" y="1041400"/>
                  </a:lnTo>
                  <a:lnTo>
                    <a:pt x="2178050" y="1041400"/>
                  </a:lnTo>
                  <a:lnTo>
                    <a:pt x="2178050" y="1079500"/>
                  </a:lnTo>
                  <a:lnTo>
                    <a:pt x="2305050" y="1149350"/>
                  </a:lnTo>
                  <a:lnTo>
                    <a:pt x="2584450" y="1155700"/>
                  </a:lnTo>
                  <a:lnTo>
                    <a:pt x="2628900" y="1200150"/>
                  </a:lnTo>
                  <a:lnTo>
                    <a:pt x="2673350" y="1200150"/>
                  </a:lnTo>
                  <a:lnTo>
                    <a:pt x="2736850" y="1244600"/>
                  </a:lnTo>
                  <a:lnTo>
                    <a:pt x="3041650" y="1244600"/>
                  </a:lnTo>
                  <a:lnTo>
                    <a:pt x="3067050" y="1282700"/>
                  </a:lnTo>
                  <a:lnTo>
                    <a:pt x="3143250" y="1333500"/>
                  </a:lnTo>
                  <a:lnTo>
                    <a:pt x="3232150" y="1333500"/>
                  </a:lnTo>
                  <a:lnTo>
                    <a:pt x="3473450" y="1339850"/>
                  </a:lnTo>
                  <a:lnTo>
                    <a:pt x="3505200" y="1377950"/>
                  </a:lnTo>
                  <a:lnTo>
                    <a:pt x="3619500" y="1409700"/>
                  </a:lnTo>
                  <a:lnTo>
                    <a:pt x="3898900" y="1409700"/>
                  </a:lnTo>
                  <a:lnTo>
                    <a:pt x="3930650" y="1435100"/>
                  </a:lnTo>
                  <a:lnTo>
                    <a:pt x="4013200" y="1441450"/>
                  </a:lnTo>
                </a:path>
              </a:pathLst>
            </a:custGeom>
            <a:ln w="28575">
              <a:solidFill>
                <a:schemeClr val="accent3"/>
              </a:solidFill>
            </a:ln>
            <a:effectLst/>
          </p:spPr>
          <p:style>
            <a:lnRef idx="2">
              <a:schemeClr val="accent1"/>
            </a:lnRef>
            <a:fillRef idx="0">
              <a:schemeClr val="accent1"/>
            </a:fillRef>
            <a:effectRef idx="1">
              <a:schemeClr val="accent1"/>
            </a:effectRef>
            <a:fontRef idx="minor">
              <a:schemeClr val="tx1"/>
            </a:fontRef>
          </p:style>
          <p:txBody>
            <a:bodyPr anchor="ctr"/>
            <a:lstStyle/>
            <a:p>
              <a:pPr algn="ctr" defTabSz="457200">
                <a:defRPr/>
              </a:pPr>
              <a:endParaRPr lang="en-US">
                <a:solidFill>
                  <a:srgbClr val="5F595B"/>
                </a:solidFill>
              </a:endParaRPr>
            </a:p>
          </p:txBody>
        </p:sp>
      </p:grpSp>
      <p:sp>
        <p:nvSpPr>
          <p:cNvPr id="28676" name="TextBox 559"/>
          <p:cNvSpPr txBox="1">
            <a:spLocks noChangeArrowheads="1"/>
          </p:cNvSpPr>
          <p:nvPr/>
        </p:nvSpPr>
        <p:spPr bwMode="auto">
          <a:xfrm>
            <a:off x="611188" y="5727700"/>
            <a:ext cx="8310562" cy="785813"/>
          </a:xfrm>
          <a:prstGeom prst="rect">
            <a:avLst/>
          </a:prstGeom>
          <a:noFill/>
          <a:ln w="9525">
            <a:noFill/>
            <a:miter lim="800000"/>
            <a:headEnd/>
            <a:tailEnd/>
          </a:ln>
        </p:spPr>
        <p:txBody>
          <a:bodyPr wrap="none" lIns="0" tIns="0" rIns="0" bIns="0"/>
          <a:lstStyle/>
          <a:p>
            <a:pPr defTabSz="457200">
              <a:lnSpc>
                <a:spcPts val="1600"/>
              </a:lnSpc>
              <a:spcAft>
                <a:spcPts val="288"/>
              </a:spcAft>
              <a:tabLst>
                <a:tab pos="1433513" algn="ctr"/>
                <a:tab pos="3768725" algn="ctr"/>
                <a:tab pos="5735638" algn="ctr"/>
                <a:tab pos="7896225" algn="ctr"/>
              </a:tabLst>
            </a:pPr>
            <a:r>
              <a:rPr lang="en-US" sz="1600">
                <a:solidFill>
                  <a:srgbClr val="5F595B"/>
                </a:solidFill>
                <a:latin typeface="Arial" pitchFamily="34" charset="0"/>
                <a:ea typeface="ＭＳ Ｐゴシック" pitchFamily="34" charset="-128"/>
              </a:rPr>
              <a:t>Subjects at risk</a:t>
            </a:r>
          </a:p>
          <a:p>
            <a:pPr defTabSz="457200">
              <a:lnSpc>
                <a:spcPts val="1600"/>
              </a:lnSpc>
              <a:tabLst>
                <a:tab pos="1433513" algn="ctr"/>
                <a:tab pos="3768725" algn="ctr"/>
                <a:tab pos="5735638" algn="ctr"/>
                <a:tab pos="7896225" algn="ctr"/>
              </a:tabLst>
            </a:pPr>
            <a:r>
              <a:rPr lang="en-US" sz="1200">
                <a:solidFill>
                  <a:srgbClr val="5F595B"/>
                </a:solidFill>
                <a:latin typeface="Arial" pitchFamily="34" charset="0"/>
                <a:ea typeface="ＭＳ Ｐゴシック" pitchFamily="34" charset="-128"/>
              </a:rPr>
              <a:t>Zoledronic acid</a:t>
            </a:r>
          </a:p>
          <a:p>
            <a:pPr defTabSz="457200">
              <a:lnSpc>
                <a:spcPts val="1600"/>
              </a:lnSpc>
              <a:tabLst>
                <a:tab pos="1433513" algn="ctr"/>
                <a:tab pos="3768725" algn="ctr"/>
                <a:tab pos="5735638" algn="ctr"/>
                <a:tab pos="7896225" algn="ctr"/>
              </a:tabLst>
            </a:pPr>
            <a:r>
              <a:rPr lang="en-US" sz="1200">
                <a:solidFill>
                  <a:srgbClr val="5F595B"/>
                </a:solidFill>
                <a:latin typeface="Arial" pitchFamily="34" charset="0"/>
                <a:ea typeface="ＭＳ Ｐゴシック" pitchFamily="34" charset="-128"/>
              </a:rPr>
              <a:t>Denosumab</a:t>
            </a:r>
          </a:p>
        </p:txBody>
      </p:sp>
      <p:sp>
        <p:nvSpPr>
          <p:cNvPr id="28677" name="Rectangle 112"/>
          <p:cNvSpPr>
            <a:spLocks noChangeArrowheads="1"/>
          </p:cNvSpPr>
          <p:nvPr/>
        </p:nvSpPr>
        <p:spPr bwMode="auto">
          <a:xfrm>
            <a:off x="1928813" y="5934075"/>
            <a:ext cx="338137" cy="474663"/>
          </a:xfrm>
          <a:prstGeom prst="rect">
            <a:avLst/>
          </a:prstGeom>
          <a:noFill/>
          <a:ln w="9525">
            <a:noFill/>
            <a:miter lim="800000"/>
            <a:headEnd/>
            <a:tailEnd/>
          </a:ln>
        </p:spPr>
        <p:txBody>
          <a:bodyPr lIns="0" tIns="0" rIns="0" bIns="0"/>
          <a:lstStyle/>
          <a:p>
            <a:pPr algn="ctr" defTabSz="457200">
              <a:lnSpc>
                <a:spcPts val="1600"/>
              </a:lnSpc>
            </a:pPr>
            <a:r>
              <a:rPr lang="en-US" sz="1200">
                <a:solidFill>
                  <a:srgbClr val="5F595B"/>
                </a:solidFill>
                <a:latin typeface="Arial" pitchFamily="34" charset="0"/>
                <a:ea typeface="ＭＳ Ｐゴシック" pitchFamily="34" charset="-128"/>
              </a:rPr>
              <a:t>1341</a:t>
            </a:r>
          </a:p>
          <a:p>
            <a:pPr algn="ctr" defTabSz="457200">
              <a:lnSpc>
                <a:spcPts val="1600"/>
              </a:lnSpc>
            </a:pPr>
            <a:r>
              <a:rPr lang="en-US" sz="1200">
                <a:solidFill>
                  <a:srgbClr val="5F595B"/>
                </a:solidFill>
                <a:latin typeface="Arial" pitchFamily="34" charset="0"/>
                <a:ea typeface="ＭＳ Ｐゴシック" pitchFamily="34" charset="-128"/>
              </a:rPr>
              <a:t>1424</a:t>
            </a:r>
          </a:p>
        </p:txBody>
      </p:sp>
      <p:sp>
        <p:nvSpPr>
          <p:cNvPr id="28678" name="Rectangle 112"/>
          <p:cNvSpPr>
            <a:spLocks noChangeArrowheads="1"/>
          </p:cNvSpPr>
          <p:nvPr/>
        </p:nvSpPr>
        <p:spPr bwMode="auto">
          <a:xfrm>
            <a:off x="4152900" y="5934075"/>
            <a:ext cx="339725" cy="474663"/>
          </a:xfrm>
          <a:prstGeom prst="rect">
            <a:avLst/>
          </a:prstGeom>
          <a:noFill/>
          <a:ln w="9525">
            <a:noFill/>
            <a:miter lim="800000"/>
            <a:headEnd/>
            <a:tailEnd/>
          </a:ln>
        </p:spPr>
        <p:txBody>
          <a:bodyPr lIns="0" tIns="0" rIns="0" bIns="0"/>
          <a:lstStyle/>
          <a:p>
            <a:pPr algn="ctr" defTabSz="457200">
              <a:lnSpc>
                <a:spcPts val="1600"/>
              </a:lnSpc>
            </a:pPr>
            <a:r>
              <a:rPr lang="en-US" sz="1200">
                <a:solidFill>
                  <a:srgbClr val="5F595B"/>
                </a:solidFill>
                <a:latin typeface="Arial" pitchFamily="34" charset="0"/>
                <a:ea typeface="ＭＳ Ｐゴシック" pitchFamily="34" charset="-128"/>
              </a:rPr>
              <a:t>733</a:t>
            </a:r>
          </a:p>
          <a:p>
            <a:pPr algn="ctr" defTabSz="457200">
              <a:lnSpc>
                <a:spcPts val="1600"/>
              </a:lnSpc>
            </a:pPr>
            <a:r>
              <a:rPr lang="en-US" sz="1200">
                <a:solidFill>
                  <a:srgbClr val="5F595B"/>
                </a:solidFill>
                <a:latin typeface="Arial" pitchFamily="34" charset="0"/>
                <a:ea typeface="ＭＳ Ｐゴシック" pitchFamily="34" charset="-128"/>
              </a:rPr>
              <a:t>880</a:t>
            </a:r>
          </a:p>
        </p:txBody>
      </p:sp>
      <p:sp>
        <p:nvSpPr>
          <p:cNvPr id="28679" name="Rectangle 112"/>
          <p:cNvSpPr>
            <a:spLocks noChangeArrowheads="1"/>
          </p:cNvSpPr>
          <p:nvPr/>
        </p:nvSpPr>
        <p:spPr bwMode="auto">
          <a:xfrm>
            <a:off x="6197600" y="5934075"/>
            <a:ext cx="339725" cy="474663"/>
          </a:xfrm>
          <a:prstGeom prst="rect">
            <a:avLst/>
          </a:prstGeom>
          <a:noFill/>
          <a:ln w="9525">
            <a:noFill/>
            <a:miter lim="800000"/>
            <a:headEnd/>
            <a:tailEnd/>
          </a:ln>
        </p:spPr>
        <p:txBody>
          <a:bodyPr lIns="0" tIns="0" rIns="0" bIns="0"/>
          <a:lstStyle/>
          <a:p>
            <a:pPr algn="ctr" defTabSz="457200">
              <a:lnSpc>
                <a:spcPts val="1600"/>
              </a:lnSpc>
            </a:pPr>
            <a:r>
              <a:rPr lang="en-US" sz="1200">
                <a:solidFill>
                  <a:srgbClr val="5F595B"/>
                </a:solidFill>
                <a:latin typeface="Arial" pitchFamily="34" charset="0"/>
                <a:ea typeface="ＭＳ Ｐゴシック" pitchFamily="34" charset="-128"/>
              </a:rPr>
              <a:t>521</a:t>
            </a:r>
          </a:p>
          <a:p>
            <a:pPr algn="ctr" defTabSz="457200">
              <a:lnSpc>
                <a:spcPts val="1600"/>
              </a:lnSpc>
            </a:pPr>
            <a:r>
              <a:rPr lang="en-US" sz="1200">
                <a:solidFill>
                  <a:srgbClr val="5F595B"/>
                </a:solidFill>
                <a:latin typeface="Arial" pitchFamily="34" charset="0"/>
                <a:ea typeface="ＭＳ Ｐゴシック" pitchFamily="34" charset="-128"/>
              </a:rPr>
              <a:t>637</a:t>
            </a:r>
          </a:p>
        </p:txBody>
      </p:sp>
      <p:sp>
        <p:nvSpPr>
          <p:cNvPr id="28680" name="Rectangle 112"/>
          <p:cNvSpPr>
            <a:spLocks noChangeArrowheads="1"/>
          </p:cNvSpPr>
          <p:nvPr/>
        </p:nvSpPr>
        <p:spPr bwMode="auto">
          <a:xfrm>
            <a:off x="8280400" y="5934075"/>
            <a:ext cx="339725" cy="474663"/>
          </a:xfrm>
          <a:prstGeom prst="rect">
            <a:avLst/>
          </a:prstGeom>
          <a:noFill/>
          <a:ln w="9525">
            <a:noFill/>
            <a:miter lim="800000"/>
            <a:headEnd/>
            <a:tailEnd/>
          </a:ln>
        </p:spPr>
        <p:txBody>
          <a:bodyPr lIns="0" tIns="0" rIns="0" bIns="0"/>
          <a:lstStyle/>
          <a:p>
            <a:pPr algn="ctr" defTabSz="457200">
              <a:lnSpc>
                <a:spcPts val="1600"/>
              </a:lnSpc>
            </a:pPr>
            <a:r>
              <a:rPr lang="en-US" sz="1200">
                <a:solidFill>
                  <a:srgbClr val="5F595B"/>
                </a:solidFill>
                <a:latin typeface="Arial" pitchFamily="34" charset="0"/>
                <a:ea typeface="ＭＳ Ｐゴシック" pitchFamily="34" charset="-128"/>
              </a:rPr>
              <a:t>398</a:t>
            </a:r>
          </a:p>
          <a:p>
            <a:pPr algn="ctr" defTabSz="457200">
              <a:lnSpc>
                <a:spcPts val="1600"/>
              </a:lnSpc>
            </a:pPr>
            <a:r>
              <a:rPr lang="en-US" sz="1200">
                <a:solidFill>
                  <a:srgbClr val="5F595B"/>
                </a:solidFill>
                <a:latin typeface="Arial" pitchFamily="34" charset="0"/>
                <a:ea typeface="ＭＳ Ｐゴシック" pitchFamily="34" charset="-128"/>
              </a:rPr>
              <a:t>492</a:t>
            </a:r>
          </a:p>
        </p:txBody>
      </p:sp>
      <p:sp>
        <p:nvSpPr>
          <p:cNvPr id="28681" name="TextBox 559"/>
          <p:cNvSpPr txBox="1">
            <a:spLocks noChangeArrowheads="1"/>
          </p:cNvSpPr>
          <p:nvPr/>
        </p:nvSpPr>
        <p:spPr bwMode="auto">
          <a:xfrm>
            <a:off x="595313" y="1627188"/>
            <a:ext cx="7931150" cy="768350"/>
          </a:xfrm>
          <a:prstGeom prst="rect">
            <a:avLst/>
          </a:prstGeom>
          <a:noFill/>
          <a:ln w="9525">
            <a:noFill/>
            <a:miter lim="800000"/>
            <a:headEnd/>
            <a:tailEnd/>
          </a:ln>
        </p:spPr>
        <p:txBody>
          <a:bodyPr lIns="0" tIns="0" rIns="0" bIns="0"/>
          <a:lstStyle/>
          <a:p>
            <a:pPr defTabSz="457200"/>
            <a:r>
              <a:rPr lang="en-US">
                <a:solidFill>
                  <a:srgbClr val="5F595B"/>
                </a:solidFill>
                <a:latin typeface="Arial" pitchFamily="34" charset="0"/>
                <a:ea typeface="ＭＳ Ｐゴシック" pitchFamily="34" charset="-128"/>
              </a:rPr>
              <a:t>Time to moderate or severe pain (&gt;4 points) in patients </a:t>
            </a:r>
            <a:br>
              <a:rPr lang="en-US">
                <a:solidFill>
                  <a:srgbClr val="5F595B"/>
                </a:solidFill>
                <a:latin typeface="Arial" pitchFamily="34" charset="0"/>
                <a:ea typeface="ＭＳ Ｐゴシック" pitchFamily="34" charset="-128"/>
              </a:rPr>
            </a:br>
            <a:r>
              <a:rPr lang="en-US">
                <a:solidFill>
                  <a:srgbClr val="5F595B"/>
                </a:solidFill>
                <a:latin typeface="Arial" pitchFamily="34" charset="0"/>
                <a:ea typeface="ＭＳ Ｐゴシック" pitchFamily="34" charset="-128"/>
              </a:rPr>
              <a:t>with no or mild pain (0–4) at baseline</a:t>
            </a:r>
            <a:endParaRPr lang="en-GB">
              <a:solidFill>
                <a:srgbClr val="5F595B"/>
              </a:solidFill>
              <a:latin typeface="Arial" pitchFamily="34" charset="0"/>
              <a:ea typeface="ＭＳ Ｐゴシック" pitchFamily="34" charset="-128"/>
            </a:endParaRPr>
          </a:p>
        </p:txBody>
      </p:sp>
      <p:sp>
        <p:nvSpPr>
          <p:cNvPr id="4180" name="Freeform 4179"/>
          <p:cNvSpPr/>
          <p:nvPr/>
        </p:nvSpPr>
        <p:spPr>
          <a:xfrm>
            <a:off x="1592263" y="2603500"/>
            <a:ext cx="92075" cy="0"/>
          </a:xfrm>
          <a:custGeom>
            <a:avLst/>
            <a:gdLst>
              <a:gd name="connsiteX0" fmla="*/ 93134 w 93134"/>
              <a:gd name="connsiteY0" fmla="*/ 0 h 0"/>
              <a:gd name="connsiteX1" fmla="*/ 0 w 93134"/>
              <a:gd name="connsiteY1" fmla="*/ 0 h 0"/>
              <a:gd name="connsiteX2" fmla="*/ 0 w 93134"/>
              <a:gd name="connsiteY2" fmla="*/ 0 h 0"/>
            </a:gdLst>
            <a:ahLst/>
            <a:cxnLst>
              <a:cxn ang="0">
                <a:pos x="connsiteX0" y="connsiteY0"/>
              </a:cxn>
              <a:cxn ang="0">
                <a:pos x="connsiteX1" y="connsiteY1"/>
              </a:cxn>
              <a:cxn ang="0">
                <a:pos x="connsiteX2" y="connsiteY2"/>
              </a:cxn>
            </a:cxnLst>
            <a:rect l="l" t="t" r="r" b="b"/>
            <a:pathLst>
              <a:path w="93134">
                <a:moveTo>
                  <a:pt x="93134" y="0"/>
                </a:moveTo>
                <a:lnTo>
                  <a:pt x="0" y="0"/>
                </a:lnTo>
                <a:lnTo>
                  <a:pt x="0" y="0"/>
                </a:lnTo>
              </a:path>
            </a:pathLst>
          </a:custGeom>
          <a:ln w="19050">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defTabSz="457200">
              <a:defRPr/>
            </a:pPr>
            <a:endParaRPr lang="en-US">
              <a:solidFill>
                <a:srgbClr val="5F595B"/>
              </a:solidFill>
            </a:endParaRPr>
          </a:p>
        </p:txBody>
      </p:sp>
      <p:sp>
        <p:nvSpPr>
          <p:cNvPr id="4181" name="Freeform 4180"/>
          <p:cNvSpPr/>
          <p:nvPr/>
        </p:nvSpPr>
        <p:spPr>
          <a:xfrm>
            <a:off x="1592263" y="3144838"/>
            <a:ext cx="92075" cy="0"/>
          </a:xfrm>
          <a:custGeom>
            <a:avLst/>
            <a:gdLst>
              <a:gd name="connsiteX0" fmla="*/ 93134 w 93134"/>
              <a:gd name="connsiteY0" fmla="*/ 0 h 0"/>
              <a:gd name="connsiteX1" fmla="*/ 0 w 93134"/>
              <a:gd name="connsiteY1" fmla="*/ 0 h 0"/>
              <a:gd name="connsiteX2" fmla="*/ 0 w 93134"/>
              <a:gd name="connsiteY2" fmla="*/ 0 h 0"/>
            </a:gdLst>
            <a:ahLst/>
            <a:cxnLst>
              <a:cxn ang="0">
                <a:pos x="connsiteX0" y="connsiteY0"/>
              </a:cxn>
              <a:cxn ang="0">
                <a:pos x="connsiteX1" y="connsiteY1"/>
              </a:cxn>
              <a:cxn ang="0">
                <a:pos x="connsiteX2" y="connsiteY2"/>
              </a:cxn>
            </a:cxnLst>
            <a:rect l="l" t="t" r="r" b="b"/>
            <a:pathLst>
              <a:path w="93134">
                <a:moveTo>
                  <a:pt x="93134" y="0"/>
                </a:moveTo>
                <a:lnTo>
                  <a:pt x="0" y="0"/>
                </a:lnTo>
                <a:lnTo>
                  <a:pt x="0" y="0"/>
                </a:lnTo>
              </a:path>
            </a:pathLst>
          </a:custGeom>
          <a:ln w="19050">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defTabSz="457200">
              <a:defRPr/>
            </a:pPr>
            <a:endParaRPr lang="en-US">
              <a:solidFill>
                <a:srgbClr val="5F595B"/>
              </a:solidFill>
            </a:endParaRPr>
          </a:p>
        </p:txBody>
      </p:sp>
      <p:sp>
        <p:nvSpPr>
          <p:cNvPr id="4182" name="Freeform 4181"/>
          <p:cNvSpPr/>
          <p:nvPr/>
        </p:nvSpPr>
        <p:spPr>
          <a:xfrm>
            <a:off x="1592263" y="3700463"/>
            <a:ext cx="92075" cy="0"/>
          </a:xfrm>
          <a:custGeom>
            <a:avLst/>
            <a:gdLst>
              <a:gd name="connsiteX0" fmla="*/ 93134 w 93134"/>
              <a:gd name="connsiteY0" fmla="*/ 0 h 0"/>
              <a:gd name="connsiteX1" fmla="*/ 0 w 93134"/>
              <a:gd name="connsiteY1" fmla="*/ 0 h 0"/>
              <a:gd name="connsiteX2" fmla="*/ 0 w 93134"/>
              <a:gd name="connsiteY2" fmla="*/ 0 h 0"/>
            </a:gdLst>
            <a:ahLst/>
            <a:cxnLst>
              <a:cxn ang="0">
                <a:pos x="connsiteX0" y="connsiteY0"/>
              </a:cxn>
              <a:cxn ang="0">
                <a:pos x="connsiteX1" y="connsiteY1"/>
              </a:cxn>
              <a:cxn ang="0">
                <a:pos x="connsiteX2" y="connsiteY2"/>
              </a:cxn>
            </a:cxnLst>
            <a:rect l="l" t="t" r="r" b="b"/>
            <a:pathLst>
              <a:path w="93134">
                <a:moveTo>
                  <a:pt x="93134" y="0"/>
                </a:moveTo>
                <a:lnTo>
                  <a:pt x="0" y="0"/>
                </a:lnTo>
                <a:lnTo>
                  <a:pt x="0" y="0"/>
                </a:lnTo>
              </a:path>
            </a:pathLst>
          </a:custGeom>
          <a:ln w="19050">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defTabSz="457200">
              <a:defRPr/>
            </a:pPr>
            <a:endParaRPr lang="en-US">
              <a:solidFill>
                <a:srgbClr val="5F595B"/>
              </a:solidFill>
            </a:endParaRPr>
          </a:p>
        </p:txBody>
      </p:sp>
      <p:sp>
        <p:nvSpPr>
          <p:cNvPr id="4183" name="Freeform 4182"/>
          <p:cNvSpPr/>
          <p:nvPr/>
        </p:nvSpPr>
        <p:spPr>
          <a:xfrm>
            <a:off x="1592263" y="4237038"/>
            <a:ext cx="92075" cy="0"/>
          </a:xfrm>
          <a:custGeom>
            <a:avLst/>
            <a:gdLst>
              <a:gd name="connsiteX0" fmla="*/ 93134 w 93134"/>
              <a:gd name="connsiteY0" fmla="*/ 0 h 0"/>
              <a:gd name="connsiteX1" fmla="*/ 0 w 93134"/>
              <a:gd name="connsiteY1" fmla="*/ 0 h 0"/>
              <a:gd name="connsiteX2" fmla="*/ 0 w 93134"/>
              <a:gd name="connsiteY2" fmla="*/ 0 h 0"/>
            </a:gdLst>
            <a:ahLst/>
            <a:cxnLst>
              <a:cxn ang="0">
                <a:pos x="connsiteX0" y="connsiteY0"/>
              </a:cxn>
              <a:cxn ang="0">
                <a:pos x="connsiteX1" y="connsiteY1"/>
              </a:cxn>
              <a:cxn ang="0">
                <a:pos x="connsiteX2" y="connsiteY2"/>
              </a:cxn>
            </a:cxnLst>
            <a:rect l="l" t="t" r="r" b="b"/>
            <a:pathLst>
              <a:path w="93134">
                <a:moveTo>
                  <a:pt x="93134" y="0"/>
                </a:moveTo>
                <a:lnTo>
                  <a:pt x="0" y="0"/>
                </a:lnTo>
                <a:lnTo>
                  <a:pt x="0" y="0"/>
                </a:lnTo>
              </a:path>
            </a:pathLst>
          </a:custGeom>
          <a:ln w="19050">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defTabSz="457200">
              <a:defRPr/>
            </a:pPr>
            <a:endParaRPr lang="en-US">
              <a:solidFill>
                <a:srgbClr val="5F595B"/>
              </a:solidFill>
            </a:endParaRPr>
          </a:p>
        </p:txBody>
      </p:sp>
      <p:sp>
        <p:nvSpPr>
          <p:cNvPr id="4184" name="Freeform 4183"/>
          <p:cNvSpPr/>
          <p:nvPr/>
        </p:nvSpPr>
        <p:spPr>
          <a:xfrm>
            <a:off x="1592263" y="4762500"/>
            <a:ext cx="92075" cy="0"/>
          </a:xfrm>
          <a:custGeom>
            <a:avLst/>
            <a:gdLst>
              <a:gd name="connsiteX0" fmla="*/ 93134 w 93134"/>
              <a:gd name="connsiteY0" fmla="*/ 0 h 0"/>
              <a:gd name="connsiteX1" fmla="*/ 0 w 93134"/>
              <a:gd name="connsiteY1" fmla="*/ 0 h 0"/>
              <a:gd name="connsiteX2" fmla="*/ 0 w 93134"/>
              <a:gd name="connsiteY2" fmla="*/ 0 h 0"/>
            </a:gdLst>
            <a:ahLst/>
            <a:cxnLst>
              <a:cxn ang="0">
                <a:pos x="connsiteX0" y="connsiteY0"/>
              </a:cxn>
              <a:cxn ang="0">
                <a:pos x="connsiteX1" y="connsiteY1"/>
              </a:cxn>
              <a:cxn ang="0">
                <a:pos x="connsiteX2" y="connsiteY2"/>
              </a:cxn>
            </a:cxnLst>
            <a:rect l="l" t="t" r="r" b="b"/>
            <a:pathLst>
              <a:path w="93134">
                <a:moveTo>
                  <a:pt x="93134" y="0"/>
                </a:moveTo>
                <a:lnTo>
                  <a:pt x="0" y="0"/>
                </a:lnTo>
                <a:lnTo>
                  <a:pt x="0" y="0"/>
                </a:lnTo>
              </a:path>
            </a:pathLst>
          </a:custGeom>
          <a:ln w="19050">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defTabSz="457200">
              <a:defRPr/>
            </a:pPr>
            <a:endParaRPr lang="en-US">
              <a:solidFill>
                <a:srgbClr val="5F595B"/>
              </a:solidFill>
            </a:endParaRPr>
          </a:p>
        </p:txBody>
      </p:sp>
      <p:sp>
        <p:nvSpPr>
          <p:cNvPr id="4185" name="Freeform 4184"/>
          <p:cNvSpPr/>
          <p:nvPr/>
        </p:nvSpPr>
        <p:spPr>
          <a:xfrm>
            <a:off x="1592263" y="5295900"/>
            <a:ext cx="92075" cy="0"/>
          </a:xfrm>
          <a:custGeom>
            <a:avLst/>
            <a:gdLst>
              <a:gd name="connsiteX0" fmla="*/ 93134 w 93134"/>
              <a:gd name="connsiteY0" fmla="*/ 0 h 0"/>
              <a:gd name="connsiteX1" fmla="*/ 0 w 93134"/>
              <a:gd name="connsiteY1" fmla="*/ 0 h 0"/>
              <a:gd name="connsiteX2" fmla="*/ 0 w 93134"/>
              <a:gd name="connsiteY2" fmla="*/ 0 h 0"/>
            </a:gdLst>
            <a:ahLst/>
            <a:cxnLst>
              <a:cxn ang="0">
                <a:pos x="connsiteX0" y="connsiteY0"/>
              </a:cxn>
              <a:cxn ang="0">
                <a:pos x="connsiteX1" y="connsiteY1"/>
              </a:cxn>
              <a:cxn ang="0">
                <a:pos x="connsiteX2" y="connsiteY2"/>
              </a:cxn>
            </a:cxnLst>
            <a:rect l="l" t="t" r="r" b="b"/>
            <a:pathLst>
              <a:path w="93134">
                <a:moveTo>
                  <a:pt x="93134" y="0"/>
                </a:moveTo>
                <a:lnTo>
                  <a:pt x="0" y="0"/>
                </a:lnTo>
                <a:lnTo>
                  <a:pt x="0" y="0"/>
                </a:lnTo>
              </a:path>
            </a:pathLst>
          </a:custGeom>
          <a:ln w="19050">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defTabSz="457200">
              <a:defRPr/>
            </a:pPr>
            <a:endParaRPr lang="en-US">
              <a:solidFill>
                <a:srgbClr val="5F595B"/>
              </a:solidFill>
            </a:endParaRPr>
          </a:p>
        </p:txBody>
      </p:sp>
      <p:sp>
        <p:nvSpPr>
          <p:cNvPr id="28688" name="Rectangle 6"/>
          <p:cNvSpPr>
            <a:spLocks noChangeArrowheads="1"/>
          </p:cNvSpPr>
          <p:nvPr/>
        </p:nvSpPr>
        <p:spPr bwMode="auto">
          <a:xfrm>
            <a:off x="2014538" y="6415088"/>
            <a:ext cx="7021512" cy="398462"/>
          </a:xfrm>
          <a:prstGeom prst="rect">
            <a:avLst/>
          </a:prstGeom>
          <a:noFill/>
          <a:ln w="9525">
            <a:noFill/>
            <a:miter lim="800000"/>
            <a:headEnd/>
            <a:tailEnd/>
          </a:ln>
        </p:spPr>
        <p:txBody>
          <a:bodyPr tIns="46800" bIns="46800" anchor="b"/>
          <a:lstStyle/>
          <a:p>
            <a:pPr algn="r" defTabSz="457200"/>
            <a:r>
              <a:rPr lang="en-GB" sz="1200">
                <a:solidFill>
                  <a:srgbClr val="5F595B"/>
                </a:solidFill>
                <a:latin typeface="Arial" pitchFamily="34" charset="0"/>
                <a:ea typeface="ＭＳ Ｐゴシック" pitchFamily="34" charset="-128"/>
              </a:rPr>
              <a:t>Cleeland, et al. 2010 (P1248).</a:t>
            </a:r>
          </a:p>
        </p:txBody>
      </p:sp>
      <p:sp>
        <p:nvSpPr>
          <p:cNvPr id="28689" name="Rectangle 6"/>
          <p:cNvSpPr>
            <a:spLocks noChangeArrowheads="1"/>
          </p:cNvSpPr>
          <p:nvPr/>
        </p:nvSpPr>
        <p:spPr bwMode="auto">
          <a:xfrm>
            <a:off x="65088" y="6200775"/>
            <a:ext cx="6176962" cy="612775"/>
          </a:xfrm>
          <a:prstGeom prst="rect">
            <a:avLst/>
          </a:prstGeom>
          <a:noFill/>
          <a:ln w="9525">
            <a:noFill/>
            <a:miter lim="800000"/>
            <a:headEnd/>
            <a:tailEnd/>
          </a:ln>
        </p:spPr>
        <p:txBody>
          <a:bodyPr tIns="46800" bIns="46800" anchor="b"/>
          <a:lstStyle/>
          <a:p>
            <a:pPr defTabSz="457200" eaLnBrk="0" hangingPunct="0"/>
            <a:r>
              <a:rPr lang="en-GB" sz="800">
                <a:solidFill>
                  <a:srgbClr val="5F595B"/>
                </a:solidFill>
                <a:latin typeface="Arial" pitchFamily="34" charset="0"/>
                <a:ea typeface="ＭＳ Ｐゴシック" pitchFamily="34" charset="-128"/>
              </a:rPr>
              <a:t>Denosumab (120 mg Q4W) is not approved for use in patients with advanced cancer to delay SREs.</a:t>
            </a:r>
            <a:br>
              <a:rPr lang="en-GB" sz="800">
                <a:solidFill>
                  <a:srgbClr val="5F595B"/>
                </a:solidFill>
                <a:latin typeface="Arial" pitchFamily="34" charset="0"/>
                <a:ea typeface="ＭＳ Ｐゴシック" pitchFamily="34" charset="-128"/>
              </a:rPr>
            </a:br>
            <a:r>
              <a:rPr lang="en-GB" sz="800">
                <a:solidFill>
                  <a:srgbClr val="5F595B"/>
                </a:solidFill>
                <a:latin typeface="Arial" pitchFamily="34" charset="0"/>
                <a:ea typeface="ＭＳ Ｐゴシック" pitchFamily="34" charset="-128"/>
              </a:rPr>
              <a:t>Denosumab is investigational in that setting.</a:t>
            </a:r>
          </a:p>
        </p:txBody>
      </p:sp>
    </p:spTree>
  </p:cSld>
  <p:clrMapOvr>
    <a:masterClrMapping/>
  </p:clrMapOvr>
  <p:transition spd="med">
    <p:randomBa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1"/>
          <p:cNvSpPr/>
          <p:nvPr/>
        </p:nvSpPr>
        <p:spPr>
          <a:xfrm>
            <a:off x="0" y="0"/>
            <a:ext cx="9144000" cy="1423988"/>
          </a:xfrm>
          <a:prstGeom prst="rect">
            <a:avLst/>
          </a:prstGeom>
          <a:solidFill>
            <a:srgbClr val="006200"/>
          </a:solidFill>
          <a:ln>
            <a:solidFill>
              <a:srgbClr val="C00000"/>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GB" dirty="0">
              <a:solidFill>
                <a:srgbClr val="FFFFFF"/>
              </a:solidFill>
            </a:endParaRPr>
          </a:p>
        </p:txBody>
      </p:sp>
      <p:sp>
        <p:nvSpPr>
          <p:cNvPr id="30722" name="Title 1"/>
          <p:cNvSpPr>
            <a:spLocks noGrp="1"/>
          </p:cNvSpPr>
          <p:nvPr>
            <p:ph type="title"/>
          </p:nvPr>
        </p:nvSpPr>
        <p:spPr/>
        <p:txBody>
          <a:bodyPr wrap="square"/>
          <a:lstStyle/>
          <a:p>
            <a:pPr>
              <a:lnSpc>
                <a:spcPct val="95000"/>
              </a:lnSpc>
            </a:pPr>
            <a:r>
              <a:rPr lang="en-US" smtClean="0">
                <a:latin typeface="Arial" pitchFamily="34" charset="0"/>
                <a:ea typeface="ＭＳ Ｐゴシック" pitchFamily="34" charset="-128"/>
                <a:cs typeface="Arial" pitchFamily="34" charset="0"/>
              </a:rPr>
              <a:t>Abnormal renal function required baseline dose adjustment and on-study dose withholding in the zoledronic acid group</a:t>
            </a:r>
          </a:p>
        </p:txBody>
      </p:sp>
      <p:graphicFrame>
        <p:nvGraphicFramePr>
          <p:cNvPr id="5" name="Table 4"/>
          <p:cNvGraphicFramePr>
            <a:graphicFrameLocks noGrp="1"/>
          </p:cNvGraphicFramePr>
          <p:nvPr/>
        </p:nvGraphicFramePr>
        <p:xfrm>
          <a:off x="557213" y="1881188"/>
          <a:ext cx="8008937" cy="4030664"/>
        </p:xfrm>
        <a:graphic>
          <a:graphicData uri="http://schemas.openxmlformats.org/drawingml/2006/table">
            <a:tbl>
              <a:tblPr/>
              <a:tblGrid>
                <a:gridCol w="4268787"/>
                <a:gridCol w="1824182"/>
                <a:gridCol w="1915968"/>
              </a:tblGrid>
              <a:tr h="702593">
                <a:tc>
                  <a:txBody>
                    <a:bodyPr/>
                    <a:lstStyle/>
                    <a:p>
                      <a:pPr marL="0" marR="0" lvl="0" indent="0" algn="l"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smtClean="0">
                          <a:ln>
                            <a:noFill/>
                          </a:ln>
                          <a:solidFill>
                            <a:schemeClr val="bg1"/>
                          </a:solidFill>
                          <a:effectLst/>
                          <a:latin typeface="Arial" pitchFamily="-65" charset="0"/>
                          <a:ea typeface="Arial" pitchFamily="-65" charset="0"/>
                          <a:cs typeface="Arial" pitchFamily="-65" charset="0"/>
                        </a:rPr>
                        <a:t>Overall exposure</a:t>
                      </a:r>
                      <a:endParaRPr kumimoji="0" lang="en-US" sz="1600" b="0" i="0" u="none" strike="noStrike" cap="none" normalizeH="0" baseline="0" dirty="0">
                        <a:ln>
                          <a:noFill/>
                        </a:ln>
                        <a:solidFill>
                          <a:schemeClr val="bg1"/>
                        </a:solidFill>
                        <a:effectLst/>
                        <a:latin typeface="Arial" pitchFamily="-65" charset="0"/>
                        <a:ea typeface="Arial" pitchFamily="-65" charset="0"/>
                        <a:cs typeface="Arial" pitchFamily="-65" charset="0"/>
                      </a:endParaRPr>
                    </a:p>
                  </a:txBody>
                  <a:tcPr marT="45728" marB="45728"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tx2">
                        <a:alpha val="9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bg1"/>
                          </a:solidFill>
                          <a:effectLst/>
                          <a:latin typeface="Arial" pitchFamily="-65" charset="0"/>
                          <a:ea typeface="Arial" pitchFamily="-65" charset="0"/>
                          <a:cs typeface="Arial" pitchFamily="-65" charset="0"/>
                        </a:rPr>
                        <a:t>Zoledronic acid</a:t>
                      </a:r>
                      <a:br>
                        <a:rPr kumimoji="0" lang="en-US" sz="1600" b="0" i="0" u="none" strike="noStrike" cap="none" normalizeH="0" baseline="0" dirty="0">
                          <a:ln>
                            <a:noFill/>
                          </a:ln>
                          <a:solidFill>
                            <a:schemeClr val="bg1"/>
                          </a:solidFill>
                          <a:effectLst/>
                          <a:latin typeface="Arial" pitchFamily="-65" charset="0"/>
                          <a:ea typeface="Arial" pitchFamily="-65" charset="0"/>
                          <a:cs typeface="Arial" pitchFamily="-65" charset="0"/>
                        </a:rPr>
                      </a:br>
                      <a:r>
                        <a:rPr kumimoji="0" lang="en-US" sz="1600" b="0" i="0" u="none" strike="noStrike" cap="none" normalizeH="0" baseline="0" dirty="0">
                          <a:ln>
                            <a:noFill/>
                          </a:ln>
                          <a:solidFill>
                            <a:schemeClr val="bg1"/>
                          </a:solidFill>
                          <a:effectLst/>
                          <a:latin typeface="Arial" pitchFamily="-65" charset="0"/>
                          <a:ea typeface="Arial" pitchFamily="-65" charset="0"/>
                          <a:cs typeface="Arial" pitchFamily="-65" charset="0"/>
                        </a:rPr>
                        <a:t> </a:t>
                      </a:r>
                      <a:r>
                        <a:rPr kumimoji="0" lang="en-US" sz="1600" b="0" i="0" u="none" strike="noStrike" cap="none" normalizeH="0" baseline="0" dirty="0" smtClean="0">
                          <a:ln>
                            <a:noFill/>
                          </a:ln>
                          <a:solidFill>
                            <a:schemeClr val="bg1"/>
                          </a:solidFill>
                          <a:effectLst/>
                          <a:latin typeface="Arial" pitchFamily="-65" charset="0"/>
                          <a:ea typeface="Arial" pitchFamily="-65" charset="0"/>
                          <a:cs typeface="Arial" pitchFamily="-65" charset="0"/>
                        </a:rPr>
                        <a:t>(n </a:t>
                      </a:r>
                      <a:r>
                        <a:rPr kumimoji="0" lang="en-US" sz="1600" b="0" i="0" u="none" strike="noStrike" cap="none" normalizeH="0" baseline="0" dirty="0">
                          <a:ln>
                            <a:noFill/>
                          </a:ln>
                          <a:solidFill>
                            <a:schemeClr val="bg1"/>
                          </a:solidFill>
                          <a:effectLst/>
                          <a:latin typeface="Arial" pitchFamily="-65" charset="0"/>
                          <a:ea typeface="Arial" pitchFamily="-65" charset="0"/>
                          <a:cs typeface="Arial" pitchFamily="-65" charset="0"/>
                        </a:rPr>
                        <a:t>= 2838)</a:t>
                      </a:r>
                    </a:p>
                  </a:txBody>
                  <a:tcPr marT="45728" marB="45728"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tx2">
                        <a:alpha val="9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bg1"/>
                          </a:solidFill>
                          <a:effectLst/>
                          <a:latin typeface="Arial" pitchFamily="-65" charset="0"/>
                          <a:ea typeface="Arial" pitchFamily="-65" charset="0"/>
                          <a:cs typeface="Arial" pitchFamily="-65" charset="0"/>
                        </a:rPr>
                        <a:t>Denosumab</a:t>
                      </a:r>
                      <a:br>
                        <a:rPr kumimoji="0" lang="en-US" sz="1600" b="0" i="0" u="none" strike="noStrike" cap="none" normalizeH="0" baseline="0" dirty="0">
                          <a:ln>
                            <a:noFill/>
                          </a:ln>
                          <a:solidFill>
                            <a:schemeClr val="bg1"/>
                          </a:solidFill>
                          <a:effectLst/>
                          <a:latin typeface="Arial" pitchFamily="-65" charset="0"/>
                          <a:ea typeface="Arial" pitchFamily="-65" charset="0"/>
                          <a:cs typeface="Arial" pitchFamily="-65" charset="0"/>
                        </a:rPr>
                      </a:br>
                      <a:r>
                        <a:rPr kumimoji="0" lang="en-US" sz="1600" b="0" i="0" u="none" strike="noStrike" cap="none" normalizeH="0" baseline="0" dirty="0" smtClean="0">
                          <a:ln>
                            <a:noFill/>
                          </a:ln>
                          <a:solidFill>
                            <a:schemeClr val="bg1"/>
                          </a:solidFill>
                          <a:effectLst/>
                          <a:latin typeface="Arial" pitchFamily="-65" charset="0"/>
                          <a:ea typeface="Arial" pitchFamily="-65" charset="0"/>
                          <a:cs typeface="Arial" pitchFamily="-65" charset="0"/>
                        </a:rPr>
                        <a:t>(n </a:t>
                      </a:r>
                      <a:r>
                        <a:rPr kumimoji="0" lang="en-US" sz="1600" b="0" i="0" u="none" strike="noStrike" cap="none" normalizeH="0" baseline="0" dirty="0">
                          <a:ln>
                            <a:noFill/>
                          </a:ln>
                          <a:solidFill>
                            <a:schemeClr val="bg1"/>
                          </a:solidFill>
                          <a:effectLst/>
                          <a:latin typeface="Arial" pitchFamily="-65" charset="0"/>
                          <a:ea typeface="Arial" pitchFamily="-65" charset="0"/>
                          <a:cs typeface="Arial" pitchFamily="-65" charset="0"/>
                        </a:rPr>
                        <a:t>= 2839)</a:t>
                      </a:r>
                    </a:p>
                  </a:txBody>
                  <a:tcPr marT="45728" marB="45728"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tx2">
                        <a:alpha val="90000"/>
                      </a:schemeClr>
                    </a:solidFill>
                  </a:tcPr>
                </a:tc>
              </a:tr>
              <a:tr h="406764">
                <a:tc>
                  <a:txBody>
                    <a:bodyPr/>
                    <a:lstStyle/>
                    <a:p>
                      <a:pPr marL="0" marR="0" lvl="0" indent="0" algn="l"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Median number of doses (Q1, Q3)</a:t>
                      </a:r>
                    </a:p>
                  </a:txBody>
                  <a:tcPr marT="45728" marB="45728"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11.0 (5.0, 19.0)</a:t>
                      </a:r>
                    </a:p>
                  </a:txBody>
                  <a:tcPr marT="45728" marB="45728"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a:ln>
                            <a:noFill/>
                          </a:ln>
                          <a:solidFill>
                            <a:schemeClr val="tx1"/>
                          </a:solidFill>
                          <a:effectLst/>
                          <a:latin typeface="Arial" pitchFamily="-65" charset="0"/>
                          <a:ea typeface="Arial" pitchFamily="-65" charset="0"/>
                          <a:cs typeface="Arial" pitchFamily="-65" charset="0"/>
                        </a:rPr>
                        <a:t>13.0 (6.0, 20.0)</a:t>
                      </a:r>
                    </a:p>
                  </a:txBody>
                  <a:tcPr marT="45728" marB="45728"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r>
              <a:tr h="406764">
                <a:tc>
                  <a:txBody>
                    <a:bodyPr/>
                    <a:lstStyle/>
                    <a:p>
                      <a:pPr marL="0" marR="0" lvl="0" indent="0" algn="l"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Cumulative exposure (patient-years)</a:t>
                      </a:r>
                    </a:p>
                  </a:txBody>
                  <a:tcPr marT="45728" marB="45728"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2852.2 </a:t>
                      </a:r>
                    </a:p>
                  </a:txBody>
                  <a:tcPr marT="45728" marB="45728"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2969.1 </a:t>
                      </a:r>
                    </a:p>
                  </a:txBody>
                  <a:tcPr marT="45728" marB="45728"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r>
              <a:tr h="406764">
                <a:tc>
                  <a:txBody>
                    <a:bodyPr/>
                    <a:lstStyle/>
                    <a:p>
                      <a:pPr marL="0" marR="0" lvl="0" indent="0" algn="l"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rgbClr val="FFFFFF"/>
                          </a:solidFill>
                          <a:effectLst/>
                          <a:latin typeface="Arial" pitchFamily="-65" charset="0"/>
                          <a:ea typeface="Arial" pitchFamily="-65" charset="0"/>
                          <a:cs typeface="Arial" pitchFamily="-65" charset="0"/>
                        </a:rPr>
                        <a:t>Adjustments for renal function</a:t>
                      </a:r>
                    </a:p>
                  </a:txBody>
                  <a:tcPr marT="45728" marB="45728"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rgbClr val="4A4746">
                        <a:alpha val="9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Tx/>
                        <a:buNone/>
                        <a:tabLst/>
                      </a:pPr>
                      <a:endPar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endParaRPr>
                    </a:p>
                  </a:txBody>
                  <a:tcPr marT="45728" marB="45728"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rgbClr val="4A4746">
                        <a:alpha val="9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Tx/>
                        <a:buNone/>
                        <a:tabLst/>
                      </a:pPr>
                      <a:endPar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endParaRPr>
                    </a:p>
                  </a:txBody>
                  <a:tcPr marT="45728" marB="45728"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rgbClr val="4A4746">
                        <a:alpha val="90000"/>
                      </a:srgbClr>
                    </a:solidFill>
                  </a:tcPr>
                </a:tc>
              </a:tr>
              <a:tr h="702593">
                <a:tc>
                  <a:txBody>
                    <a:bodyPr/>
                    <a:lstStyle/>
                    <a:p>
                      <a:pPr marL="0" marR="0" lvl="0" indent="0" algn="l"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Patients with dose adjustments for </a:t>
                      </a:r>
                      <a:r>
                        <a:rPr kumimoji="0" lang="en-US" sz="1600" b="0" i="0" u="none" strike="noStrike" cap="none" normalizeH="0" baseline="0" dirty="0" err="1">
                          <a:ln>
                            <a:noFill/>
                          </a:ln>
                          <a:solidFill>
                            <a:schemeClr val="tx1"/>
                          </a:solidFill>
                          <a:effectLst/>
                          <a:latin typeface="Arial" pitchFamily="-65" charset="0"/>
                          <a:ea typeface="Arial" pitchFamily="-65" charset="0"/>
                          <a:cs typeface="Arial" pitchFamily="-65" charset="0"/>
                        </a:rPr>
                        <a:t>creatinine</a:t>
                      </a: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 clearance at baseline, </a:t>
                      </a:r>
                      <a:r>
                        <a:rPr kumimoji="0" lang="en-US" sz="1600" b="0" i="0" u="none" strike="noStrike" cap="none" normalizeH="0" baseline="0" dirty="0" err="1">
                          <a:ln>
                            <a:noFill/>
                          </a:ln>
                          <a:solidFill>
                            <a:schemeClr val="tx1"/>
                          </a:solidFill>
                          <a:effectLst/>
                          <a:latin typeface="Arial" pitchFamily="-65" charset="0"/>
                          <a:ea typeface="Arial" pitchFamily="-65" charset="0"/>
                          <a:cs typeface="Arial" pitchFamily="-65" charset="0"/>
                        </a:rPr>
                        <a:t>n</a:t>
                      </a: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 (%)</a:t>
                      </a:r>
                    </a:p>
                  </a:txBody>
                  <a:tcPr marT="45728" marB="45728"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a:ln>
                            <a:noFill/>
                          </a:ln>
                          <a:solidFill>
                            <a:schemeClr val="tx1"/>
                          </a:solidFill>
                          <a:effectLst/>
                          <a:latin typeface="Arial" pitchFamily="-65" charset="0"/>
                          <a:ea typeface="Arial" pitchFamily="-65" charset="0"/>
                          <a:cs typeface="Arial" pitchFamily="-65" charset="0"/>
                        </a:rPr>
                        <a:t>502 (17.7)</a:t>
                      </a:r>
                    </a:p>
                  </a:txBody>
                  <a:tcPr marT="45728" marB="45728"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a:ln>
                            <a:noFill/>
                          </a:ln>
                          <a:solidFill>
                            <a:schemeClr val="tx1"/>
                          </a:solidFill>
                          <a:effectLst/>
                          <a:latin typeface="Arial" pitchFamily="-65" charset="0"/>
                          <a:ea typeface="Arial" pitchFamily="-65" charset="0"/>
                          <a:cs typeface="Arial" pitchFamily="-65" charset="0"/>
                        </a:rPr>
                        <a:t>NA</a:t>
                      </a:r>
                    </a:p>
                  </a:txBody>
                  <a:tcPr marT="45728" marB="45728"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r>
              <a:tr h="702593">
                <a:tc>
                  <a:txBody>
                    <a:bodyPr/>
                    <a:lstStyle/>
                    <a:p>
                      <a:pPr marL="0" marR="0" lvl="0" indent="0" algn="l"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Patients with doses withheld for serum </a:t>
                      </a:r>
                      <a:r>
                        <a:rPr kumimoji="0" lang="en-US" sz="1600" b="0" i="0" u="none" strike="noStrike" cap="none" normalizeH="0" baseline="0" dirty="0" err="1">
                          <a:ln>
                            <a:noFill/>
                          </a:ln>
                          <a:solidFill>
                            <a:schemeClr val="tx1"/>
                          </a:solidFill>
                          <a:effectLst/>
                          <a:latin typeface="Arial" pitchFamily="-65" charset="0"/>
                          <a:ea typeface="Arial" pitchFamily="-65" charset="0"/>
                          <a:cs typeface="Arial" pitchFamily="-65" charset="0"/>
                        </a:rPr>
                        <a:t>creatinine</a:t>
                      </a: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 increases on study, </a:t>
                      </a:r>
                      <a:r>
                        <a:rPr kumimoji="0" lang="en-US" sz="1600" b="0" i="0" u="none" strike="noStrike" cap="none" normalizeH="0" baseline="0" dirty="0" err="1">
                          <a:ln>
                            <a:noFill/>
                          </a:ln>
                          <a:solidFill>
                            <a:schemeClr val="tx1"/>
                          </a:solidFill>
                          <a:effectLst/>
                          <a:latin typeface="Arial" pitchFamily="-65" charset="0"/>
                          <a:ea typeface="Arial" pitchFamily="-65" charset="0"/>
                          <a:cs typeface="Arial" pitchFamily="-65" charset="0"/>
                        </a:rPr>
                        <a:t>n</a:t>
                      </a: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 (%)</a:t>
                      </a:r>
                    </a:p>
                  </a:txBody>
                  <a:tcPr marT="45728" marB="45728"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277 (9.8)</a:t>
                      </a:r>
                    </a:p>
                  </a:txBody>
                  <a:tcPr marT="45728" marB="45728"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NA</a:t>
                      </a:r>
                    </a:p>
                  </a:txBody>
                  <a:tcPr marT="45728" marB="45728"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r>
              <a:tr h="702593">
                <a:tc>
                  <a:txBody>
                    <a:bodyPr/>
                    <a:lstStyle/>
                    <a:p>
                      <a:pPr marL="0" marR="0" lvl="0" indent="0" algn="l"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Total number of doses withheld due to serum </a:t>
                      </a:r>
                      <a:r>
                        <a:rPr kumimoji="0" lang="en-US" sz="1600" b="0" i="0" u="none" strike="noStrike" cap="none" normalizeH="0" baseline="0" dirty="0" err="1">
                          <a:ln>
                            <a:noFill/>
                          </a:ln>
                          <a:solidFill>
                            <a:schemeClr val="tx1"/>
                          </a:solidFill>
                          <a:effectLst/>
                          <a:latin typeface="Arial" pitchFamily="-65" charset="0"/>
                          <a:ea typeface="Arial" pitchFamily="-65" charset="0"/>
                          <a:cs typeface="Arial" pitchFamily="-65" charset="0"/>
                        </a:rPr>
                        <a:t>creatinine</a:t>
                      </a: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 increases on study</a:t>
                      </a:r>
                    </a:p>
                  </a:txBody>
                  <a:tcPr marT="45728" marB="45728"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1181</a:t>
                      </a:r>
                    </a:p>
                  </a:txBody>
                  <a:tcPr marT="45728" marB="45728"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NA</a:t>
                      </a:r>
                    </a:p>
                  </a:txBody>
                  <a:tcPr marT="45728" marB="45728"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r>
            </a:tbl>
          </a:graphicData>
        </a:graphic>
      </p:graphicFrame>
      <p:sp>
        <p:nvSpPr>
          <p:cNvPr id="30757" name="TextBox 4"/>
          <p:cNvSpPr txBox="1">
            <a:spLocks noChangeArrowheads="1"/>
          </p:cNvSpPr>
          <p:nvPr/>
        </p:nvSpPr>
        <p:spPr bwMode="auto">
          <a:xfrm>
            <a:off x="539750" y="6057900"/>
            <a:ext cx="8026400" cy="292100"/>
          </a:xfrm>
          <a:prstGeom prst="rect">
            <a:avLst/>
          </a:prstGeom>
          <a:noFill/>
          <a:ln w="9525">
            <a:noFill/>
            <a:miter lim="800000"/>
            <a:headEnd/>
            <a:tailEnd/>
          </a:ln>
        </p:spPr>
        <p:txBody>
          <a:bodyPr lIns="0" tIns="0" rIns="0" bIns="180000"/>
          <a:lstStyle/>
          <a:p>
            <a:pPr defTabSz="457200"/>
            <a:r>
              <a:rPr lang="en-US" sz="1000">
                <a:solidFill>
                  <a:srgbClr val="5F595B"/>
                </a:solidFill>
                <a:latin typeface="Arial" pitchFamily="34" charset="0"/>
                <a:ea typeface="ＭＳ Ｐゴシック" pitchFamily="34" charset="-128"/>
              </a:rPr>
              <a:t>NA = Not applicable per protocol</a:t>
            </a:r>
          </a:p>
        </p:txBody>
      </p:sp>
      <p:sp>
        <p:nvSpPr>
          <p:cNvPr id="30758" name="Rectangle 6"/>
          <p:cNvSpPr>
            <a:spLocks noChangeArrowheads="1"/>
          </p:cNvSpPr>
          <p:nvPr/>
        </p:nvSpPr>
        <p:spPr bwMode="auto">
          <a:xfrm>
            <a:off x="2014538" y="6415088"/>
            <a:ext cx="7021512" cy="398462"/>
          </a:xfrm>
          <a:prstGeom prst="rect">
            <a:avLst/>
          </a:prstGeom>
          <a:noFill/>
          <a:ln w="9525">
            <a:noFill/>
            <a:miter lim="800000"/>
            <a:headEnd/>
            <a:tailEnd/>
          </a:ln>
        </p:spPr>
        <p:txBody>
          <a:bodyPr tIns="46800" bIns="46800" anchor="b"/>
          <a:lstStyle/>
          <a:p>
            <a:pPr marL="457200" indent="-457200" algn="r" defTabSz="457200">
              <a:lnSpc>
                <a:spcPct val="90000"/>
              </a:lnSpc>
              <a:spcBef>
                <a:spcPct val="35000"/>
              </a:spcBef>
              <a:buClr>
                <a:srgbClr val="5F595B"/>
              </a:buClr>
            </a:pPr>
            <a:r>
              <a:rPr lang="da-DK" sz="1200">
                <a:solidFill>
                  <a:srgbClr val="5F595B"/>
                </a:solidFill>
                <a:latin typeface="Arial" pitchFamily="34" charset="0"/>
                <a:ea typeface="ＭＳ Ｐゴシック" pitchFamily="34" charset="-128"/>
              </a:rPr>
              <a:t>Lipton, et al. ESMO 2010 (P1249).</a:t>
            </a:r>
            <a:endParaRPr lang="fr-FR" sz="1200">
              <a:solidFill>
                <a:srgbClr val="5F595B"/>
              </a:solidFill>
              <a:latin typeface="Arial" pitchFamily="34" charset="0"/>
              <a:ea typeface="ＭＳ Ｐゴシック" pitchFamily="34" charset="-128"/>
            </a:endParaRPr>
          </a:p>
        </p:txBody>
      </p:sp>
      <p:sp>
        <p:nvSpPr>
          <p:cNvPr id="30759" name="Rectangle 6"/>
          <p:cNvSpPr>
            <a:spLocks noChangeArrowheads="1"/>
          </p:cNvSpPr>
          <p:nvPr/>
        </p:nvSpPr>
        <p:spPr bwMode="auto">
          <a:xfrm>
            <a:off x="65088" y="6200775"/>
            <a:ext cx="6176962" cy="612775"/>
          </a:xfrm>
          <a:prstGeom prst="rect">
            <a:avLst/>
          </a:prstGeom>
          <a:noFill/>
          <a:ln w="9525">
            <a:noFill/>
            <a:miter lim="800000"/>
            <a:headEnd/>
            <a:tailEnd/>
          </a:ln>
        </p:spPr>
        <p:txBody>
          <a:bodyPr tIns="46800" bIns="46800" anchor="b"/>
          <a:lstStyle/>
          <a:p>
            <a:pPr defTabSz="457200" eaLnBrk="0" hangingPunct="0"/>
            <a:r>
              <a:rPr lang="en-GB" sz="800">
                <a:solidFill>
                  <a:srgbClr val="5F595B"/>
                </a:solidFill>
                <a:latin typeface="Arial" pitchFamily="34" charset="0"/>
                <a:ea typeface="ＭＳ Ｐゴシック" pitchFamily="34" charset="-128"/>
              </a:rPr>
              <a:t>Denosumab (120 mg Q4W) is not approved for use in patients with advanced cancer to delay SREs.</a:t>
            </a:r>
            <a:br>
              <a:rPr lang="en-GB" sz="800">
                <a:solidFill>
                  <a:srgbClr val="5F595B"/>
                </a:solidFill>
                <a:latin typeface="Arial" pitchFamily="34" charset="0"/>
                <a:ea typeface="ＭＳ Ｐゴシック" pitchFamily="34" charset="-128"/>
              </a:rPr>
            </a:br>
            <a:r>
              <a:rPr lang="en-GB" sz="800">
                <a:solidFill>
                  <a:srgbClr val="5F595B"/>
                </a:solidFill>
                <a:latin typeface="Arial" pitchFamily="34" charset="0"/>
                <a:ea typeface="ＭＳ Ｐゴシック" pitchFamily="34" charset="-128"/>
              </a:rPr>
              <a:t>Denosumab is investigational in that setting.</a:t>
            </a:r>
          </a:p>
        </p:txBody>
      </p:sp>
      <p:sp>
        <p:nvSpPr>
          <p:cNvPr id="8" name="Freccia bidirezionale orizzontale 7"/>
          <p:cNvSpPr/>
          <p:nvPr/>
        </p:nvSpPr>
        <p:spPr>
          <a:xfrm>
            <a:off x="6324600" y="3962400"/>
            <a:ext cx="990600" cy="381000"/>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9" name="Ovale 8"/>
          <p:cNvSpPr/>
          <p:nvPr/>
        </p:nvSpPr>
        <p:spPr>
          <a:xfrm>
            <a:off x="4648200" y="3657600"/>
            <a:ext cx="3886200" cy="2438400"/>
          </a:xfrm>
          <a:prstGeom prst="ellipse">
            <a:avLst/>
          </a:prstGeom>
          <a:noFill/>
          <a:ln w="57150" cap="flat" cmpd="sng" algn="ctr">
            <a:solidFill>
              <a:schemeClr val="accent1">
                <a:shade val="95000"/>
                <a:satMod val="105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ustDataLst>
      <p:tags r:id="rId1"/>
    </p:custDataLst>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0" presetClass="path" presetSubtype="0" accel="50000" decel="50000" fill="hold" grpId="1" nodeType="clickEffect">
                                  <p:stCondLst>
                                    <p:cond delay="0"/>
                                  </p:stCondLst>
                                  <p:childTnLst>
                                    <p:animMotion origin="layout" path="M 5.22041E-6 -8.29979E-6 L 5.22041E-6 0.09992 " pathEditMode="relative" ptsTypes="AA">
                                      <p:cBhvr>
                                        <p:cTn id="16" dur="2000" fill="hold"/>
                                        <p:tgtEl>
                                          <p:spTgt spid="8"/>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9460" name="Picture 4" descr="scheletro"/>
          <p:cNvPicPr>
            <a:picLocks noChangeAspect="1" noChangeArrowheads="1"/>
          </p:cNvPicPr>
          <p:nvPr/>
        </p:nvPicPr>
        <p:blipFill>
          <a:blip r:embed="rId2"/>
          <a:srcRect/>
          <a:stretch>
            <a:fillRect/>
          </a:stretch>
        </p:blipFill>
        <p:spPr bwMode="auto">
          <a:xfrm>
            <a:off x="-612775" y="1895475"/>
            <a:ext cx="6011863" cy="4810125"/>
          </a:xfrm>
          <a:prstGeom prst="rect">
            <a:avLst/>
          </a:prstGeom>
          <a:noFill/>
          <a:ln w="9525">
            <a:noFill/>
            <a:miter lim="800000"/>
            <a:headEnd/>
            <a:tailEnd/>
          </a:ln>
        </p:spPr>
      </p:pic>
      <p:sp>
        <p:nvSpPr>
          <p:cNvPr id="19461" name="Line 5"/>
          <p:cNvSpPr>
            <a:spLocks noChangeShapeType="1"/>
          </p:cNvSpPr>
          <p:nvPr/>
        </p:nvSpPr>
        <p:spPr bwMode="auto">
          <a:xfrm>
            <a:off x="2411413" y="2597150"/>
            <a:ext cx="431800" cy="0"/>
          </a:xfrm>
          <a:prstGeom prst="line">
            <a:avLst/>
          </a:prstGeom>
          <a:noFill/>
          <a:ln w="25400">
            <a:solidFill>
              <a:srgbClr val="333333"/>
            </a:solidFill>
            <a:round/>
            <a:headEnd/>
            <a:tailEnd/>
          </a:ln>
        </p:spPr>
        <p:txBody>
          <a:bodyPr>
            <a:prstTxWarp prst="textNoShape">
              <a:avLst/>
            </a:prstTxWarp>
          </a:bodyPr>
          <a:lstStyle/>
          <a:p>
            <a:endParaRPr lang="it-IT"/>
          </a:p>
        </p:txBody>
      </p:sp>
      <p:sp>
        <p:nvSpPr>
          <p:cNvPr id="19462" name="Text Box 6"/>
          <p:cNvSpPr txBox="1">
            <a:spLocks noChangeArrowheads="1"/>
          </p:cNvSpPr>
          <p:nvPr/>
        </p:nvSpPr>
        <p:spPr bwMode="auto">
          <a:xfrm>
            <a:off x="684213" y="2020887"/>
            <a:ext cx="863600" cy="274638"/>
          </a:xfrm>
          <a:prstGeom prst="rect">
            <a:avLst/>
          </a:prstGeom>
          <a:noFill/>
          <a:ln w="9525">
            <a:noFill/>
            <a:miter lim="800000"/>
            <a:headEnd/>
            <a:tailEnd/>
          </a:ln>
        </p:spPr>
        <p:txBody>
          <a:bodyPr>
            <a:prstTxWarp prst="textNoShape">
              <a:avLst/>
            </a:prstTxWarp>
            <a:spAutoFit/>
          </a:bodyPr>
          <a:lstStyle/>
          <a:p>
            <a:pPr>
              <a:spcBef>
                <a:spcPct val="50000"/>
              </a:spcBef>
            </a:pPr>
            <a:r>
              <a:rPr lang="it-IT" sz="1200">
                <a:solidFill>
                  <a:srgbClr val="990033"/>
                </a:solidFill>
                <a:latin typeface="Tahoma" charset="0"/>
              </a:rPr>
              <a:t>CRANIO</a:t>
            </a:r>
          </a:p>
        </p:txBody>
      </p:sp>
      <p:sp>
        <p:nvSpPr>
          <p:cNvPr id="19463" name="Text Box 7"/>
          <p:cNvSpPr txBox="1">
            <a:spLocks noChangeArrowheads="1"/>
          </p:cNvSpPr>
          <p:nvPr/>
        </p:nvSpPr>
        <p:spPr bwMode="auto">
          <a:xfrm>
            <a:off x="2916238" y="2452687"/>
            <a:ext cx="1150937" cy="457200"/>
          </a:xfrm>
          <a:prstGeom prst="rect">
            <a:avLst/>
          </a:prstGeom>
          <a:noFill/>
          <a:ln w="9525">
            <a:noFill/>
            <a:miter lim="800000"/>
            <a:headEnd/>
            <a:tailEnd/>
          </a:ln>
        </p:spPr>
        <p:txBody>
          <a:bodyPr>
            <a:prstTxWarp prst="textNoShape">
              <a:avLst/>
            </a:prstTxWarp>
            <a:spAutoFit/>
          </a:bodyPr>
          <a:lstStyle/>
          <a:p>
            <a:pPr>
              <a:spcBef>
                <a:spcPct val="50000"/>
              </a:spcBef>
            </a:pPr>
            <a:r>
              <a:rPr lang="it-IT" sz="1200">
                <a:solidFill>
                  <a:srgbClr val="990033"/>
                </a:solidFill>
                <a:latin typeface="Tahoma" charset="0"/>
              </a:rPr>
              <a:t>VERTEBRE CERVICALI</a:t>
            </a:r>
          </a:p>
        </p:txBody>
      </p:sp>
      <p:sp>
        <p:nvSpPr>
          <p:cNvPr id="19464" name="Text Box 8"/>
          <p:cNvSpPr txBox="1">
            <a:spLocks noChangeArrowheads="1"/>
          </p:cNvSpPr>
          <p:nvPr/>
        </p:nvSpPr>
        <p:spPr bwMode="auto">
          <a:xfrm>
            <a:off x="468313" y="2957512"/>
            <a:ext cx="863600" cy="274638"/>
          </a:xfrm>
          <a:prstGeom prst="rect">
            <a:avLst/>
          </a:prstGeom>
          <a:noFill/>
          <a:ln w="9525">
            <a:noFill/>
            <a:miter lim="800000"/>
            <a:headEnd/>
            <a:tailEnd/>
          </a:ln>
        </p:spPr>
        <p:txBody>
          <a:bodyPr>
            <a:prstTxWarp prst="textNoShape">
              <a:avLst/>
            </a:prstTxWarp>
            <a:spAutoFit/>
          </a:bodyPr>
          <a:lstStyle/>
          <a:p>
            <a:pPr>
              <a:spcBef>
                <a:spcPct val="50000"/>
              </a:spcBef>
            </a:pPr>
            <a:r>
              <a:rPr lang="it-IT" sz="1200">
                <a:solidFill>
                  <a:srgbClr val="990033"/>
                </a:solidFill>
                <a:latin typeface="Tahoma" charset="0"/>
              </a:rPr>
              <a:t>OMERO</a:t>
            </a:r>
          </a:p>
        </p:txBody>
      </p:sp>
      <p:sp>
        <p:nvSpPr>
          <p:cNvPr id="19465" name="Text Box 9"/>
          <p:cNvSpPr txBox="1">
            <a:spLocks noChangeArrowheads="1"/>
          </p:cNvSpPr>
          <p:nvPr/>
        </p:nvSpPr>
        <p:spPr bwMode="auto">
          <a:xfrm>
            <a:off x="3563938" y="3028950"/>
            <a:ext cx="863600" cy="274637"/>
          </a:xfrm>
          <a:prstGeom prst="rect">
            <a:avLst/>
          </a:prstGeom>
          <a:noFill/>
          <a:ln w="9525">
            <a:noFill/>
            <a:miter lim="800000"/>
            <a:headEnd/>
            <a:tailEnd/>
          </a:ln>
        </p:spPr>
        <p:txBody>
          <a:bodyPr>
            <a:prstTxWarp prst="textNoShape">
              <a:avLst/>
            </a:prstTxWarp>
            <a:spAutoFit/>
          </a:bodyPr>
          <a:lstStyle/>
          <a:p>
            <a:pPr>
              <a:spcBef>
                <a:spcPct val="50000"/>
              </a:spcBef>
            </a:pPr>
            <a:r>
              <a:rPr lang="it-IT" sz="1200">
                <a:solidFill>
                  <a:srgbClr val="990033"/>
                </a:solidFill>
                <a:latin typeface="Tahoma" charset="0"/>
              </a:rPr>
              <a:t>COSTE</a:t>
            </a:r>
          </a:p>
        </p:txBody>
      </p:sp>
      <p:sp>
        <p:nvSpPr>
          <p:cNvPr id="19466" name="Text Box 10"/>
          <p:cNvSpPr txBox="1">
            <a:spLocks noChangeArrowheads="1"/>
          </p:cNvSpPr>
          <p:nvPr/>
        </p:nvSpPr>
        <p:spPr bwMode="auto">
          <a:xfrm>
            <a:off x="395288" y="3821112"/>
            <a:ext cx="647700" cy="274638"/>
          </a:xfrm>
          <a:prstGeom prst="rect">
            <a:avLst/>
          </a:prstGeom>
          <a:noFill/>
          <a:ln w="9525">
            <a:noFill/>
            <a:miter lim="800000"/>
            <a:headEnd/>
            <a:tailEnd/>
          </a:ln>
        </p:spPr>
        <p:txBody>
          <a:bodyPr>
            <a:prstTxWarp prst="textNoShape">
              <a:avLst/>
            </a:prstTxWarp>
            <a:spAutoFit/>
          </a:bodyPr>
          <a:lstStyle/>
          <a:p>
            <a:pPr>
              <a:spcBef>
                <a:spcPct val="50000"/>
              </a:spcBef>
            </a:pPr>
            <a:r>
              <a:rPr lang="it-IT" sz="1200">
                <a:solidFill>
                  <a:srgbClr val="990033"/>
                </a:solidFill>
                <a:latin typeface="Tahoma" charset="0"/>
              </a:rPr>
              <a:t>ULNA</a:t>
            </a:r>
          </a:p>
        </p:txBody>
      </p:sp>
      <p:sp>
        <p:nvSpPr>
          <p:cNvPr id="19467" name="Text Box 11"/>
          <p:cNvSpPr txBox="1">
            <a:spLocks noChangeArrowheads="1"/>
          </p:cNvSpPr>
          <p:nvPr/>
        </p:nvSpPr>
        <p:spPr bwMode="auto">
          <a:xfrm>
            <a:off x="755650" y="4829175"/>
            <a:ext cx="863600" cy="274637"/>
          </a:xfrm>
          <a:prstGeom prst="rect">
            <a:avLst/>
          </a:prstGeom>
          <a:noFill/>
          <a:ln w="9525">
            <a:noFill/>
            <a:miter lim="800000"/>
            <a:headEnd/>
            <a:tailEnd/>
          </a:ln>
        </p:spPr>
        <p:txBody>
          <a:bodyPr>
            <a:prstTxWarp prst="textNoShape">
              <a:avLst/>
            </a:prstTxWarp>
            <a:spAutoFit/>
          </a:bodyPr>
          <a:lstStyle/>
          <a:p>
            <a:pPr>
              <a:spcBef>
                <a:spcPct val="50000"/>
              </a:spcBef>
            </a:pPr>
            <a:r>
              <a:rPr lang="it-IT" sz="1200">
                <a:solidFill>
                  <a:srgbClr val="990033"/>
                </a:solidFill>
                <a:latin typeface="Tahoma" charset="0"/>
              </a:rPr>
              <a:t>BACINO</a:t>
            </a:r>
          </a:p>
        </p:txBody>
      </p:sp>
      <p:sp>
        <p:nvSpPr>
          <p:cNvPr id="19468" name="Text Box 12"/>
          <p:cNvSpPr txBox="1">
            <a:spLocks noChangeArrowheads="1"/>
          </p:cNvSpPr>
          <p:nvPr/>
        </p:nvSpPr>
        <p:spPr bwMode="auto">
          <a:xfrm>
            <a:off x="755650" y="5765800"/>
            <a:ext cx="863600" cy="274637"/>
          </a:xfrm>
          <a:prstGeom prst="rect">
            <a:avLst/>
          </a:prstGeom>
          <a:noFill/>
          <a:ln w="9525">
            <a:noFill/>
            <a:miter lim="800000"/>
            <a:headEnd/>
            <a:tailEnd/>
          </a:ln>
        </p:spPr>
        <p:txBody>
          <a:bodyPr>
            <a:prstTxWarp prst="textNoShape">
              <a:avLst/>
            </a:prstTxWarp>
            <a:spAutoFit/>
          </a:bodyPr>
          <a:lstStyle/>
          <a:p>
            <a:pPr>
              <a:spcBef>
                <a:spcPct val="50000"/>
              </a:spcBef>
            </a:pPr>
            <a:r>
              <a:rPr lang="it-IT" sz="1200">
                <a:solidFill>
                  <a:srgbClr val="990033"/>
                </a:solidFill>
                <a:latin typeface="Tahoma" charset="0"/>
              </a:rPr>
              <a:t>TIBIA</a:t>
            </a:r>
          </a:p>
        </p:txBody>
      </p:sp>
      <p:sp>
        <p:nvSpPr>
          <p:cNvPr id="19469" name="Text Box 13"/>
          <p:cNvSpPr txBox="1">
            <a:spLocks noChangeArrowheads="1"/>
          </p:cNvSpPr>
          <p:nvPr/>
        </p:nvSpPr>
        <p:spPr bwMode="auto">
          <a:xfrm>
            <a:off x="3779838" y="3622675"/>
            <a:ext cx="863600" cy="274637"/>
          </a:xfrm>
          <a:prstGeom prst="rect">
            <a:avLst/>
          </a:prstGeom>
          <a:noFill/>
          <a:ln w="9525">
            <a:noFill/>
            <a:miter lim="800000"/>
            <a:headEnd/>
            <a:tailEnd/>
          </a:ln>
        </p:spPr>
        <p:txBody>
          <a:bodyPr>
            <a:prstTxWarp prst="textNoShape">
              <a:avLst/>
            </a:prstTxWarp>
            <a:spAutoFit/>
          </a:bodyPr>
          <a:lstStyle/>
          <a:p>
            <a:pPr>
              <a:spcBef>
                <a:spcPct val="50000"/>
              </a:spcBef>
            </a:pPr>
            <a:r>
              <a:rPr lang="it-IT" sz="1200">
                <a:solidFill>
                  <a:srgbClr val="990033"/>
                </a:solidFill>
                <a:latin typeface="Tahoma" charset="0"/>
              </a:rPr>
              <a:t>RADIO</a:t>
            </a:r>
          </a:p>
        </p:txBody>
      </p:sp>
      <p:sp>
        <p:nvSpPr>
          <p:cNvPr id="19470" name="Text Box 14"/>
          <p:cNvSpPr txBox="1">
            <a:spLocks noChangeArrowheads="1"/>
          </p:cNvSpPr>
          <p:nvPr/>
        </p:nvSpPr>
        <p:spPr bwMode="auto">
          <a:xfrm>
            <a:off x="3276600" y="4684712"/>
            <a:ext cx="863600" cy="274638"/>
          </a:xfrm>
          <a:prstGeom prst="rect">
            <a:avLst/>
          </a:prstGeom>
          <a:noFill/>
          <a:ln w="9525">
            <a:noFill/>
            <a:miter lim="800000"/>
            <a:headEnd/>
            <a:tailEnd/>
          </a:ln>
        </p:spPr>
        <p:txBody>
          <a:bodyPr>
            <a:prstTxWarp prst="textNoShape">
              <a:avLst/>
            </a:prstTxWarp>
            <a:spAutoFit/>
          </a:bodyPr>
          <a:lstStyle/>
          <a:p>
            <a:pPr>
              <a:spcBef>
                <a:spcPct val="50000"/>
              </a:spcBef>
            </a:pPr>
            <a:r>
              <a:rPr lang="it-IT" sz="1200">
                <a:solidFill>
                  <a:srgbClr val="990033"/>
                </a:solidFill>
                <a:latin typeface="Tahoma" charset="0"/>
              </a:rPr>
              <a:t>FEMORE</a:t>
            </a:r>
          </a:p>
        </p:txBody>
      </p:sp>
      <p:sp>
        <p:nvSpPr>
          <p:cNvPr id="19471" name="Text Box 15"/>
          <p:cNvSpPr txBox="1">
            <a:spLocks noChangeArrowheads="1"/>
          </p:cNvSpPr>
          <p:nvPr/>
        </p:nvSpPr>
        <p:spPr bwMode="auto">
          <a:xfrm>
            <a:off x="3203575" y="5621337"/>
            <a:ext cx="863600" cy="274638"/>
          </a:xfrm>
          <a:prstGeom prst="rect">
            <a:avLst/>
          </a:prstGeom>
          <a:noFill/>
          <a:ln w="9525">
            <a:noFill/>
            <a:miter lim="800000"/>
            <a:headEnd/>
            <a:tailEnd/>
          </a:ln>
        </p:spPr>
        <p:txBody>
          <a:bodyPr>
            <a:prstTxWarp prst="textNoShape">
              <a:avLst/>
            </a:prstTxWarp>
            <a:spAutoFit/>
          </a:bodyPr>
          <a:lstStyle/>
          <a:p>
            <a:pPr>
              <a:spcBef>
                <a:spcPct val="50000"/>
              </a:spcBef>
            </a:pPr>
            <a:r>
              <a:rPr lang="it-IT" sz="1200">
                <a:solidFill>
                  <a:srgbClr val="990033"/>
                </a:solidFill>
                <a:latin typeface="Tahoma" charset="0"/>
              </a:rPr>
              <a:t>FIBULA</a:t>
            </a:r>
          </a:p>
        </p:txBody>
      </p:sp>
      <p:sp>
        <p:nvSpPr>
          <p:cNvPr id="19472" name="Line 16"/>
          <p:cNvSpPr>
            <a:spLocks noChangeShapeType="1"/>
          </p:cNvSpPr>
          <p:nvPr/>
        </p:nvSpPr>
        <p:spPr bwMode="auto">
          <a:xfrm>
            <a:off x="1258888" y="3676650"/>
            <a:ext cx="1152525" cy="1587"/>
          </a:xfrm>
          <a:prstGeom prst="line">
            <a:avLst/>
          </a:prstGeom>
          <a:noFill/>
          <a:ln w="22225">
            <a:solidFill>
              <a:srgbClr val="000000"/>
            </a:solidFill>
            <a:round/>
            <a:headEnd/>
            <a:tailEnd type="triangle" w="med" len="med"/>
          </a:ln>
        </p:spPr>
        <p:txBody>
          <a:bodyPr>
            <a:prstTxWarp prst="textNoShape">
              <a:avLst/>
            </a:prstTxWarp>
          </a:bodyPr>
          <a:lstStyle/>
          <a:p>
            <a:endParaRPr lang="it-IT"/>
          </a:p>
        </p:txBody>
      </p:sp>
      <p:sp>
        <p:nvSpPr>
          <p:cNvPr id="19473" name="Text Box 17"/>
          <p:cNvSpPr txBox="1">
            <a:spLocks noChangeArrowheads="1"/>
          </p:cNvSpPr>
          <p:nvPr/>
        </p:nvSpPr>
        <p:spPr bwMode="auto">
          <a:xfrm>
            <a:off x="395288" y="3389312"/>
            <a:ext cx="1368425" cy="457200"/>
          </a:xfrm>
          <a:prstGeom prst="rect">
            <a:avLst/>
          </a:prstGeom>
          <a:noFill/>
          <a:ln w="9525">
            <a:noFill/>
            <a:miter lim="800000"/>
            <a:headEnd/>
            <a:tailEnd/>
          </a:ln>
        </p:spPr>
        <p:txBody>
          <a:bodyPr>
            <a:prstTxWarp prst="textNoShape">
              <a:avLst/>
            </a:prstTxWarp>
            <a:spAutoFit/>
          </a:bodyPr>
          <a:lstStyle/>
          <a:p>
            <a:pPr>
              <a:spcBef>
                <a:spcPct val="50000"/>
              </a:spcBef>
            </a:pPr>
            <a:r>
              <a:rPr lang="it-IT" sz="1200">
                <a:solidFill>
                  <a:srgbClr val="990033"/>
                </a:solidFill>
                <a:latin typeface="Tahoma" charset="0"/>
              </a:rPr>
              <a:t>VERTEBRE LOMBARI</a:t>
            </a:r>
          </a:p>
        </p:txBody>
      </p:sp>
      <p:sp>
        <p:nvSpPr>
          <p:cNvPr id="282642" name="Rectangle 18"/>
          <p:cNvSpPr>
            <a:spLocks noChangeArrowheads="1"/>
          </p:cNvSpPr>
          <p:nvPr/>
        </p:nvSpPr>
        <p:spPr bwMode="auto">
          <a:xfrm>
            <a:off x="990600" y="228600"/>
            <a:ext cx="7504278" cy="830997"/>
          </a:xfrm>
          <a:prstGeom prst="rect">
            <a:avLst/>
          </a:prstGeom>
          <a:noFill/>
          <a:ln w="9525">
            <a:noFill/>
            <a:miter lim="800000"/>
            <a:headEnd/>
            <a:tailEnd/>
          </a:ln>
          <a:effectLst>
            <a:outerShdw blurRad="50800" dist="38100" dir="2700000" algn="tl" rotWithShape="0">
              <a:srgbClr val="000000">
                <a:alpha val="43000"/>
              </a:srgbClr>
            </a:outerShdw>
          </a:effectLst>
        </p:spPr>
        <p:txBody>
          <a:bodyPr wrap="none">
            <a:prstTxWarp prst="textNoShape">
              <a:avLst/>
            </a:prstTxWarp>
            <a:spAutoFit/>
          </a:bodyPr>
          <a:lstStyle/>
          <a:p>
            <a:pPr>
              <a:defRPr/>
            </a:pPr>
            <a:r>
              <a:rPr lang="it-IT" sz="4800" b="1" dirty="0" smtClean="0">
                <a:solidFill>
                  <a:srgbClr val="FF6600"/>
                </a:solidFill>
                <a:effectLst>
                  <a:outerShdw blurRad="38100" dist="38100" dir="2700000" algn="tl">
                    <a:schemeClr val="bg2"/>
                  </a:outerShdw>
                </a:effectLst>
              </a:rPr>
              <a:t>Dimensioni del </a:t>
            </a:r>
            <a:r>
              <a:rPr lang="it-IT" sz="4800" b="1" dirty="0">
                <a:solidFill>
                  <a:srgbClr val="FF6600"/>
                </a:solidFill>
                <a:effectLst>
                  <a:outerShdw blurRad="38100" dist="38100" dir="2700000" algn="tl">
                    <a:schemeClr val="bg2"/>
                  </a:outerShdw>
                </a:effectLst>
              </a:rPr>
              <a:t>problema</a:t>
            </a:r>
          </a:p>
        </p:txBody>
      </p:sp>
      <p:graphicFrame>
        <p:nvGraphicFramePr>
          <p:cNvPr id="19" name="Grafico 18"/>
          <p:cNvGraphicFramePr/>
          <p:nvPr/>
        </p:nvGraphicFramePr>
        <p:xfrm>
          <a:off x="4724400" y="1447800"/>
          <a:ext cx="4419600" cy="4902200"/>
        </p:xfrm>
        <a:graphic>
          <a:graphicData uri="http://schemas.openxmlformats.org/drawingml/2006/chart">
            <c:chart xmlns:c="http://schemas.openxmlformats.org/drawingml/2006/chart" xmlns:r="http://schemas.openxmlformats.org/officeDocument/2006/relationships" r:id="rId3"/>
          </a:graphicData>
        </a:graphic>
      </p:graphicFrame>
      <p:sp>
        <p:nvSpPr>
          <p:cNvPr id="20" name="Rettangolo 19"/>
          <p:cNvSpPr/>
          <p:nvPr/>
        </p:nvSpPr>
        <p:spPr>
          <a:xfrm>
            <a:off x="4419600" y="6400800"/>
            <a:ext cx="4572000" cy="369332"/>
          </a:xfrm>
          <a:prstGeom prst="rect">
            <a:avLst/>
          </a:prstGeom>
        </p:spPr>
        <p:txBody>
          <a:bodyPr>
            <a:spAutoFit/>
          </a:bodyPr>
          <a:lstStyle/>
          <a:p>
            <a:pPr algn="ctr"/>
            <a:r>
              <a:rPr lang="it-IT" i="1" dirty="0" smtClean="0"/>
              <a:t>Coleman RE. </a:t>
            </a:r>
            <a:r>
              <a:rPr lang="it-IT" i="1" dirty="0" err="1" smtClean="0"/>
              <a:t>Clin</a:t>
            </a:r>
            <a:r>
              <a:rPr lang="it-IT" i="1" dirty="0" smtClean="0"/>
              <a:t> </a:t>
            </a:r>
            <a:r>
              <a:rPr lang="it-IT" i="1" dirty="0" err="1" smtClean="0"/>
              <a:t>Cancer</a:t>
            </a:r>
            <a:r>
              <a:rPr lang="it-IT" i="1" dirty="0" smtClean="0"/>
              <a:t> </a:t>
            </a:r>
            <a:r>
              <a:rPr lang="it-IT" i="1" dirty="0" err="1" smtClean="0"/>
              <a:t>Res</a:t>
            </a:r>
            <a:endParaRPr lang="it-IT" dirty="0"/>
          </a:p>
        </p:txBody>
      </p:sp>
    </p:spTree>
  </p:cSld>
  <p:clrMapOvr>
    <a:masterClrMapping/>
  </p:clrMapOvr>
  <p:transition spd="med">
    <p:randomBa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1"/>
          <p:cNvSpPr/>
          <p:nvPr/>
        </p:nvSpPr>
        <p:spPr>
          <a:xfrm>
            <a:off x="0" y="0"/>
            <a:ext cx="9144000" cy="1423988"/>
          </a:xfrm>
          <a:prstGeom prst="rect">
            <a:avLst/>
          </a:prstGeom>
          <a:solidFill>
            <a:srgbClr val="006200"/>
          </a:solidFill>
          <a:ln>
            <a:solidFill>
              <a:srgbClr val="C00000"/>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GB" dirty="0">
              <a:solidFill>
                <a:srgbClr val="FFFFFF"/>
              </a:solidFill>
            </a:endParaRPr>
          </a:p>
        </p:txBody>
      </p:sp>
      <p:sp>
        <p:nvSpPr>
          <p:cNvPr id="31746" name="Title 1"/>
          <p:cNvSpPr>
            <a:spLocks noGrp="1"/>
          </p:cNvSpPr>
          <p:nvPr>
            <p:ph type="title"/>
          </p:nvPr>
        </p:nvSpPr>
        <p:spPr/>
        <p:txBody>
          <a:bodyPr wrap="square"/>
          <a:lstStyle/>
          <a:p>
            <a:pPr>
              <a:lnSpc>
                <a:spcPct val="95000"/>
              </a:lnSpc>
            </a:pPr>
            <a:r>
              <a:rPr lang="en-US" smtClean="0">
                <a:latin typeface="Arial" pitchFamily="34" charset="0"/>
                <a:ea typeface="ＭＳ Ｐゴシック" pitchFamily="34" charset="-128"/>
                <a:cs typeface="Arial" pitchFamily="34" charset="0"/>
              </a:rPr>
              <a:t>Adverse events were as expected for this patient population</a:t>
            </a:r>
          </a:p>
        </p:txBody>
      </p:sp>
      <p:sp>
        <p:nvSpPr>
          <p:cNvPr id="31747" name="TextBox 4"/>
          <p:cNvSpPr txBox="1">
            <a:spLocks noChangeArrowheads="1"/>
          </p:cNvSpPr>
          <p:nvPr/>
        </p:nvSpPr>
        <p:spPr bwMode="auto">
          <a:xfrm>
            <a:off x="539750" y="6443663"/>
            <a:ext cx="8026400" cy="414337"/>
          </a:xfrm>
          <a:prstGeom prst="rect">
            <a:avLst/>
          </a:prstGeom>
          <a:noFill/>
          <a:ln w="9525">
            <a:noFill/>
            <a:miter lim="800000"/>
            <a:headEnd/>
            <a:tailEnd/>
          </a:ln>
        </p:spPr>
        <p:txBody>
          <a:bodyPr lIns="0" tIns="0" rIns="0" bIns="180000" anchor="b"/>
          <a:lstStyle/>
          <a:p>
            <a:pPr algn="r" defTabSz="457200"/>
            <a:endParaRPr lang="en-US" sz="1000">
              <a:solidFill>
                <a:srgbClr val="5F595B"/>
              </a:solidFill>
              <a:latin typeface="Arial" pitchFamily="34" charset="0"/>
              <a:ea typeface="ＭＳ Ｐゴシック" pitchFamily="34" charset="-128"/>
            </a:endParaRPr>
          </a:p>
        </p:txBody>
      </p:sp>
      <p:graphicFrame>
        <p:nvGraphicFramePr>
          <p:cNvPr id="5" name="Table 4"/>
          <p:cNvGraphicFramePr>
            <a:graphicFrameLocks noGrp="1"/>
          </p:cNvGraphicFramePr>
          <p:nvPr/>
        </p:nvGraphicFramePr>
        <p:xfrm>
          <a:off x="557213" y="1881188"/>
          <a:ext cx="8008937" cy="4319592"/>
        </p:xfrm>
        <a:graphic>
          <a:graphicData uri="http://schemas.openxmlformats.org/drawingml/2006/table">
            <a:tbl>
              <a:tblPr/>
              <a:tblGrid>
                <a:gridCol w="4268787"/>
                <a:gridCol w="1824182"/>
                <a:gridCol w="1915968"/>
              </a:tblGrid>
              <a:tr h="643300">
                <a:tc>
                  <a:txBody>
                    <a:bodyPr/>
                    <a:lstStyle/>
                    <a:p>
                      <a:pPr marL="0" marR="0" lvl="0" indent="0" algn="l" defTabSz="862013" rtl="0" eaLnBrk="1" fontAlgn="base" latinLnBrk="0" hangingPunct="1">
                        <a:lnSpc>
                          <a:spcPct val="85000"/>
                        </a:lnSpc>
                        <a:spcBef>
                          <a:spcPct val="10000"/>
                        </a:spcBef>
                        <a:spcAft>
                          <a:spcPct val="0"/>
                        </a:spcAft>
                        <a:buClr>
                          <a:schemeClr val="tx1"/>
                        </a:buClr>
                        <a:buSzTx/>
                        <a:buFontTx/>
                        <a:buNone/>
                        <a:tabLst/>
                      </a:pPr>
                      <a:r>
                        <a:rPr kumimoji="0" lang="en-US" sz="1600" b="0" i="0" u="none" strike="noStrike" cap="none" normalizeH="0" baseline="0" dirty="0" smtClean="0">
                          <a:ln>
                            <a:noFill/>
                          </a:ln>
                          <a:solidFill>
                            <a:schemeClr val="bg1"/>
                          </a:solidFill>
                          <a:effectLst/>
                          <a:latin typeface="Arial" pitchFamily="-65" charset="0"/>
                          <a:ea typeface="Arial" pitchFamily="-65" charset="0"/>
                          <a:cs typeface="Arial" pitchFamily="-65" charset="0"/>
                        </a:rPr>
                        <a:t>Patient </a:t>
                      </a:r>
                      <a:r>
                        <a:rPr kumimoji="0" lang="en-US" sz="1600" b="0" i="0" u="none" strike="noStrike" cap="none" normalizeH="0" baseline="0" dirty="0">
                          <a:ln>
                            <a:noFill/>
                          </a:ln>
                          <a:solidFill>
                            <a:schemeClr val="bg1"/>
                          </a:solidFill>
                          <a:effectLst/>
                          <a:latin typeface="Arial" pitchFamily="-65" charset="0"/>
                          <a:ea typeface="Arial" pitchFamily="-65" charset="0"/>
                          <a:cs typeface="Arial" pitchFamily="-65" charset="0"/>
                        </a:rPr>
                        <a:t>incidence, </a:t>
                      </a:r>
                      <a:r>
                        <a:rPr kumimoji="0" lang="en-US" sz="1600" b="0" i="0" u="none" strike="noStrike" cap="none" normalizeH="0" baseline="0" dirty="0" err="1">
                          <a:ln>
                            <a:noFill/>
                          </a:ln>
                          <a:solidFill>
                            <a:schemeClr val="bg1"/>
                          </a:solidFill>
                          <a:effectLst/>
                          <a:latin typeface="Arial" pitchFamily="-65" charset="0"/>
                          <a:ea typeface="Arial" pitchFamily="-65" charset="0"/>
                          <a:cs typeface="Arial" pitchFamily="-65" charset="0"/>
                        </a:rPr>
                        <a:t>n</a:t>
                      </a:r>
                      <a:r>
                        <a:rPr kumimoji="0" lang="en-US" sz="1600" b="0" i="0" u="none" strike="noStrike" cap="none" normalizeH="0" baseline="0" dirty="0">
                          <a:ln>
                            <a:noFill/>
                          </a:ln>
                          <a:solidFill>
                            <a:schemeClr val="bg1"/>
                          </a:solidFill>
                          <a:effectLst/>
                          <a:latin typeface="Arial" pitchFamily="-65" charset="0"/>
                          <a:ea typeface="Arial" pitchFamily="-65" charset="0"/>
                          <a:cs typeface="Arial" pitchFamily="-65" charset="0"/>
                        </a:rPr>
                        <a:t> (%)</a:t>
                      </a: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tx2">
                        <a:alpha val="90000"/>
                      </a:schemeClr>
                    </a:solidFill>
                  </a:tcPr>
                </a:tc>
                <a:tc>
                  <a:txBody>
                    <a:bodyPr/>
                    <a:lstStyle/>
                    <a:p>
                      <a:pPr marL="0" marR="0" lvl="0" indent="0" algn="ctr" defTabSz="862013" rtl="0" eaLnBrk="1" fontAlgn="base" latinLnBrk="0" hangingPunct="1">
                        <a:lnSpc>
                          <a:spcPct val="85000"/>
                        </a:lnSpc>
                        <a:spcBef>
                          <a:spcPct val="10000"/>
                        </a:spcBef>
                        <a:spcAft>
                          <a:spcPct val="0"/>
                        </a:spcAft>
                        <a:buClr>
                          <a:schemeClr val="tx1"/>
                        </a:buClr>
                        <a:buSzTx/>
                        <a:buFontTx/>
                        <a:buNone/>
                        <a:tabLst/>
                      </a:pPr>
                      <a:r>
                        <a:rPr kumimoji="0" lang="en-US" sz="1600" b="0" i="0" u="none" strike="noStrike" cap="none" normalizeH="0" baseline="0" dirty="0">
                          <a:ln>
                            <a:noFill/>
                          </a:ln>
                          <a:solidFill>
                            <a:schemeClr val="bg1"/>
                          </a:solidFill>
                          <a:effectLst/>
                          <a:latin typeface="Arial" pitchFamily="-65" charset="0"/>
                          <a:ea typeface="MS Mincho" pitchFamily="49" charset="-128"/>
                          <a:cs typeface="MS Mincho" pitchFamily="49" charset="-128"/>
                        </a:rPr>
                        <a:t>Zoledronic acid</a:t>
                      </a:r>
                      <a:br>
                        <a:rPr kumimoji="0" lang="en-US" sz="1600" b="0" i="0" u="none" strike="noStrike" cap="none" normalizeH="0" baseline="0" dirty="0">
                          <a:ln>
                            <a:noFill/>
                          </a:ln>
                          <a:solidFill>
                            <a:schemeClr val="bg1"/>
                          </a:solidFill>
                          <a:effectLst/>
                          <a:latin typeface="Arial" pitchFamily="-65" charset="0"/>
                          <a:ea typeface="MS Mincho" pitchFamily="49" charset="-128"/>
                          <a:cs typeface="MS Mincho" pitchFamily="49" charset="-128"/>
                        </a:rPr>
                      </a:br>
                      <a:r>
                        <a:rPr kumimoji="0" lang="en-US" sz="1600" b="0" i="0" u="none" strike="noStrike" cap="none" normalizeH="0" baseline="0" dirty="0" smtClean="0">
                          <a:ln>
                            <a:noFill/>
                          </a:ln>
                          <a:solidFill>
                            <a:schemeClr val="bg1"/>
                          </a:solidFill>
                          <a:effectLst/>
                          <a:latin typeface="Arial" pitchFamily="-65" charset="0"/>
                          <a:ea typeface="MS Mincho" pitchFamily="49" charset="-128"/>
                          <a:cs typeface="MS Mincho" pitchFamily="49" charset="-128"/>
                        </a:rPr>
                        <a:t>(n </a:t>
                      </a:r>
                      <a:r>
                        <a:rPr kumimoji="0" lang="en-US" sz="1600" b="0" i="0" u="none" strike="noStrike" cap="none" normalizeH="0" baseline="0" dirty="0">
                          <a:ln>
                            <a:noFill/>
                          </a:ln>
                          <a:solidFill>
                            <a:schemeClr val="bg1"/>
                          </a:solidFill>
                          <a:effectLst/>
                          <a:latin typeface="Arial" pitchFamily="-65" charset="0"/>
                          <a:ea typeface="MS Mincho" pitchFamily="49" charset="-128"/>
                          <a:cs typeface="MS Mincho" pitchFamily="49" charset="-128"/>
                        </a:rPr>
                        <a:t>= 2836)</a:t>
                      </a: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tx2">
                        <a:alpha val="90000"/>
                      </a:schemeClr>
                    </a:solidFill>
                  </a:tcPr>
                </a:tc>
                <a:tc>
                  <a:txBody>
                    <a:bodyPr/>
                    <a:lstStyle/>
                    <a:p>
                      <a:pPr marL="0" marR="0" lvl="0" indent="0" algn="ctr" defTabSz="862013" rtl="0" eaLnBrk="1" fontAlgn="base" latinLnBrk="0" hangingPunct="1">
                        <a:lnSpc>
                          <a:spcPct val="85000"/>
                        </a:lnSpc>
                        <a:spcBef>
                          <a:spcPct val="10000"/>
                        </a:spcBef>
                        <a:spcAft>
                          <a:spcPct val="0"/>
                        </a:spcAft>
                        <a:buClr>
                          <a:schemeClr val="tx1"/>
                        </a:buClr>
                        <a:buSzTx/>
                        <a:buFontTx/>
                        <a:buNone/>
                        <a:tabLst/>
                      </a:pPr>
                      <a:r>
                        <a:rPr kumimoji="0" lang="en-US" sz="1600" b="0" i="0" u="none" strike="noStrike" cap="none" normalizeH="0" baseline="0" dirty="0">
                          <a:ln>
                            <a:noFill/>
                          </a:ln>
                          <a:solidFill>
                            <a:schemeClr val="bg1"/>
                          </a:solidFill>
                          <a:effectLst/>
                          <a:latin typeface="Arial" pitchFamily="-65" charset="0"/>
                          <a:ea typeface="MS Mincho" pitchFamily="49" charset="-128"/>
                          <a:cs typeface="MS Mincho" pitchFamily="49" charset="-128"/>
                        </a:rPr>
                        <a:t>Denosumab</a:t>
                      </a:r>
                      <a:br>
                        <a:rPr kumimoji="0" lang="en-US" sz="1600" b="0" i="0" u="none" strike="noStrike" cap="none" normalizeH="0" baseline="0" dirty="0">
                          <a:ln>
                            <a:noFill/>
                          </a:ln>
                          <a:solidFill>
                            <a:schemeClr val="bg1"/>
                          </a:solidFill>
                          <a:effectLst/>
                          <a:latin typeface="Arial" pitchFamily="-65" charset="0"/>
                          <a:ea typeface="MS Mincho" pitchFamily="49" charset="-128"/>
                          <a:cs typeface="MS Mincho" pitchFamily="49" charset="-128"/>
                        </a:rPr>
                      </a:br>
                      <a:r>
                        <a:rPr kumimoji="0" lang="en-US" sz="1600" b="0" i="0" u="none" strike="noStrike" cap="none" normalizeH="0" baseline="0" dirty="0" smtClean="0">
                          <a:ln>
                            <a:noFill/>
                          </a:ln>
                          <a:solidFill>
                            <a:schemeClr val="bg1"/>
                          </a:solidFill>
                          <a:effectLst/>
                          <a:latin typeface="Arial" pitchFamily="-65" charset="0"/>
                          <a:ea typeface="MS Mincho" pitchFamily="49" charset="-128"/>
                          <a:cs typeface="MS Mincho" pitchFamily="49" charset="-128"/>
                        </a:rPr>
                        <a:t>(n </a:t>
                      </a:r>
                      <a:r>
                        <a:rPr kumimoji="0" lang="en-US" sz="1600" b="0" i="0" u="none" strike="noStrike" cap="none" normalizeH="0" baseline="0" dirty="0">
                          <a:ln>
                            <a:noFill/>
                          </a:ln>
                          <a:solidFill>
                            <a:schemeClr val="bg1"/>
                          </a:solidFill>
                          <a:effectLst/>
                          <a:latin typeface="Arial" pitchFamily="-65" charset="0"/>
                          <a:ea typeface="MS Mincho" pitchFamily="49" charset="-128"/>
                          <a:cs typeface="MS Mincho" pitchFamily="49" charset="-128"/>
                        </a:rPr>
                        <a:t>= 2841)</a:t>
                      </a: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tx2">
                        <a:alpha val="90000"/>
                      </a:schemeClr>
                    </a:solidFill>
                  </a:tcPr>
                </a:tc>
              </a:tr>
              <a:tr h="361364">
                <a:tc>
                  <a:txBody>
                    <a:bodyPr/>
                    <a:lstStyle/>
                    <a:p>
                      <a:pPr marL="290513" marR="0" lvl="0" indent="-290513" algn="l" defTabSz="914400" rtl="0" eaLnBrk="1" fontAlgn="base" latinLnBrk="0" hangingPunct="1">
                        <a:lnSpc>
                          <a:spcPct val="80000"/>
                        </a:lnSpc>
                        <a:spcBef>
                          <a:spcPct val="1000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MS Mincho" pitchFamily="49" charset="-128"/>
                          <a:cs typeface="MS Mincho" pitchFamily="49" charset="-128"/>
                        </a:rPr>
                        <a:t>Adverse events (</a:t>
                      </a:r>
                      <a:r>
                        <a:rPr kumimoji="0" lang="en-US" sz="1600" b="0" i="0" u="none" strike="noStrike" cap="none" normalizeH="0" baseline="0" dirty="0" err="1">
                          <a:ln>
                            <a:noFill/>
                          </a:ln>
                          <a:solidFill>
                            <a:schemeClr val="tx1"/>
                          </a:solidFill>
                          <a:effectLst/>
                          <a:latin typeface="Arial" pitchFamily="-65" charset="0"/>
                          <a:ea typeface="MS Mincho" pitchFamily="49" charset="-128"/>
                          <a:cs typeface="MS Mincho" pitchFamily="49" charset="-128"/>
                        </a:rPr>
                        <a:t>AEs</a:t>
                      </a:r>
                      <a:r>
                        <a:rPr kumimoji="0" lang="en-US" sz="1600" b="0" i="0" u="none" strike="noStrike" cap="none" normalizeH="0" baseline="0" dirty="0">
                          <a:ln>
                            <a:noFill/>
                          </a:ln>
                          <a:solidFill>
                            <a:schemeClr val="tx1"/>
                          </a:solidFill>
                          <a:effectLst/>
                          <a:latin typeface="Arial" pitchFamily="-65" charset="0"/>
                          <a:ea typeface="MS Mincho" pitchFamily="49" charset="-128"/>
                          <a:cs typeface="MS Mincho" pitchFamily="49" charset="-128"/>
                        </a:rPr>
                        <a:t>)</a:t>
                      </a: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c>
                  <a:txBody>
                    <a:bodyPr/>
                    <a:lstStyle/>
                    <a:p>
                      <a:pPr marL="290513" marR="0" lvl="0" indent="-290513" algn="ctr" defTabSz="914400" rtl="0" eaLnBrk="1" fontAlgn="base" latinLnBrk="0" hangingPunct="1">
                        <a:lnSpc>
                          <a:spcPct val="80000"/>
                        </a:lnSpc>
                        <a:spcBef>
                          <a:spcPct val="10000"/>
                        </a:spcBef>
                        <a:spcAft>
                          <a:spcPct val="0"/>
                        </a:spcAft>
                        <a:buClr>
                          <a:schemeClr val="tx1"/>
                        </a:buClr>
                        <a:buSzTx/>
                        <a:buFontTx/>
                        <a:buNone/>
                        <a:tabLst/>
                      </a:pPr>
                      <a:r>
                        <a:rPr kumimoji="0" lang="en-US" altLang="ja-JP" sz="1600" b="0" i="0" u="none" strike="noStrike" cap="none" normalizeH="0" baseline="0" dirty="0">
                          <a:ln>
                            <a:noFill/>
                          </a:ln>
                          <a:solidFill>
                            <a:schemeClr val="tx1"/>
                          </a:solidFill>
                          <a:effectLst/>
                          <a:latin typeface="Arial" pitchFamily="-65" charset="0"/>
                          <a:ea typeface="ＭＳ Ｐゴシック" pitchFamily="34" charset="-128"/>
                          <a:cs typeface="ＭＳ Ｐゴシック" pitchFamily="34" charset="-128"/>
                        </a:rPr>
                        <a:t>2745</a:t>
                      </a: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 (96.8)</a:t>
                      </a: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c>
                  <a:txBody>
                    <a:bodyPr/>
                    <a:lstStyle/>
                    <a:p>
                      <a:pPr marL="290513" marR="0" lvl="0" indent="-290513" algn="ctr" defTabSz="914400" rtl="0" eaLnBrk="1" fontAlgn="base" latinLnBrk="0" hangingPunct="1">
                        <a:lnSpc>
                          <a:spcPct val="80000"/>
                        </a:lnSpc>
                        <a:spcBef>
                          <a:spcPct val="1000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2734 (96.2</a:t>
                      </a:r>
                      <a:r>
                        <a:rPr kumimoji="0" lang="en-US" sz="1600" b="0" i="0" u="none" strike="noStrike" cap="none" normalizeH="0" baseline="0" dirty="0" smtClean="0">
                          <a:ln>
                            <a:noFill/>
                          </a:ln>
                          <a:solidFill>
                            <a:schemeClr val="tx1"/>
                          </a:solidFill>
                          <a:effectLst/>
                          <a:latin typeface="Arial" pitchFamily="-65" charset="0"/>
                          <a:ea typeface="Arial" pitchFamily="-65" charset="0"/>
                          <a:cs typeface="Arial" pitchFamily="-65" charset="0"/>
                        </a:rPr>
                        <a:t>)</a:t>
                      </a:r>
                      <a:endPar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endParaRP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r>
              <a:tr h="361364">
                <a:tc>
                  <a:txBody>
                    <a:bodyPr/>
                    <a:lstStyle/>
                    <a:p>
                      <a:pPr marL="0" marR="0" lvl="0" indent="0" algn="l" defTabSz="914400" rtl="0" eaLnBrk="1" fontAlgn="base" latinLnBrk="0" hangingPunct="1">
                        <a:lnSpc>
                          <a:spcPct val="80000"/>
                        </a:lnSpc>
                        <a:spcBef>
                          <a:spcPct val="3500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Most common </a:t>
                      </a:r>
                      <a:r>
                        <a:rPr kumimoji="0" lang="en-US" sz="1600" b="0" i="0" u="none" strike="noStrike" cap="none" normalizeH="0" baseline="0" dirty="0" err="1" smtClean="0">
                          <a:ln>
                            <a:noFill/>
                          </a:ln>
                          <a:solidFill>
                            <a:schemeClr val="tx1"/>
                          </a:solidFill>
                          <a:effectLst/>
                          <a:latin typeface="Arial" pitchFamily="-65" charset="0"/>
                          <a:ea typeface="Arial" pitchFamily="-65" charset="0"/>
                          <a:cs typeface="Arial" pitchFamily="-65" charset="0"/>
                        </a:rPr>
                        <a:t>AEs</a:t>
                      </a:r>
                      <a:endPar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endParaRP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c>
                  <a:txBody>
                    <a:bodyPr/>
                    <a:lstStyle/>
                    <a:p>
                      <a:pPr marL="290513" marR="0" lvl="0" indent="-290513" algn="ctr" defTabSz="914400" rtl="0" eaLnBrk="1" fontAlgn="base" latinLnBrk="0" hangingPunct="1">
                        <a:lnSpc>
                          <a:spcPct val="80000"/>
                        </a:lnSpc>
                        <a:spcBef>
                          <a:spcPct val="35000"/>
                        </a:spcBef>
                        <a:spcAft>
                          <a:spcPct val="0"/>
                        </a:spcAft>
                        <a:buClr>
                          <a:schemeClr val="tx1"/>
                        </a:buClr>
                        <a:buSzTx/>
                        <a:buFontTx/>
                        <a:buNone/>
                        <a:tabLst/>
                      </a:pPr>
                      <a:endPar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endParaRP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c>
                  <a:txBody>
                    <a:bodyPr/>
                    <a:lstStyle/>
                    <a:p>
                      <a:pPr marL="290513" marR="0" lvl="0" indent="-290513" algn="ctr" defTabSz="914400" rtl="0" eaLnBrk="1" fontAlgn="base" latinLnBrk="0" hangingPunct="1">
                        <a:lnSpc>
                          <a:spcPct val="80000"/>
                        </a:lnSpc>
                        <a:spcBef>
                          <a:spcPct val="35000"/>
                        </a:spcBef>
                        <a:spcAft>
                          <a:spcPct val="0"/>
                        </a:spcAft>
                        <a:buClr>
                          <a:schemeClr val="tx1"/>
                        </a:buClr>
                        <a:buSzTx/>
                        <a:buFontTx/>
                        <a:buNone/>
                        <a:tabLst/>
                      </a:pPr>
                      <a:endPar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endParaRP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r>
              <a:tr h="361364">
                <a:tc>
                  <a:txBody>
                    <a:bodyPr/>
                    <a:lstStyle/>
                    <a:p>
                      <a:pPr marL="228600" marR="0" lvl="0" indent="0" algn="l" defTabSz="914400" rtl="0" eaLnBrk="1" fontAlgn="base" latinLnBrk="0" hangingPunct="1">
                        <a:lnSpc>
                          <a:spcPct val="8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Nausea</a:t>
                      </a: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90000"/>
                      </a:schemeClr>
                    </a:solidFill>
                  </a:tcPr>
                </a:tc>
                <a:tc>
                  <a:txBody>
                    <a:bodyPr/>
                    <a:lstStyle/>
                    <a:p>
                      <a:pPr marL="290513" marR="0" lvl="0" indent="-290513" algn="ctr" defTabSz="914400" rtl="0" eaLnBrk="1" fontAlgn="base" latinLnBrk="0" hangingPunct="1">
                        <a:lnSpc>
                          <a:spcPct val="8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895 (31.6)</a:t>
                      </a: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rgbClr val="FFFFFF">
                        <a:alpha val="90000"/>
                      </a:srgbClr>
                    </a:solidFill>
                  </a:tcPr>
                </a:tc>
                <a:tc>
                  <a:txBody>
                    <a:bodyPr/>
                    <a:lstStyle/>
                    <a:p>
                      <a:pPr marL="290513" marR="0" lvl="0" indent="-290513" algn="ctr" defTabSz="914400" rtl="0" eaLnBrk="1" fontAlgn="base" latinLnBrk="0" hangingPunct="1">
                        <a:lnSpc>
                          <a:spcPct val="8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876 (30.8)</a:t>
                      </a: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rgbClr val="FFFFFF">
                        <a:alpha val="90000"/>
                      </a:srgbClr>
                    </a:solidFill>
                  </a:tcPr>
                </a:tc>
              </a:tr>
              <a:tr h="361364">
                <a:tc>
                  <a:txBody>
                    <a:bodyPr/>
                    <a:lstStyle/>
                    <a:p>
                      <a:pPr marL="228600" marR="0" lvl="0" indent="0" algn="l" defTabSz="914400" rtl="0" eaLnBrk="1" fontAlgn="base" latinLnBrk="0" hangingPunct="1">
                        <a:lnSpc>
                          <a:spcPct val="8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Anemia</a:t>
                      </a: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c>
                  <a:txBody>
                    <a:bodyPr/>
                    <a:lstStyle/>
                    <a:p>
                      <a:pPr marL="290513" marR="0" lvl="0" indent="-290513" algn="ctr" defTabSz="914400" rtl="0" eaLnBrk="1" fontAlgn="base" latinLnBrk="0" hangingPunct="1">
                        <a:lnSpc>
                          <a:spcPct val="8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859 (30.3)</a:t>
                      </a: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c>
                  <a:txBody>
                    <a:bodyPr/>
                    <a:lstStyle/>
                    <a:p>
                      <a:pPr marL="290513" marR="0" lvl="0" indent="-290513" algn="ctr" defTabSz="914400" rtl="0" eaLnBrk="1" fontAlgn="base" latinLnBrk="0" hangingPunct="1">
                        <a:lnSpc>
                          <a:spcPct val="8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771 (27.1)</a:t>
                      </a: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r>
              <a:tr h="361364">
                <a:tc>
                  <a:txBody>
                    <a:bodyPr/>
                    <a:lstStyle/>
                    <a:p>
                      <a:pPr marL="228600" marR="0" lvl="0" indent="0" algn="l" defTabSz="914400" rtl="0" eaLnBrk="1" fontAlgn="base" latinLnBrk="0" hangingPunct="1">
                        <a:lnSpc>
                          <a:spcPct val="8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Fatigue</a:t>
                      </a: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c>
                  <a:txBody>
                    <a:bodyPr/>
                    <a:lstStyle/>
                    <a:p>
                      <a:pPr marL="290513" marR="0" lvl="0" indent="-290513" algn="ctr" defTabSz="914400" rtl="0" eaLnBrk="1" fontAlgn="base" latinLnBrk="0" hangingPunct="1">
                        <a:lnSpc>
                          <a:spcPct val="80000"/>
                        </a:lnSpc>
                        <a:spcBef>
                          <a:spcPct val="0"/>
                        </a:spcBef>
                        <a:spcAft>
                          <a:spcPct val="0"/>
                        </a:spcAft>
                        <a:buClr>
                          <a:schemeClr val="tx1"/>
                        </a:buClr>
                        <a:buSzTx/>
                        <a:buFontTx/>
                        <a:buNone/>
                        <a:tabLst/>
                      </a:pPr>
                      <a:r>
                        <a:rPr kumimoji="0" lang="en-US" sz="1600" b="0" i="0" u="none" strike="noStrike" cap="none" normalizeH="0" baseline="0">
                          <a:ln>
                            <a:noFill/>
                          </a:ln>
                          <a:solidFill>
                            <a:schemeClr val="tx1"/>
                          </a:solidFill>
                          <a:effectLst/>
                          <a:latin typeface="Arial" pitchFamily="-65" charset="0"/>
                          <a:ea typeface="Arial" pitchFamily="-65" charset="0"/>
                          <a:cs typeface="Arial" pitchFamily="-65" charset="0"/>
                        </a:rPr>
                        <a:t>766 (27.0)</a:t>
                      </a: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c>
                  <a:txBody>
                    <a:bodyPr/>
                    <a:lstStyle/>
                    <a:p>
                      <a:pPr marL="290513" marR="0" lvl="0" indent="-290513" algn="ctr" defTabSz="914400" rtl="0" eaLnBrk="1" fontAlgn="base" latinLnBrk="0" hangingPunct="1">
                        <a:lnSpc>
                          <a:spcPct val="8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769 (27.1)</a:t>
                      </a: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r>
              <a:tr h="361364">
                <a:tc>
                  <a:txBody>
                    <a:bodyPr/>
                    <a:lstStyle/>
                    <a:p>
                      <a:pPr marL="228600" marR="0" lvl="0" indent="0" algn="l" defTabSz="914400" rtl="0" eaLnBrk="1" fontAlgn="base" latinLnBrk="0" hangingPunct="1">
                        <a:lnSpc>
                          <a:spcPct val="8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Back pain</a:t>
                      </a: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c>
                  <a:txBody>
                    <a:bodyPr/>
                    <a:lstStyle/>
                    <a:p>
                      <a:pPr marL="290513" marR="0" lvl="0" indent="-290513" algn="ctr" defTabSz="914400" rtl="0" eaLnBrk="1" fontAlgn="base" latinLnBrk="0" hangingPunct="1">
                        <a:lnSpc>
                          <a:spcPct val="80000"/>
                        </a:lnSpc>
                        <a:spcBef>
                          <a:spcPct val="0"/>
                        </a:spcBef>
                        <a:spcAft>
                          <a:spcPct val="0"/>
                        </a:spcAft>
                        <a:buClr>
                          <a:schemeClr val="tx1"/>
                        </a:buClr>
                        <a:buSzTx/>
                        <a:buFontTx/>
                        <a:buNone/>
                        <a:tabLst/>
                      </a:pPr>
                      <a:r>
                        <a:rPr kumimoji="0" lang="en-US" sz="1600" b="0" i="0" u="none" strike="noStrike" cap="none" normalizeH="0" baseline="0">
                          <a:ln>
                            <a:noFill/>
                          </a:ln>
                          <a:solidFill>
                            <a:schemeClr val="tx1"/>
                          </a:solidFill>
                          <a:effectLst/>
                          <a:latin typeface="Arial" pitchFamily="-65" charset="0"/>
                          <a:ea typeface="Arial" pitchFamily="-65" charset="0"/>
                          <a:cs typeface="Arial" pitchFamily="-65" charset="0"/>
                        </a:rPr>
                        <a:t>747 (26.3)</a:t>
                      </a: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c>
                  <a:txBody>
                    <a:bodyPr/>
                    <a:lstStyle/>
                    <a:p>
                      <a:pPr marL="290513" marR="0" lvl="0" indent="-290513" algn="ctr" defTabSz="914400" rtl="0" eaLnBrk="1" fontAlgn="base" latinLnBrk="0" hangingPunct="1">
                        <a:lnSpc>
                          <a:spcPct val="8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718 (25.3)</a:t>
                      </a: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r>
              <a:tr h="361364">
                <a:tc>
                  <a:txBody>
                    <a:bodyPr/>
                    <a:lstStyle/>
                    <a:p>
                      <a:pPr marL="228600" marR="0" lvl="0" indent="0" algn="l" defTabSz="914400" rtl="0" eaLnBrk="1" fontAlgn="base" latinLnBrk="0" hangingPunct="1">
                        <a:lnSpc>
                          <a:spcPct val="8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Decreased appetite</a:t>
                      </a: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c>
                  <a:txBody>
                    <a:bodyPr/>
                    <a:lstStyle/>
                    <a:p>
                      <a:pPr marL="290513" marR="0" lvl="0" indent="-290513" algn="ctr" defTabSz="914400" rtl="0" eaLnBrk="1" fontAlgn="base" latinLnBrk="0" hangingPunct="1">
                        <a:lnSpc>
                          <a:spcPct val="8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694 (24.5)</a:t>
                      </a: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c>
                  <a:txBody>
                    <a:bodyPr/>
                    <a:lstStyle/>
                    <a:p>
                      <a:pPr marL="290513" marR="0" lvl="0" indent="-290513" algn="ctr" defTabSz="914400" rtl="0" eaLnBrk="1" fontAlgn="base" latinLnBrk="0" hangingPunct="1">
                        <a:lnSpc>
                          <a:spcPct val="80000"/>
                        </a:lnSpc>
                        <a:spcBef>
                          <a:spcPct val="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656 (23.1)</a:t>
                      </a: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r>
              <a:tr h="361364">
                <a:tc>
                  <a:txBody>
                    <a:bodyPr/>
                    <a:lstStyle/>
                    <a:p>
                      <a:pPr marL="290513" marR="0" lvl="0" indent="-290513" algn="l" defTabSz="914400" rtl="0" eaLnBrk="1" fontAlgn="base" latinLnBrk="0" hangingPunct="1">
                        <a:lnSpc>
                          <a:spcPct val="80000"/>
                        </a:lnSpc>
                        <a:spcBef>
                          <a:spcPct val="1000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MS Mincho" pitchFamily="49" charset="-128"/>
                          <a:cs typeface="MS Mincho" pitchFamily="49" charset="-128"/>
                        </a:rPr>
                        <a:t>CTCAE Grade 3, 4, or </a:t>
                      </a:r>
                      <a:r>
                        <a:rPr kumimoji="0" lang="en-US" sz="1600" b="0" i="0" u="none" strike="noStrike" cap="none" normalizeH="0" baseline="0" dirty="0" smtClean="0">
                          <a:ln>
                            <a:noFill/>
                          </a:ln>
                          <a:solidFill>
                            <a:schemeClr val="tx1"/>
                          </a:solidFill>
                          <a:effectLst/>
                          <a:latin typeface="Arial" pitchFamily="-65" charset="0"/>
                          <a:ea typeface="MS Mincho" pitchFamily="49" charset="-128"/>
                          <a:cs typeface="MS Mincho" pitchFamily="49" charset="-128"/>
                        </a:rPr>
                        <a:t>5</a:t>
                      </a:r>
                      <a:endParaRPr kumimoji="0" lang="en-US" sz="1600" b="0" i="0" u="none" strike="noStrike" cap="none" normalizeH="0" baseline="0" dirty="0">
                        <a:ln>
                          <a:noFill/>
                        </a:ln>
                        <a:solidFill>
                          <a:schemeClr val="tx1"/>
                        </a:solidFill>
                        <a:effectLst/>
                        <a:latin typeface="Arial" pitchFamily="-65" charset="0"/>
                        <a:ea typeface="MS Mincho" pitchFamily="49" charset="-128"/>
                        <a:cs typeface="MS Mincho" pitchFamily="49" charset="-128"/>
                      </a:endParaRP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c>
                  <a:txBody>
                    <a:bodyPr/>
                    <a:lstStyle/>
                    <a:p>
                      <a:pPr marL="290513" marR="0" lvl="0" indent="-290513" algn="ctr" defTabSz="914400" rtl="0" eaLnBrk="1" fontAlgn="base" latinLnBrk="0" hangingPunct="1">
                        <a:lnSpc>
                          <a:spcPct val="80000"/>
                        </a:lnSpc>
                        <a:spcBef>
                          <a:spcPct val="1000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2009 (70.8)</a:t>
                      </a: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c>
                  <a:txBody>
                    <a:bodyPr/>
                    <a:lstStyle/>
                    <a:p>
                      <a:pPr marL="290513" marR="0" lvl="0" indent="-290513" algn="ctr" defTabSz="914400" rtl="0" eaLnBrk="1" fontAlgn="base" latinLnBrk="0" hangingPunct="1">
                        <a:lnSpc>
                          <a:spcPct val="80000"/>
                        </a:lnSpc>
                        <a:spcBef>
                          <a:spcPct val="1000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2000 (70.4)</a:t>
                      </a: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r>
              <a:tr h="361364">
                <a:tc>
                  <a:txBody>
                    <a:bodyPr/>
                    <a:lstStyle/>
                    <a:p>
                      <a:pPr marL="0" marR="0" lvl="0" indent="0" algn="l" defTabSz="914400" rtl="0" eaLnBrk="1" fontAlgn="base" latinLnBrk="0" hangingPunct="1">
                        <a:lnSpc>
                          <a:spcPct val="80000"/>
                        </a:lnSpc>
                        <a:spcBef>
                          <a:spcPct val="10000"/>
                        </a:spcBef>
                        <a:spcAft>
                          <a:spcPct val="0"/>
                        </a:spcAft>
                        <a:buClr>
                          <a:schemeClr val="tx1"/>
                        </a:buClr>
                        <a:buSzTx/>
                        <a:buFontTx/>
                        <a:buNone/>
                        <a:tabLst/>
                      </a:pPr>
                      <a:r>
                        <a:rPr kumimoji="0" lang="en-US" sz="1600" b="0" i="0" u="none" strike="noStrike" cap="none" normalizeH="0" baseline="0">
                          <a:ln>
                            <a:noFill/>
                          </a:ln>
                          <a:solidFill>
                            <a:schemeClr val="tx1"/>
                          </a:solidFill>
                          <a:effectLst/>
                          <a:latin typeface="Arial" pitchFamily="-65" charset="0"/>
                          <a:ea typeface="MS Mincho" pitchFamily="49" charset="-128"/>
                          <a:cs typeface="MS Mincho" pitchFamily="49" charset="-128"/>
                        </a:rPr>
                        <a:t>Serious AEs</a:t>
                      </a: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c>
                  <a:txBody>
                    <a:bodyPr/>
                    <a:lstStyle/>
                    <a:p>
                      <a:pPr marL="290513" marR="0" lvl="0" indent="-290513" algn="ctr" defTabSz="914400" rtl="0" eaLnBrk="1" fontAlgn="base" latinLnBrk="0" hangingPunct="1">
                        <a:lnSpc>
                          <a:spcPct val="80000"/>
                        </a:lnSpc>
                        <a:spcBef>
                          <a:spcPct val="1000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1620 (57.1)</a:t>
                      </a: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c>
                  <a:txBody>
                    <a:bodyPr/>
                    <a:lstStyle/>
                    <a:p>
                      <a:pPr marL="290513" marR="0" lvl="0" indent="-290513" algn="ctr" defTabSz="914400" rtl="0" eaLnBrk="1" fontAlgn="base" latinLnBrk="0" hangingPunct="1">
                        <a:lnSpc>
                          <a:spcPct val="80000"/>
                        </a:lnSpc>
                        <a:spcBef>
                          <a:spcPct val="1000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1599 (56.3)</a:t>
                      </a: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r>
              <a:tr h="424016">
                <a:tc>
                  <a:txBody>
                    <a:bodyPr/>
                    <a:lstStyle/>
                    <a:p>
                      <a:pPr marL="0" marR="0" lvl="0" indent="0" algn="l" defTabSz="862013" rtl="0" eaLnBrk="1" fontAlgn="base" latinLnBrk="0" hangingPunct="1">
                        <a:lnSpc>
                          <a:spcPct val="80000"/>
                        </a:lnSpc>
                        <a:spcBef>
                          <a:spcPct val="10000"/>
                        </a:spcBef>
                        <a:spcAft>
                          <a:spcPct val="0"/>
                        </a:spcAft>
                        <a:buClr>
                          <a:schemeClr val="tx1"/>
                        </a:buClr>
                        <a:buSzTx/>
                        <a:buFontTx/>
                        <a:buNone/>
                        <a:tabLst/>
                      </a:pPr>
                      <a:r>
                        <a:rPr kumimoji="0" lang="en-US" sz="1600" b="0" i="0" u="none" strike="noStrike" cap="none" normalizeH="0" baseline="0" dirty="0" err="1">
                          <a:ln>
                            <a:noFill/>
                          </a:ln>
                          <a:solidFill>
                            <a:schemeClr val="tx1"/>
                          </a:solidFill>
                          <a:effectLst/>
                          <a:latin typeface="Arial" pitchFamily="-65" charset="0"/>
                          <a:ea typeface="MS Mincho" pitchFamily="49" charset="-128"/>
                          <a:cs typeface="MS Mincho" pitchFamily="49" charset="-128"/>
                        </a:rPr>
                        <a:t>AEs</a:t>
                      </a:r>
                      <a:r>
                        <a:rPr kumimoji="0" lang="en-US" sz="1600" b="0" i="0" u="none" strike="noStrike" cap="none" normalizeH="0" baseline="0" dirty="0">
                          <a:ln>
                            <a:noFill/>
                          </a:ln>
                          <a:solidFill>
                            <a:schemeClr val="tx1"/>
                          </a:solidFill>
                          <a:effectLst/>
                          <a:latin typeface="Arial" pitchFamily="-65" charset="0"/>
                          <a:ea typeface="MS Mincho" pitchFamily="49" charset="-128"/>
                          <a:cs typeface="MS Mincho" pitchFamily="49" charset="-128"/>
                        </a:rPr>
                        <a:t> leading to study discontinuation</a:t>
                      </a: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c>
                  <a:txBody>
                    <a:bodyPr/>
                    <a:lstStyle/>
                    <a:p>
                      <a:pPr marL="0" marR="0" lvl="0" indent="0" algn="ctr" defTabSz="862013" rtl="0" eaLnBrk="1" fontAlgn="base" latinLnBrk="0" hangingPunct="1">
                        <a:lnSpc>
                          <a:spcPct val="100000"/>
                        </a:lnSpc>
                        <a:spcBef>
                          <a:spcPct val="3500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280 (9.9)</a:t>
                      </a: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c>
                  <a:txBody>
                    <a:bodyPr/>
                    <a:lstStyle/>
                    <a:p>
                      <a:pPr marL="0" marR="0" lvl="0" indent="0" algn="ctr" defTabSz="862013" rtl="0" eaLnBrk="1" fontAlgn="base" latinLnBrk="0" hangingPunct="1">
                        <a:lnSpc>
                          <a:spcPct val="100000"/>
                        </a:lnSpc>
                        <a:spcBef>
                          <a:spcPct val="3500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pitchFamily="-65" charset="0"/>
                          <a:ea typeface="Arial" pitchFamily="-65" charset="0"/>
                          <a:cs typeface="Arial" pitchFamily="-65" charset="0"/>
                        </a:rPr>
                        <a:t>270 (9.5)</a:t>
                      </a:r>
                    </a:p>
                  </a:txBody>
                  <a:tcPr marL="86210" marR="86210" marT="43101" marB="43101"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r>
            </a:tbl>
          </a:graphicData>
        </a:graphic>
      </p:graphicFrame>
      <p:sp>
        <p:nvSpPr>
          <p:cNvPr id="31788" name="Rectangle 6"/>
          <p:cNvSpPr>
            <a:spLocks noChangeArrowheads="1"/>
          </p:cNvSpPr>
          <p:nvPr/>
        </p:nvSpPr>
        <p:spPr bwMode="auto">
          <a:xfrm>
            <a:off x="2014538" y="6415088"/>
            <a:ext cx="7021512" cy="398462"/>
          </a:xfrm>
          <a:prstGeom prst="rect">
            <a:avLst/>
          </a:prstGeom>
          <a:noFill/>
          <a:ln w="9525">
            <a:noFill/>
            <a:miter lim="800000"/>
            <a:headEnd/>
            <a:tailEnd/>
          </a:ln>
        </p:spPr>
        <p:txBody>
          <a:bodyPr tIns="46800" bIns="46800" anchor="b"/>
          <a:lstStyle/>
          <a:p>
            <a:pPr marL="457200" indent="-457200" algn="r" defTabSz="457200">
              <a:lnSpc>
                <a:spcPct val="90000"/>
              </a:lnSpc>
              <a:spcBef>
                <a:spcPct val="35000"/>
              </a:spcBef>
              <a:buClr>
                <a:srgbClr val="5F595B"/>
              </a:buClr>
            </a:pPr>
            <a:r>
              <a:rPr lang="da-DK" sz="1200">
                <a:solidFill>
                  <a:srgbClr val="5F595B"/>
                </a:solidFill>
                <a:latin typeface="Arial" pitchFamily="34" charset="0"/>
                <a:ea typeface="ＭＳ Ｐゴシック" pitchFamily="34" charset="-128"/>
              </a:rPr>
              <a:t>Lipton, et al. ESMO 2010 (P1249).</a:t>
            </a:r>
            <a:endParaRPr lang="fr-FR" sz="1200">
              <a:solidFill>
                <a:srgbClr val="5F595B"/>
              </a:solidFill>
              <a:latin typeface="Arial" pitchFamily="34" charset="0"/>
              <a:ea typeface="ＭＳ Ｐゴシック" pitchFamily="34" charset="-128"/>
            </a:endParaRPr>
          </a:p>
        </p:txBody>
      </p:sp>
      <p:sp>
        <p:nvSpPr>
          <p:cNvPr id="31789" name="Rectangle 6"/>
          <p:cNvSpPr>
            <a:spLocks noChangeArrowheads="1"/>
          </p:cNvSpPr>
          <p:nvPr/>
        </p:nvSpPr>
        <p:spPr bwMode="auto">
          <a:xfrm>
            <a:off x="65088" y="6200775"/>
            <a:ext cx="6176962" cy="612775"/>
          </a:xfrm>
          <a:prstGeom prst="rect">
            <a:avLst/>
          </a:prstGeom>
          <a:noFill/>
          <a:ln w="9525">
            <a:noFill/>
            <a:miter lim="800000"/>
            <a:headEnd/>
            <a:tailEnd/>
          </a:ln>
        </p:spPr>
        <p:txBody>
          <a:bodyPr tIns="46800" bIns="46800" anchor="b"/>
          <a:lstStyle/>
          <a:p>
            <a:pPr defTabSz="457200" eaLnBrk="0" hangingPunct="0"/>
            <a:r>
              <a:rPr lang="en-GB" sz="800">
                <a:solidFill>
                  <a:srgbClr val="5F595B"/>
                </a:solidFill>
                <a:latin typeface="Arial" pitchFamily="34" charset="0"/>
                <a:ea typeface="ＭＳ Ｐゴシック" pitchFamily="34" charset="-128"/>
              </a:rPr>
              <a:t>Denosumab (120 mg Q4W) is not approved for use in patients with advanced cancer to delay SREs.</a:t>
            </a:r>
            <a:br>
              <a:rPr lang="en-GB" sz="800">
                <a:solidFill>
                  <a:srgbClr val="5F595B"/>
                </a:solidFill>
                <a:latin typeface="Arial" pitchFamily="34" charset="0"/>
                <a:ea typeface="ＭＳ Ｐゴシック" pitchFamily="34" charset="-128"/>
              </a:rPr>
            </a:br>
            <a:r>
              <a:rPr lang="en-GB" sz="800">
                <a:solidFill>
                  <a:srgbClr val="5F595B"/>
                </a:solidFill>
                <a:latin typeface="Arial" pitchFamily="34" charset="0"/>
                <a:ea typeface="ＭＳ Ｐゴシック" pitchFamily="34" charset="-128"/>
              </a:rPr>
              <a:t>Denosumab is investigational in that setting.</a:t>
            </a:r>
          </a:p>
        </p:txBody>
      </p:sp>
      <p:sp>
        <p:nvSpPr>
          <p:cNvPr id="8" name="Rettangolo 7"/>
          <p:cNvSpPr/>
          <p:nvPr/>
        </p:nvSpPr>
        <p:spPr>
          <a:xfrm>
            <a:off x="609600" y="5029200"/>
            <a:ext cx="7924800" cy="1066800"/>
          </a:xfrm>
          <a:prstGeom prst="rect">
            <a:avLst/>
          </a:prstGeom>
          <a:noFill/>
          <a:ln w="28575" cap="flat" cmpd="sng" algn="ctr">
            <a:solidFill>
              <a:schemeClr val="accent1">
                <a:shade val="95000"/>
                <a:satMod val="105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ustDataLst>
      <p:tags r:id="rId1"/>
    </p:custDataLst>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1"/>
          <p:cNvSpPr/>
          <p:nvPr/>
        </p:nvSpPr>
        <p:spPr>
          <a:xfrm>
            <a:off x="0" y="0"/>
            <a:ext cx="9144000" cy="1423988"/>
          </a:xfrm>
          <a:prstGeom prst="rect">
            <a:avLst/>
          </a:prstGeom>
          <a:solidFill>
            <a:srgbClr val="006200"/>
          </a:solidFill>
          <a:ln>
            <a:solidFill>
              <a:srgbClr val="C00000"/>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GB" dirty="0">
              <a:solidFill>
                <a:srgbClr val="FFFFFF"/>
              </a:solidFill>
            </a:endParaRPr>
          </a:p>
        </p:txBody>
      </p:sp>
      <p:sp>
        <p:nvSpPr>
          <p:cNvPr id="32770" name="Title 1"/>
          <p:cNvSpPr>
            <a:spLocks noGrp="1"/>
          </p:cNvSpPr>
          <p:nvPr>
            <p:ph type="title"/>
          </p:nvPr>
        </p:nvSpPr>
        <p:spPr/>
        <p:txBody>
          <a:bodyPr/>
          <a:lstStyle/>
          <a:p>
            <a:pPr>
              <a:lnSpc>
                <a:spcPct val="95000"/>
              </a:lnSpc>
            </a:pPr>
            <a:r>
              <a:rPr lang="en-US" smtClean="0">
                <a:latin typeface="Arial" pitchFamily="34" charset="0"/>
                <a:ea typeface="ＭＳ Ｐゴシック" pitchFamily="34" charset="-128"/>
                <a:cs typeface="Arial" pitchFamily="34" charset="0"/>
              </a:rPr>
              <a:t>Additional safety results of interest</a:t>
            </a:r>
          </a:p>
        </p:txBody>
      </p:sp>
      <p:sp>
        <p:nvSpPr>
          <p:cNvPr id="32771" name="TextBox 4"/>
          <p:cNvSpPr txBox="1">
            <a:spLocks noChangeArrowheads="1"/>
          </p:cNvSpPr>
          <p:nvPr/>
        </p:nvSpPr>
        <p:spPr bwMode="auto">
          <a:xfrm>
            <a:off x="539750" y="6443663"/>
            <a:ext cx="8026400" cy="414337"/>
          </a:xfrm>
          <a:prstGeom prst="rect">
            <a:avLst/>
          </a:prstGeom>
          <a:noFill/>
          <a:ln w="9525">
            <a:noFill/>
            <a:miter lim="800000"/>
            <a:headEnd/>
            <a:tailEnd/>
          </a:ln>
        </p:spPr>
        <p:txBody>
          <a:bodyPr lIns="0" tIns="0" rIns="0" bIns="180000" anchor="b"/>
          <a:lstStyle/>
          <a:p>
            <a:pPr algn="r" defTabSz="457200"/>
            <a:endParaRPr lang="en-US" sz="1000">
              <a:solidFill>
                <a:srgbClr val="5F595B"/>
              </a:solidFill>
              <a:latin typeface="Arial" pitchFamily="34" charset="0"/>
              <a:ea typeface="ＭＳ Ｐゴシック" pitchFamily="34" charset="-128"/>
            </a:endParaRPr>
          </a:p>
        </p:txBody>
      </p:sp>
      <p:graphicFrame>
        <p:nvGraphicFramePr>
          <p:cNvPr id="5" name="Table 4"/>
          <p:cNvGraphicFramePr>
            <a:graphicFrameLocks noGrp="1"/>
          </p:cNvGraphicFramePr>
          <p:nvPr/>
        </p:nvGraphicFramePr>
        <p:xfrm>
          <a:off x="557213" y="1881188"/>
          <a:ext cx="8008937" cy="3813181"/>
        </p:xfrm>
        <a:graphic>
          <a:graphicData uri="http://schemas.openxmlformats.org/drawingml/2006/table">
            <a:tbl>
              <a:tblPr/>
              <a:tblGrid>
                <a:gridCol w="4268787"/>
                <a:gridCol w="1824182"/>
                <a:gridCol w="1915968"/>
              </a:tblGrid>
              <a:tr h="643352">
                <a:tc>
                  <a:txBody>
                    <a:bodyPr/>
                    <a:lstStyle/>
                    <a:p>
                      <a:pPr marL="0" marR="0" lvl="0" indent="0" algn="l"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rgbClr val="FFFFFF"/>
                          </a:solidFill>
                          <a:effectLst/>
                          <a:latin typeface="Arial" pitchFamily="-65" charset="0"/>
                          <a:ea typeface="Arial" pitchFamily="-65" charset="0"/>
                          <a:cs typeface="Arial" pitchFamily="-65" charset="0"/>
                        </a:rPr>
                        <a:t>Patient incidence, </a:t>
                      </a:r>
                      <a:r>
                        <a:rPr kumimoji="0" lang="en-US" sz="1600" b="0" i="0" u="none" strike="noStrike" cap="none" normalizeH="0" baseline="0" dirty="0" err="1">
                          <a:ln>
                            <a:noFill/>
                          </a:ln>
                          <a:solidFill>
                            <a:srgbClr val="FFFFFF"/>
                          </a:solidFill>
                          <a:effectLst/>
                          <a:latin typeface="Arial" pitchFamily="-65" charset="0"/>
                          <a:ea typeface="Arial" pitchFamily="-65" charset="0"/>
                          <a:cs typeface="Arial" pitchFamily="-65" charset="0"/>
                        </a:rPr>
                        <a:t>n</a:t>
                      </a:r>
                      <a:r>
                        <a:rPr kumimoji="0" lang="en-US" sz="1600" b="0" i="0" u="none" strike="noStrike" cap="none" normalizeH="0" baseline="0" dirty="0">
                          <a:ln>
                            <a:noFill/>
                          </a:ln>
                          <a:solidFill>
                            <a:srgbClr val="FFFFFF"/>
                          </a:solidFill>
                          <a:effectLst/>
                          <a:latin typeface="Arial" pitchFamily="-65" charset="0"/>
                          <a:ea typeface="Arial" pitchFamily="-65" charset="0"/>
                          <a:cs typeface="Arial" pitchFamily="-65" charset="0"/>
                        </a:rPr>
                        <a:t> (%)</a:t>
                      </a:r>
                    </a:p>
                  </a:txBody>
                  <a:tcPr marT="45719" marB="45719"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tx2">
                        <a:alpha val="9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rgbClr val="FFFFFF"/>
                          </a:solidFill>
                          <a:effectLst/>
                          <a:latin typeface="Arial" pitchFamily="-65" charset="0"/>
                          <a:ea typeface="Arial" pitchFamily="-65" charset="0"/>
                          <a:cs typeface="Arial" pitchFamily="-65" charset="0"/>
                        </a:rPr>
                        <a:t>Zoledronic acid</a:t>
                      </a:r>
                      <a:br>
                        <a:rPr kumimoji="0" lang="en-US" sz="1600" b="0" i="0" u="none" strike="noStrike" cap="none" normalizeH="0" baseline="0" dirty="0">
                          <a:ln>
                            <a:noFill/>
                          </a:ln>
                          <a:solidFill>
                            <a:srgbClr val="FFFFFF"/>
                          </a:solidFill>
                          <a:effectLst/>
                          <a:latin typeface="Arial" pitchFamily="-65" charset="0"/>
                          <a:ea typeface="Arial" pitchFamily="-65" charset="0"/>
                          <a:cs typeface="Arial" pitchFamily="-65" charset="0"/>
                        </a:rPr>
                      </a:br>
                      <a:r>
                        <a:rPr kumimoji="0" lang="en-US" sz="1600" b="0" i="0" u="none" strike="noStrike" cap="none" normalizeH="0" baseline="0" dirty="0">
                          <a:ln>
                            <a:noFill/>
                          </a:ln>
                          <a:solidFill>
                            <a:srgbClr val="FFFFFF"/>
                          </a:solidFill>
                          <a:effectLst/>
                          <a:latin typeface="Arial" pitchFamily="-65" charset="0"/>
                          <a:ea typeface="Arial" pitchFamily="-65" charset="0"/>
                          <a:cs typeface="Arial" pitchFamily="-65" charset="0"/>
                        </a:rPr>
                        <a:t> </a:t>
                      </a:r>
                      <a:r>
                        <a:rPr kumimoji="0" lang="en-US" sz="1600" b="0" i="0" u="none" strike="noStrike" cap="none" normalizeH="0" baseline="0" dirty="0" smtClean="0">
                          <a:ln>
                            <a:noFill/>
                          </a:ln>
                          <a:solidFill>
                            <a:srgbClr val="FFFFFF"/>
                          </a:solidFill>
                          <a:effectLst/>
                          <a:latin typeface="Arial" pitchFamily="-65" charset="0"/>
                          <a:ea typeface="Arial" pitchFamily="-65" charset="0"/>
                          <a:cs typeface="Arial" pitchFamily="-65" charset="0"/>
                        </a:rPr>
                        <a:t>(n </a:t>
                      </a:r>
                      <a:r>
                        <a:rPr kumimoji="0" lang="en-US" sz="1600" b="0" i="0" u="none" strike="noStrike" cap="none" normalizeH="0" baseline="0" dirty="0">
                          <a:ln>
                            <a:noFill/>
                          </a:ln>
                          <a:solidFill>
                            <a:srgbClr val="FFFFFF"/>
                          </a:solidFill>
                          <a:effectLst/>
                          <a:latin typeface="Arial" pitchFamily="-65" charset="0"/>
                          <a:ea typeface="Arial" pitchFamily="-65" charset="0"/>
                          <a:cs typeface="Arial" pitchFamily="-65" charset="0"/>
                        </a:rPr>
                        <a:t>= 2836)</a:t>
                      </a:r>
                    </a:p>
                  </a:txBody>
                  <a:tcPr marT="45719" marB="45719"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tx2">
                        <a:alpha val="9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rgbClr val="FFFFFF"/>
                          </a:solidFill>
                          <a:effectLst/>
                          <a:latin typeface="Arial" pitchFamily="-65" charset="0"/>
                          <a:ea typeface="Arial" pitchFamily="-65" charset="0"/>
                          <a:cs typeface="Arial" pitchFamily="-65" charset="0"/>
                        </a:rPr>
                        <a:t>Denosumab</a:t>
                      </a:r>
                      <a:br>
                        <a:rPr kumimoji="0" lang="en-US" sz="1600" b="0" i="0" u="none" strike="noStrike" cap="none" normalizeH="0" baseline="0" dirty="0">
                          <a:ln>
                            <a:noFill/>
                          </a:ln>
                          <a:solidFill>
                            <a:srgbClr val="FFFFFF"/>
                          </a:solidFill>
                          <a:effectLst/>
                          <a:latin typeface="Arial" pitchFamily="-65" charset="0"/>
                          <a:ea typeface="Arial" pitchFamily="-65" charset="0"/>
                          <a:cs typeface="Arial" pitchFamily="-65" charset="0"/>
                        </a:rPr>
                      </a:br>
                      <a:r>
                        <a:rPr kumimoji="0" lang="en-US" sz="1600" b="0" i="0" u="none" strike="noStrike" cap="none" normalizeH="0" baseline="0" dirty="0">
                          <a:ln>
                            <a:noFill/>
                          </a:ln>
                          <a:solidFill>
                            <a:srgbClr val="FFFFFF"/>
                          </a:solidFill>
                          <a:effectLst/>
                          <a:latin typeface="Arial" pitchFamily="-65" charset="0"/>
                          <a:ea typeface="Arial" pitchFamily="-65" charset="0"/>
                          <a:cs typeface="Arial" pitchFamily="-65" charset="0"/>
                        </a:rPr>
                        <a:t> </a:t>
                      </a:r>
                      <a:r>
                        <a:rPr kumimoji="0" lang="en-US" sz="1600" b="0" i="0" u="none" strike="noStrike" cap="none" normalizeH="0" baseline="0" dirty="0" smtClean="0">
                          <a:ln>
                            <a:noFill/>
                          </a:ln>
                          <a:solidFill>
                            <a:srgbClr val="FFFFFF"/>
                          </a:solidFill>
                          <a:effectLst/>
                          <a:latin typeface="Arial" pitchFamily="-65" charset="0"/>
                          <a:ea typeface="Arial" pitchFamily="-65" charset="0"/>
                          <a:cs typeface="Arial" pitchFamily="-65" charset="0"/>
                        </a:rPr>
                        <a:t>(n </a:t>
                      </a:r>
                      <a:r>
                        <a:rPr kumimoji="0" lang="en-US" sz="1600" b="0" i="0" u="none" strike="noStrike" cap="none" normalizeH="0" baseline="0" dirty="0">
                          <a:ln>
                            <a:noFill/>
                          </a:ln>
                          <a:solidFill>
                            <a:srgbClr val="FFFFFF"/>
                          </a:solidFill>
                          <a:effectLst/>
                          <a:latin typeface="Arial" pitchFamily="-65" charset="0"/>
                          <a:ea typeface="Arial" pitchFamily="-65" charset="0"/>
                          <a:cs typeface="Arial" pitchFamily="-65" charset="0"/>
                        </a:rPr>
                        <a:t>= 2841)</a:t>
                      </a:r>
                    </a:p>
                  </a:txBody>
                  <a:tcPr marT="45719" marB="45719"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tx2">
                        <a:alpha val="90000"/>
                      </a:schemeClr>
                    </a:solidFill>
                  </a:tcPr>
                </a:tc>
              </a:tr>
              <a:tr h="361393">
                <a:tc>
                  <a:txBody>
                    <a:bodyPr/>
                    <a:lstStyle/>
                    <a:p>
                      <a:pPr marL="0" marR="0" lvl="0" indent="0" algn="l"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rgbClr val="4A4746"/>
                          </a:solidFill>
                          <a:effectLst/>
                          <a:latin typeface="Arial" pitchFamily="-65" charset="0"/>
                          <a:ea typeface="Arial" pitchFamily="-65" charset="0"/>
                          <a:cs typeface="Arial" pitchFamily="-65" charset="0"/>
                        </a:rPr>
                        <a:t>Infectious adverse events (</a:t>
                      </a:r>
                      <a:r>
                        <a:rPr kumimoji="0" lang="en-US" sz="1600" b="0" i="0" u="none" strike="noStrike" cap="none" normalizeH="0" baseline="0" dirty="0" err="1">
                          <a:ln>
                            <a:noFill/>
                          </a:ln>
                          <a:solidFill>
                            <a:srgbClr val="4A4746"/>
                          </a:solidFill>
                          <a:effectLst/>
                          <a:latin typeface="Arial" pitchFamily="-65" charset="0"/>
                          <a:ea typeface="Arial" pitchFamily="-65" charset="0"/>
                          <a:cs typeface="Arial" pitchFamily="-65" charset="0"/>
                        </a:rPr>
                        <a:t>AEs</a:t>
                      </a:r>
                      <a:r>
                        <a:rPr kumimoji="0" lang="en-US" sz="1600" b="0" i="0" u="none" strike="noStrike" cap="none" normalizeH="0" baseline="0" dirty="0">
                          <a:ln>
                            <a:noFill/>
                          </a:ln>
                          <a:solidFill>
                            <a:srgbClr val="4A4746"/>
                          </a:solidFill>
                          <a:effectLst/>
                          <a:latin typeface="Arial" pitchFamily="-65" charset="0"/>
                          <a:ea typeface="Arial" pitchFamily="-65" charset="0"/>
                          <a:cs typeface="Arial" pitchFamily="-65" charset="0"/>
                        </a:rPr>
                        <a:t>)</a:t>
                      </a:r>
                    </a:p>
                  </a:txBody>
                  <a:tcPr marT="45719" marB="45719"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a:ln>
                            <a:noFill/>
                          </a:ln>
                          <a:solidFill>
                            <a:srgbClr val="4A4746"/>
                          </a:solidFill>
                          <a:effectLst/>
                          <a:latin typeface="Arial" pitchFamily="-65" charset="0"/>
                          <a:ea typeface="Arial" pitchFamily="-65" charset="0"/>
                          <a:cs typeface="Arial" pitchFamily="-65" charset="0"/>
                        </a:rPr>
                        <a:t>1218 (42.9)</a:t>
                      </a:r>
                    </a:p>
                  </a:txBody>
                  <a:tcPr marT="45719" marB="45719"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a:ln>
                            <a:noFill/>
                          </a:ln>
                          <a:solidFill>
                            <a:srgbClr val="4A4746"/>
                          </a:solidFill>
                          <a:effectLst/>
                          <a:latin typeface="Arial" pitchFamily="-65" charset="0"/>
                          <a:ea typeface="Arial" pitchFamily="-65" charset="0"/>
                          <a:cs typeface="Arial" pitchFamily="-65" charset="0"/>
                        </a:rPr>
                        <a:t>1233 (43.4)</a:t>
                      </a:r>
                    </a:p>
                  </a:txBody>
                  <a:tcPr marT="45719" marB="45719"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r>
              <a:tr h="361393">
                <a:tc>
                  <a:txBody>
                    <a:bodyPr/>
                    <a:lstStyle/>
                    <a:p>
                      <a:pPr marL="0" marR="0" lvl="0" indent="0" algn="l"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rgbClr val="4A4746"/>
                          </a:solidFill>
                          <a:effectLst/>
                          <a:latin typeface="Arial" pitchFamily="-65" charset="0"/>
                          <a:ea typeface="Arial" pitchFamily="-65" charset="0"/>
                          <a:cs typeface="Arial" pitchFamily="-65" charset="0"/>
                        </a:rPr>
                        <a:t>Infectious serious </a:t>
                      </a:r>
                      <a:r>
                        <a:rPr kumimoji="0" lang="en-US" sz="1600" b="0" i="0" u="none" strike="noStrike" cap="none" normalizeH="0" baseline="0" dirty="0" err="1">
                          <a:ln>
                            <a:noFill/>
                          </a:ln>
                          <a:solidFill>
                            <a:srgbClr val="4A4746"/>
                          </a:solidFill>
                          <a:effectLst/>
                          <a:latin typeface="Arial" pitchFamily="-65" charset="0"/>
                          <a:ea typeface="Arial" pitchFamily="-65" charset="0"/>
                          <a:cs typeface="Arial" pitchFamily="-65" charset="0"/>
                        </a:rPr>
                        <a:t>AEs</a:t>
                      </a:r>
                      <a:endParaRPr kumimoji="0" lang="en-US" sz="1600" b="0" i="0" u="none" strike="noStrike" cap="none" normalizeH="0" baseline="0" dirty="0">
                        <a:ln>
                          <a:noFill/>
                        </a:ln>
                        <a:solidFill>
                          <a:srgbClr val="4A4746"/>
                        </a:solidFill>
                        <a:effectLst/>
                        <a:latin typeface="Arial" pitchFamily="-65" charset="0"/>
                        <a:ea typeface="Arial" pitchFamily="-65" charset="0"/>
                        <a:cs typeface="Arial" pitchFamily="-65" charset="0"/>
                      </a:endParaRPr>
                    </a:p>
                  </a:txBody>
                  <a:tcPr marT="45719" marB="45719"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a:ln>
                            <a:noFill/>
                          </a:ln>
                          <a:solidFill>
                            <a:srgbClr val="4A4746"/>
                          </a:solidFill>
                          <a:effectLst/>
                          <a:latin typeface="Arial" pitchFamily="-65" charset="0"/>
                          <a:ea typeface="Arial" pitchFamily="-65" charset="0"/>
                          <a:cs typeface="Arial" pitchFamily="-65" charset="0"/>
                        </a:rPr>
                        <a:t>309 (10.9)</a:t>
                      </a:r>
                    </a:p>
                  </a:txBody>
                  <a:tcPr marT="45719" marB="45719"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a:ln>
                            <a:noFill/>
                          </a:ln>
                          <a:solidFill>
                            <a:srgbClr val="4A4746"/>
                          </a:solidFill>
                          <a:effectLst/>
                          <a:latin typeface="Arial" pitchFamily="-65" charset="0"/>
                          <a:ea typeface="Arial" pitchFamily="-65" charset="0"/>
                          <a:cs typeface="Arial" pitchFamily="-65" charset="0"/>
                        </a:rPr>
                        <a:t>329 (11.6)</a:t>
                      </a:r>
                    </a:p>
                  </a:txBody>
                  <a:tcPr marT="45719" marB="45719"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r>
              <a:tr h="361393">
                <a:tc>
                  <a:txBody>
                    <a:bodyPr/>
                    <a:lstStyle/>
                    <a:p>
                      <a:pPr marL="0" marR="0" lvl="0" indent="0" algn="l"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rgbClr val="4A4746"/>
                          </a:solidFill>
                          <a:effectLst/>
                          <a:latin typeface="Arial" pitchFamily="-65" charset="0"/>
                          <a:ea typeface="Arial" pitchFamily="-65" charset="0"/>
                          <a:cs typeface="Arial" pitchFamily="-65" charset="0"/>
                        </a:rPr>
                        <a:t>Acute phase reactions (first 3 days)</a:t>
                      </a:r>
                    </a:p>
                  </a:txBody>
                  <a:tcPr marT="45719" marB="45719"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9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a:ln>
                            <a:noFill/>
                          </a:ln>
                          <a:solidFill>
                            <a:srgbClr val="4A4746"/>
                          </a:solidFill>
                          <a:effectLst/>
                          <a:latin typeface="Arial" pitchFamily="-65" charset="0"/>
                          <a:ea typeface="Arial" pitchFamily="-65" charset="0"/>
                          <a:cs typeface="Arial" pitchFamily="-65" charset="0"/>
                        </a:rPr>
                        <a:t>572 (20.2)</a:t>
                      </a:r>
                    </a:p>
                  </a:txBody>
                  <a:tcPr marT="45719" marB="45719"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rgbClr val="FFFFFF">
                        <a:alpha val="9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a:ln>
                            <a:noFill/>
                          </a:ln>
                          <a:solidFill>
                            <a:srgbClr val="4A4746"/>
                          </a:solidFill>
                          <a:effectLst/>
                          <a:latin typeface="Arial" pitchFamily="-65" charset="0"/>
                          <a:ea typeface="Arial" pitchFamily="-65" charset="0"/>
                          <a:cs typeface="Arial" pitchFamily="-65" charset="0"/>
                        </a:rPr>
                        <a:t>246 (8.7)</a:t>
                      </a:r>
                    </a:p>
                  </a:txBody>
                  <a:tcPr marT="45719" marB="45719"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rgbClr val="FFFFFF">
                        <a:alpha val="90000"/>
                      </a:srgbClr>
                    </a:solidFill>
                  </a:tcPr>
                </a:tc>
              </a:tr>
              <a:tr h="361393">
                <a:tc>
                  <a:txBody>
                    <a:bodyPr/>
                    <a:lstStyle/>
                    <a:p>
                      <a:pPr marL="0" marR="0" lvl="0" indent="0" algn="l"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rgbClr val="4A4746"/>
                          </a:solidFill>
                          <a:effectLst/>
                          <a:latin typeface="Arial" pitchFamily="-65" charset="0"/>
                          <a:ea typeface="Arial" pitchFamily="-65" charset="0"/>
                          <a:cs typeface="Arial" pitchFamily="-65" charset="0"/>
                        </a:rPr>
                        <a:t>Renal </a:t>
                      </a:r>
                      <a:r>
                        <a:rPr kumimoji="0" lang="en-US" sz="1600" b="0" i="0" u="none" strike="noStrike" cap="none" normalizeH="0" baseline="0" dirty="0" err="1">
                          <a:ln>
                            <a:noFill/>
                          </a:ln>
                          <a:solidFill>
                            <a:srgbClr val="4A4746"/>
                          </a:solidFill>
                          <a:effectLst/>
                          <a:latin typeface="Arial" pitchFamily="-65" charset="0"/>
                          <a:ea typeface="Arial" pitchFamily="-65" charset="0"/>
                          <a:cs typeface="Arial" pitchFamily="-65" charset="0"/>
                        </a:rPr>
                        <a:t>AEs</a:t>
                      </a:r>
                      <a:r>
                        <a:rPr kumimoji="0" lang="en-US" sz="1600" b="0" i="0" u="none" strike="noStrike" cap="none" normalizeH="0" baseline="0" dirty="0">
                          <a:ln>
                            <a:noFill/>
                          </a:ln>
                          <a:solidFill>
                            <a:srgbClr val="4A4746"/>
                          </a:solidFill>
                          <a:effectLst/>
                          <a:latin typeface="Arial" pitchFamily="-65" charset="0"/>
                          <a:ea typeface="Arial" pitchFamily="-65" charset="0"/>
                          <a:cs typeface="Arial" pitchFamily="-65" charset="0"/>
                        </a:rPr>
                        <a:t>*</a:t>
                      </a:r>
                    </a:p>
                  </a:txBody>
                  <a:tcPr marT="45719" marB="45719"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rgbClr val="4A4746"/>
                          </a:solidFill>
                          <a:effectLst/>
                          <a:latin typeface="Arial" pitchFamily="-65" charset="0"/>
                          <a:ea typeface="Arial" pitchFamily="-65" charset="0"/>
                          <a:cs typeface="Arial" pitchFamily="-65" charset="0"/>
                        </a:rPr>
                        <a:t>335 (11.8)</a:t>
                      </a:r>
                    </a:p>
                  </a:txBody>
                  <a:tcPr marT="45719" marB="45719"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rgbClr val="4A4746"/>
                          </a:solidFill>
                          <a:effectLst/>
                          <a:latin typeface="Arial" pitchFamily="-65" charset="0"/>
                          <a:ea typeface="Arial" pitchFamily="-65" charset="0"/>
                          <a:cs typeface="Arial" pitchFamily="-65" charset="0"/>
                        </a:rPr>
                        <a:t>262 (9.2)</a:t>
                      </a:r>
                    </a:p>
                  </a:txBody>
                  <a:tcPr marT="45719" marB="45719"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r>
              <a:tr h="361393">
                <a:tc>
                  <a:txBody>
                    <a:bodyPr/>
                    <a:lstStyle/>
                    <a:p>
                      <a:pPr marL="228600" marR="0" lvl="0" indent="-228600" algn="l"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rgbClr val="4A4746"/>
                          </a:solidFill>
                          <a:effectLst/>
                          <a:latin typeface="Arial" pitchFamily="-65" charset="0"/>
                          <a:ea typeface="Arial" pitchFamily="-65" charset="0"/>
                          <a:cs typeface="Arial" pitchFamily="-65" charset="0"/>
                        </a:rPr>
                        <a:t>Cumulative rate of ONJ</a:t>
                      </a:r>
                    </a:p>
                  </a:txBody>
                  <a:tcPr marT="45719" marB="45719"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a:ln>
                            <a:noFill/>
                          </a:ln>
                          <a:solidFill>
                            <a:srgbClr val="4A4746"/>
                          </a:solidFill>
                          <a:effectLst/>
                          <a:latin typeface="Arial" pitchFamily="-65" charset="0"/>
                          <a:ea typeface="Arial" pitchFamily="-65" charset="0"/>
                          <a:cs typeface="Arial" pitchFamily="-65" charset="0"/>
                        </a:rPr>
                        <a:t>37 (1.3)</a:t>
                      </a:r>
                    </a:p>
                  </a:txBody>
                  <a:tcPr marT="45719" marB="45719"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a:ln>
                            <a:noFill/>
                          </a:ln>
                          <a:solidFill>
                            <a:srgbClr val="4A4746"/>
                          </a:solidFill>
                          <a:effectLst/>
                          <a:latin typeface="Arial" pitchFamily="-65" charset="0"/>
                          <a:ea typeface="Arial" pitchFamily="-65" charset="0"/>
                          <a:cs typeface="Arial" pitchFamily="-65" charset="0"/>
                        </a:rPr>
                        <a:t>52 (1.8)</a:t>
                      </a:r>
                      <a:endParaRPr kumimoji="0" lang="en-US" sz="1600" b="0" i="0" u="none" strike="noStrike" cap="none" normalizeH="0" baseline="30000">
                        <a:ln>
                          <a:noFill/>
                        </a:ln>
                        <a:solidFill>
                          <a:srgbClr val="4A4746"/>
                        </a:solidFill>
                        <a:effectLst/>
                        <a:latin typeface="Arial" pitchFamily="-65" charset="0"/>
                        <a:ea typeface="Arial" pitchFamily="-65" charset="0"/>
                        <a:cs typeface="Arial" pitchFamily="-65" charset="0"/>
                      </a:endParaRPr>
                    </a:p>
                  </a:txBody>
                  <a:tcPr marT="45719" marB="45719"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r>
              <a:tr h="361393">
                <a:tc>
                  <a:txBody>
                    <a:bodyPr/>
                    <a:lstStyle/>
                    <a:p>
                      <a:pPr marL="228600" marR="0" lvl="0" indent="-228600" algn="l"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smtClean="0">
                          <a:ln>
                            <a:noFill/>
                          </a:ln>
                          <a:solidFill>
                            <a:srgbClr val="4A4746"/>
                          </a:solidFill>
                          <a:effectLst/>
                          <a:latin typeface="Arial" pitchFamily="-65" charset="0"/>
                          <a:ea typeface="Arial" pitchFamily="-65" charset="0"/>
                          <a:cs typeface="Arial" pitchFamily="-65" charset="0"/>
                        </a:rPr>
                        <a:t>Hypocalcaemia</a:t>
                      </a:r>
                      <a:endParaRPr kumimoji="0" lang="en-US" sz="1600" b="0" i="0" u="none" strike="noStrike" cap="none" normalizeH="0" baseline="0" dirty="0">
                        <a:ln>
                          <a:noFill/>
                        </a:ln>
                        <a:solidFill>
                          <a:srgbClr val="4A4746"/>
                        </a:solidFill>
                        <a:effectLst/>
                        <a:latin typeface="Arial" pitchFamily="-65" charset="0"/>
                        <a:ea typeface="Arial" pitchFamily="-65" charset="0"/>
                        <a:cs typeface="Arial" pitchFamily="-65" charset="0"/>
                      </a:endParaRPr>
                    </a:p>
                  </a:txBody>
                  <a:tcPr marT="45719" marB="45719"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rgbClr val="4A4746"/>
                          </a:solidFill>
                          <a:effectLst/>
                          <a:latin typeface="Arial" pitchFamily="-65" charset="0"/>
                          <a:ea typeface="Arial" pitchFamily="-65" charset="0"/>
                          <a:cs typeface="Arial" pitchFamily="-65" charset="0"/>
                        </a:rPr>
                        <a:t>141 (5.0)</a:t>
                      </a:r>
                    </a:p>
                  </a:txBody>
                  <a:tcPr marT="45719" marB="45719"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rgbClr val="4A4746"/>
                          </a:solidFill>
                          <a:effectLst/>
                          <a:latin typeface="Arial" pitchFamily="-65" charset="0"/>
                          <a:ea typeface="Arial" pitchFamily="-65" charset="0"/>
                          <a:cs typeface="Arial" pitchFamily="-65" charset="0"/>
                        </a:rPr>
                        <a:t>273 (9.6)</a:t>
                      </a:r>
                    </a:p>
                  </a:txBody>
                  <a:tcPr marT="45719" marB="45719"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a:noFill/>
                    </a:lnTlToBr>
                    <a:lnBlToTr>
                      <a:noFill/>
                    </a:lnBlToTr>
                    <a:solidFill>
                      <a:schemeClr val="bg1">
                        <a:alpha val="20000"/>
                      </a:schemeClr>
                    </a:solidFill>
                  </a:tcPr>
                </a:tc>
              </a:tr>
              <a:tr h="361393">
                <a:tc>
                  <a:txBody>
                    <a:bodyPr/>
                    <a:lstStyle/>
                    <a:p>
                      <a:pPr marL="228600" marR="0" lvl="0" indent="-228600" algn="l"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rgbClr val="4A4746"/>
                          </a:solidFill>
                          <a:effectLst/>
                          <a:latin typeface="Arial" pitchFamily="-65" charset="0"/>
                          <a:ea typeface="Arial" pitchFamily="-65" charset="0"/>
                          <a:cs typeface="Arial" pitchFamily="-65" charset="0"/>
                        </a:rPr>
                        <a:t>New primary malignancy</a:t>
                      </a:r>
                    </a:p>
                  </a:txBody>
                  <a:tcPr marT="45719" marB="45719"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rgbClr val="4A4746"/>
                          </a:solidFill>
                          <a:effectLst/>
                          <a:latin typeface="Arial" pitchFamily="-65" charset="0"/>
                          <a:ea typeface="Arial" pitchFamily="-65" charset="0"/>
                          <a:cs typeface="Arial" pitchFamily="-65" charset="0"/>
                        </a:rPr>
                        <a:t>18 (0.6)</a:t>
                      </a:r>
                    </a:p>
                  </a:txBody>
                  <a:tcPr marT="45719" marB="45719"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tx1"/>
                        </a:buClr>
                        <a:buSzTx/>
                        <a:buFontTx/>
                        <a:buNone/>
                        <a:tabLst/>
                      </a:pPr>
                      <a:r>
                        <a:rPr kumimoji="0" lang="en-US" sz="1600" b="0" i="0" u="none" strike="noStrike" cap="none" normalizeH="0" baseline="0" dirty="0">
                          <a:ln>
                            <a:noFill/>
                          </a:ln>
                          <a:solidFill>
                            <a:srgbClr val="4A4746"/>
                          </a:solidFill>
                          <a:effectLst/>
                          <a:latin typeface="Arial" pitchFamily="-65" charset="0"/>
                          <a:ea typeface="Arial" pitchFamily="-65" charset="0"/>
                          <a:cs typeface="Arial" pitchFamily="-65" charset="0"/>
                        </a:rPr>
                        <a:t>28 (1.0)</a:t>
                      </a:r>
                    </a:p>
                  </a:txBody>
                  <a:tcPr marT="45719" marB="45719"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r>
              <a:tr h="640071">
                <a:tc gridSpan="3">
                  <a:txBody>
                    <a:bodyPr/>
                    <a:lstStyle/>
                    <a:p>
                      <a:pPr marL="0" marR="0" lvl="0" indent="0" algn="l" defTabSz="914400" rtl="0" eaLnBrk="1" fontAlgn="base" latinLnBrk="0" hangingPunct="1">
                        <a:lnSpc>
                          <a:spcPct val="100000"/>
                        </a:lnSpc>
                        <a:spcBef>
                          <a:spcPct val="0"/>
                        </a:spcBef>
                        <a:spcAft>
                          <a:spcPct val="0"/>
                        </a:spcAft>
                        <a:buClr>
                          <a:schemeClr val="tx1"/>
                        </a:buClr>
                        <a:buSzTx/>
                        <a:buFont typeface="Arial" pitchFamily="-65" charset="0"/>
                        <a:buNone/>
                        <a:tabLst/>
                      </a:pPr>
                      <a:r>
                        <a:rPr kumimoji="0" lang="en-US" sz="1200" b="0" i="0" u="none" strike="noStrike" cap="none" normalizeH="0" baseline="0" dirty="0">
                          <a:ln>
                            <a:noFill/>
                          </a:ln>
                          <a:solidFill>
                            <a:schemeClr val="tx1"/>
                          </a:solidFill>
                          <a:effectLst/>
                          <a:latin typeface="Arial" pitchFamily="-65" charset="0"/>
                          <a:ea typeface="Arial" pitchFamily="-65" charset="0"/>
                          <a:cs typeface="Arial" pitchFamily="-65" charset="0"/>
                        </a:rPr>
                        <a:t>*Includes increased blood </a:t>
                      </a:r>
                      <a:r>
                        <a:rPr kumimoji="0" lang="en-US" sz="1200" b="0" i="0" u="none" strike="noStrike" cap="none" normalizeH="0" baseline="0" dirty="0" err="1">
                          <a:ln>
                            <a:noFill/>
                          </a:ln>
                          <a:solidFill>
                            <a:schemeClr val="tx1"/>
                          </a:solidFill>
                          <a:effectLst/>
                          <a:latin typeface="Arial" pitchFamily="-65" charset="0"/>
                          <a:ea typeface="Arial" pitchFamily="-65" charset="0"/>
                          <a:cs typeface="Arial" pitchFamily="-65" charset="0"/>
                        </a:rPr>
                        <a:t>creatinine</a:t>
                      </a:r>
                      <a:r>
                        <a:rPr kumimoji="0" lang="en-US" sz="1200" b="0" i="0" u="none" strike="noStrike" cap="none" normalizeH="0" baseline="0" dirty="0">
                          <a:ln>
                            <a:noFill/>
                          </a:ln>
                          <a:solidFill>
                            <a:schemeClr val="tx1"/>
                          </a:solidFill>
                          <a:effectLst/>
                          <a:latin typeface="Arial" pitchFamily="-65" charset="0"/>
                          <a:ea typeface="Arial" pitchFamily="-65" charset="0"/>
                          <a:cs typeface="Arial" pitchFamily="-65" charset="0"/>
                        </a:rPr>
                        <a:t>, renal failure, acute renal failure, </a:t>
                      </a:r>
                      <a:r>
                        <a:rPr kumimoji="0" lang="en-US" sz="1200" b="0" i="0" u="none" strike="noStrike" cap="none" normalizeH="0" baseline="0" dirty="0" err="1">
                          <a:ln>
                            <a:noFill/>
                          </a:ln>
                          <a:solidFill>
                            <a:schemeClr val="tx1"/>
                          </a:solidFill>
                          <a:effectLst/>
                          <a:latin typeface="Arial" pitchFamily="-65" charset="0"/>
                          <a:ea typeface="Arial" pitchFamily="-65" charset="0"/>
                          <a:cs typeface="Arial" pitchFamily="-65" charset="0"/>
                        </a:rPr>
                        <a:t>proteinuria</a:t>
                      </a:r>
                      <a:r>
                        <a:rPr kumimoji="0" lang="en-US" sz="1200" b="0" i="0" u="none" strike="noStrike" cap="none" normalizeH="0" baseline="0" dirty="0">
                          <a:ln>
                            <a:noFill/>
                          </a:ln>
                          <a:solidFill>
                            <a:schemeClr val="tx1"/>
                          </a:solidFill>
                          <a:effectLst/>
                          <a:latin typeface="Arial" pitchFamily="-65" charset="0"/>
                          <a:ea typeface="Arial" pitchFamily="-65" charset="0"/>
                          <a:cs typeface="Arial" pitchFamily="-65" charset="0"/>
                        </a:rPr>
                        <a:t>, renal impairment, </a:t>
                      </a:r>
                      <a:r>
                        <a:rPr kumimoji="0" lang="en-US" sz="1200" b="0" i="0" u="none" strike="noStrike" cap="none" normalizeH="0" baseline="0" dirty="0" err="1">
                          <a:ln>
                            <a:noFill/>
                          </a:ln>
                          <a:solidFill>
                            <a:schemeClr val="tx1"/>
                          </a:solidFill>
                          <a:effectLst/>
                          <a:latin typeface="Arial" pitchFamily="-65" charset="0"/>
                          <a:ea typeface="Arial" pitchFamily="-65" charset="0"/>
                          <a:cs typeface="Arial" pitchFamily="-65" charset="0"/>
                        </a:rPr>
                        <a:t>oliguria</a:t>
                      </a:r>
                      <a:r>
                        <a:rPr kumimoji="0" lang="en-US" sz="1200" b="0" i="0" u="none" strike="noStrike" cap="none" normalizeH="0" baseline="0" dirty="0">
                          <a:ln>
                            <a:noFill/>
                          </a:ln>
                          <a:solidFill>
                            <a:schemeClr val="tx1"/>
                          </a:solidFill>
                          <a:effectLst/>
                          <a:latin typeface="Arial" pitchFamily="-65" charset="0"/>
                          <a:ea typeface="Arial" pitchFamily="-65" charset="0"/>
                          <a:cs typeface="Arial" pitchFamily="-65" charset="0"/>
                        </a:rPr>
                        <a:t>, increased blood urea, </a:t>
                      </a:r>
                      <a:r>
                        <a:rPr kumimoji="0" lang="en-US" sz="1200" b="0" i="0" u="none" strike="noStrike" cap="none" normalizeH="0" baseline="0" dirty="0" err="1">
                          <a:ln>
                            <a:noFill/>
                          </a:ln>
                          <a:solidFill>
                            <a:schemeClr val="tx1"/>
                          </a:solidFill>
                          <a:effectLst/>
                          <a:latin typeface="Arial" pitchFamily="-65" charset="0"/>
                          <a:ea typeface="Arial" pitchFamily="-65" charset="0"/>
                          <a:cs typeface="Arial" pitchFamily="-65" charset="0"/>
                        </a:rPr>
                        <a:t>hypercreatininemia</a:t>
                      </a:r>
                      <a:r>
                        <a:rPr kumimoji="0" lang="en-US" sz="1200" b="0" i="0" u="none" strike="noStrike" cap="none" normalizeH="0" baseline="0" dirty="0">
                          <a:ln>
                            <a:noFill/>
                          </a:ln>
                          <a:solidFill>
                            <a:schemeClr val="tx1"/>
                          </a:solidFill>
                          <a:effectLst/>
                          <a:latin typeface="Arial" pitchFamily="-65" charset="0"/>
                          <a:ea typeface="Arial" pitchFamily="-65" charset="0"/>
                          <a:cs typeface="Arial" pitchFamily="-65" charset="0"/>
                        </a:rPr>
                        <a:t>, decreased urine output, </a:t>
                      </a:r>
                      <a:r>
                        <a:rPr kumimoji="0" lang="en-US" sz="1200" b="0" i="0" u="none" strike="noStrike" cap="none" normalizeH="0" baseline="0" dirty="0" err="1">
                          <a:ln>
                            <a:noFill/>
                          </a:ln>
                          <a:solidFill>
                            <a:schemeClr val="tx1"/>
                          </a:solidFill>
                          <a:effectLst/>
                          <a:latin typeface="Arial" pitchFamily="-65" charset="0"/>
                          <a:ea typeface="Arial" pitchFamily="-65" charset="0"/>
                          <a:cs typeface="Arial" pitchFamily="-65" charset="0"/>
                        </a:rPr>
                        <a:t>anuria</a:t>
                      </a:r>
                      <a:r>
                        <a:rPr kumimoji="0" lang="en-US" sz="1200" b="0" i="0" u="none" strike="noStrike" cap="none" normalizeH="0" baseline="0" dirty="0">
                          <a:ln>
                            <a:noFill/>
                          </a:ln>
                          <a:solidFill>
                            <a:schemeClr val="tx1"/>
                          </a:solidFill>
                          <a:effectLst/>
                          <a:latin typeface="Arial" pitchFamily="-65" charset="0"/>
                          <a:ea typeface="Arial" pitchFamily="-65" charset="0"/>
                          <a:cs typeface="Arial" pitchFamily="-65" charset="0"/>
                        </a:rPr>
                        <a:t>, decreased </a:t>
                      </a:r>
                      <a:r>
                        <a:rPr kumimoji="0" lang="en-US" sz="1200" b="0" i="0" u="none" strike="noStrike" cap="none" normalizeH="0" baseline="0" dirty="0" err="1">
                          <a:ln>
                            <a:noFill/>
                          </a:ln>
                          <a:solidFill>
                            <a:schemeClr val="tx1"/>
                          </a:solidFill>
                          <a:effectLst/>
                          <a:latin typeface="Arial" pitchFamily="-65" charset="0"/>
                          <a:ea typeface="Arial" pitchFamily="-65" charset="0"/>
                          <a:cs typeface="Arial" pitchFamily="-65" charset="0"/>
                        </a:rPr>
                        <a:t>creatinine</a:t>
                      </a:r>
                      <a:r>
                        <a:rPr kumimoji="0" lang="en-US" sz="1200" b="0" i="0" u="none" strike="noStrike" cap="none" normalizeH="0" baseline="0" dirty="0">
                          <a:ln>
                            <a:noFill/>
                          </a:ln>
                          <a:solidFill>
                            <a:schemeClr val="tx1"/>
                          </a:solidFill>
                          <a:effectLst/>
                          <a:latin typeface="Arial" pitchFamily="-65" charset="0"/>
                          <a:ea typeface="Arial" pitchFamily="-65" charset="0"/>
                          <a:cs typeface="Arial" pitchFamily="-65" charset="0"/>
                        </a:rPr>
                        <a:t> renal clearance, </a:t>
                      </a:r>
                      <a:r>
                        <a:rPr kumimoji="0" lang="en-US" sz="1200" b="0" i="0" u="none" strike="noStrike" cap="none" normalizeH="0" baseline="0" dirty="0" err="1">
                          <a:ln>
                            <a:noFill/>
                          </a:ln>
                          <a:solidFill>
                            <a:schemeClr val="tx1"/>
                          </a:solidFill>
                          <a:effectLst/>
                          <a:latin typeface="Arial" pitchFamily="-65" charset="0"/>
                          <a:ea typeface="Arial" pitchFamily="-65" charset="0"/>
                          <a:cs typeface="Arial" pitchFamily="-65" charset="0"/>
                        </a:rPr>
                        <a:t>azotemia</a:t>
                      </a:r>
                      <a:r>
                        <a:rPr kumimoji="0" lang="en-US" sz="1200" b="0" i="0" u="none" strike="noStrike" cap="none" normalizeH="0" baseline="0" dirty="0">
                          <a:ln>
                            <a:noFill/>
                          </a:ln>
                          <a:solidFill>
                            <a:schemeClr val="tx1"/>
                          </a:solidFill>
                          <a:effectLst/>
                          <a:latin typeface="Arial" pitchFamily="-65" charset="0"/>
                          <a:ea typeface="Arial" pitchFamily="-65" charset="0"/>
                          <a:cs typeface="Arial" pitchFamily="-65" charset="0"/>
                        </a:rPr>
                        <a:t>, chronic renal failure, abnormal renal function test, and abnormal blood </a:t>
                      </a:r>
                      <a:r>
                        <a:rPr kumimoji="0" lang="en-US" sz="1200" b="0" i="0" u="none" strike="noStrike" cap="none" normalizeH="0" baseline="0" dirty="0" err="1">
                          <a:ln>
                            <a:noFill/>
                          </a:ln>
                          <a:solidFill>
                            <a:schemeClr val="tx1"/>
                          </a:solidFill>
                          <a:effectLst/>
                          <a:latin typeface="Arial" pitchFamily="-65" charset="0"/>
                          <a:ea typeface="Arial" pitchFamily="-65" charset="0"/>
                          <a:cs typeface="Arial" pitchFamily="-65" charset="0"/>
                        </a:rPr>
                        <a:t>creatinine</a:t>
                      </a:r>
                      <a:r>
                        <a:rPr kumimoji="0" lang="en-US" sz="1200" b="0" i="0" u="none" strike="noStrike" cap="none" normalizeH="0" baseline="0" dirty="0">
                          <a:ln>
                            <a:noFill/>
                          </a:ln>
                          <a:solidFill>
                            <a:schemeClr val="tx1"/>
                          </a:solidFill>
                          <a:effectLst/>
                          <a:latin typeface="Arial" pitchFamily="-65" charset="0"/>
                          <a:ea typeface="Arial" pitchFamily="-65" charset="0"/>
                          <a:cs typeface="Arial" pitchFamily="-65" charset="0"/>
                        </a:rPr>
                        <a:t>.</a:t>
                      </a:r>
                    </a:p>
                  </a:txBody>
                  <a:tcPr marT="45719" marB="45719" anchor="ctr" horzOverflow="overflow">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solidFill>
                        <a:srgbClr val="4A4746"/>
                      </a:solid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c hMerge="1">
                  <a:txBody>
                    <a:bodyPr/>
                    <a:lstStyle/>
                    <a:p>
                      <a:endParaRPr lang="en-US"/>
                    </a:p>
                  </a:txBody>
                  <a:tcPr>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c hMerge="1">
                  <a:txBody>
                    <a:bodyPr/>
                    <a:lstStyle/>
                    <a:p>
                      <a:endParaRPr lang="en-US" dirty="0"/>
                    </a:p>
                  </a:txBody>
                  <a:tcPr>
                    <a:lnL w="19050" cap="flat" cmpd="sng" algn="ctr">
                      <a:solidFill>
                        <a:srgbClr val="4A4746"/>
                      </a:solidFill>
                      <a:prstDash val="solid"/>
                      <a:round/>
                      <a:headEnd type="none" w="med" len="med"/>
                      <a:tailEnd type="none" w="med" len="med"/>
                    </a:lnL>
                    <a:lnR w="19050" cap="flat" cmpd="sng" algn="ctr">
                      <a:solidFill>
                        <a:srgbClr val="4A4746"/>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rgbClr val="4A4746"/>
                      </a:solidFill>
                      <a:prstDash val="solid"/>
                      <a:round/>
                      <a:headEnd type="none" w="med" len="med"/>
                      <a:tailEnd type="none" w="med" len="med"/>
                    </a:lnB>
                    <a:lnTlToBr>
                      <a:noFill/>
                    </a:lnTlToBr>
                    <a:lnBlToTr>
                      <a:noFill/>
                    </a:lnBlToTr>
                    <a:solidFill>
                      <a:schemeClr val="bg1">
                        <a:alpha val="20000"/>
                      </a:schemeClr>
                    </a:solidFill>
                  </a:tcPr>
                </a:tc>
              </a:tr>
            </a:tbl>
          </a:graphicData>
        </a:graphic>
      </p:graphicFrame>
      <p:sp>
        <p:nvSpPr>
          <p:cNvPr id="32805" name="Rectangle 6"/>
          <p:cNvSpPr>
            <a:spLocks noChangeArrowheads="1"/>
          </p:cNvSpPr>
          <p:nvPr/>
        </p:nvSpPr>
        <p:spPr bwMode="auto">
          <a:xfrm>
            <a:off x="2014538" y="6415088"/>
            <a:ext cx="7021512" cy="398462"/>
          </a:xfrm>
          <a:prstGeom prst="rect">
            <a:avLst/>
          </a:prstGeom>
          <a:noFill/>
          <a:ln w="9525">
            <a:noFill/>
            <a:miter lim="800000"/>
            <a:headEnd/>
            <a:tailEnd/>
          </a:ln>
        </p:spPr>
        <p:txBody>
          <a:bodyPr tIns="46800" bIns="46800" anchor="b"/>
          <a:lstStyle/>
          <a:p>
            <a:pPr marL="457200" indent="-457200" algn="r" defTabSz="457200">
              <a:lnSpc>
                <a:spcPct val="90000"/>
              </a:lnSpc>
              <a:spcBef>
                <a:spcPct val="35000"/>
              </a:spcBef>
              <a:buClr>
                <a:srgbClr val="5F595B"/>
              </a:buClr>
            </a:pPr>
            <a:r>
              <a:rPr lang="da-DK" sz="1200">
                <a:solidFill>
                  <a:srgbClr val="5F595B"/>
                </a:solidFill>
                <a:latin typeface="Arial" pitchFamily="34" charset="0"/>
                <a:ea typeface="ＭＳ Ｐゴシック" pitchFamily="34" charset="-128"/>
              </a:rPr>
              <a:t>Lipton, et al. ESMO 2010 (P1249).</a:t>
            </a:r>
            <a:endParaRPr lang="fr-FR" sz="1200">
              <a:solidFill>
                <a:srgbClr val="5F595B"/>
              </a:solidFill>
              <a:latin typeface="Arial" pitchFamily="34" charset="0"/>
              <a:ea typeface="ＭＳ Ｐゴシック" pitchFamily="34" charset="-128"/>
            </a:endParaRPr>
          </a:p>
        </p:txBody>
      </p:sp>
      <p:sp>
        <p:nvSpPr>
          <p:cNvPr id="32806" name="Rectangle 6"/>
          <p:cNvSpPr>
            <a:spLocks noChangeArrowheads="1"/>
          </p:cNvSpPr>
          <p:nvPr/>
        </p:nvSpPr>
        <p:spPr bwMode="auto">
          <a:xfrm>
            <a:off x="65088" y="6200775"/>
            <a:ext cx="6176962" cy="612775"/>
          </a:xfrm>
          <a:prstGeom prst="rect">
            <a:avLst/>
          </a:prstGeom>
          <a:noFill/>
          <a:ln w="9525">
            <a:noFill/>
            <a:miter lim="800000"/>
            <a:headEnd/>
            <a:tailEnd/>
          </a:ln>
        </p:spPr>
        <p:txBody>
          <a:bodyPr tIns="46800" bIns="46800" anchor="b"/>
          <a:lstStyle/>
          <a:p>
            <a:pPr defTabSz="457200" eaLnBrk="0" hangingPunct="0"/>
            <a:r>
              <a:rPr lang="en-GB" sz="800">
                <a:solidFill>
                  <a:srgbClr val="5F595B"/>
                </a:solidFill>
                <a:latin typeface="Arial" pitchFamily="34" charset="0"/>
                <a:ea typeface="ＭＳ Ｐゴシック" pitchFamily="34" charset="-128"/>
              </a:rPr>
              <a:t>Denosumab (120 mg Q4W) is not approved for use in patients with advanced cancer to delay SREs.</a:t>
            </a:r>
            <a:br>
              <a:rPr lang="en-GB" sz="800">
                <a:solidFill>
                  <a:srgbClr val="5F595B"/>
                </a:solidFill>
                <a:latin typeface="Arial" pitchFamily="34" charset="0"/>
                <a:ea typeface="ＭＳ Ｐゴシック" pitchFamily="34" charset="-128"/>
              </a:rPr>
            </a:br>
            <a:r>
              <a:rPr lang="en-GB" sz="800">
                <a:solidFill>
                  <a:srgbClr val="5F595B"/>
                </a:solidFill>
                <a:latin typeface="Arial" pitchFamily="34" charset="0"/>
                <a:ea typeface="ＭＳ Ｐゴシック" pitchFamily="34" charset="-128"/>
              </a:rPr>
              <a:t>Denosumab is investigational in that setting.</a:t>
            </a:r>
          </a:p>
        </p:txBody>
      </p:sp>
      <p:sp>
        <p:nvSpPr>
          <p:cNvPr id="8" name="Rettangolo 7"/>
          <p:cNvSpPr/>
          <p:nvPr/>
        </p:nvSpPr>
        <p:spPr>
          <a:xfrm>
            <a:off x="609600" y="3276600"/>
            <a:ext cx="7772400" cy="1066800"/>
          </a:xfrm>
          <a:prstGeom prst="rect">
            <a:avLst/>
          </a:prstGeom>
          <a:noFill/>
          <a:ln w="34925" cap="flat" cmpd="sng" algn="ctr">
            <a:solidFill>
              <a:schemeClr val="accent1">
                <a:shade val="95000"/>
                <a:satMod val="105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p>
        </p:txBody>
      </p:sp>
    </p:spTree>
    <p:custDataLst>
      <p:tags r:id="rId1"/>
    </p:custDataLst>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Immagine 4"/>
          <p:cNvPicPr>
            <a:picLocks noChangeAspect="1"/>
          </p:cNvPicPr>
          <p:nvPr/>
        </p:nvPicPr>
        <p:blipFill>
          <a:blip r:embed="rId2"/>
          <a:stretch>
            <a:fillRect/>
          </a:stretch>
        </p:blipFill>
        <p:spPr>
          <a:xfrm>
            <a:off x="609600" y="228600"/>
            <a:ext cx="7766050" cy="1305625"/>
          </a:xfrm>
          <a:prstGeom prst="rect">
            <a:avLst/>
          </a:prstGeom>
        </p:spPr>
      </p:pic>
      <p:sp>
        <p:nvSpPr>
          <p:cNvPr id="3" name="CasellaDiTesto 2"/>
          <p:cNvSpPr txBox="1"/>
          <p:nvPr/>
        </p:nvSpPr>
        <p:spPr>
          <a:xfrm>
            <a:off x="1030679" y="2128897"/>
            <a:ext cx="6763791" cy="2554545"/>
          </a:xfrm>
          <a:prstGeom prst="rect">
            <a:avLst/>
          </a:prstGeom>
          <a:noFill/>
        </p:spPr>
        <p:txBody>
          <a:bodyPr wrap="none" rtlCol="0">
            <a:spAutoFit/>
          </a:bodyPr>
          <a:lstStyle/>
          <a:p>
            <a:r>
              <a:rPr lang="it-IT" sz="3200" b="1" dirty="0" err="1" smtClean="0">
                <a:solidFill>
                  <a:schemeClr val="accent5">
                    <a:lumMod val="50000"/>
                  </a:schemeClr>
                </a:solidFill>
              </a:rPr>
              <a:t>If</a:t>
            </a:r>
            <a:r>
              <a:rPr lang="it-IT" sz="3200" b="1" dirty="0" smtClean="0">
                <a:solidFill>
                  <a:schemeClr val="accent5">
                    <a:lumMod val="50000"/>
                  </a:schemeClr>
                </a:solidFill>
              </a:rPr>
              <a:t> </a:t>
            </a:r>
            <a:r>
              <a:rPr lang="it-IT" sz="3200" b="1" dirty="0" err="1" smtClean="0">
                <a:solidFill>
                  <a:schemeClr val="accent5">
                    <a:lumMod val="50000"/>
                  </a:schemeClr>
                </a:solidFill>
              </a:rPr>
              <a:t>Bone</a:t>
            </a:r>
            <a:r>
              <a:rPr lang="it-IT" sz="3200" b="1" dirty="0" smtClean="0">
                <a:solidFill>
                  <a:schemeClr val="accent5">
                    <a:lumMod val="50000"/>
                  </a:schemeClr>
                </a:solidFill>
              </a:rPr>
              <a:t> </a:t>
            </a:r>
            <a:r>
              <a:rPr lang="it-IT" sz="3200" b="1" dirty="0" err="1" smtClean="0">
                <a:solidFill>
                  <a:schemeClr val="accent5">
                    <a:lumMod val="50000"/>
                  </a:schemeClr>
                </a:solidFill>
              </a:rPr>
              <a:t>Mets</a:t>
            </a:r>
            <a:r>
              <a:rPr lang="it-IT" sz="3200" b="1" dirty="0" smtClean="0">
                <a:solidFill>
                  <a:schemeClr val="accent5">
                    <a:lumMod val="50000"/>
                  </a:schemeClr>
                </a:solidFill>
              </a:rPr>
              <a:t> (</a:t>
            </a:r>
            <a:r>
              <a:rPr lang="it-IT" sz="3200" b="1" dirty="0" err="1" smtClean="0">
                <a:solidFill>
                  <a:schemeClr val="accent5">
                    <a:lumMod val="50000"/>
                  </a:schemeClr>
                </a:solidFill>
              </a:rPr>
              <a:t>Category</a:t>
            </a:r>
            <a:r>
              <a:rPr lang="it-IT" sz="3200" b="1" dirty="0" smtClean="0">
                <a:solidFill>
                  <a:schemeClr val="accent5">
                    <a:lumMod val="50000"/>
                  </a:schemeClr>
                </a:solidFill>
              </a:rPr>
              <a:t> </a:t>
            </a:r>
            <a:r>
              <a:rPr lang="it-IT" sz="3200" b="1" dirty="0" err="1" smtClean="0">
                <a:solidFill>
                  <a:schemeClr val="accent5">
                    <a:lumMod val="50000"/>
                  </a:schemeClr>
                </a:solidFill>
              </a:rPr>
              <a:t>1</a:t>
            </a:r>
            <a:r>
              <a:rPr lang="it-IT" sz="3200" b="1" dirty="0" smtClean="0">
                <a:solidFill>
                  <a:schemeClr val="accent5">
                    <a:lumMod val="50000"/>
                  </a:schemeClr>
                </a:solidFill>
              </a:rPr>
              <a:t>):</a:t>
            </a:r>
          </a:p>
          <a:p>
            <a:endParaRPr lang="it-IT" sz="3200" b="1" dirty="0" smtClean="0">
              <a:solidFill>
                <a:schemeClr val="accent5">
                  <a:lumMod val="50000"/>
                </a:schemeClr>
              </a:solidFill>
            </a:endParaRPr>
          </a:p>
          <a:p>
            <a:r>
              <a:rPr lang="it-IT" sz="3200" b="1" dirty="0" smtClean="0">
                <a:solidFill>
                  <a:schemeClr val="accent5">
                    <a:lumMod val="50000"/>
                  </a:schemeClr>
                </a:solidFill>
              </a:rPr>
              <a:t>	- </a:t>
            </a:r>
            <a:r>
              <a:rPr lang="it-IT" sz="3200" b="1" dirty="0" err="1" smtClean="0">
                <a:solidFill>
                  <a:schemeClr val="accent5">
                    <a:lumMod val="50000"/>
                  </a:schemeClr>
                </a:solidFill>
              </a:rPr>
              <a:t>Denosumab</a:t>
            </a:r>
            <a:r>
              <a:rPr lang="it-IT" sz="3200" b="1" dirty="0" smtClean="0">
                <a:solidFill>
                  <a:schemeClr val="accent5">
                    <a:lumMod val="50000"/>
                  </a:schemeClr>
                </a:solidFill>
              </a:rPr>
              <a:t> 120mg </a:t>
            </a:r>
            <a:r>
              <a:rPr lang="it-IT" sz="3200" b="1" dirty="0" err="1" smtClean="0">
                <a:solidFill>
                  <a:schemeClr val="accent5">
                    <a:lumMod val="50000"/>
                  </a:schemeClr>
                </a:solidFill>
              </a:rPr>
              <a:t>sc</a:t>
            </a:r>
            <a:r>
              <a:rPr lang="it-IT" sz="3200" b="1" dirty="0" smtClean="0">
                <a:solidFill>
                  <a:schemeClr val="accent5">
                    <a:lumMod val="50000"/>
                  </a:schemeClr>
                </a:solidFill>
              </a:rPr>
              <a:t> q28</a:t>
            </a:r>
          </a:p>
          <a:p>
            <a:r>
              <a:rPr lang="it-IT" sz="3200" b="1" dirty="0" smtClean="0">
                <a:solidFill>
                  <a:schemeClr val="accent5">
                    <a:lumMod val="50000"/>
                  </a:schemeClr>
                </a:solidFill>
              </a:rPr>
              <a:t>	- </a:t>
            </a:r>
            <a:r>
              <a:rPr lang="it-IT" sz="3200" b="1" dirty="0" err="1" smtClean="0">
                <a:solidFill>
                  <a:schemeClr val="accent5">
                    <a:lumMod val="50000"/>
                  </a:schemeClr>
                </a:solidFill>
              </a:rPr>
              <a:t>Zolendronate</a:t>
            </a:r>
            <a:r>
              <a:rPr lang="it-IT" sz="3200" b="1" dirty="0" smtClean="0">
                <a:solidFill>
                  <a:schemeClr val="accent5">
                    <a:lumMod val="50000"/>
                  </a:schemeClr>
                </a:solidFill>
              </a:rPr>
              <a:t> 4mg </a:t>
            </a:r>
            <a:r>
              <a:rPr lang="it-IT" sz="3200" b="1" dirty="0" err="1" smtClean="0">
                <a:solidFill>
                  <a:schemeClr val="accent5">
                    <a:lumMod val="50000"/>
                  </a:schemeClr>
                </a:solidFill>
              </a:rPr>
              <a:t>iv</a:t>
            </a:r>
            <a:r>
              <a:rPr lang="it-IT" sz="3200" b="1" dirty="0" smtClean="0">
                <a:solidFill>
                  <a:schemeClr val="accent5">
                    <a:lumMod val="50000"/>
                  </a:schemeClr>
                </a:solidFill>
              </a:rPr>
              <a:t> q21-28</a:t>
            </a:r>
          </a:p>
          <a:p>
            <a:r>
              <a:rPr lang="it-IT" sz="3200" b="1" dirty="0" smtClean="0">
                <a:solidFill>
                  <a:schemeClr val="accent5">
                    <a:lumMod val="50000"/>
                  </a:schemeClr>
                </a:solidFill>
              </a:rPr>
              <a:t>	</a:t>
            </a:r>
            <a:endParaRPr lang="it-IT" sz="3200" b="1" dirty="0">
              <a:solidFill>
                <a:schemeClr val="accent5">
                  <a:lumMod val="50000"/>
                </a:schemeClr>
              </a:solidFill>
            </a:endParaRPr>
          </a:p>
        </p:txBody>
      </p:sp>
    </p:spTree>
  </p:cSld>
  <p:clrMapOvr>
    <a:masterClrMapping/>
  </p:clrMapOvr>
  <p:transition spd="med">
    <p:randomBar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55298" name="AutoShape 2"/>
          <p:cNvSpPr>
            <a:spLocks noChangeArrowheads="1"/>
          </p:cNvSpPr>
          <p:nvPr/>
        </p:nvSpPr>
        <p:spPr bwMode="auto">
          <a:xfrm>
            <a:off x="7543800" y="2873375"/>
            <a:ext cx="754063" cy="782638"/>
          </a:xfrm>
          <a:custGeom>
            <a:avLst/>
            <a:gdLst>
              <a:gd name="G0" fmla="+- 2700 0 0"/>
              <a:gd name="G1" fmla="*/ G0 2 1"/>
              <a:gd name="G2" fmla="+- 21600 0 G1"/>
              <a:gd name="G3" fmla="*/ G2 G2 1"/>
              <a:gd name="G4" fmla="*/ G0 G0 1"/>
              <a:gd name="G5" fmla="+- G3 0 G4"/>
              <a:gd name="G6" fmla="*/ G5 1 8"/>
              <a:gd name="G7" fmla="sqrt G6"/>
              <a:gd name="G8" fmla="*/ G4 1 8"/>
              <a:gd name="G9" fmla="sqrt G8"/>
              <a:gd name="G10" fmla="+- G7 G9 0"/>
              <a:gd name="G11" fmla="+- G7 0 G9"/>
              <a:gd name="G12" fmla="+- G10 10800 0"/>
              <a:gd name="G13" fmla="+- 10800 0 G10"/>
              <a:gd name="G14" fmla="+- G11 10800 0"/>
              <a:gd name="G15" fmla="+- 10800 0 G11"/>
              <a:gd name="G16" fmla="+- 21600 0 G0"/>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close/>
                <a:moveTo>
                  <a:pt x="4198" y="6106"/>
                </a:moveTo>
                <a:cubicBezTo>
                  <a:pt x="3223" y="7477"/>
                  <a:pt x="2700" y="9117"/>
                  <a:pt x="2700" y="10799"/>
                </a:cubicBezTo>
                <a:cubicBezTo>
                  <a:pt x="2700" y="15273"/>
                  <a:pt x="6326" y="18900"/>
                  <a:pt x="10800" y="18900"/>
                </a:cubicBezTo>
                <a:cubicBezTo>
                  <a:pt x="12482" y="18900"/>
                  <a:pt x="14122" y="18376"/>
                  <a:pt x="15493" y="17401"/>
                </a:cubicBezTo>
                <a:close/>
              </a:path>
            </a:pathLst>
          </a:custGeom>
          <a:gradFill rotWithShape="1">
            <a:gsLst>
              <a:gs pos="0">
                <a:schemeClr val="hlink">
                  <a:alpha val="50000"/>
                </a:schemeClr>
              </a:gs>
              <a:gs pos="100000">
                <a:schemeClr val="hlink">
                  <a:gamma/>
                  <a:shade val="46275"/>
                  <a:invGamma/>
                </a:schemeClr>
              </a:gs>
            </a:gsLst>
            <a:lin ang="5400000" scaled="1"/>
          </a:gradFill>
          <a:ln w="8001" algn="ctr">
            <a:solidFill>
              <a:schemeClr val="tx1"/>
            </a:solidFill>
            <a:miter lim="800000"/>
            <a:headEnd/>
            <a:tailEnd/>
          </a:ln>
          <a:effectLst/>
        </p:spPr>
        <p:txBody>
          <a:bodyPr wrap="none" anchor="ctr">
            <a:spAutoFit/>
          </a:bodyPr>
          <a:lstStyle/>
          <a:p>
            <a:pPr>
              <a:defRPr/>
            </a:pPr>
            <a:endParaRPr lang="en-GB">
              <a:solidFill>
                <a:srgbClr val="FFFFFF"/>
              </a:solidFill>
            </a:endParaRPr>
          </a:p>
        </p:txBody>
      </p:sp>
      <p:sp>
        <p:nvSpPr>
          <p:cNvPr id="55299" name="Text Box 3"/>
          <p:cNvSpPr txBox="1">
            <a:spLocks noChangeArrowheads="1"/>
          </p:cNvSpPr>
          <p:nvPr/>
        </p:nvSpPr>
        <p:spPr bwMode="auto">
          <a:xfrm>
            <a:off x="7315200" y="2905125"/>
            <a:ext cx="1270000" cy="730250"/>
          </a:xfrm>
          <a:prstGeom prst="rect">
            <a:avLst/>
          </a:prstGeom>
          <a:noFill/>
          <a:ln w="9525">
            <a:noFill/>
            <a:miter lim="800000"/>
            <a:headEnd/>
            <a:tailEnd/>
          </a:ln>
          <a:effectLst/>
        </p:spPr>
        <p:txBody>
          <a:bodyPr wrap="none">
            <a:spAutoFit/>
          </a:bodyPr>
          <a:lstStyle/>
          <a:p>
            <a:pPr algn="ctr">
              <a:defRPr/>
            </a:pPr>
            <a:r>
              <a:rPr lang="en-US" sz="1400" b="1">
                <a:solidFill>
                  <a:srgbClr val="FAB900"/>
                </a:solidFill>
                <a:effectLst>
                  <a:outerShdw blurRad="38100" dist="38100" dir="2700000" algn="tl">
                    <a:srgbClr val="000000"/>
                  </a:outerShdw>
                </a:effectLst>
              </a:rPr>
              <a:t>PDGF, BMPs</a:t>
            </a:r>
          </a:p>
          <a:p>
            <a:pPr algn="ctr">
              <a:defRPr/>
            </a:pPr>
            <a:r>
              <a:rPr lang="en-US" sz="1400" b="1">
                <a:solidFill>
                  <a:srgbClr val="FAB900"/>
                </a:solidFill>
                <a:effectLst>
                  <a:outerShdw blurRad="38100" dist="38100" dir="2700000" algn="tl">
                    <a:srgbClr val="000000"/>
                  </a:outerShdw>
                </a:effectLst>
              </a:rPr>
              <a:t>TGF-β, IGFs</a:t>
            </a:r>
          </a:p>
          <a:p>
            <a:pPr algn="ctr">
              <a:defRPr/>
            </a:pPr>
            <a:r>
              <a:rPr lang="en-US" sz="1400" b="1">
                <a:solidFill>
                  <a:srgbClr val="FAB900"/>
                </a:solidFill>
                <a:effectLst>
                  <a:outerShdw blurRad="38100" dist="38100" dir="2700000" algn="tl">
                    <a:srgbClr val="000000"/>
                  </a:outerShdw>
                </a:effectLst>
              </a:rPr>
              <a:t>FGFs, Ca</a:t>
            </a:r>
            <a:r>
              <a:rPr lang="en-US" sz="1400" b="1" baseline="30000">
                <a:solidFill>
                  <a:srgbClr val="FAB900"/>
                </a:solidFill>
                <a:effectLst>
                  <a:outerShdw blurRad="38100" dist="38100" dir="2700000" algn="tl">
                    <a:srgbClr val="000000"/>
                  </a:outerShdw>
                </a:effectLst>
              </a:rPr>
              <a:t>2+</a:t>
            </a:r>
          </a:p>
        </p:txBody>
      </p:sp>
      <p:pic>
        <p:nvPicPr>
          <p:cNvPr id="20484" name="Picture 4" descr="17_RANK_lrg"/>
          <p:cNvPicPr>
            <a:picLocks noChangeAspect="1" noChangeArrowheads="1"/>
          </p:cNvPicPr>
          <p:nvPr/>
        </p:nvPicPr>
        <p:blipFill>
          <a:blip r:embed="rId3" cstate="print"/>
          <a:srcRect/>
          <a:stretch>
            <a:fillRect/>
          </a:stretch>
        </p:blipFill>
        <p:spPr bwMode="auto">
          <a:xfrm rot="10074567">
            <a:off x="3408363" y="2301875"/>
            <a:ext cx="134937" cy="101600"/>
          </a:xfrm>
          <a:prstGeom prst="rect">
            <a:avLst/>
          </a:prstGeom>
          <a:noFill/>
          <a:ln w="9525">
            <a:noFill/>
            <a:miter lim="800000"/>
            <a:headEnd/>
            <a:tailEnd/>
          </a:ln>
        </p:spPr>
      </p:pic>
      <p:sp>
        <p:nvSpPr>
          <p:cNvPr id="20485" name="Rectangle 5"/>
          <p:cNvSpPr>
            <a:spLocks noGrp="1" noChangeArrowheads="1"/>
          </p:cNvSpPr>
          <p:nvPr>
            <p:ph type="title"/>
          </p:nvPr>
        </p:nvSpPr>
        <p:spPr>
          <a:xfrm>
            <a:off x="496888" y="125413"/>
            <a:ext cx="8347075" cy="1282700"/>
          </a:xfrm>
        </p:spPr>
        <p:txBody>
          <a:bodyPr/>
          <a:lstStyle/>
          <a:p>
            <a:pPr eaLnBrk="1" hangingPunct="1"/>
            <a:r>
              <a:rPr lang="en-US" smtClean="0"/>
              <a:t>RANKL Inhibition May Interrupt The “Vicious Cycle” of Cancer-Induced Bone Destruction</a:t>
            </a:r>
          </a:p>
        </p:txBody>
      </p:sp>
      <p:pic>
        <p:nvPicPr>
          <p:cNvPr id="20486" name="Picture 6" descr="tumor2"/>
          <p:cNvPicPr>
            <a:picLocks noChangeAspect="1" noChangeArrowheads="1"/>
          </p:cNvPicPr>
          <p:nvPr/>
        </p:nvPicPr>
        <p:blipFill>
          <a:blip r:embed="rId4" cstate="print"/>
          <a:srcRect/>
          <a:stretch>
            <a:fillRect/>
          </a:stretch>
        </p:blipFill>
        <p:spPr bwMode="auto">
          <a:xfrm>
            <a:off x="2905125" y="1490663"/>
            <a:ext cx="1158875" cy="862012"/>
          </a:xfrm>
          <a:prstGeom prst="rect">
            <a:avLst/>
          </a:prstGeom>
          <a:noFill/>
          <a:ln w="9525">
            <a:noFill/>
            <a:miter lim="800000"/>
            <a:headEnd/>
            <a:tailEnd/>
          </a:ln>
        </p:spPr>
      </p:pic>
      <p:sp>
        <p:nvSpPr>
          <p:cNvPr id="20487" name="AutoShape 7"/>
          <p:cNvSpPr>
            <a:spLocks noChangeArrowheads="1"/>
          </p:cNvSpPr>
          <p:nvPr/>
        </p:nvSpPr>
        <p:spPr bwMode="auto">
          <a:xfrm rot="342635">
            <a:off x="4670425" y="2700338"/>
            <a:ext cx="596900" cy="293687"/>
          </a:xfrm>
          <a:prstGeom prst="rightArrow">
            <a:avLst>
              <a:gd name="adj1" fmla="val 25537"/>
              <a:gd name="adj2" fmla="val 57501"/>
            </a:avLst>
          </a:prstGeom>
          <a:solidFill>
            <a:schemeClr val="tx1"/>
          </a:solidFill>
          <a:ln w="9525">
            <a:noFill/>
            <a:miter lim="800000"/>
            <a:headEnd/>
            <a:tailEnd/>
          </a:ln>
        </p:spPr>
        <p:txBody>
          <a:bodyPr wrap="none" anchor="ctr"/>
          <a:lstStyle/>
          <a:p>
            <a:endParaRPr lang="en-GB">
              <a:solidFill>
                <a:srgbClr val="FFFFFF"/>
              </a:solidFill>
            </a:endParaRPr>
          </a:p>
        </p:txBody>
      </p:sp>
      <p:pic>
        <p:nvPicPr>
          <p:cNvPr id="20488" name="Picture 8" descr="01_1_full"/>
          <p:cNvPicPr>
            <a:picLocks noChangeAspect="1" noChangeArrowheads="1"/>
          </p:cNvPicPr>
          <p:nvPr/>
        </p:nvPicPr>
        <p:blipFill>
          <a:blip r:embed="rId5" cstate="print"/>
          <a:srcRect/>
          <a:stretch>
            <a:fillRect/>
          </a:stretch>
        </p:blipFill>
        <p:spPr bwMode="auto">
          <a:xfrm>
            <a:off x="4048125" y="2533650"/>
            <a:ext cx="574675" cy="731838"/>
          </a:xfrm>
          <a:prstGeom prst="rect">
            <a:avLst/>
          </a:prstGeom>
          <a:noFill/>
          <a:ln w="9525">
            <a:noFill/>
            <a:miter lim="800000"/>
            <a:headEnd/>
            <a:tailEnd/>
          </a:ln>
        </p:spPr>
      </p:pic>
      <p:pic>
        <p:nvPicPr>
          <p:cNvPr id="20489" name="Picture 9" descr="05_2_half"/>
          <p:cNvPicPr>
            <a:picLocks noChangeAspect="1" noChangeArrowheads="1"/>
          </p:cNvPicPr>
          <p:nvPr/>
        </p:nvPicPr>
        <p:blipFill>
          <a:blip r:embed="rId6" cstate="print"/>
          <a:srcRect/>
          <a:stretch>
            <a:fillRect/>
          </a:stretch>
        </p:blipFill>
        <p:spPr bwMode="auto">
          <a:xfrm>
            <a:off x="5321300" y="2755900"/>
            <a:ext cx="684213" cy="606425"/>
          </a:xfrm>
          <a:prstGeom prst="rect">
            <a:avLst/>
          </a:prstGeom>
          <a:noFill/>
          <a:ln w="9525">
            <a:noFill/>
            <a:miter lim="800000"/>
            <a:headEnd/>
            <a:tailEnd/>
          </a:ln>
        </p:spPr>
      </p:pic>
      <p:pic>
        <p:nvPicPr>
          <p:cNvPr id="20490" name="Picture 10" descr="00_bone"/>
          <p:cNvPicPr>
            <a:picLocks noChangeAspect="1" noChangeArrowheads="1"/>
          </p:cNvPicPr>
          <p:nvPr/>
        </p:nvPicPr>
        <p:blipFill>
          <a:blip r:embed="rId7" cstate="print"/>
          <a:srcRect r="5698" b="19521"/>
          <a:stretch>
            <a:fillRect/>
          </a:stretch>
        </p:blipFill>
        <p:spPr bwMode="auto">
          <a:xfrm>
            <a:off x="0" y="5010150"/>
            <a:ext cx="9144000" cy="1847850"/>
          </a:xfrm>
          <a:prstGeom prst="rect">
            <a:avLst/>
          </a:prstGeom>
          <a:noFill/>
          <a:ln w="9525">
            <a:noFill/>
            <a:miter lim="800000"/>
            <a:headEnd/>
            <a:tailEnd/>
          </a:ln>
        </p:spPr>
      </p:pic>
      <p:pic>
        <p:nvPicPr>
          <p:cNvPr id="20491" name="Picture 11" descr="29_RANKL"/>
          <p:cNvPicPr>
            <a:picLocks noChangeAspect="1" noChangeArrowheads="1"/>
          </p:cNvPicPr>
          <p:nvPr/>
        </p:nvPicPr>
        <p:blipFill>
          <a:blip r:embed="rId8" cstate="print"/>
          <a:srcRect/>
          <a:stretch>
            <a:fillRect/>
          </a:stretch>
        </p:blipFill>
        <p:spPr bwMode="auto">
          <a:xfrm>
            <a:off x="5243513" y="3632200"/>
            <a:ext cx="161925" cy="158750"/>
          </a:xfrm>
          <a:prstGeom prst="rect">
            <a:avLst/>
          </a:prstGeom>
          <a:noFill/>
          <a:ln w="9525">
            <a:noFill/>
            <a:miter lim="800000"/>
            <a:headEnd/>
            <a:tailEnd/>
          </a:ln>
        </p:spPr>
      </p:pic>
      <p:pic>
        <p:nvPicPr>
          <p:cNvPr id="20492" name="Picture 12" descr="23_RANKL"/>
          <p:cNvPicPr>
            <a:picLocks noChangeAspect="1" noChangeArrowheads="1"/>
          </p:cNvPicPr>
          <p:nvPr/>
        </p:nvPicPr>
        <p:blipFill>
          <a:blip r:embed="rId9" cstate="print"/>
          <a:srcRect/>
          <a:stretch>
            <a:fillRect/>
          </a:stretch>
        </p:blipFill>
        <p:spPr bwMode="auto">
          <a:xfrm>
            <a:off x="4953000" y="3690938"/>
            <a:ext cx="169863" cy="142875"/>
          </a:xfrm>
          <a:prstGeom prst="rect">
            <a:avLst/>
          </a:prstGeom>
          <a:noFill/>
          <a:ln w="9525">
            <a:noFill/>
            <a:miter lim="800000"/>
            <a:headEnd/>
            <a:tailEnd/>
          </a:ln>
        </p:spPr>
      </p:pic>
      <p:pic>
        <p:nvPicPr>
          <p:cNvPr id="20493" name="Picture 13" descr="26_RANKL"/>
          <p:cNvPicPr>
            <a:picLocks noChangeAspect="1" noChangeArrowheads="1"/>
          </p:cNvPicPr>
          <p:nvPr/>
        </p:nvPicPr>
        <p:blipFill>
          <a:blip r:embed="rId10" cstate="print"/>
          <a:srcRect/>
          <a:stretch>
            <a:fillRect/>
          </a:stretch>
        </p:blipFill>
        <p:spPr bwMode="auto">
          <a:xfrm>
            <a:off x="5600700" y="3768725"/>
            <a:ext cx="161925" cy="165100"/>
          </a:xfrm>
          <a:prstGeom prst="rect">
            <a:avLst/>
          </a:prstGeom>
          <a:noFill/>
          <a:ln w="9525">
            <a:noFill/>
            <a:miter lim="800000"/>
            <a:headEnd/>
            <a:tailEnd/>
          </a:ln>
        </p:spPr>
      </p:pic>
      <p:pic>
        <p:nvPicPr>
          <p:cNvPr id="20494" name="Picture 14" descr="29_RANKL"/>
          <p:cNvPicPr>
            <a:picLocks noChangeAspect="1" noChangeArrowheads="1"/>
          </p:cNvPicPr>
          <p:nvPr/>
        </p:nvPicPr>
        <p:blipFill>
          <a:blip r:embed="rId8" cstate="print"/>
          <a:srcRect/>
          <a:stretch>
            <a:fillRect/>
          </a:stretch>
        </p:blipFill>
        <p:spPr bwMode="auto">
          <a:xfrm>
            <a:off x="3305175" y="4471988"/>
            <a:ext cx="161925" cy="158750"/>
          </a:xfrm>
          <a:prstGeom prst="rect">
            <a:avLst/>
          </a:prstGeom>
          <a:noFill/>
          <a:ln w="9525">
            <a:noFill/>
            <a:miter lim="800000"/>
            <a:headEnd/>
            <a:tailEnd/>
          </a:ln>
        </p:spPr>
      </p:pic>
      <p:pic>
        <p:nvPicPr>
          <p:cNvPr id="20495" name="Picture 15" descr="26_RANKL"/>
          <p:cNvPicPr>
            <a:picLocks noChangeAspect="1" noChangeArrowheads="1"/>
          </p:cNvPicPr>
          <p:nvPr/>
        </p:nvPicPr>
        <p:blipFill>
          <a:blip r:embed="rId10" cstate="print"/>
          <a:srcRect/>
          <a:stretch>
            <a:fillRect/>
          </a:stretch>
        </p:blipFill>
        <p:spPr bwMode="auto">
          <a:xfrm>
            <a:off x="3505200" y="4159250"/>
            <a:ext cx="161925" cy="165100"/>
          </a:xfrm>
          <a:prstGeom prst="rect">
            <a:avLst/>
          </a:prstGeom>
          <a:noFill/>
          <a:ln w="9525">
            <a:noFill/>
            <a:miter lim="800000"/>
            <a:headEnd/>
            <a:tailEnd/>
          </a:ln>
        </p:spPr>
      </p:pic>
      <p:pic>
        <p:nvPicPr>
          <p:cNvPr id="20496" name="Picture 16" descr="27_RANKL"/>
          <p:cNvPicPr>
            <a:picLocks noChangeAspect="1" noChangeArrowheads="1"/>
          </p:cNvPicPr>
          <p:nvPr/>
        </p:nvPicPr>
        <p:blipFill>
          <a:blip r:embed="rId11" cstate="print"/>
          <a:srcRect/>
          <a:stretch>
            <a:fillRect/>
          </a:stretch>
        </p:blipFill>
        <p:spPr bwMode="auto">
          <a:xfrm>
            <a:off x="4210050" y="3995738"/>
            <a:ext cx="161925" cy="150812"/>
          </a:xfrm>
          <a:prstGeom prst="rect">
            <a:avLst/>
          </a:prstGeom>
          <a:noFill/>
          <a:ln w="9525">
            <a:noFill/>
            <a:miter lim="800000"/>
            <a:headEnd/>
            <a:tailEnd/>
          </a:ln>
        </p:spPr>
      </p:pic>
      <p:pic>
        <p:nvPicPr>
          <p:cNvPr id="20497" name="Picture 17" descr="24_RANKL"/>
          <p:cNvPicPr>
            <a:picLocks noChangeAspect="1" noChangeArrowheads="1"/>
          </p:cNvPicPr>
          <p:nvPr/>
        </p:nvPicPr>
        <p:blipFill>
          <a:blip r:embed="rId12" cstate="print"/>
          <a:srcRect/>
          <a:stretch>
            <a:fillRect/>
          </a:stretch>
        </p:blipFill>
        <p:spPr bwMode="auto">
          <a:xfrm>
            <a:off x="3400425" y="4681538"/>
            <a:ext cx="161925" cy="158750"/>
          </a:xfrm>
          <a:prstGeom prst="rect">
            <a:avLst/>
          </a:prstGeom>
          <a:noFill/>
          <a:ln w="9525">
            <a:noFill/>
            <a:miter lim="800000"/>
            <a:headEnd/>
            <a:tailEnd/>
          </a:ln>
        </p:spPr>
      </p:pic>
      <p:pic>
        <p:nvPicPr>
          <p:cNvPr id="20498" name="Picture 18" descr="24_RANKL"/>
          <p:cNvPicPr>
            <a:picLocks noChangeAspect="1" noChangeArrowheads="1"/>
          </p:cNvPicPr>
          <p:nvPr/>
        </p:nvPicPr>
        <p:blipFill>
          <a:blip r:embed="rId12" cstate="print"/>
          <a:srcRect/>
          <a:stretch>
            <a:fillRect/>
          </a:stretch>
        </p:blipFill>
        <p:spPr bwMode="auto">
          <a:xfrm>
            <a:off x="3857625" y="4052888"/>
            <a:ext cx="161925" cy="158750"/>
          </a:xfrm>
          <a:prstGeom prst="rect">
            <a:avLst/>
          </a:prstGeom>
          <a:noFill/>
          <a:ln w="9525">
            <a:noFill/>
            <a:miter lim="800000"/>
            <a:headEnd/>
            <a:tailEnd/>
          </a:ln>
        </p:spPr>
      </p:pic>
      <p:pic>
        <p:nvPicPr>
          <p:cNvPr id="20499" name="Picture 19" descr="24_RANKL"/>
          <p:cNvPicPr>
            <a:picLocks noChangeAspect="1" noChangeArrowheads="1"/>
          </p:cNvPicPr>
          <p:nvPr/>
        </p:nvPicPr>
        <p:blipFill>
          <a:blip r:embed="rId12" cstate="print"/>
          <a:srcRect/>
          <a:stretch>
            <a:fillRect/>
          </a:stretch>
        </p:blipFill>
        <p:spPr bwMode="auto">
          <a:xfrm>
            <a:off x="3362325" y="3219450"/>
            <a:ext cx="161925" cy="158750"/>
          </a:xfrm>
          <a:prstGeom prst="rect">
            <a:avLst/>
          </a:prstGeom>
          <a:noFill/>
          <a:ln w="9525">
            <a:noFill/>
            <a:miter lim="800000"/>
            <a:headEnd/>
            <a:tailEnd/>
          </a:ln>
        </p:spPr>
      </p:pic>
      <p:pic>
        <p:nvPicPr>
          <p:cNvPr id="20500" name="Picture 20" descr="24_RANKL"/>
          <p:cNvPicPr>
            <a:picLocks noChangeAspect="1" noChangeArrowheads="1"/>
          </p:cNvPicPr>
          <p:nvPr/>
        </p:nvPicPr>
        <p:blipFill>
          <a:blip r:embed="rId12" cstate="print"/>
          <a:srcRect/>
          <a:stretch>
            <a:fillRect/>
          </a:stretch>
        </p:blipFill>
        <p:spPr bwMode="auto">
          <a:xfrm>
            <a:off x="4610100" y="3862388"/>
            <a:ext cx="161925" cy="158750"/>
          </a:xfrm>
          <a:prstGeom prst="rect">
            <a:avLst/>
          </a:prstGeom>
          <a:noFill/>
          <a:ln w="9525">
            <a:noFill/>
            <a:miter lim="800000"/>
            <a:headEnd/>
            <a:tailEnd/>
          </a:ln>
        </p:spPr>
      </p:pic>
      <p:sp>
        <p:nvSpPr>
          <p:cNvPr id="20501" name="Text Box 21"/>
          <p:cNvSpPr txBox="1">
            <a:spLocks noChangeArrowheads="1"/>
          </p:cNvSpPr>
          <p:nvPr/>
        </p:nvSpPr>
        <p:spPr bwMode="auto">
          <a:xfrm>
            <a:off x="2538413" y="5659438"/>
            <a:ext cx="1492250" cy="366712"/>
          </a:xfrm>
          <a:prstGeom prst="rect">
            <a:avLst/>
          </a:prstGeom>
          <a:noFill/>
          <a:ln w="9525">
            <a:noFill/>
            <a:miter lim="800000"/>
            <a:headEnd/>
            <a:tailEnd/>
          </a:ln>
        </p:spPr>
        <p:txBody>
          <a:bodyPr wrap="none">
            <a:spAutoFit/>
          </a:bodyPr>
          <a:lstStyle/>
          <a:p>
            <a:r>
              <a:rPr lang="en-US" b="1">
                <a:solidFill>
                  <a:srgbClr val="006AD0"/>
                </a:solidFill>
              </a:rPr>
              <a:t>Osteoblasts</a:t>
            </a:r>
          </a:p>
        </p:txBody>
      </p:sp>
      <p:pic>
        <p:nvPicPr>
          <p:cNvPr id="20502" name="Picture 22" descr="28_RANKL"/>
          <p:cNvPicPr>
            <a:picLocks noChangeAspect="1" noChangeArrowheads="1"/>
          </p:cNvPicPr>
          <p:nvPr/>
        </p:nvPicPr>
        <p:blipFill>
          <a:blip r:embed="rId13" cstate="print"/>
          <a:srcRect/>
          <a:stretch>
            <a:fillRect/>
          </a:stretch>
        </p:blipFill>
        <p:spPr bwMode="auto">
          <a:xfrm>
            <a:off x="4391025" y="3606800"/>
            <a:ext cx="165100" cy="149225"/>
          </a:xfrm>
          <a:prstGeom prst="rect">
            <a:avLst/>
          </a:prstGeom>
          <a:noFill/>
          <a:ln w="9525">
            <a:noFill/>
            <a:miter lim="800000"/>
            <a:headEnd/>
            <a:tailEnd/>
          </a:ln>
        </p:spPr>
      </p:pic>
      <p:pic>
        <p:nvPicPr>
          <p:cNvPr id="20503" name="Picture 23" descr="28_RANKL"/>
          <p:cNvPicPr>
            <a:picLocks noChangeAspect="1" noChangeArrowheads="1"/>
          </p:cNvPicPr>
          <p:nvPr/>
        </p:nvPicPr>
        <p:blipFill>
          <a:blip r:embed="rId14" cstate="print"/>
          <a:srcRect/>
          <a:stretch>
            <a:fillRect/>
          </a:stretch>
        </p:blipFill>
        <p:spPr bwMode="auto">
          <a:xfrm>
            <a:off x="2895600" y="4689475"/>
            <a:ext cx="136525" cy="120650"/>
          </a:xfrm>
          <a:prstGeom prst="rect">
            <a:avLst/>
          </a:prstGeom>
          <a:noFill/>
          <a:ln w="9525">
            <a:noFill/>
            <a:miter lim="800000"/>
            <a:headEnd/>
            <a:tailEnd/>
          </a:ln>
        </p:spPr>
      </p:pic>
      <p:pic>
        <p:nvPicPr>
          <p:cNvPr id="20504" name="Picture 24" descr="16_RANKL_lrg"/>
          <p:cNvPicPr>
            <a:picLocks noChangeAspect="1" noChangeArrowheads="1"/>
          </p:cNvPicPr>
          <p:nvPr/>
        </p:nvPicPr>
        <p:blipFill>
          <a:blip r:embed="rId15" cstate="print"/>
          <a:srcRect/>
          <a:stretch>
            <a:fillRect/>
          </a:stretch>
        </p:blipFill>
        <p:spPr bwMode="auto">
          <a:xfrm>
            <a:off x="7581900" y="1628775"/>
            <a:ext cx="217488" cy="220663"/>
          </a:xfrm>
          <a:prstGeom prst="rect">
            <a:avLst/>
          </a:prstGeom>
          <a:noFill/>
          <a:ln w="9525">
            <a:noFill/>
            <a:miter lim="800000"/>
            <a:headEnd/>
            <a:tailEnd/>
          </a:ln>
        </p:spPr>
      </p:pic>
      <p:pic>
        <p:nvPicPr>
          <p:cNvPr id="20505" name="Picture 25" descr="17_RANK_lrg"/>
          <p:cNvPicPr>
            <a:picLocks noChangeAspect="1" noChangeArrowheads="1"/>
          </p:cNvPicPr>
          <p:nvPr/>
        </p:nvPicPr>
        <p:blipFill>
          <a:blip r:embed="rId16" cstate="print"/>
          <a:srcRect/>
          <a:stretch>
            <a:fillRect/>
          </a:stretch>
        </p:blipFill>
        <p:spPr bwMode="auto">
          <a:xfrm>
            <a:off x="7542213" y="1933575"/>
            <a:ext cx="304800" cy="230188"/>
          </a:xfrm>
          <a:prstGeom prst="rect">
            <a:avLst/>
          </a:prstGeom>
          <a:noFill/>
          <a:ln w="9525">
            <a:noFill/>
            <a:miter lim="800000"/>
            <a:headEnd/>
            <a:tailEnd/>
          </a:ln>
        </p:spPr>
      </p:pic>
      <p:sp>
        <p:nvSpPr>
          <p:cNvPr id="20506" name="Text Box 26"/>
          <p:cNvSpPr txBox="1">
            <a:spLocks noChangeArrowheads="1"/>
          </p:cNvSpPr>
          <p:nvPr/>
        </p:nvSpPr>
        <p:spPr bwMode="auto">
          <a:xfrm>
            <a:off x="7862888" y="1512888"/>
            <a:ext cx="1198562" cy="987425"/>
          </a:xfrm>
          <a:prstGeom prst="rect">
            <a:avLst/>
          </a:prstGeom>
          <a:noFill/>
          <a:ln w="9525" algn="ctr">
            <a:noFill/>
            <a:miter lim="800000"/>
            <a:headEnd/>
            <a:tailEnd/>
          </a:ln>
        </p:spPr>
        <p:txBody>
          <a:bodyPr wrap="none">
            <a:spAutoFit/>
          </a:bodyPr>
          <a:lstStyle/>
          <a:p>
            <a:pPr>
              <a:lnSpc>
                <a:spcPct val="140000"/>
              </a:lnSpc>
            </a:pPr>
            <a:r>
              <a:rPr lang="en-US" sz="1400" b="1">
                <a:solidFill>
                  <a:srgbClr val="FFFFFF"/>
                </a:solidFill>
              </a:rPr>
              <a:t>RANKL</a:t>
            </a:r>
          </a:p>
          <a:p>
            <a:pPr>
              <a:lnSpc>
                <a:spcPct val="140000"/>
              </a:lnSpc>
            </a:pPr>
            <a:r>
              <a:rPr lang="en-US" sz="1400" b="1">
                <a:solidFill>
                  <a:srgbClr val="FFFFFF"/>
                </a:solidFill>
              </a:rPr>
              <a:t>RANK</a:t>
            </a:r>
            <a:br>
              <a:rPr lang="en-US" sz="1400" b="1">
                <a:solidFill>
                  <a:srgbClr val="FFFFFF"/>
                </a:solidFill>
              </a:rPr>
            </a:br>
            <a:r>
              <a:rPr lang="en-US" sz="1400" b="1">
                <a:solidFill>
                  <a:srgbClr val="FFFFFF"/>
                </a:solidFill>
              </a:rPr>
              <a:t>Denosumab</a:t>
            </a:r>
          </a:p>
        </p:txBody>
      </p:sp>
      <p:pic>
        <p:nvPicPr>
          <p:cNvPr id="20507" name="Picture 27" descr="23_RANKL"/>
          <p:cNvPicPr>
            <a:picLocks noChangeAspect="1" noChangeArrowheads="1"/>
          </p:cNvPicPr>
          <p:nvPr/>
        </p:nvPicPr>
        <p:blipFill>
          <a:blip r:embed="rId9" cstate="print"/>
          <a:srcRect/>
          <a:stretch>
            <a:fillRect/>
          </a:stretch>
        </p:blipFill>
        <p:spPr bwMode="auto">
          <a:xfrm>
            <a:off x="3154363" y="2640013"/>
            <a:ext cx="169862" cy="142875"/>
          </a:xfrm>
          <a:prstGeom prst="rect">
            <a:avLst/>
          </a:prstGeom>
          <a:noFill/>
          <a:ln w="9525">
            <a:noFill/>
            <a:miter lim="800000"/>
            <a:headEnd/>
            <a:tailEnd/>
          </a:ln>
        </p:spPr>
      </p:pic>
      <p:pic>
        <p:nvPicPr>
          <p:cNvPr id="20508" name="Picture 28" descr="24_RANKL"/>
          <p:cNvPicPr>
            <a:picLocks noChangeAspect="1" noChangeArrowheads="1"/>
          </p:cNvPicPr>
          <p:nvPr/>
        </p:nvPicPr>
        <p:blipFill>
          <a:blip r:embed="rId12" cstate="print"/>
          <a:srcRect/>
          <a:stretch>
            <a:fillRect/>
          </a:stretch>
        </p:blipFill>
        <p:spPr bwMode="auto">
          <a:xfrm>
            <a:off x="3259138" y="4051300"/>
            <a:ext cx="161925" cy="158750"/>
          </a:xfrm>
          <a:prstGeom prst="rect">
            <a:avLst/>
          </a:prstGeom>
          <a:noFill/>
          <a:ln w="9525">
            <a:noFill/>
            <a:miter lim="800000"/>
            <a:headEnd/>
            <a:tailEnd/>
          </a:ln>
        </p:spPr>
      </p:pic>
      <p:pic>
        <p:nvPicPr>
          <p:cNvPr id="20509" name="Picture 29" descr="27_RANKL"/>
          <p:cNvPicPr>
            <a:picLocks noChangeAspect="1" noChangeArrowheads="1"/>
          </p:cNvPicPr>
          <p:nvPr/>
        </p:nvPicPr>
        <p:blipFill>
          <a:blip r:embed="rId11" cstate="print"/>
          <a:srcRect/>
          <a:stretch>
            <a:fillRect/>
          </a:stretch>
        </p:blipFill>
        <p:spPr bwMode="auto">
          <a:xfrm>
            <a:off x="3257550" y="3592513"/>
            <a:ext cx="161925" cy="150812"/>
          </a:xfrm>
          <a:prstGeom prst="rect">
            <a:avLst/>
          </a:prstGeom>
          <a:noFill/>
          <a:ln w="9525">
            <a:noFill/>
            <a:miter lim="800000"/>
            <a:headEnd/>
            <a:tailEnd/>
          </a:ln>
        </p:spPr>
      </p:pic>
      <p:pic>
        <p:nvPicPr>
          <p:cNvPr id="20510" name="Picture 30" descr="24_RANKL"/>
          <p:cNvPicPr>
            <a:picLocks noChangeAspect="1" noChangeArrowheads="1"/>
          </p:cNvPicPr>
          <p:nvPr/>
        </p:nvPicPr>
        <p:blipFill>
          <a:blip r:embed="rId12" cstate="print"/>
          <a:srcRect/>
          <a:stretch>
            <a:fillRect/>
          </a:stretch>
        </p:blipFill>
        <p:spPr bwMode="auto">
          <a:xfrm>
            <a:off x="3489325" y="3505200"/>
            <a:ext cx="161925" cy="158750"/>
          </a:xfrm>
          <a:prstGeom prst="rect">
            <a:avLst/>
          </a:prstGeom>
          <a:noFill/>
          <a:ln w="9525">
            <a:noFill/>
            <a:miter lim="800000"/>
            <a:headEnd/>
            <a:tailEnd/>
          </a:ln>
        </p:spPr>
      </p:pic>
      <p:pic>
        <p:nvPicPr>
          <p:cNvPr id="20511" name="Picture 31" descr="28_RANKL"/>
          <p:cNvPicPr>
            <a:picLocks noChangeAspect="1" noChangeArrowheads="1"/>
          </p:cNvPicPr>
          <p:nvPr/>
        </p:nvPicPr>
        <p:blipFill>
          <a:blip r:embed="rId13" cstate="print"/>
          <a:srcRect/>
          <a:stretch>
            <a:fillRect/>
          </a:stretch>
        </p:blipFill>
        <p:spPr bwMode="auto">
          <a:xfrm>
            <a:off x="3582988" y="2640013"/>
            <a:ext cx="165100" cy="149225"/>
          </a:xfrm>
          <a:prstGeom prst="rect">
            <a:avLst/>
          </a:prstGeom>
          <a:noFill/>
          <a:ln w="9525">
            <a:noFill/>
            <a:miter lim="800000"/>
            <a:headEnd/>
            <a:tailEnd/>
          </a:ln>
        </p:spPr>
      </p:pic>
      <p:pic>
        <p:nvPicPr>
          <p:cNvPr id="20512" name="Picture 32" descr="24_RANKL"/>
          <p:cNvPicPr>
            <a:picLocks noChangeAspect="1" noChangeArrowheads="1"/>
          </p:cNvPicPr>
          <p:nvPr/>
        </p:nvPicPr>
        <p:blipFill>
          <a:blip r:embed="rId12" cstate="print"/>
          <a:srcRect/>
          <a:stretch>
            <a:fillRect/>
          </a:stretch>
        </p:blipFill>
        <p:spPr bwMode="auto">
          <a:xfrm>
            <a:off x="3328988" y="2703513"/>
            <a:ext cx="161925" cy="158750"/>
          </a:xfrm>
          <a:prstGeom prst="rect">
            <a:avLst/>
          </a:prstGeom>
          <a:noFill/>
          <a:ln w="9525">
            <a:noFill/>
            <a:miter lim="800000"/>
            <a:headEnd/>
            <a:tailEnd/>
          </a:ln>
        </p:spPr>
      </p:pic>
      <p:pic>
        <p:nvPicPr>
          <p:cNvPr id="20513" name="Picture 33" descr="17_RANK_lrg"/>
          <p:cNvPicPr>
            <a:picLocks noChangeAspect="1" noChangeArrowheads="1"/>
          </p:cNvPicPr>
          <p:nvPr/>
        </p:nvPicPr>
        <p:blipFill>
          <a:blip r:embed="rId17" cstate="print"/>
          <a:srcRect/>
          <a:stretch>
            <a:fillRect/>
          </a:stretch>
        </p:blipFill>
        <p:spPr bwMode="auto">
          <a:xfrm>
            <a:off x="3625850" y="1474788"/>
            <a:ext cx="144463" cy="109537"/>
          </a:xfrm>
          <a:prstGeom prst="rect">
            <a:avLst/>
          </a:prstGeom>
          <a:noFill/>
          <a:ln w="9525">
            <a:noFill/>
            <a:miter lim="800000"/>
            <a:headEnd/>
            <a:tailEnd/>
          </a:ln>
        </p:spPr>
      </p:pic>
      <p:pic>
        <p:nvPicPr>
          <p:cNvPr id="20514" name="Picture 34" descr="17_RANK_lrg"/>
          <p:cNvPicPr>
            <a:picLocks noChangeAspect="1" noChangeArrowheads="1"/>
          </p:cNvPicPr>
          <p:nvPr/>
        </p:nvPicPr>
        <p:blipFill>
          <a:blip r:embed="rId18" cstate="print"/>
          <a:srcRect/>
          <a:stretch>
            <a:fillRect/>
          </a:stretch>
        </p:blipFill>
        <p:spPr bwMode="auto">
          <a:xfrm rot="-2785462">
            <a:off x="3076575" y="1539876"/>
            <a:ext cx="198437" cy="150812"/>
          </a:xfrm>
          <a:prstGeom prst="rect">
            <a:avLst/>
          </a:prstGeom>
          <a:noFill/>
          <a:ln w="9525">
            <a:noFill/>
            <a:miter lim="800000"/>
            <a:headEnd/>
            <a:tailEnd/>
          </a:ln>
        </p:spPr>
      </p:pic>
      <p:pic>
        <p:nvPicPr>
          <p:cNvPr id="20515" name="Picture 35" descr="17_RANK_lrg"/>
          <p:cNvPicPr>
            <a:picLocks noChangeAspect="1" noChangeArrowheads="1"/>
          </p:cNvPicPr>
          <p:nvPr/>
        </p:nvPicPr>
        <p:blipFill>
          <a:blip r:embed="rId19" cstate="print"/>
          <a:srcRect/>
          <a:stretch>
            <a:fillRect/>
          </a:stretch>
        </p:blipFill>
        <p:spPr bwMode="auto">
          <a:xfrm rot="3327859">
            <a:off x="3975894" y="1889919"/>
            <a:ext cx="149225" cy="112713"/>
          </a:xfrm>
          <a:prstGeom prst="rect">
            <a:avLst/>
          </a:prstGeom>
          <a:noFill/>
          <a:ln w="9525">
            <a:noFill/>
            <a:miter lim="800000"/>
            <a:headEnd/>
            <a:tailEnd/>
          </a:ln>
        </p:spPr>
      </p:pic>
      <p:pic>
        <p:nvPicPr>
          <p:cNvPr id="20516" name="Picture 36" descr="17_RANK_lrg"/>
          <p:cNvPicPr>
            <a:picLocks noChangeAspect="1" noChangeArrowheads="1"/>
          </p:cNvPicPr>
          <p:nvPr/>
        </p:nvPicPr>
        <p:blipFill>
          <a:blip r:embed="rId20" cstate="print"/>
          <a:srcRect/>
          <a:stretch>
            <a:fillRect/>
          </a:stretch>
        </p:blipFill>
        <p:spPr bwMode="auto">
          <a:xfrm rot="8681693">
            <a:off x="3913188" y="2187575"/>
            <a:ext cx="163512" cy="123825"/>
          </a:xfrm>
          <a:prstGeom prst="rect">
            <a:avLst/>
          </a:prstGeom>
          <a:noFill/>
          <a:ln w="9525">
            <a:noFill/>
            <a:miter lim="800000"/>
            <a:headEnd/>
            <a:tailEnd/>
          </a:ln>
        </p:spPr>
      </p:pic>
      <p:pic>
        <p:nvPicPr>
          <p:cNvPr id="20517" name="Picture 37" descr="17_RANK_lrg"/>
          <p:cNvPicPr>
            <a:picLocks noChangeAspect="1" noChangeArrowheads="1"/>
          </p:cNvPicPr>
          <p:nvPr/>
        </p:nvPicPr>
        <p:blipFill>
          <a:blip r:embed="rId21" cstate="print"/>
          <a:srcRect/>
          <a:stretch>
            <a:fillRect/>
          </a:stretch>
        </p:blipFill>
        <p:spPr bwMode="auto">
          <a:xfrm rot="-7690230">
            <a:off x="2924175" y="2122488"/>
            <a:ext cx="153987" cy="115888"/>
          </a:xfrm>
          <a:prstGeom prst="rect">
            <a:avLst/>
          </a:prstGeom>
          <a:noFill/>
          <a:ln w="9525">
            <a:noFill/>
            <a:miter lim="800000"/>
            <a:headEnd/>
            <a:tailEnd/>
          </a:ln>
        </p:spPr>
      </p:pic>
      <p:sp>
        <p:nvSpPr>
          <p:cNvPr id="20518" name="Freeform 38"/>
          <p:cNvSpPr>
            <a:spLocks/>
          </p:cNvSpPr>
          <p:nvPr/>
        </p:nvSpPr>
        <p:spPr bwMode="auto">
          <a:xfrm>
            <a:off x="4183063" y="1582738"/>
            <a:ext cx="3249612" cy="1204912"/>
          </a:xfrm>
          <a:custGeom>
            <a:avLst/>
            <a:gdLst>
              <a:gd name="T0" fmla="*/ 2035 w 2035"/>
              <a:gd name="T1" fmla="*/ 735 h 735"/>
              <a:gd name="T2" fmla="*/ 1272 w 2035"/>
              <a:gd name="T3" fmla="*/ 197 h 735"/>
              <a:gd name="T4" fmla="*/ 0 w 2035"/>
              <a:gd name="T5" fmla="*/ 77 h 735"/>
              <a:gd name="T6" fmla="*/ 0 60000 65536"/>
              <a:gd name="T7" fmla="*/ 0 60000 65536"/>
              <a:gd name="T8" fmla="*/ 0 60000 65536"/>
              <a:gd name="T9" fmla="*/ 0 w 2035"/>
              <a:gd name="T10" fmla="*/ 0 h 735"/>
              <a:gd name="T11" fmla="*/ 2035 w 2035"/>
              <a:gd name="T12" fmla="*/ 735 h 735"/>
            </a:gdLst>
            <a:ahLst/>
            <a:cxnLst>
              <a:cxn ang="T6">
                <a:pos x="T0" y="T1"/>
              </a:cxn>
              <a:cxn ang="T7">
                <a:pos x="T2" y="T3"/>
              </a:cxn>
              <a:cxn ang="T8">
                <a:pos x="T4" y="T5"/>
              </a:cxn>
            </a:cxnLst>
            <a:rect l="T9" t="T10" r="T11" b="T12"/>
            <a:pathLst>
              <a:path w="2035" h="735">
                <a:moveTo>
                  <a:pt x="2035" y="735"/>
                </a:moveTo>
                <a:cubicBezTo>
                  <a:pt x="1924" y="620"/>
                  <a:pt x="1656" y="322"/>
                  <a:pt x="1272" y="197"/>
                </a:cubicBezTo>
                <a:cubicBezTo>
                  <a:pt x="888" y="72"/>
                  <a:pt x="648" y="0"/>
                  <a:pt x="0" y="77"/>
                </a:cubicBezTo>
              </a:path>
            </a:pathLst>
          </a:custGeom>
          <a:noFill/>
          <a:ln w="57150" cap="rnd" cmpd="sng">
            <a:solidFill>
              <a:schemeClr val="tx2"/>
            </a:solidFill>
            <a:prstDash val="sysDot"/>
            <a:round/>
            <a:headEnd type="none" w="med" len="med"/>
            <a:tailEnd type="triangle" w="med" len="med"/>
          </a:ln>
        </p:spPr>
        <p:txBody>
          <a:bodyPr/>
          <a:lstStyle/>
          <a:p>
            <a:endParaRPr lang="en-GB">
              <a:solidFill>
                <a:srgbClr val="FFFFFF"/>
              </a:solidFill>
            </a:endParaRPr>
          </a:p>
        </p:txBody>
      </p:sp>
      <p:sp>
        <p:nvSpPr>
          <p:cNvPr id="20519" name="Freeform 39"/>
          <p:cNvSpPr>
            <a:spLocks/>
          </p:cNvSpPr>
          <p:nvPr/>
        </p:nvSpPr>
        <p:spPr bwMode="auto">
          <a:xfrm>
            <a:off x="8016875" y="3779838"/>
            <a:ext cx="220663" cy="1506537"/>
          </a:xfrm>
          <a:custGeom>
            <a:avLst/>
            <a:gdLst>
              <a:gd name="T0" fmla="*/ 58 w 139"/>
              <a:gd name="T1" fmla="*/ 0 h 811"/>
              <a:gd name="T2" fmla="*/ 130 w 139"/>
              <a:gd name="T3" fmla="*/ 398 h 811"/>
              <a:gd name="T4" fmla="*/ 0 w 139"/>
              <a:gd name="T5" fmla="*/ 811 h 811"/>
              <a:gd name="T6" fmla="*/ 0 60000 65536"/>
              <a:gd name="T7" fmla="*/ 0 60000 65536"/>
              <a:gd name="T8" fmla="*/ 0 60000 65536"/>
              <a:gd name="T9" fmla="*/ 0 w 139"/>
              <a:gd name="T10" fmla="*/ 0 h 811"/>
              <a:gd name="T11" fmla="*/ 139 w 139"/>
              <a:gd name="T12" fmla="*/ 811 h 811"/>
            </a:gdLst>
            <a:ahLst/>
            <a:cxnLst>
              <a:cxn ang="T6">
                <a:pos x="T0" y="T1"/>
              </a:cxn>
              <a:cxn ang="T7">
                <a:pos x="T2" y="T3"/>
              </a:cxn>
              <a:cxn ang="T8">
                <a:pos x="T4" y="T5"/>
              </a:cxn>
            </a:cxnLst>
            <a:rect l="T9" t="T10" r="T11" b="T12"/>
            <a:pathLst>
              <a:path w="139" h="811">
                <a:moveTo>
                  <a:pt x="58" y="0"/>
                </a:moveTo>
                <a:cubicBezTo>
                  <a:pt x="70" y="66"/>
                  <a:pt x="139" y="163"/>
                  <a:pt x="130" y="398"/>
                </a:cubicBezTo>
                <a:cubicBezTo>
                  <a:pt x="121" y="633"/>
                  <a:pt x="27" y="725"/>
                  <a:pt x="0" y="811"/>
                </a:cubicBezTo>
              </a:path>
            </a:pathLst>
          </a:custGeom>
          <a:noFill/>
          <a:ln w="57150" cap="rnd" cmpd="sng">
            <a:solidFill>
              <a:schemeClr val="tx2"/>
            </a:solidFill>
            <a:prstDash val="sysDot"/>
            <a:round/>
            <a:headEnd type="none" w="med" len="med"/>
            <a:tailEnd type="none" w="med" len="med"/>
          </a:ln>
        </p:spPr>
        <p:txBody>
          <a:bodyPr/>
          <a:lstStyle/>
          <a:p>
            <a:endParaRPr lang="en-GB">
              <a:solidFill>
                <a:srgbClr val="FFFFFF"/>
              </a:solidFill>
            </a:endParaRPr>
          </a:p>
        </p:txBody>
      </p:sp>
      <p:sp>
        <p:nvSpPr>
          <p:cNvPr id="20520" name="Freeform 40"/>
          <p:cNvSpPr>
            <a:spLocks/>
          </p:cNvSpPr>
          <p:nvPr/>
        </p:nvSpPr>
        <p:spPr bwMode="auto">
          <a:xfrm>
            <a:off x="1009650" y="1771650"/>
            <a:ext cx="1838325" cy="981075"/>
          </a:xfrm>
          <a:custGeom>
            <a:avLst/>
            <a:gdLst>
              <a:gd name="T0" fmla="*/ 0 w 1158"/>
              <a:gd name="T1" fmla="*/ 618 h 618"/>
              <a:gd name="T2" fmla="*/ 390 w 1158"/>
              <a:gd name="T3" fmla="*/ 216 h 618"/>
              <a:gd name="T4" fmla="*/ 1158 w 1158"/>
              <a:gd name="T5" fmla="*/ 12 h 618"/>
              <a:gd name="T6" fmla="*/ 0 60000 65536"/>
              <a:gd name="T7" fmla="*/ 0 60000 65536"/>
              <a:gd name="T8" fmla="*/ 0 60000 65536"/>
              <a:gd name="T9" fmla="*/ 0 w 1158"/>
              <a:gd name="T10" fmla="*/ 0 h 618"/>
              <a:gd name="T11" fmla="*/ 1158 w 1158"/>
              <a:gd name="T12" fmla="*/ 618 h 618"/>
            </a:gdLst>
            <a:ahLst/>
            <a:cxnLst>
              <a:cxn ang="T6">
                <a:pos x="T0" y="T1"/>
              </a:cxn>
              <a:cxn ang="T7">
                <a:pos x="T2" y="T3"/>
              </a:cxn>
              <a:cxn ang="T8">
                <a:pos x="T4" y="T5"/>
              </a:cxn>
            </a:cxnLst>
            <a:rect l="T9" t="T10" r="T11" b="T12"/>
            <a:pathLst>
              <a:path w="1158" h="618">
                <a:moveTo>
                  <a:pt x="0" y="618"/>
                </a:moveTo>
                <a:cubicBezTo>
                  <a:pt x="65" y="551"/>
                  <a:pt x="197" y="317"/>
                  <a:pt x="390" y="216"/>
                </a:cubicBezTo>
                <a:cubicBezTo>
                  <a:pt x="810" y="0"/>
                  <a:pt x="998" y="54"/>
                  <a:pt x="1158" y="12"/>
                </a:cubicBezTo>
              </a:path>
            </a:pathLst>
          </a:custGeom>
          <a:noFill/>
          <a:ln w="57150" cap="rnd" cmpd="sng">
            <a:solidFill>
              <a:schemeClr val="tx2"/>
            </a:solidFill>
            <a:prstDash val="sysDot"/>
            <a:round/>
            <a:headEnd type="none" w="med" len="med"/>
            <a:tailEnd type="none" w="med" len="med"/>
          </a:ln>
        </p:spPr>
        <p:txBody>
          <a:bodyPr/>
          <a:lstStyle/>
          <a:p>
            <a:endParaRPr lang="en-GB">
              <a:solidFill>
                <a:srgbClr val="FFFFFF"/>
              </a:solidFill>
            </a:endParaRPr>
          </a:p>
        </p:txBody>
      </p:sp>
      <p:sp>
        <p:nvSpPr>
          <p:cNvPr id="20521" name="AutoShape 41"/>
          <p:cNvSpPr>
            <a:spLocks noChangeArrowheads="1"/>
          </p:cNvSpPr>
          <p:nvPr/>
        </p:nvSpPr>
        <p:spPr bwMode="auto">
          <a:xfrm rot="2761317">
            <a:off x="6079332" y="3272631"/>
            <a:ext cx="596900" cy="293687"/>
          </a:xfrm>
          <a:prstGeom prst="rightArrow">
            <a:avLst>
              <a:gd name="adj1" fmla="val 25537"/>
              <a:gd name="adj2" fmla="val 57501"/>
            </a:avLst>
          </a:prstGeom>
          <a:solidFill>
            <a:schemeClr val="tx1"/>
          </a:solidFill>
          <a:ln w="9525">
            <a:noFill/>
            <a:miter lim="800000"/>
            <a:headEnd/>
            <a:tailEnd/>
          </a:ln>
        </p:spPr>
        <p:txBody>
          <a:bodyPr wrap="none" anchor="ctr"/>
          <a:lstStyle/>
          <a:p>
            <a:endParaRPr lang="en-GB">
              <a:solidFill>
                <a:srgbClr val="FFFFFF"/>
              </a:solidFill>
            </a:endParaRPr>
          </a:p>
        </p:txBody>
      </p:sp>
      <p:sp>
        <p:nvSpPr>
          <p:cNvPr id="20522" name="AutoShape 42"/>
          <p:cNvSpPr>
            <a:spLocks noChangeArrowheads="1"/>
          </p:cNvSpPr>
          <p:nvPr/>
        </p:nvSpPr>
        <p:spPr bwMode="auto">
          <a:xfrm rot="4545750">
            <a:off x="7060406" y="4636294"/>
            <a:ext cx="384175" cy="293688"/>
          </a:xfrm>
          <a:prstGeom prst="rightArrow">
            <a:avLst>
              <a:gd name="adj1" fmla="val 25537"/>
              <a:gd name="adj2" fmla="val 37008"/>
            </a:avLst>
          </a:prstGeom>
          <a:solidFill>
            <a:schemeClr val="tx1"/>
          </a:solidFill>
          <a:ln w="9525">
            <a:noFill/>
            <a:miter lim="800000"/>
            <a:headEnd/>
            <a:tailEnd/>
          </a:ln>
        </p:spPr>
        <p:txBody>
          <a:bodyPr wrap="none" anchor="ctr"/>
          <a:lstStyle/>
          <a:p>
            <a:endParaRPr lang="en-GB">
              <a:solidFill>
                <a:srgbClr val="FFFFFF"/>
              </a:solidFill>
            </a:endParaRPr>
          </a:p>
        </p:txBody>
      </p:sp>
      <p:sp>
        <p:nvSpPr>
          <p:cNvPr id="20523" name="Text Box 43"/>
          <p:cNvSpPr txBox="1">
            <a:spLocks noChangeArrowheads="1"/>
          </p:cNvSpPr>
          <p:nvPr/>
        </p:nvSpPr>
        <p:spPr bwMode="auto">
          <a:xfrm>
            <a:off x="2084388" y="2147888"/>
            <a:ext cx="785812" cy="517525"/>
          </a:xfrm>
          <a:prstGeom prst="rect">
            <a:avLst/>
          </a:prstGeom>
          <a:noFill/>
          <a:ln w="9525">
            <a:noFill/>
            <a:miter lim="800000"/>
            <a:headEnd/>
            <a:tailEnd/>
          </a:ln>
        </p:spPr>
        <p:txBody>
          <a:bodyPr wrap="none">
            <a:spAutoFit/>
          </a:bodyPr>
          <a:lstStyle/>
          <a:p>
            <a:pPr algn="ctr"/>
            <a:r>
              <a:rPr lang="en-US" sz="1400" b="1">
                <a:solidFill>
                  <a:srgbClr val="FFFFFF"/>
                </a:solidFill>
              </a:rPr>
              <a:t>Tumor </a:t>
            </a:r>
            <a:br>
              <a:rPr lang="en-US" sz="1400" b="1">
                <a:solidFill>
                  <a:srgbClr val="FFFFFF"/>
                </a:solidFill>
              </a:rPr>
            </a:br>
            <a:r>
              <a:rPr lang="en-US" sz="1400" b="1">
                <a:solidFill>
                  <a:srgbClr val="FFFFFF"/>
                </a:solidFill>
              </a:rPr>
              <a:t>Cell</a:t>
            </a:r>
          </a:p>
        </p:txBody>
      </p:sp>
      <p:pic>
        <p:nvPicPr>
          <p:cNvPr id="20524" name="Picture 44" descr="15_5_empty_dying"/>
          <p:cNvPicPr>
            <a:picLocks noChangeAspect="1" noChangeArrowheads="1"/>
          </p:cNvPicPr>
          <p:nvPr/>
        </p:nvPicPr>
        <p:blipFill>
          <a:blip r:embed="rId22" cstate="print"/>
          <a:srcRect/>
          <a:stretch>
            <a:fillRect/>
          </a:stretch>
        </p:blipFill>
        <p:spPr bwMode="auto">
          <a:xfrm>
            <a:off x="5667375" y="4967288"/>
            <a:ext cx="2852738" cy="1684337"/>
          </a:xfrm>
          <a:prstGeom prst="rect">
            <a:avLst/>
          </a:prstGeom>
          <a:noFill/>
          <a:ln w="9525">
            <a:noFill/>
            <a:miter lim="800000"/>
            <a:headEnd/>
            <a:tailEnd/>
          </a:ln>
        </p:spPr>
      </p:pic>
      <p:pic>
        <p:nvPicPr>
          <p:cNvPr id="20525" name="Picture 45" descr="09_3_empty_dying"/>
          <p:cNvPicPr>
            <a:picLocks noChangeAspect="1" noChangeArrowheads="1"/>
          </p:cNvPicPr>
          <p:nvPr/>
        </p:nvPicPr>
        <p:blipFill>
          <a:blip r:embed="rId23" cstate="print"/>
          <a:srcRect/>
          <a:stretch>
            <a:fillRect/>
          </a:stretch>
        </p:blipFill>
        <p:spPr bwMode="auto">
          <a:xfrm>
            <a:off x="6359525" y="3657600"/>
            <a:ext cx="1077913" cy="933450"/>
          </a:xfrm>
          <a:prstGeom prst="rect">
            <a:avLst/>
          </a:prstGeom>
          <a:noFill/>
          <a:ln w="9525">
            <a:noFill/>
            <a:miter lim="800000"/>
            <a:headEnd/>
            <a:tailEnd/>
          </a:ln>
        </p:spPr>
      </p:pic>
      <p:pic>
        <p:nvPicPr>
          <p:cNvPr id="20526" name="Picture 46" descr="17_RANK_lrg"/>
          <p:cNvPicPr>
            <a:picLocks noChangeAspect="1" noChangeArrowheads="1"/>
          </p:cNvPicPr>
          <p:nvPr/>
        </p:nvPicPr>
        <p:blipFill>
          <a:blip r:embed="rId21" cstate="print"/>
          <a:srcRect/>
          <a:stretch>
            <a:fillRect/>
          </a:stretch>
        </p:blipFill>
        <p:spPr bwMode="auto">
          <a:xfrm rot="-7690230">
            <a:off x="5356225" y="3170238"/>
            <a:ext cx="153987" cy="115888"/>
          </a:xfrm>
          <a:prstGeom prst="rect">
            <a:avLst/>
          </a:prstGeom>
          <a:noFill/>
          <a:ln w="9525">
            <a:noFill/>
            <a:miter lim="800000"/>
            <a:headEnd/>
            <a:tailEnd/>
          </a:ln>
        </p:spPr>
      </p:pic>
      <p:sp>
        <p:nvSpPr>
          <p:cNvPr id="55343" name="AutoShape 47"/>
          <p:cNvSpPr>
            <a:spLocks noChangeArrowheads="1"/>
          </p:cNvSpPr>
          <p:nvPr/>
        </p:nvSpPr>
        <p:spPr bwMode="auto">
          <a:xfrm>
            <a:off x="655638" y="2881313"/>
            <a:ext cx="754062" cy="782637"/>
          </a:xfrm>
          <a:custGeom>
            <a:avLst/>
            <a:gdLst>
              <a:gd name="G0" fmla="+- 2700 0 0"/>
              <a:gd name="G1" fmla="*/ G0 2 1"/>
              <a:gd name="G2" fmla="+- 21600 0 G1"/>
              <a:gd name="G3" fmla="*/ G2 G2 1"/>
              <a:gd name="G4" fmla="*/ G0 G0 1"/>
              <a:gd name="G5" fmla="+- G3 0 G4"/>
              <a:gd name="G6" fmla="*/ G5 1 8"/>
              <a:gd name="G7" fmla="sqrt G6"/>
              <a:gd name="G8" fmla="*/ G4 1 8"/>
              <a:gd name="G9" fmla="sqrt G8"/>
              <a:gd name="G10" fmla="+- G7 G9 0"/>
              <a:gd name="G11" fmla="+- G7 0 G9"/>
              <a:gd name="G12" fmla="+- G10 10800 0"/>
              <a:gd name="G13" fmla="+- 10800 0 G10"/>
              <a:gd name="G14" fmla="+- G11 10800 0"/>
              <a:gd name="G15" fmla="+- 10800 0 G11"/>
              <a:gd name="G16" fmla="+- 21600 0 G0"/>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close/>
                <a:moveTo>
                  <a:pt x="4198" y="6106"/>
                </a:moveTo>
                <a:cubicBezTo>
                  <a:pt x="3223" y="7477"/>
                  <a:pt x="2700" y="9117"/>
                  <a:pt x="2700" y="10799"/>
                </a:cubicBezTo>
                <a:cubicBezTo>
                  <a:pt x="2700" y="15273"/>
                  <a:pt x="6326" y="18900"/>
                  <a:pt x="10800" y="18900"/>
                </a:cubicBezTo>
                <a:cubicBezTo>
                  <a:pt x="12482" y="18900"/>
                  <a:pt x="14122" y="18376"/>
                  <a:pt x="15493" y="17401"/>
                </a:cubicBezTo>
                <a:close/>
              </a:path>
            </a:pathLst>
          </a:custGeom>
          <a:gradFill rotWithShape="1">
            <a:gsLst>
              <a:gs pos="0">
                <a:schemeClr val="hlink">
                  <a:alpha val="50000"/>
                </a:schemeClr>
              </a:gs>
              <a:gs pos="100000">
                <a:schemeClr val="hlink">
                  <a:gamma/>
                  <a:shade val="46275"/>
                  <a:invGamma/>
                </a:schemeClr>
              </a:gs>
            </a:gsLst>
            <a:lin ang="5400000" scaled="1"/>
          </a:gradFill>
          <a:ln w="8001" algn="ctr">
            <a:solidFill>
              <a:schemeClr val="tx1"/>
            </a:solidFill>
            <a:miter lim="800000"/>
            <a:headEnd/>
            <a:tailEnd/>
          </a:ln>
          <a:effectLst/>
        </p:spPr>
        <p:txBody>
          <a:bodyPr wrap="none" anchor="ctr">
            <a:spAutoFit/>
          </a:bodyPr>
          <a:lstStyle/>
          <a:p>
            <a:pPr>
              <a:defRPr/>
            </a:pPr>
            <a:endParaRPr lang="en-GB">
              <a:solidFill>
                <a:srgbClr val="FFFFFF"/>
              </a:solidFill>
            </a:endParaRPr>
          </a:p>
        </p:txBody>
      </p:sp>
      <p:grpSp>
        <p:nvGrpSpPr>
          <p:cNvPr id="2" name="Group 48"/>
          <p:cNvGrpSpPr>
            <a:grpSpLocks noChangeAspect="1"/>
          </p:cNvGrpSpPr>
          <p:nvPr/>
        </p:nvGrpSpPr>
        <p:grpSpPr bwMode="auto">
          <a:xfrm>
            <a:off x="3406775" y="3176588"/>
            <a:ext cx="320675" cy="203200"/>
            <a:chOff x="2230" y="1921"/>
            <a:chExt cx="267" cy="170"/>
          </a:xfrm>
        </p:grpSpPr>
        <p:sp>
          <p:nvSpPr>
            <p:cNvPr id="20650" name="Rectangle 49"/>
            <p:cNvSpPr>
              <a:spLocks noChangeAspect="1" noChangeArrowheads="1"/>
            </p:cNvSpPr>
            <p:nvPr/>
          </p:nvSpPr>
          <p:spPr bwMode="auto">
            <a:xfrm rot="-8921848">
              <a:off x="2342" y="1993"/>
              <a:ext cx="22" cy="16"/>
            </a:xfrm>
            <a:prstGeom prst="rect">
              <a:avLst/>
            </a:prstGeom>
            <a:solidFill>
              <a:schemeClr val="tx2"/>
            </a:solidFill>
            <a:ln w="3175">
              <a:solidFill>
                <a:srgbClr val="FFFF00"/>
              </a:solidFill>
              <a:miter lim="800000"/>
              <a:headEnd/>
              <a:tailEnd/>
            </a:ln>
          </p:spPr>
          <p:txBody>
            <a:bodyPr anchor="ctr">
              <a:spAutoFit/>
            </a:bodyPr>
            <a:lstStyle/>
            <a:p>
              <a:endParaRPr lang="en-GB">
                <a:solidFill>
                  <a:srgbClr val="FFFFFF"/>
                </a:solidFill>
              </a:endParaRPr>
            </a:p>
          </p:txBody>
        </p:sp>
        <p:sp>
          <p:nvSpPr>
            <p:cNvPr id="20651" name="Rectangle 50"/>
            <p:cNvSpPr>
              <a:spLocks noChangeAspect="1" noChangeArrowheads="1"/>
            </p:cNvSpPr>
            <p:nvPr/>
          </p:nvSpPr>
          <p:spPr bwMode="auto">
            <a:xfrm rot="-6900000">
              <a:off x="2328" y="1966"/>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solidFill>
                  <a:srgbClr val="FFFFFF"/>
                </a:solidFill>
              </a:endParaRPr>
            </a:p>
          </p:txBody>
        </p:sp>
        <p:sp>
          <p:nvSpPr>
            <p:cNvPr id="20652" name="Rectangle 51"/>
            <p:cNvSpPr>
              <a:spLocks noChangeAspect="1" noChangeArrowheads="1"/>
            </p:cNvSpPr>
            <p:nvPr/>
          </p:nvSpPr>
          <p:spPr bwMode="auto">
            <a:xfrm rot="-6900000">
              <a:off x="2354" y="1954"/>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solidFill>
                  <a:srgbClr val="FFFFFF"/>
                </a:solidFill>
              </a:endParaRPr>
            </a:p>
          </p:txBody>
        </p:sp>
        <p:sp>
          <p:nvSpPr>
            <p:cNvPr id="20653" name="Rectangle 52"/>
            <p:cNvSpPr>
              <a:spLocks noChangeAspect="1" noChangeArrowheads="1"/>
            </p:cNvSpPr>
            <p:nvPr/>
          </p:nvSpPr>
          <p:spPr bwMode="auto">
            <a:xfrm rot="-6900000">
              <a:off x="2409" y="1874"/>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solidFill>
                  <a:srgbClr val="FFFFFF"/>
                </a:solidFill>
              </a:endParaRPr>
            </a:p>
          </p:txBody>
        </p:sp>
        <p:sp>
          <p:nvSpPr>
            <p:cNvPr id="20654" name="Rectangle 53"/>
            <p:cNvSpPr>
              <a:spLocks noChangeAspect="1" noChangeArrowheads="1"/>
            </p:cNvSpPr>
            <p:nvPr/>
          </p:nvSpPr>
          <p:spPr bwMode="auto">
            <a:xfrm rot="-8839028">
              <a:off x="2307" y="1970"/>
              <a:ext cx="13" cy="110"/>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sp>
          <p:nvSpPr>
            <p:cNvPr id="20655" name="Rectangle 54"/>
            <p:cNvSpPr>
              <a:spLocks noChangeAspect="1" noChangeArrowheads="1"/>
            </p:cNvSpPr>
            <p:nvPr/>
          </p:nvSpPr>
          <p:spPr bwMode="auto">
            <a:xfrm rot="-8839028">
              <a:off x="2329" y="1980"/>
              <a:ext cx="14" cy="111"/>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sp>
          <p:nvSpPr>
            <p:cNvPr id="20656" name="Rectangle 55"/>
            <p:cNvSpPr>
              <a:spLocks noChangeAspect="1" noChangeArrowheads="1"/>
            </p:cNvSpPr>
            <p:nvPr/>
          </p:nvSpPr>
          <p:spPr bwMode="auto">
            <a:xfrm rot="16721847" flipH="1">
              <a:off x="2318" y="1938"/>
              <a:ext cx="22" cy="16"/>
            </a:xfrm>
            <a:prstGeom prst="rect">
              <a:avLst/>
            </a:prstGeom>
            <a:solidFill>
              <a:schemeClr val="tx2"/>
            </a:solidFill>
            <a:ln w="3175">
              <a:solidFill>
                <a:srgbClr val="FFFF00"/>
              </a:solidFill>
              <a:miter lim="800000"/>
              <a:headEnd/>
              <a:tailEnd/>
            </a:ln>
          </p:spPr>
          <p:txBody>
            <a:bodyPr anchor="ctr">
              <a:spAutoFit/>
            </a:bodyPr>
            <a:lstStyle/>
            <a:p>
              <a:endParaRPr lang="en-GB">
                <a:solidFill>
                  <a:srgbClr val="FFFFFF"/>
                </a:solidFill>
              </a:endParaRPr>
            </a:p>
          </p:txBody>
        </p:sp>
        <p:sp>
          <p:nvSpPr>
            <p:cNvPr id="20657" name="Rectangle 56"/>
            <p:cNvSpPr>
              <a:spLocks noChangeAspect="1" noChangeArrowheads="1"/>
            </p:cNvSpPr>
            <p:nvPr/>
          </p:nvSpPr>
          <p:spPr bwMode="auto">
            <a:xfrm rot="-6900000">
              <a:off x="2396" y="1846"/>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solidFill>
                  <a:srgbClr val="FFFFFF"/>
                </a:solidFill>
              </a:endParaRPr>
            </a:p>
          </p:txBody>
        </p:sp>
        <p:sp>
          <p:nvSpPr>
            <p:cNvPr id="20658" name="Rectangle 57"/>
            <p:cNvSpPr>
              <a:spLocks noChangeAspect="1" noChangeArrowheads="1"/>
            </p:cNvSpPr>
            <p:nvPr/>
          </p:nvSpPr>
          <p:spPr bwMode="auto">
            <a:xfrm rot="16639028" flipH="1">
              <a:off x="2279" y="1903"/>
              <a:ext cx="13" cy="111"/>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sp>
          <p:nvSpPr>
            <p:cNvPr id="20659" name="Rectangle 58"/>
            <p:cNvSpPr>
              <a:spLocks noChangeAspect="1" noChangeArrowheads="1"/>
            </p:cNvSpPr>
            <p:nvPr/>
          </p:nvSpPr>
          <p:spPr bwMode="auto">
            <a:xfrm rot="16639028" flipH="1">
              <a:off x="2283" y="1882"/>
              <a:ext cx="13" cy="111"/>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grpSp>
      <p:grpSp>
        <p:nvGrpSpPr>
          <p:cNvPr id="3" name="Group 59"/>
          <p:cNvGrpSpPr>
            <a:grpSpLocks noChangeAspect="1"/>
          </p:cNvGrpSpPr>
          <p:nvPr/>
        </p:nvGrpSpPr>
        <p:grpSpPr bwMode="auto">
          <a:xfrm rot="-2876406">
            <a:off x="3590925" y="2522538"/>
            <a:ext cx="320675" cy="203200"/>
            <a:chOff x="2230" y="1921"/>
            <a:chExt cx="267" cy="170"/>
          </a:xfrm>
        </p:grpSpPr>
        <p:sp>
          <p:nvSpPr>
            <p:cNvPr id="20640" name="Rectangle 60"/>
            <p:cNvSpPr>
              <a:spLocks noChangeAspect="1" noChangeArrowheads="1"/>
            </p:cNvSpPr>
            <p:nvPr/>
          </p:nvSpPr>
          <p:spPr bwMode="auto">
            <a:xfrm rot="-8921848">
              <a:off x="2342" y="1993"/>
              <a:ext cx="22" cy="16"/>
            </a:xfrm>
            <a:prstGeom prst="rect">
              <a:avLst/>
            </a:prstGeom>
            <a:solidFill>
              <a:schemeClr val="tx2"/>
            </a:solidFill>
            <a:ln w="3175">
              <a:solidFill>
                <a:srgbClr val="FFFF00"/>
              </a:solidFill>
              <a:miter lim="800000"/>
              <a:headEnd/>
              <a:tailEnd/>
            </a:ln>
          </p:spPr>
          <p:txBody>
            <a:bodyPr anchor="ctr">
              <a:spAutoFit/>
            </a:bodyPr>
            <a:lstStyle/>
            <a:p>
              <a:endParaRPr lang="en-GB">
                <a:solidFill>
                  <a:srgbClr val="FFFFFF"/>
                </a:solidFill>
              </a:endParaRPr>
            </a:p>
          </p:txBody>
        </p:sp>
        <p:sp>
          <p:nvSpPr>
            <p:cNvPr id="20641" name="Rectangle 61"/>
            <p:cNvSpPr>
              <a:spLocks noChangeAspect="1" noChangeArrowheads="1"/>
            </p:cNvSpPr>
            <p:nvPr/>
          </p:nvSpPr>
          <p:spPr bwMode="auto">
            <a:xfrm rot="-6900000">
              <a:off x="2328" y="1966"/>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solidFill>
                  <a:srgbClr val="FFFFFF"/>
                </a:solidFill>
              </a:endParaRPr>
            </a:p>
          </p:txBody>
        </p:sp>
        <p:sp>
          <p:nvSpPr>
            <p:cNvPr id="20642" name="Rectangle 62"/>
            <p:cNvSpPr>
              <a:spLocks noChangeAspect="1" noChangeArrowheads="1"/>
            </p:cNvSpPr>
            <p:nvPr/>
          </p:nvSpPr>
          <p:spPr bwMode="auto">
            <a:xfrm rot="-6900000">
              <a:off x="2354" y="1954"/>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solidFill>
                  <a:srgbClr val="FFFFFF"/>
                </a:solidFill>
              </a:endParaRPr>
            </a:p>
          </p:txBody>
        </p:sp>
        <p:sp>
          <p:nvSpPr>
            <p:cNvPr id="20643" name="Rectangle 63"/>
            <p:cNvSpPr>
              <a:spLocks noChangeAspect="1" noChangeArrowheads="1"/>
            </p:cNvSpPr>
            <p:nvPr/>
          </p:nvSpPr>
          <p:spPr bwMode="auto">
            <a:xfrm rot="-6900000">
              <a:off x="2409" y="1874"/>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solidFill>
                  <a:srgbClr val="FFFFFF"/>
                </a:solidFill>
              </a:endParaRPr>
            </a:p>
          </p:txBody>
        </p:sp>
        <p:sp>
          <p:nvSpPr>
            <p:cNvPr id="20644" name="Rectangle 64"/>
            <p:cNvSpPr>
              <a:spLocks noChangeAspect="1" noChangeArrowheads="1"/>
            </p:cNvSpPr>
            <p:nvPr/>
          </p:nvSpPr>
          <p:spPr bwMode="auto">
            <a:xfrm rot="-8839028">
              <a:off x="2307" y="1970"/>
              <a:ext cx="13" cy="110"/>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sp>
          <p:nvSpPr>
            <p:cNvPr id="20645" name="Rectangle 65"/>
            <p:cNvSpPr>
              <a:spLocks noChangeAspect="1" noChangeArrowheads="1"/>
            </p:cNvSpPr>
            <p:nvPr/>
          </p:nvSpPr>
          <p:spPr bwMode="auto">
            <a:xfrm rot="-8839028">
              <a:off x="2329" y="1980"/>
              <a:ext cx="14" cy="111"/>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sp>
          <p:nvSpPr>
            <p:cNvPr id="20646" name="Rectangle 66"/>
            <p:cNvSpPr>
              <a:spLocks noChangeAspect="1" noChangeArrowheads="1"/>
            </p:cNvSpPr>
            <p:nvPr/>
          </p:nvSpPr>
          <p:spPr bwMode="auto">
            <a:xfrm rot="16721847" flipH="1">
              <a:off x="2318" y="1938"/>
              <a:ext cx="22" cy="16"/>
            </a:xfrm>
            <a:prstGeom prst="rect">
              <a:avLst/>
            </a:prstGeom>
            <a:solidFill>
              <a:schemeClr val="tx2"/>
            </a:solidFill>
            <a:ln w="3175">
              <a:solidFill>
                <a:srgbClr val="FFFF00"/>
              </a:solidFill>
              <a:miter lim="800000"/>
              <a:headEnd/>
              <a:tailEnd/>
            </a:ln>
          </p:spPr>
          <p:txBody>
            <a:bodyPr anchor="ctr">
              <a:spAutoFit/>
            </a:bodyPr>
            <a:lstStyle/>
            <a:p>
              <a:endParaRPr lang="en-GB">
                <a:solidFill>
                  <a:srgbClr val="FFFFFF"/>
                </a:solidFill>
              </a:endParaRPr>
            </a:p>
          </p:txBody>
        </p:sp>
        <p:sp>
          <p:nvSpPr>
            <p:cNvPr id="20647" name="Rectangle 67"/>
            <p:cNvSpPr>
              <a:spLocks noChangeAspect="1" noChangeArrowheads="1"/>
            </p:cNvSpPr>
            <p:nvPr/>
          </p:nvSpPr>
          <p:spPr bwMode="auto">
            <a:xfrm rot="-6900000">
              <a:off x="2396" y="1846"/>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solidFill>
                  <a:srgbClr val="FFFFFF"/>
                </a:solidFill>
              </a:endParaRPr>
            </a:p>
          </p:txBody>
        </p:sp>
        <p:sp>
          <p:nvSpPr>
            <p:cNvPr id="20648" name="Rectangle 68"/>
            <p:cNvSpPr>
              <a:spLocks noChangeAspect="1" noChangeArrowheads="1"/>
            </p:cNvSpPr>
            <p:nvPr/>
          </p:nvSpPr>
          <p:spPr bwMode="auto">
            <a:xfrm rot="16639028" flipH="1">
              <a:off x="2279" y="1903"/>
              <a:ext cx="13" cy="111"/>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sp>
          <p:nvSpPr>
            <p:cNvPr id="20649" name="Rectangle 69"/>
            <p:cNvSpPr>
              <a:spLocks noChangeAspect="1" noChangeArrowheads="1"/>
            </p:cNvSpPr>
            <p:nvPr/>
          </p:nvSpPr>
          <p:spPr bwMode="auto">
            <a:xfrm rot="16639028" flipH="1">
              <a:off x="2283" y="1882"/>
              <a:ext cx="13" cy="111"/>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grpSp>
      <p:grpSp>
        <p:nvGrpSpPr>
          <p:cNvPr id="4" name="Group 70"/>
          <p:cNvGrpSpPr>
            <a:grpSpLocks noChangeAspect="1"/>
          </p:cNvGrpSpPr>
          <p:nvPr/>
        </p:nvGrpSpPr>
        <p:grpSpPr bwMode="auto">
          <a:xfrm rot="-5561027">
            <a:off x="3057525" y="2503488"/>
            <a:ext cx="320675" cy="203200"/>
            <a:chOff x="2230" y="1921"/>
            <a:chExt cx="267" cy="170"/>
          </a:xfrm>
        </p:grpSpPr>
        <p:sp>
          <p:nvSpPr>
            <p:cNvPr id="20630" name="Rectangle 71"/>
            <p:cNvSpPr>
              <a:spLocks noChangeAspect="1" noChangeArrowheads="1"/>
            </p:cNvSpPr>
            <p:nvPr/>
          </p:nvSpPr>
          <p:spPr bwMode="auto">
            <a:xfrm rot="-8921848">
              <a:off x="2342" y="1993"/>
              <a:ext cx="22" cy="16"/>
            </a:xfrm>
            <a:prstGeom prst="rect">
              <a:avLst/>
            </a:prstGeom>
            <a:solidFill>
              <a:schemeClr val="tx2"/>
            </a:solidFill>
            <a:ln w="3175">
              <a:solidFill>
                <a:srgbClr val="FFCC00"/>
              </a:solidFill>
              <a:miter lim="800000"/>
              <a:headEnd/>
              <a:tailEnd/>
            </a:ln>
          </p:spPr>
          <p:txBody>
            <a:bodyPr anchor="ctr">
              <a:spAutoFit/>
            </a:bodyPr>
            <a:lstStyle/>
            <a:p>
              <a:endParaRPr lang="en-GB">
                <a:solidFill>
                  <a:srgbClr val="FFFFFF"/>
                </a:solidFill>
              </a:endParaRPr>
            </a:p>
          </p:txBody>
        </p:sp>
        <p:sp>
          <p:nvSpPr>
            <p:cNvPr id="20631" name="Rectangle 72"/>
            <p:cNvSpPr>
              <a:spLocks noChangeAspect="1" noChangeArrowheads="1"/>
            </p:cNvSpPr>
            <p:nvPr/>
          </p:nvSpPr>
          <p:spPr bwMode="auto">
            <a:xfrm rot="-6900000">
              <a:off x="2328" y="1966"/>
              <a:ext cx="27" cy="14"/>
            </a:xfrm>
            <a:prstGeom prst="rect">
              <a:avLst/>
            </a:prstGeom>
            <a:solidFill>
              <a:schemeClr val="tx2"/>
            </a:solidFill>
            <a:ln w="3175">
              <a:solidFill>
                <a:srgbClr val="FFCC00"/>
              </a:solidFill>
              <a:miter lim="800000"/>
              <a:headEnd/>
              <a:tailEnd/>
            </a:ln>
          </p:spPr>
          <p:txBody>
            <a:bodyPr wrap="none" anchor="ctr">
              <a:spAutoFit/>
            </a:bodyPr>
            <a:lstStyle/>
            <a:p>
              <a:endParaRPr lang="en-GB">
                <a:solidFill>
                  <a:srgbClr val="FFFFFF"/>
                </a:solidFill>
              </a:endParaRPr>
            </a:p>
          </p:txBody>
        </p:sp>
        <p:sp>
          <p:nvSpPr>
            <p:cNvPr id="20632" name="Rectangle 73"/>
            <p:cNvSpPr>
              <a:spLocks noChangeAspect="1" noChangeArrowheads="1"/>
            </p:cNvSpPr>
            <p:nvPr/>
          </p:nvSpPr>
          <p:spPr bwMode="auto">
            <a:xfrm rot="-6900000">
              <a:off x="2354" y="1954"/>
              <a:ext cx="27" cy="14"/>
            </a:xfrm>
            <a:prstGeom prst="rect">
              <a:avLst/>
            </a:prstGeom>
            <a:solidFill>
              <a:schemeClr val="tx2"/>
            </a:solidFill>
            <a:ln w="3175">
              <a:solidFill>
                <a:srgbClr val="FFCC00"/>
              </a:solidFill>
              <a:miter lim="800000"/>
              <a:headEnd/>
              <a:tailEnd/>
            </a:ln>
          </p:spPr>
          <p:txBody>
            <a:bodyPr wrap="none" anchor="ctr">
              <a:spAutoFit/>
            </a:bodyPr>
            <a:lstStyle/>
            <a:p>
              <a:endParaRPr lang="en-GB">
                <a:solidFill>
                  <a:srgbClr val="FFFFFF"/>
                </a:solidFill>
              </a:endParaRPr>
            </a:p>
          </p:txBody>
        </p:sp>
        <p:sp>
          <p:nvSpPr>
            <p:cNvPr id="20633" name="Rectangle 74"/>
            <p:cNvSpPr>
              <a:spLocks noChangeAspect="1" noChangeArrowheads="1"/>
            </p:cNvSpPr>
            <p:nvPr/>
          </p:nvSpPr>
          <p:spPr bwMode="auto">
            <a:xfrm rot="-6900000">
              <a:off x="2409" y="1874"/>
              <a:ext cx="13" cy="163"/>
            </a:xfrm>
            <a:prstGeom prst="rect">
              <a:avLst/>
            </a:prstGeom>
            <a:solidFill>
              <a:schemeClr val="tx2"/>
            </a:solidFill>
            <a:ln w="9525">
              <a:solidFill>
                <a:srgbClr val="FFCC00"/>
              </a:solidFill>
              <a:miter lim="800000"/>
              <a:headEnd/>
              <a:tailEnd/>
            </a:ln>
          </p:spPr>
          <p:txBody>
            <a:bodyPr wrap="none" anchor="ctr">
              <a:spAutoFit/>
            </a:bodyPr>
            <a:lstStyle/>
            <a:p>
              <a:endParaRPr lang="en-GB">
                <a:solidFill>
                  <a:srgbClr val="FFFFFF"/>
                </a:solidFill>
              </a:endParaRPr>
            </a:p>
          </p:txBody>
        </p:sp>
        <p:sp>
          <p:nvSpPr>
            <p:cNvPr id="20634" name="Rectangle 75"/>
            <p:cNvSpPr>
              <a:spLocks noChangeAspect="1" noChangeArrowheads="1"/>
            </p:cNvSpPr>
            <p:nvPr/>
          </p:nvSpPr>
          <p:spPr bwMode="auto">
            <a:xfrm rot="-8839028">
              <a:off x="2307" y="1970"/>
              <a:ext cx="13" cy="110"/>
            </a:xfrm>
            <a:prstGeom prst="rect">
              <a:avLst/>
            </a:prstGeom>
            <a:solidFill>
              <a:schemeClr val="tx2"/>
            </a:solidFill>
            <a:ln w="9525">
              <a:solidFill>
                <a:srgbClr val="FFCC00"/>
              </a:solidFill>
              <a:miter lim="800000"/>
              <a:headEnd/>
              <a:tailEnd/>
            </a:ln>
          </p:spPr>
          <p:txBody>
            <a:bodyPr anchor="ctr">
              <a:spAutoFit/>
            </a:bodyPr>
            <a:lstStyle/>
            <a:p>
              <a:endParaRPr lang="en-GB">
                <a:solidFill>
                  <a:srgbClr val="FFFFFF"/>
                </a:solidFill>
              </a:endParaRPr>
            </a:p>
          </p:txBody>
        </p:sp>
        <p:sp>
          <p:nvSpPr>
            <p:cNvPr id="20635" name="Rectangle 76"/>
            <p:cNvSpPr>
              <a:spLocks noChangeAspect="1" noChangeArrowheads="1"/>
            </p:cNvSpPr>
            <p:nvPr/>
          </p:nvSpPr>
          <p:spPr bwMode="auto">
            <a:xfrm rot="-8839028">
              <a:off x="2329" y="1980"/>
              <a:ext cx="14" cy="111"/>
            </a:xfrm>
            <a:prstGeom prst="rect">
              <a:avLst/>
            </a:prstGeom>
            <a:solidFill>
              <a:schemeClr val="tx2"/>
            </a:solidFill>
            <a:ln w="9525">
              <a:solidFill>
                <a:srgbClr val="FFCC00"/>
              </a:solidFill>
              <a:miter lim="800000"/>
              <a:headEnd/>
              <a:tailEnd/>
            </a:ln>
          </p:spPr>
          <p:txBody>
            <a:bodyPr anchor="ctr">
              <a:spAutoFit/>
            </a:bodyPr>
            <a:lstStyle/>
            <a:p>
              <a:endParaRPr lang="en-GB">
                <a:solidFill>
                  <a:srgbClr val="FFFFFF"/>
                </a:solidFill>
              </a:endParaRPr>
            </a:p>
          </p:txBody>
        </p:sp>
        <p:sp>
          <p:nvSpPr>
            <p:cNvPr id="20636" name="Rectangle 77"/>
            <p:cNvSpPr>
              <a:spLocks noChangeAspect="1" noChangeArrowheads="1"/>
            </p:cNvSpPr>
            <p:nvPr/>
          </p:nvSpPr>
          <p:spPr bwMode="auto">
            <a:xfrm rot="16721847" flipH="1">
              <a:off x="2318" y="1938"/>
              <a:ext cx="22" cy="16"/>
            </a:xfrm>
            <a:prstGeom prst="rect">
              <a:avLst/>
            </a:prstGeom>
            <a:solidFill>
              <a:schemeClr val="tx2"/>
            </a:solidFill>
            <a:ln w="3175">
              <a:solidFill>
                <a:srgbClr val="FFCC00"/>
              </a:solidFill>
              <a:miter lim="800000"/>
              <a:headEnd/>
              <a:tailEnd/>
            </a:ln>
          </p:spPr>
          <p:txBody>
            <a:bodyPr anchor="ctr">
              <a:spAutoFit/>
            </a:bodyPr>
            <a:lstStyle/>
            <a:p>
              <a:endParaRPr lang="en-GB">
                <a:solidFill>
                  <a:srgbClr val="FFFFFF"/>
                </a:solidFill>
              </a:endParaRPr>
            </a:p>
          </p:txBody>
        </p:sp>
        <p:sp>
          <p:nvSpPr>
            <p:cNvPr id="20637" name="Rectangle 78"/>
            <p:cNvSpPr>
              <a:spLocks noChangeAspect="1" noChangeArrowheads="1"/>
            </p:cNvSpPr>
            <p:nvPr/>
          </p:nvSpPr>
          <p:spPr bwMode="auto">
            <a:xfrm rot="-6900000">
              <a:off x="2396" y="1846"/>
              <a:ext cx="13" cy="163"/>
            </a:xfrm>
            <a:prstGeom prst="rect">
              <a:avLst/>
            </a:prstGeom>
            <a:solidFill>
              <a:schemeClr val="tx2"/>
            </a:solidFill>
            <a:ln w="9525">
              <a:solidFill>
                <a:srgbClr val="FFCC00"/>
              </a:solidFill>
              <a:miter lim="800000"/>
              <a:headEnd/>
              <a:tailEnd/>
            </a:ln>
          </p:spPr>
          <p:txBody>
            <a:bodyPr wrap="none" anchor="ctr">
              <a:spAutoFit/>
            </a:bodyPr>
            <a:lstStyle/>
            <a:p>
              <a:endParaRPr lang="en-GB">
                <a:solidFill>
                  <a:srgbClr val="FFFFFF"/>
                </a:solidFill>
              </a:endParaRPr>
            </a:p>
          </p:txBody>
        </p:sp>
        <p:sp>
          <p:nvSpPr>
            <p:cNvPr id="20638" name="Rectangle 79"/>
            <p:cNvSpPr>
              <a:spLocks noChangeAspect="1" noChangeArrowheads="1"/>
            </p:cNvSpPr>
            <p:nvPr/>
          </p:nvSpPr>
          <p:spPr bwMode="auto">
            <a:xfrm rot="16639028" flipH="1">
              <a:off x="2279" y="1903"/>
              <a:ext cx="13" cy="111"/>
            </a:xfrm>
            <a:prstGeom prst="rect">
              <a:avLst/>
            </a:prstGeom>
            <a:solidFill>
              <a:schemeClr val="tx2"/>
            </a:solidFill>
            <a:ln w="9525">
              <a:solidFill>
                <a:srgbClr val="FFCC00"/>
              </a:solidFill>
              <a:miter lim="800000"/>
              <a:headEnd/>
              <a:tailEnd/>
            </a:ln>
          </p:spPr>
          <p:txBody>
            <a:bodyPr anchor="ctr">
              <a:spAutoFit/>
            </a:bodyPr>
            <a:lstStyle/>
            <a:p>
              <a:endParaRPr lang="en-GB">
                <a:solidFill>
                  <a:srgbClr val="FFFFFF"/>
                </a:solidFill>
              </a:endParaRPr>
            </a:p>
          </p:txBody>
        </p:sp>
        <p:sp>
          <p:nvSpPr>
            <p:cNvPr id="20639" name="Rectangle 80"/>
            <p:cNvSpPr>
              <a:spLocks noChangeAspect="1" noChangeArrowheads="1"/>
            </p:cNvSpPr>
            <p:nvPr/>
          </p:nvSpPr>
          <p:spPr bwMode="auto">
            <a:xfrm rot="16639028" flipH="1">
              <a:off x="2283" y="1882"/>
              <a:ext cx="13" cy="111"/>
            </a:xfrm>
            <a:prstGeom prst="rect">
              <a:avLst/>
            </a:prstGeom>
            <a:solidFill>
              <a:schemeClr val="tx2"/>
            </a:solidFill>
            <a:ln w="9525">
              <a:solidFill>
                <a:srgbClr val="FFCC00"/>
              </a:solidFill>
              <a:miter lim="800000"/>
              <a:headEnd/>
              <a:tailEnd/>
            </a:ln>
          </p:spPr>
          <p:txBody>
            <a:bodyPr anchor="ctr">
              <a:spAutoFit/>
            </a:bodyPr>
            <a:lstStyle/>
            <a:p>
              <a:endParaRPr lang="en-GB">
                <a:solidFill>
                  <a:srgbClr val="FFFFFF"/>
                </a:solidFill>
              </a:endParaRPr>
            </a:p>
          </p:txBody>
        </p:sp>
      </p:grpSp>
      <p:grpSp>
        <p:nvGrpSpPr>
          <p:cNvPr id="5" name="Group 81"/>
          <p:cNvGrpSpPr>
            <a:grpSpLocks noChangeAspect="1"/>
          </p:cNvGrpSpPr>
          <p:nvPr/>
        </p:nvGrpSpPr>
        <p:grpSpPr bwMode="auto">
          <a:xfrm rot="6334352">
            <a:off x="3381375" y="3589338"/>
            <a:ext cx="320675" cy="203200"/>
            <a:chOff x="2230" y="1921"/>
            <a:chExt cx="267" cy="170"/>
          </a:xfrm>
        </p:grpSpPr>
        <p:sp>
          <p:nvSpPr>
            <p:cNvPr id="20620" name="Rectangle 82"/>
            <p:cNvSpPr>
              <a:spLocks noChangeAspect="1" noChangeArrowheads="1"/>
            </p:cNvSpPr>
            <p:nvPr/>
          </p:nvSpPr>
          <p:spPr bwMode="auto">
            <a:xfrm rot="-8921848">
              <a:off x="2342" y="1993"/>
              <a:ext cx="22" cy="16"/>
            </a:xfrm>
            <a:prstGeom prst="rect">
              <a:avLst/>
            </a:prstGeom>
            <a:solidFill>
              <a:schemeClr val="tx2"/>
            </a:solidFill>
            <a:ln w="3175">
              <a:solidFill>
                <a:srgbClr val="FFFF00"/>
              </a:solidFill>
              <a:miter lim="800000"/>
              <a:headEnd/>
              <a:tailEnd/>
            </a:ln>
          </p:spPr>
          <p:txBody>
            <a:bodyPr anchor="ctr">
              <a:spAutoFit/>
            </a:bodyPr>
            <a:lstStyle/>
            <a:p>
              <a:endParaRPr lang="en-GB">
                <a:solidFill>
                  <a:srgbClr val="FFFFFF"/>
                </a:solidFill>
              </a:endParaRPr>
            </a:p>
          </p:txBody>
        </p:sp>
        <p:sp>
          <p:nvSpPr>
            <p:cNvPr id="20621" name="Rectangle 83"/>
            <p:cNvSpPr>
              <a:spLocks noChangeAspect="1" noChangeArrowheads="1"/>
            </p:cNvSpPr>
            <p:nvPr/>
          </p:nvSpPr>
          <p:spPr bwMode="auto">
            <a:xfrm rot="-6900000">
              <a:off x="2328" y="1966"/>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solidFill>
                  <a:srgbClr val="FFFFFF"/>
                </a:solidFill>
              </a:endParaRPr>
            </a:p>
          </p:txBody>
        </p:sp>
        <p:sp>
          <p:nvSpPr>
            <p:cNvPr id="20622" name="Rectangle 84"/>
            <p:cNvSpPr>
              <a:spLocks noChangeAspect="1" noChangeArrowheads="1"/>
            </p:cNvSpPr>
            <p:nvPr/>
          </p:nvSpPr>
          <p:spPr bwMode="auto">
            <a:xfrm rot="-6900000">
              <a:off x="2354" y="1954"/>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solidFill>
                  <a:srgbClr val="FFFFFF"/>
                </a:solidFill>
              </a:endParaRPr>
            </a:p>
          </p:txBody>
        </p:sp>
        <p:sp>
          <p:nvSpPr>
            <p:cNvPr id="20623" name="Rectangle 85"/>
            <p:cNvSpPr>
              <a:spLocks noChangeAspect="1" noChangeArrowheads="1"/>
            </p:cNvSpPr>
            <p:nvPr/>
          </p:nvSpPr>
          <p:spPr bwMode="auto">
            <a:xfrm rot="-6900000">
              <a:off x="2409" y="1874"/>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solidFill>
                  <a:srgbClr val="FFFFFF"/>
                </a:solidFill>
              </a:endParaRPr>
            </a:p>
          </p:txBody>
        </p:sp>
        <p:sp>
          <p:nvSpPr>
            <p:cNvPr id="20624" name="Rectangle 86"/>
            <p:cNvSpPr>
              <a:spLocks noChangeAspect="1" noChangeArrowheads="1"/>
            </p:cNvSpPr>
            <p:nvPr/>
          </p:nvSpPr>
          <p:spPr bwMode="auto">
            <a:xfrm rot="-8839028">
              <a:off x="2307" y="1970"/>
              <a:ext cx="13" cy="110"/>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sp>
          <p:nvSpPr>
            <p:cNvPr id="20625" name="Rectangle 87"/>
            <p:cNvSpPr>
              <a:spLocks noChangeAspect="1" noChangeArrowheads="1"/>
            </p:cNvSpPr>
            <p:nvPr/>
          </p:nvSpPr>
          <p:spPr bwMode="auto">
            <a:xfrm rot="-8839028">
              <a:off x="2329" y="1980"/>
              <a:ext cx="14" cy="111"/>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sp>
          <p:nvSpPr>
            <p:cNvPr id="20626" name="Rectangle 88"/>
            <p:cNvSpPr>
              <a:spLocks noChangeAspect="1" noChangeArrowheads="1"/>
            </p:cNvSpPr>
            <p:nvPr/>
          </p:nvSpPr>
          <p:spPr bwMode="auto">
            <a:xfrm rot="16721847" flipH="1">
              <a:off x="2318" y="1938"/>
              <a:ext cx="22" cy="16"/>
            </a:xfrm>
            <a:prstGeom prst="rect">
              <a:avLst/>
            </a:prstGeom>
            <a:solidFill>
              <a:schemeClr val="tx2"/>
            </a:solidFill>
            <a:ln w="3175">
              <a:solidFill>
                <a:srgbClr val="FFFF00"/>
              </a:solidFill>
              <a:miter lim="800000"/>
              <a:headEnd/>
              <a:tailEnd/>
            </a:ln>
          </p:spPr>
          <p:txBody>
            <a:bodyPr anchor="ctr">
              <a:spAutoFit/>
            </a:bodyPr>
            <a:lstStyle/>
            <a:p>
              <a:endParaRPr lang="en-GB">
                <a:solidFill>
                  <a:srgbClr val="FFFFFF"/>
                </a:solidFill>
              </a:endParaRPr>
            </a:p>
          </p:txBody>
        </p:sp>
        <p:sp>
          <p:nvSpPr>
            <p:cNvPr id="20627" name="Rectangle 89"/>
            <p:cNvSpPr>
              <a:spLocks noChangeAspect="1" noChangeArrowheads="1"/>
            </p:cNvSpPr>
            <p:nvPr/>
          </p:nvSpPr>
          <p:spPr bwMode="auto">
            <a:xfrm rot="-6900000">
              <a:off x="2396" y="1846"/>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solidFill>
                  <a:srgbClr val="FFFFFF"/>
                </a:solidFill>
              </a:endParaRPr>
            </a:p>
          </p:txBody>
        </p:sp>
        <p:sp>
          <p:nvSpPr>
            <p:cNvPr id="20628" name="Rectangle 90"/>
            <p:cNvSpPr>
              <a:spLocks noChangeAspect="1" noChangeArrowheads="1"/>
            </p:cNvSpPr>
            <p:nvPr/>
          </p:nvSpPr>
          <p:spPr bwMode="auto">
            <a:xfrm rot="16639028" flipH="1">
              <a:off x="2279" y="1903"/>
              <a:ext cx="13" cy="111"/>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sp>
          <p:nvSpPr>
            <p:cNvPr id="20629" name="Rectangle 91"/>
            <p:cNvSpPr>
              <a:spLocks noChangeAspect="1" noChangeArrowheads="1"/>
            </p:cNvSpPr>
            <p:nvPr/>
          </p:nvSpPr>
          <p:spPr bwMode="auto">
            <a:xfrm rot="16639028" flipH="1">
              <a:off x="2283" y="1882"/>
              <a:ext cx="13" cy="111"/>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grpSp>
      <p:grpSp>
        <p:nvGrpSpPr>
          <p:cNvPr id="6" name="Group 92"/>
          <p:cNvGrpSpPr>
            <a:grpSpLocks noChangeAspect="1"/>
          </p:cNvGrpSpPr>
          <p:nvPr/>
        </p:nvGrpSpPr>
        <p:grpSpPr bwMode="auto">
          <a:xfrm rot="4819342">
            <a:off x="4175125" y="4090988"/>
            <a:ext cx="320675" cy="203200"/>
            <a:chOff x="2230" y="1921"/>
            <a:chExt cx="267" cy="170"/>
          </a:xfrm>
        </p:grpSpPr>
        <p:sp>
          <p:nvSpPr>
            <p:cNvPr id="20610" name="Rectangle 93"/>
            <p:cNvSpPr>
              <a:spLocks noChangeAspect="1" noChangeArrowheads="1"/>
            </p:cNvSpPr>
            <p:nvPr/>
          </p:nvSpPr>
          <p:spPr bwMode="auto">
            <a:xfrm rot="-8921848">
              <a:off x="2342" y="1993"/>
              <a:ext cx="22" cy="16"/>
            </a:xfrm>
            <a:prstGeom prst="rect">
              <a:avLst/>
            </a:prstGeom>
            <a:solidFill>
              <a:schemeClr val="tx2"/>
            </a:solidFill>
            <a:ln w="3175">
              <a:solidFill>
                <a:srgbClr val="FFFF00"/>
              </a:solidFill>
              <a:miter lim="800000"/>
              <a:headEnd/>
              <a:tailEnd/>
            </a:ln>
          </p:spPr>
          <p:txBody>
            <a:bodyPr anchor="ctr">
              <a:spAutoFit/>
            </a:bodyPr>
            <a:lstStyle/>
            <a:p>
              <a:endParaRPr lang="en-GB">
                <a:solidFill>
                  <a:srgbClr val="FFFFFF"/>
                </a:solidFill>
              </a:endParaRPr>
            </a:p>
          </p:txBody>
        </p:sp>
        <p:sp>
          <p:nvSpPr>
            <p:cNvPr id="20611" name="Rectangle 94"/>
            <p:cNvSpPr>
              <a:spLocks noChangeAspect="1" noChangeArrowheads="1"/>
            </p:cNvSpPr>
            <p:nvPr/>
          </p:nvSpPr>
          <p:spPr bwMode="auto">
            <a:xfrm rot="-6900000">
              <a:off x="2328" y="1966"/>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solidFill>
                  <a:srgbClr val="FFFFFF"/>
                </a:solidFill>
              </a:endParaRPr>
            </a:p>
          </p:txBody>
        </p:sp>
        <p:sp>
          <p:nvSpPr>
            <p:cNvPr id="20612" name="Rectangle 95"/>
            <p:cNvSpPr>
              <a:spLocks noChangeAspect="1" noChangeArrowheads="1"/>
            </p:cNvSpPr>
            <p:nvPr/>
          </p:nvSpPr>
          <p:spPr bwMode="auto">
            <a:xfrm rot="-6900000">
              <a:off x="2354" y="1954"/>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solidFill>
                  <a:srgbClr val="FFFFFF"/>
                </a:solidFill>
              </a:endParaRPr>
            </a:p>
          </p:txBody>
        </p:sp>
        <p:sp>
          <p:nvSpPr>
            <p:cNvPr id="20613" name="Rectangle 96"/>
            <p:cNvSpPr>
              <a:spLocks noChangeAspect="1" noChangeArrowheads="1"/>
            </p:cNvSpPr>
            <p:nvPr/>
          </p:nvSpPr>
          <p:spPr bwMode="auto">
            <a:xfrm rot="-6900000">
              <a:off x="2409" y="1874"/>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solidFill>
                  <a:srgbClr val="FFFFFF"/>
                </a:solidFill>
              </a:endParaRPr>
            </a:p>
          </p:txBody>
        </p:sp>
        <p:sp>
          <p:nvSpPr>
            <p:cNvPr id="20614" name="Rectangle 97"/>
            <p:cNvSpPr>
              <a:spLocks noChangeAspect="1" noChangeArrowheads="1"/>
            </p:cNvSpPr>
            <p:nvPr/>
          </p:nvSpPr>
          <p:spPr bwMode="auto">
            <a:xfrm rot="-8839028">
              <a:off x="2307" y="1970"/>
              <a:ext cx="13" cy="110"/>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sp>
          <p:nvSpPr>
            <p:cNvPr id="20615" name="Rectangle 98"/>
            <p:cNvSpPr>
              <a:spLocks noChangeAspect="1" noChangeArrowheads="1"/>
            </p:cNvSpPr>
            <p:nvPr/>
          </p:nvSpPr>
          <p:spPr bwMode="auto">
            <a:xfrm rot="-8839028">
              <a:off x="2329" y="1980"/>
              <a:ext cx="14" cy="111"/>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sp>
          <p:nvSpPr>
            <p:cNvPr id="20616" name="Rectangle 99"/>
            <p:cNvSpPr>
              <a:spLocks noChangeAspect="1" noChangeArrowheads="1"/>
            </p:cNvSpPr>
            <p:nvPr/>
          </p:nvSpPr>
          <p:spPr bwMode="auto">
            <a:xfrm rot="16721847" flipH="1">
              <a:off x="2318" y="1938"/>
              <a:ext cx="22" cy="16"/>
            </a:xfrm>
            <a:prstGeom prst="rect">
              <a:avLst/>
            </a:prstGeom>
            <a:solidFill>
              <a:schemeClr val="tx2"/>
            </a:solidFill>
            <a:ln w="3175">
              <a:solidFill>
                <a:srgbClr val="FFFF00"/>
              </a:solidFill>
              <a:miter lim="800000"/>
              <a:headEnd/>
              <a:tailEnd/>
            </a:ln>
          </p:spPr>
          <p:txBody>
            <a:bodyPr anchor="ctr">
              <a:spAutoFit/>
            </a:bodyPr>
            <a:lstStyle/>
            <a:p>
              <a:endParaRPr lang="en-GB">
                <a:solidFill>
                  <a:srgbClr val="FFFFFF"/>
                </a:solidFill>
              </a:endParaRPr>
            </a:p>
          </p:txBody>
        </p:sp>
        <p:sp>
          <p:nvSpPr>
            <p:cNvPr id="20617" name="Rectangle 100"/>
            <p:cNvSpPr>
              <a:spLocks noChangeAspect="1" noChangeArrowheads="1"/>
            </p:cNvSpPr>
            <p:nvPr/>
          </p:nvSpPr>
          <p:spPr bwMode="auto">
            <a:xfrm rot="-6900000">
              <a:off x="2396" y="1846"/>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solidFill>
                  <a:srgbClr val="FFFFFF"/>
                </a:solidFill>
              </a:endParaRPr>
            </a:p>
          </p:txBody>
        </p:sp>
        <p:sp>
          <p:nvSpPr>
            <p:cNvPr id="20618" name="Rectangle 101"/>
            <p:cNvSpPr>
              <a:spLocks noChangeAspect="1" noChangeArrowheads="1"/>
            </p:cNvSpPr>
            <p:nvPr/>
          </p:nvSpPr>
          <p:spPr bwMode="auto">
            <a:xfrm rot="16639028" flipH="1">
              <a:off x="2279" y="1903"/>
              <a:ext cx="13" cy="111"/>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sp>
          <p:nvSpPr>
            <p:cNvPr id="20619" name="Rectangle 102"/>
            <p:cNvSpPr>
              <a:spLocks noChangeAspect="1" noChangeArrowheads="1"/>
            </p:cNvSpPr>
            <p:nvPr/>
          </p:nvSpPr>
          <p:spPr bwMode="auto">
            <a:xfrm rot="16639028" flipH="1">
              <a:off x="2283" y="1882"/>
              <a:ext cx="13" cy="111"/>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grpSp>
      <p:grpSp>
        <p:nvGrpSpPr>
          <p:cNvPr id="7" name="Group 103"/>
          <p:cNvGrpSpPr>
            <a:grpSpLocks noChangeAspect="1"/>
          </p:cNvGrpSpPr>
          <p:nvPr/>
        </p:nvGrpSpPr>
        <p:grpSpPr bwMode="auto">
          <a:xfrm rot="7601384">
            <a:off x="4816475" y="3760788"/>
            <a:ext cx="320675" cy="203200"/>
            <a:chOff x="2230" y="1921"/>
            <a:chExt cx="267" cy="170"/>
          </a:xfrm>
        </p:grpSpPr>
        <p:sp>
          <p:nvSpPr>
            <p:cNvPr id="20600" name="Rectangle 104"/>
            <p:cNvSpPr>
              <a:spLocks noChangeAspect="1" noChangeArrowheads="1"/>
            </p:cNvSpPr>
            <p:nvPr/>
          </p:nvSpPr>
          <p:spPr bwMode="auto">
            <a:xfrm rot="-8921848">
              <a:off x="2342" y="1993"/>
              <a:ext cx="22" cy="16"/>
            </a:xfrm>
            <a:prstGeom prst="rect">
              <a:avLst/>
            </a:prstGeom>
            <a:solidFill>
              <a:schemeClr val="tx2"/>
            </a:solidFill>
            <a:ln w="3175">
              <a:solidFill>
                <a:srgbClr val="FFFF00"/>
              </a:solidFill>
              <a:miter lim="800000"/>
              <a:headEnd/>
              <a:tailEnd/>
            </a:ln>
          </p:spPr>
          <p:txBody>
            <a:bodyPr anchor="ctr">
              <a:spAutoFit/>
            </a:bodyPr>
            <a:lstStyle/>
            <a:p>
              <a:endParaRPr lang="en-GB">
                <a:solidFill>
                  <a:srgbClr val="FFFFFF"/>
                </a:solidFill>
              </a:endParaRPr>
            </a:p>
          </p:txBody>
        </p:sp>
        <p:sp>
          <p:nvSpPr>
            <p:cNvPr id="20601" name="Rectangle 105"/>
            <p:cNvSpPr>
              <a:spLocks noChangeAspect="1" noChangeArrowheads="1"/>
            </p:cNvSpPr>
            <p:nvPr/>
          </p:nvSpPr>
          <p:spPr bwMode="auto">
            <a:xfrm rot="-6900000">
              <a:off x="2328" y="1966"/>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solidFill>
                  <a:srgbClr val="FFFFFF"/>
                </a:solidFill>
              </a:endParaRPr>
            </a:p>
          </p:txBody>
        </p:sp>
        <p:sp>
          <p:nvSpPr>
            <p:cNvPr id="20602" name="Rectangle 106"/>
            <p:cNvSpPr>
              <a:spLocks noChangeAspect="1" noChangeArrowheads="1"/>
            </p:cNvSpPr>
            <p:nvPr/>
          </p:nvSpPr>
          <p:spPr bwMode="auto">
            <a:xfrm rot="-6900000">
              <a:off x="2354" y="1954"/>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solidFill>
                  <a:srgbClr val="FFFFFF"/>
                </a:solidFill>
              </a:endParaRPr>
            </a:p>
          </p:txBody>
        </p:sp>
        <p:sp>
          <p:nvSpPr>
            <p:cNvPr id="20603" name="Rectangle 107"/>
            <p:cNvSpPr>
              <a:spLocks noChangeAspect="1" noChangeArrowheads="1"/>
            </p:cNvSpPr>
            <p:nvPr/>
          </p:nvSpPr>
          <p:spPr bwMode="auto">
            <a:xfrm rot="-6900000">
              <a:off x="2409" y="1874"/>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solidFill>
                  <a:srgbClr val="FFFFFF"/>
                </a:solidFill>
              </a:endParaRPr>
            </a:p>
          </p:txBody>
        </p:sp>
        <p:sp>
          <p:nvSpPr>
            <p:cNvPr id="20604" name="Rectangle 108"/>
            <p:cNvSpPr>
              <a:spLocks noChangeAspect="1" noChangeArrowheads="1"/>
            </p:cNvSpPr>
            <p:nvPr/>
          </p:nvSpPr>
          <p:spPr bwMode="auto">
            <a:xfrm rot="-8839028">
              <a:off x="2307" y="1970"/>
              <a:ext cx="13" cy="110"/>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sp>
          <p:nvSpPr>
            <p:cNvPr id="20605" name="Rectangle 109"/>
            <p:cNvSpPr>
              <a:spLocks noChangeAspect="1" noChangeArrowheads="1"/>
            </p:cNvSpPr>
            <p:nvPr/>
          </p:nvSpPr>
          <p:spPr bwMode="auto">
            <a:xfrm rot="-8839028">
              <a:off x="2329" y="1980"/>
              <a:ext cx="14" cy="111"/>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sp>
          <p:nvSpPr>
            <p:cNvPr id="20606" name="Rectangle 110"/>
            <p:cNvSpPr>
              <a:spLocks noChangeAspect="1" noChangeArrowheads="1"/>
            </p:cNvSpPr>
            <p:nvPr/>
          </p:nvSpPr>
          <p:spPr bwMode="auto">
            <a:xfrm rot="16721847" flipH="1">
              <a:off x="2318" y="1938"/>
              <a:ext cx="22" cy="16"/>
            </a:xfrm>
            <a:prstGeom prst="rect">
              <a:avLst/>
            </a:prstGeom>
            <a:solidFill>
              <a:schemeClr val="tx2"/>
            </a:solidFill>
            <a:ln w="3175">
              <a:solidFill>
                <a:srgbClr val="FFFF00"/>
              </a:solidFill>
              <a:miter lim="800000"/>
              <a:headEnd/>
              <a:tailEnd/>
            </a:ln>
          </p:spPr>
          <p:txBody>
            <a:bodyPr anchor="ctr">
              <a:spAutoFit/>
            </a:bodyPr>
            <a:lstStyle/>
            <a:p>
              <a:endParaRPr lang="en-GB">
                <a:solidFill>
                  <a:srgbClr val="FFFFFF"/>
                </a:solidFill>
              </a:endParaRPr>
            </a:p>
          </p:txBody>
        </p:sp>
        <p:sp>
          <p:nvSpPr>
            <p:cNvPr id="20607" name="Rectangle 111"/>
            <p:cNvSpPr>
              <a:spLocks noChangeAspect="1" noChangeArrowheads="1"/>
            </p:cNvSpPr>
            <p:nvPr/>
          </p:nvSpPr>
          <p:spPr bwMode="auto">
            <a:xfrm rot="-6900000">
              <a:off x="2396" y="1846"/>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solidFill>
                  <a:srgbClr val="FFFFFF"/>
                </a:solidFill>
              </a:endParaRPr>
            </a:p>
          </p:txBody>
        </p:sp>
        <p:sp>
          <p:nvSpPr>
            <p:cNvPr id="20608" name="Rectangle 112"/>
            <p:cNvSpPr>
              <a:spLocks noChangeAspect="1" noChangeArrowheads="1"/>
            </p:cNvSpPr>
            <p:nvPr/>
          </p:nvSpPr>
          <p:spPr bwMode="auto">
            <a:xfrm rot="16639028" flipH="1">
              <a:off x="2279" y="1903"/>
              <a:ext cx="13" cy="111"/>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sp>
          <p:nvSpPr>
            <p:cNvPr id="20609" name="Rectangle 113"/>
            <p:cNvSpPr>
              <a:spLocks noChangeAspect="1" noChangeArrowheads="1"/>
            </p:cNvSpPr>
            <p:nvPr/>
          </p:nvSpPr>
          <p:spPr bwMode="auto">
            <a:xfrm rot="16639028" flipH="1">
              <a:off x="2283" y="1882"/>
              <a:ext cx="13" cy="111"/>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grpSp>
      <p:grpSp>
        <p:nvGrpSpPr>
          <p:cNvPr id="8" name="Group 114"/>
          <p:cNvGrpSpPr>
            <a:grpSpLocks noChangeAspect="1"/>
          </p:cNvGrpSpPr>
          <p:nvPr/>
        </p:nvGrpSpPr>
        <p:grpSpPr bwMode="auto">
          <a:xfrm>
            <a:off x="5635625" y="3741738"/>
            <a:ext cx="320675" cy="203200"/>
            <a:chOff x="2230" y="1921"/>
            <a:chExt cx="267" cy="170"/>
          </a:xfrm>
        </p:grpSpPr>
        <p:sp>
          <p:nvSpPr>
            <p:cNvPr id="20590" name="Rectangle 115"/>
            <p:cNvSpPr>
              <a:spLocks noChangeAspect="1" noChangeArrowheads="1"/>
            </p:cNvSpPr>
            <p:nvPr/>
          </p:nvSpPr>
          <p:spPr bwMode="auto">
            <a:xfrm rot="-8921848">
              <a:off x="2342" y="1993"/>
              <a:ext cx="22" cy="16"/>
            </a:xfrm>
            <a:prstGeom prst="rect">
              <a:avLst/>
            </a:prstGeom>
            <a:solidFill>
              <a:schemeClr val="tx2"/>
            </a:solidFill>
            <a:ln w="3175">
              <a:solidFill>
                <a:srgbClr val="FFFF00"/>
              </a:solidFill>
              <a:miter lim="800000"/>
              <a:headEnd/>
              <a:tailEnd/>
            </a:ln>
          </p:spPr>
          <p:txBody>
            <a:bodyPr anchor="ctr">
              <a:spAutoFit/>
            </a:bodyPr>
            <a:lstStyle/>
            <a:p>
              <a:endParaRPr lang="en-GB">
                <a:solidFill>
                  <a:srgbClr val="FFFFFF"/>
                </a:solidFill>
              </a:endParaRPr>
            </a:p>
          </p:txBody>
        </p:sp>
        <p:sp>
          <p:nvSpPr>
            <p:cNvPr id="20591" name="Rectangle 116"/>
            <p:cNvSpPr>
              <a:spLocks noChangeAspect="1" noChangeArrowheads="1"/>
            </p:cNvSpPr>
            <p:nvPr/>
          </p:nvSpPr>
          <p:spPr bwMode="auto">
            <a:xfrm rot="-6900000">
              <a:off x="2328" y="1966"/>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solidFill>
                  <a:srgbClr val="FFFFFF"/>
                </a:solidFill>
              </a:endParaRPr>
            </a:p>
          </p:txBody>
        </p:sp>
        <p:sp>
          <p:nvSpPr>
            <p:cNvPr id="20592" name="Rectangle 117"/>
            <p:cNvSpPr>
              <a:spLocks noChangeAspect="1" noChangeArrowheads="1"/>
            </p:cNvSpPr>
            <p:nvPr/>
          </p:nvSpPr>
          <p:spPr bwMode="auto">
            <a:xfrm rot="-6900000">
              <a:off x="2354" y="1954"/>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solidFill>
                  <a:srgbClr val="FFFFFF"/>
                </a:solidFill>
              </a:endParaRPr>
            </a:p>
          </p:txBody>
        </p:sp>
        <p:sp>
          <p:nvSpPr>
            <p:cNvPr id="20593" name="Rectangle 118"/>
            <p:cNvSpPr>
              <a:spLocks noChangeAspect="1" noChangeArrowheads="1"/>
            </p:cNvSpPr>
            <p:nvPr/>
          </p:nvSpPr>
          <p:spPr bwMode="auto">
            <a:xfrm rot="-6900000">
              <a:off x="2409" y="1874"/>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solidFill>
                  <a:srgbClr val="FFFFFF"/>
                </a:solidFill>
              </a:endParaRPr>
            </a:p>
          </p:txBody>
        </p:sp>
        <p:sp>
          <p:nvSpPr>
            <p:cNvPr id="20594" name="Rectangle 119"/>
            <p:cNvSpPr>
              <a:spLocks noChangeAspect="1" noChangeArrowheads="1"/>
            </p:cNvSpPr>
            <p:nvPr/>
          </p:nvSpPr>
          <p:spPr bwMode="auto">
            <a:xfrm rot="-8839028">
              <a:off x="2307" y="1970"/>
              <a:ext cx="13" cy="110"/>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sp>
          <p:nvSpPr>
            <p:cNvPr id="20595" name="Rectangle 120"/>
            <p:cNvSpPr>
              <a:spLocks noChangeAspect="1" noChangeArrowheads="1"/>
            </p:cNvSpPr>
            <p:nvPr/>
          </p:nvSpPr>
          <p:spPr bwMode="auto">
            <a:xfrm rot="-8839028">
              <a:off x="2329" y="1980"/>
              <a:ext cx="14" cy="111"/>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sp>
          <p:nvSpPr>
            <p:cNvPr id="20596" name="Rectangle 121"/>
            <p:cNvSpPr>
              <a:spLocks noChangeAspect="1" noChangeArrowheads="1"/>
            </p:cNvSpPr>
            <p:nvPr/>
          </p:nvSpPr>
          <p:spPr bwMode="auto">
            <a:xfrm rot="16721847" flipH="1">
              <a:off x="2318" y="1938"/>
              <a:ext cx="22" cy="16"/>
            </a:xfrm>
            <a:prstGeom prst="rect">
              <a:avLst/>
            </a:prstGeom>
            <a:solidFill>
              <a:schemeClr val="tx2"/>
            </a:solidFill>
            <a:ln w="3175">
              <a:solidFill>
                <a:srgbClr val="FFFF00"/>
              </a:solidFill>
              <a:miter lim="800000"/>
              <a:headEnd/>
              <a:tailEnd/>
            </a:ln>
          </p:spPr>
          <p:txBody>
            <a:bodyPr anchor="ctr">
              <a:spAutoFit/>
            </a:bodyPr>
            <a:lstStyle/>
            <a:p>
              <a:endParaRPr lang="en-GB">
                <a:solidFill>
                  <a:srgbClr val="FFFFFF"/>
                </a:solidFill>
              </a:endParaRPr>
            </a:p>
          </p:txBody>
        </p:sp>
        <p:sp>
          <p:nvSpPr>
            <p:cNvPr id="20597" name="Rectangle 122"/>
            <p:cNvSpPr>
              <a:spLocks noChangeAspect="1" noChangeArrowheads="1"/>
            </p:cNvSpPr>
            <p:nvPr/>
          </p:nvSpPr>
          <p:spPr bwMode="auto">
            <a:xfrm rot="-6900000">
              <a:off x="2396" y="1846"/>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solidFill>
                  <a:srgbClr val="FFFFFF"/>
                </a:solidFill>
              </a:endParaRPr>
            </a:p>
          </p:txBody>
        </p:sp>
        <p:sp>
          <p:nvSpPr>
            <p:cNvPr id="20598" name="Rectangle 123"/>
            <p:cNvSpPr>
              <a:spLocks noChangeAspect="1" noChangeArrowheads="1"/>
            </p:cNvSpPr>
            <p:nvPr/>
          </p:nvSpPr>
          <p:spPr bwMode="auto">
            <a:xfrm rot="16639028" flipH="1">
              <a:off x="2279" y="1903"/>
              <a:ext cx="13" cy="111"/>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sp>
          <p:nvSpPr>
            <p:cNvPr id="20599" name="Rectangle 124"/>
            <p:cNvSpPr>
              <a:spLocks noChangeAspect="1" noChangeArrowheads="1"/>
            </p:cNvSpPr>
            <p:nvPr/>
          </p:nvSpPr>
          <p:spPr bwMode="auto">
            <a:xfrm rot="16639028" flipH="1">
              <a:off x="2283" y="1882"/>
              <a:ext cx="13" cy="111"/>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grpSp>
      <p:grpSp>
        <p:nvGrpSpPr>
          <p:cNvPr id="9" name="Group 125"/>
          <p:cNvGrpSpPr>
            <a:grpSpLocks noChangeAspect="1"/>
          </p:cNvGrpSpPr>
          <p:nvPr/>
        </p:nvGrpSpPr>
        <p:grpSpPr bwMode="auto">
          <a:xfrm rot="-3080412">
            <a:off x="5254625" y="3525838"/>
            <a:ext cx="320675" cy="203200"/>
            <a:chOff x="2230" y="1921"/>
            <a:chExt cx="267" cy="170"/>
          </a:xfrm>
        </p:grpSpPr>
        <p:sp>
          <p:nvSpPr>
            <p:cNvPr id="20580" name="Rectangle 126"/>
            <p:cNvSpPr>
              <a:spLocks noChangeAspect="1" noChangeArrowheads="1"/>
            </p:cNvSpPr>
            <p:nvPr/>
          </p:nvSpPr>
          <p:spPr bwMode="auto">
            <a:xfrm rot="-8921848">
              <a:off x="2342" y="1993"/>
              <a:ext cx="22" cy="16"/>
            </a:xfrm>
            <a:prstGeom prst="rect">
              <a:avLst/>
            </a:prstGeom>
            <a:solidFill>
              <a:schemeClr val="tx2"/>
            </a:solidFill>
            <a:ln w="3175">
              <a:solidFill>
                <a:srgbClr val="FFFF00"/>
              </a:solidFill>
              <a:miter lim="800000"/>
              <a:headEnd/>
              <a:tailEnd/>
            </a:ln>
          </p:spPr>
          <p:txBody>
            <a:bodyPr anchor="ctr">
              <a:spAutoFit/>
            </a:bodyPr>
            <a:lstStyle/>
            <a:p>
              <a:endParaRPr lang="en-GB">
                <a:solidFill>
                  <a:srgbClr val="FFFFFF"/>
                </a:solidFill>
              </a:endParaRPr>
            </a:p>
          </p:txBody>
        </p:sp>
        <p:sp>
          <p:nvSpPr>
            <p:cNvPr id="20581" name="Rectangle 127"/>
            <p:cNvSpPr>
              <a:spLocks noChangeAspect="1" noChangeArrowheads="1"/>
            </p:cNvSpPr>
            <p:nvPr/>
          </p:nvSpPr>
          <p:spPr bwMode="auto">
            <a:xfrm rot="-6900000">
              <a:off x="2328" y="1966"/>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solidFill>
                  <a:srgbClr val="FFFFFF"/>
                </a:solidFill>
              </a:endParaRPr>
            </a:p>
          </p:txBody>
        </p:sp>
        <p:sp>
          <p:nvSpPr>
            <p:cNvPr id="20582" name="Rectangle 128"/>
            <p:cNvSpPr>
              <a:spLocks noChangeAspect="1" noChangeArrowheads="1"/>
            </p:cNvSpPr>
            <p:nvPr/>
          </p:nvSpPr>
          <p:spPr bwMode="auto">
            <a:xfrm rot="-6900000">
              <a:off x="2354" y="1954"/>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solidFill>
                  <a:srgbClr val="FFFFFF"/>
                </a:solidFill>
              </a:endParaRPr>
            </a:p>
          </p:txBody>
        </p:sp>
        <p:sp>
          <p:nvSpPr>
            <p:cNvPr id="20583" name="Rectangle 129"/>
            <p:cNvSpPr>
              <a:spLocks noChangeAspect="1" noChangeArrowheads="1"/>
            </p:cNvSpPr>
            <p:nvPr/>
          </p:nvSpPr>
          <p:spPr bwMode="auto">
            <a:xfrm rot="-6900000">
              <a:off x="2409" y="1874"/>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solidFill>
                  <a:srgbClr val="FFFFFF"/>
                </a:solidFill>
              </a:endParaRPr>
            </a:p>
          </p:txBody>
        </p:sp>
        <p:sp>
          <p:nvSpPr>
            <p:cNvPr id="20584" name="Rectangle 130"/>
            <p:cNvSpPr>
              <a:spLocks noChangeAspect="1" noChangeArrowheads="1"/>
            </p:cNvSpPr>
            <p:nvPr/>
          </p:nvSpPr>
          <p:spPr bwMode="auto">
            <a:xfrm rot="-8839028">
              <a:off x="2307" y="1970"/>
              <a:ext cx="13" cy="110"/>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sp>
          <p:nvSpPr>
            <p:cNvPr id="20585" name="Rectangle 131"/>
            <p:cNvSpPr>
              <a:spLocks noChangeAspect="1" noChangeArrowheads="1"/>
            </p:cNvSpPr>
            <p:nvPr/>
          </p:nvSpPr>
          <p:spPr bwMode="auto">
            <a:xfrm rot="-8839028">
              <a:off x="2329" y="1980"/>
              <a:ext cx="14" cy="111"/>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sp>
          <p:nvSpPr>
            <p:cNvPr id="20586" name="Rectangle 132"/>
            <p:cNvSpPr>
              <a:spLocks noChangeAspect="1" noChangeArrowheads="1"/>
            </p:cNvSpPr>
            <p:nvPr/>
          </p:nvSpPr>
          <p:spPr bwMode="auto">
            <a:xfrm rot="16721847" flipH="1">
              <a:off x="2318" y="1938"/>
              <a:ext cx="22" cy="16"/>
            </a:xfrm>
            <a:prstGeom prst="rect">
              <a:avLst/>
            </a:prstGeom>
            <a:solidFill>
              <a:schemeClr val="tx2"/>
            </a:solidFill>
            <a:ln w="3175">
              <a:solidFill>
                <a:srgbClr val="FFFF00"/>
              </a:solidFill>
              <a:miter lim="800000"/>
              <a:headEnd/>
              <a:tailEnd/>
            </a:ln>
          </p:spPr>
          <p:txBody>
            <a:bodyPr anchor="ctr">
              <a:spAutoFit/>
            </a:bodyPr>
            <a:lstStyle/>
            <a:p>
              <a:endParaRPr lang="en-GB">
                <a:solidFill>
                  <a:srgbClr val="FFFFFF"/>
                </a:solidFill>
              </a:endParaRPr>
            </a:p>
          </p:txBody>
        </p:sp>
        <p:sp>
          <p:nvSpPr>
            <p:cNvPr id="20587" name="Rectangle 133"/>
            <p:cNvSpPr>
              <a:spLocks noChangeAspect="1" noChangeArrowheads="1"/>
            </p:cNvSpPr>
            <p:nvPr/>
          </p:nvSpPr>
          <p:spPr bwMode="auto">
            <a:xfrm rot="-6900000">
              <a:off x="2396" y="1846"/>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solidFill>
                  <a:srgbClr val="FFFFFF"/>
                </a:solidFill>
              </a:endParaRPr>
            </a:p>
          </p:txBody>
        </p:sp>
        <p:sp>
          <p:nvSpPr>
            <p:cNvPr id="20588" name="Rectangle 134"/>
            <p:cNvSpPr>
              <a:spLocks noChangeAspect="1" noChangeArrowheads="1"/>
            </p:cNvSpPr>
            <p:nvPr/>
          </p:nvSpPr>
          <p:spPr bwMode="auto">
            <a:xfrm rot="16639028" flipH="1">
              <a:off x="2279" y="1903"/>
              <a:ext cx="13" cy="111"/>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sp>
          <p:nvSpPr>
            <p:cNvPr id="20589" name="Rectangle 135"/>
            <p:cNvSpPr>
              <a:spLocks noChangeAspect="1" noChangeArrowheads="1"/>
            </p:cNvSpPr>
            <p:nvPr/>
          </p:nvSpPr>
          <p:spPr bwMode="auto">
            <a:xfrm rot="16639028" flipH="1">
              <a:off x="2283" y="1882"/>
              <a:ext cx="13" cy="111"/>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grpSp>
      <p:grpSp>
        <p:nvGrpSpPr>
          <p:cNvPr id="10" name="Group 136"/>
          <p:cNvGrpSpPr>
            <a:grpSpLocks noChangeAspect="1"/>
          </p:cNvGrpSpPr>
          <p:nvPr/>
        </p:nvGrpSpPr>
        <p:grpSpPr bwMode="auto">
          <a:xfrm rot="-4210073">
            <a:off x="4359275" y="3468688"/>
            <a:ext cx="320675" cy="203200"/>
            <a:chOff x="2230" y="1921"/>
            <a:chExt cx="267" cy="170"/>
          </a:xfrm>
        </p:grpSpPr>
        <p:sp>
          <p:nvSpPr>
            <p:cNvPr id="20570" name="Rectangle 137"/>
            <p:cNvSpPr>
              <a:spLocks noChangeAspect="1" noChangeArrowheads="1"/>
            </p:cNvSpPr>
            <p:nvPr/>
          </p:nvSpPr>
          <p:spPr bwMode="auto">
            <a:xfrm rot="-8921848">
              <a:off x="2342" y="1993"/>
              <a:ext cx="22" cy="16"/>
            </a:xfrm>
            <a:prstGeom prst="rect">
              <a:avLst/>
            </a:prstGeom>
            <a:solidFill>
              <a:schemeClr val="tx2"/>
            </a:solidFill>
            <a:ln w="3175">
              <a:solidFill>
                <a:srgbClr val="FFFF00"/>
              </a:solidFill>
              <a:miter lim="800000"/>
              <a:headEnd/>
              <a:tailEnd/>
            </a:ln>
          </p:spPr>
          <p:txBody>
            <a:bodyPr anchor="ctr">
              <a:spAutoFit/>
            </a:bodyPr>
            <a:lstStyle/>
            <a:p>
              <a:endParaRPr lang="en-GB">
                <a:solidFill>
                  <a:srgbClr val="FFFFFF"/>
                </a:solidFill>
              </a:endParaRPr>
            </a:p>
          </p:txBody>
        </p:sp>
        <p:sp>
          <p:nvSpPr>
            <p:cNvPr id="20571" name="Rectangle 138"/>
            <p:cNvSpPr>
              <a:spLocks noChangeAspect="1" noChangeArrowheads="1"/>
            </p:cNvSpPr>
            <p:nvPr/>
          </p:nvSpPr>
          <p:spPr bwMode="auto">
            <a:xfrm rot="-6900000">
              <a:off x="2328" y="1966"/>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solidFill>
                  <a:srgbClr val="FFFFFF"/>
                </a:solidFill>
              </a:endParaRPr>
            </a:p>
          </p:txBody>
        </p:sp>
        <p:sp>
          <p:nvSpPr>
            <p:cNvPr id="20572" name="Rectangle 139"/>
            <p:cNvSpPr>
              <a:spLocks noChangeAspect="1" noChangeArrowheads="1"/>
            </p:cNvSpPr>
            <p:nvPr/>
          </p:nvSpPr>
          <p:spPr bwMode="auto">
            <a:xfrm rot="-6900000">
              <a:off x="2354" y="1954"/>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solidFill>
                  <a:srgbClr val="FFFFFF"/>
                </a:solidFill>
              </a:endParaRPr>
            </a:p>
          </p:txBody>
        </p:sp>
        <p:sp>
          <p:nvSpPr>
            <p:cNvPr id="20573" name="Rectangle 140"/>
            <p:cNvSpPr>
              <a:spLocks noChangeAspect="1" noChangeArrowheads="1"/>
            </p:cNvSpPr>
            <p:nvPr/>
          </p:nvSpPr>
          <p:spPr bwMode="auto">
            <a:xfrm rot="-6900000">
              <a:off x="2409" y="1874"/>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solidFill>
                  <a:srgbClr val="FFFFFF"/>
                </a:solidFill>
              </a:endParaRPr>
            </a:p>
          </p:txBody>
        </p:sp>
        <p:sp>
          <p:nvSpPr>
            <p:cNvPr id="20574" name="Rectangle 141"/>
            <p:cNvSpPr>
              <a:spLocks noChangeAspect="1" noChangeArrowheads="1"/>
            </p:cNvSpPr>
            <p:nvPr/>
          </p:nvSpPr>
          <p:spPr bwMode="auto">
            <a:xfrm rot="-8839028">
              <a:off x="2307" y="1970"/>
              <a:ext cx="13" cy="110"/>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sp>
          <p:nvSpPr>
            <p:cNvPr id="20575" name="Rectangle 142"/>
            <p:cNvSpPr>
              <a:spLocks noChangeAspect="1" noChangeArrowheads="1"/>
            </p:cNvSpPr>
            <p:nvPr/>
          </p:nvSpPr>
          <p:spPr bwMode="auto">
            <a:xfrm rot="-8839028">
              <a:off x="2329" y="1980"/>
              <a:ext cx="14" cy="111"/>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sp>
          <p:nvSpPr>
            <p:cNvPr id="20576" name="Rectangle 143"/>
            <p:cNvSpPr>
              <a:spLocks noChangeAspect="1" noChangeArrowheads="1"/>
            </p:cNvSpPr>
            <p:nvPr/>
          </p:nvSpPr>
          <p:spPr bwMode="auto">
            <a:xfrm rot="16721847" flipH="1">
              <a:off x="2318" y="1938"/>
              <a:ext cx="22" cy="16"/>
            </a:xfrm>
            <a:prstGeom prst="rect">
              <a:avLst/>
            </a:prstGeom>
            <a:solidFill>
              <a:schemeClr val="tx2"/>
            </a:solidFill>
            <a:ln w="3175">
              <a:solidFill>
                <a:srgbClr val="FFFF00"/>
              </a:solidFill>
              <a:miter lim="800000"/>
              <a:headEnd/>
              <a:tailEnd/>
            </a:ln>
          </p:spPr>
          <p:txBody>
            <a:bodyPr anchor="ctr">
              <a:spAutoFit/>
            </a:bodyPr>
            <a:lstStyle/>
            <a:p>
              <a:endParaRPr lang="en-GB">
                <a:solidFill>
                  <a:srgbClr val="FFFFFF"/>
                </a:solidFill>
              </a:endParaRPr>
            </a:p>
          </p:txBody>
        </p:sp>
        <p:sp>
          <p:nvSpPr>
            <p:cNvPr id="20577" name="Rectangle 144"/>
            <p:cNvSpPr>
              <a:spLocks noChangeAspect="1" noChangeArrowheads="1"/>
            </p:cNvSpPr>
            <p:nvPr/>
          </p:nvSpPr>
          <p:spPr bwMode="auto">
            <a:xfrm rot="-6900000">
              <a:off x="2396" y="1846"/>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solidFill>
                  <a:srgbClr val="FFFFFF"/>
                </a:solidFill>
              </a:endParaRPr>
            </a:p>
          </p:txBody>
        </p:sp>
        <p:sp>
          <p:nvSpPr>
            <p:cNvPr id="20578" name="Rectangle 145"/>
            <p:cNvSpPr>
              <a:spLocks noChangeAspect="1" noChangeArrowheads="1"/>
            </p:cNvSpPr>
            <p:nvPr/>
          </p:nvSpPr>
          <p:spPr bwMode="auto">
            <a:xfrm rot="16639028" flipH="1">
              <a:off x="2279" y="1903"/>
              <a:ext cx="13" cy="111"/>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sp>
          <p:nvSpPr>
            <p:cNvPr id="20579" name="Rectangle 146"/>
            <p:cNvSpPr>
              <a:spLocks noChangeAspect="1" noChangeArrowheads="1"/>
            </p:cNvSpPr>
            <p:nvPr/>
          </p:nvSpPr>
          <p:spPr bwMode="auto">
            <a:xfrm rot="16639028" flipH="1">
              <a:off x="2283" y="1882"/>
              <a:ext cx="13" cy="111"/>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grpSp>
      <p:grpSp>
        <p:nvGrpSpPr>
          <p:cNvPr id="11" name="Group 147"/>
          <p:cNvGrpSpPr>
            <a:grpSpLocks noChangeAspect="1"/>
          </p:cNvGrpSpPr>
          <p:nvPr/>
        </p:nvGrpSpPr>
        <p:grpSpPr bwMode="auto">
          <a:xfrm rot="6818275">
            <a:off x="7526338" y="2235200"/>
            <a:ext cx="279400" cy="203200"/>
            <a:chOff x="2230" y="1921"/>
            <a:chExt cx="267" cy="170"/>
          </a:xfrm>
        </p:grpSpPr>
        <p:sp>
          <p:nvSpPr>
            <p:cNvPr id="20560" name="Rectangle 148"/>
            <p:cNvSpPr>
              <a:spLocks noChangeAspect="1" noChangeArrowheads="1"/>
            </p:cNvSpPr>
            <p:nvPr/>
          </p:nvSpPr>
          <p:spPr bwMode="auto">
            <a:xfrm rot="-8921848">
              <a:off x="2342" y="1993"/>
              <a:ext cx="22" cy="16"/>
            </a:xfrm>
            <a:prstGeom prst="rect">
              <a:avLst/>
            </a:prstGeom>
            <a:solidFill>
              <a:schemeClr val="tx2"/>
            </a:solidFill>
            <a:ln w="3175">
              <a:solidFill>
                <a:srgbClr val="FFFF00"/>
              </a:solidFill>
              <a:miter lim="800000"/>
              <a:headEnd/>
              <a:tailEnd/>
            </a:ln>
          </p:spPr>
          <p:txBody>
            <a:bodyPr anchor="ctr">
              <a:spAutoFit/>
            </a:bodyPr>
            <a:lstStyle/>
            <a:p>
              <a:endParaRPr lang="en-GB">
                <a:solidFill>
                  <a:srgbClr val="FFFFFF"/>
                </a:solidFill>
              </a:endParaRPr>
            </a:p>
          </p:txBody>
        </p:sp>
        <p:sp>
          <p:nvSpPr>
            <p:cNvPr id="20561" name="Rectangle 149"/>
            <p:cNvSpPr>
              <a:spLocks noChangeAspect="1" noChangeArrowheads="1"/>
            </p:cNvSpPr>
            <p:nvPr/>
          </p:nvSpPr>
          <p:spPr bwMode="auto">
            <a:xfrm rot="-6900000">
              <a:off x="2328" y="1966"/>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solidFill>
                  <a:srgbClr val="FFFFFF"/>
                </a:solidFill>
              </a:endParaRPr>
            </a:p>
          </p:txBody>
        </p:sp>
        <p:sp>
          <p:nvSpPr>
            <p:cNvPr id="20562" name="Rectangle 150"/>
            <p:cNvSpPr>
              <a:spLocks noChangeAspect="1" noChangeArrowheads="1"/>
            </p:cNvSpPr>
            <p:nvPr/>
          </p:nvSpPr>
          <p:spPr bwMode="auto">
            <a:xfrm rot="-6900000">
              <a:off x="2354" y="1954"/>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solidFill>
                  <a:srgbClr val="FFFFFF"/>
                </a:solidFill>
              </a:endParaRPr>
            </a:p>
          </p:txBody>
        </p:sp>
        <p:sp>
          <p:nvSpPr>
            <p:cNvPr id="20563" name="Rectangle 151"/>
            <p:cNvSpPr>
              <a:spLocks noChangeAspect="1" noChangeArrowheads="1"/>
            </p:cNvSpPr>
            <p:nvPr/>
          </p:nvSpPr>
          <p:spPr bwMode="auto">
            <a:xfrm rot="-6900000">
              <a:off x="2409" y="1874"/>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solidFill>
                  <a:srgbClr val="FFFFFF"/>
                </a:solidFill>
              </a:endParaRPr>
            </a:p>
          </p:txBody>
        </p:sp>
        <p:sp>
          <p:nvSpPr>
            <p:cNvPr id="20564" name="Rectangle 152"/>
            <p:cNvSpPr>
              <a:spLocks noChangeAspect="1" noChangeArrowheads="1"/>
            </p:cNvSpPr>
            <p:nvPr/>
          </p:nvSpPr>
          <p:spPr bwMode="auto">
            <a:xfrm rot="-8839028">
              <a:off x="2307" y="1970"/>
              <a:ext cx="13" cy="110"/>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sp>
          <p:nvSpPr>
            <p:cNvPr id="20565" name="Rectangle 153"/>
            <p:cNvSpPr>
              <a:spLocks noChangeAspect="1" noChangeArrowheads="1"/>
            </p:cNvSpPr>
            <p:nvPr/>
          </p:nvSpPr>
          <p:spPr bwMode="auto">
            <a:xfrm rot="-8839028">
              <a:off x="2329" y="1980"/>
              <a:ext cx="14" cy="111"/>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sp>
          <p:nvSpPr>
            <p:cNvPr id="20566" name="Rectangle 154"/>
            <p:cNvSpPr>
              <a:spLocks noChangeAspect="1" noChangeArrowheads="1"/>
            </p:cNvSpPr>
            <p:nvPr/>
          </p:nvSpPr>
          <p:spPr bwMode="auto">
            <a:xfrm rot="16721847" flipH="1">
              <a:off x="2318" y="1938"/>
              <a:ext cx="22" cy="16"/>
            </a:xfrm>
            <a:prstGeom prst="rect">
              <a:avLst/>
            </a:prstGeom>
            <a:solidFill>
              <a:schemeClr val="tx2"/>
            </a:solidFill>
            <a:ln w="3175">
              <a:solidFill>
                <a:srgbClr val="FFFF00"/>
              </a:solidFill>
              <a:miter lim="800000"/>
              <a:headEnd/>
              <a:tailEnd/>
            </a:ln>
          </p:spPr>
          <p:txBody>
            <a:bodyPr anchor="ctr">
              <a:spAutoFit/>
            </a:bodyPr>
            <a:lstStyle/>
            <a:p>
              <a:endParaRPr lang="en-GB">
                <a:solidFill>
                  <a:srgbClr val="FFFFFF"/>
                </a:solidFill>
              </a:endParaRPr>
            </a:p>
          </p:txBody>
        </p:sp>
        <p:sp>
          <p:nvSpPr>
            <p:cNvPr id="20567" name="Rectangle 155"/>
            <p:cNvSpPr>
              <a:spLocks noChangeAspect="1" noChangeArrowheads="1"/>
            </p:cNvSpPr>
            <p:nvPr/>
          </p:nvSpPr>
          <p:spPr bwMode="auto">
            <a:xfrm rot="-6900000">
              <a:off x="2396" y="1846"/>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solidFill>
                  <a:srgbClr val="FFFFFF"/>
                </a:solidFill>
              </a:endParaRPr>
            </a:p>
          </p:txBody>
        </p:sp>
        <p:sp>
          <p:nvSpPr>
            <p:cNvPr id="20568" name="Rectangle 156"/>
            <p:cNvSpPr>
              <a:spLocks noChangeAspect="1" noChangeArrowheads="1"/>
            </p:cNvSpPr>
            <p:nvPr/>
          </p:nvSpPr>
          <p:spPr bwMode="auto">
            <a:xfrm rot="16639028" flipH="1">
              <a:off x="2279" y="1903"/>
              <a:ext cx="13" cy="111"/>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sp>
          <p:nvSpPr>
            <p:cNvPr id="20569" name="Rectangle 157"/>
            <p:cNvSpPr>
              <a:spLocks noChangeAspect="1" noChangeArrowheads="1"/>
            </p:cNvSpPr>
            <p:nvPr/>
          </p:nvSpPr>
          <p:spPr bwMode="auto">
            <a:xfrm rot="16639028" flipH="1">
              <a:off x="2283" y="1882"/>
              <a:ext cx="13" cy="111"/>
            </a:xfrm>
            <a:prstGeom prst="rect">
              <a:avLst/>
            </a:prstGeom>
            <a:solidFill>
              <a:schemeClr val="tx2"/>
            </a:solidFill>
            <a:ln w="9525">
              <a:solidFill>
                <a:srgbClr val="FFFF00"/>
              </a:solidFill>
              <a:miter lim="800000"/>
              <a:headEnd/>
              <a:tailEnd/>
            </a:ln>
          </p:spPr>
          <p:txBody>
            <a:bodyPr anchor="ctr">
              <a:spAutoFit/>
            </a:bodyPr>
            <a:lstStyle/>
            <a:p>
              <a:endParaRPr lang="en-GB">
                <a:solidFill>
                  <a:srgbClr val="FFFFFF"/>
                </a:solidFill>
              </a:endParaRPr>
            </a:p>
          </p:txBody>
        </p:sp>
      </p:grpSp>
      <p:sp>
        <p:nvSpPr>
          <p:cNvPr id="20538" name="Text Box 158"/>
          <p:cNvSpPr txBox="1">
            <a:spLocks noChangeArrowheads="1"/>
          </p:cNvSpPr>
          <p:nvPr/>
        </p:nvSpPr>
        <p:spPr bwMode="auto">
          <a:xfrm>
            <a:off x="5246688" y="2200275"/>
            <a:ext cx="1050925" cy="517525"/>
          </a:xfrm>
          <a:prstGeom prst="rect">
            <a:avLst/>
          </a:prstGeom>
          <a:noFill/>
          <a:ln w="9525">
            <a:noFill/>
            <a:miter lim="800000"/>
            <a:headEnd/>
            <a:tailEnd/>
          </a:ln>
        </p:spPr>
        <p:txBody>
          <a:bodyPr wrap="none">
            <a:spAutoFit/>
          </a:bodyPr>
          <a:lstStyle/>
          <a:p>
            <a:pPr algn="ctr"/>
            <a:r>
              <a:rPr lang="en-US" sz="1400" b="1">
                <a:solidFill>
                  <a:srgbClr val="FFFFFF"/>
                </a:solidFill>
              </a:rPr>
              <a:t>Formation</a:t>
            </a:r>
            <a:br>
              <a:rPr lang="en-US" sz="1400" b="1">
                <a:solidFill>
                  <a:srgbClr val="FFFFFF"/>
                </a:solidFill>
              </a:rPr>
            </a:br>
            <a:r>
              <a:rPr lang="en-US" sz="1400" b="1">
                <a:solidFill>
                  <a:srgbClr val="FFFFFF"/>
                </a:solidFill>
              </a:rPr>
              <a:t>Inhibited</a:t>
            </a:r>
          </a:p>
        </p:txBody>
      </p:sp>
      <p:sp>
        <p:nvSpPr>
          <p:cNvPr id="20539" name="Text Box 159"/>
          <p:cNvSpPr txBox="1">
            <a:spLocks noChangeArrowheads="1"/>
          </p:cNvSpPr>
          <p:nvPr/>
        </p:nvSpPr>
        <p:spPr bwMode="auto">
          <a:xfrm>
            <a:off x="6638925" y="5453063"/>
            <a:ext cx="1089025" cy="517525"/>
          </a:xfrm>
          <a:prstGeom prst="rect">
            <a:avLst/>
          </a:prstGeom>
          <a:noFill/>
          <a:ln w="9525">
            <a:noFill/>
            <a:miter lim="800000"/>
            <a:headEnd/>
            <a:tailEnd/>
          </a:ln>
        </p:spPr>
        <p:txBody>
          <a:bodyPr wrap="none">
            <a:spAutoFit/>
          </a:bodyPr>
          <a:lstStyle/>
          <a:p>
            <a:pPr algn="ctr"/>
            <a:r>
              <a:rPr lang="en-US" sz="1400" b="1">
                <a:solidFill>
                  <a:srgbClr val="FFFFFF"/>
                </a:solidFill>
              </a:rPr>
              <a:t>Apoptotic </a:t>
            </a:r>
            <a:br>
              <a:rPr lang="en-US" sz="1400" b="1">
                <a:solidFill>
                  <a:srgbClr val="FFFFFF"/>
                </a:solidFill>
              </a:rPr>
            </a:br>
            <a:r>
              <a:rPr lang="en-US" sz="1400" b="1">
                <a:solidFill>
                  <a:srgbClr val="FFFFFF"/>
                </a:solidFill>
              </a:rPr>
              <a:t>Osteoclast</a:t>
            </a:r>
          </a:p>
        </p:txBody>
      </p:sp>
      <p:grpSp>
        <p:nvGrpSpPr>
          <p:cNvPr id="12" name="Group 160"/>
          <p:cNvGrpSpPr>
            <a:grpSpLocks/>
          </p:cNvGrpSpPr>
          <p:nvPr/>
        </p:nvGrpSpPr>
        <p:grpSpPr bwMode="auto">
          <a:xfrm>
            <a:off x="3584575" y="4481513"/>
            <a:ext cx="1682750" cy="796925"/>
            <a:chOff x="2258" y="2823"/>
            <a:chExt cx="1060" cy="502"/>
          </a:xfrm>
        </p:grpSpPr>
        <p:grpSp>
          <p:nvGrpSpPr>
            <p:cNvPr id="13" name="Group 161"/>
            <p:cNvGrpSpPr>
              <a:grpSpLocks/>
            </p:cNvGrpSpPr>
            <p:nvPr/>
          </p:nvGrpSpPr>
          <p:grpSpPr bwMode="auto">
            <a:xfrm rot="873458">
              <a:off x="3166" y="3098"/>
              <a:ext cx="152" cy="227"/>
              <a:chOff x="3114" y="3046"/>
              <a:chExt cx="152" cy="227"/>
            </a:xfrm>
          </p:grpSpPr>
          <p:pic>
            <p:nvPicPr>
              <p:cNvPr id="20558" name="Picture 162" descr="stalk_sm"/>
              <p:cNvPicPr>
                <a:picLocks noChangeAspect="1" noChangeArrowheads="1"/>
              </p:cNvPicPr>
              <p:nvPr/>
            </p:nvPicPr>
            <p:blipFill>
              <a:blip r:embed="rId24" cstate="print"/>
              <a:srcRect/>
              <a:stretch>
                <a:fillRect/>
              </a:stretch>
            </p:blipFill>
            <p:spPr bwMode="auto">
              <a:xfrm rot="2012701">
                <a:off x="3114" y="3123"/>
                <a:ext cx="60" cy="150"/>
              </a:xfrm>
              <a:prstGeom prst="rect">
                <a:avLst/>
              </a:prstGeom>
              <a:noFill/>
              <a:ln w="9525">
                <a:noFill/>
                <a:miter lim="800000"/>
                <a:headEnd/>
                <a:tailEnd/>
              </a:ln>
            </p:spPr>
          </p:pic>
          <p:pic>
            <p:nvPicPr>
              <p:cNvPr id="20559" name="Picture 163" descr="26_RANKL"/>
              <p:cNvPicPr>
                <a:picLocks noChangeAspect="1" noChangeArrowheads="1"/>
              </p:cNvPicPr>
              <p:nvPr/>
            </p:nvPicPr>
            <p:blipFill>
              <a:blip r:embed="rId10" cstate="print"/>
              <a:srcRect/>
              <a:stretch>
                <a:fillRect/>
              </a:stretch>
            </p:blipFill>
            <p:spPr bwMode="auto">
              <a:xfrm rot="1880506">
                <a:off x="3140" y="3046"/>
                <a:ext cx="126" cy="128"/>
              </a:xfrm>
              <a:prstGeom prst="rect">
                <a:avLst/>
              </a:prstGeom>
              <a:noFill/>
              <a:ln w="9525">
                <a:noFill/>
                <a:miter lim="800000"/>
                <a:headEnd/>
                <a:tailEnd/>
              </a:ln>
            </p:spPr>
          </p:pic>
        </p:grpSp>
        <p:grpSp>
          <p:nvGrpSpPr>
            <p:cNvPr id="14" name="Group 164"/>
            <p:cNvGrpSpPr>
              <a:grpSpLocks/>
            </p:cNvGrpSpPr>
            <p:nvPr/>
          </p:nvGrpSpPr>
          <p:grpSpPr bwMode="auto">
            <a:xfrm rot="-1237172">
              <a:off x="2258" y="2823"/>
              <a:ext cx="135" cy="202"/>
              <a:chOff x="3114" y="3046"/>
              <a:chExt cx="152" cy="227"/>
            </a:xfrm>
          </p:grpSpPr>
          <p:pic>
            <p:nvPicPr>
              <p:cNvPr id="20556" name="Picture 165" descr="stalk_sm"/>
              <p:cNvPicPr>
                <a:picLocks noChangeAspect="1" noChangeArrowheads="1"/>
              </p:cNvPicPr>
              <p:nvPr/>
            </p:nvPicPr>
            <p:blipFill>
              <a:blip r:embed="rId24" cstate="print"/>
              <a:srcRect/>
              <a:stretch>
                <a:fillRect/>
              </a:stretch>
            </p:blipFill>
            <p:spPr bwMode="auto">
              <a:xfrm rot="2012701">
                <a:off x="3114" y="3123"/>
                <a:ext cx="60" cy="150"/>
              </a:xfrm>
              <a:prstGeom prst="rect">
                <a:avLst/>
              </a:prstGeom>
              <a:noFill/>
              <a:ln w="9525">
                <a:noFill/>
                <a:miter lim="800000"/>
                <a:headEnd/>
                <a:tailEnd/>
              </a:ln>
            </p:spPr>
          </p:pic>
          <p:pic>
            <p:nvPicPr>
              <p:cNvPr id="20557" name="Picture 166" descr="26_RANKL"/>
              <p:cNvPicPr>
                <a:picLocks noChangeAspect="1" noChangeArrowheads="1"/>
              </p:cNvPicPr>
              <p:nvPr/>
            </p:nvPicPr>
            <p:blipFill>
              <a:blip r:embed="rId10" cstate="print"/>
              <a:srcRect/>
              <a:stretch>
                <a:fillRect/>
              </a:stretch>
            </p:blipFill>
            <p:spPr bwMode="auto">
              <a:xfrm rot="1880506">
                <a:off x="3140" y="3046"/>
                <a:ext cx="126" cy="128"/>
              </a:xfrm>
              <a:prstGeom prst="rect">
                <a:avLst/>
              </a:prstGeom>
              <a:noFill/>
              <a:ln w="9525">
                <a:noFill/>
                <a:miter lim="800000"/>
                <a:headEnd/>
                <a:tailEnd/>
              </a:ln>
            </p:spPr>
          </p:pic>
        </p:grpSp>
        <p:pic>
          <p:nvPicPr>
            <p:cNvPr id="20554" name="Picture 167" descr="stalk_sm"/>
            <p:cNvPicPr>
              <a:picLocks noChangeAspect="1" noChangeArrowheads="1"/>
            </p:cNvPicPr>
            <p:nvPr/>
          </p:nvPicPr>
          <p:blipFill>
            <a:blip r:embed="rId24" cstate="print"/>
            <a:srcRect/>
            <a:stretch>
              <a:fillRect/>
            </a:stretch>
          </p:blipFill>
          <p:spPr bwMode="auto">
            <a:xfrm rot="-221578">
              <a:off x="2896" y="3071"/>
              <a:ext cx="53" cy="133"/>
            </a:xfrm>
            <a:prstGeom prst="rect">
              <a:avLst/>
            </a:prstGeom>
            <a:noFill/>
            <a:ln w="9525">
              <a:noFill/>
              <a:miter lim="800000"/>
              <a:headEnd/>
              <a:tailEnd/>
            </a:ln>
          </p:spPr>
        </p:pic>
        <p:pic>
          <p:nvPicPr>
            <p:cNvPr id="20555" name="Picture 168" descr="26_RANKL"/>
            <p:cNvPicPr>
              <a:picLocks noChangeAspect="1" noChangeArrowheads="1"/>
            </p:cNvPicPr>
            <p:nvPr/>
          </p:nvPicPr>
          <p:blipFill>
            <a:blip r:embed="rId10" cstate="print"/>
            <a:srcRect/>
            <a:stretch>
              <a:fillRect/>
            </a:stretch>
          </p:blipFill>
          <p:spPr bwMode="auto">
            <a:xfrm rot="-353773">
              <a:off x="2846" y="2903"/>
              <a:ext cx="112" cy="114"/>
            </a:xfrm>
            <a:prstGeom prst="rect">
              <a:avLst/>
            </a:prstGeom>
            <a:noFill/>
            <a:ln w="9525">
              <a:noFill/>
              <a:miter lim="800000"/>
              <a:headEnd/>
              <a:tailEnd/>
            </a:ln>
          </p:spPr>
        </p:pic>
      </p:grpSp>
      <p:pic>
        <p:nvPicPr>
          <p:cNvPr id="20541" name="Picture 169" descr="blast_sm3"/>
          <p:cNvPicPr>
            <a:picLocks noChangeAspect="1" noChangeArrowheads="1"/>
          </p:cNvPicPr>
          <p:nvPr/>
        </p:nvPicPr>
        <p:blipFill>
          <a:blip r:embed="rId25" cstate="print"/>
          <a:srcRect/>
          <a:stretch>
            <a:fillRect/>
          </a:stretch>
        </p:blipFill>
        <p:spPr bwMode="auto">
          <a:xfrm rot="1850795">
            <a:off x="4049713" y="5002213"/>
            <a:ext cx="1279525" cy="709612"/>
          </a:xfrm>
          <a:prstGeom prst="rect">
            <a:avLst/>
          </a:prstGeom>
          <a:noFill/>
          <a:ln w="9525">
            <a:noFill/>
            <a:miter lim="800000"/>
            <a:headEnd/>
            <a:tailEnd/>
          </a:ln>
        </p:spPr>
      </p:pic>
      <p:grpSp>
        <p:nvGrpSpPr>
          <p:cNvPr id="15" name="Group 170"/>
          <p:cNvGrpSpPr>
            <a:grpSpLocks/>
          </p:cNvGrpSpPr>
          <p:nvPr/>
        </p:nvGrpSpPr>
        <p:grpSpPr bwMode="auto">
          <a:xfrm>
            <a:off x="1295400" y="4705350"/>
            <a:ext cx="2733675" cy="742950"/>
            <a:chOff x="816" y="2964"/>
            <a:chExt cx="1722" cy="468"/>
          </a:xfrm>
        </p:grpSpPr>
        <p:pic>
          <p:nvPicPr>
            <p:cNvPr id="20546" name="Picture 171" descr="bone_growth_sm"/>
            <p:cNvPicPr>
              <a:picLocks noChangeAspect="1" noChangeArrowheads="1"/>
            </p:cNvPicPr>
            <p:nvPr/>
          </p:nvPicPr>
          <p:blipFill>
            <a:blip r:embed="rId26" cstate="print"/>
            <a:srcRect/>
            <a:stretch>
              <a:fillRect/>
            </a:stretch>
          </p:blipFill>
          <p:spPr bwMode="auto">
            <a:xfrm>
              <a:off x="816" y="3090"/>
              <a:ext cx="1722" cy="342"/>
            </a:xfrm>
            <a:prstGeom prst="rect">
              <a:avLst/>
            </a:prstGeom>
            <a:noFill/>
            <a:ln w="9525">
              <a:noFill/>
              <a:miter lim="800000"/>
              <a:headEnd/>
              <a:tailEnd/>
            </a:ln>
          </p:spPr>
        </p:pic>
        <p:pic>
          <p:nvPicPr>
            <p:cNvPr id="20547" name="Picture 172" descr="blast_sm4"/>
            <p:cNvPicPr>
              <a:picLocks noChangeAspect="1" noChangeArrowheads="1"/>
            </p:cNvPicPr>
            <p:nvPr/>
          </p:nvPicPr>
          <p:blipFill>
            <a:blip r:embed="rId27" cstate="print"/>
            <a:srcRect/>
            <a:stretch>
              <a:fillRect/>
            </a:stretch>
          </p:blipFill>
          <p:spPr bwMode="auto">
            <a:xfrm>
              <a:off x="1638" y="2964"/>
              <a:ext cx="492" cy="282"/>
            </a:xfrm>
            <a:prstGeom prst="rect">
              <a:avLst/>
            </a:prstGeom>
            <a:noFill/>
            <a:ln w="9525">
              <a:noFill/>
              <a:miter lim="800000"/>
              <a:headEnd/>
              <a:tailEnd/>
            </a:ln>
          </p:spPr>
        </p:pic>
        <p:pic>
          <p:nvPicPr>
            <p:cNvPr id="20548" name="Picture 173" descr="blast_sm5"/>
            <p:cNvPicPr>
              <a:picLocks noChangeAspect="1" noChangeArrowheads="1"/>
            </p:cNvPicPr>
            <p:nvPr/>
          </p:nvPicPr>
          <p:blipFill>
            <a:blip r:embed="rId28" cstate="print"/>
            <a:srcRect/>
            <a:stretch>
              <a:fillRect/>
            </a:stretch>
          </p:blipFill>
          <p:spPr bwMode="auto">
            <a:xfrm>
              <a:off x="1248" y="2964"/>
              <a:ext cx="342" cy="264"/>
            </a:xfrm>
            <a:prstGeom prst="rect">
              <a:avLst/>
            </a:prstGeom>
            <a:noFill/>
            <a:ln w="9525">
              <a:noFill/>
              <a:miter lim="800000"/>
              <a:headEnd/>
              <a:tailEnd/>
            </a:ln>
          </p:spPr>
        </p:pic>
        <p:pic>
          <p:nvPicPr>
            <p:cNvPr id="20549" name="Picture 174" descr="blast_sm3"/>
            <p:cNvPicPr>
              <a:picLocks noChangeAspect="1" noChangeArrowheads="1"/>
            </p:cNvPicPr>
            <p:nvPr/>
          </p:nvPicPr>
          <p:blipFill>
            <a:blip r:embed="rId25" cstate="print"/>
            <a:srcRect/>
            <a:stretch>
              <a:fillRect/>
            </a:stretch>
          </p:blipFill>
          <p:spPr bwMode="auto">
            <a:xfrm>
              <a:off x="888" y="2964"/>
              <a:ext cx="606" cy="336"/>
            </a:xfrm>
            <a:prstGeom prst="rect">
              <a:avLst/>
            </a:prstGeom>
            <a:noFill/>
            <a:ln w="9525">
              <a:noFill/>
              <a:miter lim="800000"/>
              <a:headEnd/>
              <a:tailEnd/>
            </a:ln>
          </p:spPr>
        </p:pic>
        <p:pic>
          <p:nvPicPr>
            <p:cNvPr id="20550" name="Picture 175" descr="blast_sm2"/>
            <p:cNvPicPr>
              <a:picLocks noChangeAspect="1" noChangeArrowheads="1"/>
            </p:cNvPicPr>
            <p:nvPr/>
          </p:nvPicPr>
          <p:blipFill>
            <a:blip r:embed="rId29" cstate="print"/>
            <a:srcRect/>
            <a:stretch>
              <a:fillRect/>
            </a:stretch>
          </p:blipFill>
          <p:spPr bwMode="auto">
            <a:xfrm>
              <a:off x="1296" y="3060"/>
              <a:ext cx="534" cy="264"/>
            </a:xfrm>
            <a:prstGeom prst="rect">
              <a:avLst/>
            </a:prstGeom>
            <a:noFill/>
            <a:ln w="9525">
              <a:noFill/>
              <a:miter lim="800000"/>
              <a:headEnd/>
              <a:tailEnd/>
            </a:ln>
          </p:spPr>
        </p:pic>
        <p:pic>
          <p:nvPicPr>
            <p:cNvPr id="20551" name="Picture 176" descr="blast_sm1"/>
            <p:cNvPicPr>
              <a:picLocks noChangeAspect="1" noChangeArrowheads="1"/>
            </p:cNvPicPr>
            <p:nvPr/>
          </p:nvPicPr>
          <p:blipFill>
            <a:blip r:embed="rId30" cstate="print"/>
            <a:srcRect/>
            <a:stretch>
              <a:fillRect/>
            </a:stretch>
          </p:blipFill>
          <p:spPr bwMode="auto">
            <a:xfrm>
              <a:off x="1836" y="2994"/>
              <a:ext cx="636" cy="348"/>
            </a:xfrm>
            <a:prstGeom prst="rect">
              <a:avLst/>
            </a:prstGeom>
            <a:noFill/>
            <a:ln w="9525">
              <a:noFill/>
              <a:miter lim="800000"/>
              <a:headEnd/>
              <a:tailEnd/>
            </a:ln>
          </p:spPr>
        </p:pic>
      </p:grpSp>
      <p:sp>
        <p:nvSpPr>
          <p:cNvPr id="20543" name="Freeform 177"/>
          <p:cNvSpPr>
            <a:spLocks/>
          </p:cNvSpPr>
          <p:nvPr/>
        </p:nvSpPr>
        <p:spPr bwMode="auto">
          <a:xfrm>
            <a:off x="914400" y="3829050"/>
            <a:ext cx="742950" cy="841375"/>
          </a:xfrm>
          <a:custGeom>
            <a:avLst/>
            <a:gdLst>
              <a:gd name="T0" fmla="*/ 0 w 468"/>
              <a:gd name="T1" fmla="*/ 0 h 530"/>
              <a:gd name="T2" fmla="*/ 162 w 468"/>
              <a:gd name="T3" fmla="*/ 294 h 530"/>
              <a:gd name="T4" fmla="*/ 408 w 468"/>
              <a:gd name="T5" fmla="*/ 492 h 530"/>
              <a:gd name="T6" fmla="*/ 468 w 468"/>
              <a:gd name="T7" fmla="*/ 522 h 530"/>
              <a:gd name="T8" fmla="*/ 0 60000 65536"/>
              <a:gd name="T9" fmla="*/ 0 60000 65536"/>
              <a:gd name="T10" fmla="*/ 0 60000 65536"/>
              <a:gd name="T11" fmla="*/ 0 60000 65536"/>
              <a:gd name="T12" fmla="*/ 0 w 468"/>
              <a:gd name="T13" fmla="*/ 0 h 530"/>
              <a:gd name="T14" fmla="*/ 468 w 468"/>
              <a:gd name="T15" fmla="*/ 530 h 530"/>
            </a:gdLst>
            <a:ahLst/>
            <a:cxnLst>
              <a:cxn ang="T8">
                <a:pos x="T0" y="T1"/>
              </a:cxn>
              <a:cxn ang="T9">
                <a:pos x="T2" y="T3"/>
              </a:cxn>
              <a:cxn ang="T10">
                <a:pos x="T4" y="T5"/>
              </a:cxn>
              <a:cxn ang="T11">
                <a:pos x="T6" y="T7"/>
              </a:cxn>
            </a:cxnLst>
            <a:rect l="T12" t="T13" r="T14" b="T15"/>
            <a:pathLst>
              <a:path w="468" h="530">
                <a:moveTo>
                  <a:pt x="0" y="0"/>
                </a:moveTo>
                <a:cubicBezTo>
                  <a:pt x="27" y="61"/>
                  <a:pt x="72" y="168"/>
                  <a:pt x="162" y="294"/>
                </a:cubicBezTo>
                <a:cubicBezTo>
                  <a:pt x="252" y="420"/>
                  <a:pt x="357" y="454"/>
                  <a:pt x="408" y="492"/>
                </a:cubicBezTo>
                <a:cubicBezTo>
                  <a:pt x="459" y="530"/>
                  <a:pt x="456" y="516"/>
                  <a:pt x="468" y="522"/>
                </a:cubicBezTo>
              </a:path>
            </a:pathLst>
          </a:custGeom>
          <a:noFill/>
          <a:ln w="57150" cap="rnd" cmpd="sng">
            <a:solidFill>
              <a:schemeClr val="tx2"/>
            </a:solidFill>
            <a:prstDash val="sysDot"/>
            <a:round/>
            <a:headEnd type="none" w="med" len="med"/>
            <a:tailEnd type="triangle" w="med" len="med"/>
          </a:ln>
        </p:spPr>
        <p:txBody>
          <a:bodyPr/>
          <a:lstStyle/>
          <a:p>
            <a:endParaRPr lang="en-GB">
              <a:solidFill>
                <a:srgbClr val="FFFFFF"/>
              </a:solidFill>
            </a:endParaRPr>
          </a:p>
        </p:txBody>
      </p:sp>
      <p:sp>
        <p:nvSpPr>
          <p:cNvPr id="55474" name="Rectangle 178"/>
          <p:cNvSpPr>
            <a:spLocks noChangeArrowheads="1"/>
          </p:cNvSpPr>
          <p:nvPr/>
        </p:nvSpPr>
        <p:spPr bwMode="auto">
          <a:xfrm>
            <a:off x="293688" y="2903538"/>
            <a:ext cx="1600200" cy="730250"/>
          </a:xfrm>
          <a:prstGeom prst="rect">
            <a:avLst/>
          </a:prstGeom>
          <a:noFill/>
          <a:ln w="9525">
            <a:noFill/>
            <a:miter lim="800000"/>
            <a:headEnd/>
            <a:tailEnd/>
          </a:ln>
          <a:effectLst/>
        </p:spPr>
        <p:txBody>
          <a:bodyPr wrap="none">
            <a:spAutoFit/>
          </a:bodyPr>
          <a:lstStyle/>
          <a:p>
            <a:pPr algn="ctr">
              <a:defRPr/>
            </a:pPr>
            <a:r>
              <a:rPr lang="en-US" sz="1400" b="1">
                <a:solidFill>
                  <a:srgbClr val="FAB900"/>
                </a:solidFill>
                <a:effectLst>
                  <a:outerShdw blurRad="38100" dist="38100" dir="2700000" algn="tl">
                    <a:srgbClr val="000000"/>
                  </a:outerShdw>
                </a:effectLst>
                <a:sym typeface="Symbol" pitchFamily="18" charset="2"/>
              </a:rPr>
              <a:t>PTHrP, BMP,</a:t>
            </a:r>
            <a:br>
              <a:rPr lang="en-US" sz="1400" b="1">
                <a:solidFill>
                  <a:srgbClr val="FAB900"/>
                </a:solidFill>
                <a:effectLst>
                  <a:outerShdw blurRad="38100" dist="38100" dir="2700000" algn="tl">
                    <a:srgbClr val="000000"/>
                  </a:outerShdw>
                </a:effectLst>
                <a:sym typeface="Symbol" pitchFamily="18" charset="2"/>
              </a:rPr>
            </a:br>
            <a:r>
              <a:rPr lang="en-US" sz="1400" b="1">
                <a:solidFill>
                  <a:srgbClr val="FAB900"/>
                </a:solidFill>
                <a:effectLst>
                  <a:outerShdw blurRad="38100" dist="38100" dir="2700000" algn="tl">
                    <a:srgbClr val="000000"/>
                  </a:outerShdw>
                </a:effectLst>
                <a:sym typeface="Symbol" pitchFamily="18" charset="2"/>
              </a:rPr>
              <a:t>TGF-β, IGF, FGF,</a:t>
            </a:r>
            <a:br>
              <a:rPr lang="en-US" sz="1400" b="1">
                <a:solidFill>
                  <a:srgbClr val="FAB900"/>
                </a:solidFill>
                <a:effectLst>
                  <a:outerShdw blurRad="38100" dist="38100" dir="2700000" algn="tl">
                    <a:srgbClr val="000000"/>
                  </a:outerShdw>
                </a:effectLst>
                <a:sym typeface="Symbol" pitchFamily="18" charset="2"/>
              </a:rPr>
            </a:br>
            <a:r>
              <a:rPr lang="en-US" sz="1400" b="1">
                <a:solidFill>
                  <a:srgbClr val="FAB900"/>
                </a:solidFill>
                <a:effectLst>
                  <a:outerShdw blurRad="38100" dist="38100" dir="2700000" algn="tl">
                    <a:srgbClr val="000000"/>
                  </a:outerShdw>
                </a:effectLst>
                <a:sym typeface="Symbol" pitchFamily="18" charset="2"/>
              </a:rPr>
              <a:t>VEGF, ET1, WNT</a:t>
            </a:r>
          </a:p>
        </p:txBody>
      </p:sp>
      <p:sp>
        <p:nvSpPr>
          <p:cNvPr id="20545" name="Rectangle 179"/>
          <p:cNvSpPr>
            <a:spLocks noChangeArrowheads="1"/>
          </p:cNvSpPr>
          <p:nvPr/>
        </p:nvSpPr>
        <p:spPr bwMode="auto">
          <a:xfrm>
            <a:off x="7454900" y="1531938"/>
            <a:ext cx="1622425" cy="1033462"/>
          </a:xfrm>
          <a:prstGeom prst="rect">
            <a:avLst/>
          </a:prstGeom>
          <a:noFill/>
          <a:ln w="19050" algn="ctr">
            <a:solidFill>
              <a:schemeClr val="tx1"/>
            </a:solidFill>
            <a:miter lim="800000"/>
            <a:headEnd/>
            <a:tailEnd/>
          </a:ln>
        </p:spPr>
        <p:txBody>
          <a:bodyPr anchor="ctr">
            <a:spAutoFit/>
          </a:bodyPr>
          <a:lstStyle/>
          <a:p>
            <a:endParaRPr lang="en-GB">
              <a:solidFill>
                <a:srgbClr val="FFFFFF"/>
              </a:solidFill>
            </a:endParaRPr>
          </a:p>
        </p:txBody>
      </p:sp>
      <p:cxnSp>
        <p:nvCxnSpPr>
          <p:cNvPr id="181" name="Connettore 2 180"/>
          <p:cNvCxnSpPr/>
          <p:nvPr/>
        </p:nvCxnSpPr>
        <p:spPr>
          <a:xfrm flipV="1">
            <a:off x="1143000" y="1600200"/>
            <a:ext cx="1828800" cy="228600"/>
          </a:xfrm>
          <a:prstGeom prst="straightConnector1">
            <a:avLst/>
          </a:prstGeom>
          <a:ln w="117475">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81"/>
                                        </p:tgtEl>
                                        <p:attrNameLst>
                                          <p:attrName>style.visibility</p:attrName>
                                        </p:attrNameLst>
                                      </p:cBhvr>
                                      <p:to>
                                        <p:strVal val="visible"/>
                                      </p:to>
                                    </p:set>
                                    <p:animEffect transition="in" filter="wipe(left)">
                                      <p:cBhvr>
                                        <p:cTn id="7" dur="1000"/>
                                        <p:tgtEl>
                                          <p:spTgt spid="1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Rectangle 2"/>
          <p:cNvSpPr>
            <a:spLocks noChangeArrowheads="1"/>
          </p:cNvSpPr>
          <p:nvPr/>
        </p:nvSpPr>
        <p:spPr bwMode="gray">
          <a:xfrm>
            <a:off x="322263" y="85725"/>
            <a:ext cx="8534400" cy="966788"/>
          </a:xfrm>
          <a:prstGeom prst="rect">
            <a:avLst/>
          </a:prstGeom>
          <a:noFill/>
          <a:ln w="9525" algn="ctr">
            <a:noFill/>
            <a:miter lim="800000"/>
            <a:headEnd/>
            <a:tailEnd/>
          </a:ln>
        </p:spPr>
        <p:txBody>
          <a:bodyPr anchor="b"/>
          <a:lstStyle/>
          <a:p>
            <a:pPr defTabSz="457200">
              <a:lnSpc>
                <a:spcPct val="95000"/>
              </a:lnSpc>
            </a:pPr>
            <a:endParaRPr lang="en-GB" sz="2800">
              <a:solidFill>
                <a:srgbClr val="FAB900"/>
              </a:solidFill>
              <a:latin typeface="Arial" pitchFamily="34" charset="0"/>
              <a:ea typeface="ＭＳ Ｐゴシック" pitchFamily="34" charset="-128"/>
            </a:endParaRPr>
          </a:p>
        </p:txBody>
      </p:sp>
      <p:sp>
        <p:nvSpPr>
          <p:cNvPr id="10243" name="AutoShape 3"/>
          <p:cNvSpPr>
            <a:spLocks noChangeArrowheads="1"/>
          </p:cNvSpPr>
          <p:nvPr/>
        </p:nvSpPr>
        <p:spPr bwMode="ltGray">
          <a:xfrm>
            <a:off x="123825" y="1792288"/>
            <a:ext cx="2846388" cy="3698875"/>
          </a:xfrm>
          <a:prstGeom prst="roundRect">
            <a:avLst>
              <a:gd name="adj" fmla="val 7986"/>
            </a:avLst>
          </a:prstGeom>
          <a:solidFill>
            <a:schemeClr val="accent2"/>
          </a:solidFill>
          <a:ln w="19050" algn="ctr">
            <a:noFill/>
            <a:round/>
            <a:headEnd/>
            <a:tailEnd/>
          </a:ln>
        </p:spPr>
        <p:txBody>
          <a:bodyPr wrap="none" anchor="ctr"/>
          <a:lstStyle/>
          <a:p>
            <a:pPr defTabSz="457200" eaLnBrk="0" hangingPunct="0"/>
            <a:endParaRPr lang="en-GB" sz="1200">
              <a:solidFill>
                <a:srgbClr val="FFFFFF"/>
              </a:solidFill>
              <a:latin typeface="Arial" pitchFamily="34" charset="0"/>
              <a:ea typeface="ＭＳ Ｐゴシック" pitchFamily="34" charset="-128"/>
            </a:endParaRPr>
          </a:p>
        </p:txBody>
      </p:sp>
      <p:sp>
        <p:nvSpPr>
          <p:cNvPr id="10244" name="Text Box 5"/>
          <p:cNvSpPr txBox="1">
            <a:spLocks noChangeArrowheads="1"/>
          </p:cNvSpPr>
          <p:nvPr/>
        </p:nvSpPr>
        <p:spPr bwMode="auto">
          <a:xfrm>
            <a:off x="312738" y="3875088"/>
            <a:ext cx="2443162" cy="333375"/>
          </a:xfrm>
          <a:prstGeom prst="rect">
            <a:avLst/>
          </a:prstGeom>
          <a:noFill/>
          <a:ln w="12700">
            <a:noFill/>
            <a:miter lim="800000"/>
            <a:headEnd/>
            <a:tailEnd/>
          </a:ln>
        </p:spPr>
        <p:txBody>
          <a:bodyPr anchor="ctr"/>
          <a:lstStyle/>
          <a:p>
            <a:pPr algn="ctr" defTabSz="457200"/>
            <a:r>
              <a:rPr lang="en-GB" sz="1000" b="1">
                <a:solidFill>
                  <a:srgbClr val="FFFFFF"/>
                </a:solidFill>
                <a:latin typeface="Arial" pitchFamily="34" charset="0"/>
                <a:ea typeface="ＭＳ Ｐゴシック" pitchFamily="34" charset="-128"/>
              </a:rPr>
              <a:t>Additional Studies</a:t>
            </a:r>
          </a:p>
        </p:txBody>
      </p:sp>
      <p:sp>
        <p:nvSpPr>
          <p:cNvPr id="10245" name="AutoShape 6"/>
          <p:cNvSpPr>
            <a:spLocks noChangeArrowheads="1"/>
          </p:cNvSpPr>
          <p:nvPr/>
        </p:nvSpPr>
        <p:spPr bwMode="auto">
          <a:xfrm>
            <a:off x="303213" y="2584450"/>
            <a:ext cx="2486025" cy="215900"/>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900" b="1">
                <a:solidFill>
                  <a:srgbClr val="FFFFFF"/>
                </a:solidFill>
                <a:latin typeface="Arial" pitchFamily="34" charset="0"/>
                <a:ea typeface="ＭＳ Ｐゴシック" pitchFamily="34" charset="-128"/>
              </a:rPr>
              <a:t>FREEDOM (n=7868)</a:t>
            </a:r>
            <a:endParaRPr lang="en-GB" sz="900">
              <a:solidFill>
                <a:srgbClr val="FFFFFF"/>
              </a:solidFill>
              <a:latin typeface="Arial" pitchFamily="34" charset="0"/>
              <a:ea typeface="ＭＳ Ｐゴシック" pitchFamily="34" charset="-128"/>
            </a:endParaRPr>
          </a:p>
        </p:txBody>
      </p:sp>
      <p:sp>
        <p:nvSpPr>
          <p:cNvPr id="10246" name="AutoShape 7"/>
          <p:cNvSpPr>
            <a:spLocks noChangeArrowheads="1"/>
          </p:cNvSpPr>
          <p:nvPr/>
        </p:nvSpPr>
        <p:spPr bwMode="auto">
          <a:xfrm>
            <a:off x="303213" y="2857500"/>
            <a:ext cx="2486025" cy="215900"/>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900" b="1">
                <a:solidFill>
                  <a:srgbClr val="FFFFFF"/>
                </a:solidFill>
                <a:latin typeface="Arial" pitchFamily="34" charset="0"/>
                <a:ea typeface="ＭＳ Ｐゴシック" pitchFamily="34" charset="-128"/>
              </a:rPr>
              <a:t>DEFEND (n=332)</a:t>
            </a:r>
            <a:endParaRPr lang="en-GB" sz="900">
              <a:solidFill>
                <a:srgbClr val="FFFFFF"/>
              </a:solidFill>
              <a:latin typeface="Arial" pitchFamily="34" charset="0"/>
              <a:ea typeface="ＭＳ Ｐゴシック" pitchFamily="34" charset="-128"/>
            </a:endParaRPr>
          </a:p>
        </p:txBody>
      </p:sp>
      <p:sp>
        <p:nvSpPr>
          <p:cNvPr id="10247" name="AutoShape 8"/>
          <p:cNvSpPr>
            <a:spLocks noChangeArrowheads="1"/>
          </p:cNvSpPr>
          <p:nvPr/>
        </p:nvSpPr>
        <p:spPr bwMode="auto">
          <a:xfrm>
            <a:off x="303213" y="3132138"/>
            <a:ext cx="2486025" cy="215900"/>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900" b="1">
                <a:solidFill>
                  <a:srgbClr val="FFFFFF"/>
                </a:solidFill>
                <a:latin typeface="Arial" pitchFamily="34" charset="0"/>
                <a:ea typeface="ＭＳ Ｐゴシック" pitchFamily="34" charset="-128"/>
              </a:rPr>
              <a:t>HALT Breast (n=252)</a:t>
            </a:r>
            <a:endParaRPr lang="en-GB" sz="900">
              <a:solidFill>
                <a:srgbClr val="FFFFFF"/>
              </a:solidFill>
              <a:latin typeface="Arial" pitchFamily="34" charset="0"/>
              <a:ea typeface="ＭＳ Ｐゴシック" pitchFamily="34" charset="-128"/>
            </a:endParaRPr>
          </a:p>
        </p:txBody>
      </p:sp>
      <p:sp>
        <p:nvSpPr>
          <p:cNvPr id="10248" name="AutoShape 9"/>
          <p:cNvSpPr>
            <a:spLocks noChangeArrowheads="1"/>
          </p:cNvSpPr>
          <p:nvPr/>
        </p:nvSpPr>
        <p:spPr bwMode="auto">
          <a:xfrm>
            <a:off x="303213" y="3681413"/>
            <a:ext cx="2486025" cy="214312"/>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900" b="1">
                <a:solidFill>
                  <a:srgbClr val="FFFFFF"/>
                </a:solidFill>
                <a:latin typeface="Arial" pitchFamily="34" charset="0"/>
                <a:ea typeface="ＭＳ Ｐゴシック" pitchFamily="34" charset="-128"/>
              </a:rPr>
              <a:t>HALT Prostate (n=1468)</a:t>
            </a:r>
          </a:p>
        </p:txBody>
      </p:sp>
      <p:sp>
        <p:nvSpPr>
          <p:cNvPr id="10249" name="AutoShape 10"/>
          <p:cNvSpPr>
            <a:spLocks noChangeArrowheads="1"/>
          </p:cNvSpPr>
          <p:nvPr/>
        </p:nvSpPr>
        <p:spPr bwMode="auto">
          <a:xfrm>
            <a:off x="303213" y="4457700"/>
            <a:ext cx="2486025" cy="215900"/>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900" b="1">
                <a:solidFill>
                  <a:srgbClr val="FFFFFF"/>
                </a:solidFill>
                <a:latin typeface="Arial" pitchFamily="34" charset="0"/>
                <a:ea typeface="ＭＳ Ｐゴシック" pitchFamily="34" charset="-128"/>
              </a:rPr>
              <a:t>Pilot Dmab vs ALN (n=247)</a:t>
            </a:r>
          </a:p>
        </p:txBody>
      </p:sp>
      <p:sp>
        <p:nvSpPr>
          <p:cNvPr id="10250" name="AutoShape 11"/>
          <p:cNvSpPr>
            <a:spLocks noChangeArrowheads="1"/>
          </p:cNvSpPr>
          <p:nvPr/>
        </p:nvSpPr>
        <p:spPr bwMode="auto">
          <a:xfrm>
            <a:off x="303213" y="4735513"/>
            <a:ext cx="2486025" cy="215900"/>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900" b="1">
                <a:solidFill>
                  <a:srgbClr val="FFFFFF"/>
                </a:solidFill>
                <a:latin typeface="Arial" pitchFamily="34" charset="0"/>
                <a:ea typeface="ＭＳ Ｐゴシック" pitchFamily="34" charset="-128"/>
              </a:rPr>
              <a:t>BP Transition (n=504)</a:t>
            </a:r>
          </a:p>
        </p:txBody>
      </p:sp>
      <p:sp>
        <p:nvSpPr>
          <p:cNvPr id="10251" name="AutoShape 12"/>
          <p:cNvSpPr>
            <a:spLocks noChangeArrowheads="1"/>
          </p:cNvSpPr>
          <p:nvPr/>
        </p:nvSpPr>
        <p:spPr bwMode="auto">
          <a:xfrm>
            <a:off x="303213" y="4181475"/>
            <a:ext cx="2486025" cy="214313"/>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900" b="1">
                <a:solidFill>
                  <a:srgbClr val="FFFFFF"/>
                </a:solidFill>
                <a:latin typeface="Arial" pitchFamily="34" charset="0"/>
                <a:ea typeface="ＭＳ Ｐゴシック" pitchFamily="34" charset="-128"/>
              </a:rPr>
              <a:t>Dmab vs ALN (n=1189)</a:t>
            </a:r>
          </a:p>
        </p:txBody>
      </p:sp>
      <p:sp>
        <p:nvSpPr>
          <p:cNvPr id="10252" name="AutoShape 13"/>
          <p:cNvSpPr>
            <a:spLocks noChangeArrowheads="1"/>
          </p:cNvSpPr>
          <p:nvPr/>
        </p:nvSpPr>
        <p:spPr bwMode="auto">
          <a:xfrm>
            <a:off x="303213" y="5013325"/>
            <a:ext cx="2486025" cy="215900"/>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900" b="1">
                <a:solidFill>
                  <a:srgbClr val="FFFFFF"/>
                </a:solidFill>
                <a:latin typeface="Arial" pitchFamily="34" charset="0"/>
                <a:ea typeface="ＭＳ Ｐゴシック" pitchFamily="34" charset="-128"/>
              </a:rPr>
              <a:t>Phase 2 (n=412) </a:t>
            </a:r>
            <a:endParaRPr lang="en-GB" sz="900">
              <a:solidFill>
                <a:srgbClr val="FFFFFF"/>
              </a:solidFill>
              <a:latin typeface="Arial" pitchFamily="34" charset="0"/>
              <a:ea typeface="ＭＳ Ｐゴシック" pitchFamily="34" charset="-128"/>
            </a:endParaRPr>
          </a:p>
        </p:txBody>
      </p:sp>
      <p:sp>
        <p:nvSpPr>
          <p:cNvPr id="10253" name="Rectangle 14"/>
          <p:cNvSpPr>
            <a:spLocks noChangeArrowheads="1"/>
          </p:cNvSpPr>
          <p:nvPr/>
        </p:nvSpPr>
        <p:spPr bwMode="auto">
          <a:xfrm>
            <a:off x="298450" y="1776413"/>
            <a:ext cx="2414588" cy="387350"/>
          </a:xfrm>
          <a:prstGeom prst="rect">
            <a:avLst/>
          </a:prstGeom>
          <a:noFill/>
          <a:ln w="12700" algn="ctr">
            <a:noFill/>
            <a:miter lim="800000"/>
            <a:headEnd/>
            <a:tailEnd/>
          </a:ln>
        </p:spPr>
        <p:txBody>
          <a:bodyPr/>
          <a:lstStyle/>
          <a:p>
            <a:pPr algn="ctr" defTabSz="457200"/>
            <a:r>
              <a:rPr lang="en-GB" b="1">
                <a:solidFill>
                  <a:srgbClr val="FFFFFF"/>
                </a:solidFill>
                <a:latin typeface="Arial" pitchFamily="34" charset="0"/>
                <a:ea typeface="ＭＳ Ｐゴシック" pitchFamily="34" charset="-128"/>
              </a:rPr>
              <a:t>Bone loss/</a:t>
            </a:r>
            <a:br>
              <a:rPr lang="en-GB" b="1">
                <a:solidFill>
                  <a:srgbClr val="FFFFFF"/>
                </a:solidFill>
                <a:latin typeface="Arial" pitchFamily="34" charset="0"/>
                <a:ea typeface="ＭＳ Ｐゴシック" pitchFamily="34" charset="-128"/>
              </a:rPr>
            </a:br>
            <a:r>
              <a:rPr lang="en-GB" b="1">
                <a:solidFill>
                  <a:srgbClr val="FFFFFF"/>
                </a:solidFill>
                <a:latin typeface="Arial" pitchFamily="34" charset="0"/>
                <a:ea typeface="ＭＳ Ｐゴシック" pitchFamily="34" charset="-128"/>
              </a:rPr>
              <a:t>osteoporosis</a:t>
            </a:r>
          </a:p>
        </p:txBody>
      </p:sp>
      <p:sp>
        <p:nvSpPr>
          <p:cNvPr id="10254" name="AutoShape 28"/>
          <p:cNvSpPr>
            <a:spLocks noChangeArrowheads="1"/>
          </p:cNvSpPr>
          <p:nvPr/>
        </p:nvSpPr>
        <p:spPr bwMode="auto">
          <a:xfrm>
            <a:off x="6110288" y="2551113"/>
            <a:ext cx="2678112" cy="376237"/>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1400" b="1">
                <a:solidFill>
                  <a:srgbClr val="FFFFFF"/>
                </a:solidFill>
                <a:latin typeface="Arial" pitchFamily="34" charset="0"/>
                <a:ea typeface="ＭＳ Ｐゴシック" pitchFamily="34" charset="-128"/>
              </a:rPr>
              <a:t>Breast SRE (n=2046)</a:t>
            </a:r>
            <a:endParaRPr lang="en-GB" sz="1400">
              <a:solidFill>
                <a:srgbClr val="FFFFFF"/>
              </a:solidFill>
              <a:latin typeface="Arial" pitchFamily="34" charset="0"/>
              <a:ea typeface="ＭＳ Ｐゴシック" pitchFamily="34" charset="-128"/>
            </a:endParaRPr>
          </a:p>
        </p:txBody>
      </p:sp>
      <p:sp>
        <p:nvSpPr>
          <p:cNvPr id="10255" name="AutoShape 29"/>
          <p:cNvSpPr>
            <a:spLocks noChangeArrowheads="1"/>
          </p:cNvSpPr>
          <p:nvPr/>
        </p:nvSpPr>
        <p:spPr bwMode="auto">
          <a:xfrm>
            <a:off x="6110288" y="3016250"/>
            <a:ext cx="2678112" cy="376238"/>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1400" b="1">
                <a:solidFill>
                  <a:srgbClr val="FFFFFF"/>
                </a:solidFill>
                <a:latin typeface="Arial" pitchFamily="34" charset="0"/>
                <a:ea typeface="ＭＳ Ｐゴシック" pitchFamily="34" charset="-128"/>
              </a:rPr>
              <a:t>Prostate SRE (n=1901)</a:t>
            </a:r>
          </a:p>
        </p:txBody>
      </p:sp>
      <p:sp>
        <p:nvSpPr>
          <p:cNvPr id="10256" name="AutoShape 30"/>
          <p:cNvSpPr>
            <a:spLocks noChangeArrowheads="1"/>
          </p:cNvSpPr>
          <p:nvPr/>
        </p:nvSpPr>
        <p:spPr bwMode="auto">
          <a:xfrm>
            <a:off x="6110288" y="3489325"/>
            <a:ext cx="2678112" cy="376238"/>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1400" b="1">
                <a:solidFill>
                  <a:srgbClr val="FFFFFF"/>
                </a:solidFill>
                <a:latin typeface="Arial" pitchFamily="34" charset="0"/>
                <a:ea typeface="ＭＳ Ｐゴシック" pitchFamily="34" charset="-128"/>
              </a:rPr>
              <a:t>Solid Tumour SRE (n=1776)</a:t>
            </a:r>
            <a:endParaRPr lang="en-GB" sz="1400">
              <a:solidFill>
                <a:srgbClr val="FFFFFF"/>
              </a:solidFill>
              <a:latin typeface="Arial" pitchFamily="34" charset="0"/>
              <a:ea typeface="ＭＳ Ｐゴシック" pitchFamily="34" charset="-128"/>
            </a:endParaRPr>
          </a:p>
        </p:txBody>
      </p:sp>
      <p:sp>
        <p:nvSpPr>
          <p:cNvPr id="10257" name="Rectangle 31"/>
          <p:cNvSpPr>
            <a:spLocks noChangeArrowheads="1"/>
          </p:cNvSpPr>
          <p:nvPr/>
        </p:nvSpPr>
        <p:spPr bwMode="auto">
          <a:xfrm>
            <a:off x="5789613" y="1498600"/>
            <a:ext cx="3330575" cy="401638"/>
          </a:xfrm>
          <a:prstGeom prst="rect">
            <a:avLst/>
          </a:prstGeom>
          <a:noFill/>
          <a:ln w="12700" algn="ctr">
            <a:noFill/>
            <a:miter lim="800000"/>
            <a:headEnd/>
            <a:tailEnd/>
          </a:ln>
        </p:spPr>
        <p:txBody>
          <a:bodyPr/>
          <a:lstStyle/>
          <a:p>
            <a:pPr algn="ctr" defTabSz="457200"/>
            <a:r>
              <a:rPr lang="en-GB" b="1">
                <a:solidFill>
                  <a:srgbClr val="FFFFFF"/>
                </a:solidFill>
                <a:latin typeface="Arial" pitchFamily="34" charset="0"/>
                <a:ea typeface="ＭＳ Ｐゴシック" pitchFamily="34" charset="-128"/>
              </a:rPr>
              <a:t>Bone metastases </a:t>
            </a:r>
            <a:br>
              <a:rPr lang="en-GB" b="1">
                <a:solidFill>
                  <a:srgbClr val="FFFFFF"/>
                </a:solidFill>
                <a:latin typeface="Arial" pitchFamily="34" charset="0"/>
                <a:ea typeface="ＭＳ Ｐゴシック" pitchFamily="34" charset="-128"/>
              </a:rPr>
            </a:br>
            <a:r>
              <a:rPr lang="en-GB" b="1">
                <a:solidFill>
                  <a:srgbClr val="FFFFFF"/>
                </a:solidFill>
                <a:latin typeface="Arial" pitchFamily="34" charset="0"/>
                <a:ea typeface="ＭＳ Ｐゴシック" pitchFamily="34" charset="-128"/>
              </a:rPr>
              <a:t>treatment</a:t>
            </a:r>
          </a:p>
        </p:txBody>
      </p:sp>
      <p:sp>
        <p:nvSpPr>
          <p:cNvPr id="10258" name="AutoShape 8"/>
          <p:cNvSpPr>
            <a:spLocks noChangeArrowheads="1"/>
          </p:cNvSpPr>
          <p:nvPr/>
        </p:nvSpPr>
        <p:spPr bwMode="auto">
          <a:xfrm>
            <a:off x="303213" y="3406775"/>
            <a:ext cx="2486025" cy="215900"/>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900" b="1">
                <a:solidFill>
                  <a:srgbClr val="FFFFFF"/>
                </a:solidFill>
                <a:latin typeface="Arial" pitchFamily="34" charset="0"/>
                <a:ea typeface="ＭＳ Ｐゴシック" pitchFamily="34" charset="-128"/>
              </a:rPr>
              <a:t>ABCSG-18 Breast (n=2800)</a:t>
            </a:r>
            <a:endParaRPr lang="en-GB" sz="900">
              <a:solidFill>
                <a:srgbClr val="FFFFFF"/>
              </a:solidFill>
              <a:latin typeface="Arial" pitchFamily="34" charset="0"/>
              <a:ea typeface="ＭＳ Ｐゴシック" pitchFamily="34" charset="-128"/>
            </a:endParaRPr>
          </a:p>
        </p:txBody>
      </p:sp>
      <p:sp>
        <p:nvSpPr>
          <p:cNvPr id="10259" name="AutoShape 16"/>
          <p:cNvSpPr>
            <a:spLocks noChangeArrowheads="1"/>
          </p:cNvSpPr>
          <p:nvPr/>
        </p:nvSpPr>
        <p:spPr bwMode="ltGray">
          <a:xfrm>
            <a:off x="3089275" y="1776413"/>
            <a:ext cx="2757488" cy="2274887"/>
          </a:xfrm>
          <a:prstGeom prst="roundRect">
            <a:avLst>
              <a:gd name="adj" fmla="val 7986"/>
            </a:avLst>
          </a:prstGeom>
          <a:solidFill>
            <a:schemeClr val="accent3"/>
          </a:solidFill>
          <a:ln w="19050" algn="ctr">
            <a:noFill/>
            <a:round/>
            <a:headEnd/>
            <a:tailEnd/>
          </a:ln>
        </p:spPr>
        <p:txBody>
          <a:bodyPr wrap="none" anchor="ctr"/>
          <a:lstStyle/>
          <a:p>
            <a:pPr defTabSz="457200" eaLnBrk="0" hangingPunct="0">
              <a:lnSpc>
                <a:spcPct val="80000"/>
              </a:lnSpc>
              <a:defRPr/>
            </a:pPr>
            <a:endParaRPr lang="en-GB">
              <a:solidFill>
                <a:srgbClr val="000000"/>
              </a:solidFill>
              <a:latin typeface="Arial" pitchFamily="-65" charset="0"/>
              <a:ea typeface="ＭＳ Ｐゴシック" pitchFamily="34" charset="-128"/>
            </a:endParaRPr>
          </a:p>
        </p:txBody>
      </p:sp>
      <p:sp>
        <p:nvSpPr>
          <p:cNvPr id="10260" name="AutoShape 17"/>
          <p:cNvSpPr>
            <a:spLocks noChangeArrowheads="1"/>
          </p:cNvSpPr>
          <p:nvPr/>
        </p:nvSpPr>
        <p:spPr bwMode="auto">
          <a:xfrm>
            <a:off x="3344863" y="2551113"/>
            <a:ext cx="2266950" cy="377825"/>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1400" b="1">
                <a:solidFill>
                  <a:srgbClr val="000000"/>
                </a:solidFill>
                <a:latin typeface="Arial" pitchFamily="34" charset="0"/>
                <a:ea typeface="ＭＳ Ｐゴシック" pitchFamily="34" charset="-128"/>
              </a:rPr>
              <a:t> </a:t>
            </a:r>
            <a:r>
              <a:rPr lang="en-GB" sz="1400" b="1">
                <a:solidFill>
                  <a:srgbClr val="FFFFFF"/>
                </a:solidFill>
                <a:latin typeface="Arial" pitchFamily="34" charset="0"/>
                <a:ea typeface="ＭＳ Ｐゴシック" pitchFamily="34" charset="-128"/>
              </a:rPr>
              <a:t>PC Bone Mets (n=1400)</a:t>
            </a:r>
          </a:p>
        </p:txBody>
      </p:sp>
      <p:sp>
        <p:nvSpPr>
          <p:cNvPr id="10261" name="Rectangle 18"/>
          <p:cNvSpPr>
            <a:spLocks noChangeArrowheads="1"/>
          </p:cNvSpPr>
          <p:nvPr/>
        </p:nvSpPr>
        <p:spPr bwMode="auto">
          <a:xfrm>
            <a:off x="3319463" y="1858963"/>
            <a:ext cx="2319337" cy="419100"/>
          </a:xfrm>
          <a:prstGeom prst="rect">
            <a:avLst/>
          </a:prstGeom>
          <a:noFill/>
          <a:ln w="12700" algn="ctr">
            <a:noFill/>
            <a:miter lim="800000"/>
            <a:headEnd/>
            <a:tailEnd/>
          </a:ln>
        </p:spPr>
        <p:txBody>
          <a:bodyPr anchor="ctr"/>
          <a:lstStyle/>
          <a:p>
            <a:pPr algn="ctr" defTabSz="457200"/>
            <a:r>
              <a:rPr lang="en-GB" b="1">
                <a:solidFill>
                  <a:srgbClr val="FFFFFF"/>
                </a:solidFill>
                <a:latin typeface="Arial" pitchFamily="34" charset="0"/>
                <a:ea typeface="ＭＳ Ｐゴシック" pitchFamily="34" charset="-128"/>
              </a:rPr>
              <a:t>Bone metastases </a:t>
            </a:r>
            <a:br>
              <a:rPr lang="en-GB" b="1">
                <a:solidFill>
                  <a:srgbClr val="FFFFFF"/>
                </a:solidFill>
                <a:latin typeface="Arial" pitchFamily="34" charset="0"/>
                <a:ea typeface="ＭＳ Ｐゴシック" pitchFamily="34" charset="-128"/>
              </a:rPr>
            </a:br>
            <a:r>
              <a:rPr lang="en-GB" b="1">
                <a:solidFill>
                  <a:srgbClr val="FFFFFF"/>
                </a:solidFill>
                <a:latin typeface="Arial" pitchFamily="34" charset="0"/>
                <a:ea typeface="ＭＳ Ｐゴシック" pitchFamily="34" charset="-128"/>
              </a:rPr>
              <a:t>delay</a:t>
            </a:r>
          </a:p>
        </p:txBody>
      </p:sp>
      <p:sp>
        <p:nvSpPr>
          <p:cNvPr id="10262" name="AutoShape 17"/>
          <p:cNvSpPr>
            <a:spLocks noChangeArrowheads="1"/>
          </p:cNvSpPr>
          <p:nvPr/>
        </p:nvSpPr>
        <p:spPr bwMode="auto">
          <a:xfrm>
            <a:off x="3344863" y="3035300"/>
            <a:ext cx="2266950" cy="377825"/>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1400" b="1">
                <a:solidFill>
                  <a:srgbClr val="FFFFFF"/>
                </a:solidFill>
                <a:latin typeface="Arial" pitchFamily="34" charset="0"/>
                <a:ea typeface="ＭＳ Ｐゴシック" pitchFamily="34" charset="-128"/>
              </a:rPr>
              <a:t>BC Bone Mets (n=4500)</a:t>
            </a:r>
          </a:p>
        </p:txBody>
      </p:sp>
      <p:sp>
        <p:nvSpPr>
          <p:cNvPr id="10263" name="AutoShape 20"/>
          <p:cNvSpPr>
            <a:spLocks noChangeArrowheads="1"/>
          </p:cNvSpPr>
          <p:nvPr/>
        </p:nvSpPr>
        <p:spPr bwMode="auto">
          <a:xfrm>
            <a:off x="3041650" y="4248150"/>
            <a:ext cx="2805113" cy="2098675"/>
          </a:xfrm>
          <a:prstGeom prst="roundRect">
            <a:avLst>
              <a:gd name="adj" fmla="val 9755"/>
            </a:avLst>
          </a:prstGeom>
          <a:solidFill>
            <a:schemeClr val="accent2"/>
          </a:solidFill>
          <a:ln w="28575" algn="ctr">
            <a:noFill/>
            <a:round/>
            <a:headEnd/>
            <a:tailEnd/>
          </a:ln>
        </p:spPr>
        <p:txBody>
          <a:bodyPr wrap="none" tIns="0"/>
          <a:lstStyle/>
          <a:p>
            <a:pPr algn="ctr" defTabSz="457200">
              <a:lnSpc>
                <a:spcPct val="80000"/>
              </a:lnSpc>
              <a:buFont typeface="Wingdings" pitchFamily="2" charset="2"/>
              <a:buNone/>
            </a:pPr>
            <a:r>
              <a:rPr lang="en-GB" b="1">
                <a:solidFill>
                  <a:srgbClr val="FFFFFF"/>
                </a:solidFill>
                <a:latin typeface="Arial" pitchFamily="34" charset="0"/>
                <a:ea typeface="ＭＳ Ｐゴシック" pitchFamily="34" charset="-128"/>
              </a:rPr>
              <a:t>Direct tumour Tx</a:t>
            </a:r>
          </a:p>
          <a:p>
            <a:pPr algn="ctr" defTabSz="457200">
              <a:lnSpc>
                <a:spcPct val="80000"/>
              </a:lnSpc>
              <a:buFont typeface="Wingdings" pitchFamily="2" charset="2"/>
              <a:buNone/>
            </a:pPr>
            <a:r>
              <a:rPr lang="en-GB" sz="1400" b="1">
                <a:solidFill>
                  <a:srgbClr val="FFFFFF"/>
                </a:solidFill>
                <a:latin typeface="Arial" pitchFamily="34" charset="0"/>
                <a:ea typeface="ＭＳ Ｐゴシック" pitchFamily="34" charset="-128"/>
              </a:rPr>
              <a:t>(Phase 2)</a:t>
            </a:r>
          </a:p>
        </p:txBody>
      </p:sp>
      <p:sp>
        <p:nvSpPr>
          <p:cNvPr id="10264" name="AutoShape 21"/>
          <p:cNvSpPr>
            <a:spLocks noChangeArrowheads="1"/>
          </p:cNvSpPr>
          <p:nvPr/>
        </p:nvSpPr>
        <p:spPr bwMode="auto">
          <a:xfrm>
            <a:off x="3163888" y="5287963"/>
            <a:ext cx="2562225" cy="454025"/>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1400" b="1">
                <a:solidFill>
                  <a:srgbClr val="FFFFFF"/>
                </a:solidFill>
                <a:latin typeface="Arial" pitchFamily="34" charset="0"/>
                <a:ea typeface="ＭＳ Ｐゴシック" pitchFamily="34" charset="-128"/>
              </a:rPr>
              <a:t>GCT (n=37)</a:t>
            </a:r>
          </a:p>
        </p:txBody>
      </p:sp>
      <p:sp>
        <p:nvSpPr>
          <p:cNvPr id="10265" name="AutoShape 22"/>
          <p:cNvSpPr>
            <a:spLocks noChangeArrowheads="1"/>
          </p:cNvSpPr>
          <p:nvPr/>
        </p:nvSpPr>
        <p:spPr bwMode="auto">
          <a:xfrm>
            <a:off x="3163888" y="4768850"/>
            <a:ext cx="2562225" cy="454025"/>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1400" b="1">
                <a:solidFill>
                  <a:srgbClr val="FFFFFF"/>
                </a:solidFill>
                <a:latin typeface="Arial" pitchFamily="34" charset="0"/>
                <a:ea typeface="ＭＳ Ｐゴシック" pitchFamily="34" charset="-128"/>
              </a:rPr>
              <a:t>Multiple Myeloma (n=100)</a:t>
            </a:r>
          </a:p>
        </p:txBody>
      </p:sp>
      <p:sp>
        <p:nvSpPr>
          <p:cNvPr id="10266" name="AutoShape 21"/>
          <p:cNvSpPr>
            <a:spLocks noChangeArrowheads="1"/>
          </p:cNvSpPr>
          <p:nvPr/>
        </p:nvSpPr>
        <p:spPr bwMode="auto">
          <a:xfrm>
            <a:off x="3163888" y="5808663"/>
            <a:ext cx="2562225" cy="452437"/>
          </a:xfrm>
          <a:prstGeom prst="roundRect">
            <a:avLst>
              <a:gd name="adj" fmla="val 16667"/>
            </a:avLst>
          </a:prstGeom>
          <a:noFill/>
          <a:ln w="19050" algn="ctr">
            <a:solidFill>
              <a:schemeClr val="bg1"/>
            </a:solidFill>
            <a:round/>
            <a:headEnd/>
            <a:tailEnd/>
          </a:ln>
        </p:spPr>
        <p:txBody>
          <a:bodyPr anchor="ctr"/>
          <a:lstStyle/>
          <a:p>
            <a:pPr algn="ctr" defTabSz="457200">
              <a:lnSpc>
                <a:spcPct val="80000"/>
              </a:lnSpc>
              <a:buFont typeface="Wingdings" pitchFamily="2" charset="2"/>
              <a:buNone/>
            </a:pPr>
            <a:r>
              <a:rPr lang="en-GB" sz="1400" b="1">
                <a:solidFill>
                  <a:srgbClr val="FFFFFF"/>
                </a:solidFill>
                <a:latin typeface="Arial" pitchFamily="34" charset="0"/>
                <a:ea typeface="ＭＳ Ｐゴシック" pitchFamily="34" charset="-128"/>
              </a:rPr>
              <a:t>GCT Safety (n=250)</a:t>
            </a:r>
          </a:p>
        </p:txBody>
      </p:sp>
      <p:sp>
        <p:nvSpPr>
          <p:cNvPr id="10267" name="AutoShape 24"/>
          <p:cNvSpPr>
            <a:spLocks noChangeArrowheads="1"/>
          </p:cNvSpPr>
          <p:nvPr/>
        </p:nvSpPr>
        <p:spPr bwMode="ltGray">
          <a:xfrm>
            <a:off x="176213" y="5624513"/>
            <a:ext cx="2779712" cy="736600"/>
          </a:xfrm>
          <a:prstGeom prst="roundRect">
            <a:avLst>
              <a:gd name="adj" fmla="val 16667"/>
            </a:avLst>
          </a:prstGeom>
          <a:solidFill>
            <a:schemeClr val="accent2"/>
          </a:solidFill>
          <a:ln w="28575" algn="ctr">
            <a:noFill/>
            <a:round/>
            <a:headEnd/>
            <a:tailEnd/>
          </a:ln>
        </p:spPr>
        <p:txBody>
          <a:bodyPr wrap="none" anchor="ctr"/>
          <a:lstStyle/>
          <a:p>
            <a:pPr algn="ctr" defTabSz="457200">
              <a:lnSpc>
                <a:spcPct val="80000"/>
              </a:lnSpc>
              <a:buFont typeface="Wingdings" pitchFamily="2" charset="2"/>
              <a:buNone/>
            </a:pPr>
            <a:r>
              <a:rPr lang="en-GB" b="1">
                <a:solidFill>
                  <a:srgbClr val="FFFFFF"/>
                </a:solidFill>
                <a:latin typeface="Arial" pitchFamily="34" charset="0"/>
                <a:ea typeface="ＭＳ Ｐゴシック" pitchFamily="34" charset="-128"/>
              </a:rPr>
              <a:t>Rheumatoid Arthritis</a:t>
            </a:r>
          </a:p>
          <a:p>
            <a:pPr algn="ctr" defTabSz="457200">
              <a:lnSpc>
                <a:spcPct val="80000"/>
              </a:lnSpc>
              <a:buFont typeface="Wingdings" pitchFamily="2" charset="2"/>
              <a:buNone/>
            </a:pPr>
            <a:endParaRPr lang="en-GB" b="1">
              <a:solidFill>
                <a:srgbClr val="FFFFFF"/>
              </a:solidFill>
              <a:latin typeface="Arial" pitchFamily="34" charset="0"/>
              <a:ea typeface="ＭＳ Ｐゴシック" pitchFamily="34" charset="-128"/>
            </a:endParaRPr>
          </a:p>
          <a:p>
            <a:pPr algn="ctr" defTabSz="457200">
              <a:lnSpc>
                <a:spcPct val="80000"/>
              </a:lnSpc>
              <a:buFont typeface="Wingdings" pitchFamily="2" charset="2"/>
              <a:buNone/>
            </a:pPr>
            <a:endParaRPr lang="en-GB" sz="1400" b="1">
              <a:solidFill>
                <a:srgbClr val="FFFFFF"/>
              </a:solidFill>
              <a:latin typeface="Arial" pitchFamily="34" charset="0"/>
              <a:ea typeface="ＭＳ Ｐゴシック" pitchFamily="34" charset="-128"/>
            </a:endParaRPr>
          </a:p>
        </p:txBody>
      </p:sp>
      <p:sp>
        <p:nvSpPr>
          <p:cNvPr id="10268" name="AutoShape 25"/>
          <p:cNvSpPr>
            <a:spLocks noChangeArrowheads="1"/>
          </p:cNvSpPr>
          <p:nvPr/>
        </p:nvSpPr>
        <p:spPr bwMode="auto">
          <a:xfrm>
            <a:off x="303213" y="6042025"/>
            <a:ext cx="2486025" cy="215900"/>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1000" b="1">
                <a:solidFill>
                  <a:srgbClr val="FFFFFF"/>
                </a:solidFill>
                <a:latin typeface="Arial" pitchFamily="34" charset="0"/>
                <a:ea typeface="ＭＳ Ｐゴシック" pitchFamily="34" charset="-128"/>
              </a:rPr>
              <a:t>Phase 2 (n=218)</a:t>
            </a:r>
          </a:p>
        </p:txBody>
      </p:sp>
      <p:sp>
        <p:nvSpPr>
          <p:cNvPr id="10269" name="Text Box 17"/>
          <p:cNvSpPr txBox="1">
            <a:spLocks noChangeArrowheads="1"/>
          </p:cNvSpPr>
          <p:nvPr/>
        </p:nvSpPr>
        <p:spPr bwMode="auto">
          <a:xfrm>
            <a:off x="4640263" y="4522788"/>
            <a:ext cx="5761037" cy="831850"/>
          </a:xfrm>
          <a:prstGeom prst="rect">
            <a:avLst/>
          </a:prstGeom>
          <a:noFill/>
          <a:ln w="9525">
            <a:noFill/>
            <a:miter lim="800000"/>
            <a:headEnd type="none" w="sm" len="sm"/>
            <a:tailEnd type="none" w="sm" len="sm"/>
          </a:ln>
        </p:spPr>
        <p:txBody>
          <a:bodyPr>
            <a:spAutoFit/>
          </a:bodyPr>
          <a:lstStyle/>
          <a:p>
            <a:pPr algn="ctr" defTabSz="457200"/>
            <a:r>
              <a:rPr lang="en-GB" sz="2400" b="1">
                <a:solidFill>
                  <a:srgbClr val="5F595B"/>
                </a:solidFill>
                <a:latin typeface="Arial" pitchFamily="34" charset="0"/>
                <a:ea typeface="ＭＳ Ｐゴシック" pitchFamily="34" charset="-128"/>
              </a:rPr>
              <a:t>~20,000 patients</a:t>
            </a:r>
            <a:br>
              <a:rPr lang="en-GB" sz="2400" b="1">
                <a:solidFill>
                  <a:srgbClr val="5F595B"/>
                </a:solidFill>
                <a:latin typeface="Arial" pitchFamily="34" charset="0"/>
                <a:ea typeface="ＭＳ Ｐゴシック" pitchFamily="34" charset="-128"/>
              </a:rPr>
            </a:br>
            <a:r>
              <a:rPr lang="en-GB" sz="2400" b="1">
                <a:solidFill>
                  <a:srgbClr val="5F595B"/>
                </a:solidFill>
                <a:latin typeface="Arial" pitchFamily="34" charset="0"/>
                <a:ea typeface="ＭＳ Ｐゴシック" pitchFamily="34" charset="-128"/>
              </a:rPr>
              <a:t>in total</a:t>
            </a:r>
          </a:p>
        </p:txBody>
      </p:sp>
      <p:sp>
        <p:nvSpPr>
          <p:cNvPr id="10270" name="Title 31"/>
          <p:cNvSpPr>
            <a:spLocks noGrp="1"/>
          </p:cNvSpPr>
          <p:nvPr>
            <p:ph type="title"/>
          </p:nvPr>
        </p:nvSpPr>
        <p:spPr/>
        <p:txBody>
          <a:bodyPr/>
          <a:lstStyle/>
          <a:p>
            <a:r>
              <a:rPr lang="en-US" smtClean="0">
                <a:solidFill>
                  <a:srgbClr val="FFFFFF"/>
                </a:solidFill>
                <a:latin typeface="Arial" pitchFamily="34" charset="0"/>
                <a:ea typeface="ＭＳ Ｐゴシック" pitchFamily="34" charset="-128"/>
                <a:cs typeface="Arial" pitchFamily="34" charset="0"/>
              </a:rPr>
              <a:t>Densoumab has been investigated in</a:t>
            </a:r>
            <a:br>
              <a:rPr lang="en-US" smtClean="0">
                <a:solidFill>
                  <a:srgbClr val="FFFFFF"/>
                </a:solidFill>
                <a:latin typeface="Arial" pitchFamily="34" charset="0"/>
                <a:ea typeface="ＭＳ Ｐゴシック" pitchFamily="34" charset="-128"/>
                <a:cs typeface="Arial" pitchFamily="34" charset="0"/>
              </a:rPr>
            </a:br>
            <a:r>
              <a:rPr lang="en-US" smtClean="0">
                <a:solidFill>
                  <a:srgbClr val="FFFFFF"/>
                </a:solidFill>
                <a:latin typeface="Arial" pitchFamily="34" charset="0"/>
                <a:ea typeface="ＭＳ Ｐゴシック" pitchFamily="34" charset="-128"/>
                <a:cs typeface="Arial" pitchFamily="34" charset="0"/>
              </a:rPr>
              <a:t>three Phase III trials in cancer patients</a:t>
            </a:r>
            <a:br>
              <a:rPr lang="en-US" smtClean="0">
                <a:solidFill>
                  <a:srgbClr val="FFFFFF"/>
                </a:solidFill>
                <a:latin typeface="Arial" pitchFamily="34" charset="0"/>
                <a:ea typeface="ＭＳ Ｐゴシック" pitchFamily="34" charset="-128"/>
                <a:cs typeface="Arial" pitchFamily="34" charset="0"/>
              </a:rPr>
            </a:br>
            <a:r>
              <a:rPr lang="en-US" smtClean="0">
                <a:solidFill>
                  <a:srgbClr val="FFFFFF"/>
                </a:solidFill>
                <a:latin typeface="Arial" pitchFamily="34" charset="0"/>
                <a:ea typeface="ＭＳ Ｐゴシック" pitchFamily="34" charset="-128"/>
                <a:cs typeface="Arial" pitchFamily="34" charset="0"/>
              </a:rPr>
              <a:t>with bone metastases</a:t>
            </a:r>
            <a:endParaRPr lang="en-GB" sz="3000" smtClean="0">
              <a:latin typeface="Arial" pitchFamily="34" charset="0"/>
              <a:ea typeface="ＭＳ Ｐゴシック" pitchFamily="34" charset="-128"/>
              <a:cs typeface="Arial" pitchFamily="34" charset="0"/>
            </a:endParaRPr>
          </a:p>
        </p:txBody>
      </p:sp>
      <p:sp>
        <p:nvSpPr>
          <p:cNvPr id="10271" name="TextBox 32"/>
          <p:cNvSpPr txBox="1">
            <a:spLocks noChangeArrowheads="1"/>
          </p:cNvSpPr>
          <p:nvPr/>
        </p:nvSpPr>
        <p:spPr bwMode="auto">
          <a:xfrm>
            <a:off x="488950" y="1382713"/>
            <a:ext cx="4633913" cy="368300"/>
          </a:xfrm>
          <a:prstGeom prst="rect">
            <a:avLst/>
          </a:prstGeom>
          <a:noFill/>
          <a:ln w="9525">
            <a:noFill/>
            <a:miter lim="800000"/>
            <a:headEnd/>
            <a:tailEnd/>
          </a:ln>
        </p:spPr>
        <p:txBody>
          <a:bodyPr wrap="none">
            <a:spAutoFit/>
          </a:bodyPr>
          <a:lstStyle/>
          <a:p>
            <a:pPr defTabSz="457200"/>
            <a:r>
              <a:rPr lang="en-GB">
                <a:solidFill>
                  <a:srgbClr val="5F595B"/>
                </a:solidFill>
                <a:latin typeface="Arial" pitchFamily="34" charset="0"/>
                <a:ea typeface="ＭＳ Ｐゴシック" pitchFamily="34" charset="-128"/>
              </a:rPr>
              <a:t>Denosumab clinical registration programme</a:t>
            </a:r>
          </a:p>
        </p:txBody>
      </p:sp>
      <p:sp>
        <p:nvSpPr>
          <p:cNvPr id="34" name="AutoShape 27"/>
          <p:cNvSpPr>
            <a:spLocks noChangeArrowheads="1"/>
          </p:cNvSpPr>
          <p:nvPr/>
        </p:nvSpPr>
        <p:spPr bwMode="ltGray">
          <a:xfrm>
            <a:off x="5949950" y="1785938"/>
            <a:ext cx="3013075" cy="2262187"/>
          </a:xfrm>
          <a:prstGeom prst="roundRect">
            <a:avLst>
              <a:gd name="adj" fmla="val 7986"/>
            </a:avLst>
          </a:prstGeom>
          <a:solidFill>
            <a:schemeClr val="accent2"/>
          </a:solidFill>
          <a:ln w="28575" algn="ctr">
            <a:noFill/>
            <a:round/>
            <a:headEnd/>
            <a:tailEnd/>
          </a:ln>
        </p:spPr>
        <p:txBody>
          <a:bodyPr wrap="none" tIns="0"/>
          <a:lstStyle/>
          <a:p>
            <a:pPr algn="ctr" defTabSz="457200" eaLnBrk="0" hangingPunct="0">
              <a:lnSpc>
                <a:spcPct val="80000"/>
              </a:lnSpc>
              <a:defRPr/>
            </a:pPr>
            <a:endParaRPr lang="en-GB" b="1">
              <a:solidFill>
                <a:srgbClr val="FFFFFF"/>
              </a:solidFill>
              <a:latin typeface="Arial" pitchFamily="34" charset="0"/>
              <a:ea typeface="ＭＳ Ｐゴシック" pitchFamily="34" charset="-128"/>
            </a:endParaRPr>
          </a:p>
        </p:txBody>
      </p:sp>
      <p:sp>
        <p:nvSpPr>
          <p:cNvPr id="10273" name="AutoShape 28"/>
          <p:cNvSpPr>
            <a:spLocks noChangeArrowheads="1"/>
          </p:cNvSpPr>
          <p:nvPr/>
        </p:nvSpPr>
        <p:spPr bwMode="auto">
          <a:xfrm>
            <a:off x="6142038" y="2535238"/>
            <a:ext cx="2678112" cy="376237"/>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1400" b="1">
                <a:solidFill>
                  <a:srgbClr val="FFFFFF"/>
                </a:solidFill>
                <a:latin typeface="Arial" pitchFamily="34" charset="0"/>
                <a:ea typeface="ＭＳ Ｐゴシック" pitchFamily="34" charset="-128"/>
              </a:rPr>
              <a:t>Breast SRE (n=2046)</a:t>
            </a:r>
            <a:endParaRPr lang="en-GB" sz="1400">
              <a:solidFill>
                <a:srgbClr val="FFFFFF"/>
              </a:solidFill>
              <a:latin typeface="Arial" pitchFamily="34" charset="0"/>
              <a:ea typeface="ＭＳ Ｐゴシック" pitchFamily="34" charset="-128"/>
            </a:endParaRPr>
          </a:p>
        </p:txBody>
      </p:sp>
      <p:sp>
        <p:nvSpPr>
          <p:cNvPr id="10274" name="AutoShape 29"/>
          <p:cNvSpPr>
            <a:spLocks noChangeArrowheads="1"/>
          </p:cNvSpPr>
          <p:nvPr/>
        </p:nvSpPr>
        <p:spPr bwMode="auto">
          <a:xfrm>
            <a:off x="6142038" y="3000375"/>
            <a:ext cx="2678112" cy="376238"/>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1400" b="1">
                <a:solidFill>
                  <a:srgbClr val="FFFFFF"/>
                </a:solidFill>
                <a:latin typeface="Arial" pitchFamily="34" charset="0"/>
                <a:ea typeface="ＭＳ Ｐゴシック" pitchFamily="34" charset="-128"/>
              </a:rPr>
              <a:t>Prostate SRE (n=1901)</a:t>
            </a:r>
          </a:p>
        </p:txBody>
      </p:sp>
      <p:sp>
        <p:nvSpPr>
          <p:cNvPr id="10275" name="AutoShape 30"/>
          <p:cNvSpPr>
            <a:spLocks noChangeArrowheads="1"/>
          </p:cNvSpPr>
          <p:nvPr/>
        </p:nvSpPr>
        <p:spPr bwMode="auto">
          <a:xfrm>
            <a:off x="6142038" y="3473450"/>
            <a:ext cx="2678112" cy="376238"/>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1400" b="1">
                <a:solidFill>
                  <a:srgbClr val="FFFFFF"/>
                </a:solidFill>
                <a:latin typeface="Arial" pitchFamily="34" charset="0"/>
                <a:ea typeface="ＭＳ Ｐゴシック" pitchFamily="34" charset="-128"/>
              </a:rPr>
              <a:t>Solid Tumour SRE (n=1776)</a:t>
            </a:r>
            <a:endParaRPr lang="en-GB" sz="1400">
              <a:solidFill>
                <a:srgbClr val="FFFFFF"/>
              </a:solidFill>
              <a:latin typeface="Arial" pitchFamily="34" charset="0"/>
              <a:ea typeface="ＭＳ Ｐゴシック" pitchFamily="34" charset="-128"/>
            </a:endParaRPr>
          </a:p>
        </p:txBody>
      </p:sp>
      <p:sp>
        <p:nvSpPr>
          <p:cNvPr id="10276" name="Rectangle 31"/>
          <p:cNvSpPr>
            <a:spLocks noChangeArrowheads="1"/>
          </p:cNvSpPr>
          <p:nvPr/>
        </p:nvSpPr>
        <p:spPr bwMode="auto">
          <a:xfrm>
            <a:off x="5759450" y="1760538"/>
            <a:ext cx="3330575" cy="401637"/>
          </a:xfrm>
          <a:prstGeom prst="rect">
            <a:avLst/>
          </a:prstGeom>
          <a:noFill/>
          <a:ln w="12700" algn="ctr">
            <a:noFill/>
            <a:miter lim="800000"/>
            <a:headEnd/>
            <a:tailEnd/>
          </a:ln>
        </p:spPr>
        <p:txBody>
          <a:bodyPr/>
          <a:lstStyle/>
          <a:p>
            <a:pPr algn="ctr" defTabSz="457200"/>
            <a:r>
              <a:rPr lang="en-GB" b="1">
                <a:solidFill>
                  <a:srgbClr val="FFFFFF"/>
                </a:solidFill>
                <a:latin typeface="Arial" pitchFamily="34" charset="0"/>
                <a:ea typeface="ＭＳ Ｐゴシック" pitchFamily="34" charset="-128"/>
              </a:rPr>
              <a:t>Bone metastases </a:t>
            </a:r>
            <a:br>
              <a:rPr lang="en-GB" b="1">
                <a:solidFill>
                  <a:srgbClr val="FFFFFF"/>
                </a:solidFill>
                <a:latin typeface="Arial" pitchFamily="34" charset="0"/>
                <a:ea typeface="ＭＳ Ｐゴシック" pitchFamily="34" charset="-128"/>
              </a:rPr>
            </a:br>
            <a:r>
              <a:rPr lang="en-GB" b="1">
                <a:solidFill>
                  <a:srgbClr val="FFFFFF"/>
                </a:solidFill>
                <a:latin typeface="Arial" pitchFamily="34" charset="0"/>
                <a:ea typeface="ＭＳ Ｐゴシック" pitchFamily="34" charset="-128"/>
              </a:rPr>
              <a:t>treatment</a:t>
            </a:r>
          </a:p>
        </p:txBody>
      </p:sp>
      <p:sp>
        <p:nvSpPr>
          <p:cNvPr id="10277" name="Rectangle 6"/>
          <p:cNvSpPr>
            <a:spLocks noChangeArrowheads="1"/>
          </p:cNvSpPr>
          <p:nvPr/>
        </p:nvSpPr>
        <p:spPr bwMode="auto">
          <a:xfrm>
            <a:off x="65088" y="6200775"/>
            <a:ext cx="6176962" cy="612775"/>
          </a:xfrm>
          <a:prstGeom prst="rect">
            <a:avLst/>
          </a:prstGeom>
          <a:noFill/>
          <a:ln w="9525">
            <a:noFill/>
            <a:miter lim="800000"/>
            <a:headEnd/>
            <a:tailEnd/>
          </a:ln>
        </p:spPr>
        <p:txBody>
          <a:bodyPr tIns="46800" bIns="46800" anchor="b"/>
          <a:lstStyle/>
          <a:p>
            <a:pPr defTabSz="457200" eaLnBrk="0" hangingPunct="0"/>
            <a:r>
              <a:rPr lang="en-GB" sz="800">
                <a:solidFill>
                  <a:srgbClr val="5F595B"/>
                </a:solidFill>
                <a:latin typeface="Arial" pitchFamily="34" charset="0"/>
                <a:ea typeface="ＭＳ Ｐゴシック" pitchFamily="34" charset="-128"/>
              </a:rPr>
              <a:t>Denosumab (120 mg Q4W) is not approved for use in patients with advanced cancer to delay SREs.</a:t>
            </a:r>
            <a:br>
              <a:rPr lang="en-GB" sz="800">
                <a:solidFill>
                  <a:srgbClr val="5F595B"/>
                </a:solidFill>
                <a:latin typeface="Arial" pitchFamily="34" charset="0"/>
                <a:ea typeface="ＭＳ Ｐゴシック" pitchFamily="34" charset="-128"/>
              </a:rPr>
            </a:br>
            <a:r>
              <a:rPr lang="en-GB" sz="800">
                <a:solidFill>
                  <a:srgbClr val="5F595B"/>
                </a:solidFill>
                <a:latin typeface="Arial" pitchFamily="34" charset="0"/>
                <a:ea typeface="ＭＳ Ｐゴシック" pitchFamily="34" charset="-128"/>
              </a:rPr>
              <a:t>Denosumab is investigational in that setting.</a:t>
            </a:r>
          </a:p>
        </p:txBody>
      </p:sp>
    </p:spTree>
    <p:custDataLst>
      <p:tags r:id="rId1"/>
    </p:custDataLst>
  </p:cSld>
  <p:clrMapOvr>
    <a:masterClrMapping/>
  </p:clrMapOvr>
  <p:transition spd="med">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7" name="Rectangle 5"/>
          <p:cNvSpPr>
            <a:spLocks noGrp="1" noChangeArrowheads="1"/>
          </p:cNvSpPr>
          <p:nvPr>
            <p:ph type="title" sz="quarter"/>
          </p:nvPr>
        </p:nvSpPr>
        <p:spPr>
          <a:xfrm>
            <a:off x="927100" y="431800"/>
            <a:ext cx="8010525" cy="584200"/>
          </a:xfrm>
        </p:spPr>
        <p:txBody>
          <a:bodyPr/>
          <a:lstStyle/>
          <a:p>
            <a:pPr eaLnBrk="1" hangingPunct="1"/>
            <a:r>
              <a:rPr lang="en-US" b="1" dirty="0" smtClean="0"/>
              <a:t>Bone is </a:t>
            </a:r>
            <a:r>
              <a:rPr lang="en-US" b="1" dirty="0" err="1" smtClean="0"/>
              <a:t>Continuosly</a:t>
            </a:r>
            <a:r>
              <a:rPr lang="en-US" b="1" dirty="0" smtClean="0"/>
              <a:t> </a:t>
            </a:r>
            <a:r>
              <a:rPr lang="en-US" b="1" dirty="0" err="1" smtClean="0"/>
              <a:t>Remanaging</a:t>
            </a:r>
            <a:endParaRPr lang="en-US" b="1" dirty="0" smtClean="0"/>
          </a:p>
        </p:txBody>
      </p:sp>
      <p:pic>
        <p:nvPicPr>
          <p:cNvPr id="76" name="Immagine 75" descr="4500705f1.jpg"/>
          <p:cNvPicPr>
            <a:picLocks noChangeAspect="1"/>
          </p:cNvPicPr>
          <p:nvPr/>
        </p:nvPicPr>
        <p:blipFill>
          <a:blip r:embed="rId4"/>
          <a:stretch>
            <a:fillRect/>
          </a:stretch>
        </p:blipFill>
        <p:spPr>
          <a:xfrm>
            <a:off x="1219200" y="1331110"/>
            <a:ext cx="6934200" cy="5298290"/>
          </a:xfrm>
          <a:prstGeom prst="rect">
            <a:avLst/>
          </a:prstGeom>
          <a:ln>
            <a:solidFill>
              <a:srgbClr val="FF6600"/>
            </a:solidFill>
          </a:ln>
        </p:spPr>
      </p:pic>
    </p:spTree>
    <p:custDataLst>
      <p:tags r:id="rId1"/>
    </p:custDataLst>
  </p:cSld>
  <p:clrMapOvr>
    <a:masterClrMapping/>
  </p:clrMapOvr>
  <p:transition spd="med">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6386" name="Picture 2" descr="Picture1"/>
          <p:cNvPicPr>
            <a:picLocks noChangeAspect="1" noChangeArrowheads="1"/>
          </p:cNvPicPr>
          <p:nvPr/>
        </p:nvPicPr>
        <p:blipFill>
          <a:blip r:embed="rId4" cstate="print"/>
          <a:srcRect/>
          <a:stretch>
            <a:fillRect/>
          </a:stretch>
        </p:blipFill>
        <p:spPr bwMode="auto">
          <a:xfrm>
            <a:off x="0" y="4919663"/>
            <a:ext cx="9142413" cy="1938337"/>
          </a:xfrm>
          <a:prstGeom prst="rect">
            <a:avLst/>
          </a:prstGeom>
          <a:noFill/>
          <a:ln w="9525">
            <a:noFill/>
            <a:miter lim="800000"/>
            <a:headEnd/>
            <a:tailEnd/>
          </a:ln>
        </p:spPr>
      </p:pic>
      <p:pic>
        <p:nvPicPr>
          <p:cNvPr id="16387" name="Picture 3" descr="osteoblast_01"/>
          <p:cNvPicPr>
            <a:picLocks noChangeAspect="1" noChangeArrowheads="1"/>
          </p:cNvPicPr>
          <p:nvPr/>
        </p:nvPicPr>
        <p:blipFill>
          <a:blip r:embed="rId5" cstate="print"/>
          <a:srcRect/>
          <a:stretch>
            <a:fillRect/>
          </a:stretch>
        </p:blipFill>
        <p:spPr bwMode="auto">
          <a:xfrm>
            <a:off x="2181225" y="4324350"/>
            <a:ext cx="1789113" cy="1325563"/>
          </a:xfrm>
          <a:prstGeom prst="rect">
            <a:avLst/>
          </a:prstGeom>
          <a:noFill/>
          <a:ln w="9525">
            <a:noFill/>
            <a:miter lim="800000"/>
            <a:headEnd/>
            <a:tailEnd/>
          </a:ln>
        </p:spPr>
      </p:pic>
      <p:pic>
        <p:nvPicPr>
          <p:cNvPr id="16388" name="Picture 4" descr="29_RANKL"/>
          <p:cNvPicPr>
            <a:picLocks noChangeAspect="1" noChangeArrowheads="1"/>
          </p:cNvPicPr>
          <p:nvPr/>
        </p:nvPicPr>
        <p:blipFill>
          <a:blip r:embed="rId6" cstate="print"/>
          <a:srcRect/>
          <a:stretch>
            <a:fillRect/>
          </a:stretch>
        </p:blipFill>
        <p:spPr bwMode="auto">
          <a:xfrm>
            <a:off x="5191125" y="3043238"/>
            <a:ext cx="161925" cy="158750"/>
          </a:xfrm>
          <a:prstGeom prst="rect">
            <a:avLst/>
          </a:prstGeom>
          <a:noFill/>
          <a:ln w="9525">
            <a:noFill/>
            <a:miter lim="800000"/>
            <a:headEnd/>
            <a:tailEnd/>
          </a:ln>
        </p:spPr>
      </p:pic>
      <p:pic>
        <p:nvPicPr>
          <p:cNvPr id="16389" name="Picture 5" descr="23_RANKL"/>
          <p:cNvPicPr>
            <a:picLocks noChangeAspect="1" noChangeArrowheads="1"/>
          </p:cNvPicPr>
          <p:nvPr/>
        </p:nvPicPr>
        <p:blipFill>
          <a:blip r:embed="rId7" cstate="print"/>
          <a:srcRect/>
          <a:stretch>
            <a:fillRect/>
          </a:stretch>
        </p:blipFill>
        <p:spPr bwMode="auto">
          <a:xfrm>
            <a:off x="4953000" y="3690938"/>
            <a:ext cx="169863" cy="142875"/>
          </a:xfrm>
          <a:prstGeom prst="rect">
            <a:avLst/>
          </a:prstGeom>
          <a:noFill/>
          <a:ln w="9525">
            <a:noFill/>
            <a:miter lim="800000"/>
            <a:headEnd/>
            <a:tailEnd/>
          </a:ln>
        </p:spPr>
      </p:pic>
      <p:pic>
        <p:nvPicPr>
          <p:cNvPr id="16390" name="Picture 6" descr="26_RANKL"/>
          <p:cNvPicPr>
            <a:picLocks noChangeAspect="1" noChangeArrowheads="1"/>
          </p:cNvPicPr>
          <p:nvPr/>
        </p:nvPicPr>
        <p:blipFill>
          <a:blip r:embed="rId8" cstate="print"/>
          <a:srcRect/>
          <a:stretch>
            <a:fillRect/>
          </a:stretch>
        </p:blipFill>
        <p:spPr bwMode="auto">
          <a:xfrm>
            <a:off x="5600700" y="3768725"/>
            <a:ext cx="161925" cy="165100"/>
          </a:xfrm>
          <a:prstGeom prst="rect">
            <a:avLst/>
          </a:prstGeom>
          <a:noFill/>
          <a:ln w="9525">
            <a:noFill/>
            <a:miter lim="800000"/>
            <a:headEnd/>
            <a:tailEnd/>
          </a:ln>
        </p:spPr>
      </p:pic>
      <p:pic>
        <p:nvPicPr>
          <p:cNvPr id="16391" name="Picture 7" descr="28_RANKL"/>
          <p:cNvPicPr>
            <a:picLocks noChangeAspect="1" noChangeArrowheads="1"/>
          </p:cNvPicPr>
          <p:nvPr/>
        </p:nvPicPr>
        <p:blipFill>
          <a:blip r:embed="rId9" cstate="print"/>
          <a:srcRect/>
          <a:stretch>
            <a:fillRect/>
          </a:stretch>
        </p:blipFill>
        <p:spPr bwMode="auto">
          <a:xfrm>
            <a:off x="5324475" y="3911600"/>
            <a:ext cx="165100" cy="149225"/>
          </a:xfrm>
          <a:prstGeom prst="rect">
            <a:avLst/>
          </a:prstGeom>
          <a:noFill/>
          <a:ln w="9525">
            <a:noFill/>
            <a:miter lim="800000"/>
            <a:headEnd/>
            <a:tailEnd/>
          </a:ln>
        </p:spPr>
      </p:pic>
      <p:pic>
        <p:nvPicPr>
          <p:cNvPr id="16392" name="Picture 8" descr="29_RANKL"/>
          <p:cNvPicPr>
            <a:picLocks noChangeAspect="1" noChangeArrowheads="1"/>
          </p:cNvPicPr>
          <p:nvPr/>
        </p:nvPicPr>
        <p:blipFill>
          <a:blip r:embed="rId6" cstate="print"/>
          <a:srcRect/>
          <a:stretch>
            <a:fillRect/>
          </a:stretch>
        </p:blipFill>
        <p:spPr bwMode="auto">
          <a:xfrm>
            <a:off x="3305175" y="4471988"/>
            <a:ext cx="161925" cy="158750"/>
          </a:xfrm>
          <a:prstGeom prst="rect">
            <a:avLst/>
          </a:prstGeom>
          <a:noFill/>
          <a:ln w="9525">
            <a:noFill/>
            <a:miter lim="800000"/>
            <a:headEnd/>
            <a:tailEnd/>
          </a:ln>
        </p:spPr>
      </p:pic>
      <p:pic>
        <p:nvPicPr>
          <p:cNvPr id="16393" name="Picture 9" descr="24_RANKL"/>
          <p:cNvPicPr>
            <a:picLocks noChangeAspect="1" noChangeArrowheads="1"/>
          </p:cNvPicPr>
          <p:nvPr/>
        </p:nvPicPr>
        <p:blipFill>
          <a:blip r:embed="rId10" cstate="print"/>
          <a:srcRect/>
          <a:stretch>
            <a:fillRect/>
          </a:stretch>
        </p:blipFill>
        <p:spPr bwMode="auto">
          <a:xfrm>
            <a:off x="3876675" y="3957638"/>
            <a:ext cx="161925" cy="158750"/>
          </a:xfrm>
          <a:prstGeom prst="rect">
            <a:avLst/>
          </a:prstGeom>
          <a:noFill/>
          <a:ln w="9525">
            <a:noFill/>
            <a:miter lim="800000"/>
            <a:headEnd/>
            <a:tailEnd/>
          </a:ln>
        </p:spPr>
      </p:pic>
      <p:pic>
        <p:nvPicPr>
          <p:cNvPr id="16394" name="Picture 10" descr="26_RANKL"/>
          <p:cNvPicPr>
            <a:picLocks noChangeAspect="1" noChangeArrowheads="1"/>
          </p:cNvPicPr>
          <p:nvPr/>
        </p:nvPicPr>
        <p:blipFill>
          <a:blip r:embed="rId8" cstate="print"/>
          <a:srcRect/>
          <a:stretch>
            <a:fillRect/>
          </a:stretch>
        </p:blipFill>
        <p:spPr bwMode="auto">
          <a:xfrm>
            <a:off x="3505200" y="4159250"/>
            <a:ext cx="161925" cy="165100"/>
          </a:xfrm>
          <a:prstGeom prst="rect">
            <a:avLst/>
          </a:prstGeom>
          <a:noFill/>
          <a:ln w="9525">
            <a:noFill/>
            <a:miter lim="800000"/>
            <a:headEnd/>
            <a:tailEnd/>
          </a:ln>
        </p:spPr>
      </p:pic>
      <p:pic>
        <p:nvPicPr>
          <p:cNvPr id="16395" name="Picture 11" descr="27_RANKL"/>
          <p:cNvPicPr>
            <a:picLocks noChangeAspect="1" noChangeArrowheads="1"/>
          </p:cNvPicPr>
          <p:nvPr/>
        </p:nvPicPr>
        <p:blipFill>
          <a:blip r:embed="rId11" cstate="print"/>
          <a:srcRect/>
          <a:stretch>
            <a:fillRect/>
          </a:stretch>
        </p:blipFill>
        <p:spPr bwMode="auto">
          <a:xfrm>
            <a:off x="4210050" y="3995738"/>
            <a:ext cx="161925" cy="150812"/>
          </a:xfrm>
          <a:prstGeom prst="rect">
            <a:avLst/>
          </a:prstGeom>
          <a:noFill/>
          <a:ln w="9525">
            <a:noFill/>
            <a:miter lim="800000"/>
            <a:headEnd/>
            <a:tailEnd/>
          </a:ln>
        </p:spPr>
      </p:pic>
      <p:pic>
        <p:nvPicPr>
          <p:cNvPr id="16396" name="Picture 12" descr="28_RANKL"/>
          <p:cNvPicPr>
            <a:picLocks noChangeAspect="1" noChangeArrowheads="1"/>
          </p:cNvPicPr>
          <p:nvPr/>
        </p:nvPicPr>
        <p:blipFill>
          <a:blip r:embed="rId9" cstate="print"/>
          <a:srcRect/>
          <a:stretch>
            <a:fillRect/>
          </a:stretch>
        </p:blipFill>
        <p:spPr bwMode="auto">
          <a:xfrm>
            <a:off x="3676650" y="4273550"/>
            <a:ext cx="165100" cy="149225"/>
          </a:xfrm>
          <a:prstGeom prst="rect">
            <a:avLst/>
          </a:prstGeom>
          <a:noFill/>
          <a:ln w="9525">
            <a:noFill/>
            <a:miter lim="800000"/>
            <a:headEnd/>
            <a:tailEnd/>
          </a:ln>
        </p:spPr>
      </p:pic>
      <p:pic>
        <p:nvPicPr>
          <p:cNvPr id="16397" name="Picture 13" descr="24_RANKL"/>
          <p:cNvPicPr>
            <a:picLocks noChangeAspect="1" noChangeArrowheads="1"/>
          </p:cNvPicPr>
          <p:nvPr/>
        </p:nvPicPr>
        <p:blipFill>
          <a:blip r:embed="rId10" cstate="print"/>
          <a:srcRect/>
          <a:stretch>
            <a:fillRect/>
          </a:stretch>
        </p:blipFill>
        <p:spPr bwMode="auto">
          <a:xfrm>
            <a:off x="3400425" y="4681538"/>
            <a:ext cx="161925" cy="158750"/>
          </a:xfrm>
          <a:prstGeom prst="rect">
            <a:avLst/>
          </a:prstGeom>
          <a:noFill/>
          <a:ln w="9525">
            <a:noFill/>
            <a:miter lim="800000"/>
            <a:headEnd/>
            <a:tailEnd/>
          </a:ln>
        </p:spPr>
      </p:pic>
      <p:pic>
        <p:nvPicPr>
          <p:cNvPr id="16398" name="Picture 14" descr="24_RANKL"/>
          <p:cNvPicPr>
            <a:picLocks noChangeAspect="1" noChangeArrowheads="1"/>
          </p:cNvPicPr>
          <p:nvPr/>
        </p:nvPicPr>
        <p:blipFill>
          <a:blip r:embed="rId10" cstate="print"/>
          <a:srcRect/>
          <a:stretch>
            <a:fillRect/>
          </a:stretch>
        </p:blipFill>
        <p:spPr bwMode="auto">
          <a:xfrm>
            <a:off x="4895850" y="3281363"/>
            <a:ext cx="161925" cy="158750"/>
          </a:xfrm>
          <a:prstGeom prst="rect">
            <a:avLst/>
          </a:prstGeom>
          <a:noFill/>
          <a:ln w="9525">
            <a:noFill/>
            <a:miter lim="800000"/>
            <a:headEnd/>
            <a:tailEnd/>
          </a:ln>
        </p:spPr>
      </p:pic>
      <p:pic>
        <p:nvPicPr>
          <p:cNvPr id="16399" name="Picture 15" descr="24_RANKL"/>
          <p:cNvPicPr>
            <a:picLocks noChangeAspect="1" noChangeArrowheads="1"/>
          </p:cNvPicPr>
          <p:nvPr/>
        </p:nvPicPr>
        <p:blipFill>
          <a:blip r:embed="rId10" cstate="print"/>
          <a:srcRect/>
          <a:stretch>
            <a:fillRect/>
          </a:stretch>
        </p:blipFill>
        <p:spPr bwMode="auto">
          <a:xfrm>
            <a:off x="4019550" y="4090988"/>
            <a:ext cx="161925" cy="158750"/>
          </a:xfrm>
          <a:prstGeom prst="rect">
            <a:avLst/>
          </a:prstGeom>
          <a:noFill/>
          <a:ln w="9525">
            <a:noFill/>
            <a:miter lim="800000"/>
            <a:headEnd/>
            <a:tailEnd/>
          </a:ln>
        </p:spPr>
      </p:pic>
      <p:pic>
        <p:nvPicPr>
          <p:cNvPr id="16400" name="Picture 16" descr="24_RANKL"/>
          <p:cNvPicPr>
            <a:picLocks noChangeAspect="1" noChangeArrowheads="1"/>
          </p:cNvPicPr>
          <p:nvPr/>
        </p:nvPicPr>
        <p:blipFill>
          <a:blip r:embed="rId10" cstate="print"/>
          <a:srcRect/>
          <a:stretch>
            <a:fillRect/>
          </a:stretch>
        </p:blipFill>
        <p:spPr bwMode="auto">
          <a:xfrm>
            <a:off x="4619625" y="3043238"/>
            <a:ext cx="161925" cy="158750"/>
          </a:xfrm>
          <a:prstGeom prst="rect">
            <a:avLst/>
          </a:prstGeom>
          <a:noFill/>
          <a:ln w="9525">
            <a:noFill/>
            <a:miter lim="800000"/>
            <a:headEnd/>
            <a:tailEnd/>
          </a:ln>
        </p:spPr>
      </p:pic>
      <p:pic>
        <p:nvPicPr>
          <p:cNvPr id="16401" name="Picture 17" descr="24_RANKL"/>
          <p:cNvPicPr>
            <a:picLocks noChangeAspect="1" noChangeArrowheads="1"/>
          </p:cNvPicPr>
          <p:nvPr/>
        </p:nvPicPr>
        <p:blipFill>
          <a:blip r:embed="rId10" cstate="print"/>
          <a:srcRect/>
          <a:stretch>
            <a:fillRect/>
          </a:stretch>
        </p:blipFill>
        <p:spPr bwMode="auto">
          <a:xfrm>
            <a:off x="4610100" y="3862388"/>
            <a:ext cx="161925" cy="158750"/>
          </a:xfrm>
          <a:prstGeom prst="rect">
            <a:avLst/>
          </a:prstGeom>
          <a:noFill/>
          <a:ln w="9525">
            <a:noFill/>
            <a:miter lim="800000"/>
            <a:headEnd/>
            <a:tailEnd/>
          </a:ln>
        </p:spPr>
      </p:pic>
      <p:pic>
        <p:nvPicPr>
          <p:cNvPr id="16402" name="Picture 18" descr="24_RANKL"/>
          <p:cNvPicPr>
            <a:picLocks noChangeAspect="1" noChangeArrowheads="1"/>
          </p:cNvPicPr>
          <p:nvPr/>
        </p:nvPicPr>
        <p:blipFill>
          <a:blip r:embed="rId10" cstate="print"/>
          <a:srcRect/>
          <a:stretch>
            <a:fillRect/>
          </a:stretch>
        </p:blipFill>
        <p:spPr bwMode="auto">
          <a:xfrm>
            <a:off x="5610225" y="2900363"/>
            <a:ext cx="161925" cy="158750"/>
          </a:xfrm>
          <a:prstGeom prst="rect">
            <a:avLst/>
          </a:prstGeom>
          <a:noFill/>
          <a:ln w="9525">
            <a:noFill/>
            <a:miter lim="800000"/>
            <a:headEnd/>
            <a:tailEnd/>
          </a:ln>
        </p:spPr>
      </p:pic>
      <p:pic>
        <p:nvPicPr>
          <p:cNvPr id="16403" name="Picture 19" descr="24_RANKL"/>
          <p:cNvPicPr>
            <a:picLocks noChangeAspect="1" noChangeArrowheads="1"/>
          </p:cNvPicPr>
          <p:nvPr/>
        </p:nvPicPr>
        <p:blipFill>
          <a:blip r:embed="rId10" cstate="print"/>
          <a:srcRect/>
          <a:stretch>
            <a:fillRect/>
          </a:stretch>
        </p:blipFill>
        <p:spPr bwMode="auto">
          <a:xfrm>
            <a:off x="4905375" y="2871788"/>
            <a:ext cx="161925" cy="158750"/>
          </a:xfrm>
          <a:prstGeom prst="rect">
            <a:avLst/>
          </a:prstGeom>
          <a:noFill/>
          <a:ln w="9525">
            <a:noFill/>
            <a:miter lim="800000"/>
            <a:headEnd/>
            <a:tailEnd/>
          </a:ln>
        </p:spPr>
      </p:pic>
      <p:sp>
        <p:nvSpPr>
          <p:cNvPr id="16404" name="Text Box 20"/>
          <p:cNvSpPr txBox="1">
            <a:spLocks noChangeArrowheads="1"/>
          </p:cNvSpPr>
          <p:nvPr/>
        </p:nvSpPr>
        <p:spPr bwMode="auto">
          <a:xfrm>
            <a:off x="2971800" y="5486400"/>
            <a:ext cx="1365250" cy="366713"/>
          </a:xfrm>
          <a:prstGeom prst="rect">
            <a:avLst/>
          </a:prstGeom>
          <a:noFill/>
          <a:ln w="9525">
            <a:noFill/>
            <a:miter lim="800000"/>
            <a:headEnd/>
            <a:tailEnd/>
          </a:ln>
        </p:spPr>
        <p:txBody>
          <a:bodyPr wrap="none">
            <a:spAutoFit/>
          </a:bodyPr>
          <a:lstStyle/>
          <a:p>
            <a:r>
              <a:rPr lang="en-US" b="1">
                <a:solidFill>
                  <a:srgbClr val="000000"/>
                </a:solidFill>
              </a:rPr>
              <a:t>Osteoblast</a:t>
            </a:r>
          </a:p>
        </p:txBody>
      </p:sp>
      <p:sp>
        <p:nvSpPr>
          <p:cNvPr id="16405" name="Text Box 21"/>
          <p:cNvSpPr txBox="1">
            <a:spLocks noChangeArrowheads="1"/>
          </p:cNvSpPr>
          <p:nvPr/>
        </p:nvSpPr>
        <p:spPr bwMode="auto">
          <a:xfrm>
            <a:off x="5705475" y="4543425"/>
            <a:ext cx="1089025" cy="517525"/>
          </a:xfrm>
          <a:prstGeom prst="rect">
            <a:avLst/>
          </a:prstGeom>
          <a:noFill/>
          <a:ln w="9525">
            <a:noFill/>
            <a:miter lim="800000"/>
            <a:headEnd/>
            <a:tailEnd/>
          </a:ln>
        </p:spPr>
        <p:txBody>
          <a:bodyPr wrap="none">
            <a:spAutoFit/>
          </a:bodyPr>
          <a:lstStyle/>
          <a:p>
            <a:pPr algn="ctr"/>
            <a:r>
              <a:rPr lang="en-US" sz="1400" b="1"/>
              <a:t>Activated </a:t>
            </a:r>
            <a:br>
              <a:rPr lang="en-US" sz="1400" b="1"/>
            </a:br>
            <a:r>
              <a:rPr lang="en-US" sz="1400" b="1"/>
              <a:t>Osteoclast</a:t>
            </a:r>
          </a:p>
        </p:txBody>
      </p:sp>
      <p:sp>
        <p:nvSpPr>
          <p:cNvPr id="16406" name="AutoShape 22"/>
          <p:cNvSpPr>
            <a:spLocks noChangeArrowheads="1"/>
          </p:cNvSpPr>
          <p:nvPr/>
        </p:nvSpPr>
        <p:spPr bwMode="auto">
          <a:xfrm rot="342635">
            <a:off x="4181475" y="2038350"/>
            <a:ext cx="685800" cy="381000"/>
          </a:xfrm>
          <a:prstGeom prst="rightArrow">
            <a:avLst>
              <a:gd name="adj1" fmla="val 50000"/>
              <a:gd name="adj2" fmla="val 45000"/>
            </a:avLst>
          </a:prstGeom>
          <a:solidFill>
            <a:schemeClr val="tx1"/>
          </a:solidFill>
          <a:ln w="9525">
            <a:solidFill>
              <a:schemeClr val="tx1"/>
            </a:solidFill>
            <a:miter lim="800000"/>
            <a:headEnd/>
            <a:tailEnd/>
          </a:ln>
        </p:spPr>
        <p:txBody>
          <a:bodyPr wrap="none" anchor="ctr"/>
          <a:lstStyle/>
          <a:p>
            <a:endParaRPr lang="en-GB"/>
          </a:p>
        </p:txBody>
      </p:sp>
      <p:sp>
        <p:nvSpPr>
          <p:cNvPr id="16407" name="AutoShape 23"/>
          <p:cNvSpPr>
            <a:spLocks noChangeArrowheads="1"/>
          </p:cNvSpPr>
          <p:nvPr/>
        </p:nvSpPr>
        <p:spPr bwMode="auto">
          <a:xfrm rot="2585119">
            <a:off x="5753100" y="2762250"/>
            <a:ext cx="990600" cy="381000"/>
          </a:xfrm>
          <a:prstGeom prst="rightArrow">
            <a:avLst>
              <a:gd name="adj1" fmla="val 50000"/>
              <a:gd name="adj2" fmla="val 65000"/>
            </a:avLst>
          </a:prstGeom>
          <a:solidFill>
            <a:schemeClr val="tx1"/>
          </a:solidFill>
          <a:ln w="9525">
            <a:solidFill>
              <a:schemeClr val="tx1"/>
            </a:solidFill>
            <a:miter lim="800000"/>
            <a:headEnd/>
            <a:tailEnd/>
          </a:ln>
        </p:spPr>
        <p:txBody>
          <a:bodyPr wrap="none" anchor="ctr"/>
          <a:lstStyle/>
          <a:p>
            <a:endParaRPr lang="en-GB"/>
          </a:p>
        </p:txBody>
      </p:sp>
      <p:sp>
        <p:nvSpPr>
          <p:cNvPr id="16408" name="AutoShape 24"/>
          <p:cNvSpPr>
            <a:spLocks noChangeArrowheads="1"/>
          </p:cNvSpPr>
          <p:nvPr/>
        </p:nvSpPr>
        <p:spPr bwMode="auto">
          <a:xfrm rot="4756649">
            <a:off x="6915150" y="4533900"/>
            <a:ext cx="533400" cy="381000"/>
          </a:xfrm>
          <a:prstGeom prst="rightArrow">
            <a:avLst>
              <a:gd name="adj1" fmla="val 50000"/>
              <a:gd name="adj2" fmla="val 35000"/>
            </a:avLst>
          </a:prstGeom>
          <a:solidFill>
            <a:schemeClr val="tx1"/>
          </a:solidFill>
          <a:ln w="9525">
            <a:solidFill>
              <a:schemeClr val="tx1"/>
            </a:solidFill>
            <a:miter lim="800000"/>
            <a:headEnd/>
            <a:tailEnd/>
          </a:ln>
        </p:spPr>
        <p:txBody>
          <a:bodyPr wrap="none" anchor="ctr"/>
          <a:lstStyle/>
          <a:p>
            <a:endParaRPr lang="en-GB"/>
          </a:p>
        </p:txBody>
      </p:sp>
      <p:sp>
        <p:nvSpPr>
          <p:cNvPr id="16409" name="Text Box 25"/>
          <p:cNvSpPr txBox="1">
            <a:spLocks noChangeArrowheads="1"/>
          </p:cNvSpPr>
          <p:nvPr/>
        </p:nvSpPr>
        <p:spPr bwMode="auto">
          <a:xfrm>
            <a:off x="584200" y="4322763"/>
            <a:ext cx="700088" cy="304800"/>
          </a:xfrm>
          <a:prstGeom prst="rect">
            <a:avLst/>
          </a:prstGeom>
          <a:noFill/>
          <a:ln w="9525">
            <a:noFill/>
            <a:miter lim="800000"/>
            <a:headEnd/>
            <a:tailEnd/>
          </a:ln>
        </p:spPr>
        <p:txBody>
          <a:bodyPr wrap="none">
            <a:spAutoFit/>
          </a:bodyPr>
          <a:lstStyle/>
          <a:p>
            <a:r>
              <a:rPr lang="en-US" sz="1400" b="1"/>
              <a:t>TNF-</a:t>
            </a:r>
            <a:r>
              <a:rPr lang="en-US" sz="1400" b="1">
                <a:sym typeface="Symbol" pitchFamily="18" charset="2"/>
              </a:rPr>
              <a:t></a:t>
            </a:r>
          </a:p>
        </p:txBody>
      </p:sp>
      <p:sp>
        <p:nvSpPr>
          <p:cNvPr id="16410" name="Rectangle 26"/>
          <p:cNvSpPr>
            <a:spLocks noChangeArrowheads="1"/>
          </p:cNvSpPr>
          <p:nvPr/>
        </p:nvSpPr>
        <p:spPr bwMode="auto">
          <a:xfrm>
            <a:off x="1981200" y="1741488"/>
            <a:ext cx="539750" cy="304800"/>
          </a:xfrm>
          <a:prstGeom prst="rect">
            <a:avLst/>
          </a:prstGeom>
          <a:noFill/>
          <a:ln w="9525">
            <a:noFill/>
            <a:miter lim="800000"/>
            <a:headEnd/>
            <a:tailEnd/>
          </a:ln>
        </p:spPr>
        <p:txBody>
          <a:bodyPr wrap="none">
            <a:spAutoFit/>
          </a:bodyPr>
          <a:lstStyle/>
          <a:p>
            <a:r>
              <a:rPr lang="en-US" sz="1400" b="1">
                <a:sym typeface="Symbol" pitchFamily="18" charset="2"/>
              </a:rPr>
              <a:t>PTH</a:t>
            </a:r>
          </a:p>
        </p:txBody>
      </p:sp>
      <p:sp>
        <p:nvSpPr>
          <p:cNvPr id="16411" name="Rectangle 27"/>
          <p:cNvSpPr>
            <a:spLocks noChangeArrowheads="1"/>
          </p:cNvSpPr>
          <p:nvPr/>
        </p:nvSpPr>
        <p:spPr bwMode="auto">
          <a:xfrm>
            <a:off x="855663" y="3516313"/>
            <a:ext cx="498475" cy="304800"/>
          </a:xfrm>
          <a:prstGeom prst="rect">
            <a:avLst/>
          </a:prstGeom>
          <a:noFill/>
          <a:ln w="9525">
            <a:noFill/>
            <a:miter lim="800000"/>
            <a:headEnd/>
            <a:tailEnd/>
          </a:ln>
        </p:spPr>
        <p:txBody>
          <a:bodyPr wrap="none">
            <a:spAutoFit/>
          </a:bodyPr>
          <a:lstStyle/>
          <a:p>
            <a:r>
              <a:rPr lang="en-US" sz="1400" b="1"/>
              <a:t>IL-1</a:t>
            </a:r>
          </a:p>
        </p:txBody>
      </p:sp>
      <p:sp>
        <p:nvSpPr>
          <p:cNvPr id="16412" name="Rectangle 28"/>
          <p:cNvSpPr>
            <a:spLocks noChangeArrowheads="1"/>
          </p:cNvSpPr>
          <p:nvPr/>
        </p:nvSpPr>
        <p:spPr bwMode="auto">
          <a:xfrm>
            <a:off x="534988" y="3889375"/>
            <a:ext cx="728662" cy="304800"/>
          </a:xfrm>
          <a:prstGeom prst="rect">
            <a:avLst/>
          </a:prstGeom>
          <a:noFill/>
          <a:ln w="9525">
            <a:noFill/>
            <a:miter lim="800000"/>
            <a:headEnd/>
            <a:tailEnd/>
          </a:ln>
        </p:spPr>
        <p:txBody>
          <a:bodyPr wrap="none">
            <a:spAutoFit/>
          </a:bodyPr>
          <a:lstStyle/>
          <a:p>
            <a:r>
              <a:rPr lang="en-US" sz="1400" b="1">
                <a:sym typeface="Symbol" pitchFamily="18" charset="2"/>
              </a:rPr>
              <a:t>PTHrP</a:t>
            </a:r>
          </a:p>
        </p:txBody>
      </p:sp>
      <p:sp>
        <p:nvSpPr>
          <p:cNvPr id="16413" name="Rectangle 29"/>
          <p:cNvSpPr>
            <a:spLocks noChangeArrowheads="1"/>
          </p:cNvSpPr>
          <p:nvPr/>
        </p:nvSpPr>
        <p:spPr bwMode="auto">
          <a:xfrm>
            <a:off x="447675" y="1779588"/>
            <a:ext cx="1531938" cy="304800"/>
          </a:xfrm>
          <a:prstGeom prst="rect">
            <a:avLst/>
          </a:prstGeom>
          <a:noFill/>
          <a:ln w="9525">
            <a:noFill/>
            <a:miter lim="800000"/>
            <a:headEnd/>
            <a:tailEnd/>
          </a:ln>
        </p:spPr>
        <p:txBody>
          <a:bodyPr wrap="none">
            <a:spAutoFit/>
          </a:bodyPr>
          <a:lstStyle/>
          <a:p>
            <a:r>
              <a:rPr lang="en-US" sz="1400" b="1"/>
              <a:t>Glucocorticoids</a:t>
            </a:r>
          </a:p>
        </p:txBody>
      </p:sp>
      <p:sp>
        <p:nvSpPr>
          <p:cNvPr id="16414" name="Rectangle 30"/>
          <p:cNvSpPr>
            <a:spLocks noChangeArrowheads="1"/>
          </p:cNvSpPr>
          <p:nvPr/>
        </p:nvSpPr>
        <p:spPr bwMode="auto">
          <a:xfrm>
            <a:off x="500063" y="2147888"/>
            <a:ext cx="1409700" cy="304800"/>
          </a:xfrm>
          <a:prstGeom prst="rect">
            <a:avLst/>
          </a:prstGeom>
          <a:noFill/>
          <a:ln w="9525">
            <a:noFill/>
            <a:miter lim="800000"/>
            <a:headEnd/>
            <a:tailEnd/>
          </a:ln>
        </p:spPr>
        <p:txBody>
          <a:bodyPr>
            <a:spAutoFit/>
          </a:bodyPr>
          <a:lstStyle/>
          <a:p>
            <a:pPr>
              <a:spcBef>
                <a:spcPct val="50000"/>
              </a:spcBef>
            </a:pPr>
            <a:r>
              <a:rPr lang="en-US" sz="1400" b="1"/>
              <a:t>Vitamin D</a:t>
            </a:r>
          </a:p>
        </p:txBody>
      </p:sp>
      <p:sp>
        <p:nvSpPr>
          <p:cNvPr id="16415" name="Text Box 31"/>
          <p:cNvSpPr txBox="1">
            <a:spLocks noChangeArrowheads="1"/>
          </p:cNvSpPr>
          <p:nvPr/>
        </p:nvSpPr>
        <p:spPr bwMode="auto">
          <a:xfrm>
            <a:off x="2590800" y="1990725"/>
            <a:ext cx="690563" cy="304800"/>
          </a:xfrm>
          <a:prstGeom prst="rect">
            <a:avLst/>
          </a:prstGeom>
          <a:noFill/>
          <a:ln w="9525">
            <a:noFill/>
            <a:miter lim="800000"/>
            <a:headEnd/>
            <a:tailEnd/>
          </a:ln>
        </p:spPr>
        <p:txBody>
          <a:bodyPr>
            <a:spAutoFit/>
          </a:bodyPr>
          <a:lstStyle/>
          <a:p>
            <a:r>
              <a:rPr lang="en-US" sz="1400" b="1">
                <a:sym typeface="Symbol" pitchFamily="18" charset="2"/>
              </a:rPr>
              <a:t>PGE</a:t>
            </a:r>
            <a:r>
              <a:rPr lang="en-US" sz="1400" b="1" baseline="-25000">
                <a:sym typeface="Symbol" pitchFamily="18" charset="2"/>
              </a:rPr>
              <a:t>2</a:t>
            </a:r>
          </a:p>
        </p:txBody>
      </p:sp>
      <p:sp>
        <p:nvSpPr>
          <p:cNvPr id="16416" name="Rectangle 32"/>
          <p:cNvSpPr>
            <a:spLocks noChangeArrowheads="1"/>
          </p:cNvSpPr>
          <p:nvPr/>
        </p:nvSpPr>
        <p:spPr bwMode="auto">
          <a:xfrm>
            <a:off x="833438" y="2620963"/>
            <a:ext cx="596900" cy="304800"/>
          </a:xfrm>
          <a:prstGeom prst="rect">
            <a:avLst/>
          </a:prstGeom>
          <a:noFill/>
          <a:ln w="9525">
            <a:noFill/>
            <a:miter lim="800000"/>
            <a:headEnd/>
            <a:tailEnd/>
          </a:ln>
        </p:spPr>
        <p:txBody>
          <a:bodyPr wrap="none">
            <a:spAutoFit/>
          </a:bodyPr>
          <a:lstStyle/>
          <a:p>
            <a:r>
              <a:rPr lang="en-US" sz="1400" b="1"/>
              <a:t>IL-11</a:t>
            </a:r>
          </a:p>
        </p:txBody>
      </p:sp>
      <p:sp>
        <p:nvSpPr>
          <p:cNvPr id="16417" name="Line 33"/>
          <p:cNvSpPr>
            <a:spLocks noChangeShapeType="1"/>
          </p:cNvSpPr>
          <p:nvPr/>
        </p:nvSpPr>
        <p:spPr bwMode="auto">
          <a:xfrm>
            <a:off x="1263650" y="4518025"/>
            <a:ext cx="914400" cy="228600"/>
          </a:xfrm>
          <a:prstGeom prst="line">
            <a:avLst/>
          </a:prstGeom>
          <a:noFill/>
          <a:ln w="19050">
            <a:solidFill>
              <a:schemeClr val="tx1"/>
            </a:solidFill>
            <a:round/>
            <a:headEnd/>
            <a:tailEnd type="triangle" w="lg" len="lg"/>
          </a:ln>
        </p:spPr>
        <p:txBody>
          <a:bodyPr/>
          <a:lstStyle/>
          <a:p>
            <a:endParaRPr lang="en-GB"/>
          </a:p>
        </p:txBody>
      </p:sp>
      <p:sp>
        <p:nvSpPr>
          <p:cNvPr id="16418" name="Line 34"/>
          <p:cNvSpPr>
            <a:spLocks noChangeShapeType="1"/>
          </p:cNvSpPr>
          <p:nvPr/>
        </p:nvSpPr>
        <p:spPr bwMode="auto">
          <a:xfrm>
            <a:off x="1219200" y="4038600"/>
            <a:ext cx="990600" cy="609600"/>
          </a:xfrm>
          <a:prstGeom prst="line">
            <a:avLst/>
          </a:prstGeom>
          <a:noFill/>
          <a:ln w="19050">
            <a:solidFill>
              <a:schemeClr val="tx1"/>
            </a:solidFill>
            <a:round/>
            <a:headEnd/>
            <a:tailEnd type="triangle" w="lg" len="lg"/>
          </a:ln>
        </p:spPr>
        <p:txBody>
          <a:bodyPr/>
          <a:lstStyle/>
          <a:p>
            <a:endParaRPr lang="en-GB"/>
          </a:p>
        </p:txBody>
      </p:sp>
      <p:sp>
        <p:nvSpPr>
          <p:cNvPr id="16419" name="Line 35"/>
          <p:cNvSpPr>
            <a:spLocks noChangeShapeType="1"/>
          </p:cNvSpPr>
          <p:nvPr/>
        </p:nvSpPr>
        <p:spPr bwMode="auto">
          <a:xfrm>
            <a:off x="1298575" y="3705225"/>
            <a:ext cx="990600" cy="838200"/>
          </a:xfrm>
          <a:prstGeom prst="line">
            <a:avLst/>
          </a:prstGeom>
          <a:noFill/>
          <a:ln w="19050">
            <a:solidFill>
              <a:schemeClr val="tx1"/>
            </a:solidFill>
            <a:round/>
            <a:headEnd/>
            <a:tailEnd type="triangle" w="lg" len="lg"/>
          </a:ln>
        </p:spPr>
        <p:txBody>
          <a:bodyPr/>
          <a:lstStyle/>
          <a:p>
            <a:endParaRPr lang="en-GB"/>
          </a:p>
        </p:txBody>
      </p:sp>
      <p:sp>
        <p:nvSpPr>
          <p:cNvPr id="16420" name="Line 36"/>
          <p:cNvSpPr>
            <a:spLocks noChangeShapeType="1"/>
          </p:cNvSpPr>
          <p:nvPr/>
        </p:nvSpPr>
        <p:spPr bwMode="auto">
          <a:xfrm>
            <a:off x="1362075" y="2857500"/>
            <a:ext cx="1066800" cy="1524000"/>
          </a:xfrm>
          <a:prstGeom prst="line">
            <a:avLst/>
          </a:prstGeom>
          <a:noFill/>
          <a:ln w="19050">
            <a:solidFill>
              <a:schemeClr val="tx1"/>
            </a:solidFill>
            <a:round/>
            <a:headEnd/>
            <a:tailEnd type="triangle" w="lg" len="lg"/>
          </a:ln>
        </p:spPr>
        <p:txBody>
          <a:bodyPr/>
          <a:lstStyle/>
          <a:p>
            <a:endParaRPr lang="en-GB"/>
          </a:p>
        </p:txBody>
      </p:sp>
      <p:sp>
        <p:nvSpPr>
          <p:cNvPr id="16421" name="Line 37"/>
          <p:cNvSpPr>
            <a:spLocks noChangeShapeType="1"/>
          </p:cNvSpPr>
          <p:nvPr/>
        </p:nvSpPr>
        <p:spPr bwMode="auto">
          <a:xfrm>
            <a:off x="1371600" y="2393950"/>
            <a:ext cx="1143000" cy="1905000"/>
          </a:xfrm>
          <a:prstGeom prst="line">
            <a:avLst/>
          </a:prstGeom>
          <a:noFill/>
          <a:ln w="19050">
            <a:solidFill>
              <a:schemeClr val="tx1"/>
            </a:solidFill>
            <a:round/>
            <a:headEnd/>
            <a:tailEnd type="triangle" w="lg" len="lg"/>
          </a:ln>
        </p:spPr>
        <p:txBody>
          <a:bodyPr/>
          <a:lstStyle/>
          <a:p>
            <a:endParaRPr lang="en-GB"/>
          </a:p>
        </p:txBody>
      </p:sp>
      <p:sp>
        <p:nvSpPr>
          <p:cNvPr id="16422" name="Line 38"/>
          <p:cNvSpPr>
            <a:spLocks noChangeShapeType="1"/>
          </p:cNvSpPr>
          <p:nvPr/>
        </p:nvSpPr>
        <p:spPr bwMode="auto">
          <a:xfrm>
            <a:off x="1752600" y="2057400"/>
            <a:ext cx="838200" cy="2209800"/>
          </a:xfrm>
          <a:prstGeom prst="line">
            <a:avLst/>
          </a:prstGeom>
          <a:noFill/>
          <a:ln w="19050">
            <a:solidFill>
              <a:schemeClr val="tx1"/>
            </a:solidFill>
            <a:round/>
            <a:headEnd/>
            <a:tailEnd type="triangle" w="lg" len="lg"/>
          </a:ln>
        </p:spPr>
        <p:txBody>
          <a:bodyPr/>
          <a:lstStyle/>
          <a:p>
            <a:endParaRPr lang="en-GB"/>
          </a:p>
        </p:txBody>
      </p:sp>
      <p:sp>
        <p:nvSpPr>
          <p:cNvPr id="16423" name="Line 39"/>
          <p:cNvSpPr>
            <a:spLocks noChangeShapeType="1"/>
          </p:cNvSpPr>
          <p:nvPr/>
        </p:nvSpPr>
        <p:spPr bwMode="auto">
          <a:xfrm>
            <a:off x="2286000" y="2009775"/>
            <a:ext cx="381000" cy="2209800"/>
          </a:xfrm>
          <a:prstGeom prst="line">
            <a:avLst/>
          </a:prstGeom>
          <a:noFill/>
          <a:ln w="19050">
            <a:solidFill>
              <a:schemeClr val="tx1"/>
            </a:solidFill>
            <a:round/>
            <a:headEnd/>
            <a:tailEnd type="triangle" w="lg" len="lg"/>
          </a:ln>
        </p:spPr>
        <p:txBody>
          <a:bodyPr/>
          <a:lstStyle/>
          <a:p>
            <a:endParaRPr lang="en-GB"/>
          </a:p>
        </p:txBody>
      </p:sp>
      <p:sp>
        <p:nvSpPr>
          <p:cNvPr id="16424" name="Line 40"/>
          <p:cNvSpPr>
            <a:spLocks noChangeShapeType="1"/>
          </p:cNvSpPr>
          <p:nvPr/>
        </p:nvSpPr>
        <p:spPr bwMode="auto">
          <a:xfrm flipH="1">
            <a:off x="2743200" y="2286000"/>
            <a:ext cx="152400" cy="1905000"/>
          </a:xfrm>
          <a:prstGeom prst="line">
            <a:avLst/>
          </a:prstGeom>
          <a:noFill/>
          <a:ln w="19050">
            <a:solidFill>
              <a:schemeClr val="tx1"/>
            </a:solidFill>
            <a:round/>
            <a:headEnd/>
            <a:tailEnd type="triangle" w="lg" len="lg"/>
          </a:ln>
        </p:spPr>
        <p:txBody>
          <a:bodyPr/>
          <a:lstStyle/>
          <a:p>
            <a:endParaRPr lang="en-GB"/>
          </a:p>
        </p:txBody>
      </p:sp>
      <p:pic>
        <p:nvPicPr>
          <p:cNvPr id="16425" name="Picture 41" descr="28_RANKL"/>
          <p:cNvPicPr>
            <a:picLocks noChangeAspect="1" noChangeArrowheads="1"/>
          </p:cNvPicPr>
          <p:nvPr/>
        </p:nvPicPr>
        <p:blipFill>
          <a:blip r:embed="rId9" cstate="print"/>
          <a:srcRect/>
          <a:stretch>
            <a:fillRect/>
          </a:stretch>
        </p:blipFill>
        <p:spPr bwMode="auto">
          <a:xfrm>
            <a:off x="4391025" y="3606800"/>
            <a:ext cx="165100" cy="149225"/>
          </a:xfrm>
          <a:prstGeom prst="rect">
            <a:avLst/>
          </a:prstGeom>
          <a:noFill/>
          <a:ln w="9525">
            <a:noFill/>
            <a:miter lim="800000"/>
            <a:headEnd/>
            <a:tailEnd/>
          </a:ln>
        </p:spPr>
      </p:pic>
      <p:pic>
        <p:nvPicPr>
          <p:cNvPr id="16426" name="Picture 42" descr="24_RANKL"/>
          <p:cNvPicPr>
            <a:picLocks noChangeAspect="1" noChangeArrowheads="1"/>
          </p:cNvPicPr>
          <p:nvPr/>
        </p:nvPicPr>
        <p:blipFill>
          <a:blip r:embed="rId10" cstate="print"/>
          <a:srcRect/>
          <a:stretch>
            <a:fillRect/>
          </a:stretch>
        </p:blipFill>
        <p:spPr bwMode="auto">
          <a:xfrm>
            <a:off x="4714875" y="3633788"/>
            <a:ext cx="161925" cy="158750"/>
          </a:xfrm>
          <a:prstGeom prst="rect">
            <a:avLst/>
          </a:prstGeom>
          <a:noFill/>
          <a:ln w="9525">
            <a:noFill/>
            <a:miter lim="800000"/>
            <a:headEnd/>
            <a:tailEnd/>
          </a:ln>
        </p:spPr>
      </p:pic>
      <p:pic>
        <p:nvPicPr>
          <p:cNvPr id="16427" name="Picture 43" descr="27_RANKL"/>
          <p:cNvPicPr>
            <a:picLocks noChangeAspect="1" noChangeArrowheads="1"/>
          </p:cNvPicPr>
          <p:nvPr/>
        </p:nvPicPr>
        <p:blipFill>
          <a:blip r:embed="rId11" cstate="print"/>
          <a:srcRect/>
          <a:stretch>
            <a:fillRect/>
          </a:stretch>
        </p:blipFill>
        <p:spPr bwMode="auto">
          <a:xfrm>
            <a:off x="4038600" y="3662363"/>
            <a:ext cx="161925" cy="150812"/>
          </a:xfrm>
          <a:prstGeom prst="rect">
            <a:avLst/>
          </a:prstGeom>
          <a:noFill/>
          <a:ln w="9525">
            <a:noFill/>
            <a:miter lim="800000"/>
            <a:headEnd/>
            <a:tailEnd/>
          </a:ln>
        </p:spPr>
      </p:pic>
      <p:pic>
        <p:nvPicPr>
          <p:cNvPr id="16428" name="Picture 44" descr="24_RANKL"/>
          <p:cNvPicPr>
            <a:picLocks noChangeAspect="1" noChangeArrowheads="1"/>
          </p:cNvPicPr>
          <p:nvPr/>
        </p:nvPicPr>
        <p:blipFill>
          <a:blip r:embed="rId10" cstate="print"/>
          <a:srcRect/>
          <a:stretch>
            <a:fillRect/>
          </a:stretch>
        </p:blipFill>
        <p:spPr bwMode="auto">
          <a:xfrm>
            <a:off x="3609975" y="3938588"/>
            <a:ext cx="161925" cy="158750"/>
          </a:xfrm>
          <a:prstGeom prst="rect">
            <a:avLst/>
          </a:prstGeom>
          <a:noFill/>
          <a:ln w="9525">
            <a:noFill/>
            <a:miter lim="800000"/>
            <a:headEnd/>
            <a:tailEnd/>
          </a:ln>
        </p:spPr>
      </p:pic>
      <p:pic>
        <p:nvPicPr>
          <p:cNvPr id="16429" name="Picture 45" descr="24_RANKL"/>
          <p:cNvPicPr>
            <a:picLocks noChangeAspect="1" noChangeArrowheads="1"/>
          </p:cNvPicPr>
          <p:nvPr/>
        </p:nvPicPr>
        <p:blipFill>
          <a:blip r:embed="rId10" cstate="print"/>
          <a:srcRect/>
          <a:stretch>
            <a:fillRect/>
          </a:stretch>
        </p:blipFill>
        <p:spPr bwMode="auto">
          <a:xfrm>
            <a:off x="5162550" y="3433763"/>
            <a:ext cx="161925" cy="158750"/>
          </a:xfrm>
          <a:prstGeom prst="rect">
            <a:avLst/>
          </a:prstGeom>
          <a:noFill/>
          <a:ln w="9525">
            <a:noFill/>
            <a:miter lim="800000"/>
            <a:headEnd/>
            <a:tailEnd/>
          </a:ln>
        </p:spPr>
      </p:pic>
      <p:pic>
        <p:nvPicPr>
          <p:cNvPr id="16430" name="Picture 46" descr="01_1_full"/>
          <p:cNvPicPr>
            <a:picLocks noChangeAspect="1" noChangeArrowheads="1"/>
          </p:cNvPicPr>
          <p:nvPr/>
        </p:nvPicPr>
        <p:blipFill>
          <a:blip r:embed="rId12" cstate="print"/>
          <a:srcRect/>
          <a:stretch>
            <a:fillRect/>
          </a:stretch>
        </p:blipFill>
        <p:spPr bwMode="auto">
          <a:xfrm>
            <a:off x="3529013" y="1824038"/>
            <a:ext cx="661987" cy="942975"/>
          </a:xfrm>
          <a:prstGeom prst="rect">
            <a:avLst/>
          </a:prstGeom>
          <a:noFill/>
          <a:ln w="9525">
            <a:noFill/>
            <a:miter lim="800000"/>
            <a:headEnd/>
            <a:tailEnd/>
          </a:ln>
        </p:spPr>
      </p:pic>
      <p:pic>
        <p:nvPicPr>
          <p:cNvPr id="16431" name="Picture 47" descr="07_3_full"/>
          <p:cNvPicPr>
            <a:picLocks noChangeAspect="1" noChangeArrowheads="1"/>
          </p:cNvPicPr>
          <p:nvPr/>
        </p:nvPicPr>
        <p:blipFill>
          <a:blip r:embed="rId13" cstate="print"/>
          <a:srcRect/>
          <a:stretch>
            <a:fillRect/>
          </a:stretch>
        </p:blipFill>
        <p:spPr bwMode="auto">
          <a:xfrm>
            <a:off x="6370638" y="3465513"/>
            <a:ext cx="1123950" cy="906462"/>
          </a:xfrm>
          <a:prstGeom prst="rect">
            <a:avLst/>
          </a:prstGeom>
          <a:noFill/>
          <a:ln w="9525">
            <a:noFill/>
            <a:miter lim="800000"/>
            <a:headEnd/>
            <a:tailEnd/>
          </a:ln>
        </p:spPr>
      </p:pic>
      <p:pic>
        <p:nvPicPr>
          <p:cNvPr id="16432" name="Picture 48" descr="13_5_full"/>
          <p:cNvPicPr>
            <a:picLocks noChangeAspect="1" noChangeArrowheads="1"/>
          </p:cNvPicPr>
          <p:nvPr/>
        </p:nvPicPr>
        <p:blipFill>
          <a:blip r:embed="rId14" cstate="print"/>
          <a:srcRect/>
          <a:stretch>
            <a:fillRect/>
          </a:stretch>
        </p:blipFill>
        <p:spPr bwMode="auto">
          <a:xfrm>
            <a:off x="5667375" y="5080000"/>
            <a:ext cx="2876550" cy="1625600"/>
          </a:xfrm>
          <a:prstGeom prst="rect">
            <a:avLst/>
          </a:prstGeom>
          <a:noFill/>
          <a:ln w="9525">
            <a:noFill/>
            <a:miter lim="800000"/>
            <a:headEnd/>
            <a:tailEnd/>
          </a:ln>
        </p:spPr>
      </p:pic>
      <p:pic>
        <p:nvPicPr>
          <p:cNvPr id="16433" name="Picture 49" descr="05_2_half"/>
          <p:cNvPicPr>
            <a:picLocks noChangeAspect="1" noChangeArrowheads="1"/>
          </p:cNvPicPr>
          <p:nvPr/>
        </p:nvPicPr>
        <p:blipFill>
          <a:blip r:embed="rId15" cstate="print"/>
          <a:srcRect/>
          <a:stretch>
            <a:fillRect/>
          </a:stretch>
        </p:blipFill>
        <p:spPr bwMode="auto">
          <a:xfrm>
            <a:off x="4938713" y="2085975"/>
            <a:ext cx="787400" cy="781050"/>
          </a:xfrm>
          <a:prstGeom prst="rect">
            <a:avLst/>
          </a:prstGeom>
          <a:noFill/>
          <a:ln w="9525">
            <a:noFill/>
            <a:miter lim="800000"/>
            <a:headEnd/>
            <a:tailEnd/>
          </a:ln>
        </p:spPr>
      </p:pic>
      <p:pic>
        <p:nvPicPr>
          <p:cNvPr id="16434" name="Picture 50" descr="29_RANKL"/>
          <p:cNvPicPr>
            <a:picLocks noChangeAspect="1" noChangeArrowheads="1"/>
          </p:cNvPicPr>
          <p:nvPr/>
        </p:nvPicPr>
        <p:blipFill>
          <a:blip r:embed="rId6" cstate="print"/>
          <a:srcRect/>
          <a:stretch>
            <a:fillRect/>
          </a:stretch>
        </p:blipFill>
        <p:spPr bwMode="auto">
          <a:xfrm>
            <a:off x="6105525" y="3405188"/>
            <a:ext cx="161925" cy="158750"/>
          </a:xfrm>
          <a:prstGeom prst="rect">
            <a:avLst/>
          </a:prstGeom>
          <a:noFill/>
          <a:ln w="9525">
            <a:noFill/>
            <a:miter lim="800000"/>
            <a:headEnd/>
            <a:tailEnd/>
          </a:ln>
        </p:spPr>
      </p:pic>
      <p:pic>
        <p:nvPicPr>
          <p:cNvPr id="16435" name="Picture 51" descr="26_RANKL"/>
          <p:cNvPicPr>
            <a:picLocks noChangeAspect="1" noChangeArrowheads="1"/>
          </p:cNvPicPr>
          <p:nvPr/>
        </p:nvPicPr>
        <p:blipFill>
          <a:blip r:embed="rId8" cstate="print"/>
          <a:srcRect/>
          <a:stretch>
            <a:fillRect/>
          </a:stretch>
        </p:blipFill>
        <p:spPr bwMode="auto">
          <a:xfrm>
            <a:off x="5915025" y="3778250"/>
            <a:ext cx="161925" cy="165100"/>
          </a:xfrm>
          <a:prstGeom prst="rect">
            <a:avLst/>
          </a:prstGeom>
          <a:noFill/>
          <a:ln w="9525">
            <a:noFill/>
            <a:miter lim="800000"/>
            <a:headEnd/>
            <a:tailEnd/>
          </a:ln>
        </p:spPr>
      </p:pic>
      <p:pic>
        <p:nvPicPr>
          <p:cNvPr id="16436" name="Picture 52" descr="24_RANKL"/>
          <p:cNvPicPr>
            <a:picLocks noChangeAspect="1" noChangeArrowheads="1"/>
          </p:cNvPicPr>
          <p:nvPr/>
        </p:nvPicPr>
        <p:blipFill>
          <a:blip r:embed="rId10" cstate="print"/>
          <a:srcRect/>
          <a:stretch>
            <a:fillRect/>
          </a:stretch>
        </p:blipFill>
        <p:spPr bwMode="auto">
          <a:xfrm>
            <a:off x="5534025" y="3433763"/>
            <a:ext cx="161925" cy="158750"/>
          </a:xfrm>
          <a:prstGeom prst="rect">
            <a:avLst/>
          </a:prstGeom>
          <a:noFill/>
          <a:ln w="9525">
            <a:noFill/>
            <a:miter lim="800000"/>
            <a:headEnd/>
            <a:tailEnd/>
          </a:ln>
        </p:spPr>
      </p:pic>
      <p:pic>
        <p:nvPicPr>
          <p:cNvPr id="16437" name="Picture 53" descr="24_RANKL"/>
          <p:cNvPicPr>
            <a:picLocks noChangeAspect="1" noChangeArrowheads="1"/>
          </p:cNvPicPr>
          <p:nvPr/>
        </p:nvPicPr>
        <p:blipFill>
          <a:blip r:embed="rId10" cstate="print"/>
          <a:srcRect/>
          <a:stretch>
            <a:fillRect/>
          </a:stretch>
        </p:blipFill>
        <p:spPr bwMode="auto">
          <a:xfrm>
            <a:off x="5857875" y="3338513"/>
            <a:ext cx="161925" cy="158750"/>
          </a:xfrm>
          <a:prstGeom prst="rect">
            <a:avLst/>
          </a:prstGeom>
          <a:noFill/>
          <a:ln w="9525">
            <a:noFill/>
            <a:miter lim="800000"/>
            <a:headEnd/>
            <a:tailEnd/>
          </a:ln>
        </p:spPr>
      </p:pic>
      <p:pic>
        <p:nvPicPr>
          <p:cNvPr id="16438" name="Picture 54" descr="28_RANKL"/>
          <p:cNvPicPr>
            <a:picLocks noChangeAspect="1" noChangeArrowheads="1"/>
          </p:cNvPicPr>
          <p:nvPr/>
        </p:nvPicPr>
        <p:blipFill>
          <a:blip r:embed="rId9" cstate="print"/>
          <a:srcRect/>
          <a:stretch>
            <a:fillRect/>
          </a:stretch>
        </p:blipFill>
        <p:spPr bwMode="auto">
          <a:xfrm>
            <a:off x="3057525" y="4654550"/>
            <a:ext cx="165100" cy="149225"/>
          </a:xfrm>
          <a:prstGeom prst="rect">
            <a:avLst/>
          </a:prstGeom>
          <a:noFill/>
          <a:ln w="9525">
            <a:noFill/>
            <a:miter lim="800000"/>
            <a:headEnd/>
            <a:tailEnd/>
          </a:ln>
        </p:spPr>
      </p:pic>
      <p:pic>
        <p:nvPicPr>
          <p:cNvPr id="16439" name="Picture 55" descr="28_RANKL"/>
          <p:cNvPicPr>
            <a:picLocks noChangeAspect="1" noChangeArrowheads="1"/>
          </p:cNvPicPr>
          <p:nvPr/>
        </p:nvPicPr>
        <p:blipFill>
          <a:blip r:embed="rId9" cstate="print"/>
          <a:srcRect/>
          <a:stretch>
            <a:fillRect/>
          </a:stretch>
        </p:blipFill>
        <p:spPr bwMode="auto">
          <a:xfrm>
            <a:off x="3771900" y="4486275"/>
            <a:ext cx="165100" cy="149225"/>
          </a:xfrm>
          <a:prstGeom prst="rect">
            <a:avLst/>
          </a:prstGeom>
          <a:noFill/>
          <a:ln w="9525">
            <a:noFill/>
            <a:miter lim="800000"/>
            <a:headEnd/>
            <a:tailEnd/>
          </a:ln>
        </p:spPr>
      </p:pic>
      <p:sp>
        <p:nvSpPr>
          <p:cNvPr id="16440" name="Rectangle 56"/>
          <p:cNvSpPr>
            <a:spLocks noGrp="1" noChangeArrowheads="1"/>
          </p:cNvSpPr>
          <p:nvPr>
            <p:ph type="title"/>
          </p:nvPr>
        </p:nvSpPr>
        <p:spPr/>
        <p:txBody>
          <a:bodyPr/>
          <a:lstStyle/>
          <a:p>
            <a:pPr eaLnBrk="1" hangingPunct="1"/>
            <a:r>
              <a:rPr lang="en-US" dirty="0" smtClean="0"/>
              <a:t>Many Factors Stimulate </a:t>
            </a:r>
            <a:r>
              <a:rPr lang="en-US" dirty="0" err="1" smtClean="0"/>
              <a:t>Osteoblast</a:t>
            </a:r>
            <a:r>
              <a:rPr lang="en-US" dirty="0" smtClean="0"/>
              <a:t> Expression of RANK </a:t>
            </a:r>
            <a:r>
              <a:rPr lang="en-US" dirty="0" err="1" smtClean="0"/>
              <a:t>Ligand</a:t>
            </a:r>
            <a:endParaRPr lang="en-US" dirty="0" smtClean="0"/>
          </a:p>
        </p:txBody>
      </p:sp>
      <p:sp>
        <p:nvSpPr>
          <p:cNvPr id="16441" name="Line 57"/>
          <p:cNvSpPr>
            <a:spLocks noChangeShapeType="1"/>
          </p:cNvSpPr>
          <p:nvPr/>
        </p:nvSpPr>
        <p:spPr bwMode="auto">
          <a:xfrm>
            <a:off x="1295400" y="3232150"/>
            <a:ext cx="1066800" cy="1219200"/>
          </a:xfrm>
          <a:prstGeom prst="line">
            <a:avLst/>
          </a:prstGeom>
          <a:noFill/>
          <a:ln w="19050">
            <a:solidFill>
              <a:schemeClr val="tx1"/>
            </a:solidFill>
            <a:round/>
            <a:headEnd/>
            <a:tailEnd type="triangle" w="lg" len="lg"/>
          </a:ln>
        </p:spPr>
        <p:txBody>
          <a:bodyPr/>
          <a:lstStyle/>
          <a:p>
            <a:endParaRPr lang="en-GB"/>
          </a:p>
        </p:txBody>
      </p:sp>
      <p:sp>
        <p:nvSpPr>
          <p:cNvPr id="16442" name="Rectangle 58"/>
          <p:cNvSpPr>
            <a:spLocks noChangeArrowheads="1"/>
          </p:cNvSpPr>
          <p:nvPr/>
        </p:nvSpPr>
        <p:spPr bwMode="auto">
          <a:xfrm>
            <a:off x="844550" y="3048000"/>
            <a:ext cx="498475" cy="304800"/>
          </a:xfrm>
          <a:prstGeom prst="rect">
            <a:avLst/>
          </a:prstGeom>
          <a:noFill/>
          <a:ln w="9525">
            <a:noFill/>
            <a:miter lim="800000"/>
            <a:headEnd/>
            <a:tailEnd/>
          </a:ln>
        </p:spPr>
        <p:txBody>
          <a:bodyPr wrap="none">
            <a:spAutoFit/>
          </a:bodyPr>
          <a:lstStyle/>
          <a:p>
            <a:r>
              <a:rPr lang="en-US" sz="1400" b="1"/>
              <a:t>IL-6</a:t>
            </a:r>
          </a:p>
        </p:txBody>
      </p:sp>
      <p:sp>
        <p:nvSpPr>
          <p:cNvPr id="16443" name="Text Box 59"/>
          <p:cNvSpPr txBox="1">
            <a:spLocks noChangeArrowheads="1"/>
          </p:cNvSpPr>
          <p:nvPr/>
        </p:nvSpPr>
        <p:spPr bwMode="auto">
          <a:xfrm>
            <a:off x="4533900" y="1752600"/>
            <a:ext cx="2438400" cy="304800"/>
          </a:xfrm>
          <a:prstGeom prst="rect">
            <a:avLst/>
          </a:prstGeom>
          <a:noFill/>
          <a:ln w="9525">
            <a:noFill/>
            <a:miter lim="800000"/>
            <a:headEnd/>
            <a:tailEnd/>
          </a:ln>
        </p:spPr>
        <p:txBody>
          <a:bodyPr>
            <a:spAutoFit/>
          </a:bodyPr>
          <a:lstStyle/>
          <a:p>
            <a:pPr algn="ctr"/>
            <a:r>
              <a:rPr lang="en-US" sz="1400" b="1"/>
              <a:t>Pre-fusion Osteoclast</a:t>
            </a:r>
          </a:p>
        </p:txBody>
      </p:sp>
      <p:sp>
        <p:nvSpPr>
          <p:cNvPr id="16444" name="Text Box 60"/>
          <p:cNvSpPr txBox="1">
            <a:spLocks noChangeArrowheads="1"/>
          </p:cNvSpPr>
          <p:nvPr/>
        </p:nvSpPr>
        <p:spPr bwMode="auto">
          <a:xfrm>
            <a:off x="3394075" y="1571625"/>
            <a:ext cx="755650" cy="304800"/>
          </a:xfrm>
          <a:prstGeom prst="rect">
            <a:avLst/>
          </a:prstGeom>
          <a:noFill/>
          <a:ln w="9525">
            <a:noFill/>
            <a:miter lim="800000"/>
            <a:headEnd/>
            <a:tailEnd/>
          </a:ln>
        </p:spPr>
        <p:txBody>
          <a:bodyPr wrap="none">
            <a:spAutoFit/>
          </a:bodyPr>
          <a:lstStyle/>
          <a:p>
            <a:r>
              <a:rPr lang="en-US" sz="1400" b="1"/>
              <a:t>CFU-M</a:t>
            </a:r>
          </a:p>
        </p:txBody>
      </p:sp>
      <p:sp>
        <p:nvSpPr>
          <p:cNvPr id="16445" name="Text Box 61"/>
          <p:cNvSpPr txBox="1">
            <a:spLocks noChangeArrowheads="1"/>
          </p:cNvSpPr>
          <p:nvPr/>
        </p:nvSpPr>
        <p:spPr bwMode="auto">
          <a:xfrm>
            <a:off x="6718300" y="3000375"/>
            <a:ext cx="1422400" cy="517525"/>
          </a:xfrm>
          <a:prstGeom prst="rect">
            <a:avLst/>
          </a:prstGeom>
          <a:noFill/>
          <a:ln w="9525">
            <a:noFill/>
            <a:miter lim="800000"/>
            <a:headEnd/>
            <a:tailEnd/>
          </a:ln>
        </p:spPr>
        <p:txBody>
          <a:bodyPr wrap="none">
            <a:spAutoFit/>
          </a:bodyPr>
          <a:lstStyle/>
          <a:p>
            <a:pPr algn="ctr"/>
            <a:r>
              <a:rPr lang="en-US" sz="1400" b="1"/>
              <a:t>Multinucleated</a:t>
            </a:r>
            <a:br>
              <a:rPr lang="en-US" sz="1400" b="1"/>
            </a:br>
            <a:r>
              <a:rPr lang="en-US" sz="1400" b="1"/>
              <a:t>Osteoclast</a:t>
            </a:r>
          </a:p>
        </p:txBody>
      </p:sp>
      <p:sp>
        <p:nvSpPr>
          <p:cNvPr id="16446" name="Text Box 62"/>
          <p:cNvSpPr txBox="1">
            <a:spLocks noChangeArrowheads="1"/>
          </p:cNvSpPr>
          <p:nvPr/>
        </p:nvSpPr>
        <p:spPr bwMode="black">
          <a:xfrm>
            <a:off x="169863" y="5791200"/>
            <a:ext cx="4783137" cy="960438"/>
          </a:xfrm>
          <a:prstGeom prst="rect">
            <a:avLst/>
          </a:prstGeom>
          <a:noFill/>
          <a:ln w="9525">
            <a:noFill/>
            <a:miter lim="800000"/>
            <a:headEnd/>
            <a:tailEnd/>
          </a:ln>
        </p:spPr>
        <p:txBody>
          <a:bodyPr anchor="b">
            <a:spAutoFit/>
          </a:bodyPr>
          <a:lstStyle/>
          <a:p>
            <a:pPr>
              <a:lnSpc>
                <a:spcPct val="95000"/>
              </a:lnSpc>
              <a:spcBef>
                <a:spcPct val="15000"/>
              </a:spcBef>
            </a:pPr>
            <a:r>
              <a:rPr lang="en-US" sz="1000">
                <a:solidFill>
                  <a:srgbClr val="000000"/>
                </a:solidFill>
              </a:rPr>
              <a:t>CFU-M = colony-forming unit-macrophage; PTH = parathyroid hormone; </a:t>
            </a:r>
            <a:br>
              <a:rPr lang="en-US" sz="1000">
                <a:solidFill>
                  <a:srgbClr val="000000"/>
                </a:solidFill>
              </a:rPr>
            </a:br>
            <a:r>
              <a:rPr lang="en-US" sz="1000">
                <a:solidFill>
                  <a:srgbClr val="000000"/>
                </a:solidFill>
              </a:rPr>
              <a:t>PGE</a:t>
            </a:r>
            <a:r>
              <a:rPr lang="en-US" sz="1000" baseline="-25000">
                <a:solidFill>
                  <a:srgbClr val="000000"/>
                </a:solidFill>
              </a:rPr>
              <a:t>2</a:t>
            </a:r>
            <a:r>
              <a:rPr lang="en-US" sz="1000">
                <a:solidFill>
                  <a:srgbClr val="000000"/>
                </a:solidFill>
              </a:rPr>
              <a:t> = prostaglandin E</a:t>
            </a:r>
            <a:r>
              <a:rPr lang="en-US" sz="1000" baseline="-25000">
                <a:solidFill>
                  <a:srgbClr val="000000"/>
                </a:solidFill>
              </a:rPr>
              <a:t>2</a:t>
            </a:r>
            <a:r>
              <a:rPr lang="en-US" sz="1000">
                <a:solidFill>
                  <a:srgbClr val="000000"/>
                </a:solidFill>
              </a:rPr>
              <a:t>; IL = interleukin; PTHrP = PTH-related peptide; </a:t>
            </a:r>
            <a:br>
              <a:rPr lang="en-US" sz="1000">
                <a:solidFill>
                  <a:srgbClr val="000000"/>
                </a:solidFill>
              </a:rPr>
            </a:br>
            <a:r>
              <a:rPr lang="en-US" sz="1000">
                <a:solidFill>
                  <a:srgbClr val="000000"/>
                </a:solidFill>
              </a:rPr>
              <a:t>RANKL = receptor activator of nuclear factor kappa B ligand. ET-1 = endothelin</a:t>
            </a:r>
          </a:p>
          <a:p>
            <a:pPr>
              <a:lnSpc>
                <a:spcPct val="85000"/>
              </a:lnSpc>
              <a:spcBef>
                <a:spcPct val="15000"/>
              </a:spcBef>
            </a:pPr>
            <a:r>
              <a:rPr lang="en-US" sz="1000">
                <a:solidFill>
                  <a:srgbClr val="000000"/>
                </a:solidFill>
              </a:rPr>
              <a:t>Adapted from: Boyle WJ, et al. </a:t>
            </a:r>
            <a:r>
              <a:rPr lang="en-US" sz="1000" i="1">
                <a:solidFill>
                  <a:srgbClr val="000000"/>
                </a:solidFill>
              </a:rPr>
              <a:t>Nature</a:t>
            </a:r>
            <a:r>
              <a:rPr lang="en-US" sz="1000">
                <a:solidFill>
                  <a:srgbClr val="000000"/>
                </a:solidFill>
              </a:rPr>
              <a:t>. 2003;423:337-342. </a:t>
            </a:r>
            <a:r>
              <a:rPr lang="es-ES" sz="1000">
                <a:solidFill>
                  <a:srgbClr val="000000"/>
                </a:solidFill>
              </a:rPr>
              <a:t>Clines et al. Mol Endocrinol. 2007 February; 21(2):486-498</a:t>
            </a:r>
            <a:endParaRPr lang="en-US" sz="1000">
              <a:solidFill>
                <a:srgbClr val="000000"/>
              </a:solidFill>
            </a:endParaRPr>
          </a:p>
          <a:p>
            <a:pPr>
              <a:lnSpc>
                <a:spcPct val="85000"/>
              </a:lnSpc>
              <a:spcBef>
                <a:spcPct val="15000"/>
              </a:spcBef>
            </a:pPr>
            <a:r>
              <a:rPr lang="en-US" sz="1000">
                <a:solidFill>
                  <a:srgbClr val="000000"/>
                </a:solidFill>
              </a:rPr>
              <a:t>Hofbauer LC, et al. </a:t>
            </a:r>
            <a:r>
              <a:rPr lang="en-US" sz="1000" i="1">
                <a:solidFill>
                  <a:srgbClr val="000000"/>
                </a:solidFill>
              </a:rPr>
              <a:t>JAMA</a:t>
            </a:r>
            <a:r>
              <a:rPr lang="en-US" sz="1000">
                <a:solidFill>
                  <a:srgbClr val="000000"/>
                </a:solidFill>
              </a:rPr>
              <a:t>. 2004;292:490-495. </a:t>
            </a:r>
          </a:p>
        </p:txBody>
      </p:sp>
      <p:grpSp>
        <p:nvGrpSpPr>
          <p:cNvPr id="16447" name="Group 63"/>
          <p:cNvGrpSpPr>
            <a:grpSpLocks/>
          </p:cNvGrpSpPr>
          <p:nvPr/>
        </p:nvGrpSpPr>
        <p:grpSpPr bwMode="auto">
          <a:xfrm>
            <a:off x="187325" y="6646863"/>
            <a:ext cx="8956675" cy="227012"/>
            <a:chOff x="58" y="4187"/>
            <a:chExt cx="5642" cy="143"/>
          </a:xfrm>
        </p:grpSpPr>
        <p:sp>
          <p:nvSpPr>
            <p:cNvPr id="16455" name="Rectangle 5"/>
            <p:cNvSpPr>
              <a:spLocks noChangeArrowheads="1"/>
            </p:cNvSpPr>
            <p:nvPr/>
          </p:nvSpPr>
          <p:spPr bwMode="auto">
            <a:xfrm>
              <a:off x="58" y="4187"/>
              <a:ext cx="1115" cy="135"/>
            </a:xfrm>
            <a:prstGeom prst="rect">
              <a:avLst/>
            </a:prstGeom>
            <a:noFill/>
            <a:ln w="19050" algn="ctr">
              <a:noFill/>
              <a:miter lim="800000"/>
              <a:headEnd/>
              <a:tailEnd/>
            </a:ln>
          </p:spPr>
          <p:txBody>
            <a:bodyPr wrap="none">
              <a:spAutoFit/>
            </a:bodyPr>
            <a:lstStyle/>
            <a:p>
              <a:pPr algn="ctr">
                <a:spcBef>
                  <a:spcPct val="50000"/>
                </a:spcBef>
              </a:pPr>
              <a:r>
                <a:rPr lang="en-US" sz="800">
                  <a:solidFill>
                    <a:srgbClr val="000000"/>
                  </a:solidFill>
                </a:rPr>
                <a:t>© 2007 Amgen. All rights reserved.</a:t>
              </a:r>
            </a:p>
          </p:txBody>
        </p:sp>
        <p:sp>
          <p:nvSpPr>
            <p:cNvPr id="16456" name="Text Box 6"/>
            <p:cNvSpPr txBox="1">
              <a:spLocks noChangeArrowheads="1"/>
            </p:cNvSpPr>
            <p:nvPr/>
          </p:nvSpPr>
          <p:spPr bwMode="auto">
            <a:xfrm>
              <a:off x="3768" y="4203"/>
              <a:ext cx="1932" cy="127"/>
            </a:xfrm>
            <a:prstGeom prst="rect">
              <a:avLst/>
            </a:prstGeom>
            <a:noFill/>
            <a:ln w="19050" algn="ctr">
              <a:noFill/>
              <a:miter lim="800000"/>
              <a:headEnd/>
              <a:tailEnd/>
            </a:ln>
          </p:spPr>
          <p:txBody>
            <a:bodyPr wrap="none">
              <a:spAutoFit/>
            </a:bodyPr>
            <a:lstStyle/>
            <a:p>
              <a:pPr algn="ctr">
                <a:lnSpc>
                  <a:spcPct val="90000"/>
                </a:lnSpc>
              </a:pPr>
              <a:r>
                <a:rPr lang="en-US" sz="800">
                  <a:solidFill>
                    <a:srgbClr val="000000"/>
                  </a:solidFill>
                </a:rPr>
                <a:t>Provided as an educational resource.  Do not copy or distribute.</a:t>
              </a:r>
            </a:p>
          </p:txBody>
        </p:sp>
      </p:grpSp>
      <p:sp>
        <p:nvSpPr>
          <p:cNvPr id="16448" name="Text Box 66"/>
          <p:cNvSpPr txBox="1">
            <a:spLocks noChangeArrowheads="1"/>
          </p:cNvSpPr>
          <p:nvPr/>
        </p:nvSpPr>
        <p:spPr bwMode="auto">
          <a:xfrm>
            <a:off x="609600" y="4651375"/>
            <a:ext cx="568325" cy="304800"/>
          </a:xfrm>
          <a:prstGeom prst="rect">
            <a:avLst/>
          </a:prstGeom>
          <a:noFill/>
          <a:ln w="9525">
            <a:noFill/>
            <a:miter lim="800000"/>
            <a:headEnd/>
            <a:tailEnd/>
          </a:ln>
        </p:spPr>
        <p:txBody>
          <a:bodyPr wrap="none">
            <a:spAutoFit/>
          </a:bodyPr>
          <a:lstStyle/>
          <a:p>
            <a:r>
              <a:rPr lang="en-US" sz="1400" b="1"/>
              <a:t>ET-1</a:t>
            </a:r>
            <a:endParaRPr lang="en-US" sz="1400" b="1">
              <a:sym typeface="Symbol" pitchFamily="18" charset="2"/>
            </a:endParaRPr>
          </a:p>
        </p:txBody>
      </p:sp>
      <p:sp>
        <p:nvSpPr>
          <p:cNvPr id="16449" name="Line 67"/>
          <p:cNvSpPr>
            <a:spLocks noChangeShapeType="1"/>
          </p:cNvSpPr>
          <p:nvPr/>
        </p:nvSpPr>
        <p:spPr bwMode="auto">
          <a:xfrm>
            <a:off x="1219200" y="4800600"/>
            <a:ext cx="914400" cy="76200"/>
          </a:xfrm>
          <a:prstGeom prst="line">
            <a:avLst/>
          </a:prstGeom>
          <a:noFill/>
          <a:ln w="19050">
            <a:solidFill>
              <a:schemeClr val="tx1"/>
            </a:solidFill>
            <a:round/>
            <a:headEnd/>
            <a:tailEnd type="triangle" w="lg" len="lg"/>
          </a:ln>
        </p:spPr>
        <p:txBody>
          <a:bodyPr/>
          <a:lstStyle/>
          <a:p>
            <a:endParaRPr lang="en-GB"/>
          </a:p>
        </p:txBody>
      </p:sp>
      <p:grpSp>
        <p:nvGrpSpPr>
          <p:cNvPr id="16450" name="Group 68"/>
          <p:cNvGrpSpPr>
            <a:grpSpLocks/>
          </p:cNvGrpSpPr>
          <p:nvPr/>
        </p:nvGrpSpPr>
        <p:grpSpPr bwMode="auto">
          <a:xfrm>
            <a:off x="7620000" y="1676400"/>
            <a:ext cx="1295400" cy="688975"/>
            <a:chOff x="4800" y="1056"/>
            <a:chExt cx="816" cy="434"/>
          </a:xfrm>
        </p:grpSpPr>
        <p:sp>
          <p:nvSpPr>
            <p:cNvPr id="16451" name="Rectangle 69"/>
            <p:cNvSpPr>
              <a:spLocks noChangeArrowheads="1"/>
            </p:cNvSpPr>
            <p:nvPr/>
          </p:nvSpPr>
          <p:spPr bwMode="auto">
            <a:xfrm>
              <a:off x="4800" y="1099"/>
              <a:ext cx="816" cy="389"/>
            </a:xfrm>
            <a:prstGeom prst="rect">
              <a:avLst/>
            </a:prstGeom>
            <a:solidFill>
              <a:srgbClr val="0066CC"/>
            </a:solidFill>
            <a:ln w="9525">
              <a:solidFill>
                <a:schemeClr val="tx1"/>
              </a:solidFill>
              <a:miter lim="800000"/>
              <a:headEnd/>
              <a:tailEnd/>
            </a:ln>
          </p:spPr>
          <p:txBody>
            <a:bodyPr wrap="none" anchor="ctr"/>
            <a:lstStyle/>
            <a:p>
              <a:endParaRPr lang="en-GB"/>
            </a:p>
          </p:txBody>
        </p:sp>
        <p:pic>
          <p:nvPicPr>
            <p:cNvPr id="16452" name="Picture 70" descr="16_RANKL_lrg"/>
            <p:cNvPicPr>
              <a:picLocks noChangeAspect="1" noChangeArrowheads="1"/>
            </p:cNvPicPr>
            <p:nvPr/>
          </p:nvPicPr>
          <p:blipFill>
            <a:blip r:embed="rId16" cstate="print"/>
            <a:srcRect/>
            <a:stretch>
              <a:fillRect/>
            </a:stretch>
          </p:blipFill>
          <p:spPr bwMode="auto">
            <a:xfrm>
              <a:off x="4911" y="1129"/>
              <a:ext cx="137" cy="139"/>
            </a:xfrm>
            <a:prstGeom prst="rect">
              <a:avLst/>
            </a:prstGeom>
            <a:noFill/>
            <a:ln w="9525">
              <a:noFill/>
              <a:miter lim="800000"/>
              <a:headEnd/>
              <a:tailEnd/>
            </a:ln>
          </p:spPr>
        </p:pic>
        <p:pic>
          <p:nvPicPr>
            <p:cNvPr id="16453" name="Picture 71" descr="17_RANK_lrg"/>
            <p:cNvPicPr>
              <a:picLocks noChangeAspect="1" noChangeArrowheads="1"/>
            </p:cNvPicPr>
            <p:nvPr/>
          </p:nvPicPr>
          <p:blipFill>
            <a:blip r:embed="rId17" cstate="print"/>
            <a:srcRect/>
            <a:stretch>
              <a:fillRect/>
            </a:stretch>
          </p:blipFill>
          <p:spPr bwMode="auto">
            <a:xfrm>
              <a:off x="4886" y="1321"/>
              <a:ext cx="192" cy="145"/>
            </a:xfrm>
            <a:prstGeom prst="rect">
              <a:avLst/>
            </a:prstGeom>
            <a:noFill/>
            <a:ln w="9525">
              <a:noFill/>
              <a:miter lim="800000"/>
              <a:headEnd/>
              <a:tailEnd/>
            </a:ln>
          </p:spPr>
        </p:pic>
        <p:sp>
          <p:nvSpPr>
            <p:cNvPr id="16454" name="Text Box 72"/>
            <p:cNvSpPr txBox="1">
              <a:spLocks noChangeArrowheads="1"/>
            </p:cNvSpPr>
            <p:nvPr/>
          </p:nvSpPr>
          <p:spPr bwMode="auto">
            <a:xfrm>
              <a:off x="5061" y="1056"/>
              <a:ext cx="508" cy="434"/>
            </a:xfrm>
            <a:prstGeom prst="rect">
              <a:avLst/>
            </a:prstGeom>
            <a:noFill/>
            <a:ln w="9525" algn="ctr">
              <a:noFill/>
              <a:miter lim="800000"/>
              <a:headEnd/>
              <a:tailEnd/>
            </a:ln>
          </p:spPr>
          <p:txBody>
            <a:bodyPr wrap="none">
              <a:spAutoFit/>
            </a:bodyPr>
            <a:lstStyle/>
            <a:p>
              <a:pPr>
                <a:lnSpc>
                  <a:spcPct val="140000"/>
                </a:lnSpc>
              </a:pPr>
              <a:r>
                <a:rPr lang="en-US" sz="1400" b="1"/>
                <a:t>RANKL</a:t>
              </a:r>
            </a:p>
            <a:p>
              <a:pPr>
                <a:lnSpc>
                  <a:spcPct val="140000"/>
                </a:lnSpc>
              </a:pPr>
              <a:r>
                <a:rPr lang="en-US" sz="1400" b="1"/>
                <a:t>RANK</a:t>
              </a:r>
            </a:p>
          </p:txBody>
        </p:sp>
      </p:grpSp>
    </p:spTree>
    <p:custDataLst>
      <p:tags r:id="rId1"/>
    </p:custDataLst>
  </p:cSld>
  <p:clrMapOvr>
    <a:masterClrMapping/>
  </p:clrMapOvr>
  <p:transition spd="med">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7410" name="Picture 2" descr="00_bone"/>
          <p:cNvPicPr>
            <a:picLocks noChangeAspect="1" noChangeArrowheads="1"/>
          </p:cNvPicPr>
          <p:nvPr/>
        </p:nvPicPr>
        <p:blipFill>
          <a:blip r:embed="rId3" cstate="print"/>
          <a:srcRect r="5698" b="19521"/>
          <a:stretch>
            <a:fillRect/>
          </a:stretch>
        </p:blipFill>
        <p:spPr bwMode="auto">
          <a:xfrm>
            <a:off x="0" y="5010150"/>
            <a:ext cx="9144000" cy="1847850"/>
          </a:xfrm>
          <a:prstGeom prst="rect">
            <a:avLst/>
          </a:prstGeom>
          <a:noFill/>
          <a:ln w="9525">
            <a:noFill/>
            <a:miter lim="800000"/>
            <a:headEnd/>
            <a:tailEnd/>
          </a:ln>
        </p:spPr>
      </p:pic>
      <p:sp>
        <p:nvSpPr>
          <p:cNvPr id="17411" name="Rectangle 3"/>
          <p:cNvSpPr>
            <a:spLocks noChangeArrowheads="1"/>
          </p:cNvSpPr>
          <p:nvPr/>
        </p:nvSpPr>
        <p:spPr bwMode="auto">
          <a:xfrm>
            <a:off x="457200" y="225425"/>
            <a:ext cx="8229600" cy="1143000"/>
          </a:xfrm>
          <a:prstGeom prst="rect">
            <a:avLst/>
          </a:prstGeom>
          <a:noFill/>
          <a:ln w="9525">
            <a:noFill/>
            <a:miter lim="800000"/>
            <a:headEnd/>
            <a:tailEnd/>
          </a:ln>
        </p:spPr>
        <p:txBody>
          <a:bodyPr anchor="b"/>
          <a:lstStyle/>
          <a:p>
            <a:r>
              <a:rPr lang="en-US" sz="2800"/>
              <a:t>The “Vicious Cycle” Hypothesis of Bone Destruction in Metastatic Cancer</a:t>
            </a:r>
          </a:p>
        </p:txBody>
      </p:sp>
      <p:sp>
        <p:nvSpPr>
          <p:cNvPr id="17412" name="Rectangle 4"/>
          <p:cNvSpPr>
            <a:spLocks noChangeArrowheads="1"/>
          </p:cNvSpPr>
          <p:nvPr/>
        </p:nvSpPr>
        <p:spPr bwMode="auto">
          <a:xfrm>
            <a:off x="433388" y="6400800"/>
            <a:ext cx="7586662" cy="254000"/>
          </a:xfrm>
          <a:prstGeom prst="rect">
            <a:avLst/>
          </a:prstGeom>
          <a:noFill/>
          <a:ln w="9525">
            <a:noFill/>
            <a:miter lim="800000"/>
            <a:headEnd/>
            <a:tailEnd/>
          </a:ln>
        </p:spPr>
        <p:txBody>
          <a:bodyPr lIns="0" tIns="0" rIns="0" bIns="0" anchor="b"/>
          <a:lstStyle/>
          <a:p>
            <a:pPr>
              <a:lnSpc>
                <a:spcPct val="90000"/>
              </a:lnSpc>
              <a:spcBef>
                <a:spcPct val="25000"/>
              </a:spcBef>
              <a:buClr>
                <a:schemeClr val="accent2"/>
              </a:buClr>
              <a:buFont typeface="Wingdings" pitchFamily="2" charset="2"/>
              <a:buNone/>
            </a:pPr>
            <a:r>
              <a:rPr lang="en-US" sz="1000">
                <a:solidFill>
                  <a:schemeClr val="bg2"/>
                </a:solidFill>
              </a:rPr>
              <a:t>Adapted from Roodman D. </a:t>
            </a:r>
            <a:r>
              <a:rPr lang="en-US" sz="1000" i="1">
                <a:solidFill>
                  <a:schemeClr val="bg2"/>
                </a:solidFill>
              </a:rPr>
              <a:t>N Engl J Med</a:t>
            </a:r>
            <a:r>
              <a:rPr lang="en-US" sz="1000">
                <a:solidFill>
                  <a:schemeClr val="bg2"/>
                </a:solidFill>
              </a:rPr>
              <a:t>. 2004;350:1655.</a:t>
            </a:r>
          </a:p>
        </p:txBody>
      </p:sp>
      <p:pic>
        <p:nvPicPr>
          <p:cNvPr id="17413" name="Picture 5" descr="full_05_new"/>
          <p:cNvPicPr>
            <a:picLocks noChangeAspect="1" noChangeArrowheads="1"/>
          </p:cNvPicPr>
          <p:nvPr/>
        </p:nvPicPr>
        <p:blipFill>
          <a:blip r:embed="rId4" cstate="print"/>
          <a:srcRect/>
          <a:stretch>
            <a:fillRect/>
          </a:stretch>
        </p:blipFill>
        <p:spPr bwMode="auto">
          <a:xfrm>
            <a:off x="5653088" y="5145088"/>
            <a:ext cx="2914650" cy="1636712"/>
          </a:xfrm>
          <a:prstGeom prst="rect">
            <a:avLst/>
          </a:prstGeom>
          <a:noFill/>
          <a:ln w="9525">
            <a:noFill/>
            <a:miter lim="800000"/>
            <a:headEnd/>
            <a:tailEnd/>
          </a:ln>
        </p:spPr>
      </p:pic>
      <p:sp>
        <p:nvSpPr>
          <p:cNvPr id="96262" name="Rectangle 6"/>
          <p:cNvSpPr>
            <a:spLocks noChangeArrowheads="1"/>
          </p:cNvSpPr>
          <p:nvPr/>
        </p:nvSpPr>
        <p:spPr bwMode="auto">
          <a:xfrm>
            <a:off x="228600" y="2860675"/>
            <a:ext cx="1600200" cy="730250"/>
          </a:xfrm>
          <a:prstGeom prst="rect">
            <a:avLst/>
          </a:prstGeom>
          <a:noFill/>
          <a:ln w="9525">
            <a:noFill/>
            <a:miter lim="800000"/>
            <a:headEnd/>
            <a:tailEnd/>
          </a:ln>
          <a:effectLst/>
        </p:spPr>
        <p:txBody>
          <a:bodyPr wrap="none">
            <a:spAutoFit/>
          </a:bodyPr>
          <a:lstStyle/>
          <a:p>
            <a:pPr algn="ctr">
              <a:defRPr/>
            </a:pPr>
            <a:r>
              <a:rPr lang="en-US" sz="1400" b="1" dirty="0" err="1">
                <a:effectLst>
                  <a:outerShdw blurRad="38100" dist="38100" dir="2700000" algn="tl">
                    <a:srgbClr val="000000"/>
                  </a:outerShdw>
                </a:effectLst>
                <a:sym typeface="Symbol" pitchFamily="18" charset="2"/>
              </a:rPr>
              <a:t>PTHrP</a:t>
            </a:r>
            <a:r>
              <a:rPr lang="en-US" sz="1400" b="1" dirty="0">
                <a:effectLst>
                  <a:outerShdw blurRad="38100" dist="38100" dir="2700000" algn="tl">
                    <a:srgbClr val="000000"/>
                  </a:outerShdw>
                </a:effectLst>
                <a:sym typeface="Symbol" pitchFamily="18" charset="2"/>
              </a:rPr>
              <a:t>, BMP,</a:t>
            </a:r>
            <a:br>
              <a:rPr lang="en-US" sz="1400" b="1" dirty="0">
                <a:effectLst>
                  <a:outerShdw blurRad="38100" dist="38100" dir="2700000" algn="tl">
                    <a:srgbClr val="000000"/>
                  </a:outerShdw>
                </a:effectLst>
                <a:sym typeface="Symbol" pitchFamily="18" charset="2"/>
              </a:rPr>
            </a:br>
            <a:r>
              <a:rPr lang="en-US" sz="1400" b="1" dirty="0">
                <a:effectLst>
                  <a:outerShdw blurRad="38100" dist="38100" dir="2700000" algn="tl">
                    <a:srgbClr val="000000"/>
                  </a:outerShdw>
                </a:effectLst>
                <a:sym typeface="Symbol" pitchFamily="18" charset="2"/>
              </a:rPr>
              <a:t>TGF-β, IGF, FGF,</a:t>
            </a:r>
            <a:br>
              <a:rPr lang="en-US" sz="1400" b="1" dirty="0">
                <a:effectLst>
                  <a:outerShdw blurRad="38100" dist="38100" dir="2700000" algn="tl">
                    <a:srgbClr val="000000"/>
                  </a:outerShdw>
                </a:effectLst>
                <a:sym typeface="Symbol" pitchFamily="18" charset="2"/>
              </a:rPr>
            </a:br>
            <a:r>
              <a:rPr lang="en-US" sz="1400" b="1" dirty="0">
                <a:effectLst>
                  <a:outerShdw blurRad="38100" dist="38100" dir="2700000" algn="tl">
                    <a:srgbClr val="000000"/>
                  </a:outerShdw>
                </a:effectLst>
                <a:sym typeface="Symbol" pitchFamily="18" charset="2"/>
              </a:rPr>
              <a:t>VEGF, ET1, WNT</a:t>
            </a:r>
          </a:p>
        </p:txBody>
      </p:sp>
      <p:pic>
        <p:nvPicPr>
          <p:cNvPr id="17415" name="Picture 7" descr="tumor2"/>
          <p:cNvPicPr>
            <a:picLocks noChangeAspect="1" noChangeArrowheads="1"/>
          </p:cNvPicPr>
          <p:nvPr/>
        </p:nvPicPr>
        <p:blipFill>
          <a:blip r:embed="rId5" cstate="print"/>
          <a:srcRect/>
          <a:stretch>
            <a:fillRect/>
          </a:stretch>
        </p:blipFill>
        <p:spPr bwMode="auto">
          <a:xfrm>
            <a:off x="2819400" y="1576388"/>
            <a:ext cx="1158875" cy="862012"/>
          </a:xfrm>
          <a:prstGeom prst="rect">
            <a:avLst/>
          </a:prstGeom>
          <a:noFill/>
          <a:ln w="9525">
            <a:noFill/>
            <a:miter lim="800000"/>
            <a:headEnd/>
            <a:tailEnd/>
          </a:ln>
        </p:spPr>
      </p:pic>
      <p:sp>
        <p:nvSpPr>
          <p:cNvPr id="17416" name="AutoShape 8"/>
          <p:cNvSpPr>
            <a:spLocks noChangeArrowheads="1"/>
          </p:cNvSpPr>
          <p:nvPr/>
        </p:nvSpPr>
        <p:spPr bwMode="auto">
          <a:xfrm rot="342635">
            <a:off x="4670425" y="2700338"/>
            <a:ext cx="596900" cy="293687"/>
          </a:xfrm>
          <a:prstGeom prst="rightArrow">
            <a:avLst>
              <a:gd name="adj1" fmla="val 25537"/>
              <a:gd name="adj2" fmla="val 57501"/>
            </a:avLst>
          </a:prstGeom>
          <a:solidFill>
            <a:schemeClr val="tx1"/>
          </a:solidFill>
          <a:ln w="9525">
            <a:noFill/>
            <a:miter lim="800000"/>
            <a:headEnd/>
            <a:tailEnd/>
          </a:ln>
        </p:spPr>
        <p:txBody>
          <a:bodyPr wrap="none" anchor="ctr"/>
          <a:lstStyle/>
          <a:p>
            <a:endParaRPr lang="en-GB"/>
          </a:p>
        </p:txBody>
      </p:sp>
      <p:pic>
        <p:nvPicPr>
          <p:cNvPr id="17417" name="Picture 9" descr="01_1_full"/>
          <p:cNvPicPr>
            <a:picLocks noChangeAspect="1" noChangeArrowheads="1"/>
          </p:cNvPicPr>
          <p:nvPr/>
        </p:nvPicPr>
        <p:blipFill>
          <a:blip r:embed="rId6" cstate="print"/>
          <a:srcRect/>
          <a:stretch>
            <a:fillRect/>
          </a:stretch>
        </p:blipFill>
        <p:spPr bwMode="auto">
          <a:xfrm>
            <a:off x="4048125" y="2533650"/>
            <a:ext cx="574675" cy="731838"/>
          </a:xfrm>
          <a:prstGeom prst="rect">
            <a:avLst/>
          </a:prstGeom>
          <a:noFill/>
          <a:ln w="9525">
            <a:noFill/>
            <a:miter lim="800000"/>
            <a:headEnd/>
            <a:tailEnd/>
          </a:ln>
        </p:spPr>
      </p:pic>
      <p:pic>
        <p:nvPicPr>
          <p:cNvPr id="17418" name="Picture 10" descr="07_3_full"/>
          <p:cNvPicPr>
            <a:picLocks noChangeAspect="1" noChangeArrowheads="1"/>
          </p:cNvPicPr>
          <p:nvPr/>
        </p:nvPicPr>
        <p:blipFill>
          <a:blip r:embed="rId7" cstate="print"/>
          <a:srcRect/>
          <a:stretch>
            <a:fillRect/>
          </a:stretch>
        </p:blipFill>
        <p:spPr bwMode="auto">
          <a:xfrm>
            <a:off x="6518275" y="3806825"/>
            <a:ext cx="976313" cy="703263"/>
          </a:xfrm>
          <a:prstGeom prst="rect">
            <a:avLst/>
          </a:prstGeom>
          <a:noFill/>
          <a:ln w="9525">
            <a:noFill/>
            <a:miter lim="800000"/>
            <a:headEnd/>
            <a:tailEnd/>
          </a:ln>
        </p:spPr>
      </p:pic>
      <p:pic>
        <p:nvPicPr>
          <p:cNvPr id="17419" name="Picture 11" descr="05_2_half"/>
          <p:cNvPicPr>
            <a:picLocks noChangeAspect="1" noChangeArrowheads="1"/>
          </p:cNvPicPr>
          <p:nvPr/>
        </p:nvPicPr>
        <p:blipFill>
          <a:blip r:embed="rId8" cstate="print"/>
          <a:srcRect/>
          <a:stretch>
            <a:fillRect/>
          </a:stretch>
        </p:blipFill>
        <p:spPr bwMode="auto">
          <a:xfrm>
            <a:off x="5321300" y="2755900"/>
            <a:ext cx="684213" cy="606425"/>
          </a:xfrm>
          <a:prstGeom prst="rect">
            <a:avLst/>
          </a:prstGeom>
          <a:noFill/>
          <a:ln w="9525">
            <a:noFill/>
            <a:miter lim="800000"/>
            <a:headEnd/>
            <a:tailEnd/>
          </a:ln>
        </p:spPr>
      </p:pic>
      <p:pic>
        <p:nvPicPr>
          <p:cNvPr id="17420" name="Picture 12" descr="23_RANKL"/>
          <p:cNvPicPr>
            <a:picLocks noChangeAspect="1" noChangeArrowheads="1"/>
          </p:cNvPicPr>
          <p:nvPr/>
        </p:nvPicPr>
        <p:blipFill>
          <a:blip r:embed="rId9" cstate="print"/>
          <a:srcRect/>
          <a:stretch>
            <a:fillRect/>
          </a:stretch>
        </p:blipFill>
        <p:spPr bwMode="auto">
          <a:xfrm>
            <a:off x="5029200" y="3505200"/>
            <a:ext cx="169863" cy="142875"/>
          </a:xfrm>
          <a:prstGeom prst="rect">
            <a:avLst/>
          </a:prstGeom>
          <a:noFill/>
          <a:ln w="9525">
            <a:noFill/>
            <a:miter lim="800000"/>
            <a:headEnd/>
            <a:tailEnd/>
          </a:ln>
        </p:spPr>
      </p:pic>
      <p:pic>
        <p:nvPicPr>
          <p:cNvPr id="17421" name="Picture 13" descr="26_RANKL"/>
          <p:cNvPicPr>
            <a:picLocks noChangeAspect="1" noChangeArrowheads="1"/>
          </p:cNvPicPr>
          <p:nvPr/>
        </p:nvPicPr>
        <p:blipFill>
          <a:blip r:embed="rId10" cstate="print"/>
          <a:srcRect/>
          <a:stretch>
            <a:fillRect/>
          </a:stretch>
        </p:blipFill>
        <p:spPr bwMode="auto">
          <a:xfrm>
            <a:off x="5438775" y="3473450"/>
            <a:ext cx="161925" cy="165100"/>
          </a:xfrm>
          <a:prstGeom prst="rect">
            <a:avLst/>
          </a:prstGeom>
          <a:noFill/>
          <a:ln w="9525">
            <a:noFill/>
            <a:miter lim="800000"/>
            <a:headEnd/>
            <a:tailEnd/>
          </a:ln>
        </p:spPr>
      </p:pic>
      <p:pic>
        <p:nvPicPr>
          <p:cNvPr id="17422" name="Picture 14" descr="29_RANKL"/>
          <p:cNvPicPr>
            <a:picLocks noChangeAspect="1" noChangeArrowheads="1"/>
          </p:cNvPicPr>
          <p:nvPr/>
        </p:nvPicPr>
        <p:blipFill>
          <a:blip r:embed="rId11" cstate="print"/>
          <a:srcRect/>
          <a:stretch>
            <a:fillRect/>
          </a:stretch>
        </p:blipFill>
        <p:spPr bwMode="auto">
          <a:xfrm>
            <a:off x="3305175" y="4471988"/>
            <a:ext cx="161925" cy="158750"/>
          </a:xfrm>
          <a:prstGeom prst="rect">
            <a:avLst/>
          </a:prstGeom>
          <a:noFill/>
          <a:ln w="9525">
            <a:noFill/>
            <a:miter lim="800000"/>
            <a:headEnd/>
            <a:tailEnd/>
          </a:ln>
        </p:spPr>
      </p:pic>
      <p:pic>
        <p:nvPicPr>
          <p:cNvPr id="17423" name="Picture 15" descr="28_RANKL"/>
          <p:cNvPicPr>
            <a:picLocks noChangeAspect="1" noChangeArrowheads="1"/>
          </p:cNvPicPr>
          <p:nvPr/>
        </p:nvPicPr>
        <p:blipFill>
          <a:blip r:embed="rId12" cstate="print"/>
          <a:srcRect/>
          <a:stretch>
            <a:fillRect/>
          </a:stretch>
        </p:blipFill>
        <p:spPr bwMode="auto">
          <a:xfrm>
            <a:off x="3638550" y="4016375"/>
            <a:ext cx="165100" cy="149225"/>
          </a:xfrm>
          <a:prstGeom prst="rect">
            <a:avLst/>
          </a:prstGeom>
          <a:noFill/>
          <a:ln w="9525">
            <a:noFill/>
            <a:miter lim="800000"/>
            <a:headEnd/>
            <a:tailEnd/>
          </a:ln>
        </p:spPr>
      </p:pic>
      <p:pic>
        <p:nvPicPr>
          <p:cNvPr id="17424" name="Picture 16" descr="24_RANKL"/>
          <p:cNvPicPr>
            <a:picLocks noChangeAspect="1" noChangeArrowheads="1"/>
          </p:cNvPicPr>
          <p:nvPr/>
        </p:nvPicPr>
        <p:blipFill>
          <a:blip r:embed="rId13" cstate="print"/>
          <a:srcRect/>
          <a:stretch>
            <a:fillRect/>
          </a:stretch>
        </p:blipFill>
        <p:spPr bwMode="auto">
          <a:xfrm>
            <a:off x="3400425" y="4681538"/>
            <a:ext cx="161925" cy="158750"/>
          </a:xfrm>
          <a:prstGeom prst="rect">
            <a:avLst/>
          </a:prstGeom>
          <a:noFill/>
          <a:ln w="9525">
            <a:noFill/>
            <a:miter lim="800000"/>
            <a:headEnd/>
            <a:tailEnd/>
          </a:ln>
        </p:spPr>
      </p:pic>
      <p:pic>
        <p:nvPicPr>
          <p:cNvPr id="17425" name="Picture 17" descr="24_RANKL"/>
          <p:cNvPicPr>
            <a:picLocks noChangeAspect="1" noChangeArrowheads="1"/>
          </p:cNvPicPr>
          <p:nvPr/>
        </p:nvPicPr>
        <p:blipFill>
          <a:blip r:embed="rId13" cstate="print"/>
          <a:srcRect/>
          <a:stretch>
            <a:fillRect/>
          </a:stretch>
        </p:blipFill>
        <p:spPr bwMode="auto">
          <a:xfrm>
            <a:off x="3848100" y="4195763"/>
            <a:ext cx="161925" cy="158750"/>
          </a:xfrm>
          <a:prstGeom prst="rect">
            <a:avLst/>
          </a:prstGeom>
          <a:noFill/>
          <a:ln w="9525">
            <a:noFill/>
            <a:miter lim="800000"/>
            <a:headEnd/>
            <a:tailEnd/>
          </a:ln>
        </p:spPr>
      </p:pic>
      <p:pic>
        <p:nvPicPr>
          <p:cNvPr id="17426" name="Picture 18" descr="24_RANKL"/>
          <p:cNvPicPr>
            <a:picLocks noChangeAspect="1" noChangeArrowheads="1"/>
          </p:cNvPicPr>
          <p:nvPr/>
        </p:nvPicPr>
        <p:blipFill>
          <a:blip r:embed="rId13" cstate="print"/>
          <a:srcRect/>
          <a:stretch>
            <a:fillRect/>
          </a:stretch>
        </p:blipFill>
        <p:spPr bwMode="auto">
          <a:xfrm>
            <a:off x="5657850" y="2919413"/>
            <a:ext cx="161925" cy="158750"/>
          </a:xfrm>
          <a:prstGeom prst="rect">
            <a:avLst/>
          </a:prstGeom>
          <a:noFill/>
          <a:ln w="9525">
            <a:noFill/>
            <a:miter lim="800000"/>
            <a:headEnd/>
            <a:tailEnd/>
          </a:ln>
        </p:spPr>
      </p:pic>
      <p:sp>
        <p:nvSpPr>
          <p:cNvPr id="17427" name="Text Box 19"/>
          <p:cNvSpPr txBox="1">
            <a:spLocks noChangeArrowheads="1"/>
          </p:cNvSpPr>
          <p:nvPr/>
        </p:nvSpPr>
        <p:spPr bwMode="auto">
          <a:xfrm>
            <a:off x="2514600" y="5410200"/>
            <a:ext cx="1492250" cy="366713"/>
          </a:xfrm>
          <a:prstGeom prst="rect">
            <a:avLst/>
          </a:prstGeom>
          <a:noFill/>
          <a:ln w="9525">
            <a:noFill/>
            <a:miter lim="800000"/>
            <a:headEnd/>
            <a:tailEnd/>
          </a:ln>
        </p:spPr>
        <p:txBody>
          <a:bodyPr wrap="none">
            <a:spAutoFit/>
          </a:bodyPr>
          <a:lstStyle/>
          <a:p>
            <a:r>
              <a:rPr lang="en-US" b="1">
                <a:solidFill>
                  <a:schemeClr val="bg1"/>
                </a:solidFill>
              </a:rPr>
              <a:t>Osteoblasts</a:t>
            </a:r>
          </a:p>
        </p:txBody>
      </p:sp>
      <p:sp>
        <p:nvSpPr>
          <p:cNvPr id="17428" name="Text Box 20"/>
          <p:cNvSpPr txBox="1">
            <a:spLocks noChangeArrowheads="1"/>
          </p:cNvSpPr>
          <p:nvPr/>
        </p:nvSpPr>
        <p:spPr bwMode="auto">
          <a:xfrm>
            <a:off x="5715000" y="4740275"/>
            <a:ext cx="1089025" cy="517525"/>
          </a:xfrm>
          <a:prstGeom prst="rect">
            <a:avLst/>
          </a:prstGeom>
          <a:noFill/>
          <a:ln w="9525">
            <a:noFill/>
            <a:miter lim="800000"/>
            <a:headEnd/>
            <a:tailEnd/>
          </a:ln>
        </p:spPr>
        <p:txBody>
          <a:bodyPr wrap="none">
            <a:spAutoFit/>
          </a:bodyPr>
          <a:lstStyle/>
          <a:p>
            <a:pPr algn="ctr"/>
            <a:r>
              <a:rPr lang="en-US" sz="1400" b="1"/>
              <a:t>Activated </a:t>
            </a:r>
            <a:br>
              <a:rPr lang="en-US" sz="1400" b="1"/>
            </a:br>
            <a:r>
              <a:rPr lang="en-US" sz="1400" b="1"/>
              <a:t>Osteoclast</a:t>
            </a:r>
          </a:p>
        </p:txBody>
      </p:sp>
      <p:pic>
        <p:nvPicPr>
          <p:cNvPr id="17429" name="Picture 21" descr="28_RANKL"/>
          <p:cNvPicPr>
            <a:picLocks noChangeAspect="1" noChangeArrowheads="1"/>
          </p:cNvPicPr>
          <p:nvPr/>
        </p:nvPicPr>
        <p:blipFill>
          <a:blip r:embed="rId12" cstate="print"/>
          <a:srcRect/>
          <a:stretch>
            <a:fillRect/>
          </a:stretch>
        </p:blipFill>
        <p:spPr bwMode="auto">
          <a:xfrm>
            <a:off x="4419600" y="3806825"/>
            <a:ext cx="165100" cy="149225"/>
          </a:xfrm>
          <a:prstGeom prst="rect">
            <a:avLst/>
          </a:prstGeom>
          <a:noFill/>
          <a:ln w="9525">
            <a:noFill/>
            <a:miter lim="800000"/>
            <a:headEnd/>
            <a:tailEnd/>
          </a:ln>
        </p:spPr>
      </p:pic>
      <p:pic>
        <p:nvPicPr>
          <p:cNvPr id="17430" name="Picture 22" descr="24_RANKL"/>
          <p:cNvPicPr>
            <a:picLocks noChangeAspect="1" noChangeArrowheads="1"/>
          </p:cNvPicPr>
          <p:nvPr/>
        </p:nvPicPr>
        <p:blipFill>
          <a:blip r:embed="rId13" cstate="print"/>
          <a:srcRect/>
          <a:stretch>
            <a:fillRect/>
          </a:stretch>
        </p:blipFill>
        <p:spPr bwMode="auto">
          <a:xfrm>
            <a:off x="4714875" y="3633788"/>
            <a:ext cx="161925" cy="158750"/>
          </a:xfrm>
          <a:prstGeom prst="rect">
            <a:avLst/>
          </a:prstGeom>
          <a:noFill/>
          <a:ln w="9525">
            <a:noFill/>
            <a:miter lim="800000"/>
            <a:headEnd/>
            <a:tailEnd/>
          </a:ln>
        </p:spPr>
      </p:pic>
      <p:pic>
        <p:nvPicPr>
          <p:cNvPr id="17431" name="Picture 23" descr="24_RANKL"/>
          <p:cNvPicPr>
            <a:picLocks noChangeAspect="1" noChangeArrowheads="1"/>
          </p:cNvPicPr>
          <p:nvPr/>
        </p:nvPicPr>
        <p:blipFill>
          <a:blip r:embed="rId13" cstate="print"/>
          <a:srcRect/>
          <a:stretch>
            <a:fillRect/>
          </a:stretch>
        </p:blipFill>
        <p:spPr bwMode="auto">
          <a:xfrm>
            <a:off x="5305425" y="3214688"/>
            <a:ext cx="161925" cy="158750"/>
          </a:xfrm>
          <a:prstGeom prst="rect">
            <a:avLst/>
          </a:prstGeom>
          <a:noFill/>
          <a:ln w="9525">
            <a:noFill/>
            <a:miter lim="800000"/>
            <a:headEnd/>
            <a:tailEnd/>
          </a:ln>
        </p:spPr>
      </p:pic>
      <p:pic>
        <p:nvPicPr>
          <p:cNvPr id="17432" name="Picture 24" descr="28_RANKL"/>
          <p:cNvPicPr>
            <a:picLocks noChangeAspect="1" noChangeArrowheads="1"/>
          </p:cNvPicPr>
          <p:nvPr/>
        </p:nvPicPr>
        <p:blipFill>
          <a:blip r:embed="rId14" cstate="print"/>
          <a:srcRect/>
          <a:stretch>
            <a:fillRect/>
          </a:stretch>
        </p:blipFill>
        <p:spPr bwMode="auto">
          <a:xfrm>
            <a:off x="2895600" y="4689475"/>
            <a:ext cx="136525" cy="120650"/>
          </a:xfrm>
          <a:prstGeom prst="rect">
            <a:avLst/>
          </a:prstGeom>
          <a:noFill/>
          <a:ln w="9525">
            <a:noFill/>
            <a:miter lim="800000"/>
            <a:headEnd/>
            <a:tailEnd/>
          </a:ln>
        </p:spPr>
      </p:pic>
      <p:sp>
        <p:nvSpPr>
          <p:cNvPr id="96281" name="Text Box 25"/>
          <p:cNvSpPr txBox="1">
            <a:spLocks noChangeArrowheads="1"/>
          </p:cNvSpPr>
          <p:nvPr/>
        </p:nvSpPr>
        <p:spPr bwMode="auto">
          <a:xfrm>
            <a:off x="7239000" y="3003550"/>
            <a:ext cx="1271588" cy="730250"/>
          </a:xfrm>
          <a:prstGeom prst="rect">
            <a:avLst/>
          </a:prstGeom>
          <a:noFill/>
          <a:ln w="9525">
            <a:noFill/>
            <a:miter lim="800000"/>
            <a:headEnd/>
            <a:tailEnd/>
          </a:ln>
          <a:effectLst/>
        </p:spPr>
        <p:txBody>
          <a:bodyPr wrap="none">
            <a:spAutoFit/>
          </a:bodyPr>
          <a:lstStyle/>
          <a:p>
            <a:pPr algn="ctr">
              <a:defRPr/>
            </a:pPr>
            <a:r>
              <a:rPr lang="en-US" sz="1400" b="1">
                <a:effectLst>
                  <a:outerShdw blurRad="38100" dist="38100" dir="2700000" algn="tl">
                    <a:srgbClr val="000000"/>
                  </a:outerShdw>
                </a:effectLst>
              </a:rPr>
              <a:t>PDGF, BMPs</a:t>
            </a:r>
          </a:p>
          <a:p>
            <a:pPr algn="ctr">
              <a:defRPr/>
            </a:pPr>
            <a:r>
              <a:rPr lang="en-US" sz="1400" b="1">
                <a:effectLst>
                  <a:outerShdw blurRad="38100" dist="38100" dir="2700000" algn="tl">
                    <a:srgbClr val="000000"/>
                  </a:outerShdw>
                </a:effectLst>
              </a:rPr>
              <a:t>TGF-β, IGFs</a:t>
            </a:r>
          </a:p>
          <a:p>
            <a:pPr algn="ctr">
              <a:defRPr/>
            </a:pPr>
            <a:r>
              <a:rPr lang="en-US" sz="1400" b="1">
                <a:effectLst>
                  <a:outerShdw blurRad="38100" dist="38100" dir="2700000" algn="tl">
                    <a:srgbClr val="000000"/>
                  </a:outerShdw>
                </a:effectLst>
              </a:rPr>
              <a:t>FGFs</a:t>
            </a:r>
          </a:p>
        </p:txBody>
      </p:sp>
      <p:pic>
        <p:nvPicPr>
          <p:cNvPr id="17434" name="Picture 26" descr="24_RANKL"/>
          <p:cNvPicPr>
            <a:picLocks noChangeAspect="1" noChangeArrowheads="1"/>
          </p:cNvPicPr>
          <p:nvPr/>
        </p:nvPicPr>
        <p:blipFill>
          <a:blip r:embed="rId13" cstate="print"/>
          <a:srcRect/>
          <a:stretch>
            <a:fillRect/>
          </a:stretch>
        </p:blipFill>
        <p:spPr bwMode="auto">
          <a:xfrm>
            <a:off x="3800475" y="3727450"/>
            <a:ext cx="161925" cy="158750"/>
          </a:xfrm>
          <a:prstGeom prst="rect">
            <a:avLst/>
          </a:prstGeom>
          <a:noFill/>
          <a:ln w="9525">
            <a:noFill/>
            <a:miter lim="800000"/>
            <a:headEnd/>
            <a:tailEnd/>
          </a:ln>
        </p:spPr>
      </p:pic>
      <p:pic>
        <p:nvPicPr>
          <p:cNvPr id="17435" name="Picture 27" descr="24_RANKL"/>
          <p:cNvPicPr>
            <a:picLocks noChangeAspect="1" noChangeArrowheads="1"/>
          </p:cNvPicPr>
          <p:nvPr/>
        </p:nvPicPr>
        <p:blipFill>
          <a:blip r:embed="rId13" cstate="print"/>
          <a:srcRect/>
          <a:stretch>
            <a:fillRect/>
          </a:stretch>
        </p:blipFill>
        <p:spPr bwMode="auto">
          <a:xfrm>
            <a:off x="4257675" y="3575050"/>
            <a:ext cx="161925" cy="158750"/>
          </a:xfrm>
          <a:prstGeom prst="rect">
            <a:avLst/>
          </a:prstGeom>
          <a:noFill/>
          <a:ln w="9525">
            <a:noFill/>
            <a:miter lim="800000"/>
            <a:headEnd/>
            <a:tailEnd/>
          </a:ln>
        </p:spPr>
      </p:pic>
      <p:pic>
        <p:nvPicPr>
          <p:cNvPr id="17436" name="Picture 28" descr="28_RANKL"/>
          <p:cNvPicPr>
            <a:picLocks noChangeAspect="1" noChangeArrowheads="1"/>
          </p:cNvPicPr>
          <p:nvPr/>
        </p:nvPicPr>
        <p:blipFill>
          <a:blip r:embed="rId12" cstate="print"/>
          <a:srcRect/>
          <a:stretch>
            <a:fillRect/>
          </a:stretch>
        </p:blipFill>
        <p:spPr bwMode="auto">
          <a:xfrm>
            <a:off x="4724400" y="3279775"/>
            <a:ext cx="165100" cy="149225"/>
          </a:xfrm>
          <a:prstGeom prst="rect">
            <a:avLst/>
          </a:prstGeom>
          <a:noFill/>
          <a:ln w="9525">
            <a:noFill/>
            <a:miter lim="800000"/>
            <a:headEnd/>
            <a:tailEnd/>
          </a:ln>
        </p:spPr>
      </p:pic>
      <p:sp>
        <p:nvSpPr>
          <p:cNvPr id="17437" name="Freeform 29"/>
          <p:cNvSpPr>
            <a:spLocks/>
          </p:cNvSpPr>
          <p:nvPr/>
        </p:nvSpPr>
        <p:spPr bwMode="auto">
          <a:xfrm>
            <a:off x="8016875" y="3779838"/>
            <a:ext cx="220663" cy="1506537"/>
          </a:xfrm>
          <a:custGeom>
            <a:avLst/>
            <a:gdLst>
              <a:gd name="T0" fmla="*/ 58 w 139"/>
              <a:gd name="T1" fmla="*/ 0 h 811"/>
              <a:gd name="T2" fmla="*/ 130 w 139"/>
              <a:gd name="T3" fmla="*/ 398 h 811"/>
              <a:gd name="T4" fmla="*/ 0 w 139"/>
              <a:gd name="T5" fmla="*/ 811 h 811"/>
              <a:gd name="T6" fmla="*/ 0 60000 65536"/>
              <a:gd name="T7" fmla="*/ 0 60000 65536"/>
              <a:gd name="T8" fmla="*/ 0 60000 65536"/>
              <a:gd name="T9" fmla="*/ 0 w 139"/>
              <a:gd name="T10" fmla="*/ 0 h 811"/>
              <a:gd name="T11" fmla="*/ 139 w 139"/>
              <a:gd name="T12" fmla="*/ 811 h 811"/>
            </a:gdLst>
            <a:ahLst/>
            <a:cxnLst>
              <a:cxn ang="T6">
                <a:pos x="T0" y="T1"/>
              </a:cxn>
              <a:cxn ang="T7">
                <a:pos x="T2" y="T3"/>
              </a:cxn>
              <a:cxn ang="T8">
                <a:pos x="T4" y="T5"/>
              </a:cxn>
            </a:cxnLst>
            <a:rect l="T9" t="T10" r="T11" b="T12"/>
            <a:pathLst>
              <a:path w="139" h="811">
                <a:moveTo>
                  <a:pt x="58" y="0"/>
                </a:moveTo>
                <a:cubicBezTo>
                  <a:pt x="70" y="66"/>
                  <a:pt x="139" y="163"/>
                  <a:pt x="130" y="398"/>
                </a:cubicBezTo>
                <a:cubicBezTo>
                  <a:pt x="121" y="633"/>
                  <a:pt x="27" y="725"/>
                  <a:pt x="0" y="811"/>
                </a:cubicBezTo>
              </a:path>
            </a:pathLst>
          </a:custGeom>
          <a:noFill/>
          <a:ln w="57150" cap="rnd" cmpd="sng">
            <a:solidFill>
              <a:schemeClr val="tx2"/>
            </a:solidFill>
            <a:prstDash val="sysDot"/>
            <a:round/>
            <a:headEnd type="none" w="med" len="med"/>
            <a:tailEnd type="none" w="med" len="med"/>
          </a:ln>
        </p:spPr>
        <p:txBody>
          <a:bodyPr/>
          <a:lstStyle/>
          <a:p>
            <a:endParaRPr lang="en-GB"/>
          </a:p>
        </p:txBody>
      </p:sp>
      <p:sp>
        <p:nvSpPr>
          <p:cNvPr id="17438" name="Freeform 30"/>
          <p:cNvSpPr>
            <a:spLocks/>
          </p:cNvSpPr>
          <p:nvPr/>
        </p:nvSpPr>
        <p:spPr bwMode="auto">
          <a:xfrm rot="-7931265">
            <a:off x="1367631" y="1262857"/>
            <a:ext cx="522287" cy="1828800"/>
          </a:xfrm>
          <a:custGeom>
            <a:avLst/>
            <a:gdLst>
              <a:gd name="T0" fmla="*/ 58 w 139"/>
              <a:gd name="T1" fmla="*/ 0 h 811"/>
              <a:gd name="T2" fmla="*/ 130 w 139"/>
              <a:gd name="T3" fmla="*/ 398 h 811"/>
              <a:gd name="T4" fmla="*/ 0 w 139"/>
              <a:gd name="T5" fmla="*/ 811 h 811"/>
              <a:gd name="T6" fmla="*/ 0 60000 65536"/>
              <a:gd name="T7" fmla="*/ 0 60000 65536"/>
              <a:gd name="T8" fmla="*/ 0 60000 65536"/>
              <a:gd name="T9" fmla="*/ 0 w 139"/>
              <a:gd name="T10" fmla="*/ 0 h 811"/>
              <a:gd name="T11" fmla="*/ 139 w 139"/>
              <a:gd name="T12" fmla="*/ 811 h 811"/>
            </a:gdLst>
            <a:ahLst/>
            <a:cxnLst>
              <a:cxn ang="T6">
                <a:pos x="T0" y="T1"/>
              </a:cxn>
              <a:cxn ang="T7">
                <a:pos x="T2" y="T3"/>
              </a:cxn>
              <a:cxn ang="T8">
                <a:pos x="T4" y="T5"/>
              </a:cxn>
            </a:cxnLst>
            <a:rect l="T9" t="T10" r="T11" b="T12"/>
            <a:pathLst>
              <a:path w="139" h="811">
                <a:moveTo>
                  <a:pt x="58" y="0"/>
                </a:moveTo>
                <a:cubicBezTo>
                  <a:pt x="70" y="66"/>
                  <a:pt x="139" y="163"/>
                  <a:pt x="130" y="398"/>
                </a:cubicBezTo>
                <a:cubicBezTo>
                  <a:pt x="121" y="633"/>
                  <a:pt x="27" y="725"/>
                  <a:pt x="0" y="811"/>
                </a:cubicBezTo>
              </a:path>
            </a:pathLst>
          </a:custGeom>
          <a:noFill/>
          <a:ln w="57150" cap="rnd" cmpd="sng">
            <a:solidFill>
              <a:schemeClr val="tx2"/>
            </a:solidFill>
            <a:prstDash val="sysDot"/>
            <a:round/>
            <a:headEnd type="none" w="med" len="med"/>
            <a:tailEnd type="none" w="med" len="med"/>
          </a:ln>
        </p:spPr>
        <p:txBody>
          <a:bodyPr/>
          <a:lstStyle/>
          <a:p>
            <a:endParaRPr lang="en-GB"/>
          </a:p>
        </p:txBody>
      </p:sp>
      <p:sp>
        <p:nvSpPr>
          <p:cNvPr id="17439" name="Freeform 31"/>
          <p:cNvSpPr>
            <a:spLocks/>
          </p:cNvSpPr>
          <p:nvPr/>
        </p:nvSpPr>
        <p:spPr bwMode="auto">
          <a:xfrm rot="-9043375">
            <a:off x="660400" y="3892550"/>
            <a:ext cx="1025525" cy="679450"/>
          </a:xfrm>
          <a:custGeom>
            <a:avLst/>
            <a:gdLst>
              <a:gd name="T0" fmla="*/ 2035 w 2035"/>
              <a:gd name="T1" fmla="*/ 735 h 735"/>
              <a:gd name="T2" fmla="*/ 1272 w 2035"/>
              <a:gd name="T3" fmla="*/ 197 h 735"/>
              <a:gd name="T4" fmla="*/ 0 w 2035"/>
              <a:gd name="T5" fmla="*/ 77 h 735"/>
              <a:gd name="T6" fmla="*/ 0 60000 65536"/>
              <a:gd name="T7" fmla="*/ 0 60000 65536"/>
              <a:gd name="T8" fmla="*/ 0 60000 65536"/>
              <a:gd name="T9" fmla="*/ 0 w 2035"/>
              <a:gd name="T10" fmla="*/ 0 h 735"/>
              <a:gd name="T11" fmla="*/ 2035 w 2035"/>
              <a:gd name="T12" fmla="*/ 735 h 735"/>
            </a:gdLst>
            <a:ahLst/>
            <a:cxnLst>
              <a:cxn ang="T6">
                <a:pos x="T0" y="T1"/>
              </a:cxn>
              <a:cxn ang="T7">
                <a:pos x="T2" y="T3"/>
              </a:cxn>
              <a:cxn ang="T8">
                <a:pos x="T4" y="T5"/>
              </a:cxn>
            </a:cxnLst>
            <a:rect l="T9" t="T10" r="T11" b="T12"/>
            <a:pathLst>
              <a:path w="2035" h="735">
                <a:moveTo>
                  <a:pt x="2035" y="735"/>
                </a:moveTo>
                <a:cubicBezTo>
                  <a:pt x="1924" y="620"/>
                  <a:pt x="1656" y="322"/>
                  <a:pt x="1272" y="197"/>
                </a:cubicBezTo>
                <a:cubicBezTo>
                  <a:pt x="888" y="72"/>
                  <a:pt x="648" y="0"/>
                  <a:pt x="0" y="77"/>
                </a:cubicBezTo>
              </a:path>
            </a:pathLst>
          </a:custGeom>
          <a:noFill/>
          <a:ln w="57150" cap="rnd" cmpd="sng">
            <a:solidFill>
              <a:schemeClr val="tx2"/>
            </a:solidFill>
            <a:prstDash val="sysDot"/>
            <a:round/>
            <a:headEnd type="none" w="med" len="med"/>
            <a:tailEnd type="triangle" w="med" len="med"/>
          </a:ln>
        </p:spPr>
        <p:txBody>
          <a:bodyPr/>
          <a:lstStyle/>
          <a:p>
            <a:endParaRPr lang="en-GB"/>
          </a:p>
        </p:txBody>
      </p:sp>
      <p:sp>
        <p:nvSpPr>
          <p:cNvPr id="17440" name="AutoShape 32"/>
          <p:cNvSpPr>
            <a:spLocks noChangeArrowheads="1"/>
          </p:cNvSpPr>
          <p:nvPr/>
        </p:nvSpPr>
        <p:spPr bwMode="auto">
          <a:xfrm rot="2761317">
            <a:off x="6079332" y="3272631"/>
            <a:ext cx="596900" cy="293687"/>
          </a:xfrm>
          <a:prstGeom prst="rightArrow">
            <a:avLst>
              <a:gd name="adj1" fmla="val 25537"/>
              <a:gd name="adj2" fmla="val 57501"/>
            </a:avLst>
          </a:prstGeom>
          <a:solidFill>
            <a:schemeClr val="tx1"/>
          </a:solidFill>
          <a:ln w="9525">
            <a:noFill/>
            <a:miter lim="800000"/>
            <a:headEnd/>
            <a:tailEnd/>
          </a:ln>
        </p:spPr>
        <p:txBody>
          <a:bodyPr wrap="none" anchor="ctr"/>
          <a:lstStyle/>
          <a:p>
            <a:endParaRPr lang="en-GB"/>
          </a:p>
        </p:txBody>
      </p:sp>
      <p:sp>
        <p:nvSpPr>
          <p:cNvPr id="17441" name="AutoShape 33"/>
          <p:cNvSpPr>
            <a:spLocks noChangeArrowheads="1"/>
          </p:cNvSpPr>
          <p:nvPr/>
        </p:nvSpPr>
        <p:spPr bwMode="auto">
          <a:xfrm rot="4545750">
            <a:off x="7060406" y="4636294"/>
            <a:ext cx="384175" cy="293688"/>
          </a:xfrm>
          <a:prstGeom prst="rightArrow">
            <a:avLst>
              <a:gd name="adj1" fmla="val 25537"/>
              <a:gd name="adj2" fmla="val 37008"/>
            </a:avLst>
          </a:prstGeom>
          <a:solidFill>
            <a:schemeClr val="tx1"/>
          </a:solidFill>
          <a:ln w="9525">
            <a:noFill/>
            <a:miter lim="800000"/>
            <a:headEnd/>
            <a:tailEnd/>
          </a:ln>
        </p:spPr>
        <p:txBody>
          <a:bodyPr wrap="none" anchor="ctr"/>
          <a:lstStyle/>
          <a:p>
            <a:endParaRPr lang="en-GB"/>
          </a:p>
        </p:txBody>
      </p:sp>
      <p:pic>
        <p:nvPicPr>
          <p:cNvPr id="17442" name="Picture 34" descr="19_OPG"/>
          <p:cNvPicPr>
            <a:picLocks noChangeAspect="1" noChangeArrowheads="1"/>
          </p:cNvPicPr>
          <p:nvPr/>
        </p:nvPicPr>
        <p:blipFill>
          <a:blip r:embed="rId15" cstate="print"/>
          <a:srcRect/>
          <a:stretch>
            <a:fillRect/>
          </a:stretch>
        </p:blipFill>
        <p:spPr bwMode="auto">
          <a:xfrm rot="-1916842">
            <a:off x="4786313" y="3810000"/>
            <a:ext cx="144462" cy="87313"/>
          </a:xfrm>
          <a:prstGeom prst="rect">
            <a:avLst/>
          </a:prstGeom>
          <a:noFill/>
          <a:ln w="9525">
            <a:noFill/>
            <a:miter lim="800000"/>
            <a:headEnd/>
            <a:tailEnd/>
          </a:ln>
        </p:spPr>
      </p:pic>
      <p:pic>
        <p:nvPicPr>
          <p:cNvPr id="17443" name="Picture 35" descr="21_OPG"/>
          <p:cNvPicPr>
            <a:picLocks noChangeAspect="1" noChangeArrowheads="1"/>
          </p:cNvPicPr>
          <p:nvPr/>
        </p:nvPicPr>
        <p:blipFill>
          <a:blip r:embed="rId16" cstate="print"/>
          <a:srcRect/>
          <a:stretch>
            <a:fillRect/>
          </a:stretch>
        </p:blipFill>
        <p:spPr bwMode="auto">
          <a:xfrm>
            <a:off x="4038600" y="3505200"/>
            <a:ext cx="133350" cy="107950"/>
          </a:xfrm>
          <a:prstGeom prst="rect">
            <a:avLst/>
          </a:prstGeom>
          <a:noFill/>
          <a:ln w="9525">
            <a:noFill/>
            <a:miter lim="800000"/>
            <a:headEnd/>
            <a:tailEnd/>
          </a:ln>
        </p:spPr>
      </p:pic>
      <p:pic>
        <p:nvPicPr>
          <p:cNvPr id="17444" name="Picture 36" descr="30_OPG-RANKL"/>
          <p:cNvPicPr>
            <a:picLocks noChangeAspect="1" noChangeArrowheads="1"/>
          </p:cNvPicPr>
          <p:nvPr/>
        </p:nvPicPr>
        <p:blipFill>
          <a:blip r:embed="rId17" cstate="print"/>
          <a:srcRect/>
          <a:stretch>
            <a:fillRect/>
          </a:stretch>
        </p:blipFill>
        <p:spPr bwMode="auto">
          <a:xfrm>
            <a:off x="4067175" y="4005263"/>
            <a:ext cx="141288" cy="109537"/>
          </a:xfrm>
          <a:prstGeom prst="rect">
            <a:avLst/>
          </a:prstGeom>
          <a:noFill/>
          <a:ln w="9525">
            <a:noFill/>
            <a:miter lim="800000"/>
            <a:headEnd/>
            <a:tailEnd/>
          </a:ln>
        </p:spPr>
      </p:pic>
      <p:grpSp>
        <p:nvGrpSpPr>
          <p:cNvPr id="17445" name="Group 37"/>
          <p:cNvGrpSpPr>
            <a:grpSpLocks/>
          </p:cNvGrpSpPr>
          <p:nvPr/>
        </p:nvGrpSpPr>
        <p:grpSpPr bwMode="auto">
          <a:xfrm>
            <a:off x="3584575" y="4481513"/>
            <a:ext cx="1682750" cy="796925"/>
            <a:chOff x="2258" y="2823"/>
            <a:chExt cx="1060" cy="502"/>
          </a:xfrm>
        </p:grpSpPr>
        <p:grpSp>
          <p:nvGrpSpPr>
            <p:cNvPr id="17465" name="Group 38"/>
            <p:cNvGrpSpPr>
              <a:grpSpLocks/>
            </p:cNvGrpSpPr>
            <p:nvPr/>
          </p:nvGrpSpPr>
          <p:grpSpPr bwMode="auto">
            <a:xfrm rot="873458">
              <a:off x="3166" y="3098"/>
              <a:ext cx="152" cy="227"/>
              <a:chOff x="3114" y="3046"/>
              <a:chExt cx="152" cy="227"/>
            </a:xfrm>
          </p:grpSpPr>
          <p:pic>
            <p:nvPicPr>
              <p:cNvPr id="17471" name="Picture 39" descr="stalk_sm"/>
              <p:cNvPicPr>
                <a:picLocks noChangeAspect="1" noChangeArrowheads="1"/>
              </p:cNvPicPr>
              <p:nvPr/>
            </p:nvPicPr>
            <p:blipFill>
              <a:blip r:embed="rId18" cstate="print"/>
              <a:srcRect/>
              <a:stretch>
                <a:fillRect/>
              </a:stretch>
            </p:blipFill>
            <p:spPr bwMode="auto">
              <a:xfrm rot="2012701">
                <a:off x="3114" y="3123"/>
                <a:ext cx="60" cy="150"/>
              </a:xfrm>
              <a:prstGeom prst="rect">
                <a:avLst/>
              </a:prstGeom>
              <a:noFill/>
              <a:ln w="9525">
                <a:noFill/>
                <a:miter lim="800000"/>
                <a:headEnd/>
                <a:tailEnd/>
              </a:ln>
            </p:spPr>
          </p:pic>
          <p:pic>
            <p:nvPicPr>
              <p:cNvPr id="17472" name="Picture 40" descr="26_RANKL"/>
              <p:cNvPicPr>
                <a:picLocks noChangeAspect="1" noChangeArrowheads="1"/>
              </p:cNvPicPr>
              <p:nvPr/>
            </p:nvPicPr>
            <p:blipFill>
              <a:blip r:embed="rId10" cstate="print"/>
              <a:srcRect/>
              <a:stretch>
                <a:fillRect/>
              </a:stretch>
            </p:blipFill>
            <p:spPr bwMode="auto">
              <a:xfrm rot="1880506">
                <a:off x="3140" y="3046"/>
                <a:ext cx="126" cy="128"/>
              </a:xfrm>
              <a:prstGeom prst="rect">
                <a:avLst/>
              </a:prstGeom>
              <a:noFill/>
              <a:ln w="9525">
                <a:noFill/>
                <a:miter lim="800000"/>
                <a:headEnd/>
                <a:tailEnd/>
              </a:ln>
            </p:spPr>
          </p:pic>
        </p:grpSp>
        <p:grpSp>
          <p:nvGrpSpPr>
            <p:cNvPr id="17466" name="Group 41"/>
            <p:cNvGrpSpPr>
              <a:grpSpLocks/>
            </p:cNvGrpSpPr>
            <p:nvPr/>
          </p:nvGrpSpPr>
          <p:grpSpPr bwMode="auto">
            <a:xfrm rot="-1237172">
              <a:off x="2258" y="2823"/>
              <a:ext cx="135" cy="202"/>
              <a:chOff x="3114" y="3046"/>
              <a:chExt cx="152" cy="227"/>
            </a:xfrm>
          </p:grpSpPr>
          <p:pic>
            <p:nvPicPr>
              <p:cNvPr id="17469" name="Picture 42" descr="stalk_sm"/>
              <p:cNvPicPr>
                <a:picLocks noChangeAspect="1" noChangeArrowheads="1"/>
              </p:cNvPicPr>
              <p:nvPr/>
            </p:nvPicPr>
            <p:blipFill>
              <a:blip r:embed="rId18" cstate="print"/>
              <a:srcRect/>
              <a:stretch>
                <a:fillRect/>
              </a:stretch>
            </p:blipFill>
            <p:spPr bwMode="auto">
              <a:xfrm rot="2012701">
                <a:off x="3114" y="3123"/>
                <a:ext cx="60" cy="150"/>
              </a:xfrm>
              <a:prstGeom prst="rect">
                <a:avLst/>
              </a:prstGeom>
              <a:noFill/>
              <a:ln w="9525">
                <a:noFill/>
                <a:miter lim="800000"/>
                <a:headEnd/>
                <a:tailEnd/>
              </a:ln>
            </p:spPr>
          </p:pic>
          <p:pic>
            <p:nvPicPr>
              <p:cNvPr id="17470" name="Picture 43" descr="26_RANKL"/>
              <p:cNvPicPr>
                <a:picLocks noChangeAspect="1" noChangeArrowheads="1"/>
              </p:cNvPicPr>
              <p:nvPr/>
            </p:nvPicPr>
            <p:blipFill>
              <a:blip r:embed="rId10" cstate="print"/>
              <a:srcRect/>
              <a:stretch>
                <a:fillRect/>
              </a:stretch>
            </p:blipFill>
            <p:spPr bwMode="auto">
              <a:xfrm rot="1880506">
                <a:off x="3140" y="3046"/>
                <a:ext cx="126" cy="128"/>
              </a:xfrm>
              <a:prstGeom prst="rect">
                <a:avLst/>
              </a:prstGeom>
              <a:noFill/>
              <a:ln w="9525">
                <a:noFill/>
                <a:miter lim="800000"/>
                <a:headEnd/>
                <a:tailEnd/>
              </a:ln>
            </p:spPr>
          </p:pic>
        </p:grpSp>
        <p:pic>
          <p:nvPicPr>
            <p:cNvPr id="17467" name="Picture 44" descr="stalk_sm"/>
            <p:cNvPicPr>
              <a:picLocks noChangeAspect="1" noChangeArrowheads="1"/>
            </p:cNvPicPr>
            <p:nvPr/>
          </p:nvPicPr>
          <p:blipFill>
            <a:blip r:embed="rId18" cstate="print"/>
            <a:srcRect/>
            <a:stretch>
              <a:fillRect/>
            </a:stretch>
          </p:blipFill>
          <p:spPr bwMode="auto">
            <a:xfrm rot="-221578">
              <a:off x="2896" y="3071"/>
              <a:ext cx="53" cy="133"/>
            </a:xfrm>
            <a:prstGeom prst="rect">
              <a:avLst/>
            </a:prstGeom>
            <a:noFill/>
            <a:ln w="9525">
              <a:noFill/>
              <a:miter lim="800000"/>
              <a:headEnd/>
              <a:tailEnd/>
            </a:ln>
          </p:spPr>
        </p:pic>
        <p:pic>
          <p:nvPicPr>
            <p:cNvPr id="17468" name="Picture 45" descr="26_RANKL"/>
            <p:cNvPicPr>
              <a:picLocks noChangeAspect="1" noChangeArrowheads="1"/>
            </p:cNvPicPr>
            <p:nvPr/>
          </p:nvPicPr>
          <p:blipFill>
            <a:blip r:embed="rId10" cstate="print"/>
            <a:srcRect/>
            <a:stretch>
              <a:fillRect/>
            </a:stretch>
          </p:blipFill>
          <p:spPr bwMode="auto">
            <a:xfrm rot="-353773">
              <a:off x="2846" y="2903"/>
              <a:ext cx="112" cy="114"/>
            </a:xfrm>
            <a:prstGeom prst="rect">
              <a:avLst/>
            </a:prstGeom>
            <a:noFill/>
            <a:ln w="9525">
              <a:noFill/>
              <a:miter lim="800000"/>
              <a:headEnd/>
              <a:tailEnd/>
            </a:ln>
          </p:spPr>
        </p:pic>
      </p:grpSp>
      <p:pic>
        <p:nvPicPr>
          <p:cNvPr id="17446" name="Picture 46" descr="blast_sm3"/>
          <p:cNvPicPr>
            <a:picLocks noChangeAspect="1" noChangeArrowheads="1"/>
          </p:cNvPicPr>
          <p:nvPr/>
        </p:nvPicPr>
        <p:blipFill>
          <a:blip r:embed="rId19" cstate="print"/>
          <a:srcRect/>
          <a:stretch>
            <a:fillRect/>
          </a:stretch>
        </p:blipFill>
        <p:spPr bwMode="auto">
          <a:xfrm rot="1850795">
            <a:off x="4049713" y="5002213"/>
            <a:ext cx="1279525" cy="709612"/>
          </a:xfrm>
          <a:prstGeom prst="rect">
            <a:avLst/>
          </a:prstGeom>
          <a:noFill/>
          <a:ln w="9525">
            <a:noFill/>
            <a:miter lim="800000"/>
            <a:headEnd/>
            <a:tailEnd/>
          </a:ln>
        </p:spPr>
      </p:pic>
      <p:grpSp>
        <p:nvGrpSpPr>
          <p:cNvPr id="17447" name="Group 47"/>
          <p:cNvGrpSpPr>
            <a:grpSpLocks/>
          </p:cNvGrpSpPr>
          <p:nvPr/>
        </p:nvGrpSpPr>
        <p:grpSpPr bwMode="auto">
          <a:xfrm>
            <a:off x="1295400" y="4705350"/>
            <a:ext cx="2733675" cy="742950"/>
            <a:chOff x="816" y="2964"/>
            <a:chExt cx="1722" cy="468"/>
          </a:xfrm>
        </p:grpSpPr>
        <p:pic>
          <p:nvPicPr>
            <p:cNvPr id="17459" name="Picture 48" descr="bone_growth_sm"/>
            <p:cNvPicPr>
              <a:picLocks noChangeAspect="1" noChangeArrowheads="1"/>
            </p:cNvPicPr>
            <p:nvPr/>
          </p:nvPicPr>
          <p:blipFill>
            <a:blip r:embed="rId20" cstate="print"/>
            <a:srcRect/>
            <a:stretch>
              <a:fillRect/>
            </a:stretch>
          </p:blipFill>
          <p:spPr bwMode="auto">
            <a:xfrm>
              <a:off x="816" y="3090"/>
              <a:ext cx="1722" cy="342"/>
            </a:xfrm>
            <a:prstGeom prst="rect">
              <a:avLst/>
            </a:prstGeom>
            <a:noFill/>
            <a:ln w="9525">
              <a:noFill/>
              <a:miter lim="800000"/>
              <a:headEnd/>
              <a:tailEnd/>
            </a:ln>
          </p:spPr>
        </p:pic>
        <p:pic>
          <p:nvPicPr>
            <p:cNvPr id="17460" name="Picture 49" descr="blast_sm4"/>
            <p:cNvPicPr>
              <a:picLocks noChangeAspect="1" noChangeArrowheads="1"/>
            </p:cNvPicPr>
            <p:nvPr/>
          </p:nvPicPr>
          <p:blipFill>
            <a:blip r:embed="rId21" cstate="print"/>
            <a:srcRect/>
            <a:stretch>
              <a:fillRect/>
            </a:stretch>
          </p:blipFill>
          <p:spPr bwMode="auto">
            <a:xfrm>
              <a:off x="1638" y="2964"/>
              <a:ext cx="492" cy="282"/>
            </a:xfrm>
            <a:prstGeom prst="rect">
              <a:avLst/>
            </a:prstGeom>
            <a:noFill/>
            <a:ln w="9525">
              <a:noFill/>
              <a:miter lim="800000"/>
              <a:headEnd/>
              <a:tailEnd/>
            </a:ln>
          </p:spPr>
        </p:pic>
        <p:pic>
          <p:nvPicPr>
            <p:cNvPr id="17461" name="Picture 50" descr="blast_sm5"/>
            <p:cNvPicPr>
              <a:picLocks noChangeAspect="1" noChangeArrowheads="1"/>
            </p:cNvPicPr>
            <p:nvPr/>
          </p:nvPicPr>
          <p:blipFill>
            <a:blip r:embed="rId22" cstate="print"/>
            <a:srcRect/>
            <a:stretch>
              <a:fillRect/>
            </a:stretch>
          </p:blipFill>
          <p:spPr bwMode="auto">
            <a:xfrm>
              <a:off x="1248" y="2964"/>
              <a:ext cx="342" cy="264"/>
            </a:xfrm>
            <a:prstGeom prst="rect">
              <a:avLst/>
            </a:prstGeom>
            <a:noFill/>
            <a:ln w="9525">
              <a:noFill/>
              <a:miter lim="800000"/>
              <a:headEnd/>
              <a:tailEnd/>
            </a:ln>
          </p:spPr>
        </p:pic>
        <p:pic>
          <p:nvPicPr>
            <p:cNvPr id="17462" name="Picture 51" descr="blast_sm3"/>
            <p:cNvPicPr>
              <a:picLocks noChangeAspect="1" noChangeArrowheads="1"/>
            </p:cNvPicPr>
            <p:nvPr/>
          </p:nvPicPr>
          <p:blipFill>
            <a:blip r:embed="rId19" cstate="print"/>
            <a:srcRect/>
            <a:stretch>
              <a:fillRect/>
            </a:stretch>
          </p:blipFill>
          <p:spPr bwMode="auto">
            <a:xfrm>
              <a:off x="888" y="2964"/>
              <a:ext cx="606" cy="336"/>
            </a:xfrm>
            <a:prstGeom prst="rect">
              <a:avLst/>
            </a:prstGeom>
            <a:noFill/>
            <a:ln w="9525">
              <a:noFill/>
              <a:miter lim="800000"/>
              <a:headEnd/>
              <a:tailEnd/>
            </a:ln>
          </p:spPr>
        </p:pic>
        <p:pic>
          <p:nvPicPr>
            <p:cNvPr id="17463" name="Picture 52" descr="blast_sm2"/>
            <p:cNvPicPr>
              <a:picLocks noChangeAspect="1" noChangeArrowheads="1"/>
            </p:cNvPicPr>
            <p:nvPr/>
          </p:nvPicPr>
          <p:blipFill>
            <a:blip r:embed="rId23" cstate="print"/>
            <a:srcRect/>
            <a:stretch>
              <a:fillRect/>
            </a:stretch>
          </p:blipFill>
          <p:spPr bwMode="auto">
            <a:xfrm>
              <a:off x="1296" y="3060"/>
              <a:ext cx="534" cy="264"/>
            </a:xfrm>
            <a:prstGeom prst="rect">
              <a:avLst/>
            </a:prstGeom>
            <a:noFill/>
            <a:ln w="9525">
              <a:noFill/>
              <a:miter lim="800000"/>
              <a:headEnd/>
              <a:tailEnd/>
            </a:ln>
          </p:spPr>
        </p:pic>
        <p:pic>
          <p:nvPicPr>
            <p:cNvPr id="17464" name="Picture 53" descr="blast_sm1"/>
            <p:cNvPicPr>
              <a:picLocks noChangeAspect="1" noChangeArrowheads="1"/>
            </p:cNvPicPr>
            <p:nvPr/>
          </p:nvPicPr>
          <p:blipFill>
            <a:blip r:embed="rId24" cstate="print"/>
            <a:srcRect/>
            <a:stretch>
              <a:fillRect/>
            </a:stretch>
          </p:blipFill>
          <p:spPr bwMode="auto">
            <a:xfrm>
              <a:off x="1836" y="2994"/>
              <a:ext cx="636" cy="348"/>
            </a:xfrm>
            <a:prstGeom prst="rect">
              <a:avLst/>
            </a:prstGeom>
            <a:noFill/>
            <a:ln w="9525">
              <a:noFill/>
              <a:miter lim="800000"/>
              <a:headEnd/>
              <a:tailEnd/>
            </a:ln>
          </p:spPr>
        </p:pic>
      </p:grpSp>
      <p:sp>
        <p:nvSpPr>
          <p:cNvPr id="17448" name="Text Box 54"/>
          <p:cNvSpPr txBox="1">
            <a:spLocks noChangeArrowheads="1"/>
          </p:cNvSpPr>
          <p:nvPr/>
        </p:nvSpPr>
        <p:spPr bwMode="auto">
          <a:xfrm>
            <a:off x="2057400" y="1905000"/>
            <a:ext cx="785813" cy="517525"/>
          </a:xfrm>
          <a:prstGeom prst="rect">
            <a:avLst/>
          </a:prstGeom>
          <a:noFill/>
          <a:ln w="9525">
            <a:noFill/>
            <a:miter lim="800000"/>
            <a:headEnd/>
            <a:tailEnd/>
          </a:ln>
        </p:spPr>
        <p:txBody>
          <a:bodyPr wrap="none">
            <a:spAutoFit/>
          </a:bodyPr>
          <a:lstStyle/>
          <a:p>
            <a:pPr algn="ctr"/>
            <a:r>
              <a:rPr lang="en-US" sz="1400" b="1"/>
              <a:t>Tumor </a:t>
            </a:r>
            <a:br>
              <a:rPr lang="en-US" sz="1400" b="1"/>
            </a:br>
            <a:r>
              <a:rPr lang="en-US" sz="1400" b="1"/>
              <a:t>Cell</a:t>
            </a:r>
          </a:p>
        </p:txBody>
      </p:sp>
      <p:pic>
        <p:nvPicPr>
          <p:cNvPr id="17449" name="Picture 55" descr="25_OPG"/>
          <p:cNvPicPr>
            <a:picLocks noChangeAspect="1" noChangeArrowheads="1"/>
          </p:cNvPicPr>
          <p:nvPr/>
        </p:nvPicPr>
        <p:blipFill>
          <a:blip r:embed="rId25" cstate="print"/>
          <a:srcRect/>
          <a:stretch>
            <a:fillRect/>
          </a:stretch>
        </p:blipFill>
        <p:spPr bwMode="auto">
          <a:xfrm>
            <a:off x="3373438" y="4302125"/>
            <a:ext cx="149225" cy="100013"/>
          </a:xfrm>
          <a:prstGeom prst="rect">
            <a:avLst/>
          </a:prstGeom>
          <a:noFill/>
          <a:ln w="9525">
            <a:noFill/>
            <a:miter lim="800000"/>
            <a:headEnd/>
            <a:tailEnd/>
          </a:ln>
        </p:spPr>
      </p:pic>
      <p:sp>
        <p:nvSpPr>
          <p:cNvPr id="17450" name="Freeform 56"/>
          <p:cNvSpPr>
            <a:spLocks/>
          </p:cNvSpPr>
          <p:nvPr/>
        </p:nvSpPr>
        <p:spPr bwMode="auto">
          <a:xfrm>
            <a:off x="4335463" y="1735138"/>
            <a:ext cx="3249612" cy="1204912"/>
          </a:xfrm>
          <a:custGeom>
            <a:avLst/>
            <a:gdLst>
              <a:gd name="T0" fmla="*/ 2035 w 2035"/>
              <a:gd name="T1" fmla="*/ 735 h 735"/>
              <a:gd name="T2" fmla="*/ 1272 w 2035"/>
              <a:gd name="T3" fmla="*/ 197 h 735"/>
              <a:gd name="T4" fmla="*/ 0 w 2035"/>
              <a:gd name="T5" fmla="*/ 77 h 735"/>
              <a:gd name="T6" fmla="*/ 0 60000 65536"/>
              <a:gd name="T7" fmla="*/ 0 60000 65536"/>
              <a:gd name="T8" fmla="*/ 0 60000 65536"/>
              <a:gd name="T9" fmla="*/ 0 w 2035"/>
              <a:gd name="T10" fmla="*/ 0 h 735"/>
              <a:gd name="T11" fmla="*/ 2035 w 2035"/>
              <a:gd name="T12" fmla="*/ 735 h 735"/>
            </a:gdLst>
            <a:ahLst/>
            <a:cxnLst>
              <a:cxn ang="T6">
                <a:pos x="T0" y="T1"/>
              </a:cxn>
              <a:cxn ang="T7">
                <a:pos x="T2" y="T3"/>
              </a:cxn>
              <a:cxn ang="T8">
                <a:pos x="T4" y="T5"/>
              </a:cxn>
            </a:cxnLst>
            <a:rect l="T9" t="T10" r="T11" b="T12"/>
            <a:pathLst>
              <a:path w="2035" h="735">
                <a:moveTo>
                  <a:pt x="2035" y="735"/>
                </a:moveTo>
                <a:cubicBezTo>
                  <a:pt x="1924" y="620"/>
                  <a:pt x="1656" y="322"/>
                  <a:pt x="1272" y="197"/>
                </a:cubicBezTo>
                <a:cubicBezTo>
                  <a:pt x="888" y="72"/>
                  <a:pt x="648" y="0"/>
                  <a:pt x="0" y="77"/>
                </a:cubicBezTo>
              </a:path>
            </a:pathLst>
          </a:custGeom>
          <a:noFill/>
          <a:ln w="57150" cap="rnd" cmpd="sng">
            <a:solidFill>
              <a:schemeClr val="tx2"/>
            </a:solidFill>
            <a:prstDash val="sysDot"/>
            <a:round/>
            <a:headEnd type="none" w="med" len="med"/>
            <a:tailEnd type="triangle" w="med" len="med"/>
          </a:ln>
        </p:spPr>
        <p:txBody>
          <a:bodyPr/>
          <a:lstStyle/>
          <a:p>
            <a:endParaRPr lang="en-GB"/>
          </a:p>
        </p:txBody>
      </p:sp>
      <p:sp>
        <p:nvSpPr>
          <p:cNvPr id="17451" name="Freeform 57"/>
          <p:cNvSpPr>
            <a:spLocks/>
          </p:cNvSpPr>
          <p:nvPr/>
        </p:nvSpPr>
        <p:spPr bwMode="auto">
          <a:xfrm>
            <a:off x="8458200" y="3810000"/>
            <a:ext cx="396875" cy="1752600"/>
          </a:xfrm>
          <a:custGeom>
            <a:avLst/>
            <a:gdLst>
              <a:gd name="T0" fmla="*/ 0 w 250"/>
              <a:gd name="T1" fmla="*/ 1231 h 1231"/>
              <a:gd name="T2" fmla="*/ 175 w 250"/>
              <a:gd name="T3" fmla="*/ 916 h 1231"/>
              <a:gd name="T4" fmla="*/ 244 w 250"/>
              <a:gd name="T5" fmla="*/ 602 h 1231"/>
              <a:gd name="T6" fmla="*/ 227 w 250"/>
              <a:gd name="T7" fmla="*/ 288 h 1231"/>
              <a:gd name="T8" fmla="*/ 108 w 250"/>
              <a:gd name="T9" fmla="*/ 0 h 1231"/>
              <a:gd name="T10" fmla="*/ 0 60000 65536"/>
              <a:gd name="T11" fmla="*/ 0 60000 65536"/>
              <a:gd name="T12" fmla="*/ 0 60000 65536"/>
              <a:gd name="T13" fmla="*/ 0 60000 65536"/>
              <a:gd name="T14" fmla="*/ 0 60000 65536"/>
              <a:gd name="T15" fmla="*/ 0 w 250"/>
              <a:gd name="T16" fmla="*/ 0 h 1231"/>
              <a:gd name="T17" fmla="*/ 250 w 250"/>
              <a:gd name="T18" fmla="*/ 1231 h 1231"/>
            </a:gdLst>
            <a:ahLst/>
            <a:cxnLst>
              <a:cxn ang="T10">
                <a:pos x="T0" y="T1"/>
              </a:cxn>
              <a:cxn ang="T11">
                <a:pos x="T2" y="T3"/>
              </a:cxn>
              <a:cxn ang="T12">
                <a:pos x="T4" y="T5"/>
              </a:cxn>
              <a:cxn ang="T13">
                <a:pos x="T6" y="T7"/>
              </a:cxn>
              <a:cxn ang="T14">
                <a:pos x="T8" y="T9"/>
              </a:cxn>
            </a:cxnLst>
            <a:rect l="T15" t="T16" r="T17" b="T18"/>
            <a:pathLst>
              <a:path w="250" h="1231">
                <a:moveTo>
                  <a:pt x="0" y="1231"/>
                </a:moveTo>
                <a:cubicBezTo>
                  <a:pt x="29" y="1178"/>
                  <a:pt x="134" y="1021"/>
                  <a:pt x="175" y="916"/>
                </a:cubicBezTo>
                <a:cubicBezTo>
                  <a:pt x="216" y="811"/>
                  <a:pt x="235" y="707"/>
                  <a:pt x="244" y="602"/>
                </a:cubicBezTo>
                <a:cubicBezTo>
                  <a:pt x="248" y="498"/>
                  <a:pt x="250" y="388"/>
                  <a:pt x="227" y="288"/>
                </a:cubicBezTo>
                <a:cubicBezTo>
                  <a:pt x="204" y="188"/>
                  <a:pt x="133" y="60"/>
                  <a:pt x="108" y="0"/>
                </a:cubicBezTo>
              </a:path>
            </a:pathLst>
          </a:custGeom>
          <a:noFill/>
          <a:ln w="57150" cap="rnd" cmpd="sng">
            <a:solidFill>
              <a:schemeClr val="tx2"/>
            </a:solidFill>
            <a:prstDash val="sysDot"/>
            <a:round/>
            <a:headEnd type="none" w="med" len="med"/>
            <a:tailEnd type="triangle" w="med" len="med"/>
          </a:ln>
        </p:spPr>
        <p:txBody>
          <a:bodyPr/>
          <a:lstStyle/>
          <a:p>
            <a:endParaRPr lang="en-GB"/>
          </a:p>
        </p:txBody>
      </p:sp>
      <p:sp>
        <p:nvSpPr>
          <p:cNvPr id="96314" name="Text Box 58"/>
          <p:cNvSpPr txBox="1">
            <a:spLocks noChangeArrowheads="1"/>
          </p:cNvSpPr>
          <p:nvPr/>
        </p:nvSpPr>
        <p:spPr bwMode="auto">
          <a:xfrm>
            <a:off x="8305800" y="3505200"/>
            <a:ext cx="609600" cy="304800"/>
          </a:xfrm>
          <a:prstGeom prst="rect">
            <a:avLst/>
          </a:prstGeom>
          <a:noFill/>
          <a:ln w="9525">
            <a:noFill/>
            <a:miter lim="800000"/>
            <a:headEnd/>
            <a:tailEnd/>
          </a:ln>
          <a:effectLst/>
        </p:spPr>
        <p:txBody>
          <a:bodyPr>
            <a:spAutoFit/>
          </a:bodyPr>
          <a:lstStyle/>
          <a:p>
            <a:pPr>
              <a:spcBef>
                <a:spcPct val="50000"/>
              </a:spcBef>
              <a:defRPr/>
            </a:pPr>
            <a:r>
              <a:rPr lang="en-US" sz="1400" b="1">
                <a:solidFill>
                  <a:schemeClr val="tx2"/>
                </a:solidFill>
                <a:effectLst>
                  <a:outerShdw blurRad="38100" dist="38100" dir="2700000" algn="tl">
                    <a:srgbClr val="000000"/>
                  </a:outerShdw>
                </a:effectLst>
              </a:rPr>
              <a:t>CA</a:t>
            </a:r>
            <a:r>
              <a:rPr lang="en-US" sz="1400" b="1" baseline="30000">
                <a:solidFill>
                  <a:schemeClr val="tx2"/>
                </a:solidFill>
                <a:effectLst>
                  <a:outerShdw blurRad="38100" dist="38100" dir="2700000" algn="tl">
                    <a:srgbClr val="000000"/>
                  </a:outerShdw>
                </a:effectLst>
              </a:rPr>
              <a:t>+2</a:t>
            </a:r>
            <a:endParaRPr lang="en-US" sz="1400" b="1">
              <a:solidFill>
                <a:schemeClr val="tx2"/>
              </a:solidFill>
              <a:effectLst>
                <a:outerShdw blurRad="38100" dist="38100" dir="2700000" algn="tl">
                  <a:srgbClr val="000000"/>
                </a:outerShdw>
              </a:effectLst>
            </a:endParaRPr>
          </a:p>
        </p:txBody>
      </p:sp>
      <p:grpSp>
        <p:nvGrpSpPr>
          <p:cNvPr id="17453" name="Group 59"/>
          <p:cNvGrpSpPr>
            <a:grpSpLocks/>
          </p:cNvGrpSpPr>
          <p:nvPr/>
        </p:nvGrpSpPr>
        <p:grpSpPr bwMode="auto">
          <a:xfrm>
            <a:off x="7772400" y="1603375"/>
            <a:ext cx="1295400" cy="987425"/>
            <a:chOff x="4896" y="1010"/>
            <a:chExt cx="816" cy="622"/>
          </a:xfrm>
        </p:grpSpPr>
        <p:sp>
          <p:nvSpPr>
            <p:cNvPr id="17454" name="Rectangle 60"/>
            <p:cNvSpPr>
              <a:spLocks noChangeArrowheads="1"/>
            </p:cNvSpPr>
            <p:nvPr/>
          </p:nvSpPr>
          <p:spPr bwMode="auto">
            <a:xfrm>
              <a:off x="4896" y="1053"/>
              <a:ext cx="816" cy="576"/>
            </a:xfrm>
            <a:prstGeom prst="rect">
              <a:avLst/>
            </a:prstGeom>
            <a:solidFill>
              <a:srgbClr val="0066CC"/>
            </a:solidFill>
            <a:ln w="9525">
              <a:solidFill>
                <a:schemeClr val="tx1"/>
              </a:solidFill>
              <a:miter lim="800000"/>
              <a:headEnd/>
              <a:tailEnd/>
            </a:ln>
          </p:spPr>
          <p:txBody>
            <a:bodyPr wrap="none" anchor="ctr"/>
            <a:lstStyle/>
            <a:p>
              <a:endParaRPr lang="en-GB"/>
            </a:p>
          </p:txBody>
        </p:sp>
        <p:pic>
          <p:nvPicPr>
            <p:cNvPr id="17455" name="Picture 61" descr="16_RANKL_lrg"/>
            <p:cNvPicPr>
              <a:picLocks noChangeAspect="1" noChangeArrowheads="1"/>
            </p:cNvPicPr>
            <p:nvPr/>
          </p:nvPicPr>
          <p:blipFill>
            <a:blip r:embed="rId26" cstate="print"/>
            <a:srcRect/>
            <a:stretch>
              <a:fillRect/>
            </a:stretch>
          </p:blipFill>
          <p:spPr bwMode="auto">
            <a:xfrm>
              <a:off x="5007" y="1083"/>
              <a:ext cx="137" cy="139"/>
            </a:xfrm>
            <a:prstGeom prst="rect">
              <a:avLst/>
            </a:prstGeom>
            <a:noFill/>
            <a:ln w="9525">
              <a:noFill/>
              <a:miter lim="800000"/>
              <a:headEnd/>
              <a:tailEnd/>
            </a:ln>
          </p:spPr>
        </p:pic>
        <p:pic>
          <p:nvPicPr>
            <p:cNvPr id="17456" name="Picture 62" descr="17_RANK_lrg"/>
            <p:cNvPicPr>
              <a:picLocks noChangeAspect="1" noChangeArrowheads="1"/>
            </p:cNvPicPr>
            <p:nvPr/>
          </p:nvPicPr>
          <p:blipFill>
            <a:blip r:embed="rId27" cstate="print"/>
            <a:srcRect/>
            <a:stretch>
              <a:fillRect/>
            </a:stretch>
          </p:blipFill>
          <p:spPr bwMode="auto">
            <a:xfrm>
              <a:off x="4982" y="1275"/>
              <a:ext cx="192" cy="145"/>
            </a:xfrm>
            <a:prstGeom prst="rect">
              <a:avLst/>
            </a:prstGeom>
            <a:noFill/>
            <a:ln w="9525">
              <a:noFill/>
              <a:miter lim="800000"/>
              <a:headEnd/>
              <a:tailEnd/>
            </a:ln>
          </p:spPr>
        </p:pic>
        <p:sp>
          <p:nvSpPr>
            <p:cNvPr id="17457" name="Text Box 63"/>
            <p:cNvSpPr txBox="1">
              <a:spLocks noChangeArrowheads="1"/>
            </p:cNvSpPr>
            <p:nvPr/>
          </p:nvSpPr>
          <p:spPr bwMode="auto">
            <a:xfrm>
              <a:off x="5157" y="1010"/>
              <a:ext cx="508" cy="622"/>
            </a:xfrm>
            <a:prstGeom prst="rect">
              <a:avLst/>
            </a:prstGeom>
            <a:noFill/>
            <a:ln w="9525" algn="ctr">
              <a:noFill/>
              <a:miter lim="800000"/>
              <a:headEnd/>
              <a:tailEnd/>
            </a:ln>
          </p:spPr>
          <p:txBody>
            <a:bodyPr wrap="none">
              <a:spAutoFit/>
            </a:bodyPr>
            <a:lstStyle/>
            <a:p>
              <a:pPr>
                <a:lnSpc>
                  <a:spcPct val="140000"/>
                </a:lnSpc>
              </a:pPr>
              <a:r>
                <a:rPr lang="en-US" sz="1400" b="1"/>
                <a:t>RANKL</a:t>
              </a:r>
            </a:p>
            <a:p>
              <a:pPr>
                <a:lnSpc>
                  <a:spcPct val="140000"/>
                </a:lnSpc>
              </a:pPr>
              <a:r>
                <a:rPr lang="en-US" sz="1400" b="1"/>
                <a:t>RANK</a:t>
              </a:r>
            </a:p>
            <a:p>
              <a:pPr>
                <a:lnSpc>
                  <a:spcPct val="140000"/>
                </a:lnSpc>
              </a:pPr>
              <a:r>
                <a:rPr lang="en-US" sz="1400" b="1"/>
                <a:t>OPG</a:t>
              </a:r>
            </a:p>
          </p:txBody>
        </p:sp>
        <p:pic>
          <p:nvPicPr>
            <p:cNvPr id="17458" name="Picture 64" descr="25_OPG"/>
            <p:cNvPicPr>
              <a:picLocks noChangeAspect="1" noChangeArrowheads="1"/>
            </p:cNvPicPr>
            <p:nvPr/>
          </p:nvPicPr>
          <p:blipFill>
            <a:blip r:embed="rId28" cstate="print"/>
            <a:srcRect/>
            <a:stretch>
              <a:fillRect/>
            </a:stretch>
          </p:blipFill>
          <p:spPr bwMode="auto">
            <a:xfrm>
              <a:off x="5004" y="1476"/>
              <a:ext cx="156" cy="105"/>
            </a:xfrm>
            <a:prstGeom prst="rect">
              <a:avLst/>
            </a:prstGeom>
            <a:noFill/>
            <a:ln w="9525">
              <a:noFill/>
              <a:miter lim="800000"/>
              <a:headEnd/>
              <a:tailEnd/>
            </a:ln>
          </p:spPr>
        </p:pic>
      </p:grpSp>
      <p:sp>
        <p:nvSpPr>
          <p:cNvPr id="66" name="CasellaDiTesto 65"/>
          <p:cNvSpPr txBox="1"/>
          <p:nvPr/>
        </p:nvSpPr>
        <p:spPr>
          <a:xfrm>
            <a:off x="304800" y="5867400"/>
            <a:ext cx="2546039" cy="461665"/>
          </a:xfrm>
          <a:prstGeom prst="rect">
            <a:avLst/>
          </a:prstGeom>
          <a:solidFill>
            <a:srgbClr val="FF0000"/>
          </a:solidFill>
          <a:ln>
            <a:solidFill>
              <a:srgbClr val="0000FF"/>
            </a:solidFill>
          </a:ln>
        </p:spPr>
        <p:txBody>
          <a:bodyPr wrap="none" rtlCol="0">
            <a:spAutoFit/>
          </a:bodyPr>
          <a:lstStyle/>
          <a:p>
            <a:r>
              <a:rPr lang="it-IT" sz="2400" dirty="0" err="1" smtClean="0"/>
              <a:t>Bisphosphonates</a:t>
            </a:r>
            <a:endParaRPr lang="it-IT" sz="2400" dirty="0"/>
          </a:p>
        </p:txBody>
      </p:sp>
      <p:cxnSp>
        <p:nvCxnSpPr>
          <p:cNvPr id="68" name="Connettore 2 67"/>
          <p:cNvCxnSpPr/>
          <p:nvPr/>
        </p:nvCxnSpPr>
        <p:spPr>
          <a:xfrm>
            <a:off x="3048000" y="6248400"/>
            <a:ext cx="2438400" cy="381000"/>
          </a:xfrm>
          <a:prstGeom prst="straightConnector1">
            <a:avLst/>
          </a:prstGeom>
          <a:ln w="9525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70" name="Connettore 2 69"/>
          <p:cNvCxnSpPr/>
          <p:nvPr/>
        </p:nvCxnSpPr>
        <p:spPr>
          <a:xfrm rot="5400000" flipH="1" flipV="1">
            <a:off x="1257300" y="3771900"/>
            <a:ext cx="2971800" cy="762000"/>
          </a:xfrm>
          <a:prstGeom prst="straightConnector1">
            <a:avLst/>
          </a:prstGeom>
          <a:ln w="9525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73" name="Connettore 2 72"/>
          <p:cNvCxnSpPr/>
          <p:nvPr/>
        </p:nvCxnSpPr>
        <p:spPr>
          <a:xfrm flipV="1">
            <a:off x="2971800" y="5486400"/>
            <a:ext cx="1371600" cy="381000"/>
          </a:xfrm>
          <a:prstGeom prst="straightConnector1">
            <a:avLst/>
          </a:prstGeom>
          <a:ln w="9525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76" name="Connettore 2 75"/>
          <p:cNvCxnSpPr/>
          <p:nvPr/>
        </p:nvCxnSpPr>
        <p:spPr>
          <a:xfrm>
            <a:off x="3124200" y="6096000"/>
            <a:ext cx="3124200" cy="1588"/>
          </a:xfrm>
          <a:prstGeom prst="straightConnector1">
            <a:avLst/>
          </a:prstGeom>
          <a:ln w="95250">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2000"/>
                                        <p:tgtEl>
                                          <p:spTgt spid="6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8"/>
                                        </p:tgtEl>
                                        <p:attrNameLst>
                                          <p:attrName>style.visibility</p:attrName>
                                        </p:attrNameLst>
                                      </p:cBhvr>
                                      <p:to>
                                        <p:strVal val="visible"/>
                                      </p:to>
                                    </p:set>
                                    <p:animEffect transition="in" filter="wipe(left)">
                                      <p:cBhvr>
                                        <p:cTn id="12" dur="1000"/>
                                        <p:tgtEl>
                                          <p:spTgt spid="6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76"/>
                                        </p:tgtEl>
                                        <p:attrNameLst>
                                          <p:attrName>style.visibility</p:attrName>
                                        </p:attrNameLst>
                                      </p:cBhvr>
                                      <p:to>
                                        <p:strVal val="visible"/>
                                      </p:to>
                                    </p:set>
                                    <p:animEffect transition="in" filter="wipe(left)">
                                      <p:cBhvr>
                                        <p:cTn id="17" dur="1000"/>
                                        <p:tgtEl>
                                          <p:spTgt spid="76"/>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73"/>
                                        </p:tgtEl>
                                        <p:attrNameLst>
                                          <p:attrName>style.visibility</p:attrName>
                                        </p:attrNameLst>
                                      </p:cBhvr>
                                      <p:to>
                                        <p:strVal val="visible"/>
                                      </p:to>
                                    </p:set>
                                    <p:animEffect transition="in" filter="wipe(left)">
                                      <p:cBhvr>
                                        <p:cTn id="21" dur="1000"/>
                                        <p:tgtEl>
                                          <p:spTgt spid="73"/>
                                        </p:tgtEl>
                                      </p:cBhvr>
                                    </p:animEffect>
                                  </p:childTnLst>
                                </p:cTn>
                              </p:par>
                            </p:childTnLst>
                          </p:cTn>
                        </p:par>
                        <p:par>
                          <p:cTn id="22" fill="hold">
                            <p:stCondLst>
                              <p:cond delay="2000"/>
                            </p:stCondLst>
                            <p:childTnLst>
                              <p:par>
                                <p:cTn id="23" presetID="22" presetClass="entr" presetSubtype="4" fill="hold" nodeType="afterEffect">
                                  <p:stCondLst>
                                    <p:cond delay="0"/>
                                  </p:stCondLst>
                                  <p:childTnLst>
                                    <p:set>
                                      <p:cBhvr>
                                        <p:cTn id="24" dur="1" fill="hold">
                                          <p:stCondLst>
                                            <p:cond delay="0"/>
                                          </p:stCondLst>
                                        </p:cTn>
                                        <p:tgtEl>
                                          <p:spTgt spid="70"/>
                                        </p:tgtEl>
                                        <p:attrNameLst>
                                          <p:attrName>style.visibility</p:attrName>
                                        </p:attrNameLst>
                                      </p:cBhvr>
                                      <p:to>
                                        <p:strVal val="visible"/>
                                      </p:to>
                                    </p:set>
                                    <p:animEffect transition="in" filter="wipe(down)">
                                      <p:cBhvr>
                                        <p:cTn id="25" dur="10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duotone>
              <a:schemeClr val="accent1">
                <a:shade val="45000"/>
                <a:satMod val="135000"/>
              </a:schemeClr>
              <a:prstClr val="white"/>
            </a:duotone>
          </a:blip>
          <a:stretch>
            <a:fillRect/>
          </a:stretch>
        </p:blipFill>
        <p:spPr>
          <a:xfrm>
            <a:off x="457200" y="1143000"/>
            <a:ext cx="8305800" cy="5273040"/>
          </a:xfrm>
          <a:prstGeom prst="rect">
            <a:avLst/>
          </a:prstGeom>
          <a:solidFill>
            <a:schemeClr val="bg1">
              <a:lumMod val="40000"/>
              <a:lumOff val="60000"/>
            </a:schemeClr>
          </a:solidFill>
          <a:ln w="22225">
            <a:solidFill>
              <a:srgbClr val="FF0000"/>
            </a:solidFill>
          </a:ln>
        </p:spPr>
      </p:pic>
      <p:sp>
        <p:nvSpPr>
          <p:cNvPr id="3" name="Rectangle 4"/>
          <p:cNvSpPr>
            <a:spLocks noChangeArrowheads="1"/>
          </p:cNvSpPr>
          <p:nvPr/>
        </p:nvSpPr>
        <p:spPr bwMode="auto">
          <a:xfrm>
            <a:off x="433388" y="6477000"/>
            <a:ext cx="7586662" cy="254000"/>
          </a:xfrm>
          <a:prstGeom prst="rect">
            <a:avLst/>
          </a:prstGeom>
          <a:noFill/>
          <a:ln w="9525">
            <a:noFill/>
            <a:miter lim="800000"/>
            <a:headEnd/>
            <a:tailEnd/>
          </a:ln>
        </p:spPr>
        <p:txBody>
          <a:bodyPr lIns="0" tIns="0" rIns="0" bIns="0" anchor="b"/>
          <a:lstStyle/>
          <a:p>
            <a:pPr algn="ctr">
              <a:lnSpc>
                <a:spcPct val="90000"/>
              </a:lnSpc>
              <a:spcBef>
                <a:spcPct val="25000"/>
              </a:spcBef>
              <a:buClr>
                <a:schemeClr val="accent2"/>
              </a:buClr>
              <a:buFont typeface="Wingdings" pitchFamily="2" charset="2"/>
              <a:buNone/>
            </a:pPr>
            <a:r>
              <a:rPr lang="en-US" dirty="0" smtClean="0">
                <a:solidFill>
                  <a:srgbClr val="FFFF00"/>
                </a:solidFill>
              </a:rPr>
              <a:t>Saylor and Smith, Prostate Cancer </a:t>
            </a:r>
            <a:r>
              <a:rPr lang="en-US" dirty="0" err="1" smtClean="0">
                <a:solidFill>
                  <a:srgbClr val="FFFF00"/>
                </a:solidFill>
              </a:rPr>
              <a:t>Prostat</a:t>
            </a:r>
            <a:r>
              <a:rPr lang="en-US" dirty="0" smtClean="0">
                <a:solidFill>
                  <a:srgbClr val="FFFF00"/>
                </a:solidFill>
              </a:rPr>
              <a:t> </a:t>
            </a:r>
            <a:r>
              <a:rPr lang="en-US" dirty="0" err="1" smtClean="0">
                <a:solidFill>
                  <a:srgbClr val="FFFF00"/>
                </a:solidFill>
              </a:rPr>
              <a:t>Dis</a:t>
            </a:r>
            <a:r>
              <a:rPr lang="en-US" dirty="0" smtClean="0">
                <a:solidFill>
                  <a:srgbClr val="FFFF00"/>
                </a:solidFill>
              </a:rPr>
              <a:t>, 2011</a:t>
            </a:r>
            <a:endParaRPr lang="en-US" dirty="0">
              <a:solidFill>
                <a:srgbClr val="FFFF00"/>
              </a:solidFill>
            </a:endParaRPr>
          </a:p>
        </p:txBody>
      </p:sp>
      <p:sp>
        <p:nvSpPr>
          <p:cNvPr id="4" name="CasellaDiTesto 3"/>
          <p:cNvSpPr txBox="1"/>
          <p:nvPr/>
        </p:nvSpPr>
        <p:spPr>
          <a:xfrm>
            <a:off x="304800" y="152400"/>
            <a:ext cx="6518331" cy="861774"/>
          </a:xfrm>
          <a:prstGeom prst="rect">
            <a:avLst/>
          </a:prstGeom>
          <a:noFill/>
        </p:spPr>
        <p:txBody>
          <a:bodyPr wrap="none" rtlCol="0">
            <a:spAutoFit/>
          </a:bodyPr>
          <a:lstStyle/>
          <a:p>
            <a:r>
              <a:rPr lang="it-IT" sz="3200" dirty="0" err="1" smtClean="0"/>
              <a:t>Effect</a:t>
            </a:r>
            <a:r>
              <a:rPr lang="it-IT" sz="3200" dirty="0" smtClean="0"/>
              <a:t> </a:t>
            </a:r>
            <a:r>
              <a:rPr lang="it-IT" sz="3200" dirty="0" err="1" smtClean="0"/>
              <a:t>of</a:t>
            </a:r>
            <a:r>
              <a:rPr lang="it-IT" sz="3200" dirty="0" smtClean="0"/>
              <a:t> </a:t>
            </a:r>
            <a:r>
              <a:rPr lang="it-IT" sz="3200" dirty="0" err="1" smtClean="0"/>
              <a:t>Zolendronate</a:t>
            </a:r>
            <a:r>
              <a:rPr lang="it-IT" sz="3200" dirty="0" smtClean="0"/>
              <a:t> on first SRE</a:t>
            </a:r>
          </a:p>
          <a:p>
            <a:r>
              <a:rPr lang="it-IT" dirty="0" smtClean="0"/>
              <a:t>Cumulative </a:t>
            </a:r>
            <a:r>
              <a:rPr lang="it-IT" dirty="0" err="1" smtClean="0"/>
              <a:t>analysis</a:t>
            </a:r>
            <a:r>
              <a:rPr lang="it-IT" dirty="0" smtClean="0"/>
              <a:t> </a:t>
            </a:r>
            <a:r>
              <a:rPr lang="it-IT" dirty="0" err="1" smtClean="0"/>
              <a:t>of</a:t>
            </a:r>
            <a:r>
              <a:rPr lang="it-IT" dirty="0" smtClean="0"/>
              <a:t> </a:t>
            </a:r>
            <a:r>
              <a:rPr lang="it-IT" dirty="0" err="1" smtClean="0"/>
              <a:t>2</a:t>
            </a:r>
            <a:r>
              <a:rPr lang="it-IT" dirty="0" smtClean="0"/>
              <a:t> </a:t>
            </a:r>
            <a:r>
              <a:rPr lang="it-IT" dirty="0" err="1" smtClean="0"/>
              <a:t>Randomized</a:t>
            </a:r>
            <a:r>
              <a:rPr lang="it-IT" dirty="0" smtClean="0"/>
              <a:t> </a:t>
            </a:r>
            <a:r>
              <a:rPr lang="it-IT" dirty="0" err="1" smtClean="0"/>
              <a:t>Trials</a:t>
            </a:r>
            <a:endParaRPr lang="it-IT" dirty="0"/>
          </a:p>
        </p:txBody>
      </p:sp>
    </p:spTree>
  </p:cSld>
  <p:clrMapOvr>
    <a:masterClrMapping/>
  </p:clrMapOvr>
  <p:transition spd="med">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7346" name="Immagine 1" descr="bbmapAsset.gif.jpeg"/>
          <p:cNvPicPr>
            <a:picLocks noChangeAspect="1"/>
          </p:cNvPicPr>
          <p:nvPr/>
        </p:nvPicPr>
        <p:blipFill>
          <a:blip r:embed="rId3"/>
          <a:srcRect/>
          <a:stretch>
            <a:fillRect/>
          </a:stretch>
        </p:blipFill>
        <p:spPr bwMode="auto">
          <a:xfrm>
            <a:off x="508000" y="1397000"/>
            <a:ext cx="8051800" cy="4935538"/>
          </a:xfrm>
          <a:prstGeom prst="rect">
            <a:avLst/>
          </a:prstGeom>
          <a:noFill/>
          <a:ln w="28575">
            <a:solidFill>
              <a:srgbClr val="FF0000"/>
            </a:solidFill>
            <a:miter lim="800000"/>
            <a:headEnd/>
            <a:tailEnd/>
          </a:ln>
        </p:spPr>
      </p:pic>
      <p:sp>
        <p:nvSpPr>
          <p:cNvPr id="57347" name="Rettangolo 2"/>
          <p:cNvSpPr>
            <a:spLocks noChangeArrowheads="1"/>
          </p:cNvSpPr>
          <p:nvPr/>
        </p:nvSpPr>
        <p:spPr bwMode="auto">
          <a:xfrm>
            <a:off x="203200" y="274638"/>
            <a:ext cx="8678863" cy="954087"/>
          </a:xfrm>
          <a:prstGeom prst="rect">
            <a:avLst/>
          </a:prstGeom>
          <a:noFill/>
          <a:ln w="9525">
            <a:noFill/>
            <a:miter lim="800000"/>
            <a:headEnd/>
            <a:tailEnd/>
          </a:ln>
        </p:spPr>
        <p:txBody>
          <a:bodyPr>
            <a:prstTxWarp prst="textNoShape">
              <a:avLst/>
            </a:prstTxWarp>
            <a:spAutoFit/>
          </a:bodyPr>
          <a:lstStyle/>
          <a:p>
            <a:r>
              <a:rPr lang="it-IT" sz="2800" b="1">
                <a:solidFill>
                  <a:srgbClr val="FF6600"/>
                </a:solidFill>
                <a:latin typeface="Arial" charset="0"/>
                <a:ea typeface="Arial" charset="0"/>
                <a:cs typeface="Arial" charset="0"/>
              </a:rPr>
              <a:t>Efficacia Relativa della Terapia con Difosfonati per Metastasi Ossee</a:t>
            </a:r>
            <a:endParaRPr lang="it-IT" sz="2800">
              <a:ea typeface="Arial" charset="0"/>
              <a:cs typeface="Arial" charset="0"/>
            </a:endParaRPr>
          </a:p>
        </p:txBody>
      </p:sp>
    </p:spTree>
  </p:cSld>
  <p:clrMapOvr>
    <a:masterClrMapping/>
  </p:clrMapOvr>
  <p:transition spd="med">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55298" name="AutoShape 2"/>
          <p:cNvSpPr>
            <a:spLocks noChangeArrowheads="1"/>
          </p:cNvSpPr>
          <p:nvPr/>
        </p:nvSpPr>
        <p:spPr bwMode="auto">
          <a:xfrm>
            <a:off x="7543800" y="2873375"/>
            <a:ext cx="754063" cy="782638"/>
          </a:xfrm>
          <a:custGeom>
            <a:avLst/>
            <a:gdLst>
              <a:gd name="G0" fmla="+- 2700 0 0"/>
              <a:gd name="G1" fmla="*/ G0 2 1"/>
              <a:gd name="G2" fmla="+- 21600 0 G1"/>
              <a:gd name="G3" fmla="*/ G2 G2 1"/>
              <a:gd name="G4" fmla="*/ G0 G0 1"/>
              <a:gd name="G5" fmla="+- G3 0 G4"/>
              <a:gd name="G6" fmla="*/ G5 1 8"/>
              <a:gd name="G7" fmla="sqrt G6"/>
              <a:gd name="G8" fmla="*/ G4 1 8"/>
              <a:gd name="G9" fmla="sqrt G8"/>
              <a:gd name="G10" fmla="+- G7 G9 0"/>
              <a:gd name="G11" fmla="+- G7 0 G9"/>
              <a:gd name="G12" fmla="+- G10 10800 0"/>
              <a:gd name="G13" fmla="+- 10800 0 G10"/>
              <a:gd name="G14" fmla="+- G11 10800 0"/>
              <a:gd name="G15" fmla="+- 10800 0 G11"/>
              <a:gd name="G16" fmla="+- 21600 0 G0"/>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close/>
                <a:moveTo>
                  <a:pt x="4198" y="6106"/>
                </a:moveTo>
                <a:cubicBezTo>
                  <a:pt x="3223" y="7477"/>
                  <a:pt x="2700" y="9117"/>
                  <a:pt x="2700" y="10799"/>
                </a:cubicBezTo>
                <a:cubicBezTo>
                  <a:pt x="2700" y="15273"/>
                  <a:pt x="6326" y="18900"/>
                  <a:pt x="10800" y="18900"/>
                </a:cubicBezTo>
                <a:cubicBezTo>
                  <a:pt x="12482" y="18900"/>
                  <a:pt x="14122" y="18376"/>
                  <a:pt x="15493" y="17401"/>
                </a:cubicBezTo>
                <a:close/>
              </a:path>
            </a:pathLst>
          </a:custGeom>
          <a:gradFill rotWithShape="1">
            <a:gsLst>
              <a:gs pos="0">
                <a:schemeClr val="hlink">
                  <a:alpha val="50000"/>
                </a:schemeClr>
              </a:gs>
              <a:gs pos="100000">
                <a:schemeClr val="hlink">
                  <a:gamma/>
                  <a:shade val="46275"/>
                  <a:invGamma/>
                </a:schemeClr>
              </a:gs>
            </a:gsLst>
            <a:lin ang="5400000" scaled="1"/>
          </a:gradFill>
          <a:ln w="8001" algn="ctr">
            <a:solidFill>
              <a:schemeClr val="tx1"/>
            </a:solidFill>
            <a:miter lim="800000"/>
            <a:headEnd/>
            <a:tailEnd/>
          </a:ln>
          <a:effectLst/>
        </p:spPr>
        <p:txBody>
          <a:bodyPr wrap="none" anchor="ctr">
            <a:spAutoFit/>
          </a:bodyPr>
          <a:lstStyle/>
          <a:p>
            <a:pPr>
              <a:defRPr/>
            </a:pPr>
            <a:endParaRPr lang="en-GB"/>
          </a:p>
        </p:txBody>
      </p:sp>
      <p:sp>
        <p:nvSpPr>
          <p:cNvPr id="55299" name="Text Box 3"/>
          <p:cNvSpPr txBox="1">
            <a:spLocks noChangeArrowheads="1"/>
          </p:cNvSpPr>
          <p:nvPr/>
        </p:nvSpPr>
        <p:spPr bwMode="auto">
          <a:xfrm>
            <a:off x="7315200" y="2905125"/>
            <a:ext cx="1270000" cy="730250"/>
          </a:xfrm>
          <a:prstGeom prst="rect">
            <a:avLst/>
          </a:prstGeom>
          <a:noFill/>
          <a:ln w="9525">
            <a:noFill/>
            <a:miter lim="800000"/>
            <a:headEnd/>
            <a:tailEnd/>
          </a:ln>
          <a:effectLst/>
        </p:spPr>
        <p:txBody>
          <a:bodyPr wrap="none">
            <a:spAutoFit/>
          </a:bodyPr>
          <a:lstStyle/>
          <a:p>
            <a:pPr algn="ctr">
              <a:defRPr/>
            </a:pPr>
            <a:r>
              <a:rPr lang="en-US" sz="1400" b="1">
                <a:solidFill>
                  <a:schemeClr val="tx2"/>
                </a:solidFill>
                <a:effectLst>
                  <a:outerShdw blurRad="38100" dist="38100" dir="2700000" algn="tl">
                    <a:srgbClr val="000000"/>
                  </a:outerShdw>
                </a:effectLst>
              </a:rPr>
              <a:t>PDGF, BMPs</a:t>
            </a:r>
          </a:p>
          <a:p>
            <a:pPr algn="ctr">
              <a:defRPr/>
            </a:pPr>
            <a:r>
              <a:rPr lang="en-US" sz="1400" b="1">
                <a:solidFill>
                  <a:schemeClr val="tx2"/>
                </a:solidFill>
                <a:effectLst>
                  <a:outerShdw blurRad="38100" dist="38100" dir="2700000" algn="tl">
                    <a:srgbClr val="000000"/>
                  </a:outerShdw>
                </a:effectLst>
              </a:rPr>
              <a:t>TGF-β, IGFs</a:t>
            </a:r>
          </a:p>
          <a:p>
            <a:pPr algn="ctr">
              <a:defRPr/>
            </a:pPr>
            <a:r>
              <a:rPr lang="en-US" sz="1400" b="1">
                <a:solidFill>
                  <a:schemeClr val="tx2"/>
                </a:solidFill>
                <a:effectLst>
                  <a:outerShdw blurRad="38100" dist="38100" dir="2700000" algn="tl">
                    <a:srgbClr val="000000"/>
                  </a:outerShdw>
                </a:effectLst>
              </a:rPr>
              <a:t>FGFs, Ca</a:t>
            </a:r>
            <a:r>
              <a:rPr lang="en-US" sz="1400" b="1" baseline="30000">
                <a:solidFill>
                  <a:schemeClr val="tx2"/>
                </a:solidFill>
                <a:effectLst>
                  <a:outerShdw blurRad="38100" dist="38100" dir="2700000" algn="tl">
                    <a:srgbClr val="000000"/>
                  </a:outerShdw>
                </a:effectLst>
              </a:rPr>
              <a:t>2+</a:t>
            </a:r>
          </a:p>
        </p:txBody>
      </p:sp>
      <p:pic>
        <p:nvPicPr>
          <p:cNvPr id="20484" name="Picture 4" descr="17_RANK_lrg"/>
          <p:cNvPicPr>
            <a:picLocks noChangeAspect="1" noChangeArrowheads="1"/>
          </p:cNvPicPr>
          <p:nvPr/>
        </p:nvPicPr>
        <p:blipFill>
          <a:blip r:embed="rId3" cstate="print"/>
          <a:srcRect/>
          <a:stretch>
            <a:fillRect/>
          </a:stretch>
        </p:blipFill>
        <p:spPr bwMode="auto">
          <a:xfrm rot="10074567">
            <a:off x="3408363" y="2301875"/>
            <a:ext cx="134937" cy="101600"/>
          </a:xfrm>
          <a:prstGeom prst="rect">
            <a:avLst/>
          </a:prstGeom>
          <a:noFill/>
          <a:ln w="9525">
            <a:noFill/>
            <a:miter lim="800000"/>
            <a:headEnd/>
            <a:tailEnd/>
          </a:ln>
        </p:spPr>
      </p:pic>
      <p:sp>
        <p:nvSpPr>
          <p:cNvPr id="20485" name="Rectangle 5"/>
          <p:cNvSpPr>
            <a:spLocks noGrp="1" noChangeArrowheads="1"/>
          </p:cNvSpPr>
          <p:nvPr>
            <p:ph type="title"/>
          </p:nvPr>
        </p:nvSpPr>
        <p:spPr>
          <a:xfrm>
            <a:off x="496888" y="125413"/>
            <a:ext cx="8347075" cy="1282700"/>
          </a:xfrm>
        </p:spPr>
        <p:txBody>
          <a:bodyPr/>
          <a:lstStyle/>
          <a:p>
            <a:pPr eaLnBrk="1" hangingPunct="1"/>
            <a:r>
              <a:rPr lang="en-US" smtClean="0"/>
              <a:t>RANKL Inhibition May Interrupt The “Vicious Cycle” of Cancer-Induced Bone Destruction</a:t>
            </a:r>
          </a:p>
        </p:txBody>
      </p:sp>
      <p:pic>
        <p:nvPicPr>
          <p:cNvPr id="20486" name="Picture 6" descr="tumor2"/>
          <p:cNvPicPr>
            <a:picLocks noChangeAspect="1" noChangeArrowheads="1"/>
          </p:cNvPicPr>
          <p:nvPr/>
        </p:nvPicPr>
        <p:blipFill>
          <a:blip r:embed="rId4" cstate="print"/>
          <a:srcRect/>
          <a:stretch>
            <a:fillRect/>
          </a:stretch>
        </p:blipFill>
        <p:spPr bwMode="auto">
          <a:xfrm>
            <a:off x="2905125" y="1490663"/>
            <a:ext cx="1158875" cy="862012"/>
          </a:xfrm>
          <a:prstGeom prst="rect">
            <a:avLst/>
          </a:prstGeom>
          <a:noFill/>
          <a:ln w="9525">
            <a:noFill/>
            <a:miter lim="800000"/>
            <a:headEnd/>
            <a:tailEnd/>
          </a:ln>
        </p:spPr>
      </p:pic>
      <p:sp>
        <p:nvSpPr>
          <p:cNvPr id="20487" name="AutoShape 7"/>
          <p:cNvSpPr>
            <a:spLocks noChangeArrowheads="1"/>
          </p:cNvSpPr>
          <p:nvPr/>
        </p:nvSpPr>
        <p:spPr bwMode="auto">
          <a:xfrm rot="342635">
            <a:off x="4670425" y="2700338"/>
            <a:ext cx="596900" cy="293687"/>
          </a:xfrm>
          <a:prstGeom prst="rightArrow">
            <a:avLst>
              <a:gd name="adj1" fmla="val 25537"/>
              <a:gd name="adj2" fmla="val 57501"/>
            </a:avLst>
          </a:prstGeom>
          <a:solidFill>
            <a:schemeClr val="tx1"/>
          </a:solidFill>
          <a:ln w="9525">
            <a:noFill/>
            <a:miter lim="800000"/>
            <a:headEnd/>
            <a:tailEnd/>
          </a:ln>
        </p:spPr>
        <p:txBody>
          <a:bodyPr wrap="none" anchor="ctr"/>
          <a:lstStyle/>
          <a:p>
            <a:endParaRPr lang="en-GB"/>
          </a:p>
        </p:txBody>
      </p:sp>
      <p:pic>
        <p:nvPicPr>
          <p:cNvPr id="20488" name="Picture 8" descr="01_1_full"/>
          <p:cNvPicPr>
            <a:picLocks noChangeAspect="1" noChangeArrowheads="1"/>
          </p:cNvPicPr>
          <p:nvPr/>
        </p:nvPicPr>
        <p:blipFill>
          <a:blip r:embed="rId5" cstate="print"/>
          <a:srcRect/>
          <a:stretch>
            <a:fillRect/>
          </a:stretch>
        </p:blipFill>
        <p:spPr bwMode="auto">
          <a:xfrm>
            <a:off x="4048125" y="2533650"/>
            <a:ext cx="574675" cy="731838"/>
          </a:xfrm>
          <a:prstGeom prst="rect">
            <a:avLst/>
          </a:prstGeom>
          <a:noFill/>
          <a:ln w="9525">
            <a:noFill/>
            <a:miter lim="800000"/>
            <a:headEnd/>
            <a:tailEnd/>
          </a:ln>
        </p:spPr>
      </p:pic>
      <p:pic>
        <p:nvPicPr>
          <p:cNvPr id="20489" name="Picture 9" descr="05_2_half"/>
          <p:cNvPicPr>
            <a:picLocks noChangeAspect="1" noChangeArrowheads="1"/>
          </p:cNvPicPr>
          <p:nvPr/>
        </p:nvPicPr>
        <p:blipFill>
          <a:blip r:embed="rId6" cstate="print"/>
          <a:srcRect/>
          <a:stretch>
            <a:fillRect/>
          </a:stretch>
        </p:blipFill>
        <p:spPr bwMode="auto">
          <a:xfrm>
            <a:off x="5321300" y="2755900"/>
            <a:ext cx="684213" cy="606425"/>
          </a:xfrm>
          <a:prstGeom prst="rect">
            <a:avLst/>
          </a:prstGeom>
          <a:noFill/>
          <a:ln w="9525">
            <a:noFill/>
            <a:miter lim="800000"/>
            <a:headEnd/>
            <a:tailEnd/>
          </a:ln>
        </p:spPr>
      </p:pic>
      <p:pic>
        <p:nvPicPr>
          <p:cNvPr id="20490" name="Picture 10" descr="00_bone"/>
          <p:cNvPicPr>
            <a:picLocks noChangeAspect="1" noChangeArrowheads="1"/>
          </p:cNvPicPr>
          <p:nvPr/>
        </p:nvPicPr>
        <p:blipFill>
          <a:blip r:embed="rId7" cstate="print"/>
          <a:srcRect r="5698" b="19521"/>
          <a:stretch>
            <a:fillRect/>
          </a:stretch>
        </p:blipFill>
        <p:spPr bwMode="auto">
          <a:xfrm>
            <a:off x="0" y="5010150"/>
            <a:ext cx="9144000" cy="1847850"/>
          </a:xfrm>
          <a:prstGeom prst="rect">
            <a:avLst/>
          </a:prstGeom>
          <a:noFill/>
          <a:ln w="9525">
            <a:noFill/>
            <a:miter lim="800000"/>
            <a:headEnd/>
            <a:tailEnd/>
          </a:ln>
        </p:spPr>
      </p:pic>
      <p:pic>
        <p:nvPicPr>
          <p:cNvPr id="20491" name="Picture 11" descr="29_RANKL"/>
          <p:cNvPicPr>
            <a:picLocks noChangeAspect="1" noChangeArrowheads="1"/>
          </p:cNvPicPr>
          <p:nvPr/>
        </p:nvPicPr>
        <p:blipFill>
          <a:blip r:embed="rId8" cstate="print"/>
          <a:srcRect/>
          <a:stretch>
            <a:fillRect/>
          </a:stretch>
        </p:blipFill>
        <p:spPr bwMode="auto">
          <a:xfrm>
            <a:off x="5243513" y="3632200"/>
            <a:ext cx="161925" cy="158750"/>
          </a:xfrm>
          <a:prstGeom prst="rect">
            <a:avLst/>
          </a:prstGeom>
          <a:noFill/>
          <a:ln w="9525">
            <a:noFill/>
            <a:miter lim="800000"/>
            <a:headEnd/>
            <a:tailEnd/>
          </a:ln>
        </p:spPr>
      </p:pic>
      <p:pic>
        <p:nvPicPr>
          <p:cNvPr id="20492" name="Picture 12" descr="23_RANKL"/>
          <p:cNvPicPr>
            <a:picLocks noChangeAspect="1" noChangeArrowheads="1"/>
          </p:cNvPicPr>
          <p:nvPr/>
        </p:nvPicPr>
        <p:blipFill>
          <a:blip r:embed="rId9" cstate="print"/>
          <a:srcRect/>
          <a:stretch>
            <a:fillRect/>
          </a:stretch>
        </p:blipFill>
        <p:spPr bwMode="auto">
          <a:xfrm>
            <a:off x="4953000" y="3690938"/>
            <a:ext cx="169863" cy="142875"/>
          </a:xfrm>
          <a:prstGeom prst="rect">
            <a:avLst/>
          </a:prstGeom>
          <a:noFill/>
          <a:ln w="9525">
            <a:noFill/>
            <a:miter lim="800000"/>
            <a:headEnd/>
            <a:tailEnd/>
          </a:ln>
        </p:spPr>
      </p:pic>
      <p:pic>
        <p:nvPicPr>
          <p:cNvPr id="20493" name="Picture 13" descr="26_RANKL"/>
          <p:cNvPicPr>
            <a:picLocks noChangeAspect="1" noChangeArrowheads="1"/>
          </p:cNvPicPr>
          <p:nvPr/>
        </p:nvPicPr>
        <p:blipFill>
          <a:blip r:embed="rId10" cstate="print"/>
          <a:srcRect/>
          <a:stretch>
            <a:fillRect/>
          </a:stretch>
        </p:blipFill>
        <p:spPr bwMode="auto">
          <a:xfrm>
            <a:off x="5600700" y="3768725"/>
            <a:ext cx="161925" cy="165100"/>
          </a:xfrm>
          <a:prstGeom prst="rect">
            <a:avLst/>
          </a:prstGeom>
          <a:noFill/>
          <a:ln w="9525">
            <a:noFill/>
            <a:miter lim="800000"/>
            <a:headEnd/>
            <a:tailEnd/>
          </a:ln>
        </p:spPr>
      </p:pic>
      <p:pic>
        <p:nvPicPr>
          <p:cNvPr id="20494" name="Picture 14" descr="29_RANKL"/>
          <p:cNvPicPr>
            <a:picLocks noChangeAspect="1" noChangeArrowheads="1"/>
          </p:cNvPicPr>
          <p:nvPr/>
        </p:nvPicPr>
        <p:blipFill>
          <a:blip r:embed="rId8" cstate="print"/>
          <a:srcRect/>
          <a:stretch>
            <a:fillRect/>
          </a:stretch>
        </p:blipFill>
        <p:spPr bwMode="auto">
          <a:xfrm>
            <a:off x="3305175" y="4471988"/>
            <a:ext cx="161925" cy="158750"/>
          </a:xfrm>
          <a:prstGeom prst="rect">
            <a:avLst/>
          </a:prstGeom>
          <a:noFill/>
          <a:ln w="9525">
            <a:noFill/>
            <a:miter lim="800000"/>
            <a:headEnd/>
            <a:tailEnd/>
          </a:ln>
        </p:spPr>
      </p:pic>
      <p:pic>
        <p:nvPicPr>
          <p:cNvPr id="20495" name="Picture 15" descr="26_RANKL"/>
          <p:cNvPicPr>
            <a:picLocks noChangeAspect="1" noChangeArrowheads="1"/>
          </p:cNvPicPr>
          <p:nvPr/>
        </p:nvPicPr>
        <p:blipFill>
          <a:blip r:embed="rId10" cstate="print"/>
          <a:srcRect/>
          <a:stretch>
            <a:fillRect/>
          </a:stretch>
        </p:blipFill>
        <p:spPr bwMode="auto">
          <a:xfrm>
            <a:off x="3505200" y="4159250"/>
            <a:ext cx="161925" cy="165100"/>
          </a:xfrm>
          <a:prstGeom prst="rect">
            <a:avLst/>
          </a:prstGeom>
          <a:noFill/>
          <a:ln w="9525">
            <a:noFill/>
            <a:miter lim="800000"/>
            <a:headEnd/>
            <a:tailEnd/>
          </a:ln>
        </p:spPr>
      </p:pic>
      <p:pic>
        <p:nvPicPr>
          <p:cNvPr id="20496" name="Picture 16" descr="27_RANKL"/>
          <p:cNvPicPr>
            <a:picLocks noChangeAspect="1" noChangeArrowheads="1"/>
          </p:cNvPicPr>
          <p:nvPr/>
        </p:nvPicPr>
        <p:blipFill>
          <a:blip r:embed="rId11" cstate="print"/>
          <a:srcRect/>
          <a:stretch>
            <a:fillRect/>
          </a:stretch>
        </p:blipFill>
        <p:spPr bwMode="auto">
          <a:xfrm>
            <a:off x="4210050" y="3995738"/>
            <a:ext cx="161925" cy="150812"/>
          </a:xfrm>
          <a:prstGeom prst="rect">
            <a:avLst/>
          </a:prstGeom>
          <a:noFill/>
          <a:ln w="9525">
            <a:noFill/>
            <a:miter lim="800000"/>
            <a:headEnd/>
            <a:tailEnd/>
          </a:ln>
        </p:spPr>
      </p:pic>
      <p:pic>
        <p:nvPicPr>
          <p:cNvPr id="20497" name="Picture 17" descr="24_RANKL"/>
          <p:cNvPicPr>
            <a:picLocks noChangeAspect="1" noChangeArrowheads="1"/>
          </p:cNvPicPr>
          <p:nvPr/>
        </p:nvPicPr>
        <p:blipFill>
          <a:blip r:embed="rId12" cstate="print"/>
          <a:srcRect/>
          <a:stretch>
            <a:fillRect/>
          </a:stretch>
        </p:blipFill>
        <p:spPr bwMode="auto">
          <a:xfrm>
            <a:off x="3400425" y="4681538"/>
            <a:ext cx="161925" cy="158750"/>
          </a:xfrm>
          <a:prstGeom prst="rect">
            <a:avLst/>
          </a:prstGeom>
          <a:noFill/>
          <a:ln w="9525">
            <a:noFill/>
            <a:miter lim="800000"/>
            <a:headEnd/>
            <a:tailEnd/>
          </a:ln>
        </p:spPr>
      </p:pic>
      <p:pic>
        <p:nvPicPr>
          <p:cNvPr id="20498" name="Picture 18" descr="24_RANKL"/>
          <p:cNvPicPr>
            <a:picLocks noChangeAspect="1" noChangeArrowheads="1"/>
          </p:cNvPicPr>
          <p:nvPr/>
        </p:nvPicPr>
        <p:blipFill>
          <a:blip r:embed="rId12" cstate="print"/>
          <a:srcRect/>
          <a:stretch>
            <a:fillRect/>
          </a:stretch>
        </p:blipFill>
        <p:spPr bwMode="auto">
          <a:xfrm>
            <a:off x="3857625" y="4052888"/>
            <a:ext cx="161925" cy="158750"/>
          </a:xfrm>
          <a:prstGeom prst="rect">
            <a:avLst/>
          </a:prstGeom>
          <a:noFill/>
          <a:ln w="9525">
            <a:noFill/>
            <a:miter lim="800000"/>
            <a:headEnd/>
            <a:tailEnd/>
          </a:ln>
        </p:spPr>
      </p:pic>
      <p:pic>
        <p:nvPicPr>
          <p:cNvPr id="20499" name="Picture 19" descr="24_RANKL"/>
          <p:cNvPicPr>
            <a:picLocks noChangeAspect="1" noChangeArrowheads="1"/>
          </p:cNvPicPr>
          <p:nvPr/>
        </p:nvPicPr>
        <p:blipFill>
          <a:blip r:embed="rId12" cstate="print"/>
          <a:srcRect/>
          <a:stretch>
            <a:fillRect/>
          </a:stretch>
        </p:blipFill>
        <p:spPr bwMode="auto">
          <a:xfrm>
            <a:off x="3362325" y="3219450"/>
            <a:ext cx="161925" cy="158750"/>
          </a:xfrm>
          <a:prstGeom prst="rect">
            <a:avLst/>
          </a:prstGeom>
          <a:noFill/>
          <a:ln w="9525">
            <a:noFill/>
            <a:miter lim="800000"/>
            <a:headEnd/>
            <a:tailEnd/>
          </a:ln>
        </p:spPr>
      </p:pic>
      <p:pic>
        <p:nvPicPr>
          <p:cNvPr id="20500" name="Picture 20" descr="24_RANKL"/>
          <p:cNvPicPr>
            <a:picLocks noChangeAspect="1" noChangeArrowheads="1"/>
          </p:cNvPicPr>
          <p:nvPr/>
        </p:nvPicPr>
        <p:blipFill>
          <a:blip r:embed="rId12" cstate="print"/>
          <a:srcRect/>
          <a:stretch>
            <a:fillRect/>
          </a:stretch>
        </p:blipFill>
        <p:spPr bwMode="auto">
          <a:xfrm>
            <a:off x="4610100" y="3862388"/>
            <a:ext cx="161925" cy="158750"/>
          </a:xfrm>
          <a:prstGeom prst="rect">
            <a:avLst/>
          </a:prstGeom>
          <a:noFill/>
          <a:ln w="9525">
            <a:noFill/>
            <a:miter lim="800000"/>
            <a:headEnd/>
            <a:tailEnd/>
          </a:ln>
        </p:spPr>
      </p:pic>
      <p:sp>
        <p:nvSpPr>
          <p:cNvPr id="20501" name="Text Box 21"/>
          <p:cNvSpPr txBox="1">
            <a:spLocks noChangeArrowheads="1"/>
          </p:cNvSpPr>
          <p:nvPr/>
        </p:nvSpPr>
        <p:spPr bwMode="auto">
          <a:xfrm>
            <a:off x="2538413" y="5659438"/>
            <a:ext cx="1492250" cy="366712"/>
          </a:xfrm>
          <a:prstGeom prst="rect">
            <a:avLst/>
          </a:prstGeom>
          <a:noFill/>
          <a:ln w="9525">
            <a:noFill/>
            <a:miter lim="800000"/>
            <a:headEnd/>
            <a:tailEnd/>
          </a:ln>
        </p:spPr>
        <p:txBody>
          <a:bodyPr wrap="none">
            <a:spAutoFit/>
          </a:bodyPr>
          <a:lstStyle/>
          <a:p>
            <a:r>
              <a:rPr lang="en-US" b="1">
                <a:solidFill>
                  <a:schemeClr val="bg1"/>
                </a:solidFill>
              </a:rPr>
              <a:t>Osteoblasts</a:t>
            </a:r>
          </a:p>
        </p:txBody>
      </p:sp>
      <p:pic>
        <p:nvPicPr>
          <p:cNvPr id="20502" name="Picture 22" descr="28_RANKL"/>
          <p:cNvPicPr>
            <a:picLocks noChangeAspect="1" noChangeArrowheads="1"/>
          </p:cNvPicPr>
          <p:nvPr/>
        </p:nvPicPr>
        <p:blipFill>
          <a:blip r:embed="rId13" cstate="print"/>
          <a:srcRect/>
          <a:stretch>
            <a:fillRect/>
          </a:stretch>
        </p:blipFill>
        <p:spPr bwMode="auto">
          <a:xfrm>
            <a:off x="4391025" y="3606800"/>
            <a:ext cx="165100" cy="149225"/>
          </a:xfrm>
          <a:prstGeom prst="rect">
            <a:avLst/>
          </a:prstGeom>
          <a:noFill/>
          <a:ln w="9525">
            <a:noFill/>
            <a:miter lim="800000"/>
            <a:headEnd/>
            <a:tailEnd/>
          </a:ln>
        </p:spPr>
      </p:pic>
      <p:pic>
        <p:nvPicPr>
          <p:cNvPr id="20503" name="Picture 23" descr="28_RANKL"/>
          <p:cNvPicPr>
            <a:picLocks noChangeAspect="1" noChangeArrowheads="1"/>
          </p:cNvPicPr>
          <p:nvPr/>
        </p:nvPicPr>
        <p:blipFill>
          <a:blip r:embed="rId14" cstate="print"/>
          <a:srcRect/>
          <a:stretch>
            <a:fillRect/>
          </a:stretch>
        </p:blipFill>
        <p:spPr bwMode="auto">
          <a:xfrm>
            <a:off x="2895600" y="4689475"/>
            <a:ext cx="136525" cy="120650"/>
          </a:xfrm>
          <a:prstGeom prst="rect">
            <a:avLst/>
          </a:prstGeom>
          <a:noFill/>
          <a:ln w="9525">
            <a:noFill/>
            <a:miter lim="800000"/>
            <a:headEnd/>
            <a:tailEnd/>
          </a:ln>
        </p:spPr>
      </p:pic>
      <p:pic>
        <p:nvPicPr>
          <p:cNvPr id="20504" name="Picture 24" descr="16_RANKL_lrg"/>
          <p:cNvPicPr>
            <a:picLocks noChangeAspect="1" noChangeArrowheads="1"/>
          </p:cNvPicPr>
          <p:nvPr/>
        </p:nvPicPr>
        <p:blipFill>
          <a:blip r:embed="rId15" cstate="print"/>
          <a:srcRect/>
          <a:stretch>
            <a:fillRect/>
          </a:stretch>
        </p:blipFill>
        <p:spPr bwMode="auto">
          <a:xfrm>
            <a:off x="7581900" y="1628775"/>
            <a:ext cx="217488" cy="220663"/>
          </a:xfrm>
          <a:prstGeom prst="rect">
            <a:avLst/>
          </a:prstGeom>
          <a:noFill/>
          <a:ln w="9525">
            <a:noFill/>
            <a:miter lim="800000"/>
            <a:headEnd/>
            <a:tailEnd/>
          </a:ln>
        </p:spPr>
      </p:pic>
      <p:pic>
        <p:nvPicPr>
          <p:cNvPr id="20505" name="Picture 25" descr="17_RANK_lrg"/>
          <p:cNvPicPr>
            <a:picLocks noChangeAspect="1" noChangeArrowheads="1"/>
          </p:cNvPicPr>
          <p:nvPr/>
        </p:nvPicPr>
        <p:blipFill>
          <a:blip r:embed="rId16" cstate="print"/>
          <a:srcRect/>
          <a:stretch>
            <a:fillRect/>
          </a:stretch>
        </p:blipFill>
        <p:spPr bwMode="auto">
          <a:xfrm>
            <a:off x="7542213" y="1933575"/>
            <a:ext cx="304800" cy="230188"/>
          </a:xfrm>
          <a:prstGeom prst="rect">
            <a:avLst/>
          </a:prstGeom>
          <a:noFill/>
          <a:ln w="9525">
            <a:noFill/>
            <a:miter lim="800000"/>
            <a:headEnd/>
            <a:tailEnd/>
          </a:ln>
        </p:spPr>
      </p:pic>
      <p:sp>
        <p:nvSpPr>
          <p:cNvPr id="20506" name="Text Box 26"/>
          <p:cNvSpPr txBox="1">
            <a:spLocks noChangeArrowheads="1"/>
          </p:cNvSpPr>
          <p:nvPr/>
        </p:nvSpPr>
        <p:spPr bwMode="auto">
          <a:xfrm>
            <a:off x="7862888" y="1512888"/>
            <a:ext cx="1198562" cy="987425"/>
          </a:xfrm>
          <a:prstGeom prst="rect">
            <a:avLst/>
          </a:prstGeom>
          <a:noFill/>
          <a:ln w="9525" algn="ctr">
            <a:noFill/>
            <a:miter lim="800000"/>
            <a:headEnd/>
            <a:tailEnd/>
          </a:ln>
        </p:spPr>
        <p:txBody>
          <a:bodyPr wrap="none">
            <a:spAutoFit/>
          </a:bodyPr>
          <a:lstStyle/>
          <a:p>
            <a:pPr>
              <a:lnSpc>
                <a:spcPct val="140000"/>
              </a:lnSpc>
            </a:pPr>
            <a:r>
              <a:rPr lang="en-US" sz="1400" b="1"/>
              <a:t>RANKL</a:t>
            </a:r>
          </a:p>
          <a:p>
            <a:pPr>
              <a:lnSpc>
                <a:spcPct val="140000"/>
              </a:lnSpc>
            </a:pPr>
            <a:r>
              <a:rPr lang="en-US" sz="1400" b="1"/>
              <a:t>RANK</a:t>
            </a:r>
            <a:br>
              <a:rPr lang="en-US" sz="1400" b="1"/>
            </a:br>
            <a:r>
              <a:rPr lang="en-US" sz="1400" b="1"/>
              <a:t>Denosumab</a:t>
            </a:r>
          </a:p>
        </p:txBody>
      </p:sp>
      <p:pic>
        <p:nvPicPr>
          <p:cNvPr id="20507" name="Picture 27" descr="23_RANKL"/>
          <p:cNvPicPr>
            <a:picLocks noChangeAspect="1" noChangeArrowheads="1"/>
          </p:cNvPicPr>
          <p:nvPr/>
        </p:nvPicPr>
        <p:blipFill>
          <a:blip r:embed="rId9" cstate="print"/>
          <a:srcRect/>
          <a:stretch>
            <a:fillRect/>
          </a:stretch>
        </p:blipFill>
        <p:spPr bwMode="auto">
          <a:xfrm>
            <a:off x="3154363" y="2640013"/>
            <a:ext cx="169862" cy="142875"/>
          </a:xfrm>
          <a:prstGeom prst="rect">
            <a:avLst/>
          </a:prstGeom>
          <a:noFill/>
          <a:ln w="9525">
            <a:noFill/>
            <a:miter lim="800000"/>
            <a:headEnd/>
            <a:tailEnd/>
          </a:ln>
        </p:spPr>
      </p:pic>
      <p:pic>
        <p:nvPicPr>
          <p:cNvPr id="20508" name="Picture 28" descr="24_RANKL"/>
          <p:cNvPicPr>
            <a:picLocks noChangeAspect="1" noChangeArrowheads="1"/>
          </p:cNvPicPr>
          <p:nvPr/>
        </p:nvPicPr>
        <p:blipFill>
          <a:blip r:embed="rId12" cstate="print"/>
          <a:srcRect/>
          <a:stretch>
            <a:fillRect/>
          </a:stretch>
        </p:blipFill>
        <p:spPr bwMode="auto">
          <a:xfrm>
            <a:off x="3259138" y="4051300"/>
            <a:ext cx="161925" cy="158750"/>
          </a:xfrm>
          <a:prstGeom prst="rect">
            <a:avLst/>
          </a:prstGeom>
          <a:noFill/>
          <a:ln w="9525">
            <a:noFill/>
            <a:miter lim="800000"/>
            <a:headEnd/>
            <a:tailEnd/>
          </a:ln>
        </p:spPr>
      </p:pic>
      <p:pic>
        <p:nvPicPr>
          <p:cNvPr id="20509" name="Picture 29" descr="27_RANKL"/>
          <p:cNvPicPr>
            <a:picLocks noChangeAspect="1" noChangeArrowheads="1"/>
          </p:cNvPicPr>
          <p:nvPr/>
        </p:nvPicPr>
        <p:blipFill>
          <a:blip r:embed="rId11" cstate="print"/>
          <a:srcRect/>
          <a:stretch>
            <a:fillRect/>
          </a:stretch>
        </p:blipFill>
        <p:spPr bwMode="auto">
          <a:xfrm>
            <a:off x="3257550" y="3592513"/>
            <a:ext cx="161925" cy="150812"/>
          </a:xfrm>
          <a:prstGeom prst="rect">
            <a:avLst/>
          </a:prstGeom>
          <a:noFill/>
          <a:ln w="9525">
            <a:noFill/>
            <a:miter lim="800000"/>
            <a:headEnd/>
            <a:tailEnd/>
          </a:ln>
        </p:spPr>
      </p:pic>
      <p:pic>
        <p:nvPicPr>
          <p:cNvPr id="20510" name="Picture 30" descr="24_RANKL"/>
          <p:cNvPicPr>
            <a:picLocks noChangeAspect="1" noChangeArrowheads="1"/>
          </p:cNvPicPr>
          <p:nvPr/>
        </p:nvPicPr>
        <p:blipFill>
          <a:blip r:embed="rId12" cstate="print"/>
          <a:srcRect/>
          <a:stretch>
            <a:fillRect/>
          </a:stretch>
        </p:blipFill>
        <p:spPr bwMode="auto">
          <a:xfrm>
            <a:off x="3489325" y="3505200"/>
            <a:ext cx="161925" cy="158750"/>
          </a:xfrm>
          <a:prstGeom prst="rect">
            <a:avLst/>
          </a:prstGeom>
          <a:noFill/>
          <a:ln w="9525">
            <a:noFill/>
            <a:miter lim="800000"/>
            <a:headEnd/>
            <a:tailEnd/>
          </a:ln>
        </p:spPr>
      </p:pic>
      <p:pic>
        <p:nvPicPr>
          <p:cNvPr id="20511" name="Picture 31" descr="28_RANKL"/>
          <p:cNvPicPr>
            <a:picLocks noChangeAspect="1" noChangeArrowheads="1"/>
          </p:cNvPicPr>
          <p:nvPr/>
        </p:nvPicPr>
        <p:blipFill>
          <a:blip r:embed="rId13" cstate="print"/>
          <a:srcRect/>
          <a:stretch>
            <a:fillRect/>
          </a:stretch>
        </p:blipFill>
        <p:spPr bwMode="auto">
          <a:xfrm>
            <a:off x="3582988" y="2640013"/>
            <a:ext cx="165100" cy="149225"/>
          </a:xfrm>
          <a:prstGeom prst="rect">
            <a:avLst/>
          </a:prstGeom>
          <a:noFill/>
          <a:ln w="9525">
            <a:noFill/>
            <a:miter lim="800000"/>
            <a:headEnd/>
            <a:tailEnd/>
          </a:ln>
        </p:spPr>
      </p:pic>
      <p:pic>
        <p:nvPicPr>
          <p:cNvPr id="20512" name="Picture 32" descr="24_RANKL"/>
          <p:cNvPicPr>
            <a:picLocks noChangeAspect="1" noChangeArrowheads="1"/>
          </p:cNvPicPr>
          <p:nvPr/>
        </p:nvPicPr>
        <p:blipFill>
          <a:blip r:embed="rId12" cstate="print"/>
          <a:srcRect/>
          <a:stretch>
            <a:fillRect/>
          </a:stretch>
        </p:blipFill>
        <p:spPr bwMode="auto">
          <a:xfrm>
            <a:off x="3328988" y="2703513"/>
            <a:ext cx="161925" cy="158750"/>
          </a:xfrm>
          <a:prstGeom prst="rect">
            <a:avLst/>
          </a:prstGeom>
          <a:noFill/>
          <a:ln w="9525">
            <a:noFill/>
            <a:miter lim="800000"/>
            <a:headEnd/>
            <a:tailEnd/>
          </a:ln>
        </p:spPr>
      </p:pic>
      <p:pic>
        <p:nvPicPr>
          <p:cNvPr id="20513" name="Picture 33" descr="17_RANK_lrg"/>
          <p:cNvPicPr>
            <a:picLocks noChangeAspect="1" noChangeArrowheads="1"/>
          </p:cNvPicPr>
          <p:nvPr/>
        </p:nvPicPr>
        <p:blipFill>
          <a:blip r:embed="rId17" cstate="print"/>
          <a:srcRect/>
          <a:stretch>
            <a:fillRect/>
          </a:stretch>
        </p:blipFill>
        <p:spPr bwMode="auto">
          <a:xfrm>
            <a:off x="3625850" y="1474788"/>
            <a:ext cx="144463" cy="109537"/>
          </a:xfrm>
          <a:prstGeom prst="rect">
            <a:avLst/>
          </a:prstGeom>
          <a:noFill/>
          <a:ln w="9525">
            <a:noFill/>
            <a:miter lim="800000"/>
            <a:headEnd/>
            <a:tailEnd/>
          </a:ln>
        </p:spPr>
      </p:pic>
      <p:pic>
        <p:nvPicPr>
          <p:cNvPr id="20514" name="Picture 34" descr="17_RANK_lrg"/>
          <p:cNvPicPr>
            <a:picLocks noChangeAspect="1" noChangeArrowheads="1"/>
          </p:cNvPicPr>
          <p:nvPr/>
        </p:nvPicPr>
        <p:blipFill>
          <a:blip r:embed="rId18" cstate="print"/>
          <a:srcRect/>
          <a:stretch>
            <a:fillRect/>
          </a:stretch>
        </p:blipFill>
        <p:spPr bwMode="auto">
          <a:xfrm rot="-2785462">
            <a:off x="3076575" y="1539876"/>
            <a:ext cx="198437" cy="150812"/>
          </a:xfrm>
          <a:prstGeom prst="rect">
            <a:avLst/>
          </a:prstGeom>
          <a:noFill/>
          <a:ln w="9525">
            <a:noFill/>
            <a:miter lim="800000"/>
            <a:headEnd/>
            <a:tailEnd/>
          </a:ln>
        </p:spPr>
      </p:pic>
      <p:pic>
        <p:nvPicPr>
          <p:cNvPr id="20515" name="Picture 35" descr="17_RANK_lrg"/>
          <p:cNvPicPr>
            <a:picLocks noChangeAspect="1" noChangeArrowheads="1"/>
          </p:cNvPicPr>
          <p:nvPr/>
        </p:nvPicPr>
        <p:blipFill>
          <a:blip r:embed="rId19" cstate="print"/>
          <a:srcRect/>
          <a:stretch>
            <a:fillRect/>
          </a:stretch>
        </p:blipFill>
        <p:spPr bwMode="auto">
          <a:xfrm rot="3327859">
            <a:off x="3975894" y="1889919"/>
            <a:ext cx="149225" cy="112713"/>
          </a:xfrm>
          <a:prstGeom prst="rect">
            <a:avLst/>
          </a:prstGeom>
          <a:noFill/>
          <a:ln w="9525">
            <a:noFill/>
            <a:miter lim="800000"/>
            <a:headEnd/>
            <a:tailEnd/>
          </a:ln>
        </p:spPr>
      </p:pic>
      <p:pic>
        <p:nvPicPr>
          <p:cNvPr id="20516" name="Picture 36" descr="17_RANK_lrg"/>
          <p:cNvPicPr>
            <a:picLocks noChangeAspect="1" noChangeArrowheads="1"/>
          </p:cNvPicPr>
          <p:nvPr/>
        </p:nvPicPr>
        <p:blipFill>
          <a:blip r:embed="rId20" cstate="print"/>
          <a:srcRect/>
          <a:stretch>
            <a:fillRect/>
          </a:stretch>
        </p:blipFill>
        <p:spPr bwMode="auto">
          <a:xfrm rot="8681693">
            <a:off x="3913188" y="2187575"/>
            <a:ext cx="163512" cy="123825"/>
          </a:xfrm>
          <a:prstGeom prst="rect">
            <a:avLst/>
          </a:prstGeom>
          <a:noFill/>
          <a:ln w="9525">
            <a:noFill/>
            <a:miter lim="800000"/>
            <a:headEnd/>
            <a:tailEnd/>
          </a:ln>
        </p:spPr>
      </p:pic>
      <p:pic>
        <p:nvPicPr>
          <p:cNvPr id="20517" name="Picture 37" descr="17_RANK_lrg"/>
          <p:cNvPicPr>
            <a:picLocks noChangeAspect="1" noChangeArrowheads="1"/>
          </p:cNvPicPr>
          <p:nvPr/>
        </p:nvPicPr>
        <p:blipFill>
          <a:blip r:embed="rId21" cstate="print"/>
          <a:srcRect/>
          <a:stretch>
            <a:fillRect/>
          </a:stretch>
        </p:blipFill>
        <p:spPr bwMode="auto">
          <a:xfrm rot="-7690230">
            <a:off x="2924175" y="2122488"/>
            <a:ext cx="153987" cy="115888"/>
          </a:xfrm>
          <a:prstGeom prst="rect">
            <a:avLst/>
          </a:prstGeom>
          <a:noFill/>
          <a:ln w="9525">
            <a:noFill/>
            <a:miter lim="800000"/>
            <a:headEnd/>
            <a:tailEnd/>
          </a:ln>
        </p:spPr>
      </p:pic>
      <p:sp>
        <p:nvSpPr>
          <p:cNvPr id="20518" name="Freeform 38"/>
          <p:cNvSpPr>
            <a:spLocks/>
          </p:cNvSpPr>
          <p:nvPr/>
        </p:nvSpPr>
        <p:spPr bwMode="auto">
          <a:xfrm>
            <a:off x="4183063" y="1582738"/>
            <a:ext cx="3249612" cy="1204912"/>
          </a:xfrm>
          <a:custGeom>
            <a:avLst/>
            <a:gdLst>
              <a:gd name="T0" fmla="*/ 2035 w 2035"/>
              <a:gd name="T1" fmla="*/ 735 h 735"/>
              <a:gd name="T2" fmla="*/ 1272 w 2035"/>
              <a:gd name="T3" fmla="*/ 197 h 735"/>
              <a:gd name="T4" fmla="*/ 0 w 2035"/>
              <a:gd name="T5" fmla="*/ 77 h 735"/>
              <a:gd name="T6" fmla="*/ 0 60000 65536"/>
              <a:gd name="T7" fmla="*/ 0 60000 65536"/>
              <a:gd name="T8" fmla="*/ 0 60000 65536"/>
              <a:gd name="T9" fmla="*/ 0 w 2035"/>
              <a:gd name="T10" fmla="*/ 0 h 735"/>
              <a:gd name="T11" fmla="*/ 2035 w 2035"/>
              <a:gd name="T12" fmla="*/ 735 h 735"/>
            </a:gdLst>
            <a:ahLst/>
            <a:cxnLst>
              <a:cxn ang="T6">
                <a:pos x="T0" y="T1"/>
              </a:cxn>
              <a:cxn ang="T7">
                <a:pos x="T2" y="T3"/>
              </a:cxn>
              <a:cxn ang="T8">
                <a:pos x="T4" y="T5"/>
              </a:cxn>
            </a:cxnLst>
            <a:rect l="T9" t="T10" r="T11" b="T12"/>
            <a:pathLst>
              <a:path w="2035" h="735">
                <a:moveTo>
                  <a:pt x="2035" y="735"/>
                </a:moveTo>
                <a:cubicBezTo>
                  <a:pt x="1924" y="620"/>
                  <a:pt x="1656" y="322"/>
                  <a:pt x="1272" y="197"/>
                </a:cubicBezTo>
                <a:cubicBezTo>
                  <a:pt x="888" y="72"/>
                  <a:pt x="648" y="0"/>
                  <a:pt x="0" y="77"/>
                </a:cubicBezTo>
              </a:path>
            </a:pathLst>
          </a:custGeom>
          <a:noFill/>
          <a:ln w="57150" cap="rnd" cmpd="sng">
            <a:solidFill>
              <a:schemeClr val="tx2"/>
            </a:solidFill>
            <a:prstDash val="sysDot"/>
            <a:round/>
            <a:headEnd type="none" w="med" len="med"/>
            <a:tailEnd type="triangle" w="med" len="med"/>
          </a:ln>
        </p:spPr>
        <p:txBody>
          <a:bodyPr/>
          <a:lstStyle/>
          <a:p>
            <a:endParaRPr lang="en-GB"/>
          </a:p>
        </p:txBody>
      </p:sp>
      <p:sp>
        <p:nvSpPr>
          <p:cNvPr id="20519" name="Freeform 39"/>
          <p:cNvSpPr>
            <a:spLocks/>
          </p:cNvSpPr>
          <p:nvPr/>
        </p:nvSpPr>
        <p:spPr bwMode="auto">
          <a:xfrm>
            <a:off x="8016875" y="3779838"/>
            <a:ext cx="220663" cy="1506537"/>
          </a:xfrm>
          <a:custGeom>
            <a:avLst/>
            <a:gdLst>
              <a:gd name="T0" fmla="*/ 58 w 139"/>
              <a:gd name="T1" fmla="*/ 0 h 811"/>
              <a:gd name="T2" fmla="*/ 130 w 139"/>
              <a:gd name="T3" fmla="*/ 398 h 811"/>
              <a:gd name="T4" fmla="*/ 0 w 139"/>
              <a:gd name="T5" fmla="*/ 811 h 811"/>
              <a:gd name="T6" fmla="*/ 0 60000 65536"/>
              <a:gd name="T7" fmla="*/ 0 60000 65536"/>
              <a:gd name="T8" fmla="*/ 0 60000 65536"/>
              <a:gd name="T9" fmla="*/ 0 w 139"/>
              <a:gd name="T10" fmla="*/ 0 h 811"/>
              <a:gd name="T11" fmla="*/ 139 w 139"/>
              <a:gd name="T12" fmla="*/ 811 h 811"/>
            </a:gdLst>
            <a:ahLst/>
            <a:cxnLst>
              <a:cxn ang="T6">
                <a:pos x="T0" y="T1"/>
              </a:cxn>
              <a:cxn ang="T7">
                <a:pos x="T2" y="T3"/>
              </a:cxn>
              <a:cxn ang="T8">
                <a:pos x="T4" y="T5"/>
              </a:cxn>
            </a:cxnLst>
            <a:rect l="T9" t="T10" r="T11" b="T12"/>
            <a:pathLst>
              <a:path w="139" h="811">
                <a:moveTo>
                  <a:pt x="58" y="0"/>
                </a:moveTo>
                <a:cubicBezTo>
                  <a:pt x="70" y="66"/>
                  <a:pt x="139" y="163"/>
                  <a:pt x="130" y="398"/>
                </a:cubicBezTo>
                <a:cubicBezTo>
                  <a:pt x="121" y="633"/>
                  <a:pt x="27" y="725"/>
                  <a:pt x="0" y="811"/>
                </a:cubicBezTo>
              </a:path>
            </a:pathLst>
          </a:custGeom>
          <a:noFill/>
          <a:ln w="57150" cap="rnd" cmpd="sng">
            <a:solidFill>
              <a:schemeClr val="tx2"/>
            </a:solidFill>
            <a:prstDash val="sysDot"/>
            <a:round/>
            <a:headEnd type="none" w="med" len="med"/>
            <a:tailEnd type="none" w="med" len="med"/>
          </a:ln>
        </p:spPr>
        <p:txBody>
          <a:bodyPr/>
          <a:lstStyle/>
          <a:p>
            <a:endParaRPr lang="en-GB"/>
          </a:p>
        </p:txBody>
      </p:sp>
      <p:sp>
        <p:nvSpPr>
          <p:cNvPr id="20520" name="Freeform 40"/>
          <p:cNvSpPr>
            <a:spLocks/>
          </p:cNvSpPr>
          <p:nvPr/>
        </p:nvSpPr>
        <p:spPr bwMode="auto">
          <a:xfrm>
            <a:off x="1009650" y="1771650"/>
            <a:ext cx="1838325" cy="981075"/>
          </a:xfrm>
          <a:custGeom>
            <a:avLst/>
            <a:gdLst>
              <a:gd name="T0" fmla="*/ 0 w 1158"/>
              <a:gd name="T1" fmla="*/ 618 h 618"/>
              <a:gd name="T2" fmla="*/ 390 w 1158"/>
              <a:gd name="T3" fmla="*/ 216 h 618"/>
              <a:gd name="T4" fmla="*/ 1158 w 1158"/>
              <a:gd name="T5" fmla="*/ 12 h 618"/>
              <a:gd name="T6" fmla="*/ 0 60000 65536"/>
              <a:gd name="T7" fmla="*/ 0 60000 65536"/>
              <a:gd name="T8" fmla="*/ 0 60000 65536"/>
              <a:gd name="T9" fmla="*/ 0 w 1158"/>
              <a:gd name="T10" fmla="*/ 0 h 618"/>
              <a:gd name="T11" fmla="*/ 1158 w 1158"/>
              <a:gd name="T12" fmla="*/ 618 h 618"/>
            </a:gdLst>
            <a:ahLst/>
            <a:cxnLst>
              <a:cxn ang="T6">
                <a:pos x="T0" y="T1"/>
              </a:cxn>
              <a:cxn ang="T7">
                <a:pos x="T2" y="T3"/>
              </a:cxn>
              <a:cxn ang="T8">
                <a:pos x="T4" y="T5"/>
              </a:cxn>
            </a:cxnLst>
            <a:rect l="T9" t="T10" r="T11" b="T12"/>
            <a:pathLst>
              <a:path w="1158" h="618">
                <a:moveTo>
                  <a:pt x="0" y="618"/>
                </a:moveTo>
                <a:cubicBezTo>
                  <a:pt x="65" y="551"/>
                  <a:pt x="197" y="317"/>
                  <a:pt x="390" y="216"/>
                </a:cubicBezTo>
                <a:cubicBezTo>
                  <a:pt x="810" y="0"/>
                  <a:pt x="998" y="54"/>
                  <a:pt x="1158" y="12"/>
                </a:cubicBezTo>
              </a:path>
            </a:pathLst>
          </a:custGeom>
          <a:noFill/>
          <a:ln w="57150" cap="rnd" cmpd="sng">
            <a:solidFill>
              <a:schemeClr val="tx2"/>
            </a:solidFill>
            <a:prstDash val="sysDot"/>
            <a:round/>
            <a:headEnd type="none" w="med" len="med"/>
            <a:tailEnd type="none" w="med" len="med"/>
          </a:ln>
        </p:spPr>
        <p:txBody>
          <a:bodyPr/>
          <a:lstStyle/>
          <a:p>
            <a:endParaRPr lang="en-GB"/>
          </a:p>
        </p:txBody>
      </p:sp>
      <p:sp>
        <p:nvSpPr>
          <p:cNvPr id="20521" name="AutoShape 41"/>
          <p:cNvSpPr>
            <a:spLocks noChangeArrowheads="1"/>
          </p:cNvSpPr>
          <p:nvPr/>
        </p:nvSpPr>
        <p:spPr bwMode="auto">
          <a:xfrm rot="2761317">
            <a:off x="6079332" y="3272631"/>
            <a:ext cx="596900" cy="293687"/>
          </a:xfrm>
          <a:prstGeom prst="rightArrow">
            <a:avLst>
              <a:gd name="adj1" fmla="val 25537"/>
              <a:gd name="adj2" fmla="val 57501"/>
            </a:avLst>
          </a:prstGeom>
          <a:solidFill>
            <a:schemeClr val="tx1"/>
          </a:solidFill>
          <a:ln w="9525">
            <a:noFill/>
            <a:miter lim="800000"/>
            <a:headEnd/>
            <a:tailEnd/>
          </a:ln>
        </p:spPr>
        <p:txBody>
          <a:bodyPr wrap="none" anchor="ctr"/>
          <a:lstStyle/>
          <a:p>
            <a:endParaRPr lang="en-GB"/>
          </a:p>
        </p:txBody>
      </p:sp>
      <p:sp>
        <p:nvSpPr>
          <p:cNvPr id="20522" name="AutoShape 42"/>
          <p:cNvSpPr>
            <a:spLocks noChangeArrowheads="1"/>
          </p:cNvSpPr>
          <p:nvPr/>
        </p:nvSpPr>
        <p:spPr bwMode="auto">
          <a:xfrm rot="4545750">
            <a:off x="7060406" y="4636294"/>
            <a:ext cx="384175" cy="293688"/>
          </a:xfrm>
          <a:prstGeom prst="rightArrow">
            <a:avLst>
              <a:gd name="adj1" fmla="val 25537"/>
              <a:gd name="adj2" fmla="val 37008"/>
            </a:avLst>
          </a:prstGeom>
          <a:solidFill>
            <a:schemeClr val="tx1"/>
          </a:solidFill>
          <a:ln w="9525">
            <a:noFill/>
            <a:miter lim="800000"/>
            <a:headEnd/>
            <a:tailEnd/>
          </a:ln>
        </p:spPr>
        <p:txBody>
          <a:bodyPr wrap="none" anchor="ctr"/>
          <a:lstStyle/>
          <a:p>
            <a:endParaRPr lang="en-GB"/>
          </a:p>
        </p:txBody>
      </p:sp>
      <p:sp>
        <p:nvSpPr>
          <p:cNvPr id="20523" name="Text Box 43"/>
          <p:cNvSpPr txBox="1">
            <a:spLocks noChangeArrowheads="1"/>
          </p:cNvSpPr>
          <p:nvPr/>
        </p:nvSpPr>
        <p:spPr bwMode="auto">
          <a:xfrm>
            <a:off x="2084388" y="2147888"/>
            <a:ext cx="785812" cy="517525"/>
          </a:xfrm>
          <a:prstGeom prst="rect">
            <a:avLst/>
          </a:prstGeom>
          <a:noFill/>
          <a:ln w="9525">
            <a:noFill/>
            <a:miter lim="800000"/>
            <a:headEnd/>
            <a:tailEnd/>
          </a:ln>
        </p:spPr>
        <p:txBody>
          <a:bodyPr wrap="none">
            <a:spAutoFit/>
          </a:bodyPr>
          <a:lstStyle/>
          <a:p>
            <a:pPr algn="ctr"/>
            <a:r>
              <a:rPr lang="en-US" sz="1400" b="1"/>
              <a:t>Tumor </a:t>
            </a:r>
            <a:br>
              <a:rPr lang="en-US" sz="1400" b="1"/>
            </a:br>
            <a:r>
              <a:rPr lang="en-US" sz="1400" b="1"/>
              <a:t>Cell</a:t>
            </a:r>
          </a:p>
        </p:txBody>
      </p:sp>
      <p:pic>
        <p:nvPicPr>
          <p:cNvPr id="20524" name="Picture 44" descr="15_5_empty_dying"/>
          <p:cNvPicPr>
            <a:picLocks noChangeAspect="1" noChangeArrowheads="1"/>
          </p:cNvPicPr>
          <p:nvPr/>
        </p:nvPicPr>
        <p:blipFill>
          <a:blip r:embed="rId22" cstate="print"/>
          <a:srcRect/>
          <a:stretch>
            <a:fillRect/>
          </a:stretch>
        </p:blipFill>
        <p:spPr bwMode="auto">
          <a:xfrm>
            <a:off x="5667375" y="4967288"/>
            <a:ext cx="2852738" cy="1684337"/>
          </a:xfrm>
          <a:prstGeom prst="rect">
            <a:avLst/>
          </a:prstGeom>
          <a:noFill/>
          <a:ln w="9525">
            <a:noFill/>
            <a:miter lim="800000"/>
            <a:headEnd/>
            <a:tailEnd/>
          </a:ln>
        </p:spPr>
      </p:pic>
      <p:pic>
        <p:nvPicPr>
          <p:cNvPr id="20525" name="Picture 45" descr="09_3_empty_dying"/>
          <p:cNvPicPr>
            <a:picLocks noChangeAspect="1" noChangeArrowheads="1"/>
          </p:cNvPicPr>
          <p:nvPr/>
        </p:nvPicPr>
        <p:blipFill>
          <a:blip r:embed="rId23" cstate="print"/>
          <a:srcRect/>
          <a:stretch>
            <a:fillRect/>
          </a:stretch>
        </p:blipFill>
        <p:spPr bwMode="auto">
          <a:xfrm>
            <a:off x="6359525" y="3657600"/>
            <a:ext cx="1077913" cy="933450"/>
          </a:xfrm>
          <a:prstGeom prst="rect">
            <a:avLst/>
          </a:prstGeom>
          <a:noFill/>
          <a:ln w="9525">
            <a:noFill/>
            <a:miter lim="800000"/>
            <a:headEnd/>
            <a:tailEnd/>
          </a:ln>
        </p:spPr>
      </p:pic>
      <p:pic>
        <p:nvPicPr>
          <p:cNvPr id="20526" name="Picture 46" descr="17_RANK_lrg"/>
          <p:cNvPicPr>
            <a:picLocks noChangeAspect="1" noChangeArrowheads="1"/>
          </p:cNvPicPr>
          <p:nvPr/>
        </p:nvPicPr>
        <p:blipFill>
          <a:blip r:embed="rId21" cstate="print"/>
          <a:srcRect/>
          <a:stretch>
            <a:fillRect/>
          </a:stretch>
        </p:blipFill>
        <p:spPr bwMode="auto">
          <a:xfrm rot="-7690230">
            <a:off x="5356225" y="3170238"/>
            <a:ext cx="153987" cy="115888"/>
          </a:xfrm>
          <a:prstGeom prst="rect">
            <a:avLst/>
          </a:prstGeom>
          <a:noFill/>
          <a:ln w="9525">
            <a:noFill/>
            <a:miter lim="800000"/>
            <a:headEnd/>
            <a:tailEnd/>
          </a:ln>
        </p:spPr>
      </p:pic>
      <p:sp>
        <p:nvSpPr>
          <p:cNvPr id="55343" name="AutoShape 47"/>
          <p:cNvSpPr>
            <a:spLocks noChangeArrowheads="1"/>
          </p:cNvSpPr>
          <p:nvPr/>
        </p:nvSpPr>
        <p:spPr bwMode="auto">
          <a:xfrm>
            <a:off x="655638" y="2881313"/>
            <a:ext cx="754062" cy="782637"/>
          </a:xfrm>
          <a:custGeom>
            <a:avLst/>
            <a:gdLst>
              <a:gd name="G0" fmla="+- 2700 0 0"/>
              <a:gd name="G1" fmla="*/ G0 2 1"/>
              <a:gd name="G2" fmla="+- 21600 0 G1"/>
              <a:gd name="G3" fmla="*/ G2 G2 1"/>
              <a:gd name="G4" fmla="*/ G0 G0 1"/>
              <a:gd name="G5" fmla="+- G3 0 G4"/>
              <a:gd name="G6" fmla="*/ G5 1 8"/>
              <a:gd name="G7" fmla="sqrt G6"/>
              <a:gd name="G8" fmla="*/ G4 1 8"/>
              <a:gd name="G9" fmla="sqrt G8"/>
              <a:gd name="G10" fmla="+- G7 G9 0"/>
              <a:gd name="G11" fmla="+- G7 0 G9"/>
              <a:gd name="G12" fmla="+- G10 10800 0"/>
              <a:gd name="G13" fmla="+- 10800 0 G10"/>
              <a:gd name="G14" fmla="+- G11 10800 0"/>
              <a:gd name="G15" fmla="+- 10800 0 G11"/>
              <a:gd name="G16" fmla="+- 21600 0 G0"/>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close/>
                <a:moveTo>
                  <a:pt x="4198" y="6106"/>
                </a:moveTo>
                <a:cubicBezTo>
                  <a:pt x="3223" y="7477"/>
                  <a:pt x="2700" y="9117"/>
                  <a:pt x="2700" y="10799"/>
                </a:cubicBezTo>
                <a:cubicBezTo>
                  <a:pt x="2700" y="15273"/>
                  <a:pt x="6326" y="18900"/>
                  <a:pt x="10800" y="18900"/>
                </a:cubicBezTo>
                <a:cubicBezTo>
                  <a:pt x="12482" y="18900"/>
                  <a:pt x="14122" y="18376"/>
                  <a:pt x="15493" y="17401"/>
                </a:cubicBezTo>
                <a:close/>
              </a:path>
            </a:pathLst>
          </a:custGeom>
          <a:gradFill rotWithShape="1">
            <a:gsLst>
              <a:gs pos="0">
                <a:schemeClr val="hlink">
                  <a:alpha val="50000"/>
                </a:schemeClr>
              </a:gs>
              <a:gs pos="100000">
                <a:schemeClr val="hlink">
                  <a:gamma/>
                  <a:shade val="46275"/>
                  <a:invGamma/>
                </a:schemeClr>
              </a:gs>
            </a:gsLst>
            <a:lin ang="5400000" scaled="1"/>
          </a:gradFill>
          <a:ln w="8001" algn="ctr">
            <a:solidFill>
              <a:schemeClr val="tx1"/>
            </a:solidFill>
            <a:miter lim="800000"/>
            <a:headEnd/>
            <a:tailEnd/>
          </a:ln>
          <a:effectLst/>
        </p:spPr>
        <p:txBody>
          <a:bodyPr wrap="none" anchor="ctr">
            <a:spAutoFit/>
          </a:bodyPr>
          <a:lstStyle/>
          <a:p>
            <a:pPr>
              <a:defRPr/>
            </a:pPr>
            <a:endParaRPr lang="en-GB"/>
          </a:p>
        </p:txBody>
      </p:sp>
      <p:grpSp>
        <p:nvGrpSpPr>
          <p:cNvPr id="20528" name="Group 48"/>
          <p:cNvGrpSpPr>
            <a:grpSpLocks noChangeAspect="1"/>
          </p:cNvGrpSpPr>
          <p:nvPr/>
        </p:nvGrpSpPr>
        <p:grpSpPr bwMode="auto">
          <a:xfrm>
            <a:off x="3406775" y="3176588"/>
            <a:ext cx="320675" cy="203200"/>
            <a:chOff x="2230" y="1921"/>
            <a:chExt cx="267" cy="170"/>
          </a:xfrm>
        </p:grpSpPr>
        <p:sp>
          <p:nvSpPr>
            <p:cNvPr id="20650" name="Rectangle 49"/>
            <p:cNvSpPr>
              <a:spLocks noChangeAspect="1" noChangeArrowheads="1"/>
            </p:cNvSpPr>
            <p:nvPr/>
          </p:nvSpPr>
          <p:spPr bwMode="auto">
            <a:xfrm rot="-8921848">
              <a:off x="2342" y="1993"/>
              <a:ext cx="22" cy="16"/>
            </a:xfrm>
            <a:prstGeom prst="rect">
              <a:avLst/>
            </a:prstGeom>
            <a:solidFill>
              <a:schemeClr val="tx2"/>
            </a:solidFill>
            <a:ln w="3175">
              <a:solidFill>
                <a:srgbClr val="FFFF00"/>
              </a:solidFill>
              <a:miter lim="800000"/>
              <a:headEnd/>
              <a:tailEnd/>
            </a:ln>
          </p:spPr>
          <p:txBody>
            <a:bodyPr anchor="ctr">
              <a:spAutoFit/>
            </a:bodyPr>
            <a:lstStyle/>
            <a:p>
              <a:endParaRPr lang="en-GB"/>
            </a:p>
          </p:txBody>
        </p:sp>
        <p:sp>
          <p:nvSpPr>
            <p:cNvPr id="20651" name="Rectangle 50"/>
            <p:cNvSpPr>
              <a:spLocks noChangeAspect="1" noChangeArrowheads="1"/>
            </p:cNvSpPr>
            <p:nvPr/>
          </p:nvSpPr>
          <p:spPr bwMode="auto">
            <a:xfrm rot="-6900000">
              <a:off x="2328" y="1966"/>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p>
          </p:txBody>
        </p:sp>
        <p:sp>
          <p:nvSpPr>
            <p:cNvPr id="20652" name="Rectangle 51"/>
            <p:cNvSpPr>
              <a:spLocks noChangeAspect="1" noChangeArrowheads="1"/>
            </p:cNvSpPr>
            <p:nvPr/>
          </p:nvSpPr>
          <p:spPr bwMode="auto">
            <a:xfrm rot="-6900000">
              <a:off x="2354" y="1954"/>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p>
          </p:txBody>
        </p:sp>
        <p:sp>
          <p:nvSpPr>
            <p:cNvPr id="20653" name="Rectangle 52"/>
            <p:cNvSpPr>
              <a:spLocks noChangeAspect="1" noChangeArrowheads="1"/>
            </p:cNvSpPr>
            <p:nvPr/>
          </p:nvSpPr>
          <p:spPr bwMode="auto">
            <a:xfrm rot="-6900000">
              <a:off x="2409" y="1874"/>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p>
          </p:txBody>
        </p:sp>
        <p:sp>
          <p:nvSpPr>
            <p:cNvPr id="20654" name="Rectangle 53"/>
            <p:cNvSpPr>
              <a:spLocks noChangeAspect="1" noChangeArrowheads="1"/>
            </p:cNvSpPr>
            <p:nvPr/>
          </p:nvSpPr>
          <p:spPr bwMode="auto">
            <a:xfrm rot="-8839028">
              <a:off x="2307" y="1970"/>
              <a:ext cx="13" cy="110"/>
            </a:xfrm>
            <a:prstGeom prst="rect">
              <a:avLst/>
            </a:prstGeom>
            <a:solidFill>
              <a:schemeClr val="tx2"/>
            </a:solidFill>
            <a:ln w="9525">
              <a:solidFill>
                <a:srgbClr val="FFFF00"/>
              </a:solidFill>
              <a:miter lim="800000"/>
              <a:headEnd/>
              <a:tailEnd/>
            </a:ln>
          </p:spPr>
          <p:txBody>
            <a:bodyPr anchor="ctr">
              <a:spAutoFit/>
            </a:bodyPr>
            <a:lstStyle/>
            <a:p>
              <a:endParaRPr lang="en-GB"/>
            </a:p>
          </p:txBody>
        </p:sp>
        <p:sp>
          <p:nvSpPr>
            <p:cNvPr id="20655" name="Rectangle 54"/>
            <p:cNvSpPr>
              <a:spLocks noChangeAspect="1" noChangeArrowheads="1"/>
            </p:cNvSpPr>
            <p:nvPr/>
          </p:nvSpPr>
          <p:spPr bwMode="auto">
            <a:xfrm rot="-8839028">
              <a:off x="2329" y="1980"/>
              <a:ext cx="14" cy="111"/>
            </a:xfrm>
            <a:prstGeom prst="rect">
              <a:avLst/>
            </a:prstGeom>
            <a:solidFill>
              <a:schemeClr val="tx2"/>
            </a:solidFill>
            <a:ln w="9525">
              <a:solidFill>
                <a:srgbClr val="FFFF00"/>
              </a:solidFill>
              <a:miter lim="800000"/>
              <a:headEnd/>
              <a:tailEnd/>
            </a:ln>
          </p:spPr>
          <p:txBody>
            <a:bodyPr anchor="ctr">
              <a:spAutoFit/>
            </a:bodyPr>
            <a:lstStyle/>
            <a:p>
              <a:endParaRPr lang="en-GB"/>
            </a:p>
          </p:txBody>
        </p:sp>
        <p:sp>
          <p:nvSpPr>
            <p:cNvPr id="20656" name="Rectangle 55"/>
            <p:cNvSpPr>
              <a:spLocks noChangeAspect="1" noChangeArrowheads="1"/>
            </p:cNvSpPr>
            <p:nvPr/>
          </p:nvSpPr>
          <p:spPr bwMode="auto">
            <a:xfrm rot="16721847" flipH="1">
              <a:off x="2318" y="1938"/>
              <a:ext cx="22" cy="16"/>
            </a:xfrm>
            <a:prstGeom prst="rect">
              <a:avLst/>
            </a:prstGeom>
            <a:solidFill>
              <a:schemeClr val="tx2"/>
            </a:solidFill>
            <a:ln w="3175">
              <a:solidFill>
                <a:srgbClr val="FFFF00"/>
              </a:solidFill>
              <a:miter lim="800000"/>
              <a:headEnd/>
              <a:tailEnd/>
            </a:ln>
          </p:spPr>
          <p:txBody>
            <a:bodyPr anchor="ctr">
              <a:spAutoFit/>
            </a:bodyPr>
            <a:lstStyle/>
            <a:p>
              <a:endParaRPr lang="en-GB"/>
            </a:p>
          </p:txBody>
        </p:sp>
        <p:sp>
          <p:nvSpPr>
            <p:cNvPr id="20657" name="Rectangle 56"/>
            <p:cNvSpPr>
              <a:spLocks noChangeAspect="1" noChangeArrowheads="1"/>
            </p:cNvSpPr>
            <p:nvPr/>
          </p:nvSpPr>
          <p:spPr bwMode="auto">
            <a:xfrm rot="-6900000">
              <a:off x="2396" y="1846"/>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p>
          </p:txBody>
        </p:sp>
        <p:sp>
          <p:nvSpPr>
            <p:cNvPr id="20658" name="Rectangle 57"/>
            <p:cNvSpPr>
              <a:spLocks noChangeAspect="1" noChangeArrowheads="1"/>
            </p:cNvSpPr>
            <p:nvPr/>
          </p:nvSpPr>
          <p:spPr bwMode="auto">
            <a:xfrm rot="16639028" flipH="1">
              <a:off x="2279" y="1903"/>
              <a:ext cx="13" cy="111"/>
            </a:xfrm>
            <a:prstGeom prst="rect">
              <a:avLst/>
            </a:prstGeom>
            <a:solidFill>
              <a:schemeClr val="tx2"/>
            </a:solidFill>
            <a:ln w="9525">
              <a:solidFill>
                <a:srgbClr val="FFFF00"/>
              </a:solidFill>
              <a:miter lim="800000"/>
              <a:headEnd/>
              <a:tailEnd/>
            </a:ln>
          </p:spPr>
          <p:txBody>
            <a:bodyPr anchor="ctr">
              <a:spAutoFit/>
            </a:bodyPr>
            <a:lstStyle/>
            <a:p>
              <a:endParaRPr lang="en-GB"/>
            </a:p>
          </p:txBody>
        </p:sp>
        <p:sp>
          <p:nvSpPr>
            <p:cNvPr id="20659" name="Rectangle 58"/>
            <p:cNvSpPr>
              <a:spLocks noChangeAspect="1" noChangeArrowheads="1"/>
            </p:cNvSpPr>
            <p:nvPr/>
          </p:nvSpPr>
          <p:spPr bwMode="auto">
            <a:xfrm rot="16639028" flipH="1">
              <a:off x="2283" y="1882"/>
              <a:ext cx="13" cy="111"/>
            </a:xfrm>
            <a:prstGeom prst="rect">
              <a:avLst/>
            </a:prstGeom>
            <a:solidFill>
              <a:schemeClr val="tx2"/>
            </a:solidFill>
            <a:ln w="9525">
              <a:solidFill>
                <a:srgbClr val="FFFF00"/>
              </a:solidFill>
              <a:miter lim="800000"/>
              <a:headEnd/>
              <a:tailEnd/>
            </a:ln>
          </p:spPr>
          <p:txBody>
            <a:bodyPr anchor="ctr">
              <a:spAutoFit/>
            </a:bodyPr>
            <a:lstStyle/>
            <a:p>
              <a:endParaRPr lang="en-GB"/>
            </a:p>
          </p:txBody>
        </p:sp>
      </p:grpSp>
      <p:grpSp>
        <p:nvGrpSpPr>
          <p:cNvPr id="20529" name="Group 59"/>
          <p:cNvGrpSpPr>
            <a:grpSpLocks noChangeAspect="1"/>
          </p:cNvGrpSpPr>
          <p:nvPr/>
        </p:nvGrpSpPr>
        <p:grpSpPr bwMode="auto">
          <a:xfrm rot="-2876406">
            <a:off x="3590925" y="2522538"/>
            <a:ext cx="320675" cy="203200"/>
            <a:chOff x="2230" y="1921"/>
            <a:chExt cx="267" cy="170"/>
          </a:xfrm>
        </p:grpSpPr>
        <p:sp>
          <p:nvSpPr>
            <p:cNvPr id="20640" name="Rectangle 60"/>
            <p:cNvSpPr>
              <a:spLocks noChangeAspect="1" noChangeArrowheads="1"/>
            </p:cNvSpPr>
            <p:nvPr/>
          </p:nvSpPr>
          <p:spPr bwMode="auto">
            <a:xfrm rot="-8921848">
              <a:off x="2342" y="1993"/>
              <a:ext cx="22" cy="16"/>
            </a:xfrm>
            <a:prstGeom prst="rect">
              <a:avLst/>
            </a:prstGeom>
            <a:solidFill>
              <a:schemeClr val="tx2"/>
            </a:solidFill>
            <a:ln w="3175">
              <a:solidFill>
                <a:srgbClr val="FFFF00"/>
              </a:solidFill>
              <a:miter lim="800000"/>
              <a:headEnd/>
              <a:tailEnd/>
            </a:ln>
          </p:spPr>
          <p:txBody>
            <a:bodyPr anchor="ctr">
              <a:spAutoFit/>
            </a:bodyPr>
            <a:lstStyle/>
            <a:p>
              <a:endParaRPr lang="en-GB"/>
            </a:p>
          </p:txBody>
        </p:sp>
        <p:sp>
          <p:nvSpPr>
            <p:cNvPr id="20641" name="Rectangle 61"/>
            <p:cNvSpPr>
              <a:spLocks noChangeAspect="1" noChangeArrowheads="1"/>
            </p:cNvSpPr>
            <p:nvPr/>
          </p:nvSpPr>
          <p:spPr bwMode="auto">
            <a:xfrm rot="-6900000">
              <a:off x="2328" y="1966"/>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p>
          </p:txBody>
        </p:sp>
        <p:sp>
          <p:nvSpPr>
            <p:cNvPr id="20642" name="Rectangle 62"/>
            <p:cNvSpPr>
              <a:spLocks noChangeAspect="1" noChangeArrowheads="1"/>
            </p:cNvSpPr>
            <p:nvPr/>
          </p:nvSpPr>
          <p:spPr bwMode="auto">
            <a:xfrm rot="-6900000">
              <a:off x="2354" y="1954"/>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p>
          </p:txBody>
        </p:sp>
        <p:sp>
          <p:nvSpPr>
            <p:cNvPr id="20643" name="Rectangle 63"/>
            <p:cNvSpPr>
              <a:spLocks noChangeAspect="1" noChangeArrowheads="1"/>
            </p:cNvSpPr>
            <p:nvPr/>
          </p:nvSpPr>
          <p:spPr bwMode="auto">
            <a:xfrm rot="-6900000">
              <a:off x="2409" y="1874"/>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p>
          </p:txBody>
        </p:sp>
        <p:sp>
          <p:nvSpPr>
            <p:cNvPr id="20644" name="Rectangle 64"/>
            <p:cNvSpPr>
              <a:spLocks noChangeAspect="1" noChangeArrowheads="1"/>
            </p:cNvSpPr>
            <p:nvPr/>
          </p:nvSpPr>
          <p:spPr bwMode="auto">
            <a:xfrm rot="-8839028">
              <a:off x="2307" y="1970"/>
              <a:ext cx="13" cy="110"/>
            </a:xfrm>
            <a:prstGeom prst="rect">
              <a:avLst/>
            </a:prstGeom>
            <a:solidFill>
              <a:schemeClr val="tx2"/>
            </a:solidFill>
            <a:ln w="9525">
              <a:solidFill>
                <a:srgbClr val="FFFF00"/>
              </a:solidFill>
              <a:miter lim="800000"/>
              <a:headEnd/>
              <a:tailEnd/>
            </a:ln>
          </p:spPr>
          <p:txBody>
            <a:bodyPr anchor="ctr">
              <a:spAutoFit/>
            </a:bodyPr>
            <a:lstStyle/>
            <a:p>
              <a:endParaRPr lang="en-GB"/>
            </a:p>
          </p:txBody>
        </p:sp>
        <p:sp>
          <p:nvSpPr>
            <p:cNvPr id="20645" name="Rectangle 65"/>
            <p:cNvSpPr>
              <a:spLocks noChangeAspect="1" noChangeArrowheads="1"/>
            </p:cNvSpPr>
            <p:nvPr/>
          </p:nvSpPr>
          <p:spPr bwMode="auto">
            <a:xfrm rot="-8839028">
              <a:off x="2329" y="1980"/>
              <a:ext cx="14" cy="111"/>
            </a:xfrm>
            <a:prstGeom prst="rect">
              <a:avLst/>
            </a:prstGeom>
            <a:solidFill>
              <a:schemeClr val="tx2"/>
            </a:solidFill>
            <a:ln w="9525">
              <a:solidFill>
                <a:srgbClr val="FFFF00"/>
              </a:solidFill>
              <a:miter lim="800000"/>
              <a:headEnd/>
              <a:tailEnd/>
            </a:ln>
          </p:spPr>
          <p:txBody>
            <a:bodyPr anchor="ctr">
              <a:spAutoFit/>
            </a:bodyPr>
            <a:lstStyle/>
            <a:p>
              <a:endParaRPr lang="en-GB"/>
            </a:p>
          </p:txBody>
        </p:sp>
        <p:sp>
          <p:nvSpPr>
            <p:cNvPr id="20646" name="Rectangle 66"/>
            <p:cNvSpPr>
              <a:spLocks noChangeAspect="1" noChangeArrowheads="1"/>
            </p:cNvSpPr>
            <p:nvPr/>
          </p:nvSpPr>
          <p:spPr bwMode="auto">
            <a:xfrm rot="16721847" flipH="1">
              <a:off x="2318" y="1938"/>
              <a:ext cx="22" cy="16"/>
            </a:xfrm>
            <a:prstGeom prst="rect">
              <a:avLst/>
            </a:prstGeom>
            <a:solidFill>
              <a:schemeClr val="tx2"/>
            </a:solidFill>
            <a:ln w="3175">
              <a:solidFill>
                <a:srgbClr val="FFFF00"/>
              </a:solidFill>
              <a:miter lim="800000"/>
              <a:headEnd/>
              <a:tailEnd/>
            </a:ln>
          </p:spPr>
          <p:txBody>
            <a:bodyPr anchor="ctr">
              <a:spAutoFit/>
            </a:bodyPr>
            <a:lstStyle/>
            <a:p>
              <a:endParaRPr lang="en-GB"/>
            </a:p>
          </p:txBody>
        </p:sp>
        <p:sp>
          <p:nvSpPr>
            <p:cNvPr id="20647" name="Rectangle 67"/>
            <p:cNvSpPr>
              <a:spLocks noChangeAspect="1" noChangeArrowheads="1"/>
            </p:cNvSpPr>
            <p:nvPr/>
          </p:nvSpPr>
          <p:spPr bwMode="auto">
            <a:xfrm rot="-6900000">
              <a:off x="2396" y="1846"/>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p>
          </p:txBody>
        </p:sp>
        <p:sp>
          <p:nvSpPr>
            <p:cNvPr id="20648" name="Rectangle 68"/>
            <p:cNvSpPr>
              <a:spLocks noChangeAspect="1" noChangeArrowheads="1"/>
            </p:cNvSpPr>
            <p:nvPr/>
          </p:nvSpPr>
          <p:spPr bwMode="auto">
            <a:xfrm rot="16639028" flipH="1">
              <a:off x="2279" y="1903"/>
              <a:ext cx="13" cy="111"/>
            </a:xfrm>
            <a:prstGeom prst="rect">
              <a:avLst/>
            </a:prstGeom>
            <a:solidFill>
              <a:schemeClr val="tx2"/>
            </a:solidFill>
            <a:ln w="9525">
              <a:solidFill>
                <a:srgbClr val="FFFF00"/>
              </a:solidFill>
              <a:miter lim="800000"/>
              <a:headEnd/>
              <a:tailEnd/>
            </a:ln>
          </p:spPr>
          <p:txBody>
            <a:bodyPr anchor="ctr">
              <a:spAutoFit/>
            </a:bodyPr>
            <a:lstStyle/>
            <a:p>
              <a:endParaRPr lang="en-GB"/>
            </a:p>
          </p:txBody>
        </p:sp>
        <p:sp>
          <p:nvSpPr>
            <p:cNvPr id="20649" name="Rectangle 69"/>
            <p:cNvSpPr>
              <a:spLocks noChangeAspect="1" noChangeArrowheads="1"/>
            </p:cNvSpPr>
            <p:nvPr/>
          </p:nvSpPr>
          <p:spPr bwMode="auto">
            <a:xfrm rot="16639028" flipH="1">
              <a:off x="2283" y="1882"/>
              <a:ext cx="13" cy="111"/>
            </a:xfrm>
            <a:prstGeom prst="rect">
              <a:avLst/>
            </a:prstGeom>
            <a:solidFill>
              <a:schemeClr val="tx2"/>
            </a:solidFill>
            <a:ln w="9525">
              <a:solidFill>
                <a:srgbClr val="FFFF00"/>
              </a:solidFill>
              <a:miter lim="800000"/>
              <a:headEnd/>
              <a:tailEnd/>
            </a:ln>
          </p:spPr>
          <p:txBody>
            <a:bodyPr anchor="ctr">
              <a:spAutoFit/>
            </a:bodyPr>
            <a:lstStyle/>
            <a:p>
              <a:endParaRPr lang="en-GB"/>
            </a:p>
          </p:txBody>
        </p:sp>
      </p:grpSp>
      <p:grpSp>
        <p:nvGrpSpPr>
          <p:cNvPr id="20530" name="Group 70"/>
          <p:cNvGrpSpPr>
            <a:grpSpLocks noChangeAspect="1"/>
          </p:cNvGrpSpPr>
          <p:nvPr/>
        </p:nvGrpSpPr>
        <p:grpSpPr bwMode="auto">
          <a:xfrm rot="-5561027">
            <a:off x="3057525" y="2503488"/>
            <a:ext cx="320675" cy="203200"/>
            <a:chOff x="2230" y="1921"/>
            <a:chExt cx="267" cy="170"/>
          </a:xfrm>
        </p:grpSpPr>
        <p:sp>
          <p:nvSpPr>
            <p:cNvPr id="20630" name="Rectangle 71"/>
            <p:cNvSpPr>
              <a:spLocks noChangeAspect="1" noChangeArrowheads="1"/>
            </p:cNvSpPr>
            <p:nvPr/>
          </p:nvSpPr>
          <p:spPr bwMode="auto">
            <a:xfrm rot="-8921848">
              <a:off x="2342" y="1993"/>
              <a:ext cx="22" cy="16"/>
            </a:xfrm>
            <a:prstGeom prst="rect">
              <a:avLst/>
            </a:prstGeom>
            <a:solidFill>
              <a:schemeClr val="tx2"/>
            </a:solidFill>
            <a:ln w="3175">
              <a:solidFill>
                <a:srgbClr val="FFCC00"/>
              </a:solidFill>
              <a:miter lim="800000"/>
              <a:headEnd/>
              <a:tailEnd/>
            </a:ln>
          </p:spPr>
          <p:txBody>
            <a:bodyPr anchor="ctr">
              <a:spAutoFit/>
            </a:bodyPr>
            <a:lstStyle/>
            <a:p>
              <a:endParaRPr lang="en-GB"/>
            </a:p>
          </p:txBody>
        </p:sp>
        <p:sp>
          <p:nvSpPr>
            <p:cNvPr id="20631" name="Rectangle 72"/>
            <p:cNvSpPr>
              <a:spLocks noChangeAspect="1" noChangeArrowheads="1"/>
            </p:cNvSpPr>
            <p:nvPr/>
          </p:nvSpPr>
          <p:spPr bwMode="auto">
            <a:xfrm rot="-6900000">
              <a:off x="2328" y="1966"/>
              <a:ext cx="27" cy="14"/>
            </a:xfrm>
            <a:prstGeom prst="rect">
              <a:avLst/>
            </a:prstGeom>
            <a:solidFill>
              <a:schemeClr val="tx2"/>
            </a:solidFill>
            <a:ln w="3175">
              <a:solidFill>
                <a:srgbClr val="FFCC00"/>
              </a:solidFill>
              <a:miter lim="800000"/>
              <a:headEnd/>
              <a:tailEnd/>
            </a:ln>
          </p:spPr>
          <p:txBody>
            <a:bodyPr wrap="none" anchor="ctr">
              <a:spAutoFit/>
            </a:bodyPr>
            <a:lstStyle/>
            <a:p>
              <a:endParaRPr lang="en-GB"/>
            </a:p>
          </p:txBody>
        </p:sp>
        <p:sp>
          <p:nvSpPr>
            <p:cNvPr id="20632" name="Rectangle 73"/>
            <p:cNvSpPr>
              <a:spLocks noChangeAspect="1" noChangeArrowheads="1"/>
            </p:cNvSpPr>
            <p:nvPr/>
          </p:nvSpPr>
          <p:spPr bwMode="auto">
            <a:xfrm rot="-6900000">
              <a:off x="2354" y="1954"/>
              <a:ext cx="27" cy="14"/>
            </a:xfrm>
            <a:prstGeom prst="rect">
              <a:avLst/>
            </a:prstGeom>
            <a:solidFill>
              <a:schemeClr val="tx2"/>
            </a:solidFill>
            <a:ln w="3175">
              <a:solidFill>
                <a:srgbClr val="FFCC00"/>
              </a:solidFill>
              <a:miter lim="800000"/>
              <a:headEnd/>
              <a:tailEnd/>
            </a:ln>
          </p:spPr>
          <p:txBody>
            <a:bodyPr wrap="none" anchor="ctr">
              <a:spAutoFit/>
            </a:bodyPr>
            <a:lstStyle/>
            <a:p>
              <a:endParaRPr lang="en-GB"/>
            </a:p>
          </p:txBody>
        </p:sp>
        <p:sp>
          <p:nvSpPr>
            <p:cNvPr id="20633" name="Rectangle 74"/>
            <p:cNvSpPr>
              <a:spLocks noChangeAspect="1" noChangeArrowheads="1"/>
            </p:cNvSpPr>
            <p:nvPr/>
          </p:nvSpPr>
          <p:spPr bwMode="auto">
            <a:xfrm rot="-6900000">
              <a:off x="2409" y="1874"/>
              <a:ext cx="13" cy="163"/>
            </a:xfrm>
            <a:prstGeom prst="rect">
              <a:avLst/>
            </a:prstGeom>
            <a:solidFill>
              <a:schemeClr val="tx2"/>
            </a:solidFill>
            <a:ln w="9525">
              <a:solidFill>
                <a:srgbClr val="FFCC00"/>
              </a:solidFill>
              <a:miter lim="800000"/>
              <a:headEnd/>
              <a:tailEnd/>
            </a:ln>
          </p:spPr>
          <p:txBody>
            <a:bodyPr wrap="none" anchor="ctr">
              <a:spAutoFit/>
            </a:bodyPr>
            <a:lstStyle/>
            <a:p>
              <a:endParaRPr lang="en-GB"/>
            </a:p>
          </p:txBody>
        </p:sp>
        <p:sp>
          <p:nvSpPr>
            <p:cNvPr id="20634" name="Rectangle 75"/>
            <p:cNvSpPr>
              <a:spLocks noChangeAspect="1" noChangeArrowheads="1"/>
            </p:cNvSpPr>
            <p:nvPr/>
          </p:nvSpPr>
          <p:spPr bwMode="auto">
            <a:xfrm rot="-8839028">
              <a:off x="2307" y="1970"/>
              <a:ext cx="13" cy="110"/>
            </a:xfrm>
            <a:prstGeom prst="rect">
              <a:avLst/>
            </a:prstGeom>
            <a:solidFill>
              <a:schemeClr val="tx2"/>
            </a:solidFill>
            <a:ln w="9525">
              <a:solidFill>
                <a:srgbClr val="FFCC00"/>
              </a:solidFill>
              <a:miter lim="800000"/>
              <a:headEnd/>
              <a:tailEnd/>
            </a:ln>
          </p:spPr>
          <p:txBody>
            <a:bodyPr anchor="ctr">
              <a:spAutoFit/>
            </a:bodyPr>
            <a:lstStyle/>
            <a:p>
              <a:endParaRPr lang="en-GB"/>
            </a:p>
          </p:txBody>
        </p:sp>
        <p:sp>
          <p:nvSpPr>
            <p:cNvPr id="20635" name="Rectangle 76"/>
            <p:cNvSpPr>
              <a:spLocks noChangeAspect="1" noChangeArrowheads="1"/>
            </p:cNvSpPr>
            <p:nvPr/>
          </p:nvSpPr>
          <p:spPr bwMode="auto">
            <a:xfrm rot="-8839028">
              <a:off x="2329" y="1980"/>
              <a:ext cx="14" cy="111"/>
            </a:xfrm>
            <a:prstGeom prst="rect">
              <a:avLst/>
            </a:prstGeom>
            <a:solidFill>
              <a:schemeClr val="tx2"/>
            </a:solidFill>
            <a:ln w="9525">
              <a:solidFill>
                <a:srgbClr val="FFCC00"/>
              </a:solidFill>
              <a:miter lim="800000"/>
              <a:headEnd/>
              <a:tailEnd/>
            </a:ln>
          </p:spPr>
          <p:txBody>
            <a:bodyPr anchor="ctr">
              <a:spAutoFit/>
            </a:bodyPr>
            <a:lstStyle/>
            <a:p>
              <a:endParaRPr lang="en-GB"/>
            </a:p>
          </p:txBody>
        </p:sp>
        <p:sp>
          <p:nvSpPr>
            <p:cNvPr id="20636" name="Rectangle 77"/>
            <p:cNvSpPr>
              <a:spLocks noChangeAspect="1" noChangeArrowheads="1"/>
            </p:cNvSpPr>
            <p:nvPr/>
          </p:nvSpPr>
          <p:spPr bwMode="auto">
            <a:xfrm rot="16721847" flipH="1">
              <a:off x="2318" y="1938"/>
              <a:ext cx="22" cy="16"/>
            </a:xfrm>
            <a:prstGeom prst="rect">
              <a:avLst/>
            </a:prstGeom>
            <a:solidFill>
              <a:schemeClr val="tx2"/>
            </a:solidFill>
            <a:ln w="3175">
              <a:solidFill>
                <a:srgbClr val="FFCC00"/>
              </a:solidFill>
              <a:miter lim="800000"/>
              <a:headEnd/>
              <a:tailEnd/>
            </a:ln>
          </p:spPr>
          <p:txBody>
            <a:bodyPr anchor="ctr">
              <a:spAutoFit/>
            </a:bodyPr>
            <a:lstStyle/>
            <a:p>
              <a:endParaRPr lang="en-GB"/>
            </a:p>
          </p:txBody>
        </p:sp>
        <p:sp>
          <p:nvSpPr>
            <p:cNvPr id="20637" name="Rectangle 78"/>
            <p:cNvSpPr>
              <a:spLocks noChangeAspect="1" noChangeArrowheads="1"/>
            </p:cNvSpPr>
            <p:nvPr/>
          </p:nvSpPr>
          <p:spPr bwMode="auto">
            <a:xfrm rot="-6900000">
              <a:off x="2396" y="1846"/>
              <a:ext cx="13" cy="163"/>
            </a:xfrm>
            <a:prstGeom prst="rect">
              <a:avLst/>
            </a:prstGeom>
            <a:solidFill>
              <a:schemeClr val="tx2"/>
            </a:solidFill>
            <a:ln w="9525">
              <a:solidFill>
                <a:srgbClr val="FFCC00"/>
              </a:solidFill>
              <a:miter lim="800000"/>
              <a:headEnd/>
              <a:tailEnd/>
            </a:ln>
          </p:spPr>
          <p:txBody>
            <a:bodyPr wrap="none" anchor="ctr">
              <a:spAutoFit/>
            </a:bodyPr>
            <a:lstStyle/>
            <a:p>
              <a:endParaRPr lang="en-GB"/>
            </a:p>
          </p:txBody>
        </p:sp>
        <p:sp>
          <p:nvSpPr>
            <p:cNvPr id="20638" name="Rectangle 79"/>
            <p:cNvSpPr>
              <a:spLocks noChangeAspect="1" noChangeArrowheads="1"/>
            </p:cNvSpPr>
            <p:nvPr/>
          </p:nvSpPr>
          <p:spPr bwMode="auto">
            <a:xfrm rot="16639028" flipH="1">
              <a:off x="2279" y="1903"/>
              <a:ext cx="13" cy="111"/>
            </a:xfrm>
            <a:prstGeom prst="rect">
              <a:avLst/>
            </a:prstGeom>
            <a:solidFill>
              <a:schemeClr val="tx2"/>
            </a:solidFill>
            <a:ln w="9525">
              <a:solidFill>
                <a:srgbClr val="FFCC00"/>
              </a:solidFill>
              <a:miter lim="800000"/>
              <a:headEnd/>
              <a:tailEnd/>
            </a:ln>
          </p:spPr>
          <p:txBody>
            <a:bodyPr anchor="ctr">
              <a:spAutoFit/>
            </a:bodyPr>
            <a:lstStyle/>
            <a:p>
              <a:endParaRPr lang="en-GB"/>
            </a:p>
          </p:txBody>
        </p:sp>
        <p:sp>
          <p:nvSpPr>
            <p:cNvPr id="20639" name="Rectangle 80"/>
            <p:cNvSpPr>
              <a:spLocks noChangeAspect="1" noChangeArrowheads="1"/>
            </p:cNvSpPr>
            <p:nvPr/>
          </p:nvSpPr>
          <p:spPr bwMode="auto">
            <a:xfrm rot="16639028" flipH="1">
              <a:off x="2283" y="1882"/>
              <a:ext cx="13" cy="111"/>
            </a:xfrm>
            <a:prstGeom prst="rect">
              <a:avLst/>
            </a:prstGeom>
            <a:solidFill>
              <a:schemeClr val="tx2"/>
            </a:solidFill>
            <a:ln w="9525">
              <a:solidFill>
                <a:srgbClr val="FFCC00"/>
              </a:solidFill>
              <a:miter lim="800000"/>
              <a:headEnd/>
              <a:tailEnd/>
            </a:ln>
          </p:spPr>
          <p:txBody>
            <a:bodyPr anchor="ctr">
              <a:spAutoFit/>
            </a:bodyPr>
            <a:lstStyle/>
            <a:p>
              <a:endParaRPr lang="en-GB"/>
            </a:p>
          </p:txBody>
        </p:sp>
      </p:grpSp>
      <p:grpSp>
        <p:nvGrpSpPr>
          <p:cNvPr id="20531" name="Group 81"/>
          <p:cNvGrpSpPr>
            <a:grpSpLocks noChangeAspect="1"/>
          </p:cNvGrpSpPr>
          <p:nvPr/>
        </p:nvGrpSpPr>
        <p:grpSpPr bwMode="auto">
          <a:xfrm rot="6334352">
            <a:off x="3381375" y="3589338"/>
            <a:ext cx="320675" cy="203200"/>
            <a:chOff x="2230" y="1921"/>
            <a:chExt cx="267" cy="170"/>
          </a:xfrm>
        </p:grpSpPr>
        <p:sp>
          <p:nvSpPr>
            <p:cNvPr id="20620" name="Rectangle 82"/>
            <p:cNvSpPr>
              <a:spLocks noChangeAspect="1" noChangeArrowheads="1"/>
            </p:cNvSpPr>
            <p:nvPr/>
          </p:nvSpPr>
          <p:spPr bwMode="auto">
            <a:xfrm rot="-8921848">
              <a:off x="2342" y="1993"/>
              <a:ext cx="22" cy="16"/>
            </a:xfrm>
            <a:prstGeom prst="rect">
              <a:avLst/>
            </a:prstGeom>
            <a:solidFill>
              <a:schemeClr val="tx2"/>
            </a:solidFill>
            <a:ln w="3175">
              <a:solidFill>
                <a:srgbClr val="FFFF00"/>
              </a:solidFill>
              <a:miter lim="800000"/>
              <a:headEnd/>
              <a:tailEnd/>
            </a:ln>
          </p:spPr>
          <p:txBody>
            <a:bodyPr anchor="ctr">
              <a:spAutoFit/>
            </a:bodyPr>
            <a:lstStyle/>
            <a:p>
              <a:endParaRPr lang="en-GB"/>
            </a:p>
          </p:txBody>
        </p:sp>
        <p:sp>
          <p:nvSpPr>
            <p:cNvPr id="20621" name="Rectangle 83"/>
            <p:cNvSpPr>
              <a:spLocks noChangeAspect="1" noChangeArrowheads="1"/>
            </p:cNvSpPr>
            <p:nvPr/>
          </p:nvSpPr>
          <p:spPr bwMode="auto">
            <a:xfrm rot="-6900000">
              <a:off x="2328" y="1966"/>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p>
          </p:txBody>
        </p:sp>
        <p:sp>
          <p:nvSpPr>
            <p:cNvPr id="20622" name="Rectangle 84"/>
            <p:cNvSpPr>
              <a:spLocks noChangeAspect="1" noChangeArrowheads="1"/>
            </p:cNvSpPr>
            <p:nvPr/>
          </p:nvSpPr>
          <p:spPr bwMode="auto">
            <a:xfrm rot="-6900000">
              <a:off x="2354" y="1954"/>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p>
          </p:txBody>
        </p:sp>
        <p:sp>
          <p:nvSpPr>
            <p:cNvPr id="20623" name="Rectangle 85"/>
            <p:cNvSpPr>
              <a:spLocks noChangeAspect="1" noChangeArrowheads="1"/>
            </p:cNvSpPr>
            <p:nvPr/>
          </p:nvSpPr>
          <p:spPr bwMode="auto">
            <a:xfrm rot="-6900000">
              <a:off x="2409" y="1874"/>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p>
          </p:txBody>
        </p:sp>
        <p:sp>
          <p:nvSpPr>
            <p:cNvPr id="20624" name="Rectangle 86"/>
            <p:cNvSpPr>
              <a:spLocks noChangeAspect="1" noChangeArrowheads="1"/>
            </p:cNvSpPr>
            <p:nvPr/>
          </p:nvSpPr>
          <p:spPr bwMode="auto">
            <a:xfrm rot="-8839028">
              <a:off x="2307" y="1970"/>
              <a:ext cx="13" cy="110"/>
            </a:xfrm>
            <a:prstGeom prst="rect">
              <a:avLst/>
            </a:prstGeom>
            <a:solidFill>
              <a:schemeClr val="tx2"/>
            </a:solidFill>
            <a:ln w="9525">
              <a:solidFill>
                <a:srgbClr val="FFFF00"/>
              </a:solidFill>
              <a:miter lim="800000"/>
              <a:headEnd/>
              <a:tailEnd/>
            </a:ln>
          </p:spPr>
          <p:txBody>
            <a:bodyPr anchor="ctr">
              <a:spAutoFit/>
            </a:bodyPr>
            <a:lstStyle/>
            <a:p>
              <a:endParaRPr lang="en-GB"/>
            </a:p>
          </p:txBody>
        </p:sp>
        <p:sp>
          <p:nvSpPr>
            <p:cNvPr id="20625" name="Rectangle 87"/>
            <p:cNvSpPr>
              <a:spLocks noChangeAspect="1" noChangeArrowheads="1"/>
            </p:cNvSpPr>
            <p:nvPr/>
          </p:nvSpPr>
          <p:spPr bwMode="auto">
            <a:xfrm rot="-8839028">
              <a:off x="2329" y="1980"/>
              <a:ext cx="14" cy="111"/>
            </a:xfrm>
            <a:prstGeom prst="rect">
              <a:avLst/>
            </a:prstGeom>
            <a:solidFill>
              <a:schemeClr val="tx2"/>
            </a:solidFill>
            <a:ln w="9525">
              <a:solidFill>
                <a:srgbClr val="FFFF00"/>
              </a:solidFill>
              <a:miter lim="800000"/>
              <a:headEnd/>
              <a:tailEnd/>
            </a:ln>
          </p:spPr>
          <p:txBody>
            <a:bodyPr anchor="ctr">
              <a:spAutoFit/>
            </a:bodyPr>
            <a:lstStyle/>
            <a:p>
              <a:endParaRPr lang="en-GB"/>
            </a:p>
          </p:txBody>
        </p:sp>
        <p:sp>
          <p:nvSpPr>
            <p:cNvPr id="20626" name="Rectangle 88"/>
            <p:cNvSpPr>
              <a:spLocks noChangeAspect="1" noChangeArrowheads="1"/>
            </p:cNvSpPr>
            <p:nvPr/>
          </p:nvSpPr>
          <p:spPr bwMode="auto">
            <a:xfrm rot="16721847" flipH="1">
              <a:off x="2318" y="1938"/>
              <a:ext cx="22" cy="16"/>
            </a:xfrm>
            <a:prstGeom prst="rect">
              <a:avLst/>
            </a:prstGeom>
            <a:solidFill>
              <a:schemeClr val="tx2"/>
            </a:solidFill>
            <a:ln w="3175">
              <a:solidFill>
                <a:srgbClr val="FFFF00"/>
              </a:solidFill>
              <a:miter lim="800000"/>
              <a:headEnd/>
              <a:tailEnd/>
            </a:ln>
          </p:spPr>
          <p:txBody>
            <a:bodyPr anchor="ctr">
              <a:spAutoFit/>
            </a:bodyPr>
            <a:lstStyle/>
            <a:p>
              <a:endParaRPr lang="en-GB"/>
            </a:p>
          </p:txBody>
        </p:sp>
        <p:sp>
          <p:nvSpPr>
            <p:cNvPr id="20627" name="Rectangle 89"/>
            <p:cNvSpPr>
              <a:spLocks noChangeAspect="1" noChangeArrowheads="1"/>
            </p:cNvSpPr>
            <p:nvPr/>
          </p:nvSpPr>
          <p:spPr bwMode="auto">
            <a:xfrm rot="-6900000">
              <a:off x="2396" y="1846"/>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p>
          </p:txBody>
        </p:sp>
        <p:sp>
          <p:nvSpPr>
            <p:cNvPr id="20628" name="Rectangle 90"/>
            <p:cNvSpPr>
              <a:spLocks noChangeAspect="1" noChangeArrowheads="1"/>
            </p:cNvSpPr>
            <p:nvPr/>
          </p:nvSpPr>
          <p:spPr bwMode="auto">
            <a:xfrm rot="16639028" flipH="1">
              <a:off x="2279" y="1903"/>
              <a:ext cx="13" cy="111"/>
            </a:xfrm>
            <a:prstGeom prst="rect">
              <a:avLst/>
            </a:prstGeom>
            <a:solidFill>
              <a:schemeClr val="tx2"/>
            </a:solidFill>
            <a:ln w="9525">
              <a:solidFill>
                <a:srgbClr val="FFFF00"/>
              </a:solidFill>
              <a:miter lim="800000"/>
              <a:headEnd/>
              <a:tailEnd/>
            </a:ln>
          </p:spPr>
          <p:txBody>
            <a:bodyPr anchor="ctr">
              <a:spAutoFit/>
            </a:bodyPr>
            <a:lstStyle/>
            <a:p>
              <a:endParaRPr lang="en-GB"/>
            </a:p>
          </p:txBody>
        </p:sp>
        <p:sp>
          <p:nvSpPr>
            <p:cNvPr id="20629" name="Rectangle 91"/>
            <p:cNvSpPr>
              <a:spLocks noChangeAspect="1" noChangeArrowheads="1"/>
            </p:cNvSpPr>
            <p:nvPr/>
          </p:nvSpPr>
          <p:spPr bwMode="auto">
            <a:xfrm rot="16639028" flipH="1">
              <a:off x="2283" y="1882"/>
              <a:ext cx="13" cy="111"/>
            </a:xfrm>
            <a:prstGeom prst="rect">
              <a:avLst/>
            </a:prstGeom>
            <a:solidFill>
              <a:schemeClr val="tx2"/>
            </a:solidFill>
            <a:ln w="9525">
              <a:solidFill>
                <a:srgbClr val="FFFF00"/>
              </a:solidFill>
              <a:miter lim="800000"/>
              <a:headEnd/>
              <a:tailEnd/>
            </a:ln>
          </p:spPr>
          <p:txBody>
            <a:bodyPr anchor="ctr">
              <a:spAutoFit/>
            </a:bodyPr>
            <a:lstStyle/>
            <a:p>
              <a:endParaRPr lang="en-GB"/>
            </a:p>
          </p:txBody>
        </p:sp>
      </p:grpSp>
      <p:grpSp>
        <p:nvGrpSpPr>
          <p:cNvPr id="20532" name="Group 92"/>
          <p:cNvGrpSpPr>
            <a:grpSpLocks noChangeAspect="1"/>
          </p:cNvGrpSpPr>
          <p:nvPr/>
        </p:nvGrpSpPr>
        <p:grpSpPr bwMode="auto">
          <a:xfrm rot="4819342">
            <a:off x="4175125" y="4090988"/>
            <a:ext cx="320675" cy="203200"/>
            <a:chOff x="2230" y="1921"/>
            <a:chExt cx="267" cy="170"/>
          </a:xfrm>
        </p:grpSpPr>
        <p:sp>
          <p:nvSpPr>
            <p:cNvPr id="20610" name="Rectangle 93"/>
            <p:cNvSpPr>
              <a:spLocks noChangeAspect="1" noChangeArrowheads="1"/>
            </p:cNvSpPr>
            <p:nvPr/>
          </p:nvSpPr>
          <p:spPr bwMode="auto">
            <a:xfrm rot="-8921848">
              <a:off x="2342" y="1993"/>
              <a:ext cx="22" cy="16"/>
            </a:xfrm>
            <a:prstGeom prst="rect">
              <a:avLst/>
            </a:prstGeom>
            <a:solidFill>
              <a:schemeClr val="tx2"/>
            </a:solidFill>
            <a:ln w="3175">
              <a:solidFill>
                <a:srgbClr val="FFFF00"/>
              </a:solidFill>
              <a:miter lim="800000"/>
              <a:headEnd/>
              <a:tailEnd/>
            </a:ln>
          </p:spPr>
          <p:txBody>
            <a:bodyPr anchor="ctr">
              <a:spAutoFit/>
            </a:bodyPr>
            <a:lstStyle/>
            <a:p>
              <a:endParaRPr lang="en-GB"/>
            </a:p>
          </p:txBody>
        </p:sp>
        <p:sp>
          <p:nvSpPr>
            <p:cNvPr id="20611" name="Rectangle 94"/>
            <p:cNvSpPr>
              <a:spLocks noChangeAspect="1" noChangeArrowheads="1"/>
            </p:cNvSpPr>
            <p:nvPr/>
          </p:nvSpPr>
          <p:spPr bwMode="auto">
            <a:xfrm rot="-6900000">
              <a:off x="2328" y="1966"/>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p>
          </p:txBody>
        </p:sp>
        <p:sp>
          <p:nvSpPr>
            <p:cNvPr id="20612" name="Rectangle 95"/>
            <p:cNvSpPr>
              <a:spLocks noChangeAspect="1" noChangeArrowheads="1"/>
            </p:cNvSpPr>
            <p:nvPr/>
          </p:nvSpPr>
          <p:spPr bwMode="auto">
            <a:xfrm rot="-6900000">
              <a:off x="2354" y="1954"/>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p>
          </p:txBody>
        </p:sp>
        <p:sp>
          <p:nvSpPr>
            <p:cNvPr id="20613" name="Rectangle 96"/>
            <p:cNvSpPr>
              <a:spLocks noChangeAspect="1" noChangeArrowheads="1"/>
            </p:cNvSpPr>
            <p:nvPr/>
          </p:nvSpPr>
          <p:spPr bwMode="auto">
            <a:xfrm rot="-6900000">
              <a:off x="2409" y="1874"/>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p>
          </p:txBody>
        </p:sp>
        <p:sp>
          <p:nvSpPr>
            <p:cNvPr id="20614" name="Rectangle 97"/>
            <p:cNvSpPr>
              <a:spLocks noChangeAspect="1" noChangeArrowheads="1"/>
            </p:cNvSpPr>
            <p:nvPr/>
          </p:nvSpPr>
          <p:spPr bwMode="auto">
            <a:xfrm rot="-8839028">
              <a:off x="2307" y="1970"/>
              <a:ext cx="13" cy="110"/>
            </a:xfrm>
            <a:prstGeom prst="rect">
              <a:avLst/>
            </a:prstGeom>
            <a:solidFill>
              <a:schemeClr val="tx2"/>
            </a:solidFill>
            <a:ln w="9525">
              <a:solidFill>
                <a:srgbClr val="FFFF00"/>
              </a:solidFill>
              <a:miter lim="800000"/>
              <a:headEnd/>
              <a:tailEnd/>
            </a:ln>
          </p:spPr>
          <p:txBody>
            <a:bodyPr anchor="ctr">
              <a:spAutoFit/>
            </a:bodyPr>
            <a:lstStyle/>
            <a:p>
              <a:endParaRPr lang="en-GB"/>
            </a:p>
          </p:txBody>
        </p:sp>
        <p:sp>
          <p:nvSpPr>
            <p:cNvPr id="20615" name="Rectangle 98"/>
            <p:cNvSpPr>
              <a:spLocks noChangeAspect="1" noChangeArrowheads="1"/>
            </p:cNvSpPr>
            <p:nvPr/>
          </p:nvSpPr>
          <p:spPr bwMode="auto">
            <a:xfrm rot="-8839028">
              <a:off x="2329" y="1980"/>
              <a:ext cx="14" cy="111"/>
            </a:xfrm>
            <a:prstGeom prst="rect">
              <a:avLst/>
            </a:prstGeom>
            <a:solidFill>
              <a:schemeClr val="tx2"/>
            </a:solidFill>
            <a:ln w="9525">
              <a:solidFill>
                <a:srgbClr val="FFFF00"/>
              </a:solidFill>
              <a:miter lim="800000"/>
              <a:headEnd/>
              <a:tailEnd/>
            </a:ln>
          </p:spPr>
          <p:txBody>
            <a:bodyPr anchor="ctr">
              <a:spAutoFit/>
            </a:bodyPr>
            <a:lstStyle/>
            <a:p>
              <a:endParaRPr lang="en-GB"/>
            </a:p>
          </p:txBody>
        </p:sp>
        <p:sp>
          <p:nvSpPr>
            <p:cNvPr id="20616" name="Rectangle 99"/>
            <p:cNvSpPr>
              <a:spLocks noChangeAspect="1" noChangeArrowheads="1"/>
            </p:cNvSpPr>
            <p:nvPr/>
          </p:nvSpPr>
          <p:spPr bwMode="auto">
            <a:xfrm rot="16721847" flipH="1">
              <a:off x="2318" y="1938"/>
              <a:ext cx="22" cy="16"/>
            </a:xfrm>
            <a:prstGeom prst="rect">
              <a:avLst/>
            </a:prstGeom>
            <a:solidFill>
              <a:schemeClr val="tx2"/>
            </a:solidFill>
            <a:ln w="3175">
              <a:solidFill>
                <a:srgbClr val="FFFF00"/>
              </a:solidFill>
              <a:miter lim="800000"/>
              <a:headEnd/>
              <a:tailEnd/>
            </a:ln>
          </p:spPr>
          <p:txBody>
            <a:bodyPr anchor="ctr">
              <a:spAutoFit/>
            </a:bodyPr>
            <a:lstStyle/>
            <a:p>
              <a:endParaRPr lang="en-GB"/>
            </a:p>
          </p:txBody>
        </p:sp>
        <p:sp>
          <p:nvSpPr>
            <p:cNvPr id="20617" name="Rectangle 100"/>
            <p:cNvSpPr>
              <a:spLocks noChangeAspect="1" noChangeArrowheads="1"/>
            </p:cNvSpPr>
            <p:nvPr/>
          </p:nvSpPr>
          <p:spPr bwMode="auto">
            <a:xfrm rot="-6900000">
              <a:off x="2396" y="1846"/>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p>
          </p:txBody>
        </p:sp>
        <p:sp>
          <p:nvSpPr>
            <p:cNvPr id="20618" name="Rectangle 101"/>
            <p:cNvSpPr>
              <a:spLocks noChangeAspect="1" noChangeArrowheads="1"/>
            </p:cNvSpPr>
            <p:nvPr/>
          </p:nvSpPr>
          <p:spPr bwMode="auto">
            <a:xfrm rot="16639028" flipH="1">
              <a:off x="2279" y="1903"/>
              <a:ext cx="13" cy="111"/>
            </a:xfrm>
            <a:prstGeom prst="rect">
              <a:avLst/>
            </a:prstGeom>
            <a:solidFill>
              <a:schemeClr val="tx2"/>
            </a:solidFill>
            <a:ln w="9525">
              <a:solidFill>
                <a:srgbClr val="FFFF00"/>
              </a:solidFill>
              <a:miter lim="800000"/>
              <a:headEnd/>
              <a:tailEnd/>
            </a:ln>
          </p:spPr>
          <p:txBody>
            <a:bodyPr anchor="ctr">
              <a:spAutoFit/>
            </a:bodyPr>
            <a:lstStyle/>
            <a:p>
              <a:endParaRPr lang="en-GB"/>
            </a:p>
          </p:txBody>
        </p:sp>
        <p:sp>
          <p:nvSpPr>
            <p:cNvPr id="20619" name="Rectangle 102"/>
            <p:cNvSpPr>
              <a:spLocks noChangeAspect="1" noChangeArrowheads="1"/>
            </p:cNvSpPr>
            <p:nvPr/>
          </p:nvSpPr>
          <p:spPr bwMode="auto">
            <a:xfrm rot="16639028" flipH="1">
              <a:off x="2283" y="1882"/>
              <a:ext cx="13" cy="111"/>
            </a:xfrm>
            <a:prstGeom prst="rect">
              <a:avLst/>
            </a:prstGeom>
            <a:solidFill>
              <a:schemeClr val="tx2"/>
            </a:solidFill>
            <a:ln w="9525">
              <a:solidFill>
                <a:srgbClr val="FFFF00"/>
              </a:solidFill>
              <a:miter lim="800000"/>
              <a:headEnd/>
              <a:tailEnd/>
            </a:ln>
          </p:spPr>
          <p:txBody>
            <a:bodyPr anchor="ctr">
              <a:spAutoFit/>
            </a:bodyPr>
            <a:lstStyle/>
            <a:p>
              <a:endParaRPr lang="en-GB"/>
            </a:p>
          </p:txBody>
        </p:sp>
      </p:grpSp>
      <p:grpSp>
        <p:nvGrpSpPr>
          <p:cNvPr id="20533" name="Group 103"/>
          <p:cNvGrpSpPr>
            <a:grpSpLocks noChangeAspect="1"/>
          </p:cNvGrpSpPr>
          <p:nvPr/>
        </p:nvGrpSpPr>
        <p:grpSpPr bwMode="auto">
          <a:xfrm rot="7601384">
            <a:off x="4816475" y="3760788"/>
            <a:ext cx="320675" cy="203200"/>
            <a:chOff x="2230" y="1921"/>
            <a:chExt cx="267" cy="170"/>
          </a:xfrm>
        </p:grpSpPr>
        <p:sp>
          <p:nvSpPr>
            <p:cNvPr id="20600" name="Rectangle 104"/>
            <p:cNvSpPr>
              <a:spLocks noChangeAspect="1" noChangeArrowheads="1"/>
            </p:cNvSpPr>
            <p:nvPr/>
          </p:nvSpPr>
          <p:spPr bwMode="auto">
            <a:xfrm rot="-8921848">
              <a:off x="2342" y="1993"/>
              <a:ext cx="22" cy="16"/>
            </a:xfrm>
            <a:prstGeom prst="rect">
              <a:avLst/>
            </a:prstGeom>
            <a:solidFill>
              <a:schemeClr val="tx2"/>
            </a:solidFill>
            <a:ln w="3175">
              <a:solidFill>
                <a:srgbClr val="FFFF00"/>
              </a:solidFill>
              <a:miter lim="800000"/>
              <a:headEnd/>
              <a:tailEnd/>
            </a:ln>
          </p:spPr>
          <p:txBody>
            <a:bodyPr anchor="ctr">
              <a:spAutoFit/>
            </a:bodyPr>
            <a:lstStyle/>
            <a:p>
              <a:endParaRPr lang="en-GB"/>
            </a:p>
          </p:txBody>
        </p:sp>
        <p:sp>
          <p:nvSpPr>
            <p:cNvPr id="20601" name="Rectangle 105"/>
            <p:cNvSpPr>
              <a:spLocks noChangeAspect="1" noChangeArrowheads="1"/>
            </p:cNvSpPr>
            <p:nvPr/>
          </p:nvSpPr>
          <p:spPr bwMode="auto">
            <a:xfrm rot="-6900000">
              <a:off x="2328" y="1966"/>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p>
          </p:txBody>
        </p:sp>
        <p:sp>
          <p:nvSpPr>
            <p:cNvPr id="20602" name="Rectangle 106"/>
            <p:cNvSpPr>
              <a:spLocks noChangeAspect="1" noChangeArrowheads="1"/>
            </p:cNvSpPr>
            <p:nvPr/>
          </p:nvSpPr>
          <p:spPr bwMode="auto">
            <a:xfrm rot="-6900000">
              <a:off x="2354" y="1954"/>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p>
          </p:txBody>
        </p:sp>
        <p:sp>
          <p:nvSpPr>
            <p:cNvPr id="20603" name="Rectangle 107"/>
            <p:cNvSpPr>
              <a:spLocks noChangeAspect="1" noChangeArrowheads="1"/>
            </p:cNvSpPr>
            <p:nvPr/>
          </p:nvSpPr>
          <p:spPr bwMode="auto">
            <a:xfrm rot="-6900000">
              <a:off x="2409" y="1874"/>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p>
          </p:txBody>
        </p:sp>
        <p:sp>
          <p:nvSpPr>
            <p:cNvPr id="20604" name="Rectangle 108"/>
            <p:cNvSpPr>
              <a:spLocks noChangeAspect="1" noChangeArrowheads="1"/>
            </p:cNvSpPr>
            <p:nvPr/>
          </p:nvSpPr>
          <p:spPr bwMode="auto">
            <a:xfrm rot="-8839028">
              <a:off x="2307" y="1970"/>
              <a:ext cx="13" cy="110"/>
            </a:xfrm>
            <a:prstGeom prst="rect">
              <a:avLst/>
            </a:prstGeom>
            <a:solidFill>
              <a:schemeClr val="tx2"/>
            </a:solidFill>
            <a:ln w="9525">
              <a:solidFill>
                <a:srgbClr val="FFFF00"/>
              </a:solidFill>
              <a:miter lim="800000"/>
              <a:headEnd/>
              <a:tailEnd/>
            </a:ln>
          </p:spPr>
          <p:txBody>
            <a:bodyPr anchor="ctr">
              <a:spAutoFit/>
            </a:bodyPr>
            <a:lstStyle/>
            <a:p>
              <a:endParaRPr lang="en-GB"/>
            </a:p>
          </p:txBody>
        </p:sp>
        <p:sp>
          <p:nvSpPr>
            <p:cNvPr id="20605" name="Rectangle 109"/>
            <p:cNvSpPr>
              <a:spLocks noChangeAspect="1" noChangeArrowheads="1"/>
            </p:cNvSpPr>
            <p:nvPr/>
          </p:nvSpPr>
          <p:spPr bwMode="auto">
            <a:xfrm rot="-8839028">
              <a:off x="2329" y="1980"/>
              <a:ext cx="14" cy="111"/>
            </a:xfrm>
            <a:prstGeom prst="rect">
              <a:avLst/>
            </a:prstGeom>
            <a:solidFill>
              <a:schemeClr val="tx2"/>
            </a:solidFill>
            <a:ln w="9525">
              <a:solidFill>
                <a:srgbClr val="FFFF00"/>
              </a:solidFill>
              <a:miter lim="800000"/>
              <a:headEnd/>
              <a:tailEnd/>
            </a:ln>
          </p:spPr>
          <p:txBody>
            <a:bodyPr anchor="ctr">
              <a:spAutoFit/>
            </a:bodyPr>
            <a:lstStyle/>
            <a:p>
              <a:endParaRPr lang="en-GB"/>
            </a:p>
          </p:txBody>
        </p:sp>
        <p:sp>
          <p:nvSpPr>
            <p:cNvPr id="20606" name="Rectangle 110"/>
            <p:cNvSpPr>
              <a:spLocks noChangeAspect="1" noChangeArrowheads="1"/>
            </p:cNvSpPr>
            <p:nvPr/>
          </p:nvSpPr>
          <p:spPr bwMode="auto">
            <a:xfrm rot="16721847" flipH="1">
              <a:off x="2318" y="1938"/>
              <a:ext cx="22" cy="16"/>
            </a:xfrm>
            <a:prstGeom prst="rect">
              <a:avLst/>
            </a:prstGeom>
            <a:solidFill>
              <a:schemeClr val="tx2"/>
            </a:solidFill>
            <a:ln w="3175">
              <a:solidFill>
                <a:srgbClr val="FFFF00"/>
              </a:solidFill>
              <a:miter lim="800000"/>
              <a:headEnd/>
              <a:tailEnd/>
            </a:ln>
          </p:spPr>
          <p:txBody>
            <a:bodyPr anchor="ctr">
              <a:spAutoFit/>
            </a:bodyPr>
            <a:lstStyle/>
            <a:p>
              <a:endParaRPr lang="en-GB"/>
            </a:p>
          </p:txBody>
        </p:sp>
        <p:sp>
          <p:nvSpPr>
            <p:cNvPr id="20607" name="Rectangle 111"/>
            <p:cNvSpPr>
              <a:spLocks noChangeAspect="1" noChangeArrowheads="1"/>
            </p:cNvSpPr>
            <p:nvPr/>
          </p:nvSpPr>
          <p:spPr bwMode="auto">
            <a:xfrm rot="-6900000">
              <a:off x="2396" y="1846"/>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p>
          </p:txBody>
        </p:sp>
        <p:sp>
          <p:nvSpPr>
            <p:cNvPr id="20608" name="Rectangle 112"/>
            <p:cNvSpPr>
              <a:spLocks noChangeAspect="1" noChangeArrowheads="1"/>
            </p:cNvSpPr>
            <p:nvPr/>
          </p:nvSpPr>
          <p:spPr bwMode="auto">
            <a:xfrm rot="16639028" flipH="1">
              <a:off x="2279" y="1903"/>
              <a:ext cx="13" cy="111"/>
            </a:xfrm>
            <a:prstGeom prst="rect">
              <a:avLst/>
            </a:prstGeom>
            <a:solidFill>
              <a:schemeClr val="tx2"/>
            </a:solidFill>
            <a:ln w="9525">
              <a:solidFill>
                <a:srgbClr val="FFFF00"/>
              </a:solidFill>
              <a:miter lim="800000"/>
              <a:headEnd/>
              <a:tailEnd/>
            </a:ln>
          </p:spPr>
          <p:txBody>
            <a:bodyPr anchor="ctr">
              <a:spAutoFit/>
            </a:bodyPr>
            <a:lstStyle/>
            <a:p>
              <a:endParaRPr lang="en-GB"/>
            </a:p>
          </p:txBody>
        </p:sp>
        <p:sp>
          <p:nvSpPr>
            <p:cNvPr id="20609" name="Rectangle 113"/>
            <p:cNvSpPr>
              <a:spLocks noChangeAspect="1" noChangeArrowheads="1"/>
            </p:cNvSpPr>
            <p:nvPr/>
          </p:nvSpPr>
          <p:spPr bwMode="auto">
            <a:xfrm rot="16639028" flipH="1">
              <a:off x="2283" y="1882"/>
              <a:ext cx="13" cy="111"/>
            </a:xfrm>
            <a:prstGeom prst="rect">
              <a:avLst/>
            </a:prstGeom>
            <a:solidFill>
              <a:schemeClr val="tx2"/>
            </a:solidFill>
            <a:ln w="9525">
              <a:solidFill>
                <a:srgbClr val="FFFF00"/>
              </a:solidFill>
              <a:miter lim="800000"/>
              <a:headEnd/>
              <a:tailEnd/>
            </a:ln>
          </p:spPr>
          <p:txBody>
            <a:bodyPr anchor="ctr">
              <a:spAutoFit/>
            </a:bodyPr>
            <a:lstStyle/>
            <a:p>
              <a:endParaRPr lang="en-GB"/>
            </a:p>
          </p:txBody>
        </p:sp>
      </p:grpSp>
      <p:grpSp>
        <p:nvGrpSpPr>
          <p:cNvPr id="20534" name="Group 114"/>
          <p:cNvGrpSpPr>
            <a:grpSpLocks noChangeAspect="1"/>
          </p:cNvGrpSpPr>
          <p:nvPr/>
        </p:nvGrpSpPr>
        <p:grpSpPr bwMode="auto">
          <a:xfrm>
            <a:off x="5635625" y="3741738"/>
            <a:ext cx="320675" cy="203200"/>
            <a:chOff x="2230" y="1921"/>
            <a:chExt cx="267" cy="170"/>
          </a:xfrm>
        </p:grpSpPr>
        <p:sp>
          <p:nvSpPr>
            <p:cNvPr id="20590" name="Rectangle 115"/>
            <p:cNvSpPr>
              <a:spLocks noChangeAspect="1" noChangeArrowheads="1"/>
            </p:cNvSpPr>
            <p:nvPr/>
          </p:nvSpPr>
          <p:spPr bwMode="auto">
            <a:xfrm rot="-8921848">
              <a:off x="2342" y="1993"/>
              <a:ext cx="22" cy="16"/>
            </a:xfrm>
            <a:prstGeom prst="rect">
              <a:avLst/>
            </a:prstGeom>
            <a:solidFill>
              <a:schemeClr val="tx2"/>
            </a:solidFill>
            <a:ln w="3175">
              <a:solidFill>
                <a:srgbClr val="FFFF00"/>
              </a:solidFill>
              <a:miter lim="800000"/>
              <a:headEnd/>
              <a:tailEnd/>
            </a:ln>
          </p:spPr>
          <p:txBody>
            <a:bodyPr anchor="ctr">
              <a:spAutoFit/>
            </a:bodyPr>
            <a:lstStyle/>
            <a:p>
              <a:endParaRPr lang="en-GB"/>
            </a:p>
          </p:txBody>
        </p:sp>
        <p:sp>
          <p:nvSpPr>
            <p:cNvPr id="20591" name="Rectangle 116"/>
            <p:cNvSpPr>
              <a:spLocks noChangeAspect="1" noChangeArrowheads="1"/>
            </p:cNvSpPr>
            <p:nvPr/>
          </p:nvSpPr>
          <p:spPr bwMode="auto">
            <a:xfrm rot="-6900000">
              <a:off x="2328" y="1966"/>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p>
          </p:txBody>
        </p:sp>
        <p:sp>
          <p:nvSpPr>
            <p:cNvPr id="20592" name="Rectangle 117"/>
            <p:cNvSpPr>
              <a:spLocks noChangeAspect="1" noChangeArrowheads="1"/>
            </p:cNvSpPr>
            <p:nvPr/>
          </p:nvSpPr>
          <p:spPr bwMode="auto">
            <a:xfrm rot="-6900000">
              <a:off x="2354" y="1954"/>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p>
          </p:txBody>
        </p:sp>
        <p:sp>
          <p:nvSpPr>
            <p:cNvPr id="20593" name="Rectangle 118"/>
            <p:cNvSpPr>
              <a:spLocks noChangeAspect="1" noChangeArrowheads="1"/>
            </p:cNvSpPr>
            <p:nvPr/>
          </p:nvSpPr>
          <p:spPr bwMode="auto">
            <a:xfrm rot="-6900000">
              <a:off x="2409" y="1874"/>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p>
          </p:txBody>
        </p:sp>
        <p:sp>
          <p:nvSpPr>
            <p:cNvPr id="20594" name="Rectangle 119"/>
            <p:cNvSpPr>
              <a:spLocks noChangeAspect="1" noChangeArrowheads="1"/>
            </p:cNvSpPr>
            <p:nvPr/>
          </p:nvSpPr>
          <p:spPr bwMode="auto">
            <a:xfrm rot="-8839028">
              <a:off x="2307" y="1970"/>
              <a:ext cx="13" cy="110"/>
            </a:xfrm>
            <a:prstGeom prst="rect">
              <a:avLst/>
            </a:prstGeom>
            <a:solidFill>
              <a:schemeClr val="tx2"/>
            </a:solidFill>
            <a:ln w="9525">
              <a:solidFill>
                <a:srgbClr val="FFFF00"/>
              </a:solidFill>
              <a:miter lim="800000"/>
              <a:headEnd/>
              <a:tailEnd/>
            </a:ln>
          </p:spPr>
          <p:txBody>
            <a:bodyPr anchor="ctr">
              <a:spAutoFit/>
            </a:bodyPr>
            <a:lstStyle/>
            <a:p>
              <a:endParaRPr lang="en-GB"/>
            </a:p>
          </p:txBody>
        </p:sp>
        <p:sp>
          <p:nvSpPr>
            <p:cNvPr id="20595" name="Rectangle 120"/>
            <p:cNvSpPr>
              <a:spLocks noChangeAspect="1" noChangeArrowheads="1"/>
            </p:cNvSpPr>
            <p:nvPr/>
          </p:nvSpPr>
          <p:spPr bwMode="auto">
            <a:xfrm rot="-8839028">
              <a:off x="2329" y="1980"/>
              <a:ext cx="14" cy="111"/>
            </a:xfrm>
            <a:prstGeom prst="rect">
              <a:avLst/>
            </a:prstGeom>
            <a:solidFill>
              <a:schemeClr val="tx2"/>
            </a:solidFill>
            <a:ln w="9525">
              <a:solidFill>
                <a:srgbClr val="FFFF00"/>
              </a:solidFill>
              <a:miter lim="800000"/>
              <a:headEnd/>
              <a:tailEnd/>
            </a:ln>
          </p:spPr>
          <p:txBody>
            <a:bodyPr anchor="ctr">
              <a:spAutoFit/>
            </a:bodyPr>
            <a:lstStyle/>
            <a:p>
              <a:endParaRPr lang="en-GB"/>
            </a:p>
          </p:txBody>
        </p:sp>
        <p:sp>
          <p:nvSpPr>
            <p:cNvPr id="20596" name="Rectangle 121"/>
            <p:cNvSpPr>
              <a:spLocks noChangeAspect="1" noChangeArrowheads="1"/>
            </p:cNvSpPr>
            <p:nvPr/>
          </p:nvSpPr>
          <p:spPr bwMode="auto">
            <a:xfrm rot="16721847" flipH="1">
              <a:off x="2318" y="1938"/>
              <a:ext cx="22" cy="16"/>
            </a:xfrm>
            <a:prstGeom prst="rect">
              <a:avLst/>
            </a:prstGeom>
            <a:solidFill>
              <a:schemeClr val="tx2"/>
            </a:solidFill>
            <a:ln w="3175">
              <a:solidFill>
                <a:srgbClr val="FFFF00"/>
              </a:solidFill>
              <a:miter lim="800000"/>
              <a:headEnd/>
              <a:tailEnd/>
            </a:ln>
          </p:spPr>
          <p:txBody>
            <a:bodyPr anchor="ctr">
              <a:spAutoFit/>
            </a:bodyPr>
            <a:lstStyle/>
            <a:p>
              <a:endParaRPr lang="en-GB"/>
            </a:p>
          </p:txBody>
        </p:sp>
        <p:sp>
          <p:nvSpPr>
            <p:cNvPr id="20597" name="Rectangle 122"/>
            <p:cNvSpPr>
              <a:spLocks noChangeAspect="1" noChangeArrowheads="1"/>
            </p:cNvSpPr>
            <p:nvPr/>
          </p:nvSpPr>
          <p:spPr bwMode="auto">
            <a:xfrm rot="-6900000">
              <a:off x="2396" y="1846"/>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p>
          </p:txBody>
        </p:sp>
        <p:sp>
          <p:nvSpPr>
            <p:cNvPr id="20598" name="Rectangle 123"/>
            <p:cNvSpPr>
              <a:spLocks noChangeAspect="1" noChangeArrowheads="1"/>
            </p:cNvSpPr>
            <p:nvPr/>
          </p:nvSpPr>
          <p:spPr bwMode="auto">
            <a:xfrm rot="16639028" flipH="1">
              <a:off x="2279" y="1903"/>
              <a:ext cx="13" cy="111"/>
            </a:xfrm>
            <a:prstGeom prst="rect">
              <a:avLst/>
            </a:prstGeom>
            <a:solidFill>
              <a:schemeClr val="tx2"/>
            </a:solidFill>
            <a:ln w="9525">
              <a:solidFill>
                <a:srgbClr val="FFFF00"/>
              </a:solidFill>
              <a:miter lim="800000"/>
              <a:headEnd/>
              <a:tailEnd/>
            </a:ln>
          </p:spPr>
          <p:txBody>
            <a:bodyPr anchor="ctr">
              <a:spAutoFit/>
            </a:bodyPr>
            <a:lstStyle/>
            <a:p>
              <a:endParaRPr lang="en-GB"/>
            </a:p>
          </p:txBody>
        </p:sp>
        <p:sp>
          <p:nvSpPr>
            <p:cNvPr id="20599" name="Rectangle 124"/>
            <p:cNvSpPr>
              <a:spLocks noChangeAspect="1" noChangeArrowheads="1"/>
            </p:cNvSpPr>
            <p:nvPr/>
          </p:nvSpPr>
          <p:spPr bwMode="auto">
            <a:xfrm rot="16639028" flipH="1">
              <a:off x="2283" y="1882"/>
              <a:ext cx="13" cy="111"/>
            </a:xfrm>
            <a:prstGeom prst="rect">
              <a:avLst/>
            </a:prstGeom>
            <a:solidFill>
              <a:schemeClr val="tx2"/>
            </a:solidFill>
            <a:ln w="9525">
              <a:solidFill>
                <a:srgbClr val="FFFF00"/>
              </a:solidFill>
              <a:miter lim="800000"/>
              <a:headEnd/>
              <a:tailEnd/>
            </a:ln>
          </p:spPr>
          <p:txBody>
            <a:bodyPr anchor="ctr">
              <a:spAutoFit/>
            </a:bodyPr>
            <a:lstStyle/>
            <a:p>
              <a:endParaRPr lang="en-GB"/>
            </a:p>
          </p:txBody>
        </p:sp>
      </p:grpSp>
      <p:grpSp>
        <p:nvGrpSpPr>
          <p:cNvPr id="20535" name="Group 125"/>
          <p:cNvGrpSpPr>
            <a:grpSpLocks noChangeAspect="1"/>
          </p:cNvGrpSpPr>
          <p:nvPr/>
        </p:nvGrpSpPr>
        <p:grpSpPr bwMode="auto">
          <a:xfrm rot="-3080412">
            <a:off x="5254625" y="3525838"/>
            <a:ext cx="320675" cy="203200"/>
            <a:chOff x="2230" y="1921"/>
            <a:chExt cx="267" cy="170"/>
          </a:xfrm>
        </p:grpSpPr>
        <p:sp>
          <p:nvSpPr>
            <p:cNvPr id="20580" name="Rectangle 126"/>
            <p:cNvSpPr>
              <a:spLocks noChangeAspect="1" noChangeArrowheads="1"/>
            </p:cNvSpPr>
            <p:nvPr/>
          </p:nvSpPr>
          <p:spPr bwMode="auto">
            <a:xfrm rot="-8921848">
              <a:off x="2342" y="1993"/>
              <a:ext cx="22" cy="16"/>
            </a:xfrm>
            <a:prstGeom prst="rect">
              <a:avLst/>
            </a:prstGeom>
            <a:solidFill>
              <a:schemeClr val="tx2"/>
            </a:solidFill>
            <a:ln w="3175">
              <a:solidFill>
                <a:srgbClr val="FFFF00"/>
              </a:solidFill>
              <a:miter lim="800000"/>
              <a:headEnd/>
              <a:tailEnd/>
            </a:ln>
          </p:spPr>
          <p:txBody>
            <a:bodyPr anchor="ctr">
              <a:spAutoFit/>
            </a:bodyPr>
            <a:lstStyle/>
            <a:p>
              <a:endParaRPr lang="en-GB"/>
            </a:p>
          </p:txBody>
        </p:sp>
        <p:sp>
          <p:nvSpPr>
            <p:cNvPr id="20581" name="Rectangle 127"/>
            <p:cNvSpPr>
              <a:spLocks noChangeAspect="1" noChangeArrowheads="1"/>
            </p:cNvSpPr>
            <p:nvPr/>
          </p:nvSpPr>
          <p:spPr bwMode="auto">
            <a:xfrm rot="-6900000">
              <a:off x="2328" y="1966"/>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p>
          </p:txBody>
        </p:sp>
        <p:sp>
          <p:nvSpPr>
            <p:cNvPr id="20582" name="Rectangle 128"/>
            <p:cNvSpPr>
              <a:spLocks noChangeAspect="1" noChangeArrowheads="1"/>
            </p:cNvSpPr>
            <p:nvPr/>
          </p:nvSpPr>
          <p:spPr bwMode="auto">
            <a:xfrm rot="-6900000">
              <a:off x="2354" y="1954"/>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p>
          </p:txBody>
        </p:sp>
        <p:sp>
          <p:nvSpPr>
            <p:cNvPr id="20583" name="Rectangle 129"/>
            <p:cNvSpPr>
              <a:spLocks noChangeAspect="1" noChangeArrowheads="1"/>
            </p:cNvSpPr>
            <p:nvPr/>
          </p:nvSpPr>
          <p:spPr bwMode="auto">
            <a:xfrm rot="-6900000">
              <a:off x="2409" y="1874"/>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p>
          </p:txBody>
        </p:sp>
        <p:sp>
          <p:nvSpPr>
            <p:cNvPr id="20584" name="Rectangle 130"/>
            <p:cNvSpPr>
              <a:spLocks noChangeAspect="1" noChangeArrowheads="1"/>
            </p:cNvSpPr>
            <p:nvPr/>
          </p:nvSpPr>
          <p:spPr bwMode="auto">
            <a:xfrm rot="-8839028">
              <a:off x="2307" y="1970"/>
              <a:ext cx="13" cy="110"/>
            </a:xfrm>
            <a:prstGeom prst="rect">
              <a:avLst/>
            </a:prstGeom>
            <a:solidFill>
              <a:schemeClr val="tx2"/>
            </a:solidFill>
            <a:ln w="9525">
              <a:solidFill>
                <a:srgbClr val="FFFF00"/>
              </a:solidFill>
              <a:miter lim="800000"/>
              <a:headEnd/>
              <a:tailEnd/>
            </a:ln>
          </p:spPr>
          <p:txBody>
            <a:bodyPr anchor="ctr">
              <a:spAutoFit/>
            </a:bodyPr>
            <a:lstStyle/>
            <a:p>
              <a:endParaRPr lang="en-GB"/>
            </a:p>
          </p:txBody>
        </p:sp>
        <p:sp>
          <p:nvSpPr>
            <p:cNvPr id="20585" name="Rectangle 131"/>
            <p:cNvSpPr>
              <a:spLocks noChangeAspect="1" noChangeArrowheads="1"/>
            </p:cNvSpPr>
            <p:nvPr/>
          </p:nvSpPr>
          <p:spPr bwMode="auto">
            <a:xfrm rot="-8839028">
              <a:off x="2329" y="1980"/>
              <a:ext cx="14" cy="111"/>
            </a:xfrm>
            <a:prstGeom prst="rect">
              <a:avLst/>
            </a:prstGeom>
            <a:solidFill>
              <a:schemeClr val="tx2"/>
            </a:solidFill>
            <a:ln w="9525">
              <a:solidFill>
                <a:srgbClr val="FFFF00"/>
              </a:solidFill>
              <a:miter lim="800000"/>
              <a:headEnd/>
              <a:tailEnd/>
            </a:ln>
          </p:spPr>
          <p:txBody>
            <a:bodyPr anchor="ctr">
              <a:spAutoFit/>
            </a:bodyPr>
            <a:lstStyle/>
            <a:p>
              <a:endParaRPr lang="en-GB"/>
            </a:p>
          </p:txBody>
        </p:sp>
        <p:sp>
          <p:nvSpPr>
            <p:cNvPr id="20586" name="Rectangle 132"/>
            <p:cNvSpPr>
              <a:spLocks noChangeAspect="1" noChangeArrowheads="1"/>
            </p:cNvSpPr>
            <p:nvPr/>
          </p:nvSpPr>
          <p:spPr bwMode="auto">
            <a:xfrm rot="16721847" flipH="1">
              <a:off x="2318" y="1938"/>
              <a:ext cx="22" cy="16"/>
            </a:xfrm>
            <a:prstGeom prst="rect">
              <a:avLst/>
            </a:prstGeom>
            <a:solidFill>
              <a:schemeClr val="tx2"/>
            </a:solidFill>
            <a:ln w="3175">
              <a:solidFill>
                <a:srgbClr val="FFFF00"/>
              </a:solidFill>
              <a:miter lim="800000"/>
              <a:headEnd/>
              <a:tailEnd/>
            </a:ln>
          </p:spPr>
          <p:txBody>
            <a:bodyPr anchor="ctr">
              <a:spAutoFit/>
            </a:bodyPr>
            <a:lstStyle/>
            <a:p>
              <a:endParaRPr lang="en-GB"/>
            </a:p>
          </p:txBody>
        </p:sp>
        <p:sp>
          <p:nvSpPr>
            <p:cNvPr id="20587" name="Rectangle 133"/>
            <p:cNvSpPr>
              <a:spLocks noChangeAspect="1" noChangeArrowheads="1"/>
            </p:cNvSpPr>
            <p:nvPr/>
          </p:nvSpPr>
          <p:spPr bwMode="auto">
            <a:xfrm rot="-6900000">
              <a:off x="2396" y="1846"/>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p>
          </p:txBody>
        </p:sp>
        <p:sp>
          <p:nvSpPr>
            <p:cNvPr id="20588" name="Rectangle 134"/>
            <p:cNvSpPr>
              <a:spLocks noChangeAspect="1" noChangeArrowheads="1"/>
            </p:cNvSpPr>
            <p:nvPr/>
          </p:nvSpPr>
          <p:spPr bwMode="auto">
            <a:xfrm rot="16639028" flipH="1">
              <a:off x="2279" y="1903"/>
              <a:ext cx="13" cy="111"/>
            </a:xfrm>
            <a:prstGeom prst="rect">
              <a:avLst/>
            </a:prstGeom>
            <a:solidFill>
              <a:schemeClr val="tx2"/>
            </a:solidFill>
            <a:ln w="9525">
              <a:solidFill>
                <a:srgbClr val="FFFF00"/>
              </a:solidFill>
              <a:miter lim="800000"/>
              <a:headEnd/>
              <a:tailEnd/>
            </a:ln>
          </p:spPr>
          <p:txBody>
            <a:bodyPr anchor="ctr">
              <a:spAutoFit/>
            </a:bodyPr>
            <a:lstStyle/>
            <a:p>
              <a:endParaRPr lang="en-GB"/>
            </a:p>
          </p:txBody>
        </p:sp>
        <p:sp>
          <p:nvSpPr>
            <p:cNvPr id="20589" name="Rectangle 135"/>
            <p:cNvSpPr>
              <a:spLocks noChangeAspect="1" noChangeArrowheads="1"/>
            </p:cNvSpPr>
            <p:nvPr/>
          </p:nvSpPr>
          <p:spPr bwMode="auto">
            <a:xfrm rot="16639028" flipH="1">
              <a:off x="2283" y="1882"/>
              <a:ext cx="13" cy="111"/>
            </a:xfrm>
            <a:prstGeom prst="rect">
              <a:avLst/>
            </a:prstGeom>
            <a:solidFill>
              <a:schemeClr val="tx2"/>
            </a:solidFill>
            <a:ln w="9525">
              <a:solidFill>
                <a:srgbClr val="FFFF00"/>
              </a:solidFill>
              <a:miter lim="800000"/>
              <a:headEnd/>
              <a:tailEnd/>
            </a:ln>
          </p:spPr>
          <p:txBody>
            <a:bodyPr anchor="ctr">
              <a:spAutoFit/>
            </a:bodyPr>
            <a:lstStyle/>
            <a:p>
              <a:endParaRPr lang="en-GB"/>
            </a:p>
          </p:txBody>
        </p:sp>
      </p:grpSp>
      <p:grpSp>
        <p:nvGrpSpPr>
          <p:cNvPr id="20536" name="Group 136"/>
          <p:cNvGrpSpPr>
            <a:grpSpLocks noChangeAspect="1"/>
          </p:cNvGrpSpPr>
          <p:nvPr/>
        </p:nvGrpSpPr>
        <p:grpSpPr bwMode="auto">
          <a:xfrm rot="-4210073">
            <a:off x="4359275" y="3468688"/>
            <a:ext cx="320675" cy="203200"/>
            <a:chOff x="2230" y="1921"/>
            <a:chExt cx="267" cy="170"/>
          </a:xfrm>
        </p:grpSpPr>
        <p:sp>
          <p:nvSpPr>
            <p:cNvPr id="20570" name="Rectangle 137"/>
            <p:cNvSpPr>
              <a:spLocks noChangeAspect="1" noChangeArrowheads="1"/>
            </p:cNvSpPr>
            <p:nvPr/>
          </p:nvSpPr>
          <p:spPr bwMode="auto">
            <a:xfrm rot="-8921848">
              <a:off x="2342" y="1993"/>
              <a:ext cx="22" cy="16"/>
            </a:xfrm>
            <a:prstGeom prst="rect">
              <a:avLst/>
            </a:prstGeom>
            <a:solidFill>
              <a:schemeClr val="tx2"/>
            </a:solidFill>
            <a:ln w="3175">
              <a:solidFill>
                <a:srgbClr val="FFFF00"/>
              </a:solidFill>
              <a:miter lim="800000"/>
              <a:headEnd/>
              <a:tailEnd/>
            </a:ln>
          </p:spPr>
          <p:txBody>
            <a:bodyPr anchor="ctr">
              <a:spAutoFit/>
            </a:bodyPr>
            <a:lstStyle/>
            <a:p>
              <a:endParaRPr lang="en-GB"/>
            </a:p>
          </p:txBody>
        </p:sp>
        <p:sp>
          <p:nvSpPr>
            <p:cNvPr id="20571" name="Rectangle 138"/>
            <p:cNvSpPr>
              <a:spLocks noChangeAspect="1" noChangeArrowheads="1"/>
            </p:cNvSpPr>
            <p:nvPr/>
          </p:nvSpPr>
          <p:spPr bwMode="auto">
            <a:xfrm rot="-6900000">
              <a:off x="2328" y="1966"/>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p>
          </p:txBody>
        </p:sp>
        <p:sp>
          <p:nvSpPr>
            <p:cNvPr id="20572" name="Rectangle 139"/>
            <p:cNvSpPr>
              <a:spLocks noChangeAspect="1" noChangeArrowheads="1"/>
            </p:cNvSpPr>
            <p:nvPr/>
          </p:nvSpPr>
          <p:spPr bwMode="auto">
            <a:xfrm rot="-6900000">
              <a:off x="2354" y="1954"/>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p>
          </p:txBody>
        </p:sp>
        <p:sp>
          <p:nvSpPr>
            <p:cNvPr id="20573" name="Rectangle 140"/>
            <p:cNvSpPr>
              <a:spLocks noChangeAspect="1" noChangeArrowheads="1"/>
            </p:cNvSpPr>
            <p:nvPr/>
          </p:nvSpPr>
          <p:spPr bwMode="auto">
            <a:xfrm rot="-6900000">
              <a:off x="2409" y="1874"/>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p>
          </p:txBody>
        </p:sp>
        <p:sp>
          <p:nvSpPr>
            <p:cNvPr id="20574" name="Rectangle 141"/>
            <p:cNvSpPr>
              <a:spLocks noChangeAspect="1" noChangeArrowheads="1"/>
            </p:cNvSpPr>
            <p:nvPr/>
          </p:nvSpPr>
          <p:spPr bwMode="auto">
            <a:xfrm rot="-8839028">
              <a:off x="2307" y="1970"/>
              <a:ext cx="13" cy="110"/>
            </a:xfrm>
            <a:prstGeom prst="rect">
              <a:avLst/>
            </a:prstGeom>
            <a:solidFill>
              <a:schemeClr val="tx2"/>
            </a:solidFill>
            <a:ln w="9525">
              <a:solidFill>
                <a:srgbClr val="FFFF00"/>
              </a:solidFill>
              <a:miter lim="800000"/>
              <a:headEnd/>
              <a:tailEnd/>
            </a:ln>
          </p:spPr>
          <p:txBody>
            <a:bodyPr anchor="ctr">
              <a:spAutoFit/>
            </a:bodyPr>
            <a:lstStyle/>
            <a:p>
              <a:endParaRPr lang="en-GB"/>
            </a:p>
          </p:txBody>
        </p:sp>
        <p:sp>
          <p:nvSpPr>
            <p:cNvPr id="20575" name="Rectangle 142"/>
            <p:cNvSpPr>
              <a:spLocks noChangeAspect="1" noChangeArrowheads="1"/>
            </p:cNvSpPr>
            <p:nvPr/>
          </p:nvSpPr>
          <p:spPr bwMode="auto">
            <a:xfrm rot="-8839028">
              <a:off x="2329" y="1980"/>
              <a:ext cx="14" cy="111"/>
            </a:xfrm>
            <a:prstGeom prst="rect">
              <a:avLst/>
            </a:prstGeom>
            <a:solidFill>
              <a:schemeClr val="tx2"/>
            </a:solidFill>
            <a:ln w="9525">
              <a:solidFill>
                <a:srgbClr val="FFFF00"/>
              </a:solidFill>
              <a:miter lim="800000"/>
              <a:headEnd/>
              <a:tailEnd/>
            </a:ln>
          </p:spPr>
          <p:txBody>
            <a:bodyPr anchor="ctr">
              <a:spAutoFit/>
            </a:bodyPr>
            <a:lstStyle/>
            <a:p>
              <a:endParaRPr lang="en-GB"/>
            </a:p>
          </p:txBody>
        </p:sp>
        <p:sp>
          <p:nvSpPr>
            <p:cNvPr id="20576" name="Rectangle 143"/>
            <p:cNvSpPr>
              <a:spLocks noChangeAspect="1" noChangeArrowheads="1"/>
            </p:cNvSpPr>
            <p:nvPr/>
          </p:nvSpPr>
          <p:spPr bwMode="auto">
            <a:xfrm rot="16721847" flipH="1">
              <a:off x="2318" y="1938"/>
              <a:ext cx="22" cy="16"/>
            </a:xfrm>
            <a:prstGeom prst="rect">
              <a:avLst/>
            </a:prstGeom>
            <a:solidFill>
              <a:schemeClr val="tx2"/>
            </a:solidFill>
            <a:ln w="3175">
              <a:solidFill>
                <a:srgbClr val="FFFF00"/>
              </a:solidFill>
              <a:miter lim="800000"/>
              <a:headEnd/>
              <a:tailEnd/>
            </a:ln>
          </p:spPr>
          <p:txBody>
            <a:bodyPr anchor="ctr">
              <a:spAutoFit/>
            </a:bodyPr>
            <a:lstStyle/>
            <a:p>
              <a:endParaRPr lang="en-GB"/>
            </a:p>
          </p:txBody>
        </p:sp>
        <p:sp>
          <p:nvSpPr>
            <p:cNvPr id="20577" name="Rectangle 144"/>
            <p:cNvSpPr>
              <a:spLocks noChangeAspect="1" noChangeArrowheads="1"/>
            </p:cNvSpPr>
            <p:nvPr/>
          </p:nvSpPr>
          <p:spPr bwMode="auto">
            <a:xfrm rot="-6900000">
              <a:off x="2396" y="1846"/>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p>
          </p:txBody>
        </p:sp>
        <p:sp>
          <p:nvSpPr>
            <p:cNvPr id="20578" name="Rectangle 145"/>
            <p:cNvSpPr>
              <a:spLocks noChangeAspect="1" noChangeArrowheads="1"/>
            </p:cNvSpPr>
            <p:nvPr/>
          </p:nvSpPr>
          <p:spPr bwMode="auto">
            <a:xfrm rot="16639028" flipH="1">
              <a:off x="2279" y="1903"/>
              <a:ext cx="13" cy="111"/>
            </a:xfrm>
            <a:prstGeom prst="rect">
              <a:avLst/>
            </a:prstGeom>
            <a:solidFill>
              <a:schemeClr val="tx2"/>
            </a:solidFill>
            <a:ln w="9525">
              <a:solidFill>
                <a:srgbClr val="FFFF00"/>
              </a:solidFill>
              <a:miter lim="800000"/>
              <a:headEnd/>
              <a:tailEnd/>
            </a:ln>
          </p:spPr>
          <p:txBody>
            <a:bodyPr anchor="ctr">
              <a:spAutoFit/>
            </a:bodyPr>
            <a:lstStyle/>
            <a:p>
              <a:endParaRPr lang="en-GB"/>
            </a:p>
          </p:txBody>
        </p:sp>
        <p:sp>
          <p:nvSpPr>
            <p:cNvPr id="20579" name="Rectangle 146"/>
            <p:cNvSpPr>
              <a:spLocks noChangeAspect="1" noChangeArrowheads="1"/>
            </p:cNvSpPr>
            <p:nvPr/>
          </p:nvSpPr>
          <p:spPr bwMode="auto">
            <a:xfrm rot="16639028" flipH="1">
              <a:off x="2283" y="1882"/>
              <a:ext cx="13" cy="111"/>
            </a:xfrm>
            <a:prstGeom prst="rect">
              <a:avLst/>
            </a:prstGeom>
            <a:solidFill>
              <a:schemeClr val="tx2"/>
            </a:solidFill>
            <a:ln w="9525">
              <a:solidFill>
                <a:srgbClr val="FFFF00"/>
              </a:solidFill>
              <a:miter lim="800000"/>
              <a:headEnd/>
              <a:tailEnd/>
            </a:ln>
          </p:spPr>
          <p:txBody>
            <a:bodyPr anchor="ctr">
              <a:spAutoFit/>
            </a:bodyPr>
            <a:lstStyle/>
            <a:p>
              <a:endParaRPr lang="en-GB"/>
            </a:p>
          </p:txBody>
        </p:sp>
      </p:grpSp>
      <p:grpSp>
        <p:nvGrpSpPr>
          <p:cNvPr id="20537" name="Group 147"/>
          <p:cNvGrpSpPr>
            <a:grpSpLocks noChangeAspect="1"/>
          </p:cNvGrpSpPr>
          <p:nvPr/>
        </p:nvGrpSpPr>
        <p:grpSpPr bwMode="auto">
          <a:xfrm rot="6818275">
            <a:off x="7526338" y="2235200"/>
            <a:ext cx="279400" cy="203200"/>
            <a:chOff x="2230" y="1921"/>
            <a:chExt cx="267" cy="170"/>
          </a:xfrm>
        </p:grpSpPr>
        <p:sp>
          <p:nvSpPr>
            <p:cNvPr id="20560" name="Rectangle 148"/>
            <p:cNvSpPr>
              <a:spLocks noChangeAspect="1" noChangeArrowheads="1"/>
            </p:cNvSpPr>
            <p:nvPr/>
          </p:nvSpPr>
          <p:spPr bwMode="auto">
            <a:xfrm rot="-8921848">
              <a:off x="2342" y="1993"/>
              <a:ext cx="22" cy="16"/>
            </a:xfrm>
            <a:prstGeom prst="rect">
              <a:avLst/>
            </a:prstGeom>
            <a:solidFill>
              <a:schemeClr val="tx2"/>
            </a:solidFill>
            <a:ln w="3175">
              <a:solidFill>
                <a:srgbClr val="FFFF00"/>
              </a:solidFill>
              <a:miter lim="800000"/>
              <a:headEnd/>
              <a:tailEnd/>
            </a:ln>
          </p:spPr>
          <p:txBody>
            <a:bodyPr anchor="ctr">
              <a:spAutoFit/>
            </a:bodyPr>
            <a:lstStyle/>
            <a:p>
              <a:endParaRPr lang="en-GB"/>
            </a:p>
          </p:txBody>
        </p:sp>
        <p:sp>
          <p:nvSpPr>
            <p:cNvPr id="20561" name="Rectangle 149"/>
            <p:cNvSpPr>
              <a:spLocks noChangeAspect="1" noChangeArrowheads="1"/>
            </p:cNvSpPr>
            <p:nvPr/>
          </p:nvSpPr>
          <p:spPr bwMode="auto">
            <a:xfrm rot="-6900000">
              <a:off x="2328" y="1966"/>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p>
          </p:txBody>
        </p:sp>
        <p:sp>
          <p:nvSpPr>
            <p:cNvPr id="20562" name="Rectangle 150"/>
            <p:cNvSpPr>
              <a:spLocks noChangeAspect="1" noChangeArrowheads="1"/>
            </p:cNvSpPr>
            <p:nvPr/>
          </p:nvSpPr>
          <p:spPr bwMode="auto">
            <a:xfrm rot="-6900000">
              <a:off x="2354" y="1954"/>
              <a:ext cx="27" cy="14"/>
            </a:xfrm>
            <a:prstGeom prst="rect">
              <a:avLst/>
            </a:prstGeom>
            <a:solidFill>
              <a:schemeClr val="tx2"/>
            </a:solidFill>
            <a:ln w="3175">
              <a:solidFill>
                <a:srgbClr val="FFFF00"/>
              </a:solidFill>
              <a:miter lim="800000"/>
              <a:headEnd/>
              <a:tailEnd/>
            </a:ln>
          </p:spPr>
          <p:txBody>
            <a:bodyPr wrap="none" anchor="ctr">
              <a:spAutoFit/>
            </a:bodyPr>
            <a:lstStyle/>
            <a:p>
              <a:endParaRPr lang="en-GB"/>
            </a:p>
          </p:txBody>
        </p:sp>
        <p:sp>
          <p:nvSpPr>
            <p:cNvPr id="20563" name="Rectangle 151"/>
            <p:cNvSpPr>
              <a:spLocks noChangeAspect="1" noChangeArrowheads="1"/>
            </p:cNvSpPr>
            <p:nvPr/>
          </p:nvSpPr>
          <p:spPr bwMode="auto">
            <a:xfrm rot="-6900000">
              <a:off x="2409" y="1874"/>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p>
          </p:txBody>
        </p:sp>
        <p:sp>
          <p:nvSpPr>
            <p:cNvPr id="20564" name="Rectangle 152"/>
            <p:cNvSpPr>
              <a:spLocks noChangeAspect="1" noChangeArrowheads="1"/>
            </p:cNvSpPr>
            <p:nvPr/>
          </p:nvSpPr>
          <p:spPr bwMode="auto">
            <a:xfrm rot="-8839028">
              <a:off x="2307" y="1970"/>
              <a:ext cx="13" cy="110"/>
            </a:xfrm>
            <a:prstGeom prst="rect">
              <a:avLst/>
            </a:prstGeom>
            <a:solidFill>
              <a:schemeClr val="tx2"/>
            </a:solidFill>
            <a:ln w="9525">
              <a:solidFill>
                <a:srgbClr val="FFFF00"/>
              </a:solidFill>
              <a:miter lim="800000"/>
              <a:headEnd/>
              <a:tailEnd/>
            </a:ln>
          </p:spPr>
          <p:txBody>
            <a:bodyPr anchor="ctr">
              <a:spAutoFit/>
            </a:bodyPr>
            <a:lstStyle/>
            <a:p>
              <a:endParaRPr lang="en-GB"/>
            </a:p>
          </p:txBody>
        </p:sp>
        <p:sp>
          <p:nvSpPr>
            <p:cNvPr id="20565" name="Rectangle 153"/>
            <p:cNvSpPr>
              <a:spLocks noChangeAspect="1" noChangeArrowheads="1"/>
            </p:cNvSpPr>
            <p:nvPr/>
          </p:nvSpPr>
          <p:spPr bwMode="auto">
            <a:xfrm rot="-8839028">
              <a:off x="2329" y="1980"/>
              <a:ext cx="14" cy="111"/>
            </a:xfrm>
            <a:prstGeom prst="rect">
              <a:avLst/>
            </a:prstGeom>
            <a:solidFill>
              <a:schemeClr val="tx2"/>
            </a:solidFill>
            <a:ln w="9525">
              <a:solidFill>
                <a:srgbClr val="FFFF00"/>
              </a:solidFill>
              <a:miter lim="800000"/>
              <a:headEnd/>
              <a:tailEnd/>
            </a:ln>
          </p:spPr>
          <p:txBody>
            <a:bodyPr anchor="ctr">
              <a:spAutoFit/>
            </a:bodyPr>
            <a:lstStyle/>
            <a:p>
              <a:endParaRPr lang="en-GB"/>
            </a:p>
          </p:txBody>
        </p:sp>
        <p:sp>
          <p:nvSpPr>
            <p:cNvPr id="20566" name="Rectangle 154"/>
            <p:cNvSpPr>
              <a:spLocks noChangeAspect="1" noChangeArrowheads="1"/>
            </p:cNvSpPr>
            <p:nvPr/>
          </p:nvSpPr>
          <p:spPr bwMode="auto">
            <a:xfrm rot="16721847" flipH="1">
              <a:off x="2318" y="1938"/>
              <a:ext cx="22" cy="16"/>
            </a:xfrm>
            <a:prstGeom prst="rect">
              <a:avLst/>
            </a:prstGeom>
            <a:solidFill>
              <a:schemeClr val="tx2"/>
            </a:solidFill>
            <a:ln w="3175">
              <a:solidFill>
                <a:srgbClr val="FFFF00"/>
              </a:solidFill>
              <a:miter lim="800000"/>
              <a:headEnd/>
              <a:tailEnd/>
            </a:ln>
          </p:spPr>
          <p:txBody>
            <a:bodyPr anchor="ctr">
              <a:spAutoFit/>
            </a:bodyPr>
            <a:lstStyle/>
            <a:p>
              <a:endParaRPr lang="en-GB"/>
            </a:p>
          </p:txBody>
        </p:sp>
        <p:sp>
          <p:nvSpPr>
            <p:cNvPr id="20567" name="Rectangle 155"/>
            <p:cNvSpPr>
              <a:spLocks noChangeAspect="1" noChangeArrowheads="1"/>
            </p:cNvSpPr>
            <p:nvPr/>
          </p:nvSpPr>
          <p:spPr bwMode="auto">
            <a:xfrm rot="-6900000">
              <a:off x="2396" y="1846"/>
              <a:ext cx="13" cy="163"/>
            </a:xfrm>
            <a:prstGeom prst="rect">
              <a:avLst/>
            </a:prstGeom>
            <a:solidFill>
              <a:schemeClr val="tx2"/>
            </a:solidFill>
            <a:ln w="9525">
              <a:solidFill>
                <a:srgbClr val="FFFF00"/>
              </a:solidFill>
              <a:miter lim="800000"/>
              <a:headEnd/>
              <a:tailEnd/>
            </a:ln>
          </p:spPr>
          <p:txBody>
            <a:bodyPr wrap="none" anchor="ctr">
              <a:spAutoFit/>
            </a:bodyPr>
            <a:lstStyle/>
            <a:p>
              <a:endParaRPr lang="en-GB"/>
            </a:p>
          </p:txBody>
        </p:sp>
        <p:sp>
          <p:nvSpPr>
            <p:cNvPr id="20568" name="Rectangle 156"/>
            <p:cNvSpPr>
              <a:spLocks noChangeAspect="1" noChangeArrowheads="1"/>
            </p:cNvSpPr>
            <p:nvPr/>
          </p:nvSpPr>
          <p:spPr bwMode="auto">
            <a:xfrm rot="16639028" flipH="1">
              <a:off x="2279" y="1903"/>
              <a:ext cx="13" cy="111"/>
            </a:xfrm>
            <a:prstGeom prst="rect">
              <a:avLst/>
            </a:prstGeom>
            <a:solidFill>
              <a:schemeClr val="tx2"/>
            </a:solidFill>
            <a:ln w="9525">
              <a:solidFill>
                <a:srgbClr val="FFFF00"/>
              </a:solidFill>
              <a:miter lim="800000"/>
              <a:headEnd/>
              <a:tailEnd/>
            </a:ln>
          </p:spPr>
          <p:txBody>
            <a:bodyPr anchor="ctr">
              <a:spAutoFit/>
            </a:bodyPr>
            <a:lstStyle/>
            <a:p>
              <a:endParaRPr lang="en-GB"/>
            </a:p>
          </p:txBody>
        </p:sp>
        <p:sp>
          <p:nvSpPr>
            <p:cNvPr id="20569" name="Rectangle 157"/>
            <p:cNvSpPr>
              <a:spLocks noChangeAspect="1" noChangeArrowheads="1"/>
            </p:cNvSpPr>
            <p:nvPr/>
          </p:nvSpPr>
          <p:spPr bwMode="auto">
            <a:xfrm rot="16639028" flipH="1">
              <a:off x="2283" y="1882"/>
              <a:ext cx="13" cy="111"/>
            </a:xfrm>
            <a:prstGeom prst="rect">
              <a:avLst/>
            </a:prstGeom>
            <a:solidFill>
              <a:schemeClr val="tx2"/>
            </a:solidFill>
            <a:ln w="9525">
              <a:solidFill>
                <a:srgbClr val="FFFF00"/>
              </a:solidFill>
              <a:miter lim="800000"/>
              <a:headEnd/>
              <a:tailEnd/>
            </a:ln>
          </p:spPr>
          <p:txBody>
            <a:bodyPr anchor="ctr">
              <a:spAutoFit/>
            </a:bodyPr>
            <a:lstStyle/>
            <a:p>
              <a:endParaRPr lang="en-GB"/>
            </a:p>
          </p:txBody>
        </p:sp>
      </p:grpSp>
      <p:sp>
        <p:nvSpPr>
          <p:cNvPr id="20538" name="Text Box 158"/>
          <p:cNvSpPr txBox="1">
            <a:spLocks noChangeArrowheads="1"/>
          </p:cNvSpPr>
          <p:nvPr/>
        </p:nvSpPr>
        <p:spPr bwMode="auto">
          <a:xfrm>
            <a:off x="5246688" y="2200275"/>
            <a:ext cx="1050925" cy="517525"/>
          </a:xfrm>
          <a:prstGeom prst="rect">
            <a:avLst/>
          </a:prstGeom>
          <a:noFill/>
          <a:ln w="9525">
            <a:noFill/>
            <a:miter lim="800000"/>
            <a:headEnd/>
            <a:tailEnd/>
          </a:ln>
        </p:spPr>
        <p:txBody>
          <a:bodyPr wrap="none">
            <a:spAutoFit/>
          </a:bodyPr>
          <a:lstStyle/>
          <a:p>
            <a:pPr algn="ctr"/>
            <a:r>
              <a:rPr lang="en-US" sz="1400" b="1"/>
              <a:t>Formation</a:t>
            </a:r>
            <a:br>
              <a:rPr lang="en-US" sz="1400" b="1"/>
            </a:br>
            <a:r>
              <a:rPr lang="en-US" sz="1400" b="1"/>
              <a:t>Inhibited</a:t>
            </a:r>
          </a:p>
        </p:txBody>
      </p:sp>
      <p:sp>
        <p:nvSpPr>
          <p:cNvPr id="20539" name="Text Box 159"/>
          <p:cNvSpPr txBox="1">
            <a:spLocks noChangeArrowheads="1"/>
          </p:cNvSpPr>
          <p:nvPr/>
        </p:nvSpPr>
        <p:spPr bwMode="auto">
          <a:xfrm>
            <a:off x="6638925" y="5453063"/>
            <a:ext cx="1089025" cy="517525"/>
          </a:xfrm>
          <a:prstGeom prst="rect">
            <a:avLst/>
          </a:prstGeom>
          <a:noFill/>
          <a:ln w="9525">
            <a:noFill/>
            <a:miter lim="800000"/>
            <a:headEnd/>
            <a:tailEnd/>
          </a:ln>
        </p:spPr>
        <p:txBody>
          <a:bodyPr wrap="none">
            <a:spAutoFit/>
          </a:bodyPr>
          <a:lstStyle/>
          <a:p>
            <a:pPr algn="ctr"/>
            <a:r>
              <a:rPr lang="en-US" sz="1400" b="1"/>
              <a:t>Apoptotic </a:t>
            </a:r>
            <a:br>
              <a:rPr lang="en-US" sz="1400" b="1"/>
            </a:br>
            <a:r>
              <a:rPr lang="en-US" sz="1400" b="1"/>
              <a:t>Osteoclast</a:t>
            </a:r>
          </a:p>
        </p:txBody>
      </p:sp>
      <p:grpSp>
        <p:nvGrpSpPr>
          <p:cNvPr id="20540" name="Group 160"/>
          <p:cNvGrpSpPr>
            <a:grpSpLocks/>
          </p:cNvGrpSpPr>
          <p:nvPr/>
        </p:nvGrpSpPr>
        <p:grpSpPr bwMode="auto">
          <a:xfrm>
            <a:off x="3584575" y="4481513"/>
            <a:ext cx="1682750" cy="796925"/>
            <a:chOff x="2258" y="2823"/>
            <a:chExt cx="1060" cy="502"/>
          </a:xfrm>
        </p:grpSpPr>
        <p:grpSp>
          <p:nvGrpSpPr>
            <p:cNvPr id="20552" name="Group 161"/>
            <p:cNvGrpSpPr>
              <a:grpSpLocks/>
            </p:cNvGrpSpPr>
            <p:nvPr/>
          </p:nvGrpSpPr>
          <p:grpSpPr bwMode="auto">
            <a:xfrm rot="873458">
              <a:off x="3166" y="3098"/>
              <a:ext cx="152" cy="227"/>
              <a:chOff x="3114" y="3046"/>
              <a:chExt cx="152" cy="227"/>
            </a:xfrm>
          </p:grpSpPr>
          <p:pic>
            <p:nvPicPr>
              <p:cNvPr id="20558" name="Picture 162" descr="stalk_sm"/>
              <p:cNvPicPr>
                <a:picLocks noChangeAspect="1" noChangeArrowheads="1"/>
              </p:cNvPicPr>
              <p:nvPr/>
            </p:nvPicPr>
            <p:blipFill>
              <a:blip r:embed="rId24" cstate="print"/>
              <a:srcRect/>
              <a:stretch>
                <a:fillRect/>
              </a:stretch>
            </p:blipFill>
            <p:spPr bwMode="auto">
              <a:xfrm rot="2012701">
                <a:off x="3114" y="3123"/>
                <a:ext cx="60" cy="150"/>
              </a:xfrm>
              <a:prstGeom prst="rect">
                <a:avLst/>
              </a:prstGeom>
              <a:noFill/>
              <a:ln w="9525">
                <a:noFill/>
                <a:miter lim="800000"/>
                <a:headEnd/>
                <a:tailEnd/>
              </a:ln>
            </p:spPr>
          </p:pic>
          <p:pic>
            <p:nvPicPr>
              <p:cNvPr id="20559" name="Picture 163" descr="26_RANKL"/>
              <p:cNvPicPr>
                <a:picLocks noChangeAspect="1" noChangeArrowheads="1"/>
              </p:cNvPicPr>
              <p:nvPr/>
            </p:nvPicPr>
            <p:blipFill>
              <a:blip r:embed="rId10" cstate="print"/>
              <a:srcRect/>
              <a:stretch>
                <a:fillRect/>
              </a:stretch>
            </p:blipFill>
            <p:spPr bwMode="auto">
              <a:xfrm rot="1880506">
                <a:off x="3140" y="3046"/>
                <a:ext cx="126" cy="128"/>
              </a:xfrm>
              <a:prstGeom prst="rect">
                <a:avLst/>
              </a:prstGeom>
              <a:noFill/>
              <a:ln w="9525">
                <a:noFill/>
                <a:miter lim="800000"/>
                <a:headEnd/>
                <a:tailEnd/>
              </a:ln>
            </p:spPr>
          </p:pic>
        </p:grpSp>
        <p:grpSp>
          <p:nvGrpSpPr>
            <p:cNvPr id="20553" name="Group 164"/>
            <p:cNvGrpSpPr>
              <a:grpSpLocks/>
            </p:cNvGrpSpPr>
            <p:nvPr/>
          </p:nvGrpSpPr>
          <p:grpSpPr bwMode="auto">
            <a:xfrm rot="-1237172">
              <a:off x="2258" y="2823"/>
              <a:ext cx="135" cy="202"/>
              <a:chOff x="3114" y="3046"/>
              <a:chExt cx="152" cy="227"/>
            </a:xfrm>
          </p:grpSpPr>
          <p:pic>
            <p:nvPicPr>
              <p:cNvPr id="20556" name="Picture 165" descr="stalk_sm"/>
              <p:cNvPicPr>
                <a:picLocks noChangeAspect="1" noChangeArrowheads="1"/>
              </p:cNvPicPr>
              <p:nvPr/>
            </p:nvPicPr>
            <p:blipFill>
              <a:blip r:embed="rId24" cstate="print"/>
              <a:srcRect/>
              <a:stretch>
                <a:fillRect/>
              </a:stretch>
            </p:blipFill>
            <p:spPr bwMode="auto">
              <a:xfrm rot="2012701">
                <a:off x="3114" y="3123"/>
                <a:ext cx="60" cy="150"/>
              </a:xfrm>
              <a:prstGeom prst="rect">
                <a:avLst/>
              </a:prstGeom>
              <a:noFill/>
              <a:ln w="9525">
                <a:noFill/>
                <a:miter lim="800000"/>
                <a:headEnd/>
                <a:tailEnd/>
              </a:ln>
            </p:spPr>
          </p:pic>
          <p:pic>
            <p:nvPicPr>
              <p:cNvPr id="20557" name="Picture 166" descr="26_RANKL"/>
              <p:cNvPicPr>
                <a:picLocks noChangeAspect="1" noChangeArrowheads="1"/>
              </p:cNvPicPr>
              <p:nvPr/>
            </p:nvPicPr>
            <p:blipFill>
              <a:blip r:embed="rId10" cstate="print"/>
              <a:srcRect/>
              <a:stretch>
                <a:fillRect/>
              </a:stretch>
            </p:blipFill>
            <p:spPr bwMode="auto">
              <a:xfrm rot="1880506">
                <a:off x="3140" y="3046"/>
                <a:ext cx="126" cy="128"/>
              </a:xfrm>
              <a:prstGeom prst="rect">
                <a:avLst/>
              </a:prstGeom>
              <a:noFill/>
              <a:ln w="9525">
                <a:noFill/>
                <a:miter lim="800000"/>
                <a:headEnd/>
                <a:tailEnd/>
              </a:ln>
            </p:spPr>
          </p:pic>
        </p:grpSp>
        <p:pic>
          <p:nvPicPr>
            <p:cNvPr id="20554" name="Picture 167" descr="stalk_sm"/>
            <p:cNvPicPr>
              <a:picLocks noChangeAspect="1" noChangeArrowheads="1"/>
            </p:cNvPicPr>
            <p:nvPr/>
          </p:nvPicPr>
          <p:blipFill>
            <a:blip r:embed="rId24" cstate="print"/>
            <a:srcRect/>
            <a:stretch>
              <a:fillRect/>
            </a:stretch>
          </p:blipFill>
          <p:spPr bwMode="auto">
            <a:xfrm rot="-221578">
              <a:off x="2896" y="3071"/>
              <a:ext cx="53" cy="133"/>
            </a:xfrm>
            <a:prstGeom prst="rect">
              <a:avLst/>
            </a:prstGeom>
            <a:noFill/>
            <a:ln w="9525">
              <a:noFill/>
              <a:miter lim="800000"/>
              <a:headEnd/>
              <a:tailEnd/>
            </a:ln>
          </p:spPr>
        </p:pic>
        <p:pic>
          <p:nvPicPr>
            <p:cNvPr id="20555" name="Picture 168" descr="26_RANKL"/>
            <p:cNvPicPr>
              <a:picLocks noChangeAspect="1" noChangeArrowheads="1"/>
            </p:cNvPicPr>
            <p:nvPr/>
          </p:nvPicPr>
          <p:blipFill>
            <a:blip r:embed="rId10" cstate="print"/>
            <a:srcRect/>
            <a:stretch>
              <a:fillRect/>
            </a:stretch>
          </p:blipFill>
          <p:spPr bwMode="auto">
            <a:xfrm rot="-353773">
              <a:off x="2846" y="2903"/>
              <a:ext cx="112" cy="114"/>
            </a:xfrm>
            <a:prstGeom prst="rect">
              <a:avLst/>
            </a:prstGeom>
            <a:noFill/>
            <a:ln w="9525">
              <a:noFill/>
              <a:miter lim="800000"/>
              <a:headEnd/>
              <a:tailEnd/>
            </a:ln>
          </p:spPr>
        </p:pic>
      </p:grpSp>
      <p:pic>
        <p:nvPicPr>
          <p:cNvPr id="20541" name="Picture 169" descr="blast_sm3"/>
          <p:cNvPicPr>
            <a:picLocks noChangeAspect="1" noChangeArrowheads="1"/>
          </p:cNvPicPr>
          <p:nvPr/>
        </p:nvPicPr>
        <p:blipFill>
          <a:blip r:embed="rId25" cstate="print"/>
          <a:srcRect/>
          <a:stretch>
            <a:fillRect/>
          </a:stretch>
        </p:blipFill>
        <p:spPr bwMode="auto">
          <a:xfrm rot="1850795">
            <a:off x="4049713" y="5002213"/>
            <a:ext cx="1279525" cy="709612"/>
          </a:xfrm>
          <a:prstGeom prst="rect">
            <a:avLst/>
          </a:prstGeom>
          <a:noFill/>
          <a:ln w="9525">
            <a:noFill/>
            <a:miter lim="800000"/>
            <a:headEnd/>
            <a:tailEnd/>
          </a:ln>
        </p:spPr>
      </p:pic>
      <p:grpSp>
        <p:nvGrpSpPr>
          <p:cNvPr id="20542" name="Group 170"/>
          <p:cNvGrpSpPr>
            <a:grpSpLocks/>
          </p:cNvGrpSpPr>
          <p:nvPr/>
        </p:nvGrpSpPr>
        <p:grpSpPr bwMode="auto">
          <a:xfrm>
            <a:off x="1295400" y="4705350"/>
            <a:ext cx="2733675" cy="742950"/>
            <a:chOff x="816" y="2964"/>
            <a:chExt cx="1722" cy="468"/>
          </a:xfrm>
        </p:grpSpPr>
        <p:pic>
          <p:nvPicPr>
            <p:cNvPr id="20546" name="Picture 171" descr="bone_growth_sm"/>
            <p:cNvPicPr>
              <a:picLocks noChangeAspect="1" noChangeArrowheads="1"/>
            </p:cNvPicPr>
            <p:nvPr/>
          </p:nvPicPr>
          <p:blipFill>
            <a:blip r:embed="rId26" cstate="print"/>
            <a:srcRect/>
            <a:stretch>
              <a:fillRect/>
            </a:stretch>
          </p:blipFill>
          <p:spPr bwMode="auto">
            <a:xfrm>
              <a:off x="816" y="3090"/>
              <a:ext cx="1722" cy="342"/>
            </a:xfrm>
            <a:prstGeom prst="rect">
              <a:avLst/>
            </a:prstGeom>
            <a:noFill/>
            <a:ln w="9525">
              <a:noFill/>
              <a:miter lim="800000"/>
              <a:headEnd/>
              <a:tailEnd/>
            </a:ln>
          </p:spPr>
        </p:pic>
        <p:pic>
          <p:nvPicPr>
            <p:cNvPr id="20547" name="Picture 172" descr="blast_sm4"/>
            <p:cNvPicPr>
              <a:picLocks noChangeAspect="1" noChangeArrowheads="1"/>
            </p:cNvPicPr>
            <p:nvPr/>
          </p:nvPicPr>
          <p:blipFill>
            <a:blip r:embed="rId27" cstate="print"/>
            <a:srcRect/>
            <a:stretch>
              <a:fillRect/>
            </a:stretch>
          </p:blipFill>
          <p:spPr bwMode="auto">
            <a:xfrm>
              <a:off x="1638" y="2964"/>
              <a:ext cx="492" cy="282"/>
            </a:xfrm>
            <a:prstGeom prst="rect">
              <a:avLst/>
            </a:prstGeom>
            <a:noFill/>
            <a:ln w="9525">
              <a:noFill/>
              <a:miter lim="800000"/>
              <a:headEnd/>
              <a:tailEnd/>
            </a:ln>
          </p:spPr>
        </p:pic>
        <p:pic>
          <p:nvPicPr>
            <p:cNvPr id="20548" name="Picture 173" descr="blast_sm5"/>
            <p:cNvPicPr>
              <a:picLocks noChangeAspect="1" noChangeArrowheads="1"/>
            </p:cNvPicPr>
            <p:nvPr/>
          </p:nvPicPr>
          <p:blipFill>
            <a:blip r:embed="rId28" cstate="print"/>
            <a:srcRect/>
            <a:stretch>
              <a:fillRect/>
            </a:stretch>
          </p:blipFill>
          <p:spPr bwMode="auto">
            <a:xfrm>
              <a:off x="1248" y="2964"/>
              <a:ext cx="342" cy="264"/>
            </a:xfrm>
            <a:prstGeom prst="rect">
              <a:avLst/>
            </a:prstGeom>
            <a:noFill/>
            <a:ln w="9525">
              <a:noFill/>
              <a:miter lim="800000"/>
              <a:headEnd/>
              <a:tailEnd/>
            </a:ln>
          </p:spPr>
        </p:pic>
        <p:pic>
          <p:nvPicPr>
            <p:cNvPr id="20549" name="Picture 174" descr="blast_sm3"/>
            <p:cNvPicPr>
              <a:picLocks noChangeAspect="1" noChangeArrowheads="1"/>
            </p:cNvPicPr>
            <p:nvPr/>
          </p:nvPicPr>
          <p:blipFill>
            <a:blip r:embed="rId25" cstate="print"/>
            <a:srcRect/>
            <a:stretch>
              <a:fillRect/>
            </a:stretch>
          </p:blipFill>
          <p:spPr bwMode="auto">
            <a:xfrm>
              <a:off x="888" y="2964"/>
              <a:ext cx="606" cy="336"/>
            </a:xfrm>
            <a:prstGeom prst="rect">
              <a:avLst/>
            </a:prstGeom>
            <a:noFill/>
            <a:ln w="9525">
              <a:noFill/>
              <a:miter lim="800000"/>
              <a:headEnd/>
              <a:tailEnd/>
            </a:ln>
          </p:spPr>
        </p:pic>
        <p:pic>
          <p:nvPicPr>
            <p:cNvPr id="20550" name="Picture 175" descr="blast_sm2"/>
            <p:cNvPicPr>
              <a:picLocks noChangeAspect="1" noChangeArrowheads="1"/>
            </p:cNvPicPr>
            <p:nvPr/>
          </p:nvPicPr>
          <p:blipFill>
            <a:blip r:embed="rId29" cstate="print"/>
            <a:srcRect/>
            <a:stretch>
              <a:fillRect/>
            </a:stretch>
          </p:blipFill>
          <p:spPr bwMode="auto">
            <a:xfrm>
              <a:off x="1296" y="3060"/>
              <a:ext cx="534" cy="264"/>
            </a:xfrm>
            <a:prstGeom prst="rect">
              <a:avLst/>
            </a:prstGeom>
            <a:noFill/>
            <a:ln w="9525">
              <a:noFill/>
              <a:miter lim="800000"/>
              <a:headEnd/>
              <a:tailEnd/>
            </a:ln>
          </p:spPr>
        </p:pic>
        <p:pic>
          <p:nvPicPr>
            <p:cNvPr id="20551" name="Picture 176" descr="blast_sm1"/>
            <p:cNvPicPr>
              <a:picLocks noChangeAspect="1" noChangeArrowheads="1"/>
            </p:cNvPicPr>
            <p:nvPr/>
          </p:nvPicPr>
          <p:blipFill>
            <a:blip r:embed="rId30" cstate="print"/>
            <a:srcRect/>
            <a:stretch>
              <a:fillRect/>
            </a:stretch>
          </p:blipFill>
          <p:spPr bwMode="auto">
            <a:xfrm>
              <a:off x="1836" y="2994"/>
              <a:ext cx="636" cy="348"/>
            </a:xfrm>
            <a:prstGeom prst="rect">
              <a:avLst/>
            </a:prstGeom>
            <a:noFill/>
            <a:ln w="9525">
              <a:noFill/>
              <a:miter lim="800000"/>
              <a:headEnd/>
              <a:tailEnd/>
            </a:ln>
          </p:spPr>
        </p:pic>
      </p:grpSp>
      <p:sp>
        <p:nvSpPr>
          <p:cNvPr id="20543" name="Freeform 177"/>
          <p:cNvSpPr>
            <a:spLocks/>
          </p:cNvSpPr>
          <p:nvPr/>
        </p:nvSpPr>
        <p:spPr bwMode="auto">
          <a:xfrm>
            <a:off x="914400" y="3829050"/>
            <a:ext cx="742950" cy="841375"/>
          </a:xfrm>
          <a:custGeom>
            <a:avLst/>
            <a:gdLst>
              <a:gd name="T0" fmla="*/ 0 w 468"/>
              <a:gd name="T1" fmla="*/ 0 h 530"/>
              <a:gd name="T2" fmla="*/ 162 w 468"/>
              <a:gd name="T3" fmla="*/ 294 h 530"/>
              <a:gd name="T4" fmla="*/ 408 w 468"/>
              <a:gd name="T5" fmla="*/ 492 h 530"/>
              <a:gd name="T6" fmla="*/ 468 w 468"/>
              <a:gd name="T7" fmla="*/ 522 h 530"/>
              <a:gd name="T8" fmla="*/ 0 60000 65536"/>
              <a:gd name="T9" fmla="*/ 0 60000 65536"/>
              <a:gd name="T10" fmla="*/ 0 60000 65536"/>
              <a:gd name="T11" fmla="*/ 0 60000 65536"/>
              <a:gd name="T12" fmla="*/ 0 w 468"/>
              <a:gd name="T13" fmla="*/ 0 h 530"/>
              <a:gd name="T14" fmla="*/ 468 w 468"/>
              <a:gd name="T15" fmla="*/ 530 h 530"/>
            </a:gdLst>
            <a:ahLst/>
            <a:cxnLst>
              <a:cxn ang="T8">
                <a:pos x="T0" y="T1"/>
              </a:cxn>
              <a:cxn ang="T9">
                <a:pos x="T2" y="T3"/>
              </a:cxn>
              <a:cxn ang="T10">
                <a:pos x="T4" y="T5"/>
              </a:cxn>
              <a:cxn ang="T11">
                <a:pos x="T6" y="T7"/>
              </a:cxn>
            </a:cxnLst>
            <a:rect l="T12" t="T13" r="T14" b="T15"/>
            <a:pathLst>
              <a:path w="468" h="530">
                <a:moveTo>
                  <a:pt x="0" y="0"/>
                </a:moveTo>
                <a:cubicBezTo>
                  <a:pt x="27" y="61"/>
                  <a:pt x="72" y="168"/>
                  <a:pt x="162" y="294"/>
                </a:cubicBezTo>
                <a:cubicBezTo>
                  <a:pt x="252" y="420"/>
                  <a:pt x="357" y="454"/>
                  <a:pt x="408" y="492"/>
                </a:cubicBezTo>
                <a:cubicBezTo>
                  <a:pt x="459" y="530"/>
                  <a:pt x="456" y="516"/>
                  <a:pt x="468" y="522"/>
                </a:cubicBezTo>
              </a:path>
            </a:pathLst>
          </a:custGeom>
          <a:noFill/>
          <a:ln w="57150" cap="rnd" cmpd="sng">
            <a:solidFill>
              <a:schemeClr val="tx2"/>
            </a:solidFill>
            <a:prstDash val="sysDot"/>
            <a:round/>
            <a:headEnd type="none" w="med" len="med"/>
            <a:tailEnd type="triangle" w="med" len="med"/>
          </a:ln>
        </p:spPr>
        <p:txBody>
          <a:bodyPr/>
          <a:lstStyle/>
          <a:p>
            <a:endParaRPr lang="en-GB"/>
          </a:p>
        </p:txBody>
      </p:sp>
      <p:sp>
        <p:nvSpPr>
          <p:cNvPr id="55474" name="Rectangle 178"/>
          <p:cNvSpPr>
            <a:spLocks noChangeArrowheads="1"/>
          </p:cNvSpPr>
          <p:nvPr/>
        </p:nvSpPr>
        <p:spPr bwMode="auto">
          <a:xfrm>
            <a:off x="293688" y="2903538"/>
            <a:ext cx="1600200" cy="730250"/>
          </a:xfrm>
          <a:prstGeom prst="rect">
            <a:avLst/>
          </a:prstGeom>
          <a:noFill/>
          <a:ln w="9525">
            <a:noFill/>
            <a:miter lim="800000"/>
            <a:headEnd/>
            <a:tailEnd/>
          </a:ln>
          <a:effectLst/>
        </p:spPr>
        <p:txBody>
          <a:bodyPr wrap="none">
            <a:spAutoFit/>
          </a:bodyPr>
          <a:lstStyle/>
          <a:p>
            <a:pPr algn="ctr">
              <a:defRPr/>
            </a:pPr>
            <a:r>
              <a:rPr lang="en-US" sz="1400" b="1">
                <a:solidFill>
                  <a:schemeClr val="tx2"/>
                </a:solidFill>
                <a:effectLst>
                  <a:outerShdw blurRad="38100" dist="38100" dir="2700000" algn="tl">
                    <a:srgbClr val="000000"/>
                  </a:outerShdw>
                </a:effectLst>
                <a:sym typeface="Symbol" pitchFamily="18" charset="2"/>
              </a:rPr>
              <a:t>PTHrP, BMP,</a:t>
            </a:r>
            <a:br>
              <a:rPr lang="en-US" sz="1400" b="1">
                <a:solidFill>
                  <a:schemeClr val="tx2"/>
                </a:solidFill>
                <a:effectLst>
                  <a:outerShdw blurRad="38100" dist="38100" dir="2700000" algn="tl">
                    <a:srgbClr val="000000"/>
                  </a:outerShdw>
                </a:effectLst>
                <a:sym typeface="Symbol" pitchFamily="18" charset="2"/>
              </a:rPr>
            </a:br>
            <a:r>
              <a:rPr lang="en-US" sz="1400" b="1">
                <a:solidFill>
                  <a:schemeClr val="tx2"/>
                </a:solidFill>
                <a:effectLst>
                  <a:outerShdw blurRad="38100" dist="38100" dir="2700000" algn="tl">
                    <a:srgbClr val="000000"/>
                  </a:outerShdw>
                </a:effectLst>
                <a:sym typeface="Symbol" pitchFamily="18" charset="2"/>
              </a:rPr>
              <a:t>TGF-β, IGF, FGF,</a:t>
            </a:r>
            <a:br>
              <a:rPr lang="en-US" sz="1400" b="1">
                <a:solidFill>
                  <a:schemeClr val="tx2"/>
                </a:solidFill>
                <a:effectLst>
                  <a:outerShdw blurRad="38100" dist="38100" dir="2700000" algn="tl">
                    <a:srgbClr val="000000"/>
                  </a:outerShdw>
                </a:effectLst>
                <a:sym typeface="Symbol" pitchFamily="18" charset="2"/>
              </a:rPr>
            </a:br>
            <a:r>
              <a:rPr lang="en-US" sz="1400" b="1">
                <a:solidFill>
                  <a:schemeClr val="tx2"/>
                </a:solidFill>
                <a:effectLst>
                  <a:outerShdw blurRad="38100" dist="38100" dir="2700000" algn="tl">
                    <a:srgbClr val="000000"/>
                  </a:outerShdw>
                </a:effectLst>
                <a:sym typeface="Symbol" pitchFamily="18" charset="2"/>
              </a:rPr>
              <a:t>VEGF, ET1, WNT</a:t>
            </a:r>
          </a:p>
        </p:txBody>
      </p:sp>
      <p:sp>
        <p:nvSpPr>
          <p:cNvPr id="20545" name="Rectangle 179"/>
          <p:cNvSpPr>
            <a:spLocks noChangeArrowheads="1"/>
          </p:cNvSpPr>
          <p:nvPr/>
        </p:nvSpPr>
        <p:spPr bwMode="auto">
          <a:xfrm>
            <a:off x="7454900" y="1531938"/>
            <a:ext cx="1622425" cy="1033462"/>
          </a:xfrm>
          <a:prstGeom prst="rect">
            <a:avLst/>
          </a:prstGeom>
          <a:noFill/>
          <a:ln w="19050" algn="ctr">
            <a:solidFill>
              <a:schemeClr val="tx1"/>
            </a:solidFill>
            <a:miter lim="800000"/>
            <a:headEnd/>
            <a:tailEnd/>
          </a:ln>
        </p:spPr>
        <p:txBody>
          <a:bodyPr anchor="ctr">
            <a:spAutoFit/>
          </a:bodyPr>
          <a:lstStyle/>
          <a:p>
            <a:endParaRPr lang="en-GB"/>
          </a:p>
        </p:txBody>
      </p:sp>
      <p:sp>
        <p:nvSpPr>
          <p:cNvPr id="180" name="CasellaDiTesto 179"/>
          <p:cNvSpPr txBox="1"/>
          <p:nvPr/>
        </p:nvSpPr>
        <p:spPr>
          <a:xfrm>
            <a:off x="304800" y="5867400"/>
            <a:ext cx="1844225" cy="461665"/>
          </a:xfrm>
          <a:prstGeom prst="rect">
            <a:avLst/>
          </a:prstGeom>
          <a:solidFill>
            <a:srgbClr val="FF0000"/>
          </a:solidFill>
          <a:ln>
            <a:solidFill>
              <a:srgbClr val="0000FF"/>
            </a:solidFill>
          </a:ln>
        </p:spPr>
        <p:txBody>
          <a:bodyPr wrap="none" rtlCol="0">
            <a:spAutoFit/>
          </a:bodyPr>
          <a:lstStyle/>
          <a:p>
            <a:r>
              <a:rPr lang="it-IT" sz="2400" dirty="0" err="1" smtClean="0"/>
              <a:t>Denosumab</a:t>
            </a:r>
            <a:endParaRPr lang="it-IT" sz="2400" dirty="0"/>
          </a:p>
        </p:txBody>
      </p:sp>
      <p:cxnSp>
        <p:nvCxnSpPr>
          <p:cNvPr id="181" name="Connettore 2 180"/>
          <p:cNvCxnSpPr/>
          <p:nvPr/>
        </p:nvCxnSpPr>
        <p:spPr>
          <a:xfrm flipV="1">
            <a:off x="2209800" y="4267200"/>
            <a:ext cx="1981200" cy="1524000"/>
          </a:xfrm>
          <a:prstGeom prst="straightConnector1">
            <a:avLst/>
          </a:prstGeom>
          <a:ln w="95250">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0"/>
                                        </p:tgtEl>
                                        <p:attrNameLst>
                                          <p:attrName>style.visibility</p:attrName>
                                        </p:attrNameLst>
                                      </p:cBhvr>
                                      <p:to>
                                        <p:strVal val="visible"/>
                                      </p:to>
                                    </p:set>
                                    <p:animEffect transition="in" filter="fade">
                                      <p:cBhvr>
                                        <p:cTn id="7" dur="2000"/>
                                        <p:tgtEl>
                                          <p:spTgt spid="180"/>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181"/>
                                        </p:tgtEl>
                                        <p:attrNameLst>
                                          <p:attrName>style.visibility</p:attrName>
                                        </p:attrNameLst>
                                      </p:cBhvr>
                                      <p:to>
                                        <p:strVal val="visible"/>
                                      </p:to>
                                    </p:set>
                                    <p:animEffect transition="in" filter="wipe(left)">
                                      <p:cBhvr>
                                        <p:cTn id="11" dur="1000"/>
                                        <p:tgtEl>
                                          <p:spTgt spid="1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 grpId="0" animBg="1"/>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Rectangle 2"/>
          <p:cNvSpPr>
            <a:spLocks noChangeArrowheads="1"/>
          </p:cNvSpPr>
          <p:nvPr/>
        </p:nvSpPr>
        <p:spPr bwMode="gray">
          <a:xfrm>
            <a:off x="322263" y="85725"/>
            <a:ext cx="8534400" cy="966788"/>
          </a:xfrm>
          <a:prstGeom prst="rect">
            <a:avLst/>
          </a:prstGeom>
          <a:noFill/>
          <a:ln w="9525" algn="ctr">
            <a:noFill/>
            <a:miter lim="800000"/>
            <a:headEnd/>
            <a:tailEnd/>
          </a:ln>
        </p:spPr>
        <p:txBody>
          <a:bodyPr anchor="b"/>
          <a:lstStyle/>
          <a:p>
            <a:pPr defTabSz="457200">
              <a:lnSpc>
                <a:spcPct val="95000"/>
              </a:lnSpc>
            </a:pPr>
            <a:endParaRPr lang="en-GB" sz="2800">
              <a:solidFill>
                <a:srgbClr val="FAB900"/>
              </a:solidFill>
              <a:latin typeface="Arial" pitchFamily="34" charset="0"/>
              <a:ea typeface="ＭＳ Ｐゴシック" pitchFamily="34" charset="-128"/>
            </a:endParaRPr>
          </a:p>
        </p:txBody>
      </p:sp>
      <p:sp>
        <p:nvSpPr>
          <p:cNvPr id="10243" name="AutoShape 3"/>
          <p:cNvSpPr>
            <a:spLocks noChangeArrowheads="1"/>
          </p:cNvSpPr>
          <p:nvPr/>
        </p:nvSpPr>
        <p:spPr bwMode="ltGray">
          <a:xfrm>
            <a:off x="123825" y="1792288"/>
            <a:ext cx="2846388" cy="3698875"/>
          </a:xfrm>
          <a:prstGeom prst="roundRect">
            <a:avLst>
              <a:gd name="adj" fmla="val 7986"/>
            </a:avLst>
          </a:prstGeom>
          <a:solidFill>
            <a:schemeClr val="accent2"/>
          </a:solidFill>
          <a:ln w="19050" algn="ctr">
            <a:noFill/>
            <a:round/>
            <a:headEnd/>
            <a:tailEnd/>
          </a:ln>
        </p:spPr>
        <p:txBody>
          <a:bodyPr wrap="none" anchor="ctr"/>
          <a:lstStyle/>
          <a:p>
            <a:pPr defTabSz="457200" eaLnBrk="0" hangingPunct="0"/>
            <a:endParaRPr lang="en-GB" sz="1200">
              <a:solidFill>
                <a:srgbClr val="FFFFFF"/>
              </a:solidFill>
              <a:latin typeface="Arial" pitchFamily="34" charset="0"/>
              <a:ea typeface="ＭＳ Ｐゴシック" pitchFamily="34" charset="-128"/>
            </a:endParaRPr>
          </a:p>
        </p:txBody>
      </p:sp>
      <p:sp>
        <p:nvSpPr>
          <p:cNvPr id="10244" name="Text Box 5"/>
          <p:cNvSpPr txBox="1">
            <a:spLocks noChangeArrowheads="1"/>
          </p:cNvSpPr>
          <p:nvPr/>
        </p:nvSpPr>
        <p:spPr bwMode="auto">
          <a:xfrm>
            <a:off x="312738" y="3875088"/>
            <a:ext cx="2443162" cy="333375"/>
          </a:xfrm>
          <a:prstGeom prst="rect">
            <a:avLst/>
          </a:prstGeom>
          <a:noFill/>
          <a:ln w="12700">
            <a:noFill/>
            <a:miter lim="800000"/>
            <a:headEnd/>
            <a:tailEnd/>
          </a:ln>
        </p:spPr>
        <p:txBody>
          <a:bodyPr anchor="ctr"/>
          <a:lstStyle/>
          <a:p>
            <a:pPr algn="ctr" defTabSz="457200"/>
            <a:r>
              <a:rPr lang="en-GB" sz="1000" b="1">
                <a:solidFill>
                  <a:srgbClr val="FFFFFF"/>
                </a:solidFill>
                <a:latin typeface="Arial" pitchFamily="34" charset="0"/>
                <a:ea typeface="ＭＳ Ｐゴシック" pitchFamily="34" charset="-128"/>
              </a:rPr>
              <a:t>Additional Studies</a:t>
            </a:r>
          </a:p>
        </p:txBody>
      </p:sp>
      <p:sp>
        <p:nvSpPr>
          <p:cNvPr id="10245" name="AutoShape 6"/>
          <p:cNvSpPr>
            <a:spLocks noChangeArrowheads="1"/>
          </p:cNvSpPr>
          <p:nvPr/>
        </p:nvSpPr>
        <p:spPr bwMode="auto">
          <a:xfrm>
            <a:off x="303213" y="2584450"/>
            <a:ext cx="2486025" cy="215900"/>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900" b="1">
                <a:solidFill>
                  <a:srgbClr val="FFFFFF"/>
                </a:solidFill>
                <a:latin typeface="Arial" pitchFamily="34" charset="0"/>
                <a:ea typeface="ＭＳ Ｐゴシック" pitchFamily="34" charset="-128"/>
              </a:rPr>
              <a:t>FREEDOM (n=7868)</a:t>
            </a:r>
            <a:endParaRPr lang="en-GB" sz="900">
              <a:solidFill>
                <a:srgbClr val="FFFFFF"/>
              </a:solidFill>
              <a:latin typeface="Arial" pitchFamily="34" charset="0"/>
              <a:ea typeface="ＭＳ Ｐゴシック" pitchFamily="34" charset="-128"/>
            </a:endParaRPr>
          </a:p>
        </p:txBody>
      </p:sp>
      <p:sp>
        <p:nvSpPr>
          <p:cNvPr id="10246" name="AutoShape 7"/>
          <p:cNvSpPr>
            <a:spLocks noChangeArrowheads="1"/>
          </p:cNvSpPr>
          <p:nvPr/>
        </p:nvSpPr>
        <p:spPr bwMode="auto">
          <a:xfrm>
            <a:off x="303213" y="2857500"/>
            <a:ext cx="2486025" cy="215900"/>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900" b="1">
                <a:solidFill>
                  <a:srgbClr val="FFFFFF"/>
                </a:solidFill>
                <a:latin typeface="Arial" pitchFamily="34" charset="0"/>
                <a:ea typeface="ＭＳ Ｐゴシック" pitchFamily="34" charset="-128"/>
              </a:rPr>
              <a:t>DEFEND (n=332)</a:t>
            </a:r>
            <a:endParaRPr lang="en-GB" sz="900">
              <a:solidFill>
                <a:srgbClr val="FFFFFF"/>
              </a:solidFill>
              <a:latin typeface="Arial" pitchFamily="34" charset="0"/>
              <a:ea typeface="ＭＳ Ｐゴシック" pitchFamily="34" charset="-128"/>
            </a:endParaRPr>
          </a:p>
        </p:txBody>
      </p:sp>
      <p:sp>
        <p:nvSpPr>
          <p:cNvPr id="10247" name="AutoShape 8"/>
          <p:cNvSpPr>
            <a:spLocks noChangeArrowheads="1"/>
          </p:cNvSpPr>
          <p:nvPr/>
        </p:nvSpPr>
        <p:spPr bwMode="auto">
          <a:xfrm>
            <a:off x="303213" y="3132138"/>
            <a:ext cx="2486025" cy="215900"/>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900" b="1">
                <a:solidFill>
                  <a:srgbClr val="FFFFFF"/>
                </a:solidFill>
                <a:latin typeface="Arial" pitchFamily="34" charset="0"/>
                <a:ea typeface="ＭＳ Ｐゴシック" pitchFamily="34" charset="-128"/>
              </a:rPr>
              <a:t>HALT Breast (n=252)</a:t>
            </a:r>
            <a:endParaRPr lang="en-GB" sz="900">
              <a:solidFill>
                <a:srgbClr val="FFFFFF"/>
              </a:solidFill>
              <a:latin typeface="Arial" pitchFamily="34" charset="0"/>
              <a:ea typeface="ＭＳ Ｐゴシック" pitchFamily="34" charset="-128"/>
            </a:endParaRPr>
          </a:p>
        </p:txBody>
      </p:sp>
      <p:sp>
        <p:nvSpPr>
          <p:cNvPr id="10248" name="AutoShape 9"/>
          <p:cNvSpPr>
            <a:spLocks noChangeArrowheads="1"/>
          </p:cNvSpPr>
          <p:nvPr/>
        </p:nvSpPr>
        <p:spPr bwMode="auto">
          <a:xfrm>
            <a:off x="303213" y="3681413"/>
            <a:ext cx="2486025" cy="214312"/>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900" b="1">
                <a:solidFill>
                  <a:srgbClr val="FFFFFF"/>
                </a:solidFill>
                <a:latin typeface="Arial" pitchFamily="34" charset="0"/>
                <a:ea typeface="ＭＳ Ｐゴシック" pitchFamily="34" charset="-128"/>
              </a:rPr>
              <a:t>HALT Prostate (n=1468)</a:t>
            </a:r>
          </a:p>
        </p:txBody>
      </p:sp>
      <p:sp>
        <p:nvSpPr>
          <p:cNvPr id="10249" name="AutoShape 10"/>
          <p:cNvSpPr>
            <a:spLocks noChangeArrowheads="1"/>
          </p:cNvSpPr>
          <p:nvPr/>
        </p:nvSpPr>
        <p:spPr bwMode="auto">
          <a:xfrm>
            <a:off x="303213" y="4457700"/>
            <a:ext cx="2486025" cy="215900"/>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900" b="1">
                <a:solidFill>
                  <a:srgbClr val="FFFFFF"/>
                </a:solidFill>
                <a:latin typeface="Arial" pitchFamily="34" charset="0"/>
                <a:ea typeface="ＭＳ Ｐゴシック" pitchFamily="34" charset="-128"/>
              </a:rPr>
              <a:t>Pilot Dmab vs ALN (n=247)</a:t>
            </a:r>
          </a:p>
        </p:txBody>
      </p:sp>
      <p:sp>
        <p:nvSpPr>
          <p:cNvPr id="10250" name="AutoShape 11"/>
          <p:cNvSpPr>
            <a:spLocks noChangeArrowheads="1"/>
          </p:cNvSpPr>
          <p:nvPr/>
        </p:nvSpPr>
        <p:spPr bwMode="auto">
          <a:xfrm>
            <a:off x="303213" y="4735513"/>
            <a:ext cx="2486025" cy="215900"/>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900" b="1">
                <a:solidFill>
                  <a:srgbClr val="FFFFFF"/>
                </a:solidFill>
                <a:latin typeface="Arial" pitchFamily="34" charset="0"/>
                <a:ea typeface="ＭＳ Ｐゴシック" pitchFamily="34" charset="-128"/>
              </a:rPr>
              <a:t>BP Transition (n=504)</a:t>
            </a:r>
          </a:p>
        </p:txBody>
      </p:sp>
      <p:sp>
        <p:nvSpPr>
          <p:cNvPr id="10251" name="AutoShape 12"/>
          <p:cNvSpPr>
            <a:spLocks noChangeArrowheads="1"/>
          </p:cNvSpPr>
          <p:nvPr/>
        </p:nvSpPr>
        <p:spPr bwMode="auto">
          <a:xfrm>
            <a:off x="303213" y="4181475"/>
            <a:ext cx="2486025" cy="214313"/>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900" b="1">
                <a:solidFill>
                  <a:srgbClr val="FFFFFF"/>
                </a:solidFill>
                <a:latin typeface="Arial" pitchFamily="34" charset="0"/>
                <a:ea typeface="ＭＳ Ｐゴシック" pitchFamily="34" charset="-128"/>
              </a:rPr>
              <a:t>Dmab vs ALN (n=1189)</a:t>
            </a:r>
          </a:p>
        </p:txBody>
      </p:sp>
      <p:sp>
        <p:nvSpPr>
          <p:cNvPr id="10252" name="AutoShape 13"/>
          <p:cNvSpPr>
            <a:spLocks noChangeArrowheads="1"/>
          </p:cNvSpPr>
          <p:nvPr/>
        </p:nvSpPr>
        <p:spPr bwMode="auto">
          <a:xfrm>
            <a:off x="303213" y="5013325"/>
            <a:ext cx="2486025" cy="215900"/>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900" b="1">
                <a:solidFill>
                  <a:srgbClr val="FFFFFF"/>
                </a:solidFill>
                <a:latin typeface="Arial" pitchFamily="34" charset="0"/>
                <a:ea typeface="ＭＳ Ｐゴシック" pitchFamily="34" charset="-128"/>
              </a:rPr>
              <a:t>Phase 2 (n=412) </a:t>
            </a:r>
            <a:endParaRPr lang="en-GB" sz="900">
              <a:solidFill>
                <a:srgbClr val="FFFFFF"/>
              </a:solidFill>
              <a:latin typeface="Arial" pitchFamily="34" charset="0"/>
              <a:ea typeface="ＭＳ Ｐゴシック" pitchFamily="34" charset="-128"/>
            </a:endParaRPr>
          </a:p>
        </p:txBody>
      </p:sp>
      <p:sp>
        <p:nvSpPr>
          <p:cNvPr id="10253" name="Rectangle 14"/>
          <p:cNvSpPr>
            <a:spLocks noChangeArrowheads="1"/>
          </p:cNvSpPr>
          <p:nvPr/>
        </p:nvSpPr>
        <p:spPr bwMode="auto">
          <a:xfrm>
            <a:off x="298450" y="1776413"/>
            <a:ext cx="2414588" cy="387350"/>
          </a:xfrm>
          <a:prstGeom prst="rect">
            <a:avLst/>
          </a:prstGeom>
          <a:noFill/>
          <a:ln w="12700" algn="ctr">
            <a:noFill/>
            <a:miter lim="800000"/>
            <a:headEnd/>
            <a:tailEnd/>
          </a:ln>
        </p:spPr>
        <p:txBody>
          <a:bodyPr/>
          <a:lstStyle/>
          <a:p>
            <a:pPr algn="ctr" defTabSz="457200"/>
            <a:r>
              <a:rPr lang="en-GB" b="1">
                <a:solidFill>
                  <a:srgbClr val="FFFFFF"/>
                </a:solidFill>
                <a:latin typeface="Arial" pitchFamily="34" charset="0"/>
                <a:ea typeface="ＭＳ Ｐゴシック" pitchFamily="34" charset="-128"/>
              </a:rPr>
              <a:t>Bone loss/</a:t>
            </a:r>
            <a:br>
              <a:rPr lang="en-GB" b="1">
                <a:solidFill>
                  <a:srgbClr val="FFFFFF"/>
                </a:solidFill>
                <a:latin typeface="Arial" pitchFamily="34" charset="0"/>
                <a:ea typeface="ＭＳ Ｐゴシック" pitchFamily="34" charset="-128"/>
              </a:rPr>
            </a:br>
            <a:r>
              <a:rPr lang="en-GB" b="1">
                <a:solidFill>
                  <a:srgbClr val="FFFFFF"/>
                </a:solidFill>
                <a:latin typeface="Arial" pitchFamily="34" charset="0"/>
                <a:ea typeface="ＭＳ Ｐゴシック" pitchFamily="34" charset="-128"/>
              </a:rPr>
              <a:t>osteoporosis</a:t>
            </a:r>
          </a:p>
        </p:txBody>
      </p:sp>
      <p:sp>
        <p:nvSpPr>
          <p:cNvPr id="10254" name="AutoShape 28"/>
          <p:cNvSpPr>
            <a:spLocks noChangeArrowheads="1"/>
          </p:cNvSpPr>
          <p:nvPr/>
        </p:nvSpPr>
        <p:spPr bwMode="auto">
          <a:xfrm>
            <a:off x="6110288" y="2551113"/>
            <a:ext cx="2678112" cy="376237"/>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1400" b="1">
                <a:solidFill>
                  <a:srgbClr val="FFFFFF"/>
                </a:solidFill>
                <a:latin typeface="Arial" pitchFamily="34" charset="0"/>
                <a:ea typeface="ＭＳ Ｐゴシック" pitchFamily="34" charset="-128"/>
              </a:rPr>
              <a:t>Breast SRE (n=2046)</a:t>
            </a:r>
            <a:endParaRPr lang="en-GB" sz="1400">
              <a:solidFill>
                <a:srgbClr val="FFFFFF"/>
              </a:solidFill>
              <a:latin typeface="Arial" pitchFamily="34" charset="0"/>
              <a:ea typeface="ＭＳ Ｐゴシック" pitchFamily="34" charset="-128"/>
            </a:endParaRPr>
          </a:p>
        </p:txBody>
      </p:sp>
      <p:sp>
        <p:nvSpPr>
          <p:cNvPr id="10255" name="AutoShape 29"/>
          <p:cNvSpPr>
            <a:spLocks noChangeArrowheads="1"/>
          </p:cNvSpPr>
          <p:nvPr/>
        </p:nvSpPr>
        <p:spPr bwMode="auto">
          <a:xfrm>
            <a:off x="6110288" y="3016250"/>
            <a:ext cx="2678112" cy="376238"/>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1400" b="1">
                <a:solidFill>
                  <a:srgbClr val="FFFFFF"/>
                </a:solidFill>
                <a:latin typeface="Arial" pitchFamily="34" charset="0"/>
                <a:ea typeface="ＭＳ Ｐゴシック" pitchFamily="34" charset="-128"/>
              </a:rPr>
              <a:t>Prostate SRE (n=1901)</a:t>
            </a:r>
          </a:p>
        </p:txBody>
      </p:sp>
      <p:sp>
        <p:nvSpPr>
          <p:cNvPr id="10256" name="AutoShape 30"/>
          <p:cNvSpPr>
            <a:spLocks noChangeArrowheads="1"/>
          </p:cNvSpPr>
          <p:nvPr/>
        </p:nvSpPr>
        <p:spPr bwMode="auto">
          <a:xfrm>
            <a:off x="6110288" y="3489325"/>
            <a:ext cx="2678112" cy="376238"/>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1400" b="1">
                <a:solidFill>
                  <a:srgbClr val="FFFFFF"/>
                </a:solidFill>
                <a:latin typeface="Arial" pitchFamily="34" charset="0"/>
                <a:ea typeface="ＭＳ Ｐゴシック" pitchFamily="34" charset="-128"/>
              </a:rPr>
              <a:t>Solid Tumour SRE (n=1776)</a:t>
            </a:r>
            <a:endParaRPr lang="en-GB" sz="1400">
              <a:solidFill>
                <a:srgbClr val="FFFFFF"/>
              </a:solidFill>
              <a:latin typeface="Arial" pitchFamily="34" charset="0"/>
              <a:ea typeface="ＭＳ Ｐゴシック" pitchFamily="34" charset="-128"/>
            </a:endParaRPr>
          </a:p>
        </p:txBody>
      </p:sp>
      <p:sp>
        <p:nvSpPr>
          <p:cNvPr id="10257" name="Rectangle 31"/>
          <p:cNvSpPr>
            <a:spLocks noChangeArrowheads="1"/>
          </p:cNvSpPr>
          <p:nvPr/>
        </p:nvSpPr>
        <p:spPr bwMode="auto">
          <a:xfrm>
            <a:off x="5789613" y="1498600"/>
            <a:ext cx="3330575" cy="401638"/>
          </a:xfrm>
          <a:prstGeom prst="rect">
            <a:avLst/>
          </a:prstGeom>
          <a:noFill/>
          <a:ln w="12700" algn="ctr">
            <a:noFill/>
            <a:miter lim="800000"/>
            <a:headEnd/>
            <a:tailEnd/>
          </a:ln>
        </p:spPr>
        <p:txBody>
          <a:bodyPr/>
          <a:lstStyle/>
          <a:p>
            <a:pPr algn="ctr" defTabSz="457200"/>
            <a:r>
              <a:rPr lang="en-GB" b="1">
                <a:solidFill>
                  <a:srgbClr val="FFFFFF"/>
                </a:solidFill>
                <a:latin typeface="Arial" pitchFamily="34" charset="0"/>
                <a:ea typeface="ＭＳ Ｐゴシック" pitchFamily="34" charset="-128"/>
              </a:rPr>
              <a:t>Bone metastases </a:t>
            </a:r>
            <a:br>
              <a:rPr lang="en-GB" b="1">
                <a:solidFill>
                  <a:srgbClr val="FFFFFF"/>
                </a:solidFill>
                <a:latin typeface="Arial" pitchFamily="34" charset="0"/>
                <a:ea typeface="ＭＳ Ｐゴシック" pitchFamily="34" charset="-128"/>
              </a:rPr>
            </a:br>
            <a:r>
              <a:rPr lang="en-GB" b="1">
                <a:solidFill>
                  <a:srgbClr val="FFFFFF"/>
                </a:solidFill>
                <a:latin typeface="Arial" pitchFamily="34" charset="0"/>
                <a:ea typeface="ＭＳ Ｐゴシック" pitchFamily="34" charset="-128"/>
              </a:rPr>
              <a:t>treatment</a:t>
            </a:r>
          </a:p>
        </p:txBody>
      </p:sp>
      <p:sp>
        <p:nvSpPr>
          <p:cNvPr id="10258" name="AutoShape 8"/>
          <p:cNvSpPr>
            <a:spLocks noChangeArrowheads="1"/>
          </p:cNvSpPr>
          <p:nvPr/>
        </p:nvSpPr>
        <p:spPr bwMode="auto">
          <a:xfrm>
            <a:off x="303213" y="3406775"/>
            <a:ext cx="2486025" cy="215900"/>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900" b="1">
                <a:solidFill>
                  <a:srgbClr val="FFFFFF"/>
                </a:solidFill>
                <a:latin typeface="Arial" pitchFamily="34" charset="0"/>
                <a:ea typeface="ＭＳ Ｐゴシック" pitchFamily="34" charset="-128"/>
              </a:rPr>
              <a:t>ABCSG-18 Breast (n=2800)</a:t>
            </a:r>
            <a:endParaRPr lang="en-GB" sz="900">
              <a:solidFill>
                <a:srgbClr val="FFFFFF"/>
              </a:solidFill>
              <a:latin typeface="Arial" pitchFamily="34" charset="0"/>
              <a:ea typeface="ＭＳ Ｐゴシック" pitchFamily="34" charset="-128"/>
            </a:endParaRPr>
          </a:p>
        </p:txBody>
      </p:sp>
      <p:sp>
        <p:nvSpPr>
          <p:cNvPr id="10259" name="AutoShape 16"/>
          <p:cNvSpPr>
            <a:spLocks noChangeArrowheads="1"/>
          </p:cNvSpPr>
          <p:nvPr/>
        </p:nvSpPr>
        <p:spPr bwMode="ltGray">
          <a:xfrm>
            <a:off x="3089275" y="1776413"/>
            <a:ext cx="2757488" cy="2274887"/>
          </a:xfrm>
          <a:prstGeom prst="roundRect">
            <a:avLst>
              <a:gd name="adj" fmla="val 7986"/>
            </a:avLst>
          </a:prstGeom>
          <a:solidFill>
            <a:schemeClr val="accent2"/>
          </a:solidFill>
          <a:ln w="28575" algn="ctr">
            <a:noFill/>
            <a:round/>
            <a:headEnd/>
            <a:tailEnd/>
          </a:ln>
        </p:spPr>
        <p:txBody>
          <a:bodyPr wrap="none" tIns="0"/>
          <a:lstStyle/>
          <a:p>
            <a:pPr algn="ctr" defTabSz="457200" eaLnBrk="0" hangingPunct="0">
              <a:lnSpc>
                <a:spcPct val="80000"/>
              </a:lnSpc>
            </a:pPr>
            <a:endParaRPr lang="en-GB" b="1">
              <a:solidFill>
                <a:srgbClr val="FFFFFF"/>
              </a:solidFill>
              <a:latin typeface="Arial" pitchFamily="34" charset="0"/>
              <a:ea typeface="ＭＳ Ｐゴシック" pitchFamily="34" charset="-128"/>
            </a:endParaRPr>
          </a:p>
        </p:txBody>
      </p:sp>
      <p:sp>
        <p:nvSpPr>
          <p:cNvPr id="10260" name="AutoShape 17"/>
          <p:cNvSpPr>
            <a:spLocks noChangeArrowheads="1"/>
          </p:cNvSpPr>
          <p:nvPr/>
        </p:nvSpPr>
        <p:spPr bwMode="auto">
          <a:xfrm>
            <a:off x="3344863" y="2551113"/>
            <a:ext cx="2266950" cy="377825"/>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1400" b="1">
                <a:solidFill>
                  <a:srgbClr val="000000"/>
                </a:solidFill>
                <a:latin typeface="Arial" pitchFamily="34" charset="0"/>
                <a:ea typeface="ＭＳ Ｐゴシック" pitchFamily="34" charset="-128"/>
              </a:rPr>
              <a:t> </a:t>
            </a:r>
            <a:r>
              <a:rPr lang="en-GB" sz="1400" b="1">
                <a:solidFill>
                  <a:srgbClr val="FFFFFF"/>
                </a:solidFill>
                <a:latin typeface="Arial" pitchFamily="34" charset="0"/>
                <a:ea typeface="ＭＳ Ｐゴシック" pitchFamily="34" charset="-128"/>
              </a:rPr>
              <a:t>PC Bone Mets (n=1400)</a:t>
            </a:r>
          </a:p>
        </p:txBody>
      </p:sp>
      <p:sp>
        <p:nvSpPr>
          <p:cNvPr id="10261" name="Rectangle 18"/>
          <p:cNvSpPr>
            <a:spLocks noChangeArrowheads="1"/>
          </p:cNvSpPr>
          <p:nvPr/>
        </p:nvSpPr>
        <p:spPr bwMode="auto">
          <a:xfrm>
            <a:off x="3319463" y="1858963"/>
            <a:ext cx="2319337" cy="419100"/>
          </a:xfrm>
          <a:prstGeom prst="rect">
            <a:avLst/>
          </a:prstGeom>
          <a:noFill/>
          <a:ln w="12700" algn="ctr">
            <a:noFill/>
            <a:miter lim="800000"/>
            <a:headEnd/>
            <a:tailEnd/>
          </a:ln>
        </p:spPr>
        <p:txBody>
          <a:bodyPr anchor="ctr"/>
          <a:lstStyle/>
          <a:p>
            <a:pPr algn="ctr" defTabSz="457200"/>
            <a:r>
              <a:rPr lang="en-GB" b="1">
                <a:solidFill>
                  <a:srgbClr val="FFFFFF"/>
                </a:solidFill>
                <a:latin typeface="Arial" pitchFamily="34" charset="0"/>
                <a:ea typeface="ＭＳ Ｐゴシック" pitchFamily="34" charset="-128"/>
              </a:rPr>
              <a:t>Bone metastases </a:t>
            </a:r>
            <a:br>
              <a:rPr lang="en-GB" b="1">
                <a:solidFill>
                  <a:srgbClr val="FFFFFF"/>
                </a:solidFill>
                <a:latin typeface="Arial" pitchFamily="34" charset="0"/>
                <a:ea typeface="ＭＳ Ｐゴシック" pitchFamily="34" charset="-128"/>
              </a:rPr>
            </a:br>
            <a:r>
              <a:rPr lang="en-GB" b="1">
                <a:solidFill>
                  <a:srgbClr val="FFFFFF"/>
                </a:solidFill>
                <a:latin typeface="Arial" pitchFamily="34" charset="0"/>
                <a:ea typeface="ＭＳ Ｐゴシック" pitchFamily="34" charset="-128"/>
              </a:rPr>
              <a:t>delay</a:t>
            </a:r>
          </a:p>
        </p:txBody>
      </p:sp>
      <p:sp>
        <p:nvSpPr>
          <p:cNvPr id="10262" name="AutoShape 17"/>
          <p:cNvSpPr>
            <a:spLocks noChangeArrowheads="1"/>
          </p:cNvSpPr>
          <p:nvPr/>
        </p:nvSpPr>
        <p:spPr bwMode="auto">
          <a:xfrm>
            <a:off x="3344863" y="3035300"/>
            <a:ext cx="2266950" cy="377825"/>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1400" b="1">
                <a:solidFill>
                  <a:srgbClr val="FFFFFF"/>
                </a:solidFill>
                <a:latin typeface="Arial" pitchFamily="34" charset="0"/>
                <a:ea typeface="ＭＳ Ｐゴシック" pitchFamily="34" charset="-128"/>
              </a:rPr>
              <a:t>BC Bone Mets (n=4500)</a:t>
            </a:r>
          </a:p>
        </p:txBody>
      </p:sp>
      <p:sp>
        <p:nvSpPr>
          <p:cNvPr id="10263" name="AutoShape 20"/>
          <p:cNvSpPr>
            <a:spLocks noChangeArrowheads="1"/>
          </p:cNvSpPr>
          <p:nvPr/>
        </p:nvSpPr>
        <p:spPr bwMode="auto">
          <a:xfrm>
            <a:off x="3041650" y="4248150"/>
            <a:ext cx="2805113" cy="2098675"/>
          </a:xfrm>
          <a:prstGeom prst="roundRect">
            <a:avLst>
              <a:gd name="adj" fmla="val 9755"/>
            </a:avLst>
          </a:prstGeom>
          <a:solidFill>
            <a:schemeClr val="accent2"/>
          </a:solidFill>
          <a:ln w="28575" algn="ctr">
            <a:noFill/>
            <a:round/>
            <a:headEnd/>
            <a:tailEnd/>
          </a:ln>
        </p:spPr>
        <p:txBody>
          <a:bodyPr wrap="none" tIns="0"/>
          <a:lstStyle/>
          <a:p>
            <a:pPr algn="ctr" defTabSz="457200">
              <a:lnSpc>
                <a:spcPct val="80000"/>
              </a:lnSpc>
              <a:buFont typeface="Wingdings" pitchFamily="2" charset="2"/>
              <a:buNone/>
            </a:pPr>
            <a:r>
              <a:rPr lang="en-GB" b="1">
                <a:solidFill>
                  <a:srgbClr val="FFFFFF"/>
                </a:solidFill>
                <a:latin typeface="Arial" pitchFamily="34" charset="0"/>
                <a:ea typeface="ＭＳ Ｐゴシック" pitchFamily="34" charset="-128"/>
              </a:rPr>
              <a:t>Direct tumour Tx</a:t>
            </a:r>
          </a:p>
          <a:p>
            <a:pPr algn="ctr" defTabSz="457200">
              <a:lnSpc>
                <a:spcPct val="80000"/>
              </a:lnSpc>
              <a:buFont typeface="Wingdings" pitchFamily="2" charset="2"/>
              <a:buNone/>
            </a:pPr>
            <a:r>
              <a:rPr lang="en-GB" sz="1400" b="1">
                <a:solidFill>
                  <a:srgbClr val="FFFFFF"/>
                </a:solidFill>
                <a:latin typeface="Arial" pitchFamily="34" charset="0"/>
                <a:ea typeface="ＭＳ Ｐゴシック" pitchFamily="34" charset="-128"/>
              </a:rPr>
              <a:t>(Phase 2)</a:t>
            </a:r>
          </a:p>
        </p:txBody>
      </p:sp>
      <p:sp>
        <p:nvSpPr>
          <p:cNvPr id="10264" name="AutoShape 21"/>
          <p:cNvSpPr>
            <a:spLocks noChangeArrowheads="1"/>
          </p:cNvSpPr>
          <p:nvPr/>
        </p:nvSpPr>
        <p:spPr bwMode="auto">
          <a:xfrm>
            <a:off x="3163888" y="5287963"/>
            <a:ext cx="2562225" cy="454025"/>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1400" b="1">
                <a:solidFill>
                  <a:srgbClr val="FFFFFF"/>
                </a:solidFill>
                <a:latin typeface="Arial" pitchFamily="34" charset="0"/>
                <a:ea typeface="ＭＳ Ｐゴシック" pitchFamily="34" charset="-128"/>
              </a:rPr>
              <a:t>GCT (n=37)</a:t>
            </a:r>
          </a:p>
        </p:txBody>
      </p:sp>
      <p:sp>
        <p:nvSpPr>
          <p:cNvPr id="10265" name="AutoShape 22"/>
          <p:cNvSpPr>
            <a:spLocks noChangeArrowheads="1"/>
          </p:cNvSpPr>
          <p:nvPr/>
        </p:nvSpPr>
        <p:spPr bwMode="auto">
          <a:xfrm>
            <a:off x="3163888" y="4768850"/>
            <a:ext cx="2562225" cy="454025"/>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1400" b="1">
                <a:solidFill>
                  <a:srgbClr val="FFFFFF"/>
                </a:solidFill>
                <a:latin typeface="Arial" pitchFamily="34" charset="0"/>
                <a:ea typeface="ＭＳ Ｐゴシック" pitchFamily="34" charset="-128"/>
              </a:rPr>
              <a:t>Multiple Myeloma (n=100)</a:t>
            </a:r>
          </a:p>
        </p:txBody>
      </p:sp>
      <p:sp>
        <p:nvSpPr>
          <p:cNvPr id="10266" name="AutoShape 21"/>
          <p:cNvSpPr>
            <a:spLocks noChangeArrowheads="1"/>
          </p:cNvSpPr>
          <p:nvPr/>
        </p:nvSpPr>
        <p:spPr bwMode="auto">
          <a:xfrm>
            <a:off x="3163888" y="5808663"/>
            <a:ext cx="2562225" cy="452437"/>
          </a:xfrm>
          <a:prstGeom prst="roundRect">
            <a:avLst>
              <a:gd name="adj" fmla="val 16667"/>
            </a:avLst>
          </a:prstGeom>
          <a:noFill/>
          <a:ln w="19050" algn="ctr">
            <a:solidFill>
              <a:schemeClr val="bg1"/>
            </a:solidFill>
            <a:round/>
            <a:headEnd/>
            <a:tailEnd/>
          </a:ln>
        </p:spPr>
        <p:txBody>
          <a:bodyPr anchor="ctr"/>
          <a:lstStyle/>
          <a:p>
            <a:pPr algn="ctr" defTabSz="457200">
              <a:lnSpc>
                <a:spcPct val="80000"/>
              </a:lnSpc>
              <a:buFont typeface="Wingdings" pitchFamily="2" charset="2"/>
              <a:buNone/>
            </a:pPr>
            <a:r>
              <a:rPr lang="en-GB" sz="1400" b="1">
                <a:solidFill>
                  <a:srgbClr val="FFFFFF"/>
                </a:solidFill>
                <a:latin typeface="Arial" pitchFamily="34" charset="0"/>
                <a:ea typeface="ＭＳ Ｐゴシック" pitchFamily="34" charset="-128"/>
              </a:rPr>
              <a:t>GCT Safety (n=250)</a:t>
            </a:r>
          </a:p>
        </p:txBody>
      </p:sp>
      <p:sp>
        <p:nvSpPr>
          <p:cNvPr id="10267" name="AutoShape 24"/>
          <p:cNvSpPr>
            <a:spLocks noChangeArrowheads="1"/>
          </p:cNvSpPr>
          <p:nvPr/>
        </p:nvSpPr>
        <p:spPr bwMode="ltGray">
          <a:xfrm>
            <a:off x="176213" y="5624513"/>
            <a:ext cx="2779712" cy="736600"/>
          </a:xfrm>
          <a:prstGeom prst="roundRect">
            <a:avLst>
              <a:gd name="adj" fmla="val 16667"/>
            </a:avLst>
          </a:prstGeom>
          <a:solidFill>
            <a:schemeClr val="accent2"/>
          </a:solidFill>
          <a:ln w="28575" algn="ctr">
            <a:noFill/>
            <a:round/>
            <a:headEnd/>
            <a:tailEnd/>
          </a:ln>
        </p:spPr>
        <p:txBody>
          <a:bodyPr wrap="none" anchor="ctr"/>
          <a:lstStyle/>
          <a:p>
            <a:pPr algn="ctr" defTabSz="457200">
              <a:lnSpc>
                <a:spcPct val="80000"/>
              </a:lnSpc>
              <a:buFont typeface="Wingdings" pitchFamily="2" charset="2"/>
              <a:buNone/>
            </a:pPr>
            <a:r>
              <a:rPr lang="en-GB" b="1">
                <a:solidFill>
                  <a:srgbClr val="FFFFFF"/>
                </a:solidFill>
                <a:latin typeface="Arial" pitchFamily="34" charset="0"/>
                <a:ea typeface="ＭＳ Ｐゴシック" pitchFamily="34" charset="-128"/>
              </a:rPr>
              <a:t>Rheumatoid Arthritis</a:t>
            </a:r>
          </a:p>
          <a:p>
            <a:pPr algn="ctr" defTabSz="457200">
              <a:lnSpc>
                <a:spcPct val="80000"/>
              </a:lnSpc>
              <a:buFont typeface="Wingdings" pitchFamily="2" charset="2"/>
              <a:buNone/>
            </a:pPr>
            <a:endParaRPr lang="en-GB" b="1">
              <a:solidFill>
                <a:srgbClr val="FFFFFF"/>
              </a:solidFill>
              <a:latin typeface="Arial" pitchFamily="34" charset="0"/>
              <a:ea typeface="ＭＳ Ｐゴシック" pitchFamily="34" charset="-128"/>
            </a:endParaRPr>
          </a:p>
          <a:p>
            <a:pPr algn="ctr" defTabSz="457200">
              <a:lnSpc>
                <a:spcPct val="80000"/>
              </a:lnSpc>
              <a:buFont typeface="Wingdings" pitchFamily="2" charset="2"/>
              <a:buNone/>
            </a:pPr>
            <a:endParaRPr lang="en-GB" sz="1400" b="1">
              <a:solidFill>
                <a:srgbClr val="FFFFFF"/>
              </a:solidFill>
              <a:latin typeface="Arial" pitchFamily="34" charset="0"/>
              <a:ea typeface="ＭＳ Ｐゴシック" pitchFamily="34" charset="-128"/>
            </a:endParaRPr>
          </a:p>
        </p:txBody>
      </p:sp>
      <p:sp>
        <p:nvSpPr>
          <p:cNvPr id="10268" name="AutoShape 25"/>
          <p:cNvSpPr>
            <a:spLocks noChangeArrowheads="1"/>
          </p:cNvSpPr>
          <p:nvPr/>
        </p:nvSpPr>
        <p:spPr bwMode="auto">
          <a:xfrm>
            <a:off x="303213" y="6042025"/>
            <a:ext cx="2486025" cy="215900"/>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1000" b="1">
                <a:solidFill>
                  <a:srgbClr val="FFFFFF"/>
                </a:solidFill>
                <a:latin typeface="Arial" pitchFamily="34" charset="0"/>
                <a:ea typeface="ＭＳ Ｐゴシック" pitchFamily="34" charset="-128"/>
              </a:rPr>
              <a:t>Phase 2 (n=218)</a:t>
            </a:r>
          </a:p>
        </p:txBody>
      </p:sp>
      <p:sp>
        <p:nvSpPr>
          <p:cNvPr id="10269" name="Text Box 17"/>
          <p:cNvSpPr txBox="1">
            <a:spLocks noChangeArrowheads="1"/>
          </p:cNvSpPr>
          <p:nvPr/>
        </p:nvSpPr>
        <p:spPr bwMode="auto">
          <a:xfrm>
            <a:off x="4640263" y="4522788"/>
            <a:ext cx="5761037" cy="831850"/>
          </a:xfrm>
          <a:prstGeom prst="rect">
            <a:avLst/>
          </a:prstGeom>
          <a:noFill/>
          <a:ln w="9525">
            <a:noFill/>
            <a:miter lim="800000"/>
            <a:headEnd type="none" w="sm" len="sm"/>
            <a:tailEnd type="none" w="sm" len="sm"/>
          </a:ln>
        </p:spPr>
        <p:txBody>
          <a:bodyPr>
            <a:spAutoFit/>
          </a:bodyPr>
          <a:lstStyle/>
          <a:p>
            <a:pPr algn="ctr" defTabSz="457200"/>
            <a:r>
              <a:rPr lang="en-GB" sz="2400" b="1">
                <a:solidFill>
                  <a:srgbClr val="5F595B"/>
                </a:solidFill>
                <a:latin typeface="Arial" pitchFamily="34" charset="0"/>
                <a:ea typeface="ＭＳ Ｐゴシック" pitchFamily="34" charset="-128"/>
              </a:rPr>
              <a:t>~20,000 patients</a:t>
            </a:r>
            <a:br>
              <a:rPr lang="en-GB" sz="2400" b="1">
                <a:solidFill>
                  <a:srgbClr val="5F595B"/>
                </a:solidFill>
                <a:latin typeface="Arial" pitchFamily="34" charset="0"/>
                <a:ea typeface="ＭＳ Ｐゴシック" pitchFamily="34" charset="-128"/>
              </a:rPr>
            </a:br>
            <a:r>
              <a:rPr lang="en-GB" sz="2400" b="1">
                <a:solidFill>
                  <a:srgbClr val="5F595B"/>
                </a:solidFill>
                <a:latin typeface="Arial" pitchFamily="34" charset="0"/>
                <a:ea typeface="ＭＳ Ｐゴシック" pitchFamily="34" charset="-128"/>
              </a:rPr>
              <a:t>in total</a:t>
            </a:r>
          </a:p>
        </p:txBody>
      </p:sp>
      <p:sp>
        <p:nvSpPr>
          <p:cNvPr id="10270" name="Title 31"/>
          <p:cNvSpPr>
            <a:spLocks noGrp="1"/>
          </p:cNvSpPr>
          <p:nvPr>
            <p:ph type="title"/>
          </p:nvPr>
        </p:nvSpPr>
        <p:spPr/>
        <p:txBody>
          <a:bodyPr/>
          <a:lstStyle/>
          <a:p>
            <a:r>
              <a:rPr lang="en-US" smtClean="0">
                <a:solidFill>
                  <a:srgbClr val="FFFFFF"/>
                </a:solidFill>
                <a:latin typeface="Arial" pitchFamily="34" charset="0"/>
                <a:ea typeface="ＭＳ Ｐゴシック" pitchFamily="34" charset="-128"/>
                <a:cs typeface="Arial" pitchFamily="34" charset="0"/>
              </a:rPr>
              <a:t>Densoumab has been investigated in</a:t>
            </a:r>
            <a:br>
              <a:rPr lang="en-US" smtClean="0">
                <a:solidFill>
                  <a:srgbClr val="FFFFFF"/>
                </a:solidFill>
                <a:latin typeface="Arial" pitchFamily="34" charset="0"/>
                <a:ea typeface="ＭＳ Ｐゴシック" pitchFamily="34" charset="-128"/>
                <a:cs typeface="Arial" pitchFamily="34" charset="0"/>
              </a:rPr>
            </a:br>
            <a:r>
              <a:rPr lang="en-US" smtClean="0">
                <a:solidFill>
                  <a:srgbClr val="FFFFFF"/>
                </a:solidFill>
                <a:latin typeface="Arial" pitchFamily="34" charset="0"/>
                <a:ea typeface="ＭＳ Ｐゴシック" pitchFamily="34" charset="-128"/>
                <a:cs typeface="Arial" pitchFamily="34" charset="0"/>
              </a:rPr>
              <a:t>three Phase III trials in cancer patients</a:t>
            </a:r>
            <a:br>
              <a:rPr lang="en-US" smtClean="0">
                <a:solidFill>
                  <a:srgbClr val="FFFFFF"/>
                </a:solidFill>
                <a:latin typeface="Arial" pitchFamily="34" charset="0"/>
                <a:ea typeface="ＭＳ Ｐゴシック" pitchFamily="34" charset="-128"/>
                <a:cs typeface="Arial" pitchFamily="34" charset="0"/>
              </a:rPr>
            </a:br>
            <a:r>
              <a:rPr lang="en-US" smtClean="0">
                <a:solidFill>
                  <a:srgbClr val="FFFFFF"/>
                </a:solidFill>
                <a:latin typeface="Arial" pitchFamily="34" charset="0"/>
                <a:ea typeface="ＭＳ Ｐゴシック" pitchFamily="34" charset="-128"/>
                <a:cs typeface="Arial" pitchFamily="34" charset="0"/>
              </a:rPr>
              <a:t>with bone metastases</a:t>
            </a:r>
            <a:endParaRPr lang="en-GB" sz="3000" smtClean="0">
              <a:latin typeface="Arial" pitchFamily="34" charset="0"/>
              <a:ea typeface="ＭＳ Ｐゴシック" pitchFamily="34" charset="-128"/>
              <a:cs typeface="Arial" pitchFamily="34" charset="0"/>
            </a:endParaRPr>
          </a:p>
        </p:txBody>
      </p:sp>
      <p:sp>
        <p:nvSpPr>
          <p:cNvPr id="10271" name="TextBox 32"/>
          <p:cNvSpPr txBox="1">
            <a:spLocks noChangeArrowheads="1"/>
          </p:cNvSpPr>
          <p:nvPr/>
        </p:nvSpPr>
        <p:spPr bwMode="auto">
          <a:xfrm>
            <a:off x="488950" y="1382713"/>
            <a:ext cx="4633913" cy="368300"/>
          </a:xfrm>
          <a:prstGeom prst="rect">
            <a:avLst/>
          </a:prstGeom>
          <a:noFill/>
          <a:ln w="9525">
            <a:noFill/>
            <a:miter lim="800000"/>
            <a:headEnd/>
            <a:tailEnd/>
          </a:ln>
        </p:spPr>
        <p:txBody>
          <a:bodyPr wrap="none">
            <a:spAutoFit/>
          </a:bodyPr>
          <a:lstStyle/>
          <a:p>
            <a:pPr defTabSz="457200"/>
            <a:r>
              <a:rPr lang="en-GB">
                <a:solidFill>
                  <a:srgbClr val="5F595B"/>
                </a:solidFill>
                <a:latin typeface="Arial" pitchFamily="34" charset="0"/>
                <a:ea typeface="ＭＳ Ｐゴシック" pitchFamily="34" charset="-128"/>
              </a:rPr>
              <a:t>Denosumab clinical registration programme</a:t>
            </a:r>
          </a:p>
        </p:txBody>
      </p:sp>
      <p:sp>
        <p:nvSpPr>
          <p:cNvPr id="34" name="AutoShape 27"/>
          <p:cNvSpPr>
            <a:spLocks noChangeArrowheads="1"/>
          </p:cNvSpPr>
          <p:nvPr/>
        </p:nvSpPr>
        <p:spPr bwMode="ltGray">
          <a:xfrm>
            <a:off x="5949950" y="1785938"/>
            <a:ext cx="3013075" cy="2262187"/>
          </a:xfrm>
          <a:prstGeom prst="roundRect">
            <a:avLst>
              <a:gd name="adj" fmla="val 7986"/>
            </a:avLst>
          </a:prstGeom>
          <a:solidFill>
            <a:schemeClr val="accent3"/>
          </a:solidFill>
          <a:ln w="19050" algn="ctr">
            <a:noFill/>
            <a:round/>
            <a:headEnd/>
            <a:tailEnd/>
          </a:ln>
        </p:spPr>
        <p:txBody>
          <a:bodyPr wrap="none" anchor="ctr"/>
          <a:lstStyle/>
          <a:p>
            <a:pPr defTabSz="457200" eaLnBrk="0" hangingPunct="0">
              <a:defRPr/>
            </a:pPr>
            <a:endParaRPr lang="en-GB">
              <a:solidFill>
                <a:srgbClr val="000000"/>
              </a:solidFill>
              <a:latin typeface="Arial" pitchFamily="-65" charset="0"/>
              <a:ea typeface="ＭＳ Ｐゴシック" pitchFamily="34" charset="-128"/>
            </a:endParaRPr>
          </a:p>
        </p:txBody>
      </p:sp>
      <p:sp>
        <p:nvSpPr>
          <p:cNvPr id="10273" name="AutoShape 28"/>
          <p:cNvSpPr>
            <a:spLocks noChangeArrowheads="1"/>
          </p:cNvSpPr>
          <p:nvPr/>
        </p:nvSpPr>
        <p:spPr bwMode="auto">
          <a:xfrm>
            <a:off x="6142038" y="2535238"/>
            <a:ext cx="2678112" cy="376237"/>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1400" b="1">
                <a:solidFill>
                  <a:srgbClr val="FFFFFF"/>
                </a:solidFill>
                <a:latin typeface="Arial" pitchFamily="34" charset="0"/>
                <a:ea typeface="ＭＳ Ｐゴシック" pitchFamily="34" charset="-128"/>
              </a:rPr>
              <a:t>Breast SRE (n=2046)</a:t>
            </a:r>
            <a:endParaRPr lang="en-GB" sz="1400">
              <a:solidFill>
                <a:srgbClr val="FFFFFF"/>
              </a:solidFill>
              <a:latin typeface="Arial" pitchFamily="34" charset="0"/>
              <a:ea typeface="ＭＳ Ｐゴシック" pitchFamily="34" charset="-128"/>
            </a:endParaRPr>
          </a:p>
        </p:txBody>
      </p:sp>
      <p:sp>
        <p:nvSpPr>
          <p:cNvPr id="10274" name="AutoShape 29"/>
          <p:cNvSpPr>
            <a:spLocks noChangeArrowheads="1"/>
          </p:cNvSpPr>
          <p:nvPr/>
        </p:nvSpPr>
        <p:spPr bwMode="auto">
          <a:xfrm>
            <a:off x="6142038" y="3000375"/>
            <a:ext cx="2678112" cy="376238"/>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1400" b="1">
                <a:solidFill>
                  <a:srgbClr val="FFFFFF"/>
                </a:solidFill>
                <a:latin typeface="Arial" pitchFamily="34" charset="0"/>
                <a:ea typeface="ＭＳ Ｐゴシック" pitchFamily="34" charset="-128"/>
              </a:rPr>
              <a:t>Prostate SRE (n=1901)</a:t>
            </a:r>
          </a:p>
        </p:txBody>
      </p:sp>
      <p:sp>
        <p:nvSpPr>
          <p:cNvPr id="10275" name="AutoShape 30"/>
          <p:cNvSpPr>
            <a:spLocks noChangeArrowheads="1"/>
          </p:cNvSpPr>
          <p:nvPr/>
        </p:nvSpPr>
        <p:spPr bwMode="auto">
          <a:xfrm>
            <a:off x="6142038" y="3473450"/>
            <a:ext cx="2678112" cy="376238"/>
          </a:xfrm>
          <a:prstGeom prst="roundRect">
            <a:avLst>
              <a:gd name="adj" fmla="val 16667"/>
            </a:avLst>
          </a:prstGeom>
          <a:noFill/>
          <a:ln w="19050" algn="ctr">
            <a:solidFill>
              <a:schemeClr val="bg1"/>
            </a:solidFill>
            <a:round/>
            <a:headEnd/>
            <a:tailEnd/>
          </a:ln>
        </p:spPr>
        <p:txBody>
          <a:bodyPr wrap="none" anchor="ctr"/>
          <a:lstStyle/>
          <a:p>
            <a:pPr algn="ctr" defTabSz="457200">
              <a:lnSpc>
                <a:spcPct val="80000"/>
              </a:lnSpc>
              <a:buFont typeface="Wingdings" pitchFamily="2" charset="2"/>
              <a:buNone/>
            </a:pPr>
            <a:r>
              <a:rPr lang="en-GB" sz="1400" b="1">
                <a:solidFill>
                  <a:srgbClr val="FFFFFF"/>
                </a:solidFill>
                <a:latin typeface="Arial" pitchFamily="34" charset="0"/>
                <a:ea typeface="ＭＳ Ｐゴシック" pitchFamily="34" charset="-128"/>
              </a:rPr>
              <a:t>Solid Tumour SRE (n=1776)</a:t>
            </a:r>
            <a:endParaRPr lang="en-GB" sz="1400">
              <a:solidFill>
                <a:srgbClr val="FFFFFF"/>
              </a:solidFill>
              <a:latin typeface="Arial" pitchFamily="34" charset="0"/>
              <a:ea typeface="ＭＳ Ｐゴシック" pitchFamily="34" charset="-128"/>
            </a:endParaRPr>
          </a:p>
        </p:txBody>
      </p:sp>
      <p:sp>
        <p:nvSpPr>
          <p:cNvPr id="10276" name="Rectangle 31"/>
          <p:cNvSpPr>
            <a:spLocks noChangeArrowheads="1"/>
          </p:cNvSpPr>
          <p:nvPr/>
        </p:nvSpPr>
        <p:spPr bwMode="auto">
          <a:xfrm>
            <a:off x="5759450" y="1760538"/>
            <a:ext cx="3330575" cy="401637"/>
          </a:xfrm>
          <a:prstGeom prst="rect">
            <a:avLst/>
          </a:prstGeom>
          <a:noFill/>
          <a:ln w="12700" algn="ctr">
            <a:noFill/>
            <a:miter lim="800000"/>
            <a:headEnd/>
            <a:tailEnd/>
          </a:ln>
        </p:spPr>
        <p:txBody>
          <a:bodyPr/>
          <a:lstStyle/>
          <a:p>
            <a:pPr algn="ctr" defTabSz="457200"/>
            <a:r>
              <a:rPr lang="en-GB" b="1">
                <a:solidFill>
                  <a:srgbClr val="FFFFFF"/>
                </a:solidFill>
                <a:latin typeface="Arial" pitchFamily="34" charset="0"/>
                <a:ea typeface="ＭＳ Ｐゴシック" pitchFamily="34" charset="-128"/>
              </a:rPr>
              <a:t>Bone metastases </a:t>
            </a:r>
            <a:br>
              <a:rPr lang="en-GB" b="1">
                <a:solidFill>
                  <a:srgbClr val="FFFFFF"/>
                </a:solidFill>
                <a:latin typeface="Arial" pitchFamily="34" charset="0"/>
                <a:ea typeface="ＭＳ Ｐゴシック" pitchFamily="34" charset="-128"/>
              </a:rPr>
            </a:br>
            <a:r>
              <a:rPr lang="en-GB" b="1">
                <a:solidFill>
                  <a:srgbClr val="FFFFFF"/>
                </a:solidFill>
                <a:latin typeface="Arial" pitchFamily="34" charset="0"/>
                <a:ea typeface="ＭＳ Ｐゴシック" pitchFamily="34" charset="-128"/>
              </a:rPr>
              <a:t>treatment</a:t>
            </a:r>
          </a:p>
        </p:txBody>
      </p:sp>
      <p:sp>
        <p:nvSpPr>
          <p:cNvPr id="10277" name="Rectangle 6"/>
          <p:cNvSpPr>
            <a:spLocks noChangeArrowheads="1"/>
          </p:cNvSpPr>
          <p:nvPr/>
        </p:nvSpPr>
        <p:spPr bwMode="auto">
          <a:xfrm>
            <a:off x="65088" y="6200775"/>
            <a:ext cx="6176962" cy="612775"/>
          </a:xfrm>
          <a:prstGeom prst="rect">
            <a:avLst/>
          </a:prstGeom>
          <a:noFill/>
          <a:ln w="9525">
            <a:noFill/>
            <a:miter lim="800000"/>
            <a:headEnd/>
            <a:tailEnd/>
          </a:ln>
        </p:spPr>
        <p:txBody>
          <a:bodyPr tIns="46800" bIns="46800" anchor="b"/>
          <a:lstStyle/>
          <a:p>
            <a:pPr defTabSz="457200" eaLnBrk="0" hangingPunct="0"/>
            <a:r>
              <a:rPr lang="en-GB" sz="800">
                <a:solidFill>
                  <a:srgbClr val="5F595B"/>
                </a:solidFill>
                <a:latin typeface="Arial" pitchFamily="34" charset="0"/>
                <a:ea typeface="ＭＳ Ｐゴシック" pitchFamily="34" charset="-128"/>
              </a:rPr>
              <a:t>Denosumab (120 mg Q4W) is not approved for use in patients with advanced cancer to delay SREs.</a:t>
            </a:r>
            <a:br>
              <a:rPr lang="en-GB" sz="800">
                <a:solidFill>
                  <a:srgbClr val="5F595B"/>
                </a:solidFill>
                <a:latin typeface="Arial" pitchFamily="34" charset="0"/>
                <a:ea typeface="ＭＳ Ｐゴシック" pitchFamily="34" charset="-128"/>
              </a:rPr>
            </a:br>
            <a:r>
              <a:rPr lang="en-GB" sz="800">
                <a:solidFill>
                  <a:srgbClr val="5F595B"/>
                </a:solidFill>
                <a:latin typeface="Arial" pitchFamily="34" charset="0"/>
                <a:ea typeface="ＭＳ Ｐゴシック" pitchFamily="34" charset="-128"/>
              </a:rPr>
              <a:t>Denosumab is investigational in that setting.</a:t>
            </a:r>
          </a:p>
        </p:txBody>
      </p:sp>
    </p:spTree>
    <p:custDataLst>
      <p:tags r:id="rId1"/>
    </p:custDataLst>
  </p:cSld>
  <p:clrMapOvr>
    <a:masterClrMapping/>
  </p:clrMapOvr>
  <p:transition spd="med">
    <p:randomBar dir="vert"/>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UID" val="27663"/>
</p:tagLst>
</file>

<file path=ppt/tags/tag1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OPREFERENCE" val="False"/>
  <p:tag name="DELIMITERS" val="3.1"/>
</p:tagLst>
</file>

<file path=ppt/tags/tag1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OPREFERENCE" val="False"/>
  <p:tag name="DELIMITERS" val="3.1"/>
</p:tagLst>
</file>

<file path=ppt/tags/tag1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OPREFERENCE" val="False"/>
  <p:tag name="DELIMITERS" val="3.1"/>
</p:tagLst>
</file>

<file path=ppt/tags/tag1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OPREFERENCE" val="False"/>
  <p:tag name="DELIMITERS" val="3.1"/>
</p:tagLst>
</file>

<file path=ppt/tags/tag1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OPREFERENCE" val="False"/>
  <p:tag name="DELIMITERS" val="3.1"/>
</p:tagLst>
</file>

<file path=ppt/tags/tag1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OPREFERENCE" val="False"/>
  <p:tag name="DELIMITERS" val="3.1"/>
</p:tagLst>
</file>

<file path=ppt/tags/tag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UID" val="159185"/>
</p:tagLst>
</file>

<file path=ppt/tags/tag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OPREFERENCE" val="False"/>
  <p:tag name="DELIMITERS" val="3.1"/>
</p:tagLst>
</file>

<file path=ppt/tags/tag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OPREFERENCE" val="False"/>
  <p:tag name="DELIMITERS" val="3.1"/>
</p:tagLst>
</file>

<file path=ppt/tags/tag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OPREFERENCE" val="False"/>
  <p:tag name="DELIMITERS" val="3.1"/>
</p:tagLst>
</file>

<file path=ppt/tags/tag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OPREFERENCE" val="False"/>
  <p:tag name="DELIMITERS" val="3.1"/>
</p:tagLst>
</file>

<file path=ppt/tags/tag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OPREFERENCE" val="False"/>
  <p:tag name="DELIMITERS" val="3.1"/>
</p:tagLst>
</file>

<file path=ppt/tags/tag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OPREFERENCE" val="False"/>
  <p:tag name="DELIMITERS" val="3.1"/>
</p:tagLst>
</file>

<file path=ppt/tags/tag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OPREFERENCE" val="False"/>
  <p:tag name="DELIMITERS" val="3.1"/>
</p:tagLst>
</file>

<file path=ppt/theme/theme1.xml><?xml version="1.0" encoding="utf-8"?>
<a:theme xmlns:a="http://schemas.openxmlformats.org/drawingml/2006/main" name="1_Default Design">
  <a:themeElements>
    <a:clrScheme name="1_Default Design 5">
      <a:dk1>
        <a:srgbClr val="000000"/>
      </a:dk1>
      <a:lt1>
        <a:srgbClr val="FFFFFF"/>
      </a:lt1>
      <a:dk2>
        <a:srgbClr val="006AD0"/>
      </a:dk2>
      <a:lt2>
        <a:srgbClr val="FAB900"/>
      </a:lt2>
      <a:accent1>
        <a:srgbClr val="BD79E3"/>
      </a:accent1>
      <a:accent2>
        <a:srgbClr val="ADBF25"/>
      </a:accent2>
      <a:accent3>
        <a:srgbClr val="AAB9E4"/>
      </a:accent3>
      <a:accent4>
        <a:srgbClr val="DADADA"/>
      </a:accent4>
      <a:accent5>
        <a:srgbClr val="DBBEEF"/>
      </a:accent5>
      <a:accent6>
        <a:srgbClr val="9CAD20"/>
      </a:accent6>
      <a:hlink>
        <a:srgbClr val="E14539"/>
      </a:hlink>
      <a:folHlink>
        <a:srgbClr val="3F9FFF"/>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198CFF"/>
        </a:dk2>
        <a:lt2>
          <a:srgbClr val="FFFFFF"/>
        </a:lt2>
        <a:accent1>
          <a:srgbClr val="BD79E3"/>
        </a:accent1>
        <a:accent2>
          <a:srgbClr val="ADBF25"/>
        </a:accent2>
        <a:accent3>
          <a:srgbClr val="FFFFFF"/>
        </a:accent3>
        <a:accent4>
          <a:srgbClr val="000000"/>
        </a:accent4>
        <a:accent5>
          <a:srgbClr val="DBBEEF"/>
        </a:accent5>
        <a:accent6>
          <a:srgbClr val="9CAD20"/>
        </a:accent6>
        <a:hlink>
          <a:srgbClr val="F20079"/>
        </a:hlink>
        <a:folHlink>
          <a:srgbClr val="0050A8"/>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ADADAD"/>
        </a:lt1>
        <a:dk2>
          <a:srgbClr val="198CFF"/>
        </a:dk2>
        <a:lt2>
          <a:srgbClr val="FFFFFF"/>
        </a:lt2>
        <a:accent1>
          <a:srgbClr val="BD79E3"/>
        </a:accent1>
        <a:accent2>
          <a:srgbClr val="ADBF25"/>
        </a:accent2>
        <a:accent3>
          <a:srgbClr val="D3D3D3"/>
        </a:accent3>
        <a:accent4>
          <a:srgbClr val="000000"/>
        </a:accent4>
        <a:accent5>
          <a:srgbClr val="DBBEEF"/>
        </a:accent5>
        <a:accent6>
          <a:srgbClr val="9CAD20"/>
        </a:accent6>
        <a:hlink>
          <a:srgbClr val="F20079"/>
        </a:hlink>
        <a:folHlink>
          <a:srgbClr val="0050A8"/>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ADADAD"/>
        </a:lt1>
        <a:dk2>
          <a:srgbClr val="FFC828"/>
        </a:dk2>
        <a:lt2>
          <a:srgbClr val="FFFFFF"/>
        </a:lt2>
        <a:accent1>
          <a:srgbClr val="BD79E3"/>
        </a:accent1>
        <a:accent2>
          <a:srgbClr val="ADBF25"/>
        </a:accent2>
        <a:accent3>
          <a:srgbClr val="D3D3D3"/>
        </a:accent3>
        <a:accent4>
          <a:srgbClr val="000000"/>
        </a:accent4>
        <a:accent5>
          <a:srgbClr val="DBBEEF"/>
        </a:accent5>
        <a:accent6>
          <a:srgbClr val="9CAD20"/>
        </a:accent6>
        <a:hlink>
          <a:srgbClr val="F20079"/>
        </a:hlink>
        <a:folHlink>
          <a:srgbClr val="0050A8"/>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FFFFFF"/>
        </a:lt1>
        <a:dk2>
          <a:srgbClr val="006AD0"/>
        </a:dk2>
        <a:lt2>
          <a:srgbClr val="FFC828"/>
        </a:lt2>
        <a:accent1>
          <a:srgbClr val="BD79E3"/>
        </a:accent1>
        <a:accent2>
          <a:srgbClr val="ADBF25"/>
        </a:accent2>
        <a:accent3>
          <a:srgbClr val="AAB9E4"/>
        </a:accent3>
        <a:accent4>
          <a:srgbClr val="DADADA"/>
        </a:accent4>
        <a:accent5>
          <a:srgbClr val="DBBEEF"/>
        </a:accent5>
        <a:accent6>
          <a:srgbClr val="9CAD20"/>
        </a:accent6>
        <a:hlink>
          <a:srgbClr val="F20079"/>
        </a:hlink>
        <a:folHlink>
          <a:srgbClr val="3F9FFF"/>
        </a:folHlink>
      </a:clrScheme>
      <a:clrMap bg1="dk2" tx1="lt1" bg2="dk1" tx2="lt2" accent1="accent1" accent2="accent2" accent3="accent3" accent4="accent4" accent5="accent5" accent6="accent6" hlink="hlink" folHlink="folHlink"/>
    </a:extraClrScheme>
    <a:extraClrScheme>
      <a:clrScheme name="1_Default Design 5">
        <a:dk1>
          <a:srgbClr val="000000"/>
        </a:dk1>
        <a:lt1>
          <a:srgbClr val="FFFFFF"/>
        </a:lt1>
        <a:dk2>
          <a:srgbClr val="006AD0"/>
        </a:dk2>
        <a:lt2>
          <a:srgbClr val="FAB900"/>
        </a:lt2>
        <a:accent1>
          <a:srgbClr val="BD79E3"/>
        </a:accent1>
        <a:accent2>
          <a:srgbClr val="ADBF25"/>
        </a:accent2>
        <a:accent3>
          <a:srgbClr val="AAB9E4"/>
        </a:accent3>
        <a:accent4>
          <a:srgbClr val="DADADA"/>
        </a:accent4>
        <a:accent5>
          <a:srgbClr val="DBBEEF"/>
        </a:accent5>
        <a:accent6>
          <a:srgbClr val="9CAD20"/>
        </a:accent6>
        <a:hlink>
          <a:srgbClr val="E14539"/>
        </a:hlink>
        <a:folHlink>
          <a:srgbClr val="3F9F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Default Design">
  <a:themeElements>
    <a:clrScheme name="2_Default Design 5">
      <a:dk1>
        <a:srgbClr val="000000"/>
      </a:dk1>
      <a:lt1>
        <a:srgbClr val="FFFFFF"/>
      </a:lt1>
      <a:dk2>
        <a:srgbClr val="006AD0"/>
      </a:dk2>
      <a:lt2>
        <a:srgbClr val="FAB900"/>
      </a:lt2>
      <a:accent1>
        <a:srgbClr val="BD79E3"/>
      </a:accent1>
      <a:accent2>
        <a:srgbClr val="ADBF25"/>
      </a:accent2>
      <a:accent3>
        <a:srgbClr val="AAB9E4"/>
      </a:accent3>
      <a:accent4>
        <a:srgbClr val="DADADA"/>
      </a:accent4>
      <a:accent5>
        <a:srgbClr val="DBBEEF"/>
      </a:accent5>
      <a:accent6>
        <a:srgbClr val="9CAD20"/>
      </a:accent6>
      <a:hlink>
        <a:srgbClr val="E14539"/>
      </a:hlink>
      <a:folHlink>
        <a:srgbClr val="3F9FFF"/>
      </a:folHlink>
    </a:clrScheme>
    <a:fontScheme name="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198CFF"/>
        </a:dk2>
        <a:lt2>
          <a:srgbClr val="FFFFFF"/>
        </a:lt2>
        <a:accent1>
          <a:srgbClr val="BD79E3"/>
        </a:accent1>
        <a:accent2>
          <a:srgbClr val="ADBF25"/>
        </a:accent2>
        <a:accent3>
          <a:srgbClr val="FFFFFF"/>
        </a:accent3>
        <a:accent4>
          <a:srgbClr val="000000"/>
        </a:accent4>
        <a:accent5>
          <a:srgbClr val="DBBEEF"/>
        </a:accent5>
        <a:accent6>
          <a:srgbClr val="9CAD20"/>
        </a:accent6>
        <a:hlink>
          <a:srgbClr val="F20079"/>
        </a:hlink>
        <a:folHlink>
          <a:srgbClr val="0050A8"/>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ADADAD"/>
        </a:lt1>
        <a:dk2>
          <a:srgbClr val="198CFF"/>
        </a:dk2>
        <a:lt2>
          <a:srgbClr val="FFFFFF"/>
        </a:lt2>
        <a:accent1>
          <a:srgbClr val="BD79E3"/>
        </a:accent1>
        <a:accent2>
          <a:srgbClr val="ADBF25"/>
        </a:accent2>
        <a:accent3>
          <a:srgbClr val="D3D3D3"/>
        </a:accent3>
        <a:accent4>
          <a:srgbClr val="000000"/>
        </a:accent4>
        <a:accent5>
          <a:srgbClr val="DBBEEF"/>
        </a:accent5>
        <a:accent6>
          <a:srgbClr val="9CAD20"/>
        </a:accent6>
        <a:hlink>
          <a:srgbClr val="F20079"/>
        </a:hlink>
        <a:folHlink>
          <a:srgbClr val="0050A8"/>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ADADAD"/>
        </a:lt1>
        <a:dk2>
          <a:srgbClr val="FFC828"/>
        </a:dk2>
        <a:lt2>
          <a:srgbClr val="FFFFFF"/>
        </a:lt2>
        <a:accent1>
          <a:srgbClr val="BD79E3"/>
        </a:accent1>
        <a:accent2>
          <a:srgbClr val="ADBF25"/>
        </a:accent2>
        <a:accent3>
          <a:srgbClr val="D3D3D3"/>
        </a:accent3>
        <a:accent4>
          <a:srgbClr val="000000"/>
        </a:accent4>
        <a:accent5>
          <a:srgbClr val="DBBEEF"/>
        </a:accent5>
        <a:accent6>
          <a:srgbClr val="9CAD20"/>
        </a:accent6>
        <a:hlink>
          <a:srgbClr val="F20079"/>
        </a:hlink>
        <a:folHlink>
          <a:srgbClr val="0050A8"/>
        </a:folHlink>
      </a:clrScheme>
      <a:clrMap bg1="lt1" tx1="dk1" bg2="lt2" tx2="dk2" accent1="accent1" accent2="accent2" accent3="accent3" accent4="accent4" accent5="accent5" accent6="accent6" hlink="hlink" folHlink="folHlink"/>
    </a:extraClrScheme>
    <a:extraClrScheme>
      <a:clrScheme name="2_Default Design 4">
        <a:dk1>
          <a:srgbClr val="000000"/>
        </a:dk1>
        <a:lt1>
          <a:srgbClr val="FFFFFF"/>
        </a:lt1>
        <a:dk2>
          <a:srgbClr val="006AD0"/>
        </a:dk2>
        <a:lt2>
          <a:srgbClr val="FFC828"/>
        </a:lt2>
        <a:accent1>
          <a:srgbClr val="BD79E3"/>
        </a:accent1>
        <a:accent2>
          <a:srgbClr val="ADBF25"/>
        </a:accent2>
        <a:accent3>
          <a:srgbClr val="AAB9E4"/>
        </a:accent3>
        <a:accent4>
          <a:srgbClr val="DADADA"/>
        </a:accent4>
        <a:accent5>
          <a:srgbClr val="DBBEEF"/>
        </a:accent5>
        <a:accent6>
          <a:srgbClr val="9CAD20"/>
        </a:accent6>
        <a:hlink>
          <a:srgbClr val="F20079"/>
        </a:hlink>
        <a:folHlink>
          <a:srgbClr val="3F9FFF"/>
        </a:folHlink>
      </a:clrScheme>
      <a:clrMap bg1="dk2" tx1="lt1" bg2="dk1" tx2="lt2" accent1="accent1" accent2="accent2" accent3="accent3" accent4="accent4" accent5="accent5" accent6="accent6" hlink="hlink" folHlink="folHlink"/>
    </a:extraClrScheme>
    <a:extraClrScheme>
      <a:clrScheme name="2_Default Design 5">
        <a:dk1>
          <a:srgbClr val="000000"/>
        </a:dk1>
        <a:lt1>
          <a:srgbClr val="FFFFFF"/>
        </a:lt1>
        <a:dk2>
          <a:srgbClr val="006AD0"/>
        </a:dk2>
        <a:lt2>
          <a:srgbClr val="FAB900"/>
        </a:lt2>
        <a:accent1>
          <a:srgbClr val="BD79E3"/>
        </a:accent1>
        <a:accent2>
          <a:srgbClr val="ADBF25"/>
        </a:accent2>
        <a:accent3>
          <a:srgbClr val="AAB9E4"/>
        </a:accent3>
        <a:accent4>
          <a:srgbClr val="DADADA"/>
        </a:accent4>
        <a:accent5>
          <a:srgbClr val="DBBEEF"/>
        </a:accent5>
        <a:accent6>
          <a:srgbClr val="9CAD20"/>
        </a:accent6>
        <a:hlink>
          <a:srgbClr val="E14539"/>
        </a:hlink>
        <a:folHlink>
          <a:srgbClr val="3F9FFF"/>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Default Design">
  <a:themeElements>
    <a:clrScheme name="4_Default Design 3">
      <a:dk1>
        <a:srgbClr val="FFFFFF"/>
      </a:dk1>
      <a:lt1>
        <a:srgbClr val="FFFFFF"/>
      </a:lt1>
      <a:dk2>
        <a:srgbClr val="ADADAD"/>
      </a:dk2>
      <a:lt2>
        <a:srgbClr val="198CFF"/>
      </a:lt2>
      <a:accent1>
        <a:srgbClr val="BD79E3"/>
      </a:accent1>
      <a:accent2>
        <a:srgbClr val="ADBF25"/>
      </a:accent2>
      <a:accent3>
        <a:srgbClr val="D3D3D3"/>
      </a:accent3>
      <a:accent4>
        <a:srgbClr val="DADADA"/>
      </a:accent4>
      <a:accent5>
        <a:srgbClr val="DBBEEF"/>
      </a:accent5>
      <a:accent6>
        <a:srgbClr val="9CAD20"/>
      </a:accent6>
      <a:hlink>
        <a:srgbClr val="F20079"/>
      </a:hlink>
      <a:folHlink>
        <a:srgbClr val="0050A8"/>
      </a:folHlink>
    </a:clrScheme>
    <a:fontScheme name="4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Default Design 1">
        <a:dk1>
          <a:srgbClr val="000000"/>
        </a:dk1>
        <a:lt1>
          <a:srgbClr val="FFFFFF"/>
        </a:lt1>
        <a:dk2>
          <a:srgbClr val="198CFF"/>
        </a:dk2>
        <a:lt2>
          <a:srgbClr val="FFFFFF"/>
        </a:lt2>
        <a:accent1>
          <a:srgbClr val="BD79E3"/>
        </a:accent1>
        <a:accent2>
          <a:srgbClr val="ADBF25"/>
        </a:accent2>
        <a:accent3>
          <a:srgbClr val="FFFFFF"/>
        </a:accent3>
        <a:accent4>
          <a:srgbClr val="000000"/>
        </a:accent4>
        <a:accent5>
          <a:srgbClr val="DBBEEF"/>
        </a:accent5>
        <a:accent6>
          <a:srgbClr val="9CAD20"/>
        </a:accent6>
        <a:hlink>
          <a:srgbClr val="F20079"/>
        </a:hlink>
        <a:folHlink>
          <a:srgbClr val="0050A8"/>
        </a:folHlink>
      </a:clrScheme>
      <a:clrMap bg1="lt1" tx1="dk1" bg2="lt2" tx2="dk2" accent1="accent1" accent2="accent2" accent3="accent3" accent4="accent4" accent5="accent5" accent6="accent6" hlink="hlink" folHlink="folHlink"/>
    </a:extraClrScheme>
    <a:extraClrScheme>
      <a:clrScheme name="4_Default Design 2">
        <a:dk1>
          <a:srgbClr val="000000"/>
        </a:dk1>
        <a:lt1>
          <a:srgbClr val="ADADAD"/>
        </a:lt1>
        <a:dk2>
          <a:srgbClr val="198CFF"/>
        </a:dk2>
        <a:lt2>
          <a:srgbClr val="FFFFFF"/>
        </a:lt2>
        <a:accent1>
          <a:srgbClr val="BD79E3"/>
        </a:accent1>
        <a:accent2>
          <a:srgbClr val="ADBF25"/>
        </a:accent2>
        <a:accent3>
          <a:srgbClr val="D3D3D3"/>
        </a:accent3>
        <a:accent4>
          <a:srgbClr val="000000"/>
        </a:accent4>
        <a:accent5>
          <a:srgbClr val="DBBEEF"/>
        </a:accent5>
        <a:accent6>
          <a:srgbClr val="9CAD20"/>
        </a:accent6>
        <a:hlink>
          <a:srgbClr val="F20079"/>
        </a:hlink>
        <a:folHlink>
          <a:srgbClr val="0050A8"/>
        </a:folHlink>
      </a:clrScheme>
      <a:clrMap bg1="lt1" tx1="dk1" bg2="lt2" tx2="dk2" accent1="accent1" accent2="accent2" accent3="accent3" accent4="accent4" accent5="accent5" accent6="accent6" hlink="hlink" folHlink="folHlink"/>
    </a:extraClrScheme>
    <a:extraClrScheme>
      <a:clrScheme name="4_Default Design 3">
        <a:dk1>
          <a:srgbClr val="FFFFFF"/>
        </a:dk1>
        <a:lt1>
          <a:srgbClr val="FFFFFF"/>
        </a:lt1>
        <a:dk2>
          <a:srgbClr val="ADADAD"/>
        </a:dk2>
        <a:lt2>
          <a:srgbClr val="198CFF"/>
        </a:lt2>
        <a:accent1>
          <a:srgbClr val="BD79E3"/>
        </a:accent1>
        <a:accent2>
          <a:srgbClr val="ADBF25"/>
        </a:accent2>
        <a:accent3>
          <a:srgbClr val="D3D3D3"/>
        </a:accent3>
        <a:accent4>
          <a:srgbClr val="DADADA"/>
        </a:accent4>
        <a:accent5>
          <a:srgbClr val="DBBEEF"/>
        </a:accent5>
        <a:accent6>
          <a:srgbClr val="9CAD20"/>
        </a:accent6>
        <a:hlink>
          <a:srgbClr val="F20079"/>
        </a:hlink>
        <a:folHlink>
          <a:srgbClr val="0050A8"/>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Default Design">
  <a:themeElements>
    <a:clrScheme name="3_Default Design 5">
      <a:dk1>
        <a:srgbClr val="000000"/>
      </a:dk1>
      <a:lt1>
        <a:srgbClr val="FFFFFF"/>
      </a:lt1>
      <a:dk2>
        <a:srgbClr val="006AD0"/>
      </a:dk2>
      <a:lt2>
        <a:srgbClr val="FAB900"/>
      </a:lt2>
      <a:accent1>
        <a:srgbClr val="BD79E3"/>
      </a:accent1>
      <a:accent2>
        <a:srgbClr val="ADBF25"/>
      </a:accent2>
      <a:accent3>
        <a:srgbClr val="AAB9E4"/>
      </a:accent3>
      <a:accent4>
        <a:srgbClr val="DADADA"/>
      </a:accent4>
      <a:accent5>
        <a:srgbClr val="DBBEEF"/>
      </a:accent5>
      <a:accent6>
        <a:srgbClr val="9CAD20"/>
      </a:accent6>
      <a:hlink>
        <a:srgbClr val="E14539"/>
      </a:hlink>
      <a:folHlink>
        <a:srgbClr val="3F9FFF"/>
      </a:folHlink>
    </a:clrScheme>
    <a:fontScheme name="3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Default Design 1">
        <a:dk1>
          <a:srgbClr val="000000"/>
        </a:dk1>
        <a:lt1>
          <a:srgbClr val="FFFFFF"/>
        </a:lt1>
        <a:dk2>
          <a:srgbClr val="198CFF"/>
        </a:dk2>
        <a:lt2>
          <a:srgbClr val="FFFFFF"/>
        </a:lt2>
        <a:accent1>
          <a:srgbClr val="BD79E3"/>
        </a:accent1>
        <a:accent2>
          <a:srgbClr val="ADBF25"/>
        </a:accent2>
        <a:accent3>
          <a:srgbClr val="FFFFFF"/>
        </a:accent3>
        <a:accent4>
          <a:srgbClr val="000000"/>
        </a:accent4>
        <a:accent5>
          <a:srgbClr val="DBBEEF"/>
        </a:accent5>
        <a:accent6>
          <a:srgbClr val="9CAD20"/>
        </a:accent6>
        <a:hlink>
          <a:srgbClr val="F20079"/>
        </a:hlink>
        <a:folHlink>
          <a:srgbClr val="0050A8"/>
        </a:folHlink>
      </a:clrScheme>
      <a:clrMap bg1="lt1" tx1="dk1" bg2="lt2" tx2="dk2" accent1="accent1" accent2="accent2" accent3="accent3" accent4="accent4" accent5="accent5" accent6="accent6" hlink="hlink" folHlink="folHlink"/>
    </a:extraClrScheme>
    <a:extraClrScheme>
      <a:clrScheme name="3_Default Design 2">
        <a:dk1>
          <a:srgbClr val="000000"/>
        </a:dk1>
        <a:lt1>
          <a:srgbClr val="ADADAD"/>
        </a:lt1>
        <a:dk2>
          <a:srgbClr val="198CFF"/>
        </a:dk2>
        <a:lt2>
          <a:srgbClr val="FFFFFF"/>
        </a:lt2>
        <a:accent1>
          <a:srgbClr val="BD79E3"/>
        </a:accent1>
        <a:accent2>
          <a:srgbClr val="ADBF25"/>
        </a:accent2>
        <a:accent3>
          <a:srgbClr val="D3D3D3"/>
        </a:accent3>
        <a:accent4>
          <a:srgbClr val="000000"/>
        </a:accent4>
        <a:accent5>
          <a:srgbClr val="DBBEEF"/>
        </a:accent5>
        <a:accent6>
          <a:srgbClr val="9CAD20"/>
        </a:accent6>
        <a:hlink>
          <a:srgbClr val="F20079"/>
        </a:hlink>
        <a:folHlink>
          <a:srgbClr val="0050A8"/>
        </a:folHlink>
      </a:clrScheme>
      <a:clrMap bg1="lt1" tx1="dk1" bg2="lt2" tx2="dk2" accent1="accent1" accent2="accent2" accent3="accent3" accent4="accent4" accent5="accent5" accent6="accent6" hlink="hlink" folHlink="folHlink"/>
    </a:extraClrScheme>
    <a:extraClrScheme>
      <a:clrScheme name="3_Default Design 3">
        <a:dk1>
          <a:srgbClr val="000000"/>
        </a:dk1>
        <a:lt1>
          <a:srgbClr val="ADADAD"/>
        </a:lt1>
        <a:dk2>
          <a:srgbClr val="FFC828"/>
        </a:dk2>
        <a:lt2>
          <a:srgbClr val="FFFFFF"/>
        </a:lt2>
        <a:accent1>
          <a:srgbClr val="BD79E3"/>
        </a:accent1>
        <a:accent2>
          <a:srgbClr val="ADBF25"/>
        </a:accent2>
        <a:accent3>
          <a:srgbClr val="D3D3D3"/>
        </a:accent3>
        <a:accent4>
          <a:srgbClr val="000000"/>
        </a:accent4>
        <a:accent5>
          <a:srgbClr val="DBBEEF"/>
        </a:accent5>
        <a:accent6>
          <a:srgbClr val="9CAD20"/>
        </a:accent6>
        <a:hlink>
          <a:srgbClr val="F20079"/>
        </a:hlink>
        <a:folHlink>
          <a:srgbClr val="0050A8"/>
        </a:folHlink>
      </a:clrScheme>
      <a:clrMap bg1="lt1" tx1="dk1" bg2="lt2" tx2="dk2" accent1="accent1" accent2="accent2" accent3="accent3" accent4="accent4" accent5="accent5" accent6="accent6" hlink="hlink" folHlink="folHlink"/>
    </a:extraClrScheme>
    <a:extraClrScheme>
      <a:clrScheme name="3_Default Design 4">
        <a:dk1>
          <a:srgbClr val="000000"/>
        </a:dk1>
        <a:lt1>
          <a:srgbClr val="FFFFFF"/>
        </a:lt1>
        <a:dk2>
          <a:srgbClr val="006AD0"/>
        </a:dk2>
        <a:lt2>
          <a:srgbClr val="FFC828"/>
        </a:lt2>
        <a:accent1>
          <a:srgbClr val="BD79E3"/>
        </a:accent1>
        <a:accent2>
          <a:srgbClr val="ADBF25"/>
        </a:accent2>
        <a:accent3>
          <a:srgbClr val="AAB9E4"/>
        </a:accent3>
        <a:accent4>
          <a:srgbClr val="DADADA"/>
        </a:accent4>
        <a:accent5>
          <a:srgbClr val="DBBEEF"/>
        </a:accent5>
        <a:accent6>
          <a:srgbClr val="9CAD20"/>
        </a:accent6>
        <a:hlink>
          <a:srgbClr val="F20079"/>
        </a:hlink>
        <a:folHlink>
          <a:srgbClr val="3F9FFF"/>
        </a:folHlink>
      </a:clrScheme>
      <a:clrMap bg1="dk2" tx1="lt1" bg2="dk1" tx2="lt2" accent1="accent1" accent2="accent2" accent3="accent3" accent4="accent4" accent5="accent5" accent6="accent6" hlink="hlink" folHlink="folHlink"/>
    </a:extraClrScheme>
    <a:extraClrScheme>
      <a:clrScheme name="3_Default Design 5">
        <a:dk1>
          <a:srgbClr val="000000"/>
        </a:dk1>
        <a:lt1>
          <a:srgbClr val="FFFFFF"/>
        </a:lt1>
        <a:dk2>
          <a:srgbClr val="006AD0"/>
        </a:dk2>
        <a:lt2>
          <a:srgbClr val="FAB900"/>
        </a:lt2>
        <a:accent1>
          <a:srgbClr val="BD79E3"/>
        </a:accent1>
        <a:accent2>
          <a:srgbClr val="ADBF25"/>
        </a:accent2>
        <a:accent3>
          <a:srgbClr val="AAB9E4"/>
        </a:accent3>
        <a:accent4>
          <a:srgbClr val="DADADA"/>
        </a:accent4>
        <a:accent5>
          <a:srgbClr val="DBBEEF"/>
        </a:accent5>
        <a:accent6>
          <a:srgbClr val="9CAD20"/>
        </a:accent6>
        <a:hlink>
          <a:srgbClr val="E14539"/>
        </a:hlink>
        <a:folHlink>
          <a:srgbClr val="3F9FFF"/>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PIPELINETEMPLATE2006">
  <a:themeElements>
    <a:clrScheme name="">
      <a:dk1>
        <a:srgbClr val="002040"/>
      </a:dk1>
      <a:lt1>
        <a:srgbClr val="FFFFFF"/>
      </a:lt1>
      <a:dk2>
        <a:srgbClr val="195896"/>
      </a:dk2>
      <a:lt2>
        <a:srgbClr val="88AFD6"/>
      </a:lt2>
      <a:accent1>
        <a:srgbClr val="FFCC00"/>
      </a:accent1>
      <a:accent2>
        <a:srgbClr val="3366CC"/>
      </a:accent2>
      <a:accent3>
        <a:srgbClr val="ABB4C9"/>
      </a:accent3>
      <a:accent4>
        <a:srgbClr val="DADADA"/>
      </a:accent4>
      <a:accent5>
        <a:srgbClr val="FFE2AA"/>
      </a:accent5>
      <a:accent6>
        <a:srgbClr val="2D5CB9"/>
      </a:accent6>
      <a:hlink>
        <a:srgbClr val="CC004C"/>
      </a:hlink>
      <a:folHlink>
        <a:srgbClr val="969696"/>
      </a:folHlink>
    </a:clrScheme>
    <a:fontScheme name="1_PIPELINETEMPLATE2006">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PIPELINETEMPLATE2006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PIPELINETEMPLATE2006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PIPELINETEMPLATE2006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PIPELINETEMPLATE2006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PIPELINETEMPLATE2006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PIPELINETEMPLATE2006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PIPELINETEMPLATE2006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Office Theme">
  <a:themeElements>
    <a:clrScheme name="Custom 5">
      <a:dk1>
        <a:srgbClr val="5F595B"/>
      </a:dk1>
      <a:lt1>
        <a:srgbClr val="FFFFFF"/>
      </a:lt1>
      <a:dk2>
        <a:srgbClr val="4A4746"/>
      </a:dk2>
      <a:lt2>
        <a:srgbClr val="BFBFBF"/>
      </a:lt2>
      <a:accent1>
        <a:srgbClr val="C70400"/>
      </a:accent1>
      <a:accent2>
        <a:srgbClr val="4A4746"/>
      </a:accent2>
      <a:accent3>
        <a:srgbClr val="002060"/>
      </a:accent3>
      <a:accent4>
        <a:srgbClr val="FE66FF"/>
      </a:accent4>
      <a:accent5>
        <a:srgbClr val="9999FF"/>
      </a:accent5>
      <a:accent6>
        <a:srgbClr val="D9005F"/>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5_Default Design">
  <a:themeElements>
    <a:clrScheme name="1_Default Design 5">
      <a:dk1>
        <a:srgbClr val="000000"/>
      </a:dk1>
      <a:lt1>
        <a:srgbClr val="FFFFFF"/>
      </a:lt1>
      <a:dk2>
        <a:srgbClr val="006AD0"/>
      </a:dk2>
      <a:lt2>
        <a:srgbClr val="FAB900"/>
      </a:lt2>
      <a:accent1>
        <a:srgbClr val="BD79E3"/>
      </a:accent1>
      <a:accent2>
        <a:srgbClr val="ADBF25"/>
      </a:accent2>
      <a:accent3>
        <a:srgbClr val="AAB9E4"/>
      </a:accent3>
      <a:accent4>
        <a:srgbClr val="DADADA"/>
      </a:accent4>
      <a:accent5>
        <a:srgbClr val="DBBEEF"/>
      </a:accent5>
      <a:accent6>
        <a:srgbClr val="9CAD20"/>
      </a:accent6>
      <a:hlink>
        <a:srgbClr val="E14539"/>
      </a:hlink>
      <a:folHlink>
        <a:srgbClr val="3F9FFF"/>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198CFF"/>
        </a:dk2>
        <a:lt2>
          <a:srgbClr val="FFFFFF"/>
        </a:lt2>
        <a:accent1>
          <a:srgbClr val="BD79E3"/>
        </a:accent1>
        <a:accent2>
          <a:srgbClr val="ADBF25"/>
        </a:accent2>
        <a:accent3>
          <a:srgbClr val="FFFFFF"/>
        </a:accent3>
        <a:accent4>
          <a:srgbClr val="000000"/>
        </a:accent4>
        <a:accent5>
          <a:srgbClr val="DBBEEF"/>
        </a:accent5>
        <a:accent6>
          <a:srgbClr val="9CAD20"/>
        </a:accent6>
        <a:hlink>
          <a:srgbClr val="F20079"/>
        </a:hlink>
        <a:folHlink>
          <a:srgbClr val="0050A8"/>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ADADAD"/>
        </a:lt1>
        <a:dk2>
          <a:srgbClr val="198CFF"/>
        </a:dk2>
        <a:lt2>
          <a:srgbClr val="FFFFFF"/>
        </a:lt2>
        <a:accent1>
          <a:srgbClr val="BD79E3"/>
        </a:accent1>
        <a:accent2>
          <a:srgbClr val="ADBF25"/>
        </a:accent2>
        <a:accent3>
          <a:srgbClr val="D3D3D3"/>
        </a:accent3>
        <a:accent4>
          <a:srgbClr val="000000"/>
        </a:accent4>
        <a:accent5>
          <a:srgbClr val="DBBEEF"/>
        </a:accent5>
        <a:accent6>
          <a:srgbClr val="9CAD20"/>
        </a:accent6>
        <a:hlink>
          <a:srgbClr val="F20079"/>
        </a:hlink>
        <a:folHlink>
          <a:srgbClr val="0050A8"/>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ADADAD"/>
        </a:lt1>
        <a:dk2>
          <a:srgbClr val="FFC828"/>
        </a:dk2>
        <a:lt2>
          <a:srgbClr val="FFFFFF"/>
        </a:lt2>
        <a:accent1>
          <a:srgbClr val="BD79E3"/>
        </a:accent1>
        <a:accent2>
          <a:srgbClr val="ADBF25"/>
        </a:accent2>
        <a:accent3>
          <a:srgbClr val="D3D3D3"/>
        </a:accent3>
        <a:accent4>
          <a:srgbClr val="000000"/>
        </a:accent4>
        <a:accent5>
          <a:srgbClr val="DBBEEF"/>
        </a:accent5>
        <a:accent6>
          <a:srgbClr val="9CAD20"/>
        </a:accent6>
        <a:hlink>
          <a:srgbClr val="F20079"/>
        </a:hlink>
        <a:folHlink>
          <a:srgbClr val="0050A8"/>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FFFFFF"/>
        </a:lt1>
        <a:dk2>
          <a:srgbClr val="006AD0"/>
        </a:dk2>
        <a:lt2>
          <a:srgbClr val="FFC828"/>
        </a:lt2>
        <a:accent1>
          <a:srgbClr val="BD79E3"/>
        </a:accent1>
        <a:accent2>
          <a:srgbClr val="ADBF25"/>
        </a:accent2>
        <a:accent3>
          <a:srgbClr val="AAB9E4"/>
        </a:accent3>
        <a:accent4>
          <a:srgbClr val="DADADA"/>
        </a:accent4>
        <a:accent5>
          <a:srgbClr val="DBBEEF"/>
        </a:accent5>
        <a:accent6>
          <a:srgbClr val="9CAD20"/>
        </a:accent6>
        <a:hlink>
          <a:srgbClr val="F20079"/>
        </a:hlink>
        <a:folHlink>
          <a:srgbClr val="3F9FFF"/>
        </a:folHlink>
      </a:clrScheme>
      <a:clrMap bg1="dk2" tx1="lt1" bg2="dk1" tx2="lt2" accent1="accent1" accent2="accent2" accent3="accent3" accent4="accent4" accent5="accent5" accent6="accent6" hlink="hlink" folHlink="folHlink"/>
    </a:extraClrScheme>
    <a:extraClrScheme>
      <a:clrScheme name="1_Default Design 5">
        <a:dk1>
          <a:srgbClr val="000000"/>
        </a:dk1>
        <a:lt1>
          <a:srgbClr val="FFFFFF"/>
        </a:lt1>
        <a:dk2>
          <a:srgbClr val="006AD0"/>
        </a:dk2>
        <a:lt2>
          <a:srgbClr val="FAB900"/>
        </a:lt2>
        <a:accent1>
          <a:srgbClr val="BD79E3"/>
        </a:accent1>
        <a:accent2>
          <a:srgbClr val="ADBF25"/>
        </a:accent2>
        <a:accent3>
          <a:srgbClr val="AAB9E4"/>
        </a:accent3>
        <a:accent4>
          <a:srgbClr val="DADADA"/>
        </a:accent4>
        <a:accent5>
          <a:srgbClr val="DBBEEF"/>
        </a:accent5>
        <a:accent6>
          <a:srgbClr val="9CAD20"/>
        </a:accent6>
        <a:hlink>
          <a:srgbClr val="E14539"/>
        </a:hlink>
        <a:folHlink>
          <a:srgbClr val="3F9FFF"/>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735</TotalTime>
  <Words>4593</Words>
  <Application>Microsoft Macintosh PowerPoint</Application>
  <PresentationFormat>Presentazione su schermo (4:3)</PresentationFormat>
  <Paragraphs>615</Paragraphs>
  <Slides>24</Slides>
  <Notes>21</Notes>
  <HiddenSlides>0</HiddenSlides>
  <MMClips>0</MMClips>
  <ScaleCrop>false</ScaleCrop>
  <HeadingPairs>
    <vt:vector size="4" baseType="variant">
      <vt:variant>
        <vt:lpstr>Modello struttura</vt:lpstr>
      </vt:variant>
      <vt:variant>
        <vt:i4>7</vt:i4>
      </vt:variant>
      <vt:variant>
        <vt:lpstr>Titoli diapositive</vt:lpstr>
      </vt:variant>
      <vt:variant>
        <vt:i4>24</vt:i4>
      </vt:variant>
    </vt:vector>
  </HeadingPairs>
  <TitlesOfParts>
    <vt:vector size="31" baseType="lpstr">
      <vt:lpstr>1_Default Design</vt:lpstr>
      <vt:lpstr>2_Default Design</vt:lpstr>
      <vt:lpstr>4_Default Design</vt:lpstr>
      <vt:lpstr>3_Default Design</vt:lpstr>
      <vt:lpstr>1_PIPELINETEMPLATE2006</vt:lpstr>
      <vt:lpstr>3_Office Theme</vt:lpstr>
      <vt:lpstr>5_Default Design</vt:lpstr>
      <vt:lpstr>Diapositiva 1</vt:lpstr>
      <vt:lpstr>Diapositiva 2</vt:lpstr>
      <vt:lpstr>Bone is Continuosly Remanaging</vt:lpstr>
      <vt:lpstr>Many Factors Stimulate Osteoblast Expression of RANK Ligand</vt:lpstr>
      <vt:lpstr>Diapositiva 5</vt:lpstr>
      <vt:lpstr>Diapositiva 6</vt:lpstr>
      <vt:lpstr>Diapositiva 7</vt:lpstr>
      <vt:lpstr>RANKL Inhibition May Interrupt The “Vicious Cycle” of Cancer-Induced Bone Destruction</vt:lpstr>
      <vt:lpstr>Densoumab has been investigated in three Phase III trials in cancer patients with bone metastases</vt:lpstr>
      <vt:lpstr>Integrated analysis design</vt:lpstr>
      <vt:lpstr>Integrated analysis: Baseline characteristics were well matched between groups</vt:lpstr>
      <vt:lpstr>Prostate:  Time to first on-study SRE</vt:lpstr>
      <vt:lpstr>Integrated analysis: Denosumab significantly delayed time to first on-study SRE vs zoledronic acid</vt:lpstr>
      <vt:lpstr>Denosumab consistently reduces risk of SRES across all tumour types</vt:lpstr>
      <vt:lpstr>Prostate:  Time to first and subsequent on-study SRE*</vt:lpstr>
      <vt:lpstr>Integrated analysis: Denosumab significantly delayed time to first and subsequent on-study SRE* vs zoledronic acid</vt:lpstr>
      <vt:lpstr>Effect of denosumab on time to first on-study SRE was consistent across all types of SRE</vt:lpstr>
      <vt:lpstr>Denosumab delayed pain progression vs zoledronic acid</vt:lpstr>
      <vt:lpstr>Abnormal renal function required baseline dose adjustment and on-study dose withholding in the zoledronic acid group</vt:lpstr>
      <vt:lpstr>Adverse events were as expected for this patient population</vt:lpstr>
      <vt:lpstr>Additional safety results of interest</vt:lpstr>
      <vt:lpstr>Diapositiva 22</vt:lpstr>
      <vt:lpstr>RANKL Inhibition May Interrupt The “Vicious Cycle” of Cancer-Induced Bone Destruction</vt:lpstr>
      <vt:lpstr>Densoumab has been investigated in three Phase III trials in cancer patients with bone metastases</vt:lpstr>
    </vt:vector>
  </TitlesOfParts>
  <Company>Amgen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Outline</dc:title>
  <dc:creator>Administrator</dc:creator>
  <cp:lastModifiedBy>Michele De Laurentiis</cp:lastModifiedBy>
  <cp:revision>63</cp:revision>
  <dcterms:created xsi:type="dcterms:W3CDTF">2011-09-09T14:18:20Z</dcterms:created>
  <dcterms:modified xsi:type="dcterms:W3CDTF">2011-09-09T14:35:44Z</dcterms:modified>
</cp:coreProperties>
</file>