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08" r:id="rId1"/>
  </p:sldMasterIdLst>
  <p:notesMasterIdLst>
    <p:notesMasterId r:id="rId30"/>
  </p:notesMasterIdLst>
  <p:handoutMasterIdLst>
    <p:handoutMasterId r:id="rId31"/>
  </p:handoutMasterIdLst>
  <p:sldIdLst>
    <p:sldId id="258" r:id="rId2"/>
    <p:sldId id="283" r:id="rId3"/>
    <p:sldId id="292" r:id="rId4"/>
    <p:sldId id="286" r:id="rId5"/>
    <p:sldId id="281" r:id="rId6"/>
    <p:sldId id="297" r:id="rId7"/>
    <p:sldId id="257" r:id="rId8"/>
    <p:sldId id="282" r:id="rId9"/>
    <p:sldId id="290" r:id="rId10"/>
    <p:sldId id="284" r:id="rId11"/>
    <p:sldId id="302" r:id="rId12"/>
    <p:sldId id="264" r:id="rId13"/>
    <p:sldId id="300" r:id="rId14"/>
    <p:sldId id="299" r:id="rId15"/>
    <p:sldId id="313" r:id="rId16"/>
    <p:sldId id="301" r:id="rId17"/>
    <p:sldId id="303" r:id="rId18"/>
    <p:sldId id="271" r:id="rId19"/>
    <p:sldId id="305" r:id="rId20"/>
    <p:sldId id="273" r:id="rId21"/>
    <p:sldId id="311" r:id="rId22"/>
    <p:sldId id="312" r:id="rId23"/>
    <p:sldId id="307" r:id="rId24"/>
    <p:sldId id="308" r:id="rId25"/>
    <p:sldId id="288" r:id="rId26"/>
    <p:sldId id="306" r:id="rId27"/>
    <p:sldId id="314" r:id="rId28"/>
    <p:sldId id="277" r:id="rId29"/>
  </p:sldIdLst>
  <p:sldSz cx="9144000" cy="6858000" type="screen4x3"/>
  <p:notesSz cx="6858000" cy="994568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213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942" autoAdjust="0"/>
  </p:normalViewPr>
  <p:slideViewPr>
    <p:cSldViewPr>
      <p:cViewPr>
        <p:scale>
          <a:sx n="100" d="100"/>
          <a:sy n="100" d="100"/>
        </p:scale>
        <p:origin x="-121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6254F15-D903-4938-AF4B-98EE87B29A43}" type="datetimeFigureOut">
              <a:rPr lang="it-IT"/>
              <a:pPr>
                <a:defRPr/>
              </a:pPr>
              <a:t>19/01/2012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40D6867-404A-4ADD-AC14-B9288C87549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CE268AE-A754-4D6A-9FED-29EB3AEB57D1}" type="datetimeFigureOut">
              <a:rPr lang="it-IT"/>
              <a:pPr>
                <a:defRPr/>
              </a:pPr>
              <a:t>19/01/2012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2AB4FF6-E3F0-4610-B619-869506C4E1F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1638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F0CD68F-D4CD-4DA3-BABB-E1BD1B7CF6E4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3686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DCA2FB-E3E0-4FBA-B33F-D7EC3F2E0338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38915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03F1E37-E373-45C4-8626-3B2FC3D12934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4096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580969A-B9A4-40B3-B4F9-3C8404563EF3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43011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DD72620-596B-4504-93B3-0FF51A1D51FF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45059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EDA630-57A5-4DE1-B8B1-F6A491E77A8A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48131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6A85948-0945-4E60-926E-6C7F676364EB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50179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877DF6-5C57-4E09-9D5B-777698E1065D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5222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493B5E3-2A98-4F22-9B16-5A4FD031A32B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54275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188B83C-8EEA-4DB3-A5CC-6FFBD495AD27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it-IT" smtClean="0"/>
              <a:t>Leggi testo inglese</a:t>
            </a:r>
          </a:p>
        </p:txBody>
      </p:sp>
      <p:sp>
        <p:nvSpPr>
          <p:cNvPr id="5632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C2107B-A9C7-4112-9F93-3139E4A9223C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18435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E07A19C-3512-4F77-822C-C622AC0E1E8F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it-IT" smtClean="0"/>
              <a:t>Studio americano 534 pazn0 e n+ sottoposte ad APBI con schema su diapo. Follow-up di circa 7 anni</a:t>
            </a:r>
          </a:p>
        </p:txBody>
      </p:sp>
      <p:sp>
        <p:nvSpPr>
          <p:cNvPr id="59395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1888D9B-5A6E-4C24-985B-B709AB100534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6144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EA2A82C-A8D0-4465-9465-8646E1829948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63491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D34A2F6-863A-4776-B0B6-E9FF36193A8C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6656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42B8286-38B8-418C-BBFA-E427256683A4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8A03E3-2B7A-42E3-820A-0287E1C1293A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22531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BC8B6C-4352-4436-A08D-D9E4A5496DAE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24579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FEE43AD-C163-4874-ADDE-C36BD0C32D13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2662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526894-B67B-4BDB-8E6F-8DE2A9DF43B8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28675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1A1EBD4-029B-4603-9B4F-4639C20CF1CE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3072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60DDB7-4EED-4A86-80BF-6A066C64225F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32771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83440A3-BAA4-44EF-A9E9-19780882E2EE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ttangolo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ttangolo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ttangolo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ttangolo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Rettangolo arrotondato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Rettangolo arrotondato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ttangolo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ttangolo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ttangolo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ttangolo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17" name="Segnaposto data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D1B40-5D71-44DF-9699-9062E4A218EE}" type="datetimeFigureOut">
              <a:rPr lang="it-IT"/>
              <a:pPr>
                <a:defRPr/>
              </a:pPr>
              <a:t>19/01/2012</a:t>
            </a:fld>
            <a:endParaRPr lang="it-IT"/>
          </a:p>
        </p:txBody>
      </p:sp>
      <p:sp>
        <p:nvSpPr>
          <p:cNvPr id="18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BB5681E-B283-49FD-BD34-1DE2B98A22D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6D65F-C994-4669-8228-73E4D05932D9}" type="datetimeFigureOut">
              <a:rPr lang="it-IT"/>
              <a:pPr>
                <a:defRPr/>
              </a:pPr>
              <a:t>19/01/2012</a:t>
            </a:fld>
            <a:endParaRPr lang="it-IT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66B58-8B2A-4B7E-BC94-37FA8C19E1C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C64A5-1273-4E5C-B4AB-08911C800C59}" type="datetimeFigureOut">
              <a:rPr lang="it-IT"/>
              <a:pPr>
                <a:defRPr/>
              </a:pPr>
              <a:t>19/01/2012</a:t>
            </a:fld>
            <a:endParaRPr lang="it-IT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02A0E-2E9A-4627-8A68-E1F8D363656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3F76E-D45A-4F75-AE4B-0F2608C10136}" type="datetimeFigureOut">
              <a:rPr lang="it-IT"/>
              <a:pPr>
                <a:defRPr/>
              </a:pPr>
              <a:t>19/01/2012</a:t>
            </a:fld>
            <a:endParaRPr lang="it-IT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9AA0A-FC39-40B4-85C0-877BE47A226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06DB8-3CAF-42D2-A085-4E82D20DE761}" type="datetimeFigureOut">
              <a:rPr lang="it-IT"/>
              <a:pPr>
                <a:defRPr/>
              </a:pPr>
              <a:t>19/01/2012</a:t>
            </a:fld>
            <a:endParaRPr lang="it-IT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26CB4-69B9-475E-B529-3C139D04F07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D7477-CD7D-4F50-A5F8-1A5221B91205}" type="datetimeFigureOut">
              <a:rPr lang="it-IT"/>
              <a:pPr>
                <a:defRPr/>
              </a:pPr>
              <a:t>19/01/2012</a:t>
            </a:fld>
            <a:endParaRPr lang="it-IT"/>
          </a:p>
        </p:txBody>
      </p:sp>
      <p:sp>
        <p:nvSpPr>
          <p:cNvPr id="6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A9F14-6E62-47EB-A2A5-1970B754E70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3BD60A1-D17A-4149-BAAB-4B8732B039B0}" type="datetimeFigureOut">
              <a:rPr lang="it-IT"/>
              <a:pPr>
                <a:defRPr/>
              </a:pPr>
              <a:t>19/01/2012</a:t>
            </a:fld>
            <a:endParaRPr lang="it-IT"/>
          </a:p>
        </p:txBody>
      </p:sp>
      <p:sp>
        <p:nvSpPr>
          <p:cNvPr id="8" name="Segnaposto numero diapositiva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37C77B0-F97A-447A-89E0-10AC2045C16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9" name="Segnaposto piè di pagina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C382D-9915-486A-8C89-BD71DEE8276D}" type="datetimeFigureOut">
              <a:rPr lang="it-IT"/>
              <a:pPr>
                <a:defRPr/>
              </a:pPr>
              <a:t>19/01/2012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6F22B-F6DC-45B9-948A-259DE77C64A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5C433-B408-4B4F-85B1-A2D0B00A0B61}" type="datetimeFigureOut">
              <a:rPr lang="it-IT"/>
              <a:pPr>
                <a:defRPr/>
              </a:pPr>
              <a:t>19/01/2012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4569D-F67E-4E21-9E3B-36890C7CF91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5BC94-7250-4205-8B5B-09116177AC73}" type="datetimeFigureOut">
              <a:rPr lang="it-IT"/>
              <a:pPr>
                <a:defRPr/>
              </a:pPr>
              <a:t>19/01/2012</a:t>
            </a:fld>
            <a:endParaRPr lang="it-IT"/>
          </a:p>
        </p:txBody>
      </p:sp>
      <p:sp>
        <p:nvSpPr>
          <p:cNvPr id="6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E9D76-CF28-47F9-98AB-E229087FB15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88E08-7F41-43F0-B50C-DD20EDC85974}" type="datetimeFigureOut">
              <a:rPr lang="it-IT"/>
              <a:pPr>
                <a:defRPr/>
              </a:pPr>
              <a:t>19/01/2012</a:t>
            </a:fld>
            <a:endParaRPr lang="it-IT"/>
          </a:p>
        </p:txBody>
      </p:sp>
      <p:sp>
        <p:nvSpPr>
          <p:cNvPr id="6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0F18E-5D9B-4BC7-9B4A-53C50B8A5A8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ettangolo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Rettangolo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Rettangolo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Rettangolo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Rettangolo arrotondato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Rettangolo arrotondato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Rettangolo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Rettangolo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Rettangolo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Rettangolo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Rettangolo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Rettangolo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Segnaposto titolo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1040" name="Segnaposto testo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216A2873-C070-4CB9-8C29-E32674E20130}" type="datetimeFigureOut">
              <a:rPr lang="it-IT"/>
              <a:pPr>
                <a:defRPr/>
              </a:pPr>
              <a:t>19/01/2012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91C4B06-3687-4B81-9E9D-D48FC33D8FF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0" r:id="rId1"/>
    <p:sldLayoutId id="2147484312" r:id="rId2"/>
    <p:sldLayoutId id="2147484313" r:id="rId3"/>
    <p:sldLayoutId id="2147484314" r:id="rId4"/>
    <p:sldLayoutId id="2147484321" r:id="rId5"/>
    <p:sldLayoutId id="2147484322" r:id="rId6"/>
    <p:sldLayoutId id="2147484315" r:id="rId7"/>
    <p:sldLayoutId id="2147484316" r:id="rId8"/>
    <p:sldLayoutId id="2147484317" r:id="rId9"/>
    <p:sldLayoutId id="2147484318" r:id="rId10"/>
    <p:sldLayoutId id="214748431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99987F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99987F"/>
        </a:buClr>
        <a:buFont typeface="Georgia" pitchFamily="18" charset="0"/>
        <a:buChar char="▫"/>
        <a:defRPr sz="2000" kern="1200">
          <a:solidFill>
            <a:srgbClr val="99987F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olo 1"/>
          <p:cNvSpPr>
            <a:spLocks noGrp="1"/>
          </p:cNvSpPr>
          <p:nvPr>
            <p:ph type="ctrTitle"/>
          </p:nvPr>
        </p:nvSpPr>
        <p:spPr>
          <a:xfrm>
            <a:off x="611188" y="1628775"/>
            <a:ext cx="7772400" cy="1439863"/>
          </a:xfrm>
        </p:spPr>
        <p:txBody>
          <a:bodyPr/>
          <a:lstStyle/>
          <a:p>
            <a:pPr algn="ctr"/>
            <a:r>
              <a:rPr lang="it-IT" sz="4000" b="1" smtClean="0"/>
              <a:t>L’IRRADIAZIONE LINFONODALE PROFILATTICA E PER RECIDIVA</a:t>
            </a:r>
          </a:p>
        </p:txBody>
      </p:sp>
      <p:sp>
        <p:nvSpPr>
          <p:cNvPr id="15362" name="CasellaDiTesto 2"/>
          <p:cNvSpPr txBox="1">
            <a:spLocks noChangeArrowheads="1"/>
          </p:cNvSpPr>
          <p:nvPr/>
        </p:nvSpPr>
        <p:spPr bwMode="auto">
          <a:xfrm>
            <a:off x="323850" y="3933825"/>
            <a:ext cx="407035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4000" b="1">
                <a:solidFill>
                  <a:schemeClr val="tx2"/>
                </a:solidFill>
                <a:latin typeface="Georgia" pitchFamily="18" charset="0"/>
              </a:rPr>
              <a:t>Alfio Di Grazia</a:t>
            </a:r>
          </a:p>
        </p:txBody>
      </p:sp>
      <p:pic>
        <p:nvPicPr>
          <p:cNvPr id="15363" name="Picture 3" descr="G:\logo re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3" y="5805488"/>
            <a:ext cx="1423987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 descr="Airostemmabianc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0650" y="115888"/>
            <a:ext cx="1223963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CasellaDiTesto 5"/>
          <p:cNvSpPr txBox="1">
            <a:spLocks noChangeArrowheads="1"/>
          </p:cNvSpPr>
          <p:nvPr/>
        </p:nvSpPr>
        <p:spPr bwMode="auto">
          <a:xfrm flipH="1">
            <a:off x="2124075" y="188913"/>
            <a:ext cx="59769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b="1">
                <a:solidFill>
                  <a:schemeClr val="bg1"/>
                </a:solidFill>
                <a:latin typeface="Georgia" pitchFamily="18" charset="0"/>
              </a:rPr>
              <a:t>Gruppo di Studio per la Patologia Mammaria</a:t>
            </a:r>
          </a:p>
        </p:txBody>
      </p:sp>
      <p:sp>
        <p:nvSpPr>
          <p:cNvPr id="15366" name="Titolo 1"/>
          <p:cNvSpPr txBox="1">
            <a:spLocks/>
          </p:cNvSpPr>
          <p:nvPr/>
        </p:nvSpPr>
        <p:spPr bwMode="auto">
          <a:xfrm>
            <a:off x="2124075" y="5805488"/>
            <a:ext cx="4824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it-IT" sz="2400" b="1">
                <a:solidFill>
                  <a:schemeClr val="tx2"/>
                </a:solidFill>
                <a:latin typeface="Trebuchet MS" pitchFamily="34" charset="0"/>
              </a:rPr>
              <a:t>ZOOM JOURNAL CLUB 2011</a:t>
            </a:r>
          </a:p>
          <a:p>
            <a:pPr algn="ctr"/>
            <a:r>
              <a:rPr lang="it-IT" sz="2000" b="1">
                <a:solidFill>
                  <a:schemeClr val="tx2"/>
                </a:solidFill>
                <a:latin typeface="Trebuchet MS" pitchFamily="34" charset="0"/>
              </a:rPr>
              <a:t>Roma 20 Gennaio 2012</a:t>
            </a:r>
            <a:endParaRPr lang="it-IT" sz="2000" b="1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15367" name="Immagin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51725" y="4968875"/>
            <a:ext cx="1692275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CasellaDiTesto 6"/>
          <p:cNvSpPr txBox="1">
            <a:spLocks noChangeArrowheads="1"/>
          </p:cNvSpPr>
          <p:nvPr/>
        </p:nvSpPr>
        <p:spPr bwMode="auto">
          <a:xfrm>
            <a:off x="5370513" y="4292600"/>
            <a:ext cx="2738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 b="1">
                <a:solidFill>
                  <a:schemeClr val="tx2"/>
                </a:solidFill>
                <a:latin typeface="Georgia" pitchFamily="18" charset="0"/>
              </a:rPr>
              <a:t>Lorenza Marino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smtClean="0"/>
          </a:p>
        </p:txBody>
      </p:sp>
      <p:pic>
        <p:nvPicPr>
          <p:cNvPr id="33794" name="Segnaposto contenuto 3"/>
          <p:cNvPicPr>
            <a:picLocks noGrp="1"/>
          </p:cNvPicPr>
          <p:nvPr>
            <p:ph idx="1"/>
          </p:nvPr>
        </p:nvPicPr>
        <p:blipFill>
          <a:blip r:embed="rId2"/>
          <a:srcRect l="18066" t="10526" r="15576" b="31023"/>
          <a:stretch>
            <a:fillRect/>
          </a:stretch>
        </p:blipFill>
        <p:spPr>
          <a:xfrm>
            <a:off x="250825" y="908050"/>
            <a:ext cx="8785225" cy="4824413"/>
          </a:xfrm>
        </p:spPr>
      </p:pic>
      <p:sp>
        <p:nvSpPr>
          <p:cNvPr id="5" name="Ovale 4"/>
          <p:cNvSpPr/>
          <p:nvPr/>
        </p:nvSpPr>
        <p:spPr>
          <a:xfrm>
            <a:off x="2124075" y="2205038"/>
            <a:ext cx="1223963" cy="6477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6" name="Ovale 5"/>
          <p:cNvSpPr/>
          <p:nvPr/>
        </p:nvSpPr>
        <p:spPr>
          <a:xfrm>
            <a:off x="2051050" y="3284538"/>
            <a:ext cx="1225550" cy="64928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8313" y="1052513"/>
            <a:ext cx="6335712" cy="647700"/>
          </a:xfr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</p:spPr>
        <p:txBody>
          <a:bodyPr/>
          <a:lstStyle/>
          <a:p>
            <a:pPr marL="109538" indent="0">
              <a:buFont typeface="Georgia" pitchFamily="18" charset="0"/>
              <a:buNone/>
            </a:pPr>
            <a:r>
              <a:rPr lang="it-IT" sz="3200" smtClean="0"/>
              <a:t>RT profilattica  ≥ 4 N+</a:t>
            </a:r>
          </a:p>
          <a:p>
            <a:pPr marL="109538" indent="0">
              <a:buFont typeface="Georgia" pitchFamily="18" charset="0"/>
              <a:buNone/>
            </a:pPr>
            <a:r>
              <a:rPr lang="it-IT" sz="2400" smtClean="0"/>
              <a:t/>
            </a:r>
            <a:br>
              <a:rPr lang="it-IT" sz="2400" smtClean="0"/>
            </a:br>
            <a:endParaRPr lang="it-IT" sz="2400" smtClean="0"/>
          </a:p>
        </p:txBody>
      </p:sp>
      <p:sp>
        <p:nvSpPr>
          <p:cNvPr id="34818" name="Segnaposto contenuto 2"/>
          <p:cNvSpPr txBox="1">
            <a:spLocks/>
          </p:cNvSpPr>
          <p:nvPr/>
        </p:nvSpPr>
        <p:spPr bwMode="auto">
          <a:xfrm>
            <a:off x="468313" y="2060575"/>
            <a:ext cx="6335712" cy="64770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r>
              <a:rPr lang="it-IT" sz="3200">
                <a:latin typeface="Georgia" pitchFamily="18" charset="0"/>
              </a:rPr>
              <a:t>RT profilattica  1-3 N+</a:t>
            </a:r>
          </a:p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endParaRPr lang="it-IT" sz="2400">
              <a:latin typeface="Georgia" pitchFamily="18" charset="0"/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 bwMode="auto">
          <a:xfrm>
            <a:off x="468313" y="3284538"/>
            <a:ext cx="6335712" cy="649287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r>
              <a:rPr lang="it-IT" sz="3200">
                <a:latin typeface="Georgia" pitchFamily="18" charset="0"/>
              </a:rPr>
              <a:t>Recidive Linfonodali</a:t>
            </a:r>
          </a:p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endParaRPr lang="it-IT" sz="2400">
              <a:latin typeface="Georgia" pitchFamily="18" charset="0"/>
            </a:endParaRPr>
          </a:p>
        </p:txBody>
      </p:sp>
      <p:sp>
        <p:nvSpPr>
          <p:cNvPr id="8" name="Segnaposto contenuto 2"/>
          <p:cNvSpPr txBox="1">
            <a:spLocks/>
          </p:cNvSpPr>
          <p:nvPr/>
        </p:nvSpPr>
        <p:spPr bwMode="auto">
          <a:xfrm>
            <a:off x="468313" y="4292600"/>
            <a:ext cx="6335712" cy="649288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r>
              <a:rPr lang="it-IT" sz="3200">
                <a:latin typeface="Georgia" pitchFamily="18" charset="0"/>
              </a:rPr>
              <a:t>Recidive Linfonodali dopo APBI</a:t>
            </a:r>
          </a:p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endParaRPr lang="it-IT" sz="24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animBg="1"/>
      <p:bldP spid="8" grpId="0" uiExpand="1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/>
          <p:cNvPicPr>
            <a:picLocks noChangeAspect="1" noChangeArrowheads="1"/>
          </p:cNvPicPr>
          <p:nvPr/>
        </p:nvPicPr>
        <p:blipFill>
          <a:blip r:embed="rId3"/>
          <a:srcRect t="12947"/>
          <a:stretch>
            <a:fillRect/>
          </a:stretch>
        </p:blipFill>
        <p:spPr bwMode="auto">
          <a:xfrm>
            <a:off x="36513" y="476250"/>
            <a:ext cx="9144000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3"/>
          <p:cNvPicPr>
            <a:picLocks noChangeAspect="1" noChangeArrowheads="1"/>
          </p:cNvPicPr>
          <p:nvPr/>
        </p:nvPicPr>
        <p:blipFill>
          <a:blip r:embed="rId4"/>
          <a:srcRect b="40836"/>
          <a:stretch>
            <a:fillRect/>
          </a:stretch>
        </p:blipFill>
        <p:spPr bwMode="auto">
          <a:xfrm>
            <a:off x="4356100" y="4437063"/>
            <a:ext cx="4705350" cy="1836737"/>
          </a:xfrm>
          <a:prstGeom prst="rect">
            <a:avLst/>
          </a:prstGeom>
          <a:noFill/>
          <a:ln w="34925">
            <a:solidFill>
              <a:srgbClr val="9F213C"/>
            </a:solidFill>
            <a:miter lim="800000"/>
            <a:headEnd/>
            <a:tailEnd/>
          </a:ln>
        </p:spPr>
      </p:pic>
      <p:pic>
        <p:nvPicPr>
          <p:cNvPr id="35843" name="Picture 4"/>
          <p:cNvPicPr>
            <a:picLocks noChangeAspect="1" noChangeArrowheads="1"/>
          </p:cNvPicPr>
          <p:nvPr/>
        </p:nvPicPr>
        <p:blipFill>
          <a:blip r:embed="rId5"/>
          <a:srcRect t="4974"/>
          <a:stretch>
            <a:fillRect/>
          </a:stretch>
        </p:blipFill>
        <p:spPr bwMode="auto">
          <a:xfrm>
            <a:off x="179388" y="2346325"/>
            <a:ext cx="4610100" cy="1946275"/>
          </a:xfrm>
          <a:prstGeom prst="rect">
            <a:avLst/>
          </a:prstGeom>
          <a:noFill/>
          <a:ln w="34925">
            <a:solidFill>
              <a:srgbClr val="9F213C"/>
            </a:solidFill>
            <a:miter lim="800000"/>
            <a:headEnd/>
            <a:tailEnd/>
          </a:ln>
        </p:spPr>
      </p:pic>
      <p:sp>
        <p:nvSpPr>
          <p:cNvPr id="4" name="Ovale 3"/>
          <p:cNvSpPr/>
          <p:nvPr/>
        </p:nvSpPr>
        <p:spPr>
          <a:xfrm>
            <a:off x="4114800" y="3749675"/>
            <a:ext cx="914400" cy="5429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5845" name="CasellaDiTesto 4"/>
          <p:cNvSpPr txBox="1">
            <a:spLocks noChangeArrowheads="1"/>
          </p:cNvSpPr>
          <p:nvPr/>
        </p:nvSpPr>
        <p:spPr bwMode="auto">
          <a:xfrm>
            <a:off x="7000875" y="6524625"/>
            <a:ext cx="22082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600">
                <a:latin typeface="Georgia" pitchFamily="18" charset="0"/>
              </a:rPr>
              <a:t>IJROBP; Apr. 2011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468313" y="4652963"/>
          <a:ext cx="3505200" cy="1493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300"/>
                <a:gridCol w="876300"/>
                <a:gridCol w="876300"/>
                <a:gridCol w="876300"/>
              </a:tblGrid>
              <a:tr h="258884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G1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G2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G3</a:t>
                      </a:r>
                      <a:endParaRPr lang="it-IT" dirty="0"/>
                    </a:p>
                  </a:txBody>
                  <a:tcPr/>
                </a:tc>
              </a:tr>
              <a:tr h="258884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r>
                        <a:rPr lang="it-IT" sz="2000" b="1" baseline="0" dirty="0" smtClean="0">
                          <a:solidFill>
                            <a:srgbClr val="002060"/>
                          </a:solidFill>
                        </a:rPr>
                        <a:t> N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>
                          <a:solidFill>
                            <a:srgbClr val="002060"/>
                          </a:solidFill>
                        </a:rPr>
                        <a:t>Low</a:t>
                      </a:r>
                      <a:endParaRPr lang="it-IT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Int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Int</a:t>
                      </a:r>
                      <a:endParaRPr lang="it-IT" sz="1400" dirty="0"/>
                    </a:p>
                  </a:txBody>
                  <a:tcPr/>
                </a:tc>
              </a:tr>
              <a:tr h="258884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002060"/>
                          </a:solidFill>
                          <a:effectLst/>
                        </a:rPr>
                        <a:t>2 N</a:t>
                      </a:r>
                      <a:endParaRPr lang="it-IT" b="1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Low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Int</a:t>
                      </a:r>
                      <a:endParaRPr lang="it-IT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High</a:t>
                      </a:r>
                      <a:endParaRPr lang="it-IT" sz="1400" dirty="0"/>
                    </a:p>
                  </a:txBody>
                  <a:tcPr/>
                </a:tc>
              </a:tr>
              <a:tr h="258884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3 N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Low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High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High</a:t>
                      </a:r>
                      <a:endParaRPr lang="it-IT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Ovale 7"/>
          <p:cNvSpPr/>
          <p:nvPr/>
        </p:nvSpPr>
        <p:spPr>
          <a:xfrm>
            <a:off x="1285875" y="4643438"/>
            <a:ext cx="914400" cy="15716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1" name="Figura a mano libera 10"/>
          <p:cNvSpPr/>
          <p:nvPr/>
        </p:nvSpPr>
        <p:spPr>
          <a:xfrm>
            <a:off x="2219325" y="5026025"/>
            <a:ext cx="1749425" cy="747713"/>
          </a:xfrm>
          <a:custGeom>
            <a:avLst/>
            <a:gdLst>
              <a:gd name="connsiteX0" fmla="*/ 0 w 1748287"/>
              <a:gd name="connsiteY0" fmla="*/ 5750 h 747622"/>
              <a:gd name="connsiteX1" fmla="*/ 0 w 1748287"/>
              <a:gd name="connsiteY1" fmla="*/ 747622 h 747622"/>
              <a:gd name="connsiteX2" fmla="*/ 874144 w 1748287"/>
              <a:gd name="connsiteY2" fmla="*/ 741871 h 747622"/>
              <a:gd name="connsiteX3" fmla="*/ 874144 w 1748287"/>
              <a:gd name="connsiteY3" fmla="*/ 385313 h 747622"/>
              <a:gd name="connsiteX4" fmla="*/ 1748287 w 1748287"/>
              <a:gd name="connsiteY4" fmla="*/ 385313 h 747622"/>
              <a:gd name="connsiteX5" fmla="*/ 1748287 w 1748287"/>
              <a:gd name="connsiteY5" fmla="*/ 0 h 747622"/>
              <a:gd name="connsiteX6" fmla="*/ 0 w 1748287"/>
              <a:gd name="connsiteY6" fmla="*/ 5750 h 747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8287" h="747622">
                <a:moveTo>
                  <a:pt x="0" y="5750"/>
                </a:moveTo>
                <a:lnTo>
                  <a:pt x="0" y="747622"/>
                </a:lnTo>
                <a:lnTo>
                  <a:pt x="874144" y="741871"/>
                </a:lnTo>
                <a:lnTo>
                  <a:pt x="874144" y="385313"/>
                </a:lnTo>
                <a:lnTo>
                  <a:pt x="1748287" y="385313"/>
                </a:lnTo>
                <a:lnTo>
                  <a:pt x="1748287" y="0"/>
                </a:lnTo>
                <a:lnTo>
                  <a:pt x="0" y="575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2" name="Figura a mano libera 11"/>
          <p:cNvSpPr/>
          <p:nvPr/>
        </p:nvSpPr>
        <p:spPr>
          <a:xfrm flipH="1" flipV="1">
            <a:off x="2214563" y="5429250"/>
            <a:ext cx="1747837" cy="747713"/>
          </a:xfrm>
          <a:custGeom>
            <a:avLst/>
            <a:gdLst>
              <a:gd name="connsiteX0" fmla="*/ 0 w 1748287"/>
              <a:gd name="connsiteY0" fmla="*/ 5750 h 747622"/>
              <a:gd name="connsiteX1" fmla="*/ 0 w 1748287"/>
              <a:gd name="connsiteY1" fmla="*/ 747622 h 747622"/>
              <a:gd name="connsiteX2" fmla="*/ 874144 w 1748287"/>
              <a:gd name="connsiteY2" fmla="*/ 741871 h 747622"/>
              <a:gd name="connsiteX3" fmla="*/ 874144 w 1748287"/>
              <a:gd name="connsiteY3" fmla="*/ 385313 h 747622"/>
              <a:gd name="connsiteX4" fmla="*/ 1748287 w 1748287"/>
              <a:gd name="connsiteY4" fmla="*/ 385313 h 747622"/>
              <a:gd name="connsiteX5" fmla="*/ 1748287 w 1748287"/>
              <a:gd name="connsiteY5" fmla="*/ 0 h 747622"/>
              <a:gd name="connsiteX6" fmla="*/ 0 w 1748287"/>
              <a:gd name="connsiteY6" fmla="*/ 5750 h 747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8287" h="747622">
                <a:moveTo>
                  <a:pt x="0" y="5750"/>
                </a:moveTo>
                <a:lnTo>
                  <a:pt x="0" y="747622"/>
                </a:lnTo>
                <a:lnTo>
                  <a:pt x="874144" y="741871"/>
                </a:lnTo>
                <a:lnTo>
                  <a:pt x="874144" y="385313"/>
                </a:lnTo>
                <a:lnTo>
                  <a:pt x="1748287" y="385313"/>
                </a:lnTo>
                <a:lnTo>
                  <a:pt x="1748287" y="0"/>
                </a:lnTo>
                <a:lnTo>
                  <a:pt x="0" y="575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/>
          <p:cNvPicPr>
            <a:picLocks noChangeAspect="1" noChangeArrowheads="1"/>
          </p:cNvPicPr>
          <p:nvPr/>
        </p:nvPicPr>
        <p:blipFill>
          <a:blip r:embed="rId3"/>
          <a:srcRect b="9570"/>
          <a:stretch>
            <a:fillRect/>
          </a:stretch>
        </p:blipFill>
        <p:spPr bwMode="auto">
          <a:xfrm>
            <a:off x="179388" y="360363"/>
            <a:ext cx="4346575" cy="284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724275"/>
            <a:ext cx="4586287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60900" y="1952625"/>
            <a:ext cx="4483100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3"/>
          <a:srcRect l="13487" t="89400" r="8234" b="2028"/>
          <a:stretch>
            <a:fillRect/>
          </a:stretch>
        </p:blipFill>
        <p:spPr bwMode="auto">
          <a:xfrm>
            <a:off x="4273550" y="4868863"/>
            <a:ext cx="497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3"/>
          <p:cNvSpPr txBox="1"/>
          <p:nvPr/>
        </p:nvSpPr>
        <p:spPr>
          <a:xfrm>
            <a:off x="1692275" y="1779588"/>
            <a:ext cx="2660650" cy="40005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SCFR-free </a:t>
            </a:r>
            <a:r>
              <a:rPr lang="it-IT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survival</a:t>
            </a:r>
            <a:endParaRPr lang="it-IT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692275" y="5589588"/>
            <a:ext cx="2411413" cy="40005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DM-free </a:t>
            </a:r>
            <a:r>
              <a:rPr lang="it-IT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survival</a:t>
            </a:r>
            <a:endParaRPr lang="it-IT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5508625" y="3860800"/>
            <a:ext cx="2274888" cy="40005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Overall</a:t>
            </a:r>
            <a:r>
              <a:rPr lang="it-IT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it-IT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survival</a:t>
            </a:r>
            <a:endParaRPr lang="it-IT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7896" name="CasellaDiTesto 9"/>
          <p:cNvSpPr txBox="1">
            <a:spLocks noChangeArrowheads="1"/>
          </p:cNvSpPr>
          <p:nvPr/>
        </p:nvSpPr>
        <p:spPr bwMode="auto">
          <a:xfrm>
            <a:off x="7000875" y="6524625"/>
            <a:ext cx="22082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600">
                <a:latin typeface="Georgia" pitchFamily="18" charset="0"/>
              </a:rPr>
              <a:t>IJROBP; Apr.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196975"/>
            <a:ext cx="780732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CasellaDiTesto 3"/>
          <p:cNvSpPr txBox="1">
            <a:spLocks noChangeArrowheads="1"/>
          </p:cNvSpPr>
          <p:nvPr/>
        </p:nvSpPr>
        <p:spPr bwMode="auto">
          <a:xfrm>
            <a:off x="7000875" y="6524625"/>
            <a:ext cx="22082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600">
                <a:latin typeface="Georgia" pitchFamily="18" charset="0"/>
              </a:rPr>
              <a:t>IJROBP; Apr.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dato interessante!</a:t>
            </a:r>
            <a:endParaRPr lang="it-IT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3999"/>
          <a:stretch>
            <a:fillRect/>
          </a:stretch>
        </p:blipFill>
        <p:spPr>
          <a:xfrm>
            <a:off x="209550" y="3286125"/>
            <a:ext cx="8791575" cy="1714500"/>
          </a:xfrm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3" y="2428875"/>
            <a:ext cx="3786187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nettore 1 6"/>
          <p:cNvCxnSpPr/>
          <p:nvPr/>
        </p:nvCxnSpPr>
        <p:spPr>
          <a:xfrm>
            <a:off x="4929188" y="3429000"/>
            <a:ext cx="3929062" cy="1588"/>
          </a:xfrm>
          <a:prstGeom prst="line">
            <a:avLst/>
          </a:prstGeom>
          <a:ln w="38100">
            <a:solidFill>
              <a:srgbClr val="9F21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2643188" y="3422650"/>
            <a:ext cx="25717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Campazzi</a:t>
            </a:r>
            <a:endParaRPr lang="it-IT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4000500" y="4354513"/>
            <a:ext cx="10001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3D</a:t>
            </a:r>
            <a:endParaRPr lang="it-IT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1991" name="Rettangolo 9"/>
          <p:cNvSpPr>
            <a:spLocks noChangeArrowheads="1"/>
          </p:cNvSpPr>
          <p:nvPr/>
        </p:nvSpPr>
        <p:spPr bwMode="auto">
          <a:xfrm>
            <a:off x="6884988" y="6416675"/>
            <a:ext cx="21161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>
                <a:latin typeface="Georgia" pitchFamily="18" charset="0"/>
              </a:rPr>
              <a:t>IJROBP; Apr.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egnaposto contenuto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4325937"/>
          </a:xfrm>
        </p:spPr>
        <p:txBody>
          <a:bodyPr/>
          <a:lstStyle/>
          <a:p>
            <a:pPr marL="109538" indent="0" algn="ctr">
              <a:buFont typeface="Georgia" pitchFamily="18" charset="0"/>
              <a:buNone/>
            </a:pPr>
            <a:r>
              <a:rPr lang="it-IT" b="1" smtClean="0">
                <a:solidFill>
                  <a:srgbClr val="7030A0"/>
                </a:solidFill>
              </a:rPr>
              <a:t>CAN-NCIC-MA20 – Clinical Trials Group</a:t>
            </a:r>
            <a:br>
              <a:rPr lang="it-IT" b="1" smtClean="0">
                <a:solidFill>
                  <a:srgbClr val="7030A0"/>
                </a:solidFill>
              </a:rPr>
            </a:br>
            <a:r>
              <a:rPr lang="it-IT" b="1" smtClean="0">
                <a:solidFill>
                  <a:srgbClr val="7030A0"/>
                </a:solidFill>
              </a:rPr>
              <a:t>Phase III Randomised Study</a:t>
            </a:r>
            <a:endParaRPr lang="it-IT" smtClean="0">
              <a:solidFill>
                <a:srgbClr val="7030A0"/>
              </a:solidFill>
            </a:endParaRPr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250825" y="2082800"/>
          <a:ext cx="8415338" cy="3297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6535"/>
                <a:gridCol w="1792007"/>
                <a:gridCol w="1660785"/>
                <a:gridCol w="1845316"/>
              </a:tblGrid>
              <a:tr h="212432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WBI</a:t>
                      </a:r>
                      <a:endParaRPr lang="it-IT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WBI + RNI</a:t>
                      </a:r>
                      <a:endParaRPr lang="it-IT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HR                 p</a:t>
                      </a:r>
                      <a:endParaRPr lang="it-IT" dirty="0"/>
                    </a:p>
                  </a:txBody>
                  <a:tcPr marL="91441" marR="9144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Loco-</a:t>
                      </a:r>
                      <a:r>
                        <a:rPr lang="it-IT" sz="1600" b="1" dirty="0" err="1" smtClean="0"/>
                        <a:t>regional</a:t>
                      </a:r>
                      <a:r>
                        <a:rPr lang="it-IT" sz="1600" b="1" baseline="0" dirty="0" smtClean="0"/>
                        <a:t> relapse</a:t>
                      </a:r>
                      <a:endParaRPr lang="it-IT" sz="1600" b="1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48</a:t>
                      </a:r>
                      <a:endParaRPr lang="it-IT" sz="16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29</a:t>
                      </a:r>
                      <a:endParaRPr lang="it-IT" sz="16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 marL="91441" marR="91441"/>
                </a:tc>
              </a:tr>
              <a:tr h="218296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At 5 </a:t>
                      </a:r>
                      <a:r>
                        <a:rPr lang="it-IT" sz="1600" b="1" dirty="0" err="1" smtClean="0"/>
                        <a:t>years</a:t>
                      </a:r>
                      <a:r>
                        <a:rPr lang="it-IT" sz="1600" b="1" dirty="0" smtClean="0"/>
                        <a:t> </a:t>
                      </a:r>
                      <a:r>
                        <a:rPr lang="it-IT" sz="1600" b="1" dirty="0" err="1" smtClean="0"/>
                        <a:t>isolated</a:t>
                      </a:r>
                      <a:r>
                        <a:rPr lang="it-IT" sz="1600" b="1" dirty="0" smtClean="0"/>
                        <a:t> LR DFS</a:t>
                      </a:r>
                      <a:endParaRPr lang="it-IT" sz="1600" b="1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94.5%</a:t>
                      </a:r>
                      <a:endParaRPr lang="it-IT" sz="16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96.8%</a:t>
                      </a:r>
                      <a:endParaRPr lang="it-IT" sz="16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 0.59          0.02</a:t>
                      </a:r>
                      <a:endParaRPr lang="it-IT" sz="1600" dirty="0"/>
                    </a:p>
                  </a:txBody>
                  <a:tcPr marL="91441" marR="9144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b="1" dirty="0" err="1" smtClean="0"/>
                        <a:t>Distant</a:t>
                      </a:r>
                      <a:r>
                        <a:rPr lang="it-IT" sz="1600" b="1" dirty="0" smtClean="0"/>
                        <a:t> </a:t>
                      </a:r>
                      <a:r>
                        <a:rPr lang="it-IT" sz="1600" b="1" dirty="0" err="1" smtClean="0"/>
                        <a:t>metastases</a:t>
                      </a:r>
                      <a:endParaRPr lang="it-IT" sz="1600" b="1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116</a:t>
                      </a:r>
                      <a:endParaRPr lang="it-IT" sz="16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77</a:t>
                      </a:r>
                      <a:endParaRPr lang="it-IT" sz="16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dirty="0"/>
                    </a:p>
                  </a:txBody>
                  <a:tcPr marL="91441" marR="9144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At 5 </a:t>
                      </a:r>
                      <a:r>
                        <a:rPr lang="it-IT" sz="1600" b="1" dirty="0" err="1" smtClean="0"/>
                        <a:t>years</a:t>
                      </a:r>
                      <a:r>
                        <a:rPr lang="it-IT" sz="1600" b="1" dirty="0" smtClean="0"/>
                        <a:t> </a:t>
                      </a:r>
                      <a:r>
                        <a:rPr lang="it-IT" sz="1600" b="1" dirty="0" err="1" smtClean="0"/>
                        <a:t>distant</a:t>
                      </a:r>
                      <a:r>
                        <a:rPr lang="it-IT" sz="1600" b="1" dirty="0" smtClean="0"/>
                        <a:t> DFS</a:t>
                      </a:r>
                      <a:endParaRPr lang="it-IT" sz="1600" b="1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87%</a:t>
                      </a:r>
                      <a:endParaRPr lang="it-IT" sz="16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92.4%</a:t>
                      </a:r>
                      <a:endParaRPr lang="it-IT" sz="16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 0.64         0.002</a:t>
                      </a:r>
                      <a:endParaRPr lang="it-IT" sz="1600" dirty="0"/>
                    </a:p>
                  </a:txBody>
                  <a:tcPr marL="91441" marR="9144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Total </a:t>
                      </a:r>
                      <a:r>
                        <a:rPr lang="it-IT" sz="1600" b="1" dirty="0" err="1" smtClean="0"/>
                        <a:t>relapse</a:t>
                      </a:r>
                      <a:endParaRPr lang="it-IT" sz="1600" b="1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144</a:t>
                      </a:r>
                      <a:endParaRPr lang="it-IT" sz="16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102</a:t>
                      </a:r>
                      <a:endParaRPr lang="it-IT" sz="16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dirty="0"/>
                    </a:p>
                  </a:txBody>
                  <a:tcPr marL="91441" marR="9144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At 5 </a:t>
                      </a:r>
                      <a:r>
                        <a:rPr lang="it-IT" sz="1600" b="1" dirty="0" err="1" smtClean="0"/>
                        <a:t>years</a:t>
                      </a:r>
                      <a:r>
                        <a:rPr lang="it-IT" sz="1600" b="1" dirty="0" smtClean="0"/>
                        <a:t> DFS</a:t>
                      </a:r>
                      <a:endParaRPr lang="it-IT" sz="1600" b="1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84%</a:t>
                      </a:r>
                      <a:endParaRPr lang="it-IT" sz="16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89.7%</a:t>
                      </a:r>
                      <a:endParaRPr lang="it-IT" sz="16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 0.68         0.003   </a:t>
                      </a:r>
                      <a:endParaRPr lang="it-IT" sz="1600" dirty="0"/>
                    </a:p>
                  </a:txBody>
                  <a:tcPr marL="91441" marR="9144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b="1" dirty="0" err="1" smtClean="0"/>
                        <a:t>Deaths</a:t>
                      </a:r>
                      <a:endParaRPr lang="it-IT" sz="1600" b="1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96</a:t>
                      </a:r>
                      <a:endParaRPr lang="it-IT" sz="16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74</a:t>
                      </a:r>
                      <a:endParaRPr lang="it-IT" sz="16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dirty="0"/>
                    </a:p>
                  </a:txBody>
                  <a:tcPr marL="91441" marR="9144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At 5 </a:t>
                      </a:r>
                      <a:r>
                        <a:rPr lang="it-IT" sz="1600" b="1" dirty="0" err="1" smtClean="0"/>
                        <a:t>years</a:t>
                      </a:r>
                      <a:r>
                        <a:rPr lang="it-IT" sz="1600" b="1" dirty="0" smtClean="0"/>
                        <a:t> </a:t>
                      </a:r>
                      <a:r>
                        <a:rPr lang="it-IT" sz="1600" b="1" dirty="0" err="1" smtClean="0"/>
                        <a:t>overall</a:t>
                      </a:r>
                      <a:r>
                        <a:rPr lang="it-IT" sz="1600" b="1" dirty="0" smtClean="0"/>
                        <a:t> </a:t>
                      </a:r>
                      <a:r>
                        <a:rPr lang="it-IT" sz="1600" b="1" dirty="0" err="1" smtClean="0"/>
                        <a:t>survival</a:t>
                      </a:r>
                      <a:endParaRPr lang="it-IT" sz="1600" b="1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90.7%</a:t>
                      </a:r>
                      <a:endParaRPr lang="it-IT" sz="16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92.3%</a:t>
                      </a:r>
                      <a:endParaRPr lang="it-IT" sz="16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0.76          0.07</a:t>
                      </a:r>
                      <a:endParaRPr lang="it-IT" sz="1600" dirty="0"/>
                    </a:p>
                  </a:txBody>
                  <a:tcPr marL="91441" marR="91441"/>
                </a:tc>
              </a:tr>
            </a:tbl>
          </a:graphicData>
        </a:graphic>
      </p:graphicFrame>
      <p:sp>
        <p:nvSpPr>
          <p:cNvPr id="44086" name="CasellaDiTesto 4"/>
          <p:cNvSpPr txBox="1">
            <a:spLocks noChangeArrowheads="1"/>
          </p:cNvSpPr>
          <p:nvPr/>
        </p:nvSpPr>
        <p:spPr bwMode="auto">
          <a:xfrm>
            <a:off x="6337300" y="6454775"/>
            <a:ext cx="3203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b="1">
                <a:latin typeface="Calibri" pitchFamily="34" charset="0"/>
                <a:cs typeface="Arial" charset="0"/>
              </a:rPr>
              <a:t>Whelan et al. ASCO 2011</a:t>
            </a:r>
          </a:p>
          <a:p>
            <a:endParaRPr lang="it-IT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8313" y="1052513"/>
            <a:ext cx="6335712" cy="647700"/>
          </a:xfr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</p:spPr>
        <p:txBody>
          <a:bodyPr/>
          <a:lstStyle/>
          <a:p>
            <a:pPr marL="109538" indent="0">
              <a:buFont typeface="Georgia" pitchFamily="18" charset="0"/>
              <a:buNone/>
            </a:pPr>
            <a:r>
              <a:rPr lang="it-IT" sz="3200" smtClean="0"/>
              <a:t>RT profilattica  ≥ 4 N+</a:t>
            </a:r>
          </a:p>
          <a:p>
            <a:pPr marL="109538" indent="0">
              <a:buFont typeface="Georgia" pitchFamily="18" charset="0"/>
              <a:buNone/>
            </a:pPr>
            <a:r>
              <a:rPr lang="it-IT" sz="2400" smtClean="0"/>
              <a:t/>
            </a:r>
            <a:br>
              <a:rPr lang="it-IT" sz="2400" smtClean="0"/>
            </a:br>
            <a:endParaRPr lang="it-IT" sz="2400" smtClean="0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 bwMode="auto">
          <a:xfrm>
            <a:off x="468313" y="2060575"/>
            <a:ext cx="6335712" cy="64770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r>
              <a:rPr lang="it-IT" sz="3200">
                <a:latin typeface="Georgia" pitchFamily="18" charset="0"/>
              </a:rPr>
              <a:t>RT profilattica  1-3 N+</a:t>
            </a:r>
          </a:p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endParaRPr lang="it-IT" sz="2400">
              <a:latin typeface="Georgia" pitchFamily="18" charset="0"/>
            </a:endParaRPr>
          </a:p>
        </p:txBody>
      </p:sp>
      <p:sp>
        <p:nvSpPr>
          <p:cNvPr id="46083" name="Segnaposto contenuto 2"/>
          <p:cNvSpPr txBox="1">
            <a:spLocks/>
          </p:cNvSpPr>
          <p:nvPr/>
        </p:nvSpPr>
        <p:spPr bwMode="auto">
          <a:xfrm>
            <a:off x="468313" y="3284538"/>
            <a:ext cx="6335712" cy="649287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r>
              <a:rPr lang="it-IT" sz="3200">
                <a:latin typeface="Georgia" pitchFamily="18" charset="0"/>
              </a:rPr>
              <a:t>Recidive Linfonodali</a:t>
            </a:r>
          </a:p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endParaRPr lang="it-IT" sz="2400">
              <a:latin typeface="Georgia" pitchFamily="18" charset="0"/>
            </a:endParaRPr>
          </a:p>
        </p:txBody>
      </p:sp>
      <p:sp>
        <p:nvSpPr>
          <p:cNvPr id="8" name="Segnaposto contenuto 2"/>
          <p:cNvSpPr txBox="1">
            <a:spLocks/>
          </p:cNvSpPr>
          <p:nvPr/>
        </p:nvSpPr>
        <p:spPr bwMode="auto">
          <a:xfrm>
            <a:off x="468313" y="4292600"/>
            <a:ext cx="6335712" cy="649288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r>
              <a:rPr lang="it-IT" sz="3200">
                <a:latin typeface="Georgia" pitchFamily="18" charset="0"/>
              </a:rPr>
              <a:t>Recidive Linfonodali dopo APBI</a:t>
            </a:r>
          </a:p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endParaRPr lang="it-IT" sz="24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3" grpId="1" build="p" animBg="1"/>
      <p:bldP spid="6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smtClean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25" y="404813"/>
            <a:ext cx="8883650" cy="185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CasellaDiTesto 4"/>
          <p:cNvSpPr txBox="1">
            <a:spLocks noChangeArrowheads="1"/>
          </p:cNvSpPr>
          <p:nvPr/>
        </p:nvSpPr>
        <p:spPr bwMode="auto">
          <a:xfrm>
            <a:off x="349250" y="2479675"/>
            <a:ext cx="25209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Georgia" pitchFamily="18" charset="0"/>
              </a:rPr>
              <a:t>BCT: 10-13 %</a:t>
            </a:r>
          </a:p>
          <a:p>
            <a:endParaRPr lang="it-IT">
              <a:latin typeface="Georgia" pitchFamily="18" charset="0"/>
            </a:endParaRPr>
          </a:p>
          <a:p>
            <a:r>
              <a:rPr lang="it-IT">
                <a:latin typeface="Georgia" pitchFamily="18" charset="0"/>
              </a:rPr>
              <a:t>MRT: 3-8 %</a:t>
            </a:r>
          </a:p>
        </p:txBody>
      </p:sp>
      <p:sp>
        <p:nvSpPr>
          <p:cNvPr id="13" name="Parentesi graffa chiusa 12"/>
          <p:cNvSpPr/>
          <p:nvPr/>
        </p:nvSpPr>
        <p:spPr>
          <a:xfrm>
            <a:off x="1908175" y="2509838"/>
            <a:ext cx="215900" cy="863600"/>
          </a:xfrm>
          <a:prstGeom prst="rightBrace">
            <a:avLst/>
          </a:prstGeom>
          <a:ln w="317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47109" name="CasellaDiTesto 13"/>
          <p:cNvSpPr txBox="1">
            <a:spLocks noChangeArrowheads="1"/>
          </p:cNvSpPr>
          <p:nvPr/>
        </p:nvSpPr>
        <p:spPr bwMode="auto">
          <a:xfrm>
            <a:off x="2268538" y="2755900"/>
            <a:ext cx="769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>
                <a:latin typeface="Georgia" pitchFamily="18" charset="0"/>
              </a:rPr>
              <a:t> 10 aa</a:t>
            </a:r>
          </a:p>
        </p:txBody>
      </p:sp>
      <p:grpSp>
        <p:nvGrpSpPr>
          <p:cNvPr id="47120" name="Group 16"/>
          <p:cNvGrpSpPr>
            <a:grpSpLocks/>
          </p:cNvGrpSpPr>
          <p:nvPr/>
        </p:nvGrpSpPr>
        <p:grpSpPr bwMode="auto">
          <a:xfrm>
            <a:off x="3275013" y="3357563"/>
            <a:ext cx="5400675" cy="3167062"/>
            <a:chOff x="2018" y="2115"/>
            <a:chExt cx="3402" cy="1995"/>
          </a:xfrm>
        </p:grpSpPr>
        <p:pic>
          <p:nvPicPr>
            <p:cNvPr id="47116" name="Picture 4"/>
            <p:cNvPicPr>
              <a:picLocks noChangeAspect="1" noChangeArrowheads="1"/>
            </p:cNvPicPr>
            <p:nvPr/>
          </p:nvPicPr>
          <p:blipFill>
            <a:blip r:embed="rId4"/>
            <a:srcRect b="59941"/>
            <a:stretch>
              <a:fillRect/>
            </a:stretch>
          </p:blipFill>
          <p:spPr bwMode="auto">
            <a:xfrm>
              <a:off x="2045" y="2205"/>
              <a:ext cx="3284" cy="721"/>
            </a:xfrm>
            <a:prstGeom prst="rect">
              <a:avLst/>
            </a:prstGeom>
            <a:noFill/>
            <a:ln w="41275">
              <a:noFill/>
              <a:miter lim="800000"/>
              <a:headEnd/>
              <a:tailEnd/>
            </a:ln>
          </p:spPr>
        </p:pic>
        <p:sp>
          <p:nvSpPr>
            <p:cNvPr id="47117" name="Text Box 13"/>
            <p:cNvSpPr txBox="1">
              <a:spLocks noChangeArrowheads="1"/>
            </p:cNvSpPr>
            <p:nvPr/>
          </p:nvSpPr>
          <p:spPr bwMode="auto">
            <a:xfrm>
              <a:off x="2154" y="2948"/>
              <a:ext cx="3121" cy="10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1200" b="1"/>
                <a:t>LOW RISK</a:t>
              </a:r>
            </a:p>
            <a:p>
              <a:r>
                <a:rPr lang="it-IT" sz="1200"/>
                <a:t>          Node (-) and DFI &gt; 2 years        53% (41-64)            66% (55-77)</a:t>
              </a:r>
            </a:p>
            <a:p>
              <a:endParaRPr lang="it-IT" sz="1200"/>
            </a:p>
            <a:p>
              <a:r>
                <a:rPr lang="it-IT" sz="1200" b="1"/>
                <a:t>INTERMEDIATE  RISK</a:t>
              </a:r>
            </a:p>
            <a:p>
              <a:r>
                <a:rPr lang="it-IT" sz="1200"/>
                <a:t>          Node (+) or DFI &lt; 2 years         40% (31-49)            53% (44-62)</a:t>
              </a:r>
            </a:p>
            <a:p>
              <a:endParaRPr lang="it-IT" sz="1200"/>
            </a:p>
            <a:p>
              <a:r>
                <a:rPr lang="it-IT" sz="1200" b="1"/>
                <a:t>HIGH  RISK</a:t>
              </a:r>
            </a:p>
            <a:p>
              <a:r>
                <a:rPr lang="it-IT" sz="1200"/>
                <a:t>          Node (+) and DFI &lt; 2 years        17% (9-25)            27% (17-36)</a:t>
              </a:r>
            </a:p>
            <a:p>
              <a:endParaRPr lang="it-IT" sz="1200"/>
            </a:p>
          </p:txBody>
        </p:sp>
        <p:sp>
          <p:nvSpPr>
            <p:cNvPr id="47119" name="Rectangle 15"/>
            <p:cNvSpPr>
              <a:spLocks noChangeArrowheads="1"/>
            </p:cNvSpPr>
            <p:nvPr/>
          </p:nvSpPr>
          <p:spPr bwMode="auto">
            <a:xfrm>
              <a:off x="2018" y="2115"/>
              <a:ext cx="3402" cy="1995"/>
            </a:xfrm>
            <a:prstGeom prst="rect">
              <a:avLst/>
            </a:prstGeom>
            <a:noFill/>
            <a:ln w="476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5400" y="-26988"/>
            <a:ext cx="9194800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4"/>
          <a:srcRect t="1666"/>
          <a:stretch>
            <a:fillRect/>
          </a:stretch>
        </p:blipFill>
        <p:spPr bwMode="auto">
          <a:xfrm>
            <a:off x="285750" y="2143125"/>
            <a:ext cx="6924675" cy="4216400"/>
          </a:xfrm>
          <a:prstGeom prst="rect">
            <a:avLst/>
          </a:prstGeom>
          <a:noFill/>
          <a:ln w="34925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49155" name="CasellaDiTesto 4"/>
          <p:cNvSpPr txBox="1">
            <a:spLocks noChangeArrowheads="1"/>
          </p:cNvSpPr>
          <p:nvPr/>
        </p:nvSpPr>
        <p:spPr bwMode="auto">
          <a:xfrm>
            <a:off x="7404100" y="2241550"/>
            <a:ext cx="14890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>
                <a:latin typeface="Georgia" pitchFamily="18" charset="0"/>
              </a:rPr>
              <a:t>CR (%)</a:t>
            </a:r>
          </a:p>
        </p:txBody>
      </p:sp>
      <p:sp>
        <p:nvSpPr>
          <p:cNvPr id="49156" name="CasellaDiTesto 5"/>
          <p:cNvSpPr txBox="1">
            <a:spLocks noChangeArrowheads="1"/>
          </p:cNvSpPr>
          <p:nvPr/>
        </p:nvSpPr>
        <p:spPr bwMode="auto">
          <a:xfrm>
            <a:off x="7596188" y="2708275"/>
            <a:ext cx="8572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>
                <a:solidFill>
                  <a:srgbClr val="FF0000"/>
                </a:solidFill>
                <a:latin typeface="Georgia" pitchFamily="18" charset="0"/>
              </a:rPr>
              <a:t>76 %</a:t>
            </a:r>
          </a:p>
          <a:p>
            <a:r>
              <a:rPr lang="it-IT" sz="2400">
                <a:solidFill>
                  <a:srgbClr val="FF0000"/>
                </a:solidFill>
                <a:latin typeface="Georgia" pitchFamily="18" charset="0"/>
              </a:rPr>
              <a:t>62 %</a:t>
            </a:r>
          </a:p>
          <a:p>
            <a:r>
              <a:rPr lang="it-IT" sz="2400">
                <a:solidFill>
                  <a:srgbClr val="FF0000"/>
                </a:solidFill>
                <a:latin typeface="Georgia" pitchFamily="18" charset="0"/>
              </a:rPr>
              <a:t>87 %</a:t>
            </a:r>
          </a:p>
          <a:p>
            <a:r>
              <a:rPr lang="it-IT" sz="2400">
                <a:solidFill>
                  <a:srgbClr val="FF0000"/>
                </a:solidFill>
                <a:latin typeface="Georgia" pitchFamily="18" charset="0"/>
              </a:rPr>
              <a:t>42 %</a:t>
            </a:r>
          </a:p>
          <a:p>
            <a:r>
              <a:rPr lang="it-IT" sz="2400">
                <a:solidFill>
                  <a:srgbClr val="FF0000"/>
                </a:solidFill>
                <a:latin typeface="Georgia" pitchFamily="18" charset="0"/>
              </a:rPr>
              <a:t>58 %</a:t>
            </a:r>
          </a:p>
          <a:p>
            <a:endParaRPr lang="it-IT" sz="240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olo 3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438275"/>
          </a:xfrm>
        </p:spPr>
        <p:txBody>
          <a:bodyPr/>
          <a:lstStyle/>
          <a:p>
            <a:pPr algn="ctr"/>
            <a:r>
              <a:rPr lang="it-IT" sz="2800" smtClean="0">
                <a:latin typeface="Georgia" pitchFamily="18" charset="0"/>
              </a:rPr>
              <a:t>La probabilità di trovare linfonodi positivi alla diagnosi è del 25-35% ed è associata ad una prognosi peggiore rispetto agli N0.</a:t>
            </a:r>
          </a:p>
        </p:txBody>
      </p:sp>
      <p:sp>
        <p:nvSpPr>
          <p:cNvPr id="8" name="Freccia in giù 7"/>
          <p:cNvSpPr/>
          <p:nvPr/>
        </p:nvSpPr>
        <p:spPr>
          <a:xfrm>
            <a:off x="4067944" y="2924944"/>
            <a:ext cx="720080" cy="1152128"/>
          </a:xfrm>
          <a:prstGeom prst="downArrow">
            <a:avLst/>
          </a:prstGeom>
          <a:solidFill>
            <a:srgbClr val="00B0F0"/>
          </a:solidFill>
          <a:ln cmpd="sng">
            <a:solidFill>
              <a:srgbClr val="0070C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chemeClr val="tx1"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 extrusionH="76200" contourW="12700">
            <a:bevelT prst="angle"/>
            <a:extrusionClr>
              <a:srgbClr val="0070C0"/>
            </a:extrusionClr>
            <a:contourClr>
              <a:srgbClr val="007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9" name="CasellaDiTesto 8"/>
          <p:cNvSpPr txBox="1">
            <a:spLocks noChangeArrowheads="1"/>
          </p:cNvSpPr>
          <p:nvPr/>
        </p:nvSpPr>
        <p:spPr bwMode="auto">
          <a:xfrm>
            <a:off x="2555875" y="4668838"/>
            <a:ext cx="40322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800">
                <a:latin typeface="Georgia" pitchFamily="18" charset="0"/>
              </a:rPr>
              <a:t>recidiva loco-regionale                        metastasi a distanza</a:t>
            </a:r>
          </a:p>
        </p:txBody>
      </p:sp>
      <p:sp>
        <p:nvSpPr>
          <p:cNvPr id="13" name="Freccia in giù 12"/>
          <p:cNvSpPr/>
          <p:nvPr/>
        </p:nvSpPr>
        <p:spPr>
          <a:xfrm flipV="1">
            <a:off x="1907704" y="4742828"/>
            <a:ext cx="432048" cy="774404"/>
          </a:xfrm>
          <a:prstGeom prst="downArrow">
            <a:avLst/>
          </a:prstGeom>
          <a:solidFill>
            <a:srgbClr val="FF0000"/>
          </a:solidFill>
          <a:ln cmpd="sng">
            <a:solidFill>
              <a:srgbClr val="FF0000"/>
            </a:solidFill>
          </a:ln>
          <a:effectLst>
            <a:glow rad="101600">
              <a:srgbClr val="FF0000">
                <a:alpha val="40000"/>
              </a:srgbClr>
            </a:glow>
            <a:outerShdw blurRad="50800" dist="38100" dir="2700000" algn="tl" rotWithShape="0">
              <a:schemeClr val="tx1"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 extrusionH="76200" contourW="12700">
            <a:bevelT prst="angle"/>
            <a:extrusionClr>
              <a:srgbClr val="0070C0"/>
            </a:extrusionClr>
            <a:contourClr>
              <a:srgbClr val="007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7417" name="CasellaDiTesto 11"/>
          <p:cNvSpPr txBox="1">
            <a:spLocks noChangeArrowheads="1"/>
          </p:cNvSpPr>
          <p:nvPr/>
        </p:nvSpPr>
        <p:spPr bwMode="auto">
          <a:xfrm>
            <a:off x="5857875" y="6453188"/>
            <a:ext cx="32146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600" i="1">
                <a:latin typeface="Georgia" pitchFamily="18" charset="0"/>
              </a:rPr>
              <a:t>Chirag et al , IJROBP: sep 2011 </a:t>
            </a:r>
          </a:p>
        </p:txBody>
      </p:sp>
      <p:pic>
        <p:nvPicPr>
          <p:cNvPr id="17418" name="Picture 2" descr="http://www.redjournal.org/webfiles/images/journals/rob/82_1.gif"/>
          <p:cNvPicPr>
            <a:picLocks noChangeAspect="1" noChangeArrowheads="1"/>
          </p:cNvPicPr>
          <p:nvPr/>
        </p:nvPicPr>
        <p:blipFill>
          <a:blip r:embed="rId3"/>
          <a:srcRect t="6926" r="1431" b="73683"/>
          <a:stretch>
            <a:fillRect/>
          </a:stretch>
        </p:blipFill>
        <p:spPr bwMode="auto">
          <a:xfrm>
            <a:off x="6643688" y="5857875"/>
            <a:ext cx="16224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0350"/>
            <a:ext cx="4916488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02" name="Gruppo 4"/>
          <p:cNvGrpSpPr>
            <a:grpSpLocks/>
          </p:cNvGrpSpPr>
          <p:nvPr/>
        </p:nvGrpSpPr>
        <p:grpSpPr bwMode="auto">
          <a:xfrm>
            <a:off x="3295650" y="4500563"/>
            <a:ext cx="5391150" cy="2025650"/>
            <a:chOff x="3294906" y="4581128"/>
            <a:chExt cx="5391150" cy="2025516"/>
          </a:xfrm>
        </p:grpSpPr>
        <p:pic>
          <p:nvPicPr>
            <p:cNvPr id="51205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94906" y="4581128"/>
              <a:ext cx="5391150" cy="981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06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294906" y="5334719"/>
              <a:ext cx="5372100" cy="1190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07" name="CasellaDiTesto 3"/>
            <p:cNvSpPr txBox="1">
              <a:spLocks noChangeArrowheads="1"/>
            </p:cNvSpPr>
            <p:nvPr/>
          </p:nvSpPr>
          <p:spPr bwMode="auto">
            <a:xfrm>
              <a:off x="6948264" y="6237312"/>
              <a:ext cx="1737792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it-IT">
                <a:latin typeface="Georgia" pitchFamily="18" charset="0"/>
              </a:endParaRPr>
            </a:p>
          </p:txBody>
        </p:sp>
      </p:grpSp>
      <p:sp>
        <p:nvSpPr>
          <p:cNvPr id="51203" name="CasellaDiTesto 6"/>
          <p:cNvSpPr txBox="1">
            <a:spLocks noChangeArrowheads="1"/>
          </p:cNvSpPr>
          <p:nvPr/>
        </p:nvSpPr>
        <p:spPr bwMode="auto">
          <a:xfrm>
            <a:off x="5143500" y="6500813"/>
            <a:ext cx="3905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400" i="1">
                <a:latin typeface="Georgia" pitchFamily="18" charset="0"/>
              </a:rPr>
              <a:t>Breast  Cancer  Res Treat  (2011) 125: 815-822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3143250" y="1285875"/>
            <a:ext cx="7143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PFS</a:t>
            </a:r>
            <a:endParaRPr lang="it-IT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2"/>
          <p:cNvPicPr>
            <a:picLocks noChangeAspect="1" noChangeArrowheads="1"/>
          </p:cNvPicPr>
          <p:nvPr/>
        </p:nvPicPr>
        <p:blipFill>
          <a:blip r:embed="rId3"/>
          <a:srcRect t="13535"/>
          <a:stretch>
            <a:fillRect/>
          </a:stretch>
        </p:blipFill>
        <p:spPr bwMode="auto">
          <a:xfrm>
            <a:off x="142875" y="460375"/>
            <a:ext cx="8858250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71438" y="2382838"/>
          <a:ext cx="4699000" cy="1689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3905"/>
                <a:gridCol w="1311866"/>
                <a:gridCol w="1543901"/>
                <a:gridCol w="1079831"/>
              </a:tblGrid>
              <a:tr h="500066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pN0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pNmic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pNmac</a:t>
                      </a:r>
                      <a:endParaRPr lang="it-IT" dirty="0"/>
                    </a:p>
                  </a:txBody>
                  <a:tcPr/>
                </a:tc>
              </a:tr>
              <a:tr h="417764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rgbClr val="002060"/>
                          </a:solidFill>
                        </a:rPr>
                        <a:t>LR</a:t>
                      </a:r>
                      <a:endParaRPr lang="it-IT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2060"/>
                          </a:solidFill>
                        </a:rPr>
                        <a:t>6,1%</a:t>
                      </a:r>
                      <a:endParaRPr lang="it-IT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2060"/>
                          </a:solidFill>
                        </a:rPr>
                        <a:t>6,8%</a:t>
                      </a:r>
                      <a:endParaRPr lang="it-IT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2060"/>
                          </a:solidFill>
                        </a:rPr>
                        <a:t>8,7%</a:t>
                      </a:r>
                      <a:endParaRPr lang="it-IT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85628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002060"/>
                          </a:solidFill>
                          <a:effectLst/>
                        </a:rPr>
                        <a:t>RR</a:t>
                      </a:r>
                      <a:endParaRPr lang="it-IT" b="1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2060"/>
                          </a:solidFill>
                        </a:rPr>
                        <a:t>3,1%</a:t>
                      </a:r>
                      <a:endParaRPr lang="it-IT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2060"/>
                          </a:solidFill>
                        </a:rPr>
                        <a:t>6,2%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2060"/>
                          </a:solidFill>
                        </a:rPr>
                        <a:t>10,3%</a:t>
                      </a:r>
                      <a:endParaRPr lang="it-IT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85628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LRR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2060"/>
                          </a:solidFill>
                        </a:rPr>
                        <a:t>8%</a:t>
                      </a:r>
                      <a:endParaRPr lang="it-IT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2060"/>
                          </a:solidFill>
                        </a:rPr>
                        <a:t>11,6%</a:t>
                      </a:r>
                      <a:endParaRPr lang="it-IT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2060"/>
                          </a:solidFill>
                        </a:rPr>
                        <a:t>15,2%</a:t>
                      </a:r>
                      <a:endParaRPr lang="it-IT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3277" name="Picture 3"/>
          <p:cNvPicPr>
            <a:picLocks noChangeAspect="1" noChangeArrowheads="1"/>
          </p:cNvPicPr>
          <p:nvPr/>
        </p:nvPicPr>
        <p:blipFill>
          <a:blip r:embed="rId4"/>
          <a:srcRect t="3690"/>
          <a:stretch>
            <a:fillRect/>
          </a:stretch>
        </p:blipFill>
        <p:spPr bwMode="auto">
          <a:xfrm>
            <a:off x="4714875" y="3429000"/>
            <a:ext cx="4357688" cy="3024188"/>
          </a:xfrm>
          <a:prstGeom prst="rect">
            <a:avLst/>
          </a:prstGeom>
          <a:noFill/>
          <a:ln w="34925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53278" name="CasellaDiTesto 7"/>
          <p:cNvSpPr txBox="1">
            <a:spLocks noChangeArrowheads="1"/>
          </p:cNvSpPr>
          <p:nvPr/>
        </p:nvSpPr>
        <p:spPr bwMode="auto">
          <a:xfrm>
            <a:off x="6429375" y="6500813"/>
            <a:ext cx="2571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400" b="1" i="1">
                <a:latin typeface="Georgia" pitchFamily="18" charset="0"/>
              </a:rPr>
              <a:t>IJROBP 2011; 81: 681-688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6357938" y="3000375"/>
            <a:ext cx="1135062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</a:t>
            </a: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it-IT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Nmic</a:t>
            </a:r>
            <a:endParaRPr lang="it-IT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15925" y="1144588"/>
            <a:ext cx="8886825" cy="2855912"/>
          </a:xfrm>
        </p:spPr>
      </p:pic>
      <p:cxnSp>
        <p:nvCxnSpPr>
          <p:cNvPr id="8" name="Connettore 2 7"/>
          <p:cNvCxnSpPr/>
          <p:nvPr/>
        </p:nvCxnSpPr>
        <p:spPr>
          <a:xfrm>
            <a:off x="71438" y="2286000"/>
            <a:ext cx="357187" cy="158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>
            <a:off x="71438" y="2786063"/>
            <a:ext cx="357187" cy="158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>
            <a:off x="71438" y="2998788"/>
            <a:ext cx="357187" cy="158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71438" y="3141663"/>
            <a:ext cx="357187" cy="158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71438" y="3284538"/>
            <a:ext cx="357187" cy="158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30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25" y="4143375"/>
            <a:ext cx="571500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Ovale 13"/>
          <p:cNvSpPr/>
          <p:nvPr/>
        </p:nvSpPr>
        <p:spPr>
          <a:xfrm>
            <a:off x="1428750" y="5500688"/>
            <a:ext cx="1643063" cy="62865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55305" name="CasellaDiTesto 14"/>
          <p:cNvSpPr txBox="1">
            <a:spLocks noChangeArrowheads="1"/>
          </p:cNvSpPr>
          <p:nvPr/>
        </p:nvSpPr>
        <p:spPr bwMode="auto">
          <a:xfrm>
            <a:off x="6572250" y="6500813"/>
            <a:ext cx="2571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400" b="1" i="1">
                <a:latin typeface="Georgia" pitchFamily="18" charset="0"/>
              </a:rPr>
              <a:t>IJROBP 2011; 81: 681-688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8313" y="1052513"/>
            <a:ext cx="6335712" cy="647700"/>
          </a:xfr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</p:spPr>
        <p:txBody>
          <a:bodyPr/>
          <a:lstStyle/>
          <a:p>
            <a:pPr marL="109538" indent="0">
              <a:buFont typeface="Georgia" pitchFamily="18" charset="0"/>
              <a:buNone/>
            </a:pPr>
            <a:r>
              <a:rPr lang="it-IT" sz="3200" smtClean="0"/>
              <a:t>RT profilattica  ≥ 4 N+</a:t>
            </a:r>
          </a:p>
          <a:p>
            <a:pPr marL="109538" indent="0">
              <a:buFont typeface="Georgia" pitchFamily="18" charset="0"/>
              <a:buNone/>
            </a:pPr>
            <a:r>
              <a:rPr lang="it-IT" sz="2400" smtClean="0"/>
              <a:t/>
            </a:r>
            <a:br>
              <a:rPr lang="it-IT" sz="2400" smtClean="0"/>
            </a:br>
            <a:endParaRPr lang="it-IT" sz="2400" smtClean="0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 bwMode="auto">
          <a:xfrm>
            <a:off x="468313" y="2060575"/>
            <a:ext cx="6335712" cy="64770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r>
              <a:rPr lang="it-IT" sz="3200">
                <a:latin typeface="Georgia" pitchFamily="18" charset="0"/>
              </a:rPr>
              <a:t>RT profilattica  1-3 N+</a:t>
            </a:r>
          </a:p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endParaRPr lang="it-IT" sz="2400">
              <a:latin typeface="Georgia" pitchFamily="18" charset="0"/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 bwMode="auto">
          <a:xfrm>
            <a:off x="500063" y="3357563"/>
            <a:ext cx="6337300" cy="64770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r>
              <a:rPr lang="it-IT" sz="3200">
                <a:latin typeface="Georgia" pitchFamily="18" charset="0"/>
              </a:rPr>
              <a:t>Recidive Linfonodali</a:t>
            </a:r>
          </a:p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endParaRPr lang="it-IT" sz="2400">
              <a:latin typeface="Georgia" pitchFamily="18" charset="0"/>
            </a:endParaRPr>
          </a:p>
        </p:txBody>
      </p:sp>
      <p:sp>
        <p:nvSpPr>
          <p:cNvPr id="57348" name="Segnaposto contenuto 2"/>
          <p:cNvSpPr txBox="1">
            <a:spLocks/>
          </p:cNvSpPr>
          <p:nvPr/>
        </p:nvSpPr>
        <p:spPr bwMode="auto">
          <a:xfrm>
            <a:off x="468313" y="4292600"/>
            <a:ext cx="6335712" cy="649288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r>
              <a:rPr lang="it-IT" sz="3200">
                <a:latin typeface="Georgia" pitchFamily="18" charset="0"/>
              </a:rPr>
              <a:t>Recidive Linfonodali dopo APBI</a:t>
            </a:r>
          </a:p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endParaRPr lang="it-IT" sz="24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2"/>
          <p:cNvPicPr>
            <a:picLocks noChangeAspect="1" noChangeArrowheads="1"/>
          </p:cNvPicPr>
          <p:nvPr/>
        </p:nvPicPr>
        <p:blipFill>
          <a:blip r:embed="rId3"/>
          <a:srcRect b="43677"/>
          <a:stretch>
            <a:fillRect/>
          </a:stretch>
        </p:blipFill>
        <p:spPr bwMode="auto">
          <a:xfrm>
            <a:off x="0" y="-7938"/>
            <a:ext cx="8353425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0" name="Picture 4"/>
          <p:cNvPicPr>
            <a:picLocks noChangeAspect="1" noChangeArrowheads="1"/>
          </p:cNvPicPr>
          <p:nvPr/>
        </p:nvPicPr>
        <p:blipFill>
          <a:blip r:embed="rId4"/>
          <a:srcRect t="7091"/>
          <a:stretch>
            <a:fillRect/>
          </a:stretch>
        </p:blipFill>
        <p:spPr bwMode="auto">
          <a:xfrm>
            <a:off x="4127500" y="1676400"/>
            <a:ext cx="4437063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1" name="Picture 5"/>
          <p:cNvPicPr>
            <a:picLocks noChangeAspect="1" noChangeArrowheads="1"/>
          </p:cNvPicPr>
          <p:nvPr/>
        </p:nvPicPr>
        <p:blipFill>
          <a:blip r:embed="rId5"/>
          <a:srcRect t="2689"/>
          <a:stretch>
            <a:fillRect/>
          </a:stretch>
        </p:blipFill>
        <p:spPr bwMode="auto">
          <a:xfrm>
            <a:off x="179388" y="1412875"/>
            <a:ext cx="3384550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e 3"/>
          <p:cNvSpPr/>
          <p:nvPr/>
        </p:nvSpPr>
        <p:spPr>
          <a:xfrm>
            <a:off x="3944938" y="1546225"/>
            <a:ext cx="1563687" cy="91440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8373" name="CasellaDiTesto 5"/>
          <p:cNvSpPr txBox="1">
            <a:spLocks noChangeArrowheads="1"/>
          </p:cNvSpPr>
          <p:nvPr/>
        </p:nvSpPr>
        <p:spPr bwMode="auto">
          <a:xfrm>
            <a:off x="4135438" y="4019550"/>
            <a:ext cx="464343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000">
                <a:latin typeface="Georgia" pitchFamily="18" charset="0"/>
              </a:rPr>
              <a:t>LDR 50 Gy  0.52 Gy/h</a:t>
            </a:r>
          </a:p>
          <a:p>
            <a:endParaRPr lang="it-IT" sz="2000">
              <a:latin typeface="Georgia" pitchFamily="18" charset="0"/>
            </a:endParaRPr>
          </a:p>
          <a:p>
            <a:r>
              <a:rPr lang="it-IT" sz="2000">
                <a:latin typeface="Georgia" pitchFamily="18" charset="0"/>
              </a:rPr>
              <a:t>HDR: 32 Gy/8 fraz 2v/die</a:t>
            </a:r>
          </a:p>
          <a:p>
            <a:r>
              <a:rPr lang="it-IT" sz="2000">
                <a:latin typeface="Georgia" pitchFamily="18" charset="0"/>
              </a:rPr>
              <a:t>            34  Gy/10 fraz 2v/die</a:t>
            </a:r>
          </a:p>
          <a:p>
            <a:endParaRPr lang="it-IT" sz="2000">
              <a:latin typeface="Georgia" pitchFamily="18" charset="0"/>
            </a:endParaRPr>
          </a:p>
          <a:p>
            <a:r>
              <a:rPr lang="it-IT" sz="2000">
                <a:latin typeface="Georgia" pitchFamily="18" charset="0"/>
              </a:rPr>
              <a:t>3D-CRT: 38.5 Gy/10 fraz</a:t>
            </a:r>
          </a:p>
        </p:txBody>
      </p:sp>
      <p:sp>
        <p:nvSpPr>
          <p:cNvPr id="58374" name="CasellaDiTesto 6"/>
          <p:cNvSpPr txBox="1">
            <a:spLocks noChangeArrowheads="1"/>
          </p:cNvSpPr>
          <p:nvPr/>
        </p:nvSpPr>
        <p:spPr bwMode="auto">
          <a:xfrm>
            <a:off x="5857875" y="6519863"/>
            <a:ext cx="32146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600" i="1">
                <a:latin typeface="Georgia" pitchFamily="18" charset="0"/>
              </a:rPr>
              <a:t>Chirag et al , IJROBP: sep 2011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8763"/>
            <a:ext cx="3708400" cy="34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620713"/>
            <a:ext cx="4910138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1638" y="3500438"/>
            <a:ext cx="47656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0" name="CasellaDiTesto 7"/>
          <p:cNvSpPr txBox="1">
            <a:spLocks noChangeArrowheads="1"/>
          </p:cNvSpPr>
          <p:nvPr/>
        </p:nvSpPr>
        <p:spPr bwMode="auto">
          <a:xfrm>
            <a:off x="5857875" y="6519863"/>
            <a:ext cx="32146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600" i="1">
                <a:latin typeface="Georgia" pitchFamily="18" charset="0"/>
              </a:rPr>
              <a:t>Chirag et al , IJROBP: sep 2011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571875"/>
            <a:ext cx="8501062" cy="274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500063"/>
            <a:ext cx="75723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CasellaDiTesto 3"/>
          <p:cNvSpPr txBox="1">
            <a:spLocks noChangeArrowheads="1"/>
          </p:cNvSpPr>
          <p:nvPr/>
        </p:nvSpPr>
        <p:spPr bwMode="auto">
          <a:xfrm>
            <a:off x="571500" y="2214563"/>
            <a:ext cx="2532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>
                <a:latin typeface="Georgia" pitchFamily="18" charset="0"/>
              </a:rPr>
              <a:t>AF (5y):    0.19%</a:t>
            </a:r>
          </a:p>
          <a:p>
            <a:endParaRPr lang="it-IT" sz="2400">
              <a:latin typeface="Georgia" pitchFamily="18" charset="0"/>
            </a:endParaRPr>
          </a:p>
          <a:p>
            <a:r>
              <a:rPr lang="it-IT" sz="2400">
                <a:latin typeface="Georgia" pitchFamily="18" charset="0"/>
              </a:rPr>
              <a:t>RNF (5y): 0.37% </a:t>
            </a:r>
          </a:p>
        </p:txBody>
      </p:sp>
      <p:sp>
        <p:nvSpPr>
          <p:cNvPr id="5" name="Ovale 4"/>
          <p:cNvSpPr/>
          <p:nvPr/>
        </p:nvSpPr>
        <p:spPr>
          <a:xfrm>
            <a:off x="0" y="5786438"/>
            <a:ext cx="9144000" cy="85725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6" name="Ovale 5"/>
          <p:cNvSpPr/>
          <p:nvPr/>
        </p:nvSpPr>
        <p:spPr>
          <a:xfrm>
            <a:off x="7715250" y="3929063"/>
            <a:ext cx="1214438" cy="28575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62470" name="CasellaDiTesto 6"/>
          <p:cNvSpPr txBox="1">
            <a:spLocks noChangeArrowheads="1"/>
          </p:cNvSpPr>
          <p:nvPr/>
        </p:nvSpPr>
        <p:spPr bwMode="auto">
          <a:xfrm flipH="1">
            <a:off x="7618413" y="6500813"/>
            <a:ext cx="13827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i="1">
                <a:latin typeface="Georgia" pitchFamily="18" charset="0"/>
              </a:rPr>
              <a:t>Cancer 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8625" y="1928813"/>
            <a:ext cx="8229600" cy="1066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it-IT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mammella e Sansone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il T fosse Sansone e l’</a:t>
            </a:r>
            <a:r>
              <a:rPr lang="it-IT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N+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suoi </a:t>
            </a:r>
            <a:r>
              <a:rPr lang="it-IT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capelli…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514" name="CasellaDiTesto 4"/>
          <p:cNvSpPr txBox="1">
            <a:spLocks noChangeArrowheads="1"/>
          </p:cNvSpPr>
          <p:nvPr/>
        </p:nvSpPr>
        <p:spPr bwMode="auto">
          <a:xfrm>
            <a:off x="4500563" y="6429375"/>
            <a:ext cx="457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600" i="1">
                <a:latin typeface="Georgia" pitchFamily="18" charset="0"/>
              </a:rPr>
              <a:t>Libro dei Giudici ,VI sec.a.c., capitoli 13-15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2" descr="C:\Users\Utente\Pictures\SR capi\1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23026" t="11079" r="15492"/>
          <a:stretch>
            <a:fillRect/>
          </a:stretch>
        </p:blipFill>
        <p:spPr>
          <a:xfrm>
            <a:off x="857250" y="714375"/>
            <a:ext cx="3643313" cy="3535363"/>
          </a:xfrm>
        </p:spPr>
      </p:pic>
      <p:pic>
        <p:nvPicPr>
          <p:cNvPr id="1027" name="Picture 3" descr="C:\Users\Utente\Pictures\natale 2011\cena pergolizzi\DSCN0058.JPG"/>
          <p:cNvPicPr>
            <a:picLocks noChangeAspect="1" noChangeArrowheads="1"/>
          </p:cNvPicPr>
          <p:nvPr/>
        </p:nvPicPr>
        <p:blipFill>
          <a:blip r:embed="rId4"/>
          <a:srcRect l="16431" t="7967" r="11868"/>
          <a:stretch>
            <a:fillRect/>
          </a:stretch>
        </p:blipFill>
        <p:spPr bwMode="auto">
          <a:xfrm>
            <a:off x="4929188" y="2714625"/>
            <a:ext cx="3929062" cy="378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3"/>
          <p:cNvSpPr txBox="1"/>
          <p:nvPr/>
        </p:nvSpPr>
        <p:spPr>
          <a:xfrm>
            <a:off x="4687913" y="980728"/>
            <a:ext cx="3412479" cy="523220"/>
          </a:xfrm>
          <a:prstGeom prst="rect">
            <a:avLst/>
          </a:prstGeom>
          <a:noFill/>
        </p:spPr>
        <p:txBody>
          <a:bodyPr wrap="none">
            <a:prstTxWarp prst="textDeflate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solidFill>
                  <a:srgbClr val="002060"/>
                </a:solidFill>
                <a:latin typeface="+mn-lt"/>
              </a:rPr>
              <a:t>+ INTRIGANTE</a:t>
            </a:r>
            <a:endParaRPr lang="it-IT" sz="2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683568" y="4633972"/>
            <a:ext cx="3412479" cy="523220"/>
          </a:xfrm>
          <a:prstGeom prst="rect">
            <a:avLst/>
          </a:prstGeom>
          <a:noFill/>
        </p:spPr>
        <p:txBody>
          <a:bodyPr wrap="none">
            <a:prstTxWarp prst="textDeflate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solidFill>
                  <a:srgbClr val="002060"/>
                </a:solidFill>
                <a:latin typeface="+mn-lt"/>
              </a:rPr>
              <a:t>- PERICOLOSO</a:t>
            </a:r>
            <a:endParaRPr lang="it-IT" sz="2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" name="Freccia in giù 5"/>
          <p:cNvSpPr/>
          <p:nvPr/>
        </p:nvSpPr>
        <p:spPr>
          <a:xfrm rot="19242278">
            <a:off x="1706563" y="798513"/>
            <a:ext cx="571500" cy="857250"/>
          </a:xfrm>
          <a:prstGeom prst="downArrow">
            <a:avLst>
              <a:gd name="adj1" fmla="val 43962"/>
              <a:gd name="adj2" fmla="val 50000"/>
            </a:avLst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cxnSp>
        <p:nvCxnSpPr>
          <p:cNvPr id="12" name="Connettore 1 11"/>
          <p:cNvCxnSpPr/>
          <p:nvPr/>
        </p:nvCxnSpPr>
        <p:spPr>
          <a:xfrm>
            <a:off x="10215563" y="257175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uppo 22"/>
          <p:cNvGrpSpPr>
            <a:grpSpLocks/>
          </p:cNvGrpSpPr>
          <p:nvPr/>
        </p:nvGrpSpPr>
        <p:grpSpPr bwMode="auto">
          <a:xfrm>
            <a:off x="6707188" y="2727325"/>
            <a:ext cx="1560512" cy="1406525"/>
            <a:chOff x="6707673" y="2727238"/>
            <a:chExt cx="1560055" cy="1406618"/>
          </a:xfrm>
        </p:grpSpPr>
        <p:sp>
          <p:nvSpPr>
            <p:cNvPr id="10" name="Freccia in giù 9"/>
            <p:cNvSpPr/>
            <p:nvPr/>
          </p:nvSpPr>
          <p:spPr>
            <a:xfrm rot="19242278">
              <a:off x="6707673" y="2727238"/>
              <a:ext cx="571333" cy="857307"/>
            </a:xfrm>
            <a:prstGeom prst="downArrow">
              <a:avLst>
                <a:gd name="adj1" fmla="val 43962"/>
                <a:gd name="adj2" fmla="val 50000"/>
              </a:avLst>
            </a:pr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cxnSp>
          <p:nvCxnSpPr>
            <p:cNvPr id="14" name="Connettore 1 13"/>
            <p:cNvCxnSpPr/>
            <p:nvPr/>
          </p:nvCxnSpPr>
          <p:spPr>
            <a:xfrm rot="5400000" flipH="1" flipV="1">
              <a:off x="7572556" y="3214658"/>
              <a:ext cx="285769" cy="14283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>
              <a:off x="6715608" y="3643287"/>
              <a:ext cx="357083" cy="7144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5"/>
            <p:cNvCxnSpPr/>
            <p:nvPr/>
          </p:nvCxnSpPr>
          <p:spPr>
            <a:xfrm flipV="1">
              <a:off x="8001106" y="3500402"/>
              <a:ext cx="266622" cy="16193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20"/>
            <p:cNvCxnSpPr/>
            <p:nvPr/>
          </p:nvCxnSpPr>
          <p:spPr>
            <a:xfrm flipV="1">
              <a:off x="6715608" y="3929055"/>
              <a:ext cx="366606" cy="20480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olo 1"/>
          <p:cNvSpPr>
            <a:spLocks noGrp="1"/>
          </p:cNvSpPr>
          <p:nvPr>
            <p:ph type="title"/>
          </p:nvPr>
        </p:nvSpPr>
        <p:spPr>
          <a:xfrm>
            <a:off x="1763713" y="476250"/>
            <a:ext cx="6048375" cy="1066800"/>
          </a:xfrm>
        </p:spPr>
        <p:txBody>
          <a:bodyPr/>
          <a:lstStyle/>
          <a:p>
            <a:pPr algn="ctr"/>
            <a:r>
              <a:rPr lang="it-IT" b="1" smtClean="0">
                <a:latin typeface="Georgia" pitchFamily="18" charset="0"/>
                <a:ea typeface="Aharoni"/>
                <a:cs typeface="Aharoni"/>
              </a:rPr>
              <a:t>LE DUE IPOTESI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850" y="1047750"/>
            <a:ext cx="8229600" cy="3533775"/>
          </a:xfrm>
        </p:spPr>
        <p:txBody>
          <a:bodyPr>
            <a:normAutofit/>
          </a:bodyPr>
          <a:lstStyle/>
          <a:p>
            <a:pPr marL="109728" indent="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it-IT" dirty="0" smtClean="0"/>
              <a:t>  </a:t>
            </a:r>
          </a:p>
          <a:p>
            <a:pPr marL="109728" indent="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it-IT" sz="3600" dirty="0" smtClean="0"/>
          </a:p>
          <a:p>
            <a:pPr marL="365760" indent="-256032" fontAlgn="auto">
              <a:spcAft>
                <a:spcPts val="0"/>
              </a:spcAft>
              <a:buClr>
                <a:srgbClr val="0070C0"/>
              </a:buClr>
              <a:buFont typeface="Wingdings" pitchFamily="2" charset="2"/>
              <a:buChar char="Ø"/>
              <a:defRPr/>
            </a:pPr>
            <a:r>
              <a:rPr lang="it-IT" sz="3600" b="1" dirty="0" smtClean="0">
                <a:solidFill>
                  <a:schemeClr val="tx2"/>
                </a:solidFill>
              </a:rPr>
              <a:t> </a:t>
            </a:r>
            <a:r>
              <a:rPr lang="it-IT" sz="3600" b="1" dirty="0" err="1" smtClean="0">
                <a:solidFill>
                  <a:schemeClr val="tx2"/>
                </a:solidFill>
              </a:rPr>
              <a:t>Halsted</a:t>
            </a:r>
            <a:endParaRPr lang="it-IT" sz="3600" b="1" dirty="0" smtClean="0">
              <a:solidFill>
                <a:schemeClr val="tx2"/>
              </a:solidFill>
            </a:endParaRPr>
          </a:p>
          <a:p>
            <a:pPr marL="109728" indent="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it-IT" sz="3600" b="1" dirty="0" smtClean="0">
              <a:solidFill>
                <a:schemeClr val="tx2"/>
              </a:solidFill>
            </a:endParaRPr>
          </a:p>
          <a:p>
            <a:pPr marL="109728" indent="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it-IT" sz="3600" b="1" dirty="0">
              <a:solidFill>
                <a:schemeClr val="tx2"/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rgbClr val="0070C0"/>
              </a:buClr>
              <a:buFont typeface="Wingdings" pitchFamily="2" charset="2"/>
              <a:buChar char="Ø"/>
              <a:defRPr/>
            </a:pPr>
            <a:r>
              <a:rPr lang="it-IT" sz="3600" b="1" dirty="0" smtClean="0">
                <a:solidFill>
                  <a:schemeClr val="tx2"/>
                </a:solidFill>
              </a:rPr>
              <a:t> Fisher</a:t>
            </a:r>
            <a:endParaRPr lang="it-IT" sz="3600" b="1" dirty="0">
              <a:solidFill>
                <a:schemeClr val="tx2"/>
              </a:solidFill>
            </a:endParaRPr>
          </a:p>
        </p:txBody>
      </p:sp>
      <p:pic>
        <p:nvPicPr>
          <p:cNvPr id="19459" name="Picture 4" descr="http://t0.gstatic.com/images?q=tbn:ANd9GcRE0fL39P23L-Mm6ud5sJh22Vn6Xx7Q8ecOS9bHjsb1xNqB_dq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21238" y="4149725"/>
            <a:ext cx="279400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AutoShape 6" descr="data:image/jpeg;base64,/9j/4AAQSkZJRgABAQAAAQABAAD/2wBDAAkGBwgHBgkIBwgKCgkLDRYPDQwMDRsUFRAWIB0iIiAdHx8kKDQsJCYxJx8fLT0tMTU3Ojo6Iys/RD84QzQ5Ojf/2wBDAQoKCg0MDRoPDxo3JR8lNzc3Nzc3Nzc3Nzc3Nzc3Nzc3Nzc3Nzc3Nzc3Nzc3Nzc3Nzc3Nzc3Nzc3Nzc3Nzc3Nzf/wAARCACEAMUDASIAAhEBAxEB/8QAHAAAAgMBAQEBAAAAAAAAAAAABAUAAwYCAQcI/8QANxAAAgEDAwIEBAQFBAMBAAAAAQIDAAQRBRIhMUETIlFhBnGBkRQyQqEjscHh8AcVUtEkM/HC/8QAGQEAAwEBAQAAAAAAAAAAAAAAAQIDAAQF/8QAJBEAAgICAgMBAAIDAAAAAAAAAAECEQMSITETQVEiBGEyQlL/2gAMAwEAAhEDEQA/ADI7xf0sSPegtT1OM4V4QzjlD6ULc3KwDDHJPQA5+9KbuZzJE+7cykqTnbnPTpUc+d1qh4wS5PLlBc3DPKwYuQQp6k1T4lwqYERkGfXpXoiCqxl2KcYGG5GT6/Wq5LzwplAQiIjCnsAPf1rjSdlSEurNJIwAj7RnOKLjlLllMYUFQ2QOp9PT0oK1iiedngV3P5sDjJPUelMpon8uAMbc4Q5PyppNVTAUXBR9sYYH9RI5IGfT0qi4sWG0ohZo1ADjoR/3VpgZdvlZkI7dufX1oC31Ew3TWrJ4e59rgnA+n060qhJK0C0WwXSy3bQPtYxkBHxypPb5Ude6euoSrLPKscEbEFD9cGgPwsRv2ZPECuu5ABwewI+Rq69vY4IbcMzB4ot56fm5wP3zSvtalI9NMXaxqii3kihLxQodgBAzIQcFj7elU6Tp8sqC6u5JLSLHl82xpB8+/wAgKFv1/FPHLgOrAbFXJZhjqa1WjyXMcGblEU7vKpH5Rj3711RcYIk1swnSnitFC2qbIQfN5TkH19zTOCRApWEqo6nfxmlFwssrkl5VA4G0AD+VdIoGN4BI6ck1VOUxeEHMEuywQnGcPJzjjsKtVngJCMCCeBsGR9c1xFJJKCuTt74HNRWZWICsceo6U6gkHb4deHJIoU8qeSCepqz8HG6bZY1QA5GwnP3qtZXLdQMVZJOFByc/Kg6FssKQquFjQ+5GTXolAAQflHQUJ+JQsBntmoJhgN6+tB0Gy6ZQxBOwkdarRvMQqjIqiadIjubn1HpV6XnkBj2jPcCs5OhT0iTZzgEnqTV0KbCCSPt/3Qn4hi58x+vSo0gOdzYHelZmFy3BDd/pUpaZwuV3ng9jUo6gsQxPcFVkmKxR7slerEdhjtXs86Q+H4iB5t5IUHp1xVzwM0chkdVyM7V4yao8WBxDJHDhncjkebb6n6VzyhXLH2sqtZnaJp54gh3YVmxz7ZPp8u1XW6pK8qNGi7l4G48euP7VJYkknAfBRF3AKMBRntXs87Z3HcvGeR2/vSOV/wCIxfp8DwM8cKkR9cHPJ+Z7VbIGZdqyhWbODu280IupJtjEiFGZj51oyUNJHl18TPIGOgouDX6BfNFsl5IpXDZ74YZAFVSPbNcujQ5kddzP1yB/X2quW1LpIzBQAPKpBIBH1oSxe6VpGkYFQ2cSR8Bu5BHIpab5HQfe3P4dogqbl2Ko44Oc5IoLX1EMEEpAA3YIbnOORTW2mju4XiKFX4zg5HJ55oD4nxOLdFKn8OxHI4c/0wBU4cTSKSpRbF5upzahkjMckjcM4/IvzPShLbUbmC98dW8RuMsDywz7+vrRb28IiZtjyAHcUDdz8+lBTTbriPYirsdQBnJYfyxXXBr4c7s3C/xELEbcjoT0rnZGOeT8qHFzM+TIp2dhmrJriOIZlxgcdcYNHzejPktEm3IHlHpXrTDaQOvfBoOG4VmY7H5OOmatdZcMRHnjtT7JinrT/wAbaDkbeKsB3c7Rj/lS+ASTt5sjaeAOtFOWRtrKQMZJrNJAXJY9tEW4Uqx75rqNokISbJA6ECuHZwiyY47+9cLG9xl1ICDqx7Vr+hfAx8G0kjDKob61XO0cMW5UXHqRxiuElitwEXzHuRVGpFpEAW4RQwGEY4zUpNo0W75KZdYEeI4rYMxPO5ugrp75GyGUqc9McZpdcJ4M8aBAxxncvJB/p86iRL45dcjKkjgnNJsylIapNAy5EGfmelSghArqCLpVGP01K1zfsP5+HDQskxVULSBPM+OleG2SOTeQGbuxH5R7UdsukuZJMwSb1wAD3q2JfxDRRSbWMhCOmzGSTjkmklJvs1L0KTE2GVEyGGAxOAw70ObNEkd1di5GRkkAcU5kmuY5G8OGMlfKVdsDH2qtSSv8XT4/Px/7SBS8+hbX0zwiQkxT7WdDhSSQG46U8jVktU5JVVxkHmiFs7OdR4lsgcdFYk/YjpREUUn4SZ4rQbYVQbC+d4JxwaMnaoaItV4kJBGGYnJJ4qlWRJ87GPHIP5R7fbFH+JOYJBHFGkhXA3Ln2qlEubeDzRBi4A5B4I4opBT/ALDNPjd7yNonxEQT05ApRrKtBJJK+PM2QdvTjpmm+kyv45Se1WMYGDyOpA6/Whvi9XXwYFTaBPtz1z5sUkYt5BuNbM6948shJIJ+Vdx3KvLtaNCM5JI6fKmEmm+NuYxeFjjC1THpiozbWyeMgjNdcXFo52qDILiMsfEk4z96ulnhYllAY4PPY8UMumzSxtKzAEnaDtwM0Oul3WSBKGBOODjFJrH6UVjRZ0XbsC7guMjjFUvewgeH4jkZydp6k0Omnzxv4f4hdxI9T+9FWNnYxy7bmcNIedoHXtS/hdsLTZ4NRjhRQEyD3xyasS8jZy/hu2f+XSn0cOkbANuGHUCuGjsChUAZ/S2KV5kHxL6JjfKeDG32of8A3DZuVVIHoeBWlWGxQL5c8YIHz/tXgs7OUkbdo6nIzWjlXwzw/wBmdgu3cblVSO/PWvCUnlBkiBYdyelPn0y1AKx7V3EY4qrUNMjt7PO9ohgYJHWs8qZvE0K5HiC84OeoqszR4AUiPHA28VJLF0YiRwzArjHfNF2OjiVQ0pPPJ+lJsrNq2Blwxyrr781KbQaXDAWRSSoxg9alNsjeNna6RfRJs8Bl5GCYjgc47e5FXjSrqxntZ7mNpIjIGBTzDKnP0NaCza50y8llu5jcq7byeoA9j2+WKayG11GzCXV00SSS7zHnBY9uW7Hjj3p/AKrS7PnsOnXV3euLOMu0jMVVSx4J707f4S1kxpHJaxkHAPhsMqM88ZrTwpZ6BBJNCuQ7DdLvX6D5VZZ6nLNeK4IYEHaeGTOccHucj3reJpcsWKfsxmq/D1xp0Dyve25CnZ4ceSdxPAPTHHNA2O+C2uw8rGWRFVM8YIbJxj2rR6tafjHXwtVkih8cyzRsMh2II82B2zx6YoK60aONPEgvFkI5wylR/Ohlwz/1Qjk0+DPf+SxbdyGPTOKvS3lkVIolDyNzhmAA64HP+dKOtLNrmaOPxYYy5wBJJtB5FaPWNK0KzH4O8lhtnuQIULy4YkntznOePrU4wkwx3fZkhplzaX8aajKIgGicIHU/rUjoa7+IY47+ePaC48UtleMebNMtW0O90nQ0i0Vm1jVDd/xbmR1Dww85XJ5I9iTjnsMVTY2EszEXDxW7k4CyHn58dqq8bS2iM7itUIpzc7VSFDheSzHk/KvYYLkZMzhs8gKvIHzrTPoU4H/iTQ3GOvhnk/emajTtHhcXBQSoqmQkbm56HA6DIpIKbdNCKMn2ZF7e5/22MKWaTx2/RnAIHb51RCZSwifKjHmLDnOOlfRFtbW5IWeOP8uXHG7jnBIpT8XCzsLPxJp4Q9zcKtuI4eSf1BiP5+9aSplXB1Zk7Z1iu4yygKXXnYciu9UeFdTugkC7hMwBGMfmPt6UxFrdSxrJHBI6E4DKhPNWWGk3uoyukEZJjz4jEfl49+9RbexPeTVUJobm18ZYwCJH43EjrVN1fCKZo5I2G04Jxxmn1pp6X9veJaLMdRs41ea0mRUILfpzkgc559qJ0qLTY55bi9uY5Vto/Ektyh3ZBxyp6jPT1p1F+0NUnVoUzvtsrG4SKQxyRFmZVzt8xAzQq3oBJXxM/Kt1BBplhFZy3iNGsMjPEIlMakt2ZBxjHGDx9axFqJ2EzXsMUcpmcqkeMKhY7Rx7UGko7By3B9nqysys+GxknPA5+9F2CwXcd2JVZ/Dt2fDHvkD+tU7UxgqPt/nqa7ibwQ/hYXeu1vcelTchFkS9gYkg4G38vTJ5oq2kknYRwxyuR5QqLkmnegfDsOosHuX8NSMqExmmWraAmmaRcyaNG8upIC9u7Pg7sYHcDjJOKql9HhGcuTHyTbWKtuVhwQeCDUri2094ocXULJOWJkDHJ3Hk/wA6lFqnQjnJOjU6zpGsaWJ7nTgmo2sUSeDaMm5o5h1kPcjGeByc9eK6a2f4g+H7LV3WSykjlP4iNl2/lOCBntuH2rUm+NqryiNnTGSF6n3r51/qh8R6nqdrb2Hw+kn4eUE3CImJDzwPTH9etUxZXJ0dM4UMJDJErpOkc0JJBXHGPkaJ0y9s0MCrbRgW0viR+qtgjj6E0mt76SO3iS6A8YIBIAc845oO5uBb3iFPyyjPyNd2sTnthOrNdWaSOq7YWkYlkORljnP70w+DYZ7q4jmvbR7i2kfaHWTCxEAnzDvkj6UrN60wMBIcSeXHrTqW/vNI+Fr+HTYBJNFCAAASdpIDEAdTjJpMrSXA0LbA9d1CN/iBrHRbSAtII2lnm88KqDwVAI83oRmhdctb++1w3mrW0LANtt5Y8MUXA6/UZ/as98Pi9TTrIXNqYo13RxMVK7xnAOPvWnbUGVVJbBA5zRhGPoDbDUv3+ENJt9PF7JePqDNLFJPhTaRAEu7kcEAkcUpsbAjxrq81mbUZrtjvdFBjUgnhf5darGu6d8TW91ps12VkQG3fAw5TP6T3GRT7SZLTS9Paysogka5OM5dgTkkk+/P1qWSTgikI7Mrjsr+GBLe1nVIWbLSSeUitDpsCRg+KsVwXGWYr044x+9Kbq7SCxmuGtHcJGCMHvj+1A/AfxVp+qwTWV1A5vAGkl2scMnTj0xnGP71JTUlsh5Jp0XH4hsmWdbWJ7iMsNynG4DoSBjJGe/vXdrZ6Tc3kV/crdFYsMsUpyqt7fSmM1vpdnujsrHZ5QxljGDt6jmhme3lhjZImJcbjj37UvmTdNBeNpWMEluLdnuxBPcW8swW2ht1XEQwAWfJ/lRVtZzi8ed3kYlSgVXKp2OSM4Y++OKWJqE9qqKwKY4GRRaa9IF86qWUcc8GreN6/SaklLkKvkvHuJI5rSO7tngIkSPAkdeuznrk4/ek+qzWt9al1sUsdRlja3BusRsFz5l3joAVzn2yO1eL8WSQ6gENr4jk4VF6sDWj/AAUOqWBj1W3V1nGGjcZ2j0+dQVx7KNJ9CX4l09hpo/E3EK+GN7uxwvA/Nn/OtJm0m1m02K7t70zmRSVdR5Tjr747ZpT8Qa9a6t8QXGgtETp8OxY5QSHeSLAYN6g4A6Doao1aW60bTbq80O1eWe5dFdM5WPHU49+ldEccZRohOpdjPRdIfWJZooLmKJ4sFgQW3A/5+9F3Pw7HpzMdSvYo4jwrqec+mDx+9MtNtLX4f09dQuWKGwtWmlKrkuuDlT68nr7Vgta+IB8TXCTSgKsE6/wcEqWxwee2M8f2qMMUZN0CWOMT6NbS/hRZ2ej28kjTdZ5l4iQdSx6ewA5yfTNOZXgF0sckqrKx8oY4LeuB3rD6frV/fzwmLUPwscfEsKxAhx7HtWjv4dNvrHbdSZYNuR1JDRn/AJL708sVK2isZJcWV/Eem3rm3Om6dHd53GQvcGPB4x061Kz+v/6kWHwk9rotuk2szW8IE07zbGB7bjjliOTUp1B10I3GzbybDHgjIrIXsUdlNPfTMviOhA9Meh+mPtTp5iFbJ6dMnGax3xJNJLOYyfIGwFB5ORnP3rzsTWx2TXArmut8gYd88Z/agNTvNqw89GIFVaswimiUuQQCSBSDWLkzSJawMd20c+me9ekpWcT4Q30nU9+tIu7jecfQGvuGniGaCKcKoLxrkgV+fNJQWV3DJ0CEgknPb+9favg+fxtJUmUFl4xn8orn/ky4Q/8AHlbZ7rdvE0vizKGCg9e2P7A/tWEvbgTtIwbq+BWh+NLq5EihHWNWbaCfcf8A2snr7waXBAiSFnc5ZhWwTpFMitimHSba3v31ANIJVOQoIxk9/nW3+ELVZ7e7ncF5vIVY5PBPT9hWEW/WW0lIzlnGD3xX0f8A02cCynAcdRxnmjnk9OQYkr4GfhqsrC6E3hhiq7V4HoTWRvvwEGpTfgrZYlLYYRpjcc85xW61ZXlVkVyq8Lgd/WsPrqW9jNChcAvIFb2Gf/tSwTVlMkTbXOmySpMIyY9sSkADg8dPlQ0MQkFqh8SONFYNt4O7NaSKQMSo53KBwaSzAxyNGxwPNjb2Fc8pfopFcUKNWm/jrGjOyqDuLnJzS17naCOvzo+/A27lAA/M3zrMT3JaeUIfkPeunHlaiTljVmo+EJFutZkLqCY4+CRkit4rfwxtr5r/AKbTeNqupHupVevWvoNvM+4qwwCallyNumNGCXRm9W+E9KGoT6mluFu5TywJxk98ds96Fjt1sb22iySGdQd3rmtJq9wsMeXHB4pDZRve67ayNygO76gVsWVxdM0oWh3rmnjULK4tycNJGU3A8jP/AEa+ep8Cy2jRu96JJAOm3AH+c19V8rPg49waX6hHHETKdgC5IJ44xWWRxfAHFPswFzbjRzGocszDzZq5dTAj9QR3qrV9+oaoyRgtGvOfQ55/pSq6BgmZMjg44NenhyfimcmSNSM58R6Ot7qj3Zd08VQfKcdOKlObhiFQdcZ7VK3P0W0bHXNZ/wBrtllnKt4wzAw/K4xSOa3utPshqOvy4kuSTDCpBwO3Skmp3d3e6NY6XPbCO0twTbXAzlmLNlfTijNe1HUb5LU6lbIlrbqqWjoMCRdoySe+DxXnrHSLPO2INat55I47yQOILgZhb/kAcGhns2kkfwIy7KOGz144FP8AU7oHRdGQj8iTBCRxy/FK47iRfKmcE8kjjFVU5JUc05Wxc1vcqWUxHIBI59K1/wACXd3Fb6sgci4itPFhDcgYOD/T71njcN4iu2SeenA+VN9BS9up5xaXn4R1h8aRscMisMqfnmhKWypgxyalwEW1xJqumaprmttuk0+RY4Y1YhGkIzyD9PvWV1F7rUWF1curDds8Mdvp6dq02uy3bafOtkIk0ttRdZIVwTJLtG05x0AzSnT544E1DepBltyi8fqyP+jTRajyi05+ga1tTCgLABQB5QMnA5I+386f/Bl1JBYarqtiWZ7SNZEiIwJkJPHz4rNySSsXA5JGTzxXEolmSTewiCMHVAMA49qz/SqRPHJxZ9F0rWZLqy1LXL+KYC3ZIkt1IYMzc5H0r5/r+rz63eyTQIwiQeRepHufvXElzexpGi3bpEzMDEG/NjHJH16+xoVZ5oGeWFdu9TkKPatDGk7LPK2kmfavhT4ghvraIl90kahZlHVePzfKi/iLVbOwgW4DeJvIUbMHr2FfGPh3U5NH1aG9fxTFHkTIgzvQg5H8j9K+jaNqegW9vp+ryultmKaRFnOGlZmIjGD1xjg+mPWoZMHNlcWZtcgnxNqUljbIbgbFK8J+o/SsG2tT73aFN7yMSvHAzzz9Kc6pfw61dW0l9bmW5aUbmMhChdw4Cg4+tT4j07wI7yKxlWCzhvXR7YHJkO0YYd+MY+1NiUYqmLPLsrQT/p1qjabqbPeKVjupPD3DkBvf2r62L6NZEDqw3Hg18ANtdm3iZph+ByFCg/rHOf3r6Ho+sS6p8Fais91m7tOEmBAdwADx78UM0E3aGxZl0zTfEep2scsCSlmbOQijOTXGnXsVtrlksgKm4VlVW9cZx+1Zf4SvBb2OtazeXo1AWsQETSKOHPJCnucY6Vhbv4i1G81ldQn3+JBIskOOFXBzj+lLDC2xp5kkfoeRMPvHGaTa5DLdHggqhB55J9gKzmn/AOoFpfy2iCTwp7jCtC44VyemaJ1fUtWudQtLHT4PB8a6MD3D4IRl5PGfTvSaOxlNNWi9bdI4UlZcIWOT1Ye5+/P1rFa1dJ/u1xGP0EZx0z3rR6trlpAs9tFO1xcQE7kQZLep4r5grz3E91JJKInOWIZsHceg5rr/AI5z5mMb67Pi7eeO9Sgraxk2n8VOqHtuIGfvUrpuyNGkkE0ttHaOoVYSxB553Zz+9c6i/jafDZMqlbTcYz/yDEnmuXkkkAZePUZ/LXEqkod75LcZ9BXnJyIbMBgsGVAZj5ScYzn6UctmhRRuUhfWvNvnRGdSgYk471ejeU7R5QelGTbBsyiS23J4YXC5zk1IQySOBJsV02ME4BB6j9qIjYshGSGBI5FCxpKrlXB28ksO3+cVkawiMrDarbruMAfxNueN3r9qpdI2LYTCsME/SpPuSTCIzKR0Hy9akKOYCjLjPK569P8A7R14sO1naW8IkeTZkkBcgetcPHFg5jHAwMjoP8FUQs6k7idp5PuavaJx5txwPy7h1pWuTbArwQs+Sh4YHJ9K5NsEZiADz5Se/HSi4Yz0fGH5/avXyFQRjcVGdp+tP0HY8sFW2ljlkjWVUcFos4J6Grbm2tdQ/GG+8Qum0WSIcAMCeD7YP1wK5jZDOFZDgDJz60QpCBQ/EmdoJ7n50rk10FTaFLWzxP4sS+dWBAPHp/QV7DayzyyNK+6QnL/Xk/0pvFdmC4YpEp4C8jqK5nlQsrQoEZx24B4pdn0bYXXGn7kK5IiTOBn/ADmpY6dbrpN6k5/jIytbBWwdxGGJ+QNWRzSC5RPEBw2WU+nrUmb+J/DXBJOQfvTrZcBU6Ko7GH/Z7iCdiHhlWeEKcEtjaR9iKCSyYu+4lqZBDITnocHkdO1WpHjBQ5xjdgZoOTA5WLLezNrOtzkF0cSR44Bwc4rcj40lttObUbjSQl69w7LFkja2Nm76jOPmKy05VoyQhwvJxRkNzJ4xnmYs7RYAbsPXHyo7/wDRSGXWwL4XKR/E4v592wCSR936SQf6mgra2gmu7ue+GVaN5Y2XI/i7ht//AFR9yn5niYDoOOBUjljO/btYjjy1lN3aF8nFAdxpUOpKJNQGHVmA2j5VKMuJVG3d+9SnWWYvkZ3Z4Y4IHIya4lUbhxxmpUpF2TL1jXYnH5iM1awAWLA6kg1KlK+zHGeMYHmxmqXkbzVKlFGOldljcD9IGPvivbUmQq7Hlt2cewOKlSm9AJAeCxAJOQQRxjr/AEqSKJAoboT/AFqVKD7CziNQW2np/arFjVZCRnr61KlFmRZPGiq7KAC2CapmJMuwklQoIHpUqUoTkMdhOewFXG3RWUjd07n5VKlAxHRFbIUZHHT3oeRikox6nrUqUUY6DEpC/GWXn34oqEBQQAMBR/OpUpZmKCoAYDuCa4jObfJ65xn2qVKb0AFujtWNR+rr96phPnlA4yvb5ZqVKddGLYszyMrkgKoIC8cnOalSpTJcGP/Z"/>
          <p:cNvSpPr>
            <a:spLocks noChangeAspect="1" noChangeArrowheads="1"/>
          </p:cNvSpPr>
          <p:nvPr/>
        </p:nvSpPr>
        <p:spPr bwMode="auto">
          <a:xfrm>
            <a:off x="63500" y="-584200"/>
            <a:ext cx="18002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>
              <a:latin typeface="Georgia" pitchFamily="18" charset="0"/>
            </a:endParaRPr>
          </a:p>
        </p:txBody>
      </p:sp>
      <p:sp>
        <p:nvSpPr>
          <p:cNvPr id="19461" name="AutoShape 8" descr="data:image/jpeg;base64,/9j/4AAQSkZJRgABAQAAAQABAAD/2wBDAAkGBwgHBgkIBwgKCgkLDRYPDQwMDRsUFRAWIB0iIiAdHx8kKDQsJCYxJx8fLT0tMTU3Ojo6Iys/RD84QzQ5Ojf/2wBDAQoKCg0MDRoPDxo3JR8lNzc3Nzc3Nzc3Nzc3Nzc3Nzc3Nzc3Nzc3Nzc3Nzc3Nzc3Nzc3Nzc3Nzc3Nzc3Nzc3Nzf/wAARCACEAMUDASIAAhEBAxEB/8QAHAAAAgMBAQEBAAAAAAAAAAAABAUAAwYCAQcI/8QANxAAAgEDAwIEBAQFBAMBAAAAAQIDAAQRBRIhMUETIlFhBnGBkRQyQqEjscHh8AcVUtEkM/HC/8QAGQEAAwEBAQAAAAAAAAAAAAAAAQIDAAQF/8QAJBEAAgICAgMBAAIDAAAAAAAAAAECEQMSITETQVEiBGEyQlL/2gAMAwEAAhEDEQA/ADI7xf0sSPegtT1OM4V4QzjlD6ULc3KwDDHJPQA5+9KbuZzJE+7cykqTnbnPTpUc+d1qh4wS5PLlBc3DPKwYuQQp6k1T4lwqYERkGfXpXoiCqxl2KcYGG5GT6/Wq5LzwplAQiIjCnsAPf1rjSdlSEurNJIwAj7RnOKLjlLllMYUFQ2QOp9PT0oK1iiedngV3P5sDjJPUelMpon8uAMbc4Q5PyppNVTAUXBR9sYYH9RI5IGfT0qi4sWG0ohZo1ADjoR/3VpgZdvlZkI7dufX1oC31Ew3TWrJ4e59rgnA+n060qhJK0C0WwXSy3bQPtYxkBHxypPb5Ude6euoSrLPKscEbEFD9cGgPwsRv2ZPECuu5ABwewI+Rq69vY4IbcMzB4ot56fm5wP3zSvtalI9NMXaxqii3kihLxQodgBAzIQcFj7elU6Tp8sqC6u5JLSLHl82xpB8+/wAgKFv1/FPHLgOrAbFXJZhjqa1WjyXMcGblEU7vKpH5Rj3711RcYIk1swnSnitFC2qbIQfN5TkH19zTOCRApWEqo6nfxmlFwssrkl5VA4G0AD+VdIoGN4BI6ck1VOUxeEHMEuywQnGcPJzjjsKtVngJCMCCeBsGR9c1xFJJKCuTt74HNRWZWICsceo6U6gkHb4deHJIoU8qeSCepqz8HG6bZY1QA5GwnP3qtZXLdQMVZJOFByc/Kg6FssKQquFjQ+5GTXolAAQflHQUJ+JQsBntmoJhgN6+tB0Gy6ZQxBOwkdarRvMQqjIqiadIjubn1HpV6XnkBj2jPcCs5OhT0iTZzgEnqTV0KbCCSPt/3Qn4hi58x+vSo0gOdzYHelZmFy3BDd/pUpaZwuV3ng9jUo6gsQxPcFVkmKxR7slerEdhjtXs86Q+H4iB5t5IUHp1xVzwM0chkdVyM7V4yao8WBxDJHDhncjkebb6n6VzyhXLH2sqtZnaJp54gh3YVmxz7ZPp8u1XW6pK8qNGi7l4G48euP7VJYkknAfBRF3AKMBRntXs87Z3HcvGeR2/vSOV/wCIxfp8DwM8cKkR9cHPJ+Z7VbIGZdqyhWbODu280IupJtjEiFGZj51oyUNJHl18TPIGOgouDX6BfNFsl5IpXDZ74YZAFVSPbNcujQ5kddzP1yB/X2quW1LpIzBQAPKpBIBH1oSxe6VpGkYFQ2cSR8Bu5BHIpab5HQfe3P4dogqbl2Ko44Oc5IoLX1EMEEpAA3YIbnOORTW2mju4XiKFX4zg5HJ55oD4nxOLdFKn8OxHI4c/0wBU4cTSKSpRbF5upzahkjMckjcM4/IvzPShLbUbmC98dW8RuMsDywz7+vrRb28IiZtjyAHcUDdz8+lBTTbriPYirsdQBnJYfyxXXBr4c7s3C/xELEbcjoT0rnZGOeT8qHFzM+TIp2dhmrJriOIZlxgcdcYNHzejPktEm3IHlHpXrTDaQOvfBoOG4VmY7H5OOmatdZcMRHnjtT7JinrT/wAbaDkbeKsB3c7Rj/lS+ASTt5sjaeAOtFOWRtrKQMZJrNJAXJY9tEW4Uqx75rqNokISbJA6ECuHZwiyY47+9cLG9xl1ICDqx7Vr+hfAx8G0kjDKob61XO0cMW5UXHqRxiuElitwEXzHuRVGpFpEAW4RQwGEY4zUpNo0W75KZdYEeI4rYMxPO5ugrp75GyGUqc9McZpdcJ4M8aBAxxncvJB/p86iRL45dcjKkjgnNJsylIapNAy5EGfmelSghArqCLpVGP01K1zfsP5+HDQskxVULSBPM+OleG2SOTeQGbuxH5R7UdsukuZJMwSb1wAD3q2JfxDRRSbWMhCOmzGSTjkmklJvs1L0KTE2GVEyGGAxOAw70ObNEkd1di5GRkkAcU5kmuY5G8OGMlfKVdsDH2qtSSv8XT4/Px/7SBS8+hbX0zwiQkxT7WdDhSSQG46U8jVktU5JVVxkHmiFs7OdR4lsgcdFYk/YjpREUUn4SZ4rQbYVQbC+d4JxwaMnaoaItV4kJBGGYnJJ4qlWRJ87GPHIP5R7fbFH+JOYJBHFGkhXA3Ln2qlEubeDzRBi4A5B4I4opBT/ALDNPjd7yNonxEQT05ApRrKtBJJK+PM2QdvTjpmm+kyv45Se1WMYGDyOpA6/Whvi9XXwYFTaBPtz1z5sUkYt5BuNbM6948shJIJ+Vdx3KvLtaNCM5JI6fKmEmm+NuYxeFjjC1THpiozbWyeMgjNdcXFo52qDILiMsfEk4z96ulnhYllAY4PPY8UMumzSxtKzAEnaDtwM0Oul3WSBKGBOODjFJrH6UVjRZ0XbsC7guMjjFUvewgeH4jkZydp6k0Omnzxv4f4hdxI9T+9FWNnYxy7bmcNIedoHXtS/hdsLTZ4NRjhRQEyD3xyasS8jZy/hu2f+XSn0cOkbANuGHUCuGjsChUAZ/S2KV5kHxL6JjfKeDG32of8A3DZuVVIHoeBWlWGxQL5c8YIHz/tXgs7OUkbdo6nIzWjlXwzw/wBmdgu3cblVSO/PWvCUnlBkiBYdyelPn0y1AKx7V3EY4qrUNMjt7PO9ohgYJHWs8qZvE0K5HiC84OeoqszR4AUiPHA28VJLF0YiRwzArjHfNF2OjiVQ0pPPJ+lJsrNq2Blwxyrr781KbQaXDAWRSSoxg9alNsjeNna6RfRJs8Bl5GCYjgc47e5FXjSrqxntZ7mNpIjIGBTzDKnP0NaCza50y8llu5jcq7byeoA9j2+WKayG11GzCXV00SSS7zHnBY9uW7Hjj3p/AKrS7PnsOnXV3euLOMu0jMVVSx4J707f4S1kxpHJaxkHAPhsMqM88ZrTwpZ6BBJNCuQ7DdLvX6D5VZZ6nLNeK4IYEHaeGTOccHucj3reJpcsWKfsxmq/D1xp0Dyve25CnZ4ceSdxPAPTHHNA2O+C2uw8rGWRFVM8YIbJxj2rR6tafjHXwtVkih8cyzRsMh2II82B2zx6YoK60aONPEgvFkI5wylR/Ohlwz/1Qjk0+DPf+SxbdyGPTOKvS3lkVIolDyNzhmAA64HP+dKOtLNrmaOPxYYy5wBJJtB5FaPWNK0KzH4O8lhtnuQIULy4YkntznOePrU4wkwx3fZkhplzaX8aajKIgGicIHU/rUjoa7+IY47+ePaC48UtleMebNMtW0O90nQ0i0Vm1jVDd/xbmR1Dww85XJ5I9iTjnsMVTY2EszEXDxW7k4CyHn58dqq8bS2iM7itUIpzc7VSFDheSzHk/KvYYLkZMzhs8gKvIHzrTPoU4H/iTQ3GOvhnk/emajTtHhcXBQSoqmQkbm56HA6DIpIKbdNCKMn2ZF7e5/22MKWaTx2/RnAIHb51RCZSwifKjHmLDnOOlfRFtbW5IWeOP8uXHG7jnBIpT8XCzsLPxJp4Q9zcKtuI4eSf1BiP5+9aSplXB1Zk7Z1iu4yygKXXnYciu9UeFdTugkC7hMwBGMfmPt6UxFrdSxrJHBI6E4DKhPNWWGk3uoyukEZJjz4jEfl49+9RbexPeTVUJobm18ZYwCJH43EjrVN1fCKZo5I2G04Jxxmn1pp6X9veJaLMdRs41ea0mRUILfpzkgc559qJ0qLTY55bi9uY5Vto/Ektyh3ZBxyp6jPT1p1F+0NUnVoUzvtsrG4SKQxyRFmZVzt8xAzQq3oBJXxM/Kt1BBplhFZy3iNGsMjPEIlMakt2ZBxjHGDx9axFqJ2EzXsMUcpmcqkeMKhY7Rx7UGko7By3B9nqysys+GxknPA5+9F2CwXcd2JVZ/Dt2fDHvkD+tU7UxgqPt/nqa7ibwQ/hYXeu1vcelTchFkS9gYkg4G38vTJ5oq2kknYRwxyuR5QqLkmnegfDsOosHuX8NSMqExmmWraAmmaRcyaNG8upIC9u7Pg7sYHcDjJOKql9HhGcuTHyTbWKtuVhwQeCDUri2094ocXULJOWJkDHJ3Hk/wA6lFqnQjnJOjU6zpGsaWJ7nTgmo2sUSeDaMm5o5h1kPcjGeByc9eK6a2f4g+H7LV3WSykjlP4iNl2/lOCBntuH2rUm+NqryiNnTGSF6n3r51/qh8R6nqdrb2Hw+kn4eUE3CImJDzwPTH9etUxZXJ0dM4UMJDJErpOkc0JJBXHGPkaJ0y9s0MCrbRgW0viR+qtgjj6E0mt76SO3iS6A8YIBIAc845oO5uBb3iFPyyjPyNd2sTnthOrNdWaSOq7YWkYlkORljnP70w+DYZ7q4jmvbR7i2kfaHWTCxEAnzDvkj6UrN60wMBIcSeXHrTqW/vNI+Fr+HTYBJNFCAAASdpIDEAdTjJpMrSXA0LbA9d1CN/iBrHRbSAtII2lnm88KqDwVAI83oRmhdctb++1w3mrW0LANtt5Y8MUXA6/UZ/as98Pi9TTrIXNqYo13RxMVK7xnAOPvWnbUGVVJbBA5zRhGPoDbDUv3+ENJt9PF7JePqDNLFJPhTaRAEu7kcEAkcUpsbAjxrq81mbUZrtjvdFBjUgnhf5darGu6d8TW91ps12VkQG3fAw5TP6T3GRT7SZLTS9Paysogka5OM5dgTkkk+/P1qWSTgikI7Mrjsr+GBLe1nVIWbLSSeUitDpsCRg+KsVwXGWYr044x+9Kbq7SCxmuGtHcJGCMHvj+1A/AfxVp+qwTWV1A5vAGkl2scMnTj0xnGP71JTUlsh5Jp0XH4hsmWdbWJ7iMsNynG4DoSBjJGe/vXdrZ6Tc3kV/crdFYsMsUpyqt7fSmM1vpdnujsrHZ5QxljGDt6jmhme3lhjZImJcbjj37UvmTdNBeNpWMEluLdnuxBPcW8swW2ht1XEQwAWfJ/lRVtZzi8ed3kYlSgVXKp2OSM4Y++OKWJqE9qqKwKY4GRRaa9IF86qWUcc8GreN6/SaklLkKvkvHuJI5rSO7tngIkSPAkdeuznrk4/ek+qzWt9al1sUsdRlja3BusRsFz5l3joAVzn2yO1eL8WSQ6gENr4jk4VF6sDWj/AAUOqWBj1W3V1nGGjcZ2j0+dQVx7KNJ9CX4l09hpo/E3EK+GN7uxwvA/Nn/OtJm0m1m02K7t70zmRSVdR5Tjr747ZpT8Qa9a6t8QXGgtETp8OxY5QSHeSLAYN6g4A6Doao1aW60bTbq80O1eWe5dFdM5WPHU49+ldEccZRohOpdjPRdIfWJZooLmKJ4sFgQW3A/5+9F3Pw7HpzMdSvYo4jwrqec+mDx+9MtNtLX4f09dQuWKGwtWmlKrkuuDlT68nr7Vgta+IB8TXCTSgKsE6/wcEqWxwee2M8f2qMMUZN0CWOMT6NbS/hRZ2ej28kjTdZ5l4iQdSx6ewA5yfTNOZXgF0sckqrKx8oY4LeuB3rD6frV/fzwmLUPwscfEsKxAhx7HtWjv4dNvrHbdSZYNuR1JDRn/AJL708sVK2isZJcWV/Eem3rm3Om6dHd53GQvcGPB4x061Kz+v/6kWHwk9rotuk2szW8IE07zbGB7bjjliOTUp1B10I3GzbybDHgjIrIXsUdlNPfTMviOhA9Meh+mPtTp5iFbJ6dMnGax3xJNJLOYyfIGwFB5ORnP3rzsTWx2TXArmut8gYd88Z/agNTvNqw89GIFVaswimiUuQQCSBSDWLkzSJawMd20c+me9ekpWcT4Q30nU9+tIu7jecfQGvuGniGaCKcKoLxrkgV+fNJQWV3DJ0CEgknPb+9favg+fxtJUmUFl4xn8orn/ky4Q/8AHlbZ7rdvE0vizKGCg9e2P7A/tWEvbgTtIwbq+BWh+NLq5EihHWNWbaCfcf8A2snr7waXBAiSFnc5ZhWwTpFMitimHSba3v31ANIJVOQoIxk9/nW3+ELVZ7e7ncF5vIVY5PBPT9hWEW/WW0lIzlnGD3xX0f8A02cCynAcdRxnmjnk9OQYkr4GfhqsrC6E3hhiq7V4HoTWRvvwEGpTfgrZYlLYYRpjcc85xW61ZXlVkVyq8Lgd/WsPrqW9jNChcAvIFb2Gf/tSwTVlMkTbXOmySpMIyY9sSkADg8dPlQ0MQkFqh8SONFYNt4O7NaSKQMSo53KBwaSzAxyNGxwPNjb2Fc8pfopFcUKNWm/jrGjOyqDuLnJzS17naCOvzo+/A27lAA/M3zrMT3JaeUIfkPeunHlaiTljVmo+EJFutZkLqCY4+CRkit4rfwxtr5r/AKbTeNqupHupVevWvoNvM+4qwwCallyNumNGCXRm9W+E9KGoT6mluFu5TywJxk98ds96Fjt1sb22iySGdQd3rmtJq9wsMeXHB4pDZRve67ayNygO76gVsWVxdM0oWh3rmnjULK4tycNJGU3A8jP/AEa+ep8Cy2jRu96JJAOm3AH+c19V8rPg49waX6hHHETKdgC5IJ44xWWRxfAHFPswFzbjRzGocszDzZq5dTAj9QR3qrV9+oaoyRgtGvOfQ55/pSq6BgmZMjg44NenhyfimcmSNSM58R6Ot7qj3Zd08VQfKcdOKlObhiFQdcZ7VK3P0W0bHXNZ/wBrtllnKt4wzAw/K4xSOa3utPshqOvy4kuSTDCpBwO3Skmp3d3e6NY6XPbCO0twTbXAzlmLNlfTijNe1HUb5LU6lbIlrbqqWjoMCRdoySe+DxXnrHSLPO2INat55I47yQOILgZhb/kAcGhns2kkfwIy7KOGz144FP8AU7oHRdGQj8iTBCRxy/FK47iRfKmcE8kjjFVU5JUc05Wxc1vcqWUxHIBI59K1/wACXd3Fb6sgci4itPFhDcgYOD/T71njcN4iu2SeenA+VN9BS9up5xaXn4R1h8aRscMisMqfnmhKWypgxyalwEW1xJqumaprmttuk0+RY4Y1YhGkIzyD9PvWV1F7rUWF1curDds8Mdvp6dq02uy3bafOtkIk0ttRdZIVwTJLtG05x0AzSnT544E1DepBltyi8fqyP+jTRajyi05+ga1tTCgLABQB5QMnA5I+386f/Bl1JBYarqtiWZ7SNZEiIwJkJPHz4rNySSsXA5JGTzxXEolmSTewiCMHVAMA49qz/SqRPHJxZ9F0rWZLqy1LXL+KYC3ZIkt1IYMzc5H0r5/r+rz63eyTQIwiQeRepHufvXElzexpGi3bpEzMDEG/NjHJH16+xoVZ5oGeWFdu9TkKPatDGk7LPK2kmfavhT4ghvraIl90kahZlHVePzfKi/iLVbOwgW4DeJvIUbMHr2FfGPh3U5NH1aG9fxTFHkTIgzvQg5H8j9K+jaNqegW9vp+ryultmKaRFnOGlZmIjGD1xjg+mPWoZMHNlcWZtcgnxNqUljbIbgbFK8J+o/SsG2tT73aFN7yMSvHAzzz9Kc6pfw61dW0l9bmW5aUbmMhChdw4Cg4+tT4j07wI7yKxlWCzhvXR7YHJkO0YYd+MY+1NiUYqmLPLsrQT/p1qjabqbPeKVjupPD3DkBvf2r62L6NZEDqw3Hg18ANtdm3iZph+ByFCg/rHOf3r6Ho+sS6p8Fais91m7tOEmBAdwADx78UM0E3aGxZl0zTfEep2scsCSlmbOQijOTXGnXsVtrlksgKm4VlVW9cZx+1Zf4SvBb2OtazeXo1AWsQETSKOHPJCnucY6Vhbv4i1G81ldQn3+JBIskOOFXBzj+lLDC2xp5kkfoeRMPvHGaTa5DLdHggqhB55J9gKzmn/AOoFpfy2iCTwp7jCtC44VyemaJ1fUtWudQtLHT4PB8a6MD3D4IRl5PGfTvSaOxlNNWi9bdI4UlZcIWOT1Ye5+/P1rFa1dJ/u1xGP0EZx0z3rR6trlpAs9tFO1xcQE7kQZLep4r5grz3E91JJKInOWIZsHceg5rr/AI5z5mMb67Pi7eeO9Sgraxk2n8VOqHtuIGfvUrpuyNGkkE0ttHaOoVYSxB553Zz+9c6i/jafDZMqlbTcYz/yDEnmuXkkkAZePUZ/LXEqkod75LcZ9BXnJyIbMBgsGVAZj5ScYzn6UctmhRRuUhfWvNvnRGdSgYk471ejeU7R5QelGTbBsyiS23J4YXC5zk1IQySOBJsV02ME4BB6j9qIjYshGSGBI5FCxpKrlXB28ksO3+cVkawiMrDarbruMAfxNueN3r9qpdI2LYTCsME/SpPuSTCIzKR0Hy9akKOYCjLjPK569P8A7R14sO1naW8IkeTZkkBcgetcPHFg5jHAwMjoP8FUQs6k7idp5PuavaJx5txwPy7h1pWuTbArwQs+Sh4YHJ9K5NsEZiADz5Se/HSi4Yz0fGH5/avXyFQRjcVGdp+tP0HY8sFW2ljlkjWVUcFos4J6Grbm2tdQ/GG+8Qum0WSIcAMCeD7YP1wK5jZDOFZDgDJz60QpCBQ/EmdoJ7n50rk10FTaFLWzxP4sS+dWBAPHp/QV7DayzyyNK+6QnL/Xk/0pvFdmC4YpEp4C8jqK5nlQsrQoEZx24B4pdn0bYXXGn7kK5IiTOBn/ADmpY6dbrpN6k5/jIytbBWwdxGGJ+QNWRzSC5RPEBw2WU+nrUmb+J/DXBJOQfvTrZcBU6Ko7GH/Z7iCdiHhlWeEKcEtjaR9iKCSyYu+4lqZBDITnocHkdO1WpHjBQ5xjdgZoOTA5WLLezNrOtzkF0cSR44Bwc4rcj40lttObUbjSQl69w7LFkja2Nm76jOPmKy05VoyQhwvJxRkNzJ4xnmYs7RYAbsPXHyo7/wDRSGXWwL4XKR/E4v592wCSR936SQf6mgra2gmu7ue+GVaN5Y2XI/i7ht//AFR9yn5niYDoOOBUjljO/btYjjy1lN3aF8nFAdxpUOpKJNQGHVmA2j5VKMuJVG3d+9SnWWYvkZ3Z4Y4IHIya4lUbhxxmpUpF2TL1jXYnH5iM1awAWLA6kg1KlK+zHGeMYHmxmqXkbzVKlFGOldljcD9IGPvivbUmQq7Hlt2cewOKlSm9AJAeCxAJOQQRxjr/AEqSKJAoboT/AFqVKD7CziNQW2np/arFjVZCRnr61KlFmRZPGiq7KAC2CapmJMuwklQoIHpUqUoTkMdhOewFXG3RWUjd07n5VKlAxHRFbIUZHHT3oeRikox6nrUqUUY6DEpC/GWXn34oqEBQQAMBR/OpUpZmKCoAYDuCa4jObfJ65xn2qVKb0AFujtWNR+rr96phPnlA4yvb5ZqVKddGLYszyMrkgKoIC8cnOalSpTJcGP/Z"/>
          <p:cNvSpPr>
            <a:spLocks noChangeAspect="1" noChangeArrowheads="1"/>
          </p:cNvSpPr>
          <p:nvPr/>
        </p:nvSpPr>
        <p:spPr bwMode="auto">
          <a:xfrm>
            <a:off x="215900" y="-431800"/>
            <a:ext cx="18002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>
              <a:latin typeface="Georgia" pitchFamily="18" charset="0"/>
            </a:endParaRPr>
          </a:p>
        </p:txBody>
      </p:sp>
      <p:sp>
        <p:nvSpPr>
          <p:cNvPr id="19462" name="AutoShape 10" descr="data:image/jpeg;base64,/9j/4AAQSkZJRgABAQAAAQABAAD/2wBDAAkGBwgHBgkIBwgKCgkLDRYPDQwMDRsUFRAWIB0iIiAdHx8kKDQsJCYxJx8fLT0tMTU3Ojo6Iys/RD84QzQ5Ojf/2wBDAQoKCg0MDRoPDxo3JR8lNzc3Nzc3Nzc3Nzc3Nzc3Nzc3Nzc3Nzc3Nzc3Nzc3Nzc3Nzc3Nzc3Nzc3Nzc3Nzc3Nzf/wAARCACEAMUDASIAAhEBAxEB/8QAHAAAAgMBAQEBAAAAAAAAAAAABAUAAwYCAQcI/8QANxAAAgEDAwIEBAQFBAMBAAAAAQIDAAQRBRIhMUETIlFhBnGBkRQyQqEjscHh8AcVUtEkM/HC/8QAGQEAAwEBAQAAAAAAAAAAAAAAAQIDAAQF/8QAJBEAAgICAgMBAAIDAAAAAAAAAAECEQMSITETQVEiBGEyQlL/2gAMAwEAAhEDEQA/ADI7xf0sSPegtT1OM4V4QzjlD6ULc3KwDDHJPQA5+9KbuZzJE+7cykqTnbnPTpUc+d1qh4wS5PLlBc3DPKwYuQQp6k1T4lwqYERkGfXpXoiCqxl2KcYGG5GT6/Wq5LzwplAQiIjCnsAPf1rjSdlSEurNJIwAj7RnOKLjlLllMYUFQ2QOp9PT0oK1iiedngV3P5sDjJPUelMpon8uAMbc4Q5PyppNVTAUXBR9sYYH9RI5IGfT0qi4sWG0ohZo1ADjoR/3VpgZdvlZkI7dufX1oC31Ew3TWrJ4e59rgnA+n060qhJK0C0WwXSy3bQPtYxkBHxypPb5Ude6euoSrLPKscEbEFD9cGgPwsRv2ZPECuu5ABwewI+Rq69vY4IbcMzB4ot56fm5wP3zSvtalI9NMXaxqii3kihLxQodgBAzIQcFj7elU6Tp8sqC6u5JLSLHl82xpB8+/wAgKFv1/FPHLgOrAbFXJZhjqa1WjyXMcGblEU7vKpH5Rj3711RcYIk1swnSnitFC2qbIQfN5TkH19zTOCRApWEqo6nfxmlFwssrkl5VA4G0AD+VdIoGN4BI6ck1VOUxeEHMEuywQnGcPJzjjsKtVngJCMCCeBsGR9c1xFJJKCuTt74HNRWZWICsceo6U6gkHb4deHJIoU8qeSCepqz8HG6bZY1QA5GwnP3qtZXLdQMVZJOFByc/Kg6FssKQquFjQ+5GTXolAAQflHQUJ+JQsBntmoJhgN6+tB0Gy6ZQxBOwkdarRvMQqjIqiadIjubn1HpV6XnkBj2jPcCs5OhT0iTZzgEnqTV0KbCCSPt/3Qn4hi58x+vSo0gOdzYHelZmFy3BDd/pUpaZwuV3ng9jUo6gsQxPcFVkmKxR7slerEdhjtXs86Q+H4iB5t5IUHp1xVzwM0chkdVyM7V4yao8WBxDJHDhncjkebb6n6VzyhXLH2sqtZnaJp54gh3YVmxz7ZPp8u1XW6pK8qNGi7l4G48euP7VJYkknAfBRF3AKMBRntXs87Z3HcvGeR2/vSOV/wCIxfp8DwM8cKkR9cHPJ+Z7VbIGZdqyhWbODu280IupJtjEiFGZj51oyUNJHl18TPIGOgouDX6BfNFsl5IpXDZ74YZAFVSPbNcujQ5kddzP1yB/X2quW1LpIzBQAPKpBIBH1oSxe6VpGkYFQ2cSR8Bu5BHIpab5HQfe3P4dogqbl2Ko44Oc5IoLX1EMEEpAA3YIbnOORTW2mju4XiKFX4zg5HJ55oD4nxOLdFKn8OxHI4c/0wBU4cTSKSpRbF5upzahkjMckjcM4/IvzPShLbUbmC98dW8RuMsDywz7+vrRb28IiZtjyAHcUDdz8+lBTTbriPYirsdQBnJYfyxXXBr4c7s3C/xELEbcjoT0rnZGOeT8qHFzM+TIp2dhmrJriOIZlxgcdcYNHzejPktEm3IHlHpXrTDaQOvfBoOG4VmY7H5OOmatdZcMRHnjtT7JinrT/wAbaDkbeKsB3c7Rj/lS+ASTt5sjaeAOtFOWRtrKQMZJrNJAXJY9tEW4Uqx75rqNokISbJA6ECuHZwiyY47+9cLG9xl1ICDqx7Vr+hfAx8G0kjDKob61XO0cMW5UXHqRxiuElitwEXzHuRVGpFpEAW4RQwGEY4zUpNo0W75KZdYEeI4rYMxPO5ugrp75GyGUqc9McZpdcJ4M8aBAxxncvJB/p86iRL45dcjKkjgnNJsylIapNAy5EGfmelSghArqCLpVGP01K1zfsP5+HDQskxVULSBPM+OleG2SOTeQGbuxH5R7UdsukuZJMwSb1wAD3q2JfxDRRSbWMhCOmzGSTjkmklJvs1L0KTE2GVEyGGAxOAw70ObNEkd1di5GRkkAcU5kmuY5G8OGMlfKVdsDH2qtSSv8XT4/Px/7SBS8+hbX0zwiQkxT7WdDhSSQG46U8jVktU5JVVxkHmiFs7OdR4lsgcdFYk/YjpREUUn4SZ4rQbYVQbC+d4JxwaMnaoaItV4kJBGGYnJJ4qlWRJ87GPHIP5R7fbFH+JOYJBHFGkhXA3Ln2qlEubeDzRBi4A5B4I4opBT/ALDNPjd7yNonxEQT05ApRrKtBJJK+PM2QdvTjpmm+kyv45Se1WMYGDyOpA6/Whvi9XXwYFTaBPtz1z5sUkYt5BuNbM6948shJIJ+Vdx3KvLtaNCM5JI6fKmEmm+NuYxeFjjC1THpiozbWyeMgjNdcXFo52qDILiMsfEk4z96ulnhYllAY4PPY8UMumzSxtKzAEnaDtwM0Oul3WSBKGBOODjFJrH6UVjRZ0XbsC7guMjjFUvewgeH4jkZydp6k0Omnzxv4f4hdxI9T+9FWNnYxy7bmcNIedoHXtS/hdsLTZ4NRjhRQEyD3xyasS8jZy/hu2f+XSn0cOkbANuGHUCuGjsChUAZ/S2KV5kHxL6JjfKeDG32of8A3DZuVVIHoeBWlWGxQL5c8YIHz/tXgs7OUkbdo6nIzWjlXwzw/wBmdgu3cblVSO/PWvCUnlBkiBYdyelPn0y1AKx7V3EY4qrUNMjt7PO9ohgYJHWs8qZvE0K5HiC84OeoqszR4AUiPHA28VJLF0YiRwzArjHfNF2OjiVQ0pPPJ+lJsrNq2Blwxyrr781KbQaXDAWRSSoxg9alNsjeNna6RfRJs8Bl5GCYjgc47e5FXjSrqxntZ7mNpIjIGBTzDKnP0NaCza50y8llu5jcq7byeoA9j2+WKayG11GzCXV00SSS7zHnBY9uW7Hjj3p/AKrS7PnsOnXV3euLOMu0jMVVSx4J707f4S1kxpHJaxkHAPhsMqM88ZrTwpZ6BBJNCuQ7DdLvX6D5VZZ6nLNeK4IYEHaeGTOccHucj3reJpcsWKfsxmq/D1xp0Dyve25CnZ4ceSdxPAPTHHNA2O+C2uw8rGWRFVM8YIbJxj2rR6tafjHXwtVkih8cyzRsMh2II82B2zx6YoK60aONPEgvFkI5wylR/Ohlwz/1Qjk0+DPf+SxbdyGPTOKvS3lkVIolDyNzhmAA64HP+dKOtLNrmaOPxYYy5wBJJtB5FaPWNK0KzH4O8lhtnuQIULy4YkntznOePrU4wkwx3fZkhplzaX8aajKIgGicIHU/rUjoa7+IY47+ePaC48UtleMebNMtW0O90nQ0i0Vm1jVDd/xbmR1Dww85XJ5I9iTjnsMVTY2EszEXDxW7k4CyHn58dqq8bS2iM7itUIpzc7VSFDheSzHk/KvYYLkZMzhs8gKvIHzrTPoU4H/iTQ3GOvhnk/emajTtHhcXBQSoqmQkbm56HA6DIpIKbdNCKMn2ZF7e5/22MKWaTx2/RnAIHb51RCZSwifKjHmLDnOOlfRFtbW5IWeOP8uXHG7jnBIpT8XCzsLPxJp4Q9zcKtuI4eSf1BiP5+9aSplXB1Zk7Z1iu4yygKXXnYciu9UeFdTugkC7hMwBGMfmPt6UxFrdSxrJHBI6E4DKhPNWWGk3uoyukEZJjz4jEfl49+9RbexPeTVUJobm18ZYwCJH43EjrVN1fCKZo5I2G04Jxxmn1pp6X9veJaLMdRs41ea0mRUILfpzkgc559qJ0qLTY55bi9uY5Vto/Ektyh3ZBxyp6jPT1p1F+0NUnVoUzvtsrG4SKQxyRFmZVzt8xAzQq3oBJXxM/Kt1BBplhFZy3iNGsMjPEIlMakt2ZBxjHGDx9axFqJ2EzXsMUcpmcqkeMKhY7Rx7UGko7By3B9nqysys+GxknPA5+9F2CwXcd2JVZ/Dt2fDHvkD+tU7UxgqPt/nqa7ibwQ/hYXeu1vcelTchFkS9gYkg4G38vTJ5oq2kknYRwxyuR5QqLkmnegfDsOosHuX8NSMqExmmWraAmmaRcyaNG8upIC9u7Pg7sYHcDjJOKql9HhGcuTHyTbWKtuVhwQeCDUri2094ocXULJOWJkDHJ3Hk/wA6lFqnQjnJOjU6zpGsaWJ7nTgmo2sUSeDaMm5o5h1kPcjGeByc9eK6a2f4g+H7LV3WSykjlP4iNl2/lOCBntuH2rUm+NqryiNnTGSF6n3r51/qh8R6nqdrb2Hw+kn4eUE3CImJDzwPTH9etUxZXJ0dM4UMJDJErpOkc0JJBXHGPkaJ0y9s0MCrbRgW0viR+qtgjj6E0mt76SO3iS6A8YIBIAc845oO5uBb3iFPyyjPyNd2sTnthOrNdWaSOq7YWkYlkORljnP70w+DYZ7q4jmvbR7i2kfaHWTCxEAnzDvkj6UrN60wMBIcSeXHrTqW/vNI+Fr+HTYBJNFCAAASdpIDEAdTjJpMrSXA0LbA9d1CN/iBrHRbSAtII2lnm88KqDwVAI83oRmhdctb++1w3mrW0LANtt5Y8MUXA6/UZ/as98Pi9TTrIXNqYo13RxMVK7xnAOPvWnbUGVVJbBA5zRhGPoDbDUv3+ENJt9PF7JePqDNLFJPhTaRAEu7kcEAkcUpsbAjxrq81mbUZrtjvdFBjUgnhf5darGu6d8TW91ps12VkQG3fAw5TP6T3GRT7SZLTS9Paysogka5OM5dgTkkk+/P1qWSTgikI7Mrjsr+GBLe1nVIWbLSSeUitDpsCRg+KsVwXGWYr044x+9Kbq7SCxmuGtHcJGCMHvj+1A/AfxVp+qwTWV1A5vAGkl2scMnTj0xnGP71JTUlsh5Jp0XH4hsmWdbWJ7iMsNynG4DoSBjJGe/vXdrZ6Tc3kV/crdFYsMsUpyqt7fSmM1vpdnujsrHZ5QxljGDt6jmhme3lhjZImJcbjj37UvmTdNBeNpWMEluLdnuxBPcW8swW2ht1XEQwAWfJ/lRVtZzi8ed3kYlSgVXKp2OSM4Y++OKWJqE9qqKwKY4GRRaa9IF86qWUcc8GreN6/SaklLkKvkvHuJI5rSO7tngIkSPAkdeuznrk4/ek+qzWt9al1sUsdRlja3BusRsFz5l3joAVzn2yO1eL8WSQ6gENr4jk4VF6sDWj/AAUOqWBj1W3V1nGGjcZ2j0+dQVx7KNJ9CX4l09hpo/E3EK+GN7uxwvA/Nn/OtJm0m1m02K7t70zmRSVdR5Tjr747ZpT8Qa9a6t8QXGgtETp8OxY5QSHeSLAYN6g4A6Doao1aW60bTbq80O1eWe5dFdM5WPHU49+ldEccZRohOpdjPRdIfWJZooLmKJ4sFgQW3A/5+9F3Pw7HpzMdSvYo4jwrqec+mDx+9MtNtLX4f09dQuWKGwtWmlKrkuuDlT68nr7Vgta+IB8TXCTSgKsE6/wcEqWxwee2M8f2qMMUZN0CWOMT6NbS/hRZ2ej28kjTdZ5l4iQdSx6ewA5yfTNOZXgF0sckqrKx8oY4LeuB3rD6frV/fzwmLUPwscfEsKxAhx7HtWjv4dNvrHbdSZYNuR1JDRn/AJL708sVK2isZJcWV/Eem3rm3Om6dHd53GQvcGPB4x061Kz+v/6kWHwk9rotuk2szW8IE07zbGB7bjjliOTUp1B10I3GzbybDHgjIrIXsUdlNPfTMviOhA9Meh+mPtTp5iFbJ6dMnGax3xJNJLOYyfIGwFB5ORnP3rzsTWx2TXArmut8gYd88Z/agNTvNqw89GIFVaswimiUuQQCSBSDWLkzSJawMd20c+me9ekpWcT4Q30nU9+tIu7jecfQGvuGniGaCKcKoLxrkgV+fNJQWV3DJ0CEgknPb+9favg+fxtJUmUFl4xn8orn/ky4Q/8AHlbZ7rdvE0vizKGCg9e2P7A/tWEvbgTtIwbq+BWh+NLq5EihHWNWbaCfcf8A2snr7waXBAiSFnc5ZhWwTpFMitimHSba3v31ANIJVOQoIxk9/nW3+ELVZ7e7ncF5vIVY5PBPT9hWEW/WW0lIzlnGD3xX0f8A02cCynAcdRxnmjnk9OQYkr4GfhqsrC6E3hhiq7V4HoTWRvvwEGpTfgrZYlLYYRpjcc85xW61ZXlVkVyq8Lgd/WsPrqW9jNChcAvIFb2Gf/tSwTVlMkTbXOmySpMIyY9sSkADg8dPlQ0MQkFqh8SONFYNt4O7NaSKQMSo53KBwaSzAxyNGxwPNjb2Fc8pfopFcUKNWm/jrGjOyqDuLnJzS17naCOvzo+/A27lAA/M3zrMT3JaeUIfkPeunHlaiTljVmo+EJFutZkLqCY4+CRkit4rfwxtr5r/AKbTeNqupHupVevWvoNvM+4qwwCallyNumNGCXRm9W+E9KGoT6mluFu5TywJxk98ds96Fjt1sb22iySGdQd3rmtJq9wsMeXHB4pDZRve67ayNygO76gVsWVxdM0oWh3rmnjULK4tycNJGU3A8jP/AEa+ep8Cy2jRu96JJAOm3AH+c19V8rPg49waX6hHHETKdgC5IJ44xWWRxfAHFPswFzbjRzGocszDzZq5dTAj9QR3qrV9+oaoyRgtGvOfQ55/pSq6BgmZMjg44NenhyfimcmSNSM58R6Ot7qj3Zd08VQfKcdOKlObhiFQdcZ7VK3P0W0bHXNZ/wBrtllnKt4wzAw/K4xSOa3utPshqOvy4kuSTDCpBwO3Skmp3d3e6NY6XPbCO0twTbXAzlmLNlfTijNe1HUb5LU6lbIlrbqqWjoMCRdoySe+DxXnrHSLPO2INat55I47yQOILgZhb/kAcGhns2kkfwIy7KOGz144FP8AU7oHRdGQj8iTBCRxy/FK47iRfKmcE8kjjFVU5JUc05Wxc1vcqWUxHIBI59K1/wACXd3Fb6sgci4itPFhDcgYOD/T71njcN4iu2SeenA+VN9BS9up5xaXn4R1h8aRscMisMqfnmhKWypgxyalwEW1xJqumaprmttuk0+RY4Y1YhGkIzyD9PvWV1F7rUWF1curDds8Mdvp6dq02uy3bafOtkIk0ttRdZIVwTJLtG05x0AzSnT544E1DepBltyi8fqyP+jTRajyi05+ga1tTCgLABQB5QMnA5I+386f/Bl1JBYarqtiWZ7SNZEiIwJkJPHz4rNySSsXA5JGTzxXEolmSTewiCMHVAMA49qz/SqRPHJxZ9F0rWZLqy1LXL+KYC3ZIkt1IYMzc5H0r5/r+rz63eyTQIwiQeRepHufvXElzexpGi3bpEzMDEG/NjHJH16+xoVZ5oGeWFdu9TkKPatDGk7LPK2kmfavhT4ghvraIl90kahZlHVePzfKi/iLVbOwgW4DeJvIUbMHr2FfGPh3U5NH1aG9fxTFHkTIgzvQg5H8j9K+jaNqegW9vp+ryultmKaRFnOGlZmIjGD1xjg+mPWoZMHNlcWZtcgnxNqUljbIbgbFK8J+o/SsG2tT73aFN7yMSvHAzzz9Kc6pfw61dW0l9bmW5aUbmMhChdw4Cg4+tT4j07wI7yKxlWCzhvXR7YHJkO0YYd+MY+1NiUYqmLPLsrQT/p1qjabqbPeKVjupPD3DkBvf2r62L6NZEDqw3Hg18ANtdm3iZph+ByFCg/rHOf3r6Ho+sS6p8Fais91m7tOEmBAdwADx78UM0E3aGxZl0zTfEep2scsCSlmbOQijOTXGnXsVtrlksgKm4VlVW9cZx+1Zf4SvBb2OtazeXo1AWsQETSKOHPJCnucY6Vhbv4i1G81ldQn3+JBIskOOFXBzj+lLDC2xp5kkfoeRMPvHGaTa5DLdHggqhB55J9gKzmn/AOoFpfy2iCTwp7jCtC44VyemaJ1fUtWudQtLHT4PB8a6MD3D4IRl5PGfTvSaOxlNNWi9bdI4UlZcIWOT1Ye5+/P1rFa1dJ/u1xGP0EZx0z3rR6trlpAs9tFO1xcQE7kQZLep4r5grz3E91JJKInOWIZsHceg5rr/AI5z5mMb67Pi7eeO9Sgraxk2n8VOqHtuIGfvUrpuyNGkkE0ttHaOoVYSxB553Zz+9c6i/jafDZMqlbTcYz/yDEnmuXkkkAZePUZ/LXEqkod75LcZ9BXnJyIbMBgsGVAZj5ScYzn6UctmhRRuUhfWvNvnRGdSgYk471ejeU7R5QelGTbBsyiS23J4YXC5zk1IQySOBJsV02ME4BB6j9qIjYshGSGBI5FCxpKrlXB28ksO3+cVkawiMrDarbruMAfxNueN3r9qpdI2LYTCsME/SpPuSTCIzKR0Hy9akKOYCjLjPK569P8A7R14sO1naW8IkeTZkkBcgetcPHFg5jHAwMjoP8FUQs6k7idp5PuavaJx5txwPy7h1pWuTbArwQs+Sh4YHJ9K5NsEZiADz5Se/HSi4Yz0fGH5/avXyFQRjcVGdp+tP0HY8sFW2ljlkjWVUcFos4J6Grbm2tdQ/GG+8Qum0WSIcAMCeD7YP1wK5jZDOFZDgDJz60QpCBQ/EmdoJ7n50rk10FTaFLWzxP4sS+dWBAPHp/QV7DayzyyNK+6QnL/Xk/0pvFdmC4YpEp4C8jqK5nlQsrQoEZx24B4pdn0bYXXGn7kK5IiTOBn/ADmpY6dbrpN6k5/jIytbBWwdxGGJ+QNWRzSC5RPEBw2WU+nrUmb+J/DXBJOQfvTrZcBU6Ko7GH/Z7iCdiHhlWeEKcEtjaR9iKCSyYu+4lqZBDITnocHkdO1WpHjBQ5xjdgZoOTA5WLLezNrOtzkF0cSR44Bwc4rcj40lttObUbjSQl69w7LFkja2Nm76jOPmKy05VoyQhwvJxRkNzJ4xnmYs7RYAbsPXHyo7/wDRSGXWwL4XKR/E4v592wCSR936SQf6mgra2gmu7ue+GVaN5Y2XI/i7ht//AFR9yn5niYDoOOBUjljO/btYjjy1lN3aF8nFAdxpUOpKJNQGHVmA2j5VKMuJVG3d+9SnWWYvkZ3Z4Y4IHIya4lUbhxxmpUpF2TL1jXYnH5iM1awAWLA6kg1KlK+zHGeMYHmxmqXkbzVKlFGOldljcD9IGPvivbUmQq7Hlt2cewOKlSm9AJAeCxAJOQQRxjr/AEqSKJAoboT/AFqVKD7CziNQW2np/arFjVZCRnr61KlFmRZPGiq7KAC2CapmJMuwklQoIHpUqUoTkMdhOewFXG3RWUjd07n5VKlAxHRFbIUZHHT3oeRikox6nrUqUUY6DEpC/GWXn34oqEBQQAMBR/OpUpZmKCoAYDuCa4jObfJ65xn2qVKb0AFujtWNR+rr96phPnlA4yvb5ZqVKddGLYszyMrkgKoIC8cnOalSpTJcGP/Z"/>
          <p:cNvSpPr>
            <a:spLocks noChangeAspect="1" noChangeArrowheads="1"/>
          </p:cNvSpPr>
          <p:nvPr/>
        </p:nvSpPr>
        <p:spPr bwMode="auto">
          <a:xfrm>
            <a:off x="368300" y="-279400"/>
            <a:ext cx="18002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>
              <a:latin typeface="Georgia" pitchFamily="18" charset="0"/>
            </a:endParaRPr>
          </a:p>
        </p:txBody>
      </p:sp>
      <p:sp>
        <p:nvSpPr>
          <p:cNvPr id="19463" name="AutoShape 12" descr="data:image/jpeg;base64,/9j/4AAQSkZJRgABAQAAAQABAAD/2wBDAAkGBwgHBgkIBwgKCgkLDRYPDQwMDRsUFRAWIB0iIiAdHx8kKDQsJCYxJx8fLT0tMTU3Ojo6Iys/RD84QzQ5Ojf/2wBDAQoKCg0MDRoPDxo3JR8lNzc3Nzc3Nzc3Nzc3Nzc3Nzc3Nzc3Nzc3Nzc3Nzc3Nzc3Nzc3Nzc3Nzc3Nzc3Nzc3Nzf/wAARCACEAMUDASIAAhEBAxEB/8QAHAAAAgMBAQEBAAAAAAAAAAAABAUAAwYCAQcI/8QANxAAAgEDAwIEBAQFBAMBAAAAAQIDAAQRBRIhMUETIlFhBnGBkRQyQqEjscHh8AcVUtEkM/HC/8QAGQEAAwEBAQAAAAAAAAAAAAAAAQIDAAQF/8QAJBEAAgICAgMBAAIDAAAAAAAAAAECEQMSITETQVEiBGEyQlL/2gAMAwEAAhEDEQA/ADI7xf0sSPegtT1OM4V4QzjlD6ULc3KwDDHJPQA5+9KbuZzJE+7cykqTnbnPTpUc+d1qh4wS5PLlBc3DPKwYuQQp6k1T4lwqYERkGfXpXoiCqxl2KcYGG5GT6/Wq5LzwplAQiIjCnsAPf1rjSdlSEurNJIwAj7RnOKLjlLllMYUFQ2QOp9PT0oK1iiedngV3P5sDjJPUelMpon8uAMbc4Q5PyppNVTAUXBR9sYYH9RI5IGfT0qi4sWG0ohZo1ADjoR/3VpgZdvlZkI7dufX1oC31Ew3TWrJ4e59rgnA+n060qhJK0C0WwXSy3bQPtYxkBHxypPb5Ude6euoSrLPKscEbEFD9cGgPwsRv2ZPECuu5ABwewI+Rq69vY4IbcMzB4ot56fm5wP3zSvtalI9NMXaxqii3kihLxQodgBAzIQcFj7elU6Tp8sqC6u5JLSLHl82xpB8+/wAgKFv1/FPHLgOrAbFXJZhjqa1WjyXMcGblEU7vKpH5Rj3711RcYIk1swnSnitFC2qbIQfN5TkH19zTOCRApWEqo6nfxmlFwssrkl5VA4G0AD+VdIoGN4BI6ck1VOUxeEHMEuywQnGcPJzjjsKtVngJCMCCeBsGR9c1xFJJKCuTt74HNRWZWICsceo6U6gkHb4deHJIoU8qeSCepqz8HG6bZY1QA5GwnP3qtZXLdQMVZJOFByc/Kg6FssKQquFjQ+5GTXolAAQflHQUJ+JQsBntmoJhgN6+tB0Gy6ZQxBOwkdarRvMQqjIqiadIjubn1HpV6XnkBj2jPcCs5OhT0iTZzgEnqTV0KbCCSPt/3Qn4hi58x+vSo0gOdzYHelZmFy3BDd/pUpaZwuV3ng9jUo6gsQxPcFVkmKxR7slerEdhjtXs86Q+H4iB5t5IUHp1xVzwM0chkdVyM7V4yao8WBxDJHDhncjkebb6n6VzyhXLH2sqtZnaJp54gh3YVmxz7ZPp8u1XW6pK8qNGi7l4G48euP7VJYkknAfBRF3AKMBRntXs87Z3HcvGeR2/vSOV/wCIxfp8DwM8cKkR9cHPJ+Z7VbIGZdqyhWbODu280IupJtjEiFGZj51oyUNJHl18TPIGOgouDX6BfNFsl5IpXDZ74YZAFVSPbNcujQ5kddzP1yB/X2quW1LpIzBQAPKpBIBH1oSxe6VpGkYFQ2cSR8Bu5BHIpab5HQfe3P4dogqbl2Ko44Oc5IoLX1EMEEpAA3YIbnOORTW2mju4XiKFX4zg5HJ55oD4nxOLdFKn8OxHI4c/0wBU4cTSKSpRbF5upzahkjMckjcM4/IvzPShLbUbmC98dW8RuMsDywz7+vrRb28IiZtjyAHcUDdz8+lBTTbriPYirsdQBnJYfyxXXBr4c7s3C/xELEbcjoT0rnZGOeT8qHFzM+TIp2dhmrJriOIZlxgcdcYNHzejPktEm3IHlHpXrTDaQOvfBoOG4VmY7H5OOmatdZcMRHnjtT7JinrT/wAbaDkbeKsB3c7Rj/lS+ASTt5sjaeAOtFOWRtrKQMZJrNJAXJY9tEW4Uqx75rqNokISbJA6ECuHZwiyY47+9cLG9xl1ICDqx7Vr+hfAx8G0kjDKob61XO0cMW5UXHqRxiuElitwEXzHuRVGpFpEAW4RQwGEY4zUpNo0W75KZdYEeI4rYMxPO5ugrp75GyGUqc9McZpdcJ4M8aBAxxncvJB/p86iRL45dcjKkjgnNJsylIapNAy5EGfmelSghArqCLpVGP01K1zfsP5+HDQskxVULSBPM+OleG2SOTeQGbuxH5R7UdsukuZJMwSb1wAD3q2JfxDRRSbWMhCOmzGSTjkmklJvs1L0KTE2GVEyGGAxOAw70ObNEkd1di5GRkkAcU5kmuY5G8OGMlfKVdsDH2qtSSv8XT4/Px/7SBS8+hbX0zwiQkxT7WdDhSSQG46U8jVktU5JVVxkHmiFs7OdR4lsgcdFYk/YjpREUUn4SZ4rQbYVQbC+d4JxwaMnaoaItV4kJBGGYnJJ4qlWRJ87GPHIP5R7fbFH+JOYJBHFGkhXA3Ln2qlEubeDzRBi4A5B4I4opBT/ALDNPjd7yNonxEQT05ApRrKtBJJK+PM2QdvTjpmm+kyv45Se1WMYGDyOpA6/Whvi9XXwYFTaBPtz1z5sUkYt5BuNbM6948shJIJ+Vdx3KvLtaNCM5JI6fKmEmm+NuYxeFjjC1THpiozbWyeMgjNdcXFo52qDILiMsfEk4z96ulnhYllAY4PPY8UMumzSxtKzAEnaDtwM0Oul3WSBKGBOODjFJrH6UVjRZ0XbsC7guMjjFUvewgeH4jkZydp6k0Omnzxv4f4hdxI9T+9FWNnYxy7bmcNIedoHXtS/hdsLTZ4NRjhRQEyD3xyasS8jZy/hu2f+XSn0cOkbANuGHUCuGjsChUAZ/S2KV5kHxL6JjfKeDG32of8A3DZuVVIHoeBWlWGxQL5c8YIHz/tXgs7OUkbdo6nIzWjlXwzw/wBmdgu3cblVSO/PWvCUnlBkiBYdyelPn0y1AKx7V3EY4qrUNMjt7PO9ohgYJHWs8qZvE0K5HiC84OeoqszR4AUiPHA28VJLF0YiRwzArjHfNF2OjiVQ0pPPJ+lJsrNq2Blwxyrr781KbQaXDAWRSSoxg9alNsjeNna6RfRJs8Bl5GCYjgc47e5FXjSrqxntZ7mNpIjIGBTzDKnP0NaCza50y8llu5jcq7byeoA9j2+WKayG11GzCXV00SSS7zHnBY9uW7Hjj3p/AKrS7PnsOnXV3euLOMu0jMVVSx4J707f4S1kxpHJaxkHAPhsMqM88ZrTwpZ6BBJNCuQ7DdLvX6D5VZZ6nLNeK4IYEHaeGTOccHucj3reJpcsWKfsxmq/D1xp0Dyve25CnZ4ceSdxPAPTHHNA2O+C2uw8rGWRFVM8YIbJxj2rR6tafjHXwtVkih8cyzRsMh2II82B2zx6YoK60aONPEgvFkI5wylR/Ohlwz/1Qjk0+DPf+SxbdyGPTOKvS3lkVIolDyNzhmAA64HP+dKOtLNrmaOPxYYy5wBJJtB5FaPWNK0KzH4O8lhtnuQIULy4YkntznOePrU4wkwx3fZkhplzaX8aajKIgGicIHU/rUjoa7+IY47+ePaC48UtleMebNMtW0O90nQ0i0Vm1jVDd/xbmR1Dww85XJ5I9iTjnsMVTY2EszEXDxW7k4CyHn58dqq8bS2iM7itUIpzc7VSFDheSzHk/KvYYLkZMzhs8gKvIHzrTPoU4H/iTQ3GOvhnk/emajTtHhcXBQSoqmQkbm56HA6DIpIKbdNCKMn2ZF7e5/22MKWaTx2/RnAIHb51RCZSwifKjHmLDnOOlfRFtbW5IWeOP8uXHG7jnBIpT8XCzsLPxJp4Q9zcKtuI4eSf1BiP5+9aSplXB1Zk7Z1iu4yygKXXnYciu9UeFdTugkC7hMwBGMfmPt6UxFrdSxrJHBI6E4DKhPNWWGk3uoyukEZJjz4jEfl49+9RbexPeTVUJobm18ZYwCJH43EjrVN1fCKZo5I2G04Jxxmn1pp6X9veJaLMdRs41ea0mRUILfpzkgc559qJ0qLTY55bi9uY5Vto/Ektyh3ZBxyp6jPT1p1F+0NUnVoUzvtsrG4SKQxyRFmZVzt8xAzQq3oBJXxM/Kt1BBplhFZy3iNGsMjPEIlMakt2ZBxjHGDx9axFqJ2EzXsMUcpmcqkeMKhY7Rx7UGko7By3B9nqysys+GxknPA5+9F2CwXcd2JVZ/Dt2fDHvkD+tU7UxgqPt/nqa7ibwQ/hYXeu1vcelTchFkS9gYkg4G38vTJ5oq2kknYRwxyuR5QqLkmnegfDsOosHuX8NSMqExmmWraAmmaRcyaNG8upIC9u7Pg7sYHcDjJOKql9HhGcuTHyTbWKtuVhwQeCDUri2094ocXULJOWJkDHJ3Hk/wA6lFqnQjnJOjU6zpGsaWJ7nTgmo2sUSeDaMm5o5h1kPcjGeByc9eK6a2f4g+H7LV3WSykjlP4iNl2/lOCBntuH2rUm+NqryiNnTGSF6n3r51/qh8R6nqdrb2Hw+kn4eUE3CImJDzwPTH9etUxZXJ0dM4UMJDJErpOkc0JJBXHGPkaJ0y9s0MCrbRgW0viR+qtgjj6E0mt76SO3iS6A8YIBIAc845oO5uBb3iFPyyjPyNd2sTnthOrNdWaSOq7YWkYlkORljnP70w+DYZ7q4jmvbR7i2kfaHWTCxEAnzDvkj6UrN60wMBIcSeXHrTqW/vNI+Fr+HTYBJNFCAAASdpIDEAdTjJpMrSXA0LbA9d1CN/iBrHRbSAtII2lnm88KqDwVAI83oRmhdctb++1w3mrW0LANtt5Y8MUXA6/UZ/as98Pi9TTrIXNqYo13RxMVK7xnAOPvWnbUGVVJbBA5zRhGPoDbDUv3+ENJt9PF7JePqDNLFJPhTaRAEu7kcEAkcUpsbAjxrq81mbUZrtjvdFBjUgnhf5darGu6d8TW91ps12VkQG3fAw5TP6T3GRT7SZLTS9Paysogka5OM5dgTkkk+/P1qWSTgikI7Mrjsr+GBLe1nVIWbLSSeUitDpsCRg+KsVwXGWYr044x+9Kbq7SCxmuGtHcJGCMHvj+1A/AfxVp+qwTWV1A5vAGkl2scMnTj0xnGP71JTUlsh5Jp0XH4hsmWdbWJ7iMsNynG4DoSBjJGe/vXdrZ6Tc3kV/crdFYsMsUpyqt7fSmM1vpdnujsrHZ5QxljGDt6jmhme3lhjZImJcbjj37UvmTdNBeNpWMEluLdnuxBPcW8swW2ht1XEQwAWfJ/lRVtZzi8ed3kYlSgVXKp2OSM4Y++OKWJqE9qqKwKY4GRRaa9IF86qWUcc8GreN6/SaklLkKvkvHuJI5rSO7tngIkSPAkdeuznrk4/ek+qzWt9al1sUsdRlja3BusRsFz5l3joAVzn2yO1eL8WSQ6gENr4jk4VF6sDWj/AAUOqWBj1W3V1nGGjcZ2j0+dQVx7KNJ9CX4l09hpo/E3EK+GN7uxwvA/Nn/OtJm0m1m02K7t70zmRSVdR5Tjr747ZpT8Qa9a6t8QXGgtETp8OxY5QSHeSLAYN6g4A6Doao1aW60bTbq80O1eWe5dFdM5WPHU49+ldEccZRohOpdjPRdIfWJZooLmKJ4sFgQW3A/5+9F3Pw7HpzMdSvYo4jwrqec+mDx+9MtNtLX4f09dQuWKGwtWmlKrkuuDlT68nr7Vgta+IB8TXCTSgKsE6/wcEqWxwee2M8f2qMMUZN0CWOMT6NbS/hRZ2ej28kjTdZ5l4iQdSx6ewA5yfTNOZXgF0sckqrKx8oY4LeuB3rD6frV/fzwmLUPwscfEsKxAhx7HtWjv4dNvrHbdSZYNuR1JDRn/AJL708sVK2isZJcWV/Eem3rm3Om6dHd53GQvcGPB4x061Kz+v/6kWHwk9rotuk2szW8IE07zbGB7bjjliOTUp1B10I3GzbybDHgjIrIXsUdlNPfTMviOhA9Meh+mPtTp5iFbJ6dMnGax3xJNJLOYyfIGwFB5ORnP3rzsTWx2TXArmut8gYd88Z/agNTvNqw89GIFVaswimiUuQQCSBSDWLkzSJawMd20c+me9ekpWcT4Q30nU9+tIu7jecfQGvuGniGaCKcKoLxrkgV+fNJQWV3DJ0CEgknPb+9favg+fxtJUmUFl4xn8orn/ky4Q/8AHlbZ7rdvE0vizKGCg9e2P7A/tWEvbgTtIwbq+BWh+NLq5EihHWNWbaCfcf8A2snr7waXBAiSFnc5ZhWwTpFMitimHSba3v31ANIJVOQoIxk9/nW3+ELVZ7e7ncF5vIVY5PBPT9hWEW/WW0lIzlnGD3xX0f8A02cCynAcdRxnmjnk9OQYkr4GfhqsrC6E3hhiq7V4HoTWRvvwEGpTfgrZYlLYYRpjcc85xW61ZXlVkVyq8Lgd/WsPrqW9jNChcAvIFb2Gf/tSwTVlMkTbXOmySpMIyY9sSkADg8dPlQ0MQkFqh8SONFYNt4O7NaSKQMSo53KBwaSzAxyNGxwPNjb2Fc8pfopFcUKNWm/jrGjOyqDuLnJzS17naCOvzo+/A27lAA/M3zrMT3JaeUIfkPeunHlaiTljVmo+EJFutZkLqCY4+CRkit4rfwxtr5r/AKbTeNqupHupVevWvoNvM+4qwwCallyNumNGCXRm9W+E9KGoT6mluFu5TywJxk98ds96Fjt1sb22iySGdQd3rmtJq9wsMeXHB4pDZRve67ayNygO76gVsWVxdM0oWh3rmnjULK4tycNJGU3A8jP/AEa+ep8Cy2jRu96JJAOm3AH+c19V8rPg49waX6hHHETKdgC5IJ44xWWRxfAHFPswFzbjRzGocszDzZq5dTAj9QR3qrV9+oaoyRgtGvOfQ55/pSq6BgmZMjg44NenhyfimcmSNSM58R6Ot7qj3Zd08VQfKcdOKlObhiFQdcZ7VK3P0W0bHXNZ/wBrtllnKt4wzAw/K4xSOa3utPshqOvy4kuSTDCpBwO3Skmp3d3e6NY6XPbCO0twTbXAzlmLNlfTijNe1HUb5LU6lbIlrbqqWjoMCRdoySe+DxXnrHSLPO2INat55I47yQOILgZhb/kAcGhns2kkfwIy7KOGz144FP8AU7oHRdGQj8iTBCRxy/FK47iRfKmcE8kjjFVU5JUc05Wxc1vcqWUxHIBI59K1/wACXd3Fb6sgci4itPFhDcgYOD/T71njcN4iu2SeenA+VN9BS9up5xaXn4R1h8aRscMisMqfnmhKWypgxyalwEW1xJqumaprmttuk0+RY4Y1YhGkIzyD9PvWV1F7rUWF1curDds8Mdvp6dq02uy3bafOtkIk0ttRdZIVwTJLtG05x0AzSnT544E1DepBltyi8fqyP+jTRajyi05+ga1tTCgLABQB5QMnA5I+386f/Bl1JBYarqtiWZ7SNZEiIwJkJPHz4rNySSsXA5JGTzxXEolmSTewiCMHVAMA49qz/SqRPHJxZ9F0rWZLqy1LXL+KYC3ZIkt1IYMzc5H0r5/r+rz63eyTQIwiQeRepHufvXElzexpGi3bpEzMDEG/NjHJH16+xoVZ5oGeWFdu9TkKPatDGk7LPK2kmfavhT4ghvraIl90kahZlHVePzfKi/iLVbOwgW4DeJvIUbMHr2FfGPh3U5NH1aG9fxTFHkTIgzvQg5H8j9K+jaNqegW9vp+ryultmKaRFnOGlZmIjGD1xjg+mPWoZMHNlcWZtcgnxNqUljbIbgbFK8J+o/SsG2tT73aFN7yMSvHAzzz9Kc6pfw61dW0l9bmW5aUbmMhChdw4Cg4+tT4j07wI7yKxlWCzhvXR7YHJkO0YYd+MY+1NiUYqmLPLsrQT/p1qjabqbPeKVjupPD3DkBvf2r62L6NZEDqw3Hg18ANtdm3iZph+ByFCg/rHOf3r6Ho+sS6p8Fais91m7tOEmBAdwADx78UM0E3aGxZl0zTfEep2scsCSlmbOQijOTXGnXsVtrlksgKm4VlVW9cZx+1Zf4SvBb2OtazeXo1AWsQETSKOHPJCnucY6Vhbv4i1G81ldQn3+JBIskOOFXBzj+lLDC2xp5kkfoeRMPvHGaTa5DLdHggqhB55J9gKzmn/AOoFpfy2iCTwp7jCtC44VyemaJ1fUtWudQtLHT4PB8a6MD3D4IRl5PGfTvSaOxlNNWi9bdI4UlZcIWOT1Ye5+/P1rFa1dJ/u1xGP0EZx0z3rR6trlpAs9tFO1xcQE7kQZLep4r5grz3E91JJKInOWIZsHceg5rr/AI5z5mMb67Pi7eeO9Sgraxk2n8VOqHtuIGfvUrpuyNGkkE0ttHaOoVYSxB553Zz+9c6i/jafDZMqlbTcYz/yDEnmuXkkkAZePUZ/LXEqkod75LcZ9BXnJyIbMBgsGVAZj5ScYzn6UctmhRRuUhfWvNvnRGdSgYk471ejeU7R5QelGTbBsyiS23J4YXC5zk1IQySOBJsV02ME4BB6j9qIjYshGSGBI5FCxpKrlXB28ksO3+cVkawiMrDarbruMAfxNueN3r9qpdI2LYTCsME/SpPuSTCIzKR0Hy9akKOYCjLjPK569P8A7R14sO1naW8IkeTZkkBcgetcPHFg5jHAwMjoP8FUQs6k7idp5PuavaJx5txwPy7h1pWuTbArwQs+Sh4YHJ9K5NsEZiADz5Se/HSi4Yz0fGH5/avXyFQRjcVGdp+tP0HY8sFW2ljlkjWVUcFos4J6Grbm2tdQ/GG+8Qum0WSIcAMCeD7YP1wK5jZDOFZDgDJz60QpCBQ/EmdoJ7n50rk10FTaFLWzxP4sS+dWBAPHp/QV7DayzyyNK+6QnL/Xk/0pvFdmC4YpEp4C8jqK5nlQsrQoEZx24B4pdn0bYXXGn7kK5IiTOBn/ADmpY6dbrpN6k5/jIytbBWwdxGGJ+QNWRzSC5RPEBw2WU+nrUmb+J/DXBJOQfvTrZcBU6Ko7GH/Z7iCdiHhlWeEKcEtjaR9iKCSyYu+4lqZBDITnocHkdO1WpHjBQ5xjdgZoOTA5WLLezNrOtzkF0cSR44Bwc4rcj40lttObUbjSQl69w7LFkja2Nm76jOPmKy05VoyQhwvJxRkNzJ4xnmYs7RYAbsPXHyo7/wDRSGXWwL4XKR/E4v592wCSR936SQf6mgra2gmu7ue+GVaN5Y2XI/i7ht//AFR9yn5niYDoOOBUjljO/btYjjy1lN3aF8nFAdxpUOpKJNQGHVmA2j5VKMuJVG3d+9SnWWYvkZ3Z4Y4IHIya4lUbhxxmpUpF2TL1jXYnH5iM1awAWLA6kg1KlK+zHGeMYHmxmqXkbzVKlFGOldljcD9IGPvivbUmQq7Hlt2cewOKlSm9AJAeCxAJOQQRxjr/AEqSKJAoboT/AFqVKD7CziNQW2np/arFjVZCRnr61KlFmRZPGiq7KAC2CapmJMuwklQoIHpUqUoTkMdhOewFXG3RWUjd07n5VKlAxHRFbIUZHHT3oeRikox6nrUqUUY6DEpC/GWXn34oqEBQQAMBR/OpUpZmKCoAYDuCa4jObfJ65xn2qVKb0AFujtWNR+rr96phPnlA4yvb5ZqVKddGLYszyMrkgKoIC8cnOalSpTJcGP/Z"/>
          <p:cNvSpPr>
            <a:spLocks noChangeAspect="1" noChangeArrowheads="1"/>
          </p:cNvSpPr>
          <p:nvPr/>
        </p:nvSpPr>
        <p:spPr bwMode="auto">
          <a:xfrm>
            <a:off x="520700" y="-127000"/>
            <a:ext cx="18002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>
              <a:latin typeface="Georgia" pitchFamily="18" charset="0"/>
            </a:endParaRPr>
          </a:p>
        </p:txBody>
      </p:sp>
      <p:pic>
        <p:nvPicPr>
          <p:cNvPr id="19464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21238" y="1773238"/>
            <a:ext cx="27940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reccia circolare a sinistra 7"/>
          <p:cNvSpPr/>
          <p:nvPr/>
        </p:nvSpPr>
        <p:spPr>
          <a:xfrm>
            <a:off x="7812088" y="2708275"/>
            <a:ext cx="1152525" cy="249078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smtClean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350" y="333375"/>
            <a:ext cx="907732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9888" y="2730500"/>
            <a:ext cx="6218237" cy="372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3"/>
          <p:cNvSpPr txBox="1">
            <a:spLocks noChangeArrowheads="1"/>
          </p:cNvSpPr>
          <p:nvPr/>
        </p:nvSpPr>
        <p:spPr bwMode="auto">
          <a:xfrm>
            <a:off x="4932363" y="3573463"/>
            <a:ext cx="37353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3600">
                <a:solidFill>
                  <a:schemeClr val="tx2"/>
                </a:solidFill>
                <a:latin typeface="Georgia" pitchFamily="18" charset="0"/>
              </a:rPr>
              <a:t>“Recurrence gap”</a:t>
            </a:r>
          </a:p>
        </p:txBody>
      </p:sp>
      <p:sp>
        <p:nvSpPr>
          <p:cNvPr id="21509" name="CasellaDiTesto 6"/>
          <p:cNvSpPr txBox="1">
            <a:spLocks noChangeArrowheads="1"/>
          </p:cNvSpPr>
          <p:nvPr/>
        </p:nvSpPr>
        <p:spPr bwMode="auto">
          <a:xfrm>
            <a:off x="5643563" y="6478588"/>
            <a:ext cx="33575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Georgia" pitchFamily="18" charset="0"/>
              </a:rPr>
              <a:t>Semin. Radiat.Oncol. 2011; 21(1):66-78 </a:t>
            </a:r>
            <a:endParaRPr lang="it-IT" sz="14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47813" y="2049463"/>
            <a:ext cx="5437187" cy="4478337"/>
          </a:xfrm>
        </p:spPr>
      </p:pic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76250"/>
            <a:ext cx="8640763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CasellaDiTesto 2"/>
          <p:cNvSpPr txBox="1">
            <a:spLocks noChangeArrowheads="1"/>
          </p:cNvSpPr>
          <p:nvPr/>
        </p:nvSpPr>
        <p:spPr bwMode="auto">
          <a:xfrm>
            <a:off x="6000750" y="6524625"/>
            <a:ext cx="3108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i="1">
                <a:latin typeface="Georgia" pitchFamily="18" charset="0"/>
              </a:rPr>
              <a:t>EBCTCG Lancet 2011; 378: 1707-16</a:t>
            </a:r>
          </a:p>
        </p:txBody>
      </p:sp>
      <p:sp>
        <p:nvSpPr>
          <p:cNvPr id="2" name="Ovale 1"/>
          <p:cNvSpPr/>
          <p:nvPr/>
        </p:nvSpPr>
        <p:spPr>
          <a:xfrm>
            <a:off x="3563938" y="2108200"/>
            <a:ext cx="1871662" cy="457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6" name="Ovale 5"/>
          <p:cNvSpPr/>
          <p:nvPr/>
        </p:nvSpPr>
        <p:spPr>
          <a:xfrm>
            <a:off x="3563938" y="4051300"/>
            <a:ext cx="1871662" cy="457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3"/>
          <p:cNvPicPr>
            <a:picLocks noChangeAspect="1" noChangeArrowheads="1"/>
          </p:cNvPicPr>
          <p:nvPr/>
        </p:nvPicPr>
        <p:blipFill>
          <a:blip r:embed="rId3"/>
          <a:srcRect l="2187" t="4047" r="2058"/>
          <a:stretch>
            <a:fillRect/>
          </a:stretch>
        </p:blipFill>
        <p:spPr bwMode="auto">
          <a:xfrm>
            <a:off x="1289050" y="692150"/>
            <a:ext cx="6597650" cy="5832475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25602" name="CasellaDiTesto 5"/>
          <p:cNvSpPr txBox="1">
            <a:spLocks noChangeArrowheads="1"/>
          </p:cNvSpPr>
          <p:nvPr/>
        </p:nvSpPr>
        <p:spPr bwMode="auto">
          <a:xfrm>
            <a:off x="5643563" y="6524625"/>
            <a:ext cx="34655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i="1">
                <a:latin typeface="Georgia" pitchFamily="18" charset="0"/>
              </a:rPr>
              <a:t>EBCTCG Lancet 2011; 378: 1707-16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620713"/>
            <a:ext cx="4400550" cy="480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CasellaDiTesto 2"/>
          <p:cNvSpPr txBox="1">
            <a:spLocks noChangeArrowheads="1"/>
          </p:cNvSpPr>
          <p:nvPr/>
        </p:nvSpPr>
        <p:spPr bwMode="auto">
          <a:xfrm>
            <a:off x="6000750" y="6524625"/>
            <a:ext cx="3143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 i="1">
                <a:latin typeface="Georgia" pitchFamily="18" charset="0"/>
              </a:rPr>
              <a:t>EBCTCG Lancet 2011; 378: 1707-16</a:t>
            </a:r>
          </a:p>
        </p:txBody>
      </p:sp>
      <p:sp>
        <p:nvSpPr>
          <p:cNvPr id="27651" name="CasellaDiTesto 3"/>
          <p:cNvSpPr txBox="1">
            <a:spLocks noChangeArrowheads="1"/>
          </p:cNvSpPr>
          <p:nvPr/>
        </p:nvSpPr>
        <p:spPr bwMode="auto">
          <a:xfrm>
            <a:off x="5148263" y="2133600"/>
            <a:ext cx="3311525" cy="2308225"/>
          </a:xfrm>
          <a:prstGeom prst="rect">
            <a:avLst/>
          </a:prstGeom>
          <a:noFill/>
          <a:ln w="25400">
            <a:solidFill>
              <a:srgbClr val="9F213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>
                <a:latin typeface="Georgia" pitchFamily="18" charset="0"/>
              </a:rPr>
              <a:t>Lower &lt; 10%</a:t>
            </a:r>
          </a:p>
          <a:p>
            <a:endParaRPr lang="it-IT" sz="2400">
              <a:latin typeface="Georgia" pitchFamily="18" charset="0"/>
            </a:endParaRPr>
          </a:p>
          <a:p>
            <a:r>
              <a:rPr lang="it-IT" sz="2400">
                <a:latin typeface="Georgia" pitchFamily="18" charset="0"/>
              </a:rPr>
              <a:t>Intermediate  10-19 %</a:t>
            </a:r>
          </a:p>
          <a:p>
            <a:endParaRPr lang="it-IT" sz="2400">
              <a:latin typeface="Georgia" pitchFamily="18" charset="0"/>
            </a:endParaRPr>
          </a:p>
          <a:p>
            <a:r>
              <a:rPr lang="it-IT" sz="2400">
                <a:latin typeface="Georgia" pitchFamily="18" charset="0"/>
              </a:rPr>
              <a:t>Large ≥ 20%</a:t>
            </a:r>
          </a:p>
          <a:p>
            <a:endParaRPr lang="it-IT" sz="24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8313" y="1052513"/>
            <a:ext cx="6335712" cy="647700"/>
          </a:xfr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</p:spPr>
        <p:txBody>
          <a:bodyPr/>
          <a:lstStyle/>
          <a:p>
            <a:pPr marL="109538" indent="0">
              <a:buFont typeface="Georgia" pitchFamily="18" charset="0"/>
              <a:buNone/>
            </a:pPr>
            <a:r>
              <a:rPr lang="it-IT" sz="3200" smtClean="0"/>
              <a:t>RT profilattica  ≥ 4 N+</a:t>
            </a:r>
          </a:p>
          <a:p>
            <a:pPr marL="109538" indent="0">
              <a:buFont typeface="Georgia" pitchFamily="18" charset="0"/>
              <a:buNone/>
            </a:pPr>
            <a:r>
              <a:rPr lang="it-IT" sz="2400" smtClean="0"/>
              <a:t/>
            </a:r>
            <a:br>
              <a:rPr lang="it-IT" sz="2400" smtClean="0"/>
            </a:br>
            <a:endParaRPr lang="it-IT" sz="2400" smtClean="0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 bwMode="auto">
          <a:xfrm>
            <a:off x="468313" y="2060575"/>
            <a:ext cx="6335712" cy="64770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r>
              <a:rPr lang="it-IT" sz="3200">
                <a:latin typeface="Georgia" pitchFamily="18" charset="0"/>
              </a:rPr>
              <a:t>RT profilattica  1-3 N+</a:t>
            </a:r>
          </a:p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endParaRPr lang="it-IT" sz="2400">
              <a:latin typeface="Georgia" pitchFamily="18" charset="0"/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 bwMode="auto">
          <a:xfrm>
            <a:off x="468313" y="3284538"/>
            <a:ext cx="6335712" cy="649287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r>
              <a:rPr lang="it-IT" sz="3200">
                <a:latin typeface="Georgia" pitchFamily="18" charset="0"/>
              </a:rPr>
              <a:t>Recidive Linfonodali</a:t>
            </a:r>
          </a:p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endParaRPr lang="it-IT" sz="2400">
              <a:latin typeface="Georgia" pitchFamily="18" charset="0"/>
            </a:endParaRPr>
          </a:p>
        </p:txBody>
      </p:sp>
      <p:sp>
        <p:nvSpPr>
          <p:cNvPr id="8" name="Segnaposto contenuto 2"/>
          <p:cNvSpPr txBox="1">
            <a:spLocks/>
          </p:cNvSpPr>
          <p:nvPr/>
        </p:nvSpPr>
        <p:spPr bwMode="auto">
          <a:xfrm>
            <a:off x="468313" y="4292600"/>
            <a:ext cx="6335712" cy="649288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r>
              <a:rPr lang="it-IT" sz="3200">
                <a:latin typeface="Georgia" pitchFamily="18" charset="0"/>
              </a:rPr>
              <a:t>Recidive Linfonodali dopo APBI</a:t>
            </a:r>
          </a:p>
          <a:p>
            <a:pPr marL="109538">
              <a:spcBef>
                <a:spcPts val="300"/>
              </a:spcBef>
              <a:buClr>
                <a:srgbClr val="99987F"/>
              </a:buClr>
              <a:buFont typeface="Georgia" pitchFamily="18" charset="0"/>
              <a:buNone/>
            </a:pPr>
            <a:endParaRPr lang="it-IT" sz="24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6" grpId="0" build="p" animBg="1"/>
      <p:bldP spid="6" grpId="1" build="allAtOnce" animBg="1"/>
      <p:bldP spid="7" grpId="0" build="p" animBg="1"/>
      <p:bldP spid="7" grpId="1" build="allAtOnce" animBg="1"/>
      <p:bldP spid="8" grpId="0" build="p" animBg="1"/>
      <p:bldP spid="8" grpId="1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 noChangeArrowheads="1"/>
          </p:cNvPicPr>
          <p:nvPr/>
        </p:nvPicPr>
        <p:blipFill>
          <a:blip r:embed="rId3"/>
          <a:srcRect l="2171" r="5017"/>
          <a:stretch>
            <a:fillRect/>
          </a:stretch>
        </p:blipFill>
        <p:spPr bwMode="auto">
          <a:xfrm>
            <a:off x="96838" y="1412875"/>
            <a:ext cx="8783637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CasellaDiTesto 3"/>
          <p:cNvSpPr txBox="1">
            <a:spLocks noChangeArrowheads="1"/>
          </p:cNvSpPr>
          <p:nvPr/>
        </p:nvSpPr>
        <p:spPr bwMode="auto">
          <a:xfrm>
            <a:off x="2268538" y="620713"/>
            <a:ext cx="4476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3600" b="1">
                <a:solidFill>
                  <a:schemeClr val="tx2"/>
                </a:solidFill>
                <a:latin typeface="Georgia" pitchFamily="18" charset="0"/>
              </a:rPr>
              <a:t>Linee Guida AIRO</a:t>
            </a:r>
          </a:p>
        </p:txBody>
      </p:sp>
      <p:sp>
        <p:nvSpPr>
          <p:cNvPr id="5" name="Ovale 4"/>
          <p:cNvSpPr/>
          <p:nvPr/>
        </p:nvSpPr>
        <p:spPr>
          <a:xfrm>
            <a:off x="0" y="2420938"/>
            <a:ext cx="9144000" cy="86360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monto">
  <a:themeElements>
    <a:clrScheme name="Intreccio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Tramont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nde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2227</TotalTime>
  <Words>441</Words>
  <Application>Microsoft Office PowerPoint</Application>
  <PresentationFormat>Presentazione su schermo (4:3)</PresentationFormat>
  <Paragraphs>182</Paragraphs>
  <Slides>28</Slides>
  <Notes>23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Modello struttura</vt:lpstr>
      </vt:variant>
      <vt:variant>
        <vt:i4>4</vt:i4>
      </vt:variant>
      <vt:variant>
        <vt:lpstr>Titoli diapositive</vt:lpstr>
      </vt:variant>
      <vt:variant>
        <vt:i4>28</vt:i4>
      </vt:variant>
    </vt:vector>
  </HeadingPairs>
  <TitlesOfParts>
    <vt:vector size="39" baseType="lpstr">
      <vt:lpstr>Georgia</vt:lpstr>
      <vt:lpstr>Arial</vt:lpstr>
      <vt:lpstr>Trebuchet MS</vt:lpstr>
      <vt:lpstr>Wingdings 2</vt:lpstr>
      <vt:lpstr>Calibri</vt:lpstr>
      <vt:lpstr>Aharoni</vt:lpstr>
      <vt:lpstr>Wingdings</vt:lpstr>
      <vt:lpstr>Tramonto</vt:lpstr>
      <vt:lpstr>Tramonto</vt:lpstr>
      <vt:lpstr>Tramonto</vt:lpstr>
      <vt:lpstr>Tramonto</vt:lpstr>
      <vt:lpstr>L’IRRADIAZIONE LINFONODALE PROFILATTICA E PER RECIDIVA</vt:lpstr>
      <vt:lpstr>La probabilità di trovare linfonodi positivi alla diagnosi è del 25-35% ed è associata ad una prognosi peggiore rispetto agli N0.</vt:lpstr>
      <vt:lpstr>LE DUE IPOTESI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Un dato interessante!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La mammella e Sansone  Se il T fosse Sansone e l’N+ i suoi capelli….</vt:lpstr>
      <vt:lpstr>Diapositiva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Utente</cp:lastModifiedBy>
  <cp:revision>181</cp:revision>
  <dcterms:created xsi:type="dcterms:W3CDTF">2011-12-27T15:29:59Z</dcterms:created>
  <dcterms:modified xsi:type="dcterms:W3CDTF">2012-01-19T11:30:14Z</dcterms:modified>
</cp:coreProperties>
</file>