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8" r:id="rId1"/>
  </p:sldMasterIdLst>
  <p:notesMasterIdLst>
    <p:notesMasterId r:id="rId20"/>
  </p:notesMasterIdLst>
  <p:sldIdLst>
    <p:sldId id="258" r:id="rId2"/>
    <p:sldId id="292" r:id="rId3"/>
    <p:sldId id="311" r:id="rId4"/>
    <p:sldId id="322" r:id="rId5"/>
    <p:sldId id="324" r:id="rId6"/>
    <p:sldId id="282" r:id="rId7"/>
    <p:sldId id="290" r:id="rId8"/>
    <p:sldId id="284" r:id="rId9"/>
    <p:sldId id="312" r:id="rId10"/>
    <p:sldId id="313" r:id="rId11"/>
    <p:sldId id="314" r:id="rId12"/>
    <p:sldId id="302" r:id="rId13"/>
    <p:sldId id="321" r:id="rId14"/>
    <p:sldId id="319" r:id="rId15"/>
    <p:sldId id="317" r:id="rId16"/>
    <p:sldId id="305" r:id="rId17"/>
    <p:sldId id="320" r:id="rId18"/>
    <p:sldId id="323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3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EB4B-6E74-4ECB-AC97-D8DE8E04BE83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F9F2F-2E95-402B-A160-987F02AFB24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55271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487C1CB-C1B6-4323-BFEC-2EC16AF3D99E}" type="datetimeFigureOut">
              <a:rPr lang="it-IT" smtClean="0"/>
              <a:pPr/>
              <a:t>20/01/2012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8E14E09-BEBA-4C5B-BB4B-9FDC5A41275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628799"/>
            <a:ext cx="7772400" cy="1440161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/>
              <a:t>L’IRRADIAZIONE LINFONODALE PROFILATTICA E PER RECIDIVA</a:t>
            </a:r>
            <a:endParaRPr lang="it-IT" sz="40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41686" y="3933056"/>
            <a:ext cx="4950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smtClean="0">
                <a:solidFill>
                  <a:schemeClr val="tx2"/>
                </a:solidFill>
              </a:rPr>
              <a:t>Stefano </a:t>
            </a:r>
            <a:r>
              <a:rPr lang="it-IT" sz="4000" b="1" dirty="0" err="1" smtClean="0">
                <a:solidFill>
                  <a:schemeClr val="tx2"/>
                </a:solidFill>
              </a:rPr>
              <a:t>Pergolizzi</a:t>
            </a:r>
            <a:endParaRPr lang="it-IT" sz="4000" b="1" dirty="0">
              <a:solidFill>
                <a:schemeClr val="tx2"/>
              </a:solidFill>
            </a:endParaRPr>
          </a:p>
        </p:txBody>
      </p:sp>
      <p:pic>
        <p:nvPicPr>
          <p:cNvPr id="4" name="Picture 3" descr="G:\logo re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070" y="5805264"/>
            <a:ext cx="1423987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Airostemmabianc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5888"/>
            <a:ext cx="122396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 flipH="1">
            <a:off x="2123728" y="18864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Gruppo di Studio per la </a:t>
            </a:r>
            <a:r>
              <a:rPr lang="it-IT" b="1" dirty="0">
                <a:solidFill>
                  <a:schemeClr val="bg1"/>
                </a:solidFill>
              </a:rPr>
              <a:t>P</a:t>
            </a:r>
            <a:r>
              <a:rPr lang="it-IT" b="1" dirty="0" smtClean="0">
                <a:solidFill>
                  <a:schemeClr val="bg1"/>
                </a:solidFill>
              </a:rPr>
              <a:t>atologia </a:t>
            </a:r>
            <a:r>
              <a:rPr lang="it-IT" b="1" dirty="0">
                <a:solidFill>
                  <a:schemeClr val="bg1"/>
                </a:solidFill>
              </a:rPr>
              <a:t>M</a:t>
            </a:r>
            <a:r>
              <a:rPr lang="it-IT" b="1" dirty="0" smtClean="0">
                <a:solidFill>
                  <a:schemeClr val="bg1"/>
                </a:solidFill>
              </a:rPr>
              <a:t>ammaria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2123728" y="5805264"/>
            <a:ext cx="4824536" cy="79208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400" b="1" dirty="0" smtClean="0">
                <a:solidFill>
                  <a:schemeClr val="tx2"/>
                </a:solidFill>
              </a:rPr>
              <a:t>ZOOM JOURNAL CLUB 2011</a:t>
            </a:r>
          </a:p>
          <a:p>
            <a:pPr algn="ctr"/>
            <a:r>
              <a:rPr lang="it-IT" sz="2000" b="1" dirty="0" smtClean="0">
                <a:solidFill>
                  <a:schemeClr val="tx2"/>
                </a:solidFill>
              </a:rPr>
              <a:t>Roma 20 Gennaio 2012</a:t>
            </a:r>
            <a:endParaRPr lang="it-IT" sz="2000" b="1" dirty="0"/>
          </a:p>
        </p:txBody>
      </p:sp>
      <p:pic>
        <p:nvPicPr>
          <p:cNvPr id="9" name="Immagin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4968552"/>
            <a:ext cx="1691680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5002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547664" y="2708921"/>
            <a:ext cx="53103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>
                <a:solidFill>
                  <a:srgbClr val="002060"/>
                </a:solidFill>
              </a:rPr>
              <a:t>IBCSG 23-01</a:t>
            </a:r>
          </a:p>
          <a:p>
            <a:endParaRPr lang="it-IT" sz="2800" dirty="0" smtClean="0">
              <a:solidFill>
                <a:srgbClr val="002060"/>
              </a:solidFill>
            </a:endParaRPr>
          </a:p>
          <a:p>
            <a:r>
              <a:rPr lang="it-IT" sz="2800" dirty="0" smtClean="0">
                <a:solidFill>
                  <a:srgbClr val="FF0000"/>
                </a:solidFill>
              </a:rPr>
              <a:t>ACSOG Z0011</a:t>
            </a:r>
            <a:endParaRPr lang="it-IT" sz="2800" dirty="0" smtClean="0">
              <a:solidFill>
                <a:srgbClr val="002060"/>
              </a:solidFill>
            </a:endParaRPr>
          </a:p>
          <a:p>
            <a:endParaRPr lang="it-IT" sz="2800" dirty="0" smtClean="0">
              <a:solidFill>
                <a:srgbClr val="002060"/>
              </a:solidFill>
            </a:endParaRPr>
          </a:p>
          <a:p>
            <a:r>
              <a:rPr lang="it-IT" sz="2800" dirty="0" smtClean="0">
                <a:solidFill>
                  <a:srgbClr val="002060"/>
                </a:solidFill>
              </a:rPr>
              <a:t>EORTC AMAROS</a:t>
            </a:r>
            <a:endParaRPr lang="it-IT" sz="2800" dirty="0">
              <a:solidFill>
                <a:srgbClr val="002060"/>
              </a:solidFill>
            </a:endParaRPr>
          </a:p>
        </p:txBody>
      </p:sp>
      <p:pic>
        <p:nvPicPr>
          <p:cNvPr id="3" name="Immagine 2" descr="jama zoo11.bmp"/>
          <p:cNvPicPr>
            <a:picLocks noChangeAspect="1"/>
          </p:cNvPicPr>
          <p:nvPr/>
        </p:nvPicPr>
        <p:blipFill>
          <a:blip r:embed="rId2" cstate="print"/>
          <a:srcRect l="16925" t="12182" r="13776" b="12182"/>
          <a:stretch>
            <a:fillRect/>
          </a:stretch>
        </p:blipFill>
        <p:spPr>
          <a:xfrm>
            <a:off x="5372089" y="2708920"/>
            <a:ext cx="3520391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plicazioni x rt.bmp"/>
          <p:cNvPicPr>
            <a:picLocks noChangeAspect="1"/>
          </p:cNvPicPr>
          <p:nvPr/>
        </p:nvPicPr>
        <p:blipFill>
          <a:blip r:embed="rId2" cstate="print"/>
          <a:srcRect l="5901" t="13583" r="5113" b="16384"/>
          <a:stretch>
            <a:fillRect/>
          </a:stretch>
        </p:blipFill>
        <p:spPr>
          <a:xfrm>
            <a:off x="395536" y="692696"/>
            <a:ext cx="5688632" cy="2517094"/>
          </a:xfrm>
          <a:prstGeom prst="rect">
            <a:avLst/>
          </a:prstGeom>
        </p:spPr>
      </p:pic>
      <p:pic>
        <p:nvPicPr>
          <p:cNvPr id="3" name="Immagine 2" descr="proposta rt.bmp"/>
          <p:cNvPicPr>
            <a:picLocks noChangeAspect="1"/>
          </p:cNvPicPr>
          <p:nvPr/>
        </p:nvPicPr>
        <p:blipFill>
          <a:blip r:embed="rId3" cstate="print"/>
          <a:srcRect l="6688" t="20586" r="5901" b="17785"/>
          <a:stretch>
            <a:fillRect/>
          </a:stretch>
        </p:blipFill>
        <p:spPr>
          <a:xfrm>
            <a:off x="35496" y="3288877"/>
            <a:ext cx="9073008" cy="3596507"/>
          </a:xfrm>
          <a:prstGeom prst="rect">
            <a:avLst/>
          </a:prstGeom>
        </p:spPr>
      </p:pic>
      <p:sp>
        <p:nvSpPr>
          <p:cNvPr id="4" name="Ovale 3"/>
          <p:cNvSpPr/>
          <p:nvPr/>
        </p:nvSpPr>
        <p:spPr>
          <a:xfrm>
            <a:off x="6660232" y="3792933"/>
            <a:ext cx="2232248" cy="22322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 txBox="1">
            <a:spLocks/>
          </p:cNvSpPr>
          <p:nvPr/>
        </p:nvSpPr>
        <p:spPr>
          <a:xfrm>
            <a:off x="467544" y="2636912"/>
            <a:ext cx="6336704" cy="64807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it-IT" sz="3200" dirty="0" smtClean="0"/>
              <a:t>Recidive Linfonodali</a:t>
            </a:r>
          </a:p>
          <a:p>
            <a:pPr marL="109728" indent="0">
              <a:buFont typeface="Georgia"/>
              <a:buNone/>
            </a:pPr>
            <a:endParaRPr lang="it-IT" sz="2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14295" y="4244895"/>
            <a:ext cx="73581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La sede di recidiva </a:t>
            </a:r>
            <a:r>
              <a:rPr lang="it-IT" sz="2400" dirty="0" err="1" smtClean="0">
                <a:solidFill>
                  <a:srgbClr val="FF0000"/>
                </a:solidFill>
              </a:rPr>
              <a:t>linfonodale</a:t>
            </a:r>
            <a:r>
              <a:rPr lang="it-IT" sz="2400" dirty="0" smtClean="0">
                <a:solidFill>
                  <a:srgbClr val="FF0000"/>
                </a:solidFill>
              </a:rPr>
              <a:t> a peggiore prognosi è </a:t>
            </a:r>
          </a:p>
          <a:p>
            <a:endParaRPr lang="it-IT" sz="2400" dirty="0" smtClean="0">
              <a:solidFill>
                <a:srgbClr val="FF0000"/>
              </a:solidFill>
            </a:endParaRPr>
          </a:p>
          <a:p>
            <a:r>
              <a:rPr lang="it-IT" sz="2400" dirty="0" smtClean="0">
                <a:solidFill>
                  <a:srgbClr val="FF0000"/>
                </a:solidFill>
              </a:rPr>
              <a:t>quella </a:t>
            </a:r>
            <a:r>
              <a:rPr lang="it-IT" sz="2400" dirty="0" err="1" smtClean="0">
                <a:solidFill>
                  <a:srgbClr val="FF0000"/>
                </a:solidFill>
              </a:rPr>
              <a:t>sovraclaveare</a:t>
            </a:r>
            <a:endParaRPr lang="it-I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873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recidive sovr.bmp"/>
          <p:cNvPicPr>
            <a:picLocks noChangeAspect="1"/>
          </p:cNvPicPr>
          <p:nvPr/>
        </p:nvPicPr>
        <p:blipFill>
          <a:blip r:embed="rId2" cstate="print"/>
          <a:srcRect l="12988" t="16384" r="11413" b="12182"/>
          <a:stretch>
            <a:fillRect/>
          </a:stretch>
        </p:blipFill>
        <p:spPr>
          <a:xfrm>
            <a:off x="154098" y="1196752"/>
            <a:ext cx="8810390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ncidenza slm.bmp"/>
          <p:cNvPicPr>
            <a:picLocks noChangeAspect="1"/>
          </p:cNvPicPr>
          <p:nvPr/>
        </p:nvPicPr>
        <p:blipFill>
          <a:blip r:embed="rId2" cstate="print"/>
          <a:srcRect l="7476" t="20586" r="6688" b="9381"/>
          <a:stretch>
            <a:fillRect/>
          </a:stretch>
        </p:blipFill>
        <p:spPr>
          <a:xfrm>
            <a:off x="683568" y="1124744"/>
            <a:ext cx="7848872" cy="36004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580112" y="5661248"/>
            <a:ext cx="3201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S </a:t>
            </a:r>
            <a:r>
              <a:rPr lang="it-IT" dirty="0" err="1" smtClean="0">
                <a:solidFill>
                  <a:srgbClr val="FF0000"/>
                </a:solidFill>
              </a:rPr>
              <a:t>Pergolizzi</a:t>
            </a:r>
            <a:r>
              <a:rPr lang="it-IT" dirty="0" smtClean="0">
                <a:solidFill>
                  <a:srgbClr val="FF0000"/>
                </a:solidFill>
              </a:rPr>
              <a:t>    </a:t>
            </a:r>
            <a:r>
              <a:rPr lang="it-IT" dirty="0" err="1" smtClean="0">
                <a:solidFill>
                  <a:srgbClr val="FF0000"/>
                </a:solidFill>
              </a:rPr>
              <a:t>Ann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Oncol</a:t>
            </a:r>
            <a:r>
              <a:rPr lang="it-IT" dirty="0" smtClean="0">
                <a:solidFill>
                  <a:srgbClr val="FF0000"/>
                </a:solidFill>
              </a:rPr>
              <a:t> 2011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5536" y="2463279"/>
            <a:ext cx="8077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Trattamenti “aggressivi” sembrano  migliorare la prognosi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3" name="Immagine 2" descr="lettera editore.bmp"/>
          <p:cNvPicPr>
            <a:picLocks noChangeAspect="1"/>
          </p:cNvPicPr>
          <p:nvPr/>
        </p:nvPicPr>
        <p:blipFill>
          <a:blip r:embed="rId2" cstate="print"/>
          <a:srcRect l="28962" t="16384" r="11414" b="6579"/>
          <a:stretch>
            <a:fillRect/>
          </a:stretch>
        </p:blipFill>
        <p:spPr>
          <a:xfrm>
            <a:off x="5107852" y="3933056"/>
            <a:ext cx="3568604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697" y="-27384"/>
            <a:ext cx="9194626" cy="2122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2095042"/>
            <a:ext cx="6924097" cy="4288081"/>
          </a:xfrm>
          <a:prstGeom prst="rect">
            <a:avLst/>
          </a:prstGeom>
          <a:noFill/>
          <a:ln w="349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7403987" y="2240776"/>
            <a:ext cx="1488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CR (%)</a:t>
            </a:r>
            <a:endParaRPr lang="it-IT" sz="24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7596336" y="2708920"/>
            <a:ext cx="8563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76 %</a:t>
            </a:r>
          </a:p>
          <a:p>
            <a:r>
              <a:rPr lang="it-IT" sz="2400" dirty="0" smtClean="0">
                <a:solidFill>
                  <a:srgbClr val="FF0000"/>
                </a:solidFill>
              </a:rPr>
              <a:t>62 %</a:t>
            </a:r>
          </a:p>
          <a:p>
            <a:r>
              <a:rPr lang="it-IT" sz="2400" dirty="0" smtClean="0">
                <a:solidFill>
                  <a:srgbClr val="FF0000"/>
                </a:solidFill>
              </a:rPr>
              <a:t>87 %</a:t>
            </a:r>
          </a:p>
          <a:p>
            <a:r>
              <a:rPr lang="it-IT" sz="2400" dirty="0" smtClean="0">
                <a:solidFill>
                  <a:srgbClr val="FF0000"/>
                </a:solidFill>
              </a:rPr>
              <a:t>42 %</a:t>
            </a:r>
          </a:p>
          <a:p>
            <a:r>
              <a:rPr lang="it-IT" sz="2400" dirty="0" smtClean="0">
                <a:solidFill>
                  <a:srgbClr val="FF0000"/>
                </a:solidFill>
              </a:rPr>
              <a:t>58 %</a:t>
            </a:r>
          </a:p>
          <a:p>
            <a:endParaRPr lang="it-I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94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JROBP Perg.bmp"/>
          <p:cNvPicPr>
            <a:picLocks noChangeAspect="1"/>
          </p:cNvPicPr>
          <p:nvPr/>
        </p:nvPicPr>
        <p:blipFill>
          <a:blip r:embed="rId2" cstate="print"/>
          <a:srcRect l="20075" t="12182" r="5113" b="19774"/>
          <a:stretch>
            <a:fillRect/>
          </a:stretch>
        </p:blipFill>
        <p:spPr>
          <a:xfrm>
            <a:off x="179512" y="620688"/>
            <a:ext cx="5688632" cy="2908960"/>
          </a:xfrm>
          <a:prstGeom prst="rect">
            <a:avLst/>
          </a:prstGeom>
        </p:spPr>
      </p:pic>
      <p:pic>
        <p:nvPicPr>
          <p:cNvPr id="3" name="Immagine 2" descr="risultati slm.bmp"/>
          <p:cNvPicPr>
            <a:picLocks noChangeAspect="1"/>
          </p:cNvPicPr>
          <p:nvPr/>
        </p:nvPicPr>
        <p:blipFill>
          <a:blip r:embed="rId3" cstate="print"/>
          <a:srcRect l="3538" t="30391" r="1963" b="17785"/>
          <a:stretch>
            <a:fillRect/>
          </a:stretch>
        </p:blipFill>
        <p:spPr>
          <a:xfrm>
            <a:off x="179512" y="3573016"/>
            <a:ext cx="8640960" cy="2664296"/>
          </a:xfrm>
          <a:prstGeom prst="rect">
            <a:avLst/>
          </a:prstGeom>
        </p:spPr>
      </p:pic>
      <p:sp>
        <p:nvSpPr>
          <p:cNvPr id="4" name="Ovale 3"/>
          <p:cNvSpPr/>
          <p:nvPr/>
        </p:nvSpPr>
        <p:spPr>
          <a:xfrm>
            <a:off x="2771800" y="4077072"/>
            <a:ext cx="1512168" cy="151216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IMPA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7" y="1227162"/>
            <a:ext cx="7858125" cy="5010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6048672" cy="1066800"/>
          </a:xfrm>
        </p:spPr>
        <p:txBody>
          <a:bodyPr/>
          <a:lstStyle/>
          <a:p>
            <a:pPr algn="ctr"/>
            <a:r>
              <a:rPr lang="it-IT" b="1" dirty="0" smtClean="0">
                <a:latin typeface="Georgia" pitchFamily="18" charset="0"/>
                <a:cs typeface="Aharoni" pitchFamily="2" charset="-79"/>
              </a:rPr>
              <a:t>LE DUE IPOTESI</a:t>
            </a:r>
            <a:endParaRPr lang="it-IT" b="1" dirty="0">
              <a:latin typeface="Georgia" pitchFamily="18" charset="0"/>
              <a:cs typeface="Aharoni" pitchFamily="2" charset="-79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048104"/>
            <a:ext cx="8229600" cy="3533024"/>
          </a:xfrm>
        </p:spPr>
        <p:txBody>
          <a:bodyPr/>
          <a:lstStyle/>
          <a:p>
            <a:pPr marL="109728" indent="0">
              <a:buNone/>
            </a:pPr>
            <a:r>
              <a:rPr lang="it-IT" dirty="0" smtClean="0"/>
              <a:t>  </a:t>
            </a:r>
          </a:p>
          <a:p>
            <a:pPr marL="109728" indent="0">
              <a:buNone/>
            </a:pPr>
            <a:endParaRPr lang="it-IT" sz="3600" dirty="0" smtClean="0"/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it-IT" sz="3600" b="1" dirty="0" smtClean="0">
                <a:solidFill>
                  <a:schemeClr val="tx2"/>
                </a:solidFill>
              </a:rPr>
              <a:t> </a:t>
            </a:r>
            <a:r>
              <a:rPr lang="it-IT" sz="3600" b="1" dirty="0" err="1" smtClean="0">
                <a:solidFill>
                  <a:schemeClr val="tx2"/>
                </a:solidFill>
              </a:rPr>
              <a:t>Halsted</a:t>
            </a:r>
            <a:endParaRPr lang="it-IT" sz="3600" b="1" dirty="0" smtClean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it-IT" sz="3600" b="1" dirty="0" smtClean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it-IT" sz="3600" b="1" dirty="0">
              <a:solidFill>
                <a:schemeClr val="tx2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it-IT" sz="3600" b="1" dirty="0" smtClean="0">
                <a:solidFill>
                  <a:schemeClr val="tx2"/>
                </a:solidFill>
              </a:rPr>
              <a:t> Fisher</a:t>
            </a:r>
            <a:endParaRPr lang="it-IT" sz="3600" b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://t0.gstatic.com/images?q=tbn:ANd9GcRE0fL39P23L-Mm6ud5sJh22Vn6Xx7Q8ecOS9bHjsb1xNqB_dq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0910" y="4149080"/>
            <a:ext cx="2794129" cy="209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63500" y="-5842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AutoShape 8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215900" y="-4318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10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368300" y="-2794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12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520700" y="-1270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0910" y="1772816"/>
            <a:ext cx="279412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reccia circolare a sinistra 7"/>
          <p:cNvSpPr/>
          <p:nvPr/>
        </p:nvSpPr>
        <p:spPr>
          <a:xfrm>
            <a:off x="7812360" y="2708920"/>
            <a:ext cx="1152128" cy="249053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96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6048672" cy="1066800"/>
          </a:xfrm>
        </p:spPr>
        <p:txBody>
          <a:bodyPr/>
          <a:lstStyle/>
          <a:p>
            <a:pPr algn="ctr"/>
            <a:r>
              <a:rPr lang="it-IT" b="1" dirty="0" smtClean="0">
                <a:latin typeface="Georgia" pitchFamily="18" charset="0"/>
                <a:cs typeface="Aharoni" pitchFamily="2" charset="-79"/>
              </a:rPr>
              <a:t>Il nuovo paradigma</a:t>
            </a:r>
            <a:endParaRPr lang="it-IT" b="1" dirty="0">
              <a:latin typeface="Georgia" pitchFamily="18" charset="0"/>
              <a:cs typeface="Aharoni" pitchFamily="2" charset="-79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048104"/>
            <a:ext cx="8553128" cy="3749048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it-IT" dirty="0" smtClean="0"/>
              <a:t>  </a:t>
            </a:r>
          </a:p>
          <a:p>
            <a:pPr marL="109728" indent="0">
              <a:buNone/>
            </a:pPr>
            <a:endParaRPr lang="it-IT" sz="3600" dirty="0" smtClean="0"/>
          </a:p>
          <a:p>
            <a:pPr>
              <a:buClr>
                <a:srgbClr val="0070C0"/>
              </a:buClr>
              <a:buNone/>
            </a:pPr>
            <a:endParaRPr lang="it-IT" sz="3600" b="1" dirty="0" smtClean="0">
              <a:solidFill>
                <a:schemeClr val="tx2"/>
              </a:solidFill>
            </a:endParaRPr>
          </a:p>
          <a:p>
            <a:pPr>
              <a:buClr>
                <a:srgbClr val="0070C0"/>
              </a:buClr>
              <a:buNone/>
            </a:pPr>
            <a:endParaRPr lang="it-IT" sz="3600" b="1" dirty="0" smtClean="0">
              <a:solidFill>
                <a:schemeClr val="tx2"/>
              </a:solidFill>
            </a:endParaRPr>
          </a:p>
          <a:p>
            <a:pPr>
              <a:buClr>
                <a:srgbClr val="0070C0"/>
              </a:buClr>
              <a:buNone/>
            </a:pPr>
            <a:r>
              <a:rPr lang="it-IT" sz="3600" b="1" dirty="0" smtClean="0">
                <a:solidFill>
                  <a:schemeClr val="tx2"/>
                </a:solidFill>
              </a:rPr>
              <a:t>No guarigione</a:t>
            </a:r>
          </a:p>
          <a:p>
            <a:pPr marL="109728" indent="0">
              <a:buNone/>
            </a:pPr>
            <a:r>
              <a:rPr lang="it-IT" sz="3600" b="1" dirty="0" smtClean="0">
                <a:solidFill>
                  <a:schemeClr val="tx2"/>
                </a:solidFill>
              </a:rPr>
              <a:t>se manca controllo</a:t>
            </a:r>
          </a:p>
          <a:p>
            <a:pPr marL="109728" indent="0">
              <a:buNone/>
            </a:pPr>
            <a:r>
              <a:rPr lang="it-IT" sz="3600" b="1" dirty="0" err="1" smtClean="0">
                <a:solidFill>
                  <a:schemeClr val="tx2"/>
                </a:solidFill>
              </a:rPr>
              <a:t>locoregionale</a:t>
            </a:r>
            <a:r>
              <a:rPr lang="it-IT" sz="3600" b="1" dirty="0" smtClean="0">
                <a:solidFill>
                  <a:schemeClr val="tx2"/>
                </a:solidFill>
              </a:rPr>
              <a:t> </a:t>
            </a:r>
          </a:p>
          <a:p>
            <a:pPr marL="109728" indent="0">
              <a:buNone/>
            </a:pPr>
            <a:endParaRPr lang="it-IT" sz="3600" b="1" dirty="0">
              <a:solidFill>
                <a:schemeClr val="tx2"/>
              </a:solidFill>
            </a:endParaRPr>
          </a:p>
          <a:p>
            <a:pPr>
              <a:buClr>
                <a:srgbClr val="0070C0"/>
              </a:buClr>
              <a:buNone/>
            </a:pPr>
            <a:endParaRPr lang="it-IT" sz="3600" b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://t0.gstatic.com/images?q=tbn:ANd9GcRE0fL39P23L-Mm6ud5sJh22Vn6Xx7Q8ecOS9bHjsb1xNqB_dq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0910" y="4149080"/>
            <a:ext cx="2794129" cy="209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63500" y="-5842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AutoShape 8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215900" y="-4318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10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368300" y="-2794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12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520700" y="-1270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0910" y="1772816"/>
            <a:ext cx="279412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reccia circolare a sinistra 7"/>
          <p:cNvSpPr/>
          <p:nvPr/>
        </p:nvSpPr>
        <p:spPr>
          <a:xfrm>
            <a:off x="7956376" y="2132856"/>
            <a:ext cx="1152128" cy="249053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1" name="Picture 4" descr="http://t0.gstatic.com/images?q=tbn:ANd9GcRE0fL39P23L-Mm6ud5sJh22Vn6Xx7Q8ecOS9bHjsb1xNqB_dq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4255" y="4504451"/>
            <a:ext cx="2794129" cy="209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t0.gstatic.com/images?q=tbn:ANd9GcRE0fL39P23L-Mm6ud5sJh22Vn6Xx7Q8ecOS9bHjsb1xNqB_dq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8311" y="4725144"/>
            <a:ext cx="2794129" cy="209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696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9512" y="2593935"/>
            <a:ext cx="868218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Favorevoli</a:t>
            </a:r>
          </a:p>
          <a:p>
            <a:endParaRPr lang="it-IT" dirty="0" smtClean="0"/>
          </a:p>
          <a:p>
            <a:r>
              <a:rPr lang="it-IT" dirty="0" smtClean="0"/>
              <a:t>		</a:t>
            </a:r>
            <a:r>
              <a:rPr lang="it-IT" dirty="0" smtClean="0">
                <a:solidFill>
                  <a:srgbClr val="002060"/>
                </a:solidFill>
              </a:rPr>
              <a:t>Sono elevate le percentuali di malattia microscopica nei linfonodi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sz="2000" dirty="0" smtClean="0">
                <a:solidFill>
                  <a:srgbClr val="FF0000"/>
                </a:solidFill>
              </a:rPr>
              <a:t>Contrari</a:t>
            </a:r>
          </a:p>
          <a:p>
            <a:endParaRPr lang="it-IT" dirty="0" smtClean="0"/>
          </a:p>
          <a:p>
            <a:r>
              <a:rPr lang="it-IT" dirty="0" smtClean="0"/>
              <a:t>		</a:t>
            </a:r>
            <a:r>
              <a:rPr lang="it-IT" dirty="0" smtClean="0">
                <a:solidFill>
                  <a:srgbClr val="002060"/>
                </a:solidFill>
              </a:rPr>
              <a:t>Sono basse le percentuali di recidiva </a:t>
            </a:r>
            <a:r>
              <a:rPr lang="it-IT" dirty="0" err="1" smtClean="0">
                <a:solidFill>
                  <a:srgbClr val="002060"/>
                </a:solidFill>
              </a:rPr>
              <a:t>linfonodale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11560" y="807095"/>
            <a:ext cx="4077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002060"/>
                </a:solidFill>
              </a:rPr>
              <a:t>Irradiazione profilattica</a:t>
            </a:r>
            <a:endParaRPr lang="it-IT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649" y="332656"/>
            <a:ext cx="907732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403" y="2730165"/>
            <a:ext cx="6217821" cy="372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932040" y="3573016"/>
            <a:ext cx="3735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>
                <a:solidFill>
                  <a:schemeClr val="tx2"/>
                </a:solidFill>
              </a:rPr>
              <a:t>“</a:t>
            </a:r>
            <a:r>
              <a:rPr lang="it-IT" sz="3600" dirty="0" err="1" smtClean="0">
                <a:solidFill>
                  <a:schemeClr val="tx2"/>
                </a:solidFill>
              </a:rPr>
              <a:t>Recurrence</a:t>
            </a:r>
            <a:r>
              <a:rPr lang="it-IT" sz="3600" dirty="0" smtClean="0">
                <a:solidFill>
                  <a:schemeClr val="tx2"/>
                </a:solidFill>
              </a:rPr>
              <a:t> gap”</a:t>
            </a:r>
            <a:endParaRPr lang="it-IT" sz="3600" dirty="0">
              <a:solidFill>
                <a:schemeClr val="tx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643570" y="6478809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Semin</a:t>
            </a:r>
            <a:r>
              <a:rPr lang="en-US" sz="1400" dirty="0" smtClean="0"/>
              <a:t>. </a:t>
            </a:r>
            <a:r>
              <a:rPr lang="en-US" sz="1400" dirty="0" err="1" smtClean="0"/>
              <a:t>Radiat.Oncol</a:t>
            </a:r>
            <a:r>
              <a:rPr lang="en-US" sz="1400" dirty="0" smtClean="0"/>
              <a:t>. 2011; 21(1):66-78 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052736"/>
            <a:ext cx="4464496" cy="648072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it-IT" sz="3200" dirty="0"/>
              <a:t>RT profilattica  </a:t>
            </a:r>
            <a:r>
              <a:rPr lang="it-IT" sz="3200" dirty="0" smtClean="0"/>
              <a:t>≥ 4 N+</a:t>
            </a:r>
          </a:p>
          <a:p>
            <a:pPr marL="109728" indent="0">
              <a:buNone/>
            </a:pPr>
            <a:r>
              <a:rPr lang="it-IT" sz="2400" dirty="0"/>
              <a:t/>
            </a:r>
            <a:br>
              <a:rPr lang="it-IT" sz="2400" dirty="0"/>
            </a:br>
            <a:endParaRPr lang="it-IT" sz="2400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467544" y="2060848"/>
            <a:ext cx="4464496" cy="64807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it-IT" sz="3200" dirty="0" smtClean="0"/>
              <a:t>RT profilattica  1-3 N+</a:t>
            </a:r>
          </a:p>
          <a:p>
            <a:pPr marL="109728" indent="0">
              <a:buFont typeface="Georgia"/>
              <a:buNone/>
            </a:pPr>
            <a:endParaRPr lang="it-IT" sz="2400" dirty="0"/>
          </a:p>
        </p:txBody>
      </p:sp>
      <p:pic>
        <p:nvPicPr>
          <p:cNvPr id="9" name="Immagine 8" descr="fine dibattito.bmp"/>
          <p:cNvPicPr>
            <a:picLocks noChangeAspect="1"/>
          </p:cNvPicPr>
          <p:nvPr/>
        </p:nvPicPr>
        <p:blipFill>
          <a:blip r:embed="rId2" cstate="print"/>
          <a:srcRect l="12201" t="17785" r="11413" b="26189"/>
          <a:stretch>
            <a:fillRect/>
          </a:stretch>
        </p:blipFill>
        <p:spPr>
          <a:xfrm>
            <a:off x="1043608" y="3212976"/>
            <a:ext cx="698477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189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dove nasce 3 vs 4 OK.bmp"/>
          <p:cNvPicPr>
            <a:picLocks noChangeAspect="1"/>
          </p:cNvPicPr>
          <p:nvPr/>
        </p:nvPicPr>
        <p:blipFill>
          <a:blip r:embed="rId2" cstate="print"/>
          <a:srcRect l="7476" t="23387" r="10626" b="26189"/>
          <a:stretch>
            <a:fillRect/>
          </a:stretch>
        </p:blipFill>
        <p:spPr>
          <a:xfrm>
            <a:off x="683568" y="476672"/>
            <a:ext cx="7488832" cy="2592288"/>
          </a:xfrm>
          <a:prstGeom prst="rect">
            <a:avLst/>
          </a:prstGeom>
        </p:spPr>
      </p:pic>
      <p:pic>
        <p:nvPicPr>
          <p:cNvPr id="9" name="Immagine 8" descr="dove nasce 3 vs 4 tab ok.bmp"/>
          <p:cNvPicPr>
            <a:picLocks noChangeAspect="1"/>
          </p:cNvPicPr>
          <p:nvPr/>
        </p:nvPicPr>
        <p:blipFill>
          <a:blip r:embed="rId3" cstate="print"/>
          <a:srcRect l="7476" t="12182" r="5113" b="14983"/>
          <a:stretch>
            <a:fillRect/>
          </a:stretch>
        </p:blipFill>
        <p:spPr>
          <a:xfrm>
            <a:off x="683568" y="2996952"/>
            <a:ext cx="799288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965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8067" t="10526" r="15576" b="31022"/>
          <a:stretch/>
        </p:blipFill>
        <p:spPr bwMode="auto">
          <a:xfrm>
            <a:off x="251520" y="908720"/>
            <a:ext cx="8784976" cy="48245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Ovale 4"/>
          <p:cNvSpPr/>
          <p:nvPr/>
        </p:nvSpPr>
        <p:spPr>
          <a:xfrm>
            <a:off x="2123728" y="2204864"/>
            <a:ext cx="1224136" cy="64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2051720" y="3284984"/>
            <a:ext cx="1224136" cy="64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5518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 txBox="1">
            <a:spLocks/>
          </p:cNvSpPr>
          <p:nvPr/>
        </p:nvSpPr>
        <p:spPr>
          <a:xfrm>
            <a:off x="107504" y="2348880"/>
            <a:ext cx="8964488" cy="64807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it-IT" sz="3200" dirty="0" smtClean="0"/>
              <a:t>N sentinella positivo senza dissezione ascellare</a:t>
            </a:r>
          </a:p>
          <a:p>
            <a:pPr marL="109728" indent="0">
              <a:buFont typeface="Georgia"/>
              <a:buNone/>
            </a:pPr>
            <a:endParaRPr lang="it-IT" sz="2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995936" y="4077072"/>
            <a:ext cx="7745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600" dirty="0" smtClean="0">
                <a:solidFill>
                  <a:srgbClr val="FF0000"/>
                </a:solidFill>
              </a:rPr>
              <a:t>?</a:t>
            </a:r>
            <a:endParaRPr lang="it-IT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Intreccio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2172</TotalTime>
  <Words>119</Words>
  <Application>Microsoft Office PowerPoint</Application>
  <PresentationFormat>Presentazione su schermo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Tramonto</vt:lpstr>
      <vt:lpstr>L’IRRADIAZIONE LINFONODALE PROFILATTICA E PER RECIDIVA</vt:lpstr>
      <vt:lpstr>LE DUE IPOTESI</vt:lpstr>
      <vt:lpstr>Il nuovo paradigma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paola</cp:lastModifiedBy>
  <cp:revision>157</cp:revision>
  <dcterms:created xsi:type="dcterms:W3CDTF">2011-12-27T15:29:59Z</dcterms:created>
  <dcterms:modified xsi:type="dcterms:W3CDTF">2012-01-20T11:10:44Z</dcterms:modified>
</cp:coreProperties>
</file>